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n Patel" initials="PP" lastIdx="1" clrIdx="0">
    <p:extLst>
      <p:ext uri="{19B8F6BF-5375-455C-9EA6-DF929625EA0E}">
        <p15:presenceInfo xmlns:p15="http://schemas.microsoft.com/office/powerpoint/2012/main" userId="e88a0a9f2c5f3f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1T22:39:05.50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4b68fc3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4b68fc3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4b68fc3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4b68fc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b68fc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b68fc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4b68fc3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4b68fc3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d600c9a7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d600c9a7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600c9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600c9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e0c7f72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e0c7f72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4b68fc3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4b68fc3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68fc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4b68fc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b68fc3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b68fc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4b68fc3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4b68fc3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4a7369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4a7369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4b68fc3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4b68fc3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4b68fc3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4b68fc3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Computer Vision </a:t>
            </a:r>
            <a:endParaRPr sz="3600" dirty="0"/>
          </a:p>
          <a:p>
            <a:pPr marL="0" lvl="0" indent="0" algn="ctr" rtl="0">
              <a:spcBef>
                <a:spcPts val="0"/>
              </a:spcBef>
              <a:spcAft>
                <a:spcPts val="0"/>
              </a:spcAft>
              <a:buNone/>
            </a:pPr>
            <a:r>
              <a:rPr lang="en-US" sz="3600" dirty="0"/>
              <a:t>FALL 2020</a:t>
            </a:r>
            <a:endParaRPr sz="3600" dirty="0"/>
          </a:p>
          <a:p>
            <a:pPr marL="0" lvl="0" indent="0" algn="ctr" rtl="0">
              <a:spcBef>
                <a:spcPts val="0"/>
              </a:spcBef>
              <a:spcAft>
                <a:spcPts val="0"/>
              </a:spcAft>
              <a:buNone/>
            </a:pPr>
            <a:r>
              <a:rPr lang="en" sz="3600" dirty="0"/>
              <a:t>Problem Set #1</a:t>
            </a:r>
            <a:endParaRPr sz="3600" dirty="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Parin</a:t>
            </a:r>
            <a:r>
              <a:rPr lang="en" sz="1800" dirty="0"/>
              <a:t>  </a:t>
            </a:r>
            <a:r>
              <a:rPr lang="en-US" sz="1800" dirty="0"/>
              <a:t>Patel</a:t>
            </a:r>
            <a:endParaRPr sz="1800" dirty="0"/>
          </a:p>
          <a:p>
            <a:pPr marL="0" lvl="0" indent="0" algn="ctr" rtl="0">
              <a:spcBef>
                <a:spcPts val="0"/>
              </a:spcBef>
              <a:spcAft>
                <a:spcPts val="0"/>
              </a:spcAft>
              <a:buNone/>
            </a:pPr>
            <a:r>
              <a:rPr lang="en-US" sz="1800" dirty="0"/>
              <a:t>ppatel480@gatech.edu</a:t>
            </a:r>
            <a:endParaRPr sz="1800" dirty="0"/>
          </a:p>
          <a:p>
            <a:pPr marL="0" lvl="0" indent="0" algn="ctr" rtl="0">
              <a:spcBef>
                <a:spcPts val="0"/>
              </a:spcBef>
              <a:spcAft>
                <a:spcPts val="0"/>
              </a:spcAft>
              <a:buNone/>
            </a:pPr>
            <a:endParaRPr dirty="0"/>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4d: Difference Image</a:t>
            </a:r>
            <a:endParaRPr/>
          </a:p>
        </p:txBody>
      </p:sp>
      <p:sp>
        <p:nvSpPr>
          <p:cNvPr id="113" name="Google Shape;113;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5" name="Google Shape;115;p18"/>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ps1-4-d-1.png</a:t>
            </a:r>
            <a:endParaRPr/>
          </a:p>
        </p:txBody>
      </p:sp>
      <p:pic>
        <p:nvPicPr>
          <p:cNvPr id="4" name="Picture 3">
            <a:extLst>
              <a:ext uri="{FF2B5EF4-FFF2-40B4-BE49-F238E27FC236}">
                <a16:creationId xmlns:a16="http://schemas.microsoft.com/office/drawing/2014/main" id="{AFC8AE86-9C0C-4769-A7E9-9C2AB9DFC95E}"/>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5a: Noisy Green Channel</a:t>
            </a:r>
            <a:endParaRPr/>
          </a:p>
        </p:txBody>
      </p:sp>
      <p:sp>
        <p:nvSpPr>
          <p:cNvPr id="121" name="Google Shape;121;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3" name="Google Shape;123;p19"/>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ps1-5-a-1.png</a:t>
            </a:r>
            <a:endParaRPr/>
          </a:p>
        </p:txBody>
      </p:sp>
      <p:pic>
        <p:nvPicPr>
          <p:cNvPr id="2" name="Picture 1">
            <a:extLst>
              <a:ext uri="{FF2B5EF4-FFF2-40B4-BE49-F238E27FC236}">
                <a16:creationId xmlns:a16="http://schemas.microsoft.com/office/drawing/2014/main" id="{EC7FD65B-3227-40E6-8A32-97B31010CB68}"/>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Noisy Blue Channel</a:t>
            </a:r>
            <a:endParaRPr/>
          </a:p>
        </p:txBody>
      </p:sp>
      <p:sp>
        <p:nvSpPr>
          <p:cNvPr id="129" name="Google Shape;129;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1" name="Google Shape;131;p20"/>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ps1-5-b-1.png</a:t>
            </a:r>
            <a:endParaRPr/>
          </a:p>
        </p:txBody>
      </p:sp>
      <p:pic>
        <p:nvPicPr>
          <p:cNvPr id="4" name="Picture 3">
            <a:extLst>
              <a:ext uri="{FF2B5EF4-FFF2-40B4-BE49-F238E27FC236}">
                <a16:creationId xmlns:a16="http://schemas.microsoft.com/office/drawing/2014/main" id="{AD42FBB2-244B-4138-8369-D711799617A3}"/>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6a: Discussion</a:t>
            </a:r>
            <a:endParaRPr/>
          </a:p>
        </p:txBody>
      </p:sp>
      <p:sp>
        <p:nvSpPr>
          <p:cNvPr id="137" name="Google Shape;137;p21"/>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685800" lvl="0" indent="0" algn="l" rtl="0">
              <a:lnSpc>
                <a:spcPct val="115000"/>
              </a:lnSpc>
              <a:spcBef>
                <a:spcPts val="0"/>
              </a:spcBef>
              <a:spcAft>
                <a:spcPts val="0"/>
              </a:spcAft>
              <a:buNone/>
            </a:pPr>
            <a:r>
              <a:rPr lang="en" sz="1000" dirty="0">
                <a:solidFill>
                  <a:srgbClr val="0000FF"/>
                </a:solidFill>
              </a:rPr>
              <a:t>Between all color channels, which channel, in your opinion, most resembles a grayscale conversion of the original.  Why do you think this?  Does it matter for each respective image? (For this problem, you will have to read a bit on how the eye works/cameras to discover which channel is more prevalent and widely used)</a:t>
            </a:r>
            <a:endParaRPr sz="1000" dirty="0">
              <a:solidFill>
                <a:srgbClr val="0000FF"/>
              </a:solidFill>
            </a:endParaRPr>
          </a:p>
          <a:p>
            <a:pPr marL="0" lvl="0" indent="0" algn="l" rtl="0">
              <a:lnSpc>
                <a:spcPct val="115000"/>
              </a:lnSpc>
              <a:spcBef>
                <a:spcPts val="1000"/>
              </a:spcBef>
              <a:spcAft>
                <a:spcPts val="1000"/>
              </a:spcAft>
              <a:buNone/>
            </a:pPr>
            <a:r>
              <a:rPr lang="en-US" sz="1800" dirty="0">
                <a:solidFill>
                  <a:schemeClr val="dk1"/>
                </a:solidFill>
              </a:rPr>
              <a:t>In my opinion, green channel resembles the most to the grayscale image. The same was the case for the example images that I had chosen. The reason behind it is that the human eye is most sensitive to the green color. According to a theory, green channel contains most details, red is associated with contrast and blue has the shortest wavelength of light associated with it. The visual system is much more sensitive to high frequency detail in luminance than in chrominance. (ref. Computer Vision – Algorithms and Applications p91) Thus, as human eye is more sensitive to green (high frequency), it usually is the case that green channel resembles the grayscale conversion and is not different across difference images.</a:t>
            </a:r>
            <a:endParaRPr sz="1800" dirty="0">
              <a:solidFill>
                <a:schemeClr val="dk1"/>
              </a:solidFill>
            </a:endParaRPr>
          </a:p>
        </p:txBody>
      </p:sp>
      <p:sp>
        <p:nvSpPr>
          <p:cNvPr id="138" name="Google Shape;138;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6b: Discussion</a:t>
            </a:r>
            <a:endParaRPr/>
          </a:p>
        </p:txBody>
      </p:sp>
      <p:sp>
        <p:nvSpPr>
          <p:cNvPr id="144" name="Google Shape;144;p22"/>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685800" lvl="0" indent="0" algn="l" rtl="0">
              <a:lnSpc>
                <a:spcPct val="115000"/>
              </a:lnSpc>
              <a:spcBef>
                <a:spcPts val="0"/>
              </a:spcBef>
              <a:spcAft>
                <a:spcPts val="0"/>
              </a:spcAft>
              <a:buNone/>
            </a:pPr>
            <a:r>
              <a:rPr lang="en" sz="1000" dirty="0">
                <a:solidFill>
                  <a:srgbClr val="0000FF"/>
                </a:solidFill>
              </a:rPr>
              <a:t>What does it mean when an image has negative pixel values stored?  Why is it important to maintain negative pixel values? </a:t>
            </a:r>
          </a:p>
          <a:p>
            <a:pPr marL="685800" lvl="0" indent="0" algn="l" rtl="0">
              <a:lnSpc>
                <a:spcPct val="115000"/>
              </a:lnSpc>
              <a:spcBef>
                <a:spcPts val="0"/>
              </a:spcBef>
              <a:spcAft>
                <a:spcPts val="0"/>
              </a:spcAft>
              <a:buNone/>
            </a:pPr>
            <a:endParaRPr lang="en" sz="1000" dirty="0">
              <a:solidFill>
                <a:srgbClr val="0000FF"/>
              </a:solidFill>
            </a:endParaRPr>
          </a:p>
          <a:p>
            <a:pPr marL="685800" lvl="0" indent="0" rtl="0">
              <a:lnSpc>
                <a:spcPct val="115000"/>
              </a:lnSpc>
              <a:spcBef>
                <a:spcPts val="0"/>
              </a:spcBef>
              <a:spcAft>
                <a:spcPts val="0"/>
              </a:spcAft>
              <a:buNone/>
            </a:pPr>
            <a:r>
              <a:rPr lang="en-US" sz="1800" dirty="0">
                <a:solidFill>
                  <a:schemeClr val="tx1"/>
                </a:solidFill>
              </a:rPr>
              <a:t>There are mainly two reasons for negative pixel values:</a:t>
            </a:r>
          </a:p>
          <a:p>
            <a:pPr marL="685800" lvl="0" indent="0" rtl="0">
              <a:lnSpc>
                <a:spcPct val="115000"/>
              </a:lnSpc>
              <a:spcBef>
                <a:spcPts val="0"/>
              </a:spcBef>
              <a:spcAft>
                <a:spcPts val="0"/>
              </a:spcAft>
              <a:buNone/>
            </a:pPr>
            <a:r>
              <a:rPr lang="en-US" sz="1800" dirty="0">
                <a:solidFill>
                  <a:schemeClr val="tx1"/>
                </a:solidFill>
              </a:rPr>
              <a:t>1. It may be related to black noise. Since the noise has the mean of 0, it may have some values which are negative.</a:t>
            </a:r>
          </a:p>
          <a:p>
            <a:pPr marL="685800" lvl="0" indent="0" rtl="0">
              <a:lnSpc>
                <a:spcPct val="115000"/>
              </a:lnSpc>
              <a:spcBef>
                <a:spcPts val="0"/>
              </a:spcBef>
              <a:spcAft>
                <a:spcPts val="0"/>
              </a:spcAft>
              <a:buNone/>
            </a:pPr>
            <a:r>
              <a:rPr lang="en-US" sz="1800" dirty="0">
                <a:solidFill>
                  <a:schemeClr val="tx1"/>
                </a:solidFill>
              </a:rPr>
              <a:t>2. Negative pixel values simply may mean that it lies outside the scope of RGB values. They may be related to some negative coordinates that used to model some luminance signal existing outside the RGB ones. So, these values may be important to model some signals that cannot be approximated by RGB.</a:t>
            </a:r>
          </a:p>
          <a:p>
            <a:pPr marL="685800" lvl="0" indent="0" rtl="0">
              <a:lnSpc>
                <a:spcPct val="115000"/>
              </a:lnSpc>
              <a:spcBef>
                <a:spcPts val="0"/>
              </a:spcBef>
              <a:spcAft>
                <a:spcPts val="0"/>
              </a:spcAft>
              <a:buNone/>
            </a:pPr>
            <a:r>
              <a:rPr lang="en" sz="1800" dirty="0">
                <a:solidFill>
                  <a:schemeClr val="tx1"/>
                </a:solidFill>
              </a:rPr>
              <a:t>In both ca</a:t>
            </a:r>
            <a:r>
              <a:rPr lang="en-US" sz="1800" dirty="0" err="1">
                <a:solidFill>
                  <a:schemeClr val="tx1"/>
                </a:solidFill>
              </a:rPr>
              <a:t>ses</a:t>
            </a:r>
            <a:r>
              <a:rPr lang="en-US" sz="1800" dirty="0">
                <a:solidFill>
                  <a:schemeClr val="tx1"/>
                </a:solidFill>
              </a:rPr>
              <a:t>, not maintaining the negative pixel values may either add some noise or lose information from image. Thus, it is important to maintain negative pixel values.</a:t>
            </a:r>
          </a:p>
        </p:txBody>
      </p:sp>
      <p:sp>
        <p:nvSpPr>
          <p:cNvPr id="145" name="Google Shape;145;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6c: Discussion</a:t>
            </a:r>
            <a:endParaRPr/>
          </a:p>
        </p:txBody>
      </p:sp>
      <p:sp>
        <p:nvSpPr>
          <p:cNvPr id="151" name="Google Shape;151;p23"/>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685800" lvl="0" indent="0" algn="l" rtl="0">
              <a:lnSpc>
                <a:spcPct val="115000"/>
              </a:lnSpc>
              <a:spcBef>
                <a:spcPts val="0"/>
              </a:spcBef>
              <a:spcAft>
                <a:spcPts val="0"/>
              </a:spcAft>
              <a:buClr>
                <a:schemeClr val="dk1"/>
              </a:buClr>
              <a:buSzPts val="1100"/>
              <a:buFont typeface="Arial"/>
              <a:buNone/>
            </a:pPr>
            <a:r>
              <a:rPr lang="en" sz="1000" dirty="0">
                <a:solidFill>
                  <a:srgbClr val="0000FF"/>
                </a:solidFill>
              </a:rPr>
              <a:t>In question 5, noise was added to the green channel and also to the blue channel.  Which looks better to you? Why?  What sigma was used to detect any discernible difference?</a:t>
            </a:r>
            <a:endParaRPr sz="1000" dirty="0">
              <a:solidFill>
                <a:srgbClr val="0000FF"/>
              </a:solidFill>
            </a:endParaRPr>
          </a:p>
          <a:p>
            <a:pPr marL="685800" lvl="0" indent="0" algn="l" rtl="0">
              <a:lnSpc>
                <a:spcPct val="115000"/>
              </a:lnSpc>
              <a:spcBef>
                <a:spcPts val="0"/>
              </a:spcBef>
              <a:spcAft>
                <a:spcPts val="0"/>
              </a:spcAft>
              <a:buNone/>
            </a:pPr>
            <a:endParaRPr lang="en-US" sz="1000" dirty="0">
              <a:solidFill>
                <a:srgbClr val="0000FF"/>
              </a:solidFill>
            </a:endParaRPr>
          </a:p>
          <a:p>
            <a:pPr marL="685800" lvl="0" indent="0" algn="l" rtl="0">
              <a:lnSpc>
                <a:spcPct val="115000"/>
              </a:lnSpc>
              <a:spcBef>
                <a:spcPts val="0"/>
              </a:spcBef>
              <a:spcAft>
                <a:spcPts val="0"/>
              </a:spcAft>
              <a:buNone/>
            </a:pPr>
            <a:r>
              <a:rPr lang="en-US" sz="1800" dirty="0">
                <a:solidFill>
                  <a:schemeClr val="tx1"/>
                </a:solidFill>
              </a:rPr>
              <a:t>Noise added to the blue channel looks better to me. As discussed in 6a, human eye is most sensitive to green channel. Thus, a very little amount of noise in the green channel gets a lot more focus of eye as compared to the noise added to the blue channel. To have any discernible difference as little as sigma = 5 worked for green channel, but when it comes to the blue channel, sigma needs to be as much as at least 25-30 to be visible to human eye.</a:t>
            </a:r>
            <a:endParaRPr sz="1800" dirty="0">
              <a:solidFill>
                <a:schemeClr val="tx1"/>
              </a:solidFill>
            </a:endParaRPr>
          </a:p>
        </p:txBody>
      </p:sp>
      <p:sp>
        <p:nvSpPr>
          <p:cNvPr id="152" name="Google Shape;152;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Interesting Images</a:t>
            </a:r>
            <a:endParaRPr/>
          </a:p>
        </p:txBody>
      </p:sp>
      <p:sp>
        <p:nvSpPr>
          <p:cNvPr id="48" name="Google Shape;48;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1" name="Google Shape;51;p10"/>
          <p:cNvSpPr txBox="1"/>
          <p:nvPr/>
        </p:nvSpPr>
        <p:spPr>
          <a:xfrm>
            <a:off x="314925" y="4440075"/>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Image 1 - ps1-1-a-1.png</a:t>
            </a:r>
            <a:endParaRPr/>
          </a:p>
        </p:txBody>
      </p:sp>
      <p:sp>
        <p:nvSpPr>
          <p:cNvPr id="52" name="Google Shape;52;p10"/>
          <p:cNvSpPr txBox="1"/>
          <p:nvPr/>
        </p:nvSpPr>
        <p:spPr>
          <a:xfrm>
            <a:off x="4852550" y="4440075"/>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Image 2 - ps1-1-a-2.png</a:t>
            </a:r>
            <a:endParaRPr/>
          </a:p>
        </p:txBody>
      </p:sp>
      <p:pic>
        <p:nvPicPr>
          <p:cNvPr id="5" name="Picture 4">
            <a:extLst>
              <a:ext uri="{FF2B5EF4-FFF2-40B4-BE49-F238E27FC236}">
                <a16:creationId xmlns:a16="http://schemas.microsoft.com/office/drawing/2014/main" id="{24CF20E5-9572-44A4-BCA4-5E12A8C4E650}"/>
              </a:ext>
            </a:extLst>
          </p:cNvPr>
          <p:cNvPicPr>
            <a:picLocks noChangeAspect="1"/>
          </p:cNvPicPr>
          <p:nvPr/>
        </p:nvPicPr>
        <p:blipFill>
          <a:blip r:embed="rId3"/>
          <a:stretch>
            <a:fillRect/>
          </a:stretch>
        </p:blipFill>
        <p:spPr>
          <a:xfrm>
            <a:off x="274062" y="2230241"/>
            <a:ext cx="4359663" cy="2179832"/>
          </a:xfrm>
          <a:prstGeom prst="rect">
            <a:avLst/>
          </a:prstGeom>
        </p:spPr>
      </p:pic>
      <p:pic>
        <p:nvPicPr>
          <p:cNvPr id="7" name="Picture 6">
            <a:extLst>
              <a:ext uri="{FF2B5EF4-FFF2-40B4-BE49-F238E27FC236}">
                <a16:creationId xmlns:a16="http://schemas.microsoft.com/office/drawing/2014/main" id="{EEF93610-30B6-4EA9-8BE9-6118B8D8031C}"/>
              </a:ext>
            </a:extLst>
          </p:cNvPr>
          <p:cNvPicPr>
            <a:picLocks noChangeAspect="1"/>
          </p:cNvPicPr>
          <p:nvPr/>
        </p:nvPicPr>
        <p:blipFill>
          <a:blip r:embed="rId4"/>
          <a:stretch>
            <a:fillRect/>
          </a:stretch>
        </p:blipFill>
        <p:spPr>
          <a:xfrm>
            <a:off x="5542264" y="372209"/>
            <a:ext cx="2018932" cy="4037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Swapped Green and Blue</a:t>
            </a:r>
            <a:endParaRPr/>
          </a:p>
        </p:txBody>
      </p:sp>
      <p:sp>
        <p:nvSpPr>
          <p:cNvPr id="58" name="Google Shape;58;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0" name="Google Shape;60;p11"/>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ps1-2-a-1.png</a:t>
            </a:r>
            <a:endParaRPr/>
          </a:p>
        </p:txBody>
      </p:sp>
      <p:pic>
        <p:nvPicPr>
          <p:cNvPr id="3" name="Picture 2">
            <a:extLst>
              <a:ext uri="{FF2B5EF4-FFF2-40B4-BE49-F238E27FC236}">
                <a16:creationId xmlns:a16="http://schemas.microsoft.com/office/drawing/2014/main" id="{8AB41852-E2CC-41BE-97E3-4382B8092367}"/>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2b: Monochrome Green</a:t>
            </a:r>
            <a:endParaRPr/>
          </a:p>
        </p:txBody>
      </p:sp>
      <p:sp>
        <p:nvSpPr>
          <p:cNvPr id="66" name="Google Shape;66;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8" name="Google Shape;68;p12"/>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Img1_green - ps1-2-b-1.png</a:t>
            </a:r>
            <a:endParaRPr/>
          </a:p>
        </p:txBody>
      </p:sp>
      <p:pic>
        <p:nvPicPr>
          <p:cNvPr id="3" name="Picture 2">
            <a:extLst>
              <a:ext uri="{FF2B5EF4-FFF2-40B4-BE49-F238E27FC236}">
                <a16:creationId xmlns:a16="http://schemas.microsoft.com/office/drawing/2014/main" id="{34AB0B8A-C1A2-447D-AFCD-951596A6E5DF}"/>
              </a:ext>
            </a:extLst>
          </p:cNvPr>
          <p:cNvPicPr>
            <a:picLocks noChangeAspect="1"/>
          </p:cNvPicPr>
          <p:nvPr/>
        </p:nvPicPr>
        <p:blipFill>
          <a:blip r:embed="rId3"/>
          <a:stretch>
            <a:fillRect/>
          </a:stretch>
        </p:blipFill>
        <p:spPr>
          <a:xfrm>
            <a:off x="2286000" y="1504950"/>
            <a:ext cx="4876800" cy="24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2c: Monochrome Red</a:t>
            </a:r>
            <a:endParaRPr/>
          </a:p>
        </p:txBody>
      </p:sp>
      <p:sp>
        <p:nvSpPr>
          <p:cNvPr id="74" name="Google Shape;74;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6" name="Google Shape;76;p13"/>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Img1_red - ps1-2-c-1.png</a:t>
            </a:r>
            <a:endParaRPr/>
          </a:p>
        </p:txBody>
      </p:sp>
      <p:pic>
        <p:nvPicPr>
          <p:cNvPr id="2" name="Picture 1">
            <a:extLst>
              <a:ext uri="{FF2B5EF4-FFF2-40B4-BE49-F238E27FC236}">
                <a16:creationId xmlns:a16="http://schemas.microsoft.com/office/drawing/2014/main" id="{44634F11-E9F4-41B4-BF2D-3C5D5075F463}"/>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Replacement of Pixels</a:t>
            </a:r>
            <a:endParaRPr/>
          </a:p>
        </p:txBody>
      </p:sp>
      <p:sp>
        <p:nvSpPr>
          <p:cNvPr id="82" name="Google Shape;82;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84" name="Google Shape;84;p14"/>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ps1-3-a-1.png</a:t>
            </a:r>
            <a:endParaRPr/>
          </a:p>
        </p:txBody>
      </p:sp>
      <p:pic>
        <p:nvPicPr>
          <p:cNvPr id="2" name="Picture 1">
            <a:extLst>
              <a:ext uri="{FF2B5EF4-FFF2-40B4-BE49-F238E27FC236}">
                <a16:creationId xmlns:a16="http://schemas.microsoft.com/office/drawing/2014/main" id="{C96336CA-C77A-4336-B2E2-CCFB270A913E}"/>
              </a:ext>
            </a:extLst>
          </p:cNvPr>
          <p:cNvPicPr>
            <a:picLocks noChangeAspect="1"/>
          </p:cNvPicPr>
          <p:nvPr/>
        </p:nvPicPr>
        <p:blipFill>
          <a:blip r:embed="rId3"/>
          <a:stretch>
            <a:fillRect/>
          </a:stretch>
        </p:blipFill>
        <p:spPr>
          <a:xfrm>
            <a:off x="6404720" y="133350"/>
            <a:ext cx="2438400" cy="487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Image Stats</a:t>
            </a:r>
            <a:endParaRPr/>
          </a:p>
        </p:txBody>
      </p:sp>
      <p:sp>
        <p:nvSpPr>
          <p:cNvPr id="90" name="Google Shape;9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Min: 0.0</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Max: 255.0</a:t>
            </a:r>
            <a:endParaRPr sz="1600" dirty="0">
              <a:solidFill>
                <a:schemeClr val="dk1"/>
              </a:solidFill>
            </a:endParaRPr>
          </a:p>
          <a:p>
            <a:pPr lvl="0" indent="-330200">
              <a:lnSpc>
                <a:spcPct val="115000"/>
              </a:lnSpc>
              <a:spcBef>
                <a:spcPts val="0"/>
              </a:spcBef>
              <a:buClr>
                <a:schemeClr val="dk1"/>
              </a:buClr>
              <a:buSzPts val="1600"/>
            </a:pPr>
            <a:r>
              <a:rPr lang="en" sz="1600" dirty="0">
                <a:solidFill>
                  <a:schemeClr val="dk1"/>
                </a:solidFill>
              </a:rPr>
              <a:t>Mean: 88.54009246826172</a:t>
            </a:r>
            <a:endParaRPr sz="1600" dirty="0">
              <a:solidFill>
                <a:schemeClr val="dk1"/>
              </a:solidFill>
            </a:endParaRPr>
          </a:p>
          <a:p>
            <a:pPr lvl="0" indent="-330200">
              <a:lnSpc>
                <a:spcPct val="115000"/>
              </a:lnSpc>
              <a:spcBef>
                <a:spcPts val="0"/>
              </a:spcBef>
              <a:buClr>
                <a:schemeClr val="dk1"/>
              </a:buClr>
              <a:buSzPts val="1600"/>
            </a:pPr>
            <a:r>
              <a:rPr lang="en" sz="1600" dirty="0">
                <a:solidFill>
                  <a:schemeClr val="dk1"/>
                </a:solidFill>
              </a:rPr>
              <a:t>Standard deviation: 57.4633450189581</a:t>
            </a:r>
            <a:endParaRPr sz="1600" dirty="0">
              <a:solidFill>
                <a:schemeClr val="dk1"/>
              </a:solidFill>
            </a:endParaRPr>
          </a:p>
        </p:txBody>
      </p:sp>
      <p:sp>
        <p:nvSpPr>
          <p:cNvPr id="91" name="Google Shape;91;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Arithmetic Operation</a:t>
            </a:r>
            <a:endParaRPr/>
          </a:p>
        </p:txBody>
      </p:sp>
      <p:sp>
        <p:nvSpPr>
          <p:cNvPr id="97" name="Google Shape;97;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9" name="Google Shape;99;p16"/>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ps1-4-b-1.png</a:t>
            </a:r>
            <a:endParaRPr/>
          </a:p>
        </p:txBody>
      </p:sp>
      <p:pic>
        <p:nvPicPr>
          <p:cNvPr id="5" name="Picture 4">
            <a:extLst>
              <a:ext uri="{FF2B5EF4-FFF2-40B4-BE49-F238E27FC236}">
                <a16:creationId xmlns:a16="http://schemas.microsoft.com/office/drawing/2014/main" id="{65819044-9604-4745-B13E-01F780018F92}"/>
              </a:ext>
            </a:extLst>
          </p:cNvPr>
          <p:cNvPicPr>
            <a:picLocks noChangeAspect="1"/>
          </p:cNvPicPr>
          <p:nvPr/>
        </p:nvPicPr>
        <p:blipFill>
          <a:blip r:embed="rId3"/>
          <a:stretch>
            <a:fillRect/>
          </a:stretch>
        </p:blipFill>
        <p:spPr>
          <a:xfrm>
            <a:off x="2286000" y="1504950"/>
            <a:ext cx="4876800" cy="2438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4c: Shifted Image</a:t>
            </a:r>
            <a:endParaRPr/>
          </a:p>
        </p:txBody>
      </p:sp>
      <p:sp>
        <p:nvSpPr>
          <p:cNvPr id="105" name="Google Shape;105;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7" name="Google Shape;107;p17"/>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ps1-4-c-1.png</a:t>
            </a:r>
            <a:endParaRPr/>
          </a:p>
        </p:txBody>
      </p:sp>
      <p:pic>
        <p:nvPicPr>
          <p:cNvPr id="3" name="Picture 2">
            <a:extLst>
              <a:ext uri="{FF2B5EF4-FFF2-40B4-BE49-F238E27FC236}">
                <a16:creationId xmlns:a16="http://schemas.microsoft.com/office/drawing/2014/main" id="{4922E201-1087-400D-8081-1FFEEA7F45E0}"/>
              </a:ext>
            </a:extLst>
          </p:cNvPr>
          <p:cNvPicPr>
            <a:picLocks noChangeAspect="1"/>
          </p:cNvPicPr>
          <p:nvPr/>
        </p:nvPicPr>
        <p:blipFill>
          <a:blip r:embed="rId3"/>
          <a:stretch>
            <a:fillRect/>
          </a:stretch>
        </p:blipFill>
        <p:spPr>
          <a:xfrm>
            <a:off x="2133600" y="1352550"/>
            <a:ext cx="4876800" cy="2438400"/>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677</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Light Gradient</vt:lpstr>
      <vt:lpstr>Computer Vision  FALL 2020 Problem Set #1</vt:lpstr>
      <vt:lpstr>1a: Interesting Images</vt:lpstr>
      <vt:lpstr>2a: Swapped Green and Blue</vt:lpstr>
      <vt:lpstr>2b: Monochrome Green</vt:lpstr>
      <vt:lpstr>2c: Monochrome Red</vt:lpstr>
      <vt:lpstr>3a: Replacement of Pixels</vt:lpstr>
      <vt:lpstr>4a: Image Stats</vt:lpstr>
      <vt:lpstr>4b: Arithmetic Operation</vt:lpstr>
      <vt:lpstr>4c: Shifted Image</vt:lpstr>
      <vt:lpstr>4d: Difference Image</vt:lpstr>
      <vt:lpstr>5a: Noisy Green Channel</vt:lpstr>
      <vt:lpstr>5b: Noisy Blue Channel</vt:lpstr>
      <vt:lpstr>6a: Discussion</vt:lpstr>
      <vt:lpstr>6b: Discussion</vt:lpstr>
      <vt:lpstr>6c: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Parin Patel</cp:lastModifiedBy>
  <cp:revision>24</cp:revision>
  <dcterms:modified xsi:type="dcterms:W3CDTF">2020-08-22T08:59:02Z</dcterms:modified>
</cp:coreProperties>
</file>