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64" r:id="rId4"/>
    <p:sldId id="304" r:id="rId5"/>
    <p:sldId id="305" r:id="rId6"/>
    <p:sldId id="306" r:id="rId7"/>
    <p:sldId id="308" r:id="rId8"/>
    <p:sldId id="312" r:id="rId9"/>
    <p:sldId id="313" r:id="rId10"/>
    <p:sldId id="314" r:id="rId11"/>
    <p:sldId id="307" r:id="rId12"/>
    <p:sldId id="350" r:id="rId13"/>
    <p:sldId id="309" r:id="rId14"/>
    <p:sldId id="310" r:id="rId15"/>
    <p:sldId id="311" r:id="rId16"/>
    <p:sldId id="315" r:id="rId17"/>
    <p:sldId id="316" r:id="rId18"/>
    <p:sldId id="333" r:id="rId19"/>
    <p:sldId id="317" r:id="rId20"/>
    <p:sldId id="318" r:id="rId21"/>
    <p:sldId id="319" r:id="rId22"/>
    <p:sldId id="323" r:id="rId23"/>
    <p:sldId id="320" r:id="rId24"/>
    <p:sldId id="321" r:id="rId25"/>
    <p:sldId id="324" r:id="rId26"/>
    <p:sldId id="325" r:id="rId27"/>
    <p:sldId id="322" r:id="rId28"/>
    <p:sldId id="326" r:id="rId29"/>
    <p:sldId id="327" r:id="rId30"/>
    <p:sldId id="328" r:id="rId31"/>
    <p:sldId id="329" r:id="rId32"/>
    <p:sldId id="330" r:id="rId33"/>
    <p:sldId id="332" r:id="rId34"/>
    <p:sldId id="331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7" r:id="rId47"/>
    <p:sldId id="345" r:id="rId48"/>
    <p:sldId id="346" r:id="rId49"/>
    <p:sldId id="348" r:id="rId50"/>
    <p:sldId id="349" r:id="rId51"/>
    <p:sldId id="351" r:id="rId52"/>
    <p:sldId id="267" r:id="rId53"/>
  </p:sldIdLst>
  <p:sldSz cx="9144000" cy="5143500" type="screen16x9"/>
  <p:notesSz cx="6858000" cy="9144000"/>
  <p:embeddedFontLst>
    <p:embeddedFont>
      <p:font typeface="Edu Diatype Rounded Semi-Mono" panose="020B0509040202060203" pitchFamily="49" charset="77"/>
      <p:regular r:id="rId55"/>
      <p:bold r:id="rId56"/>
      <p:italic r:id="rId57"/>
    </p:embeddedFont>
    <p:embeddedFont>
      <p:font typeface="Edu Diatype Rounded Semi-Mono M" panose="020B0509040202060203" pitchFamily="49" charset="77"/>
      <p:regular r:id="rId58"/>
      <p:italic r:id="rId59"/>
    </p:embeddedFont>
    <p:embeddedFont>
      <p:font typeface="Oswald" pitchFamily="2" charset="77"/>
      <p:regular r:id="rId60"/>
      <p:bold r:id="rId61"/>
    </p:embeddedFont>
    <p:embeddedFont>
      <p:font typeface="Source Code Pro" panose="020B050903040302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4"/>
    <p:restoredTop sz="94702"/>
  </p:normalViewPr>
  <p:slideViewPr>
    <p:cSldViewPr snapToGrid="0">
      <p:cViewPr varScale="1">
        <p:scale>
          <a:sx n="183" d="100"/>
          <a:sy n="183" d="100"/>
        </p:scale>
        <p:origin x="20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Edu Diatype Rounded Semi-Mono" panose="020B0509040202060203" pitchFamily="49" charset="77"/>
        <a:ea typeface="Edu Diatype Rounded Semi-Mono" panose="020B0509040202060203" pitchFamily="49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25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274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23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43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060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33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3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811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892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7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314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518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493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81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025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707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95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25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37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94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63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628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128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910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48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6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462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174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970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61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521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320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069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536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426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117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105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301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70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3325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99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139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879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79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64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30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31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7008c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67008c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69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 b="0" i="0">
                <a:latin typeface="Edu Diatype Rounded Semi-Mono" panose="020B0509040202060203" pitchFamily="49" charset="77"/>
                <a:ea typeface="Edu Diatype Rounded Semi-Mono" panose="020B0509040202060203" pitchFamily="49" charset="77"/>
                <a:cs typeface="Edu Diatype Rounded Semi-Mono" panose="020B0509040202060203" pitchFamily="49" charset="77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 b="0" i="0">
                <a:latin typeface="Edu Diatype Rounded Semi-Mono" panose="020B0509040202060203" pitchFamily="49" charset="77"/>
                <a:ea typeface="Edu Diatype Rounded Semi-Mono" panose="020B0509040202060203" pitchFamily="49" charset="77"/>
                <a:cs typeface="Edu Diatype Rounded Semi-Mono" panose="020B0509040202060203" pitchFamily="49" charset="77"/>
                <a:sym typeface="Oswald"/>
              </a:defRPr>
            </a:lvl1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Edu Diatype Rounded Semi-Mono" panose="020B0509040202060203" pitchFamily="49" charset="77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Edu Diatype Rounded Semi-Mono M" panose="020B0509040202060203" pitchFamily="49" charset="77"/>
          <a:ea typeface="Edu Diatype Rounded Semi-Mono M" panose="020B0509040202060203" pitchFamily="49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Edu Diatype Rounded Semi-Mono" panose="020B0509040202060203" pitchFamily="49" charset="77"/>
          <a:ea typeface="Edu Diatype Rounded Semi-Mono" panose="020B0509040202060203" pitchFamily="49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10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42422" y="3515128"/>
            <a:ext cx="8732825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+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Tuning Hyperparameters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Tweaking these may result in different scores for your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Our job is to figure out which combination of hyperparameters will get the optimal results. 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We typically do this by exploring a </a:t>
            </a:r>
            <a:r>
              <a:rPr lang="en-US" sz="1400" b="1" dirty="0"/>
              <a:t>hyperparameter space</a:t>
            </a:r>
            <a:r>
              <a:rPr lang="en-US" sz="1400" dirty="0"/>
              <a:t>, which is just a fancy way of saying we’re going to delineate a list of possible hyperparameters to choose from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ex: My possible number of trees could be [5,10,15,…,100]</a:t>
            </a:r>
          </a:p>
        </p:txBody>
      </p:sp>
      <p:pic>
        <p:nvPicPr>
          <p:cNvPr id="2" name="Picture 2" descr="Hyperparameter tuning for Deep Learning with scikit-learn, Keras, and  TensorFlow - PyImageSearch">
            <a:extLst>
              <a:ext uri="{FF2B5EF4-FFF2-40B4-BE49-F238E27FC236}">
                <a16:creationId xmlns:a16="http://schemas.microsoft.com/office/drawing/2014/main" id="{2295EC25-A899-3F30-6542-7897EEBB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68825"/>
            <a:ext cx="4368800" cy="2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Cross-validation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Cross-validation is a technique for evaluating models by splitting our </a:t>
            </a:r>
            <a:r>
              <a:rPr lang="en-US" sz="1400" b="1" dirty="0"/>
              <a:t>training data</a:t>
            </a:r>
            <a:r>
              <a:rPr lang="en-US" sz="1400" dirty="0"/>
              <a:t> into train-test subsets. 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074" name="Picture 2" descr="3.1. Cross-validation: evaluating estimator performance — scikit-learn  1.2.2 documentation">
            <a:extLst>
              <a:ext uri="{FF2B5EF4-FFF2-40B4-BE49-F238E27FC236}">
                <a16:creationId xmlns:a16="http://schemas.microsoft.com/office/drawing/2014/main" id="{2AE3D9C8-5826-0215-D74C-EED65C9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77" y="1468825"/>
            <a:ext cx="4273265" cy="29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Holdout Set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training-test set split is called the </a:t>
            </a:r>
            <a:r>
              <a:rPr lang="en-US" sz="1400" b="1" dirty="0"/>
              <a:t>holdout set</a:t>
            </a:r>
            <a:r>
              <a:rPr lang="en-US" sz="1400" dirty="0"/>
              <a:t> technique.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62564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Cross-validation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Cross-validation is a technique for evaluating models by splitting our </a:t>
            </a:r>
            <a:r>
              <a:rPr lang="en-US" sz="1400" b="1" dirty="0"/>
              <a:t>training data</a:t>
            </a:r>
            <a:r>
              <a:rPr lang="en-US" sz="1400" dirty="0"/>
              <a:t> into train-test subsets.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K-fold cross-validation </a:t>
            </a:r>
            <a:r>
              <a:rPr lang="en-US" sz="1400" dirty="0"/>
              <a:t>is one technique were we split the data into k subsets (aka “folds”). </a:t>
            </a:r>
            <a:endParaRPr sz="1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074" name="Picture 2" descr="3.1. Cross-validation: evaluating estimator performance — scikit-learn  1.2.2 documentation">
            <a:extLst>
              <a:ext uri="{FF2B5EF4-FFF2-40B4-BE49-F238E27FC236}">
                <a16:creationId xmlns:a16="http://schemas.microsoft.com/office/drawing/2014/main" id="{2AE3D9C8-5826-0215-D74C-EED65C9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77" y="1468825"/>
            <a:ext cx="4273265" cy="29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2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Cross-validation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Cross-validation is a technique for evaluating models by splitting our </a:t>
            </a:r>
            <a:r>
              <a:rPr lang="en-US" sz="1400" b="1" dirty="0"/>
              <a:t>training data</a:t>
            </a:r>
            <a:r>
              <a:rPr lang="en-US" sz="1400" dirty="0"/>
              <a:t> into train-test subsets.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K-fold cross-validation </a:t>
            </a:r>
            <a:r>
              <a:rPr lang="en-US" sz="1400" dirty="0"/>
              <a:t>is one technique were we split the data into k subsets (aka “folds”). </a:t>
            </a: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the example on the right, we would have 5 different models, which are typically averaged.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074" name="Picture 2" descr="3.1. Cross-validation: evaluating estimator performance — scikit-learn  1.2.2 documentation">
            <a:extLst>
              <a:ext uri="{FF2B5EF4-FFF2-40B4-BE49-F238E27FC236}">
                <a16:creationId xmlns:a16="http://schemas.microsoft.com/office/drawing/2014/main" id="{2AE3D9C8-5826-0215-D74C-EED65C9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77" y="1468825"/>
            <a:ext cx="4273265" cy="29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3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There are different ways of scoring a model for classification vs regression.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 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5959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 </a:t>
            </a:r>
            <a:endParaRPr sz="1400" dirty="0"/>
          </a:p>
        </p:txBody>
      </p:sp>
      <p:pic>
        <p:nvPicPr>
          <p:cNvPr id="2" name="Picture 2" descr="What Is a Confusion Matrix in Machine Learning? | Plat.AI">
            <a:extLst>
              <a:ext uri="{FF2B5EF4-FFF2-40B4-BE49-F238E27FC236}">
                <a16:creationId xmlns:a16="http://schemas.microsoft.com/office/drawing/2014/main" id="{6B89B2A1-8539-E907-8653-D6AF8B48D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8990"/>
          <a:stretch/>
        </p:blipFill>
        <p:spPr bwMode="auto">
          <a:xfrm>
            <a:off x="4789358" y="1240225"/>
            <a:ext cx="4260300" cy="32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5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" name="Picture 2" descr="What Is a Confusion Matrix in Machine Learning? | Plat.AI">
            <a:extLst>
              <a:ext uri="{FF2B5EF4-FFF2-40B4-BE49-F238E27FC236}">
                <a16:creationId xmlns:a16="http://schemas.microsoft.com/office/drawing/2014/main" id="{6B89B2A1-8539-E907-8653-D6AF8B48D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8990"/>
          <a:stretch/>
        </p:blipFill>
        <p:spPr bwMode="auto">
          <a:xfrm>
            <a:off x="4789358" y="1240225"/>
            <a:ext cx="4260300" cy="32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1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" name="Picture 2" descr="What Is a Confusion Matrix in Machine Learning? | Plat.AI">
            <a:extLst>
              <a:ext uri="{FF2B5EF4-FFF2-40B4-BE49-F238E27FC236}">
                <a16:creationId xmlns:a16="http://schemas.microsoft.com/office/drawing/2014/main" id="{6B89B2A1-8539-E907-8653-D6AF8B48D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8990"/>
          <a:stretch/>
        </p:blipFill>
        <p:spPr bwMode="auto">
          <a:xfrm>
            <a:off x="4789358" y="1240225"/>
            <a:ext cx="4260300" cy="32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DD10F-3212-C414-992F-329905A931AD}"/>
              </a:ext>
            </a:extLst>
          </p:cNvPr>
          <p:cNvSpPr txBox="1"/>
          <p:nvPr/>
        </p:nvSpPr>
        <p:spPr>
          <a:xfrm>
            <a:off x="5067946" y="4199393"/>
            <a:ext cx="34561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0000"/>
                </a:solidFill>
                <a:latin typeface="Edu Diatype Rounded Semi-Mono" panose="020B0509040202060203" pitchFamily="49" charset="77"/>
              </a:rPr>
              <a:t>NOTE: These are all binary (either 0/1 , yes/no, true/false) classifications currently, we’ll get to multi-class in a bit.</a:t>
            </a:r>
          </a:p>
        </p:txBody>
      </p:sp>
    </p:spTree>
    <p:extLst>
      <p:ext uri="{BB962C8B-B14F-4D97-AF65-F5344CB8AC3E}">
        <p14:creationId xmlns:p14="http://schemas.microsoft.com/office/powerpoint/2010/main" val="201550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Accuracy: TP + TN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7049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Agenda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Classification vs Regression 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Hyperparameters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Cross-validation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Model scoring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Bias-variance trade-off (the worst term ever)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Precision: TP/(TP+FP)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I.e. Of all positive predictions, how many are really positive?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TP = Positive and labeled as such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FP = Not positive, but labeled positive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?</a:t>
            </a:r>
          </a:p>
        </p:txBody>
      </p:sp>
    </p:spTree>
    <p:extLst>
      <p:ext uri="{BB962C8B-B14F-4D97-AF65-F5344CB8AC3E}">
        <p14:creationId xmlns:p14="http://schemas.microsoft.com/office/powerpoint/2010/main" val="373355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Precision: TP/(TP+FP)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I.e. Of all positive predictions, how many are really positive? 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TP = Positive and labeled as such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FP = Not positive, but labeled positive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1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0</a:t>
            </a:r>
          </a:p>
        </p:txBody>
      </p:sp>
    </p:spTree>
    <p:extLst>
      <p:ext uri="{BB962C8B-B14F-4D97-AF65-F5344CB8AC3E}">
        <p14:creationId xmlns:p14="http://schemas.microsoft.com/office/powerpoint/2010/main" val="219093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Precision: TP/(TP+FP)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I.e. Of all positive predictions, how many are really positive? 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TP = Positive and labeled as such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FP = Not positive, but labeled positive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1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0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Precision measures the extent of error caused by FP</a:t>
            </a:r>
          </a:p>
        </p:txBody>
      </p:sp>
    </p:spTree>
    <p:extLst>
      <p:ext uri="{BB962C8B-B14F-4D97-AF65-F5344CB8AC3E}">
        <p14:creationId xmlns:p14="http://schemas.microsoft.com/office/powerpoint/2010/main" val="2177228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Recall: TP/(TP+FN)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I.e. Of all real positive cases, how many are predicted positive?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TP = Positive and labeled positive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FN = Positive and labeled negative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?</a:t>
            </a:r>
          </a:p>
        </p:txBody>
      </p:sp>
    </p:spTree>
    <p:extLst>
      <p:ext uri="{BB962C8B-B14F-4D97-AF65-F5344CB8AC3E}">
        <p14:creationId xmlns:p14="http://schemas.microsoft.com/office/powerpoint/2010/main" val="41670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Recall: TP/(TP+FN)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I.e. Of all real positive cases, how many are predicted positive?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TP = Positive and labeled positive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FN = Positive and labeled negative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1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0</a:t>
            </a:r>
          </a:p>
        </p:txBody>
      </p:sp>
    </p:spTree>
    <p:extLst>
      <p:ext uri="{BB962C8B-B14F-4D97-AF65-F5344CB8AC3E}">
        <p14:creationId xmlns:p14="http://schemas.microsoft.com/office/powerpoint/2010/main" val="69330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Recall: TP/(TP+FN)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I.e. Of all real positive cases, how many are predicted positive?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TP = Positive and labeled positive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FN = Positive and labeled negative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1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0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Precision measures the extent of error caused by FN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4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So, are FP or FN worse?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Perhaps we can find a balance between the two.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5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F1: Maximizes both fewer FPs and FNs (i.e. precision and recall)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7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F1: Maximizes both fewer FPs and FNs (i.e. precision and recall)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Formula: 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2*(precision*recall)/(precision + recall)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?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?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2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F1: Maximizes both fewer FPs and FNs (i.e. precision and recall)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Formula: 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2*(precision*recall)/(precision + recall)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Best score = 1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Worst score = 0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8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vs Regression</a:t>
            </a:r>
            <a:endParaRPr dirty="0"/>
          </a:p>
        </p:txBody>
      </p:sp>
      <p:pic>
        <p:nvPicPr>
          <p:cNvPr id="1026" name="Picture 2" descr="Machine Learning Classification vs Regression - DEV Community">
            <a:extLst>
              <a:ext uri="{FF2B5EF4-FFF2-40B4-BE49-F238E27FC236}">
                <a16:creationId xmlns:a16="http://schemas.microsoft.com/office/drawing/2014/main" id="{5387A38B-1A1A-C562-D90B-08F51774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9" y="1307576"/>
            <a:ext cx="6711155" cy="33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F1: Maximizes both fewer FPs and FNs (i.e. precision and recall)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Formula: </a:t>
            </a: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2*(precision*recall)/(precision + recall)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If precision is very high, but recall is very low, the F1 score will also be very low. This is how the F1 score tries to balance both.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3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ROC Curve (receiver operating characteristic curve)</a:t>
            </a:r>
          </a:p>
        </p:txBody>
      </p:sp>
      <p:pic>
        <p:nvPicPr>
          <p:cNvPr id="6150" name="Picture 6" descr="Receiver operating characteristic - Wikipedia">
            <a:extLst>
              <a:ext uri="{FF2B5EF4-FFF2-40B4-BE49-F238E27FC236}">
                <a16:creationId xmlns:a16="http://schemas.microsoft.com/office/drawing/2014/main" id="{BC2DD8B1-7519-5E20-FC2F-467F9273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46" y="2115519"/>
            <a:ext cx="2573362" cy="25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0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ROC Curve: Compares how TP changes with FP</a:t>
            </a:r>
          </a:p>
        </p:txBody>
      </p:sp>
      <p:pic>
        <p:nvPicPr>
          <p:cNvPr id="6150" name="Picture 6" descr="Receiver operating characteristic - Wikipedia">
            <a:extLst>
              <a:ext uri="{FF2B5EF4-FFF2-40B4-BE49-F238E27FC236}">
                <a16:creationId xmlns:a16="http://schemas.microsoft.com/office/drawing/2014/main" id="{BC2DD8B1-7519-5E20-FC2F-467F9273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46" y="2115519"/>
            <a:ext cx="2573362" cy="25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1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Notice how the better model has a steeper curve (blue line)</a:t>
            </a:r>
          </a:p>
        </p:txBody>
      </p:sp>
      <p:pic>
        <p:nvPicPr>
          <p:cNvPr id="6150" name="Picture 6" descr="Receiver operating characteristic - Wikipedia">
            <a:extLst>
              <a:ext uri="{FF2B5EF4-FFF2-40B4-BE49-F238E27FC236}">
                <a16:creationId xmlns:a16="http://schemas.microsoft.com/office/drawing/2014/main" id="{BC2DD8B1-7519-5E20-FC2F-467F9273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46" y="2115519"/>
            <a:ext cx="2573362" cy="25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35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Therefore, we want to maximize this “area under the curve” (AUC). </a:t>
            </a:r>
          </a:p>
        </p:txBody>
      </p:sp>
      <p:pic>
        <p:nvPicPr>
          <p:cNvPr id="8194" name="Picture 2" descr="Understanding AUC - ROC Curve | by Sarang Narkhede | Towards Data Science">
            <a:extLst>
              <a:ext uri="{FF2B5EF4-FFF2-40B4-BE49-F238E27FC236}">
                <a16:creationId xmlns:a16="http://schemas.microsoft.com/office/drawing/2014/main" id="{6E007A26-C14F-0435-5BD8-4B0A2541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02" y="2236950"/>
            <a:ext cx="2895959" cy="264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66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Log loss, aka cross-entropy</a:t>
            </a:r>
          </a:p>
        </p:txBody>
      </p:sp>
    </p:spTree>
    <p:extLst>
      <p:ext uri="{BB962C8B-B14F-4D97-AF65-F5344CB8AC3E}">
        <p14:creationId xmlns:p14="http://schemas.microsoft.com/office/powerpoint/2010/main" val="830802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170122"/>
            <a:ext cx="4018200" cy="94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Let’s say we have a picture of a dog, and we want our model to predict that it’s a dog from four different categories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C410D1-2C4B-13E2-A3F6-D4C19690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4" y="2339275"/>
            <a:ext cx="4207790" cy="11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99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Our model gives us these output probabilities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C410D1-2C4B-13E2-A3F6-D4C19690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4" y="2339275"/>
            <a:ext cx="4207790" cy="11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0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The best probabilities we could have gotten is in the red rectangle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F30BA20-D09C-8F3C-9DD1-2CB3B868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52" y="2471555"/>
            <a:ext cx="3525274" cy="19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74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The loss is calculated so that we are penalized based on how far we are from the actual value.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F30BA20-D09C-8F3C-9DD1-2CB3B868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52" y="2471555"/>
            <a:ext cx="3525274" cy="19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8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vs Regression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415891CB-6A30-579F-1398-F2186765F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7474988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</a:t>
            </a:r>
            <a:r>
              <a:rPr lang="en-US" sz="1400" dirty="0" err="1"/>
              <a:t>sklearn</a:t>
            </a:r>
            <a:r>
              <a:rPr lang="en-US" sz="1400" dirty="0"/>
              <a:t>: </a:t>
            </a:r>
            <a:r>
              <a:rPr lang="en-US" sz="1400" dirty="0" err="1"/>
              <a:t>GradientBoostingClassifier</a:t>
            </a:r>
            <a:r>
              <a:rPr lang="en-US" sz="1400" dirty="0"/>
              <a:t> vs </a:t>
            </a:r>
            <a:r>
              <a:rPr lang="en-US" sz="1400" dirty="0" err="1"/>
              <a:t>GradientBoostingRegressor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40749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classification, they are all based on the TP,TN,FP,FN concepts we learned in week 10.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 classification, we often think about: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Accuracy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F1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Area Under the Receiver Operating Characteristic Curve (ROC AUC)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Log Loss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1D20B0DF-ED0C-D7CA-FF07-EF0C97274557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64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This is called a “log” loss because differences closer to 1 matter more than differences closer to 0.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973856-625F-E735-420E-B6AF750E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52" y="2471555"/>
            <a:ext cx="3525274" cy="19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50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We can see that some metrics, like log loss, easily take into account classification problems with multiple categories.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What about our other scores? </a:t>
            </a:r>
            <a:endParaRPr lang="en-US" sz="1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28814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We can see that some metrics, like log loss, easily take into account classification problems with multiple categories.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What about our other scores?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Any metric with TP/FP/TN/FN implies a binary classification.</a:t>
            </a:r>
            <a:endParaRPr lang="en-US" sz="1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395541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Classification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Typically, scores for multi-class classifications are calculated by: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/>
              <a:t>Treating each category as separate. For ex: how many TP/FP/FN/FP for cats? How many for dogs? Etc. 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/>
              <a:t>Averaging the scores across all categories. For ex: Average(F1_cat, F1_dog,…)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954907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05251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" name="Google Shape;132;p24">
            <a:extLst>
              <a:ext uri="{FF2B5EF4-FFF2-40B4-BE49-F238E27FC236}">
                <a16:creationId xmlns:a16="http://schemas.microsoft.com/office/drawing/2014/main" id="{7E789532-C7AA-8DE0-42AA-F73AB7364713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174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You should know this one!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Coefficient of Determination: the proportion of the variation in the dependent variable that is predictable from the independent variable(s).</a:t>
            </a:r>
          </a:p>
        </p:txBody>
      </p:sp>
    </p:spTree>
    <p:extLst>
      <p:ext uri="{BB962C8B-B14F-4D97-AF65-F5344CB8AC3E}">
        <p14:creationId xmlns:p14="http://schemas.microsoft.com/office/powerpoint/2010/main" val="3924121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" name="Google Shape;132;p24">
            <a:extLst>
              <a:ext uri="{FF2B5EF4-FFF2-40B4-BE49-F238E27FC236}">
                <a16:creationId xmlns:a16="http://schemas.microsoft.com/office/drawing/2014/main" id="{7E789532-C7AA-8DE0-42AA-F73AB7364713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174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You should know this one!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Coefficient of Determination: the proportion of the variation in the dependent variable that is predictable from the independent variable(s).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We use this to assess the accuracy of our model. Here, higher R^2 is always better. Remember: in machine learning, we’re typically less interested in </a:t>
            </a:r>
            <a:r>
              <a:rPr lang="en-US" sz="1400" i="1" dirty="0">
                <a:solidFill>
                  <a:srgbClr val="FF0000"/>
                </a:solidFill>
              </a:rPr>
              <a:t>interpretation </a:t>
            </a:r>
            <a:r>
              <a:rPr lang="en-US" sz="1400" dirty="0">
                <a:solidFill>
                  <a:srgbClr val="FF0000"/>
                </a:solidFill>
              </a:rPr>
              <a:t>and more in </a:t>
            </a:r>
            <a:r>
              <a:rPr lang="en-US" sz="1400" i="1" dirty="0">
                <a:solidFill>
                  <a:srgbClr val="FF0000"/>
                </a:solidFill>
              </a:rPr>
              <a:t>better prediction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5332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" name="Google Shape;132;p24">
            <a:extLst>
              <a:ext uri="{FF2B5EF4-FFF2-40B4-BE49-F238E27FC236}">
                <a16:creationId xmlns:a16="http://schemas.microsoft.com/office/drawing/2014/main" id="{7E789532-C7AA-8DE0-42AA-F73AB7364713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174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Sum of all the residuals / total number of points in the dataset.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It is the absolute average distance of our model prediction.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63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" name="Google Shape;132;p24">
            <a:extLst>
              <a:ext uri="{FF2B5EF4-FFF2-40B4-BE49-F238E27FC236}">
                <a16:creationId xmlns:a16="http://schemas.microsoft.com/office/drawing/2014/main" id="{7E789532-C7AA-8DE0-42AA-F73AB7364713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174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Sum of all the residuals / total number of points in the dataset. 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It is the absolute average distance of our model prediction.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We typically use this to understand how close the predictions are to the actual model on average.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21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" name="Google Shape;132;p24">
            <a:extLst>
              <a:ext uri="{FF2B5EF4-FFF2-40B4-BE49-F238E27FC236}">
                <a16:creationId xmlns:a16="http://schemas.microsoft.com/office/drawing/2014/main" id="{7E789532-C7AA-8DE0-42AA-F73AB7364713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174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RMSE: The square root of the average squared distance between actual and predicted value. </a:t>
            </a:r>
          </a:p>
        </p:txBody>
      </p:sp>
    </p:spTree>
    <p:extLst>
      <p:ext uri="{BB962C8B-B14F-4D97-AF65-F5344CB8AC3E}">
        <p14:creationId xmlns:p14="http://schemas.microsoft.com/office/powerpoint/2010/main" val="151792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Tuning Hyperparameters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Hyperparameters tuning refers to tweaking the input parameters in a machine learning model.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47126-C78B-2069-AECE-1D6BFFE1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61" y="1096325"/>
            <a:ext cx="3965418" cy="36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Regression Scoring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regression, scoring methods should be more familiar: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R2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Mean Absolute Error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b="1" dirty="0"/>
              <a:t>Root Mean Square Error (RMSE)</a:t>
            </a:r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4" name="Google Shape;132;p24">
            <a:extLst>
              <a:ext uri="{FF2B5EF4-FFF2-40B4-BE49-F238E27FC236}">
                <a16:creationId xmlns:a16="http://schemas.microsoft.com/office/drawing/2014/main" id="{7E789532-C7AA-8DE0-42AA-F73AB7364713}"/>
              </a:ext>
            </a:extLst>
          </p:cNvPr>
          <p:cNvSpPr txBox="1">
            <a:spLocks/>
          </p:cNvSpPr>
          <p:nvPr/>
        </p:nvSpPr>
        <p:spPr>
          <a:xfrm>
            <a:off x="4572000" y="1468825"/>
            <a:ext cx="4018200" cy="174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RMSE: The square root of the average squared distance between actual and predicted value.</a:t>
            </a:r>
          </a:p>
          <a:p>
            <a:pPr marL="139700" indent="0">
              <a:buSzPts val="140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0000"/>
                </a:solidFill>
              </a:rPr>
              <a:t>Because we are </a:t>
            </a:r>
            <a:r>
              <a:rPr lang="en-US" sz="1400" b="1" dirty="0">
                <a:solidFill>
                  <a:srgbClr val="FF0000"/>
                </a:solidFill>
              </a:rPr>
              <a:t>squaring distances</a:t>
            </a:r>
            <a:r>
              <a:rPr lang="en-US" sz="1400" dirty="0">
                <a:solidFill>
                  <a:srgbClr val="FF0000"/>
                </a:solidFill>
              </a:rPr>
              <a:t> (i.e. residuals/errors), large errors are more pronounced. This is popular metric because it makes these larger errors more pronounced. </a:t>
            </a:r>
          </a:p>
        </p:txBody>
      </p:sp>
    </p:spTree>
    <p:extLst>
      <p:ext uri="{BB962C8B-B14F-4D97-AF65-F5344CB8AC3E}">
        <p14:creationId xmlns:p14="http://schemas.microsoft.com/office/powerpoint/2010/main" val="3078873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Bias-variance tradeoff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462352" cy="103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Since we want our model to generalize, we need to consider </a:t>
            </a:r>
            <a:r>
              <a:rPr lang="en-US" sz="1400"/>
              <a:t>the following:</a:t>
            </a:r>
            <a:endParaRPr lang="en-US" sz="1000" dirty="0"/>
          </a:p>
          <a:p>
            <a:pPr lvl="1">
              <a:spcBef>
                <a:spcPts val="0"/>
              </a:spcBef>
              <a:buChar char="-"/>
            </a:pPr>
            <a:endParaRPr lang="en-US" sz="1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sz="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C872E-783C-AC0A-1D23-19621C9D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5" y="2571750"/>
            <a:ext cx="6512943" cy="24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75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Steps for Tuning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Select the right type of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Review the list of parameters of the model and build the hyperparameter space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Select methods for searching the hyperparameter space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Applying the cross-validation scheme approach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Assess the model score to evaluate the model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026" name="Picture 2" descr="Hyperparameter tuning for Deep Learning with scikit-learn, Keras, and  TensorFlow - PyImageSearch">
            <a:extLst>
              <a:ext uri="{FF2B5EF4-FFF2-40B4-BE49-F238E27FC236}">
                <a16:creationId xmlns:a16="http://schemas.microsoft.com/office/drawing/2014/main" id="{2BCDA070-9F18-03FE-4B59-2970ED8B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68825"/>
            <a:ext cx="4368800" cy="2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yperparameter tuning">
            <a:extLst>
              <a:ext uri="{FF2B5EF4-FFF2-40B4-BE49-F238E27FC236}">
                <a16:creationId xmlns:a16="http://schemas.microsoft.com/office/drawing/2014/main" id="{21F34E76-9EEC-C580-8E13-7844CE696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75" y="-792163"/>
            <a:ext cx="67564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Tuning Hyperparameters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Hyperparameters tuning refers to tweaking the input parameters in a machine learning model.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For instance, in a random forest model, we can decide: 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The number of trees in the forest(“</a:t>
            </a:r>
            <a:r>
              <a:rPr lang="en-US" sz="1000" dirty="0" err="1"/>
              <a:t>n_estimators</a:t>
            </a:r>
            <a:r>
              <a:rPr lang="en-US" sz="1000" dirty="0"/>
              <a:t>”)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How the measure the quality of the split (“criterion”)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/>
              <a:t>The maximum depth of the tree (“</a:t>
            </a:r>
            <a:r>
              <a:rPr lang="en-US" sz="1000" dirty="0" err="1"/>
              <a:t>max_depth</a:t>
            </a:r>
            <a:r>
              <a:rPr lang="en-US" sz="1000" dirty="0"/>
              <a:t>”)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1000" dirty="0" err="1"/>
              <a:t>etc</a:t>
            </a:r>
            <a:endParaRPr sz="1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47126-C78B-2069-AECE-1D6BFFE1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61" y="1096325"/>
            <a:ext cx="3965418" cy="36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Tuning Hyperparameters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Tweaking these may result in different scores for your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Our job is to figure out which combination of hyperparameters will get the optimal results.  </a:t>
            </a:r>
            <a:endParaRPr sz="1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" name="Picture 2" descr="Hyperparameter tuning for Deep Learning with scikit-learn, Keras, and  TensorFlow - PyImageSearch">
            <a:extLst>
              <a:ext uri="{FF2B5EF4-FFF2-40B4-BE49-F238E27FC236}">
                <a16:creationId xmlns:a16="http://schemas.microsoft.com/office/drawing/2014/main" id="{2295EC25-A899-3F30-6542-7897EEBB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68825"/>
            <a:ext cx="4368800" cy="2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Tuning Hyperparameters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Tweaking these may result in different scores for your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Our job is to figure out which combination of hyperparameters will get the optimal results. 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We typically do this by exploring a </a:t>
            </a:r>
            <a:r>
              <a:rPr lang="en-US" sz="1400" b="1" dirty="0"/>
              <a:t>hyperparameter space</a:t>
            </a:r>
            <a:endParaRPr sz="1400" dirty="0"/>
          </a:p>
        </p:txBody>
      </p:sp>
      <p:pic>
        <p:nvPicPr>
          <p:cNvPr id="2" name="Picture 2" descr="Hyperparameter tuning for Deep Learning with scikit-learn, Keras, and  TensorFlow - PyImageSearch">
            <a:extLst>
              <a:ext uri="{FF2B5EF4-FFF2-40B4-BE49-F238E27FC236}">
                <a16:creationId xmlns:a16="http://schemas.microsoft.com/office/drawing/2014/main" id="{2295EC25-A899-3F30-6542-7897EEBB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68825"/>
            <a:ext cx="4368800" cy="2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6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o</a:t>
            </a:r>
            <a:r>
              <a:rPr lang="en" dirty="0"/>
              <a:t>del Validation: Tuning Hyperparameters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Tweaking these may result in different scores for your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Our job is to figure out which combination of hyperparameters will get the optimal results. 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We typically do this by exploring a </a:t>
            </a:r>
            <a:r>
              <a:rPr lang="en-US" sz="1400" b="1" dirty="0"/>
              <a:t>hyperparameter space</a:t>
            </a:r>
            <a:r>
              <a:rPr lang="en-US" sz="1400" dirty="0"/>
              <a:t>, which is just a fancy way of saying we’re going to delineate a list of possible hyperparameters to choose from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" name="Picture 2" descr="Hyperparameter tuning for Deep Learning with scikit-learn, Keras, and  TensorFlow - PyImageSearch">
            <a:extLst>
              <a:ext uri="{FF2B5EF4-FFF2-40B4-BE49-F238E27FC236}">
                <a16:creationId xmlns:a16="http://schemas.microsoft.com/office/drawing/2014/main" id="{2295EC25-A899-3F30-6542-7897EEBB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68825"/>
            <a:ext cx="4368800" cy="2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2775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3078</Words>
  <Application>Microsoft Macintosh PowerPoint</Application>
  <PresentationFormat>On-screen Show (16:9)</PresentationFormat>
  <Paragraphs>383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Edu Diatype Rounded Semi-Mono M</vt:lpstr>
      <vt:lpstr>Source Code Pro</vt:lpstr>
      <vt:lpstr>Oswald</vt:lpstr>
      <vt:lpstr>Edu Diatype Rounded Semi-Mono</vt:lpstr>
      <vt:lpstr>Arial</vt:lpstr>
      <vt:lpstr>Modern Writer</vt:lpstr>
      <vt:lpstr>Week 10</vt:lpstr>
      <vt:lpstr>Today’s Agenda</vt:lpstr>
      <vt:lpstr>Classification vs Regression</vt:lpstr>
      <vt:lpstr>Classification vs Regression</vt:lpstr>
      <vt:lpstr>Model Validation: Tuning Hyperparameters</vt:lpstr>
      <vt:lpstr>Model Validation: Tuning Hyperparameters</vt:lpstr>
      <vt:lpstr>Model Validation: Tuning Hyperparameters</vt:lpstr>
      <vt:lpstr>Model Validation: Tuning Hyperparameters</vt:lpstr>
      <vt:lpstr>Model Validation: Tuning Hyperparameters</vt:lpstr>
      <vt:lpstr>Model Validation: Tuning Hyperparameters</vt:lpstr>
      <vt:lpstr>Model Validation: Cross-validation</vt:lpstr>
      <vt:lpstr>Model Validation: Holdout Set</vt:lpstr>
      <vt:lpstr>Model Validation: Cross-validation</vt:lpstr>
      <vt:lpstr>Model Validation: Cross-validation</vt:lpstr>
      <vt:lpstr>Model Validation: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Classification Scoring</vt:lpstr>
      <vt:lpstr>Model Validation: Regression Scoring</vt:lpstr>
      <vt:lpstr>Model Validation: Regression Scoring</vt:lpstr>
      <vt:lpstr>Model Validation: Regression Scoring</vt:lpstr>
      <vt:lpstr>Model Validation: Regression Scoring</vt:lpstr>
      <vt:lpstr>Model Validation: Regression Scoring</vt:lpstr>
      <vt:lpstr>Model Validation: Regression Scoring</vt:lpstr>
      <vt:lpstr>Model Validation: Regression Scoring</vt:lpstr>
      <vt:lpstr>Model Validation: Bias-variance tradeoff</vt:lpstr>
      <vt:lpstr>Model Validation: Steps for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Urban Data Science</dc:title>
  <cp:lastModifiedBy>Wenfei Xu</cp:lastModifiedBy>
  <cp:revision>90</cp:revision>
  <dcterms:modified xsi:type="dcterms:W3CDTF">2023-04-09T22:13:35Z</dcterms:modified>
</cp:coreProperties>
</file>