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351" r:id="rId4"/>
    <p:sldId id="371" r:id="rId5"/>
    <p:sldId id="375" r:id="rId6"/>
    <p:sldId id="372" r:id="rId7"/>
    <p:sldId id="377" r:id="rId8"/>
    <p:sldId id="374" r:id="rId9"/>
    <p:sldId id="379" r:id="rId10"/>
    <p:sldId id="380" r:id="rId11"/>
    <p:sldId id="381" r:id="rId12"/>
    <p:sldId id="386" r:id="rId13"/>
    <p:sldId id="384" r:id="rId14"/>
    <p:sldId id="385" r:id="rId15"/>
    <p:sldId id="383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6" r:id="rId25"/>
    <p:sldId id="397" r:id="rId26"/>
    <p:sldId id="395" r:id="rId27"/>
    <p:sldId id="398" r:id="rId28"/>
    <p:sldId id="378" r:id="rId29"/>
    <p:sldId id="399" r:id="rId30"/>
    <p:sldId id="400" r:id="rId31"/>
    <p:sldId id="401" r:id="rId32"/>
    <p:sldId id="403" r:id="rId33"/>
    <p:sldId id="402" r:id="rId34"/>
    <p:sldId id="405" r:id="rId35"/>
    <p:sldId id="404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Edu Diatype Rounded Semi-Mono" panose="020B0509040202060203" pitchFamily="49" charset="77"/>
      <p:regular r:id="rId39"/>
      <p:bold r:id="rId40"/>
      <p:italic r:id="rId41"/>
    </p:embeddedFont>
    <p:embeddedFont>
      <p:font typeface="Edu Diatype Rounded Semi-Mono M" panose="020B0509040202060203" pitchFamily="49" charset="77"/>
      <p:regular r:id="rId42"/>
      <p:italic r:id="rId43"/>
    </p:embeddedFont>
    <p:embeddedFont>
      <p:font typeface="Oswald" pitchFamily="2" charset="77"/>
      <p:regular r:id="rId44"/>
      <p:bold r:id="rId45"/>
    </p:embeddedFont>
    <p:embeddedFont>
      <p:font typeface="Source Code Pro" panose="020B050903040302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77"/>
  </p:normalViewPr>
  <p:slideViewPr>
    <p:cSldViewPr snapToGrid="0">
      <p:cViewPr>
        <p:scale>
          <a:sx n="117" d="100"/>
          <a:sy n="117" d="100"/>
        </p:scale>
        <p:origin x="1184" y="1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Edu Diatype Rounded Semi-Mono" panose="020B0509040202060203" pitchFamily="49" charset="77"/>
        <a:ea typeface="Edu Diatype Rounded Semi-Mono" panose="020B0509040202060203" pitchFamily="49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15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74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5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186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14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97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00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57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23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55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20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64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7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62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 b="0" i="0">
                <a:latin typeface="Edu Diatype Rounded Semi-Mono" panose="020B0509040202060203" pitchFamily="49" charset="77"/>
                <a:ea typeface="Edu Diatype Rounded Semi-Mono" panose="020B0509040202060203" pitchFamily="49" charset="77"/>
                <a:cs typeface="Edu Diatype Rounded Semi-Mono" panose="020B0509040202060203" pitchFamily="49" charset="77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 b="0" i="0">
                <a:latin typeface="Edu Diatype Rounded Semi-Mono" panose="020B0509040202060203" pitchFamily="49" charset="77"/>
                <a:ea typeface="Edu Diatype Rounded Semi-Mono" panose="020B0509040202060203" pitchFamily="49" charset="77"/>
                <a:cs typeface="Edu Diatype Rounded Semi-Mono" panose="020B0509040202060203" pitchFamily="49" charset="77"/>
                <a:sym typeface="Oswald"/>
              </a:defRPr>
            </a:lvl1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Edu Diatype Rounded Semi-Mono" panose="020B0509040202060203" pitchFamily="49" charset="77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Edu Diatype Rounded Semi-Mono M" panose="020B0509040202060203" pitchFamily="49" charset="77"/>
          <a:ea typeface="Edu Diatype Rounded Semi-Mono M" panose="020B0509040202060203" pitchFamily="49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Edu Diatype Rounded Semi-Mono" panose="020B0509040202060203" pitchFamily="49" charset="77"/>
          <a:ea typeface="Edu Diatype Rounded Semi-Mono" panose="020B0509040202060203" pitchFamily="49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10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42422" y="3515128"/>
            <a:ext cx="8732825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4D2B-D5DA-2CBB-064D-6CA08BD9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Heterogeneity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FDFE-392A-46E8-52E7-25B21E61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5503993" cy="30999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intercepts and coefficients of my model can vary: </a:t>
            </a:r>
          </a:p>
          <a:p>
            <a:pPr lvl="1">
              <a:buFontTx/>
              <a:buChar char="-"/>
            </a:pPr>
            <a:r>
              <a:rPr lang="en-US" dirty="0"/>
              <a:t>The intercept might change for different areas. (For ex: higher or lower baseline home prices because of school districts) </a:t>
            </a:r>
          </a:p>
          <a:p>
            <a:pPr lvl="1">
              <a:buFontTx/>
              <a:buChar char="-"/>
            </a:pPr>
            <a:r>
              <a:rPr lang="en-US" dirty="0"/>
              <a:t>The slope or coefficients of my model can also change (for ex: proximity to public transit can be have a larger impact on home prices in areas where the default is not driving)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5ECC2-C2E7-4FFC-5742-14B21BA3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93" y="146050"/>
            <a:ext cx="26289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3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A59B-BC11-1139-A385-9A0121534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 regression more generally: fixed effects are X variables that are constant across y observations </a:t>
            </a:r>
          </a:p>
          <a:p>
            <a:pPr>
              <a:buFontTx/>
              <a:buChar char="-"/>
            </a:pPr>
            <a:r>
              <a:rPr lang="en-US" dirty="0"/>
              <a:t>Any change caused by a fixed effect is the same across observations</a:t>
            </a:r>
          </a:p>
        </p:txBody>
      </p:sp>
    </p:spTree>
    <p:extLst>
      <p:ext uri="{BB962C8B-B14F-4D97-AF65-F5344CB8AC3E}">
        <p14:creationId xmlns:p14="http://schemas.microsoft.com/office/powerpoint/2010/main" val="245628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In regression more generally: fixed effects are X variables that are constant across y observations 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Any change caused by a fixed effect is the same across observations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each coefficient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different intercepts for each area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8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CAD0-D10F-9953-4894-CE341940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p:pic>
        <p:nvPicPr>
          <p:cNvPr id="48130" name="Picture 2" descr="Introduction to the Fundamentals of Panel Data - Aptech">
            <a:extLst>
              <a:ext uri="{FF2B5EF4-FFF2-40B4-BE49-F238E27FC236}">
                <a16:creationId xmlns:a16="http://schemas.microsoft.com/office/drawing/2014/main" id="{A8BD18BB-39CF-CA81-C165-99CB2776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72" y="1352550"/>
            <a:ext cx="6433457" cy="3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8A00-6724-A260-E4EF-0C39030CB74B}"/>
              </a:ext>
            </a:extLst>
          </p:cNvPr>
          <p:cNvSpPr txBox="1"/>
          <p:nvPr/>
        </p:nvSpPr>
        <p:spPr>
          <a:xfrm>
            <a:off x="2286000" y="461577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www.aptech.com</a:t>
            </a:r>
            <a:r>
              <a:rPr lang="en-US" sz="1000" dirty="0">
                <a:latin typeface="Edu Diatype Rounded Semi-Mono" panose="020B0509040202060203" pitchFamily="49" charset="77"/>
              </a:rPr>
              <a:t>/blog/introduction-to-the-fundamentals-of-panel-data/</a:t>
            </a:r>
          </a:p>
        </p:txBody>
      </p:sp>
    </p:spTree>
    <p:extLst>
      <p:ext uri="{BB962C8B-B14F-4D97-AF65-F5344CB8AC3E}">
        <p14:creationId xmlns:p14="http://schemas.microsoft.com/office/powerpoint/2010/main" val="70274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p:pic>
        <p:nvPicPr>
          <p:cNvPr id="49154" name="Picture 2" descr="Fig. 1">
            <a:extLst>
              <a:ext uri="{FF2B5EF4-FFF2-40B4-BE49-F238E27FC236}">
                <a16:creationId xmlns:a16="http://schemas.microsoft.com/office/drawing/2014/main" id="{7CC695B9-443C-A7A0-45C5-131C43C1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95" y="1187385"/>
            <a:ext cx="2629808" cy="335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55362-8C01-7D25-A17C-4BCC750CF324}"/>
              </a:ext>
            </a:extLst>
          </p:cNvPr>
          <p:cNvSpPr txBox="1"/>
          <p:nvPr/>
        </p:nvSpPr>
        <p:spPr>
          <a:xfrm>
            <a:off x="1034143" y="4621145"/>
            <a:ext cx="7391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E2E2E"/>
                </a:solidFill>
                <a:effectLst/>
                <a:latin typeface="Edu Diatype Rounded Semi-Mono" panose="020B0509040202060203" pitchFamily="49" charset="77"/>
              </a:rPr>
              <a:t>Heat map of median square meter prices for Oslo 1 to Oslo 12.</a:t>
            </a:r>
            <a:endParaRPr lang="en-US" sz="800" b="0" i="0" dirty="0">
              <a:solidFill>
                <a:srgbClr val="222222"/>
              </a:solidFill>
              <a:effectLst/>
              <a:latin typeface="Edu Diatype Rounded Semi-Mono" panose="020B0509040202060203" pitchFamily="49" charset="77"/>
            </a:endParaRPr>
          </a:p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From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Sommervoll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Å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., &amp;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Sommervoll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D. E. (2019). Learning from man or machine: Spatial fixed effects in urban econometrics.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Regional Science and Urban Economics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77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239-252.</a:t>
            </a:r>
            <a:endParaRPr lang="en-US" sz="800" dirty="0">
              <a:latin typeface="Edu Diatype Rounded Semi-Mono" panose="020B050904020206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49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A59B-BC11-1139-A385-9A012153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79711"/>
            <a:ext cx="8520600" cy="30999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idea that both intercept and slope can vary by geography.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479711"/>
                <a:ext cx="8520600" cy="3099900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The idea that both intercept and slope can vary by geography.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coefficient for each regime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and each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different intercepts for each area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79711"/>
                <a:ext cx="8520600" cy="3099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09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regimes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ED81-FE05-FFD2-3CC9-683A188F5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Mixed Effect Regression">
            <a:extLst>
              <a:ext uri="{FF2B5EF4-FFF2-40B4-BE49-F238E27FC236}">
                <a16:creationId xmlns:a16="http://schemas.microsoft.com/office/drawing/2014/main" id="{3B7F5D5F-E80E-3898-725E-B396BBE0A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2820"/>
            <a:ext cx="9144000" cy="36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4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dependence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ED81-FE05-FFD2-3CC9-683A188F5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What about spatial autocorrelation?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6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dependence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ED81-FE05-FFD2-3CC9-683A188F5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What about spatial autocorrelation? </a:t>
            </a:r>
          </a:p>
          <a:p>
            <a:pPr>
              <a:buFontTx/>
              <a:buChar char="-"/>
            </a:pPr>
            <a:r>
              <a:rPr lang="en-US" dirty="0"/>
              <a:t>Again, what if the price of this house is related to the prices of houses nearby? </a:t>
            </a:r>
          </a:p>
          <a:p>
            <a:pPr>
              <a:buFontTx/>
              <a:buChar char="-"/>
            </a:pPr>
            <a:r>
              <a:rPr lang="en-US" dirty="0"/>
              <a:t>Or, what if the ”neighborhood character” – the housing composition of the rest neighborhood – matters? </a:t>
            </a:r>
          </a:p>
        </p:txBody>
      </p:sp>
    </p:spTree>
    <p:extLst>
      <p:ext uri="{BB962C8B-B14F-4D97-AF65-F5344CB8AC3E}">
        <p14:creationId xmlns:p14="http://schemas.microsoft.com/office/powerpoint/2010/main" val="375934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Agenda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Spatial regression: motivations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What is spatial regression?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Proximity variables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Spatial heterogeneity: </a:t>
            </a:r>
            <a:r>
              <a:rPr lang="en-US" dirty="0">
                <a:latin typeface="Edu Diatype Rounded Semi-Mono" panose="020B0509040202060203" pitchFamily="49" charset="77"/>
              </a:rPr>
              <a:t>Spatial fixed effects and regimes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>
                <a:latin typeface="Edu Diatype Rounded Semi-Mono" panose="020B0509040202060203" pitchFamily="49" charset="77"/>
              </a:rPr>
              <a:t>Spatial dependence: Spatial lag and error models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Geographically weighted regression</a:t>
            </a:r>
            <a:endParaRPr sz="1800" dirty="0">
              <a:latin typeface="Edu Diatype Rounded Semi-Mono" panose="020B0509040202060203" pitchFamily="49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dependence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ED81-FE05-FFD2-3CC9-683A188F5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What about spatial autocorrelation? </a:t>
            </a:r>
          </a:p>
          <a:p>
            <a:pPr>
              <a:buFontTx/>
              <a:buChar char="-"/>
            </a:pPr>
            <a:r>
              <a:rPr lang="en-US" dirty="0"/>
              <a:t>Again, what if the price of this house is related to the prices of houses nearby? </a:t>
            </a:r>
          </a:p>
          <a:p>
            <a:pPr>
              <a:buFontTx/>
              <a:buChar char="-"/>
            </a:pPr>
            <a:r>
              <a:rPr lang="en-US" dirty="0"/>
              <a:t>Or, what if the ”neighborhood character” – the housing composition of the rest neighborhood – matters? </a:t>
            </a:r>
          </a:p>
          <a:p>
            <a:pPr>
              <a:buFontTx/>
              <a:buChar char="-"/>
            </a:pPr>
            <a:r>
              <a:rPr lang="en-US" dirty="0"/>
              <a:t>Like our spatial autocorrelation calculations from the previous weeks, the weights matrix is the key element that describes our spatial dependence</a:t>
            </a:r>
          </a:p>
        </p:txBody>
      </p:sp>
    </p:spTree>
    <p:extLst>
      <p:ext uri="{BB962C8B-B14F-4D97-AF65-F5344CB8AC3E}">
        <p14:creationId xmlns:p14="http://schemas.microsoft.com/office/powerpoint/2010/main" val="3739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the coefficient 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individual weights for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independent variables for that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coefficient </a:t>
                </a:r>
                <a:r>
                  <a:rPr lang="en-US" dirty="0">
                    <a:latin typeface="Edu Diatype Rounded Semi-Mono" panose="020B0509040202060203" pitchFamily="49" charset="77"/>
                  </a:rPr>
                  <a:t>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  <a:r>
                  <a:rPr lang="en-US" dirty="0"/>
                  <a:t>for effects of the spatial lag values.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b="0" dirty="0"/>
                  <a:t>Matrix notation: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78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1F2D-D2DF-EDAD-8EB7-B76917B9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260300" cy="30999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What if our residuals were spatially autocorrelated? </a:t>
            </a:r>
          </a:p>
        </p:txBody>
      </p:sp>
      <p:pic>
        <p:nvPicPr>
          <p:cNvPr id="52226" name="Picture 2" descr="Exploring spatial autocorrelation in R | R-bloggers">
            <a:extLst>
              <a:ext uri="{FF2B5EF4-FFF2-40B4-BE49-F238E27FC236}">
                <a16:creationId xmlns:a16="http://schemas.microsoft.com/office/drawing/2014/main" id="{FB2ED05A-D5FC-BED4-93A7-E4E261EC2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t="5315" r="3674" b="4307"/>
          <a:stretch/>
        </p:blipFill>
        <p:spPr bwMode="auto">
          <a:xfrm>
            <a:off x="4681406" y="1106000"/>
            <a:ext cx="4150894" cy="34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2453A-FA96-B227-25D2-479DC36A8790}"/>
              </a:ext>
            </a:extLst>
          </p:cNvPr>
          <p:cNvSpPr txBox="1"/>
          <p:nvPr/>
        </p:nvSpPr>
        <p:spPr>
          <a:xfrm>
            <a:off x="4387492" y="45709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Let’s pretend this is a map of residuals: 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www.r-bloggers.com</a:t>
            </a:r>
            <a:r>
              <a:rPr lang="en-US" sz="1000" dirty="0">
                <a:latin typeface="Edu Diatype Rounded Semi-Mono" panose="020B0509040202060203" pitchFamily="49" charset="77"/>
              </a:rPr>
              <a:t>/2019/07/exploring-spatial-autocorrelation-in-r/</a:t>
            </a:r>
          </a:p>
        </p:txBody>
      </p:sp>
    </p:spTree>
    <p:extLst>
      <p:ext uri="{BB962C8B-B14F-4D97-AF65-F5344CB8AC3E}">
        <p14:creationId xmlns:p14="http://schemas.microsoft.com/office/powerpoint/2010/main" val="1270509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1F2D-D2DF-EDAD-8EB7-B76917B9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260300" cy="30999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What if our residuals were spatially autocorrelated? </a:t>
            </a:r>
          </a:p>
          <a:p>
            <a:pPr>
              <a:buFontTx/>
              <a:buChar char="-"/>
            </a:pPr>
            <a:r>
              <a:rPr lang="en-US" dirty="0"/>
              <a:t>We are </a:t>
            </a:r>
            <a:r>
              <a:rPr lang="en-US" i="1" dirty="0"/>
              <a:t>excluding</a:t>
            </a:r>
            <a:r>
              <a:rPr lang="en-US" dirty="0"/>
              <a:t> a process that is producing spatially non-randomness in our outcomes.</a:t>
            </a:r>
          </a:p>
        </p:txBody>
      </p:sp>
      <p:pic>
        <p:nvPicPr>
          <p:cNvPr id="52226" name="Picture 2" descr="Exploring spatial autocorrelation in R | R-bloggers">
            <a:extLst>
              <a:ext uri="{FF2B5EF4-FFF2-40B4-BE49-F238E27FC236}">
                <a16:creationId xmlns:a16="http://schemas.microsoft.com/office/drawing/2014/main" id="{FB2ED05A-D5FC-BED4-93A7-E4E261EC2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t="5315" r="3674" b="4307"/>
          <a:stretch/>
        </p:blipFill>
        <p:spPr bwMode="auto">
          <a:xfrm>
            <a:off x="4681406" y="1106000"/>
            <a:ext cx="4150894" cy="34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2453A-FA96-B227-25D2-479DC36A8790}"/>
              </a:ext>
            </a:extLst>
          </p:cNvPr>
          <p:cNvSpPr txBox="1"/>
          <p:nvPr/>
        </p:nvSpPr>
        <p:spPr>
          <a:xfrm>
            <a:off x="4387492" y="45709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Let’s pretend this is a map of residuals: 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www.r-bloggers.com</a:t>
            </a:r>
            <a:r>
              <a:rPr lang="en-US" sz="1000" dirty="0">
                <a:latin typeface="Edu Diatype Rounded Semi-Mono" panose="020B0509040202060203" pitchFamily="49" charset="77"/>
              </a:rPr>
              <a:t>/2019/07/exploring-spatial-autocorrelation-in-r/</a:t>
            </a:r>
          </a:p>
        </p:txBody>
      </p:sp>
    </p:spTree>
    <p:extLst>
      <p:ext uri="{BB962C8B-B14F-4D97-AF65-F5344CB8AC3E}">
        <p14:creationId xmlns:p14="http://schemas.microsoft.com/office/powerpoint/2010/main" val="45594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1F2D-D2DF-EDAD-8EB7-B76917B9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4260300" cy="30999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What if our residuals were spatially autocorrelated? </a:t>
            </a:r>
          </a:p>
          <a:p>
            <a:pPr>
              <a:buFontTx/>
              <a:buChar char="-"/>
            </a:pPr>
            <a:r>
              <a:rPr lang="en-US" dirty="0"/>
              <a:t>We are </a:t>
            </a:r>
            <a:r>
              <a:rPr lang="en-US" i="1" dirty="0"/>
              <a:t>excluding</a:t>
            </a:r>
            <a:r>
              <a:rPr lang="en-US" dirty="0"/>
              <a:t> a process that is producing spatially non-randomness in our outcomes.</a:t>
            </a:r>
          </a:p>
          <a:p>
            <a:pPr>
              <a:buFontTx/>
              <a:buChar char="-"/>
            </a:pPr>
            <a:r>
              <a:rPr lang="en-US" dirty="0"/>
              <a:t>Remember: We want random errors, i.e. ”noise” in our residuals </a:t>
            </a:r>
          </a:p>
        </p:txBody>
      </p:sp>
      <p:pic>
        <p:nvPicPr>
          <p:cNvPr id="52226" name="Picture 2" descr="Exploring spatial autocorrelation in R | R-bloggers">
            <a:extLst>
              <a:ext uri="{FF2B5EF4-FFF2-40B4-BE49-F238E27FC236}">
                <a16:creationId xmlns:a16="http://schemas.microsoft.com/office/drawing/2014/main" id="{FB2ED05A-D5FC-BED4-93A7-E4E261EC2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t="5315" r="3674" b="4307"/>
          <a:stretch/>
        </p:blipFill>
        <p:spPr bwMode="auto">
          <a:xfrm>
            <a:off x="4681406" y="1106000"/>
            <a:ext cx="4150894" cy="34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2453A-FA96-B227-25D2-479DC36A8790}"/>
              </a:ext>
            </a:extLst>
          </p:cNvPr>
          <p:cNvSpPr txBox="1"/>
          <p:nvPr/>
        </p:nvSpPr>
        <p:spPr>
          <a:xfrm>
            <a:off x="4387492" y="45709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Let’s pretend this is a map of residuals: 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www.r-bloggers.com</a:t>
            </a:r>
            <a:r>
              <a:rPr lang="en-US" sz="1000" dirty="0">
                <a:latin typeface="Edu Diatype Rounded Semi-Mono" panose="020B0509040202060203" pitchFamily="49" charset="77"/>
              </a:rPr>
              <a:t>/2019/07/exploring-spatial-autocorrelation-in-r/</a:t>
            </a:r>
          </a:p>
        </p:txBody>
      </p:sp>
    </p:spTree>
    <p:extLst>
      <p:ext uri="{BB962C8B-B14F-4D97-AF65-F5344CB8AC3E}">
        <p14:creationId xmlns:p14="http://schemas.microsoft.com/office/powerpoint/2010/main" val="54956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the coefficient 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individual weights for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independent variables for that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the coefficient 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for effects of the spatial lag values.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ED81-FE05-FFD2-3CC9-683A188F5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Edu Diatype Rounded Semi-Mono" panose="020B0509040202060203" pitchFamily="49" charset="77"/>
              </a:rPr>
              <a:t>This actually violates the error term assumptions in a standard regression model, but </a:t>
            </a:r>
            <a:r>
              <a:rPr lang="en-US" dirty="0" err="1">
                <a:latin typeface="Edu Diatype Rounded Semi-Mono" panose="020B0509040202060203" pitchFamily="49" charset="77"/>
              </a:rPr>
              <a:t>pysa</a:t>
            </a:r>
            <a:r>
              <a:rPr lang="en-US" dirty="0" err="1"/>
              <a:t>l</a:t>
            </a:r>
            <a:r>
              <a:rPr lang="en-US" dirty="0"/>
              <a:t> has some alternate estimations for the same statistics we would normally use. </a:t>
            </a:r>
            <a:endParaRPr lang="en-US" dirty="0">
              <a:latin typeface="Edu Diatype Rounded Semi-Mono" panose="020B050904020206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810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lag model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r>
                  <a:rPr lang="en-US" sz="1800" dirty="0">
                    <a:latin typeface="Edu Diatype Rounded Semi-Mono" panose="020B0509040202060203" pitchFamily="49" charset="77"/>
                  </a:rPr>
                  <a:t>Spatial lag models are typically used when we see spatial autocorrelation of the dependent variable Y. 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r>
                  <a:rPr lang="en-US" dirty="0"/>
                  <a:t>This means that neighboring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Edu Diatype Rounded Semi-Mono" panose="020B0509040202060203" pitchFamily="49" charset="77"/>
                  </a:rPr>
                  <a:t> will have an impact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Edu Diatype Rounded Semi-Mono" panose="020B0509040202060203" pitchFamily="49" charset="77"/>
                  </a:rPr>
                  <a:t> itself.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endParaRPr lang="en-US" sz="1800" dirty="0">
                  <a:latin typeface="Edu Diatype Rounded Semi-Mono" panose="020B0509040202060203" pitchFamily="49" charset="77"/>
                </a:endParaRPr>
              </a:p>
            </p:txBody>
          </p:sp>
        </mc:Choice>
        <mc:Fallback>
          <p:sp>
            <p:nvSpPr>
              <p:cNvPr id="69" name="Google Shape;69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lag model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observed 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neighboring values that have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weights.</a:t>
                </a:r>
              </a:p>
            </p:txBody>
          </p:sp>
        </mc:Choice>
        <mc:Fallback>
          <p:sp>
            <p:nvSpPr>
              <p:cNvPr id="69" name="Google Shape;69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  <a:blipFill>
                <a:blip r:embed="rId3"/>
                <a:stretch>
                  <a:fillRect l="-298" t="-1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7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regression: motivations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Question: What determines the price of a single family house?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91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lag model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observed 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neighboring values that have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weights.</a:t>
                </a:r>
              </a:p>
              <a:p>
                <a:pPr marL="0">
                  <a:lnSpc>
                    <a:spcPct val="100000"/>
                  </a:lnSpc>
                  <a:buFont typeface="Source Code Pro"/>
                  <a:buChar char="-"/>
                </a:pPr>
                <a:r>
                  <a:rPr lang="en-US" sz="1800" dirty="0">
                    <a:latin typeface="Edu Diatype Rounded Semi-Mono" panose="020B0509040202060203" pitchFamily="49" charset="77"/>
                  </a:rPr>
                  <a:t>We’re again violating an assumption in standard regression models (exogeneity). </a:t>
                </a:r>
              </a:p>
              <a:p>
                <a:pPr marL="0">
                  <a:lnSpc>
                    <a:spcPct val="100000"/>
                  </a:lnSpc>
                  <a:buFont typeface="Source Code Pro"/>
                  <a:buChar char="-"/>
                </a:pPr>
                <a:r>
                  <a:rPr lang="en-US" sz="1800" dirty="0">
                    <a:latin typeface="Edu Diatype Rounded Semi-Mono" panose="020B0509040202060203" pitchFamily="49" charset="77"/>
                  </a:rPr>
                  <a:t>But </a:t>
                </a:r>
                <a:r>
                  <a:rPr lang="en-US" sz="1800" dirty="0" err="1">
                    <a:latin typeface="Edu Diatype Rounded Semi-Mono" panose="020B0509040202060203" pitchFamily="49" charset="77"/>
                  </a:rPr>
                  <a:t>pysal</a:t>
                </a:r>
                <a:r>
                  <a:rPr lang="en-US" sz="1800" dirty="0">
                    <a:latin typeface="Edu Diatype Rounded Semi-Mono" panose="020B0509040202060203" pitchFamily="49" charset="77"/>
                  </a:rPr>
                  <a:t> has some remedies for this. 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69" name="Google Shape;69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  <a:blipFill>
                <a:blip r:embed="rId3"/>
                <a:stretch>
                  <a:fillRect l="-595" t="-1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7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Geographically weighted regression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0CC6-497A-A7B0-0079-59BFD736C37A}"/>
              </a:ext>
            </a:extLst>
          </p:cNvPr>
          <p:cNvSpPr txBox="1"/>
          <p:nvPr/>
        </p:nvSpPr>
        <p:spPr>
          <a:xfrm>
            <a:off x="2069730" y="4589659"/>
            <a:ext cx="6541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www.esri.com</a:t>
            </a:r>
            <a:r>
              <a:rPr lang="en-US" sz="1000" dirty="0">
                <a:latin typeface="Edu Diatype Rounded Semi-Mono" panose="020B0509040202060203" pitchFamily="49" charset="77"/>
              </a:rPr>
              <a:t>/</a:t>
            </a:r>
            <a:r>
              <a:rPr lang="en-US" sz="1000" dirty="0" err="1">
                <a:latin typeface="Edu Diatype Rounded Semi-Mono" panose="020B0509040202060203" pitchFamily="49" charset="77"/>
              </a:rPr>
              <a:t>arcgis</a:t>
            </a:r>
            <a:r>
              <a:rPr lang="en-US" sz="1000" dirty="0">
                <a:latin typeface="Edu Diatype Rounded Semi-Mono" panose="020B0509040202060203" pitchFamily="49" charset="77"/>
              </a:rPr>
              <a:t>-blog/products/</a:t>
            </a:r>
            <a:r>
              <a:rPr lang="en-US" sz="1000" dirty="0" err="1">
                <a:latin typeface="Edu Diatype Rounded Semi-Mono" panose="020B0509040202060203" pitchFamily="49" charset="77"/>
              </a:rPr>
              <a:t>arcgis</a:t>
            </a:r>
            <a:r>
              <a:rPr lang="en-US" sz="1000" dirty="0">
                <a:latin typeface="Edu Diatype Rounded Semi-Mono" panose="020B0509040202060203" pitchFamily="49" charset="77"/>
              </a:rPr>
              <a:t>-pro/analytics/discovering-spatial-relationships-with-multiscale-geographically-weighted-regression/</a:t>
            </a:r>
          </a:p>
        </p:txBody>
      </p:sp>
      <p:pic>
        <p:nvPicPr>
          <p:cNvPr id="55300" name="Picture 4" descr="Coefficient surfaces of OLS, GWR, and MGWR models">
            <a:extLst>
              <a:ext uri="{FF2B5EF4-FFF2-40B4-BE49-F238E27FC236}">
                <a16:creationId xmlns:a16="http://schemas.microsoft.com/office/drawing/2014/main" id="{25FE1416-E3F6-33AF-D9E7-EAF733023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34684"/>
          <a:stretch/>
        </p:blipFill>
        <p:spPr bwMode="auto">
          <a:xfrm>
            <a:off x="1916113" y="1436913"/>
            <a:ext cx="7227887" cy="315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C8D9EFBB-0CF6-C811-610B-DFACB15A5F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571749"/>
            <a:ext cx="1996071" cy="199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Coefficients can vary!</a:t>
            </a:r>
          </a:p>
        </p:txBody>
      </p:sp>
    </p:spTree>
    <p:extLst>
      <p:ext uri="{BB962C8B-B14F-4D97-AF65-F5344CB8AC3E}">
        <p14:creationId xmlns:p14="http://schemas.microsoft.com/office/powerpoint/2010/main" val="190424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Geographically weighted regression</a:t>
            </a:r>
            <a:endParaRPr dirty="0"/>
          </a:p>
        </p:txBody>
      </p:sp>
      <p:pic>
        <p:nvPicPr>
          <p:cNvPr id="55298" name="Picture 2" descr="Geographically Weighted Regression (GWR) (Spatial Statistics)—ArcGIS Pro |  Documentation">
            <a:extLst>
              <a:ext uri="{FF2B5EF4-FFF2-40B4-BE49-F238E27FC236}">
                <a16:creationId xmlns:a16="http://schemas.microsoft.com/office/drawing/2014/main" id="{6765BBB5-1BF0-FE8D-C16F-489CE0AA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" y="815682"/>
            <a:ext cx="6879772" cy="29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60CC6-497A-A7B0-0079-59BFD736C37A}"/>
              </a:ext>
            </a:extLst>
          </p:cNvPr>
          <p:cNvSpPr txBox="1"/>
          <p:nvPr/>
        </p:nvSpPr>
        <p:spPr>
          <a:xfrm>
            <a:off x="1644280" y="3359574"/>
            <a:ext cx="6541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pro.arcgis.com</a:t>
            </a:r>
            <a:r>
              <a:rPr lang="en-US" sz="1000" dirty="0">
                <a:latin typeface="Edu Diatype Rounded Semi-Mono" panose="020B0509040202060203" pitchFamily="49" charset="77"/>
              </a:rPr>
              <a:t>/</a:t>
            </a:r>
            <a:r>
              <a:rPr lang="en-US" sz="1000" dirty="0" err="1">
                <a:latin typeface="Edu Diatype Rounded Semi-Mono" panose="020B0509040202060203" pitchFamily="49" charset="77"/>
              </a:rPr>
              <a:t>en</a:t>
            </a:r>
            <a:r>
              <a:rPr lang="en-US" sz="1000" dirty="0">
                <a:latin typeface="Edu Diatype Rounded Semi-Mono" panose="020B0509040202060203" pitchFamily="49" charset="77"/>
              </a:rPr>
              <a:t>/pro-app/latest/tool-reference/spatial-statistics/geographically-weighted-</a:t>
            </a:r>
            <a:r>
              <a:rPr lang="en-US" sz="1000" dirty="0" err="1">
                <a:latin typeface="Edu Diatype Rounded Semi-Mono" panose="020B0509040202060203" pitchFamily="49" charset="77"/>
              </a:rPr>
              <a:t>regression.htm</a:t>
            </a:r>
            <a:endParaRPr lang="en-US" sz="1000" dirty="0">
              <a:latin typeface="Edu Diatype Rounded Semi-Mono" panose="020B0509040202060203" pitchFamily="49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0E894-0253-4459-B427-255505156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8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Geographically weighted regression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8FE3-F161-474C-F030-733B20F1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35223"/>
            <a:ext cx="8520600" cy="73350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We are not covering how to implement in this course!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5298" name="Picture 2" descr="Geographically Weighted Regression (GWR) (Spatial Statistics)—ArcGIS Pro |  Documentation">
            <a:extLst>
              <a:ext uri="{FF2B5EF4-FFF2-40B4-BE49-F238E27FC236}">
                <a16:creationId xmlns:a16="http://schemas.microsoft.com/office/drawing/2014/main" id="{6765BBB5-1BF0-FE8D-C16F-489CE0AA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" y="815682"/>
            <a:ext cx="6879772" cy="29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60CC6-497A-A7B0-0079-59BFD736C37A}"/>
              </a:ext>
            </a:extLst>
          </p:cNvPr>
          <p:cNvSpPr txBox="1"/>
          <p:nvPr/>
        </p:nvSpPr>
        <p:spPr>
          <a:xfrm>
            <a:off x="1644280" y="3359574"/>
            <a:ext cx="6541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pro.arcgis.com</a:t>
            </a:r>
            <a:r>
              <a:rPr lang="en-US" sz="1000" dirty="0">
                <a:latin typeface="Edu Diatype Rounded Semi-Mono" panose="020B0509040202060203" pitchFamily="49" charset="77"/>
              </a:rPr>
              <a:t>/</a:t>
            </a:r>
            <a:r>
              <a:rPr lang="en-US" sz="1000" dirty="0" err="1">
                <a:latin typeface="Edu Diatype Rounded Semi-Mono" panose="020B0509040202060203" pitchFamily="49" charset="77"/>
              </a:rPr>
              <a:t>en</a:t>
            </a:r>
            <a:r>
              <a:rPr lang="en-US" sz="1000" dirty="0">
                <a:latin typeface="Edu Diatype Rounded Semi-Mono" panose="020B0509040202060203" pitchFamily="49" charset="77"/>
              </a:rPr>
              <a:t>/pro-app/latest/tool-reference/spatial-statistics/geographically-weighted-</a:t>
            </a:r>
            <a:r>
              <a:rPr lang="en-US" sz="1000" dirty="0" err="1">
                <a:latin typeface="Edu Diatype Rounded Semi-Mono" panose="020B0509040202060203" pitchFamily="49" charset="77"/>
              </a:rPr>
              <a:t>regression.htm</a:t>
            </a:r>
            <a:endParaRPr lang="en-US" sz="1000" dirty="0">
              <a:latin typeface="Edu Diatype Rounded Semi-Mono" panose="020B050904020206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254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Geographically weighted regression</a:t>
            </a:r>
            <a:endParaRPr dirty="0"/>
          </a:p>
        </p:txBody>
      </p: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F66D4967-6416-A5ED-405B-15CB256D5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Each observation gets its own regression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We include</a:t>
            </a:r>
            <a:r>
              <a:rPr lang="en-US" dirty="0"/>
              <a:t> a weighted bandwidth of independent variables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Each neighboring variable’s influence on the observation is dependent on the spatial weight</a:t>
            </a:r>
          </a:p>
        </p:txBody>
      </p:sp>
    </p:spTree>
    <p:extLst>
      <p:ext uri="{BB962C8B-B14F-4D97-AF65-F5344CB8AC3E}">
        <p14:creationId xmlns:p14="http://schemas.microsoft.com/office/powerpoint/2010/main" val="342100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Geographically weighted regression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0CC6-497A-A7B0-0079-59BFD736C37A}"/>
              </a:ext>
            </a:extLst>
          </p:cNvPr>
          <p:cNvSpPr txBox="1"/>
          <p:nvPr/>
        </p:nvSpPr>
        <p:spPr>
          <a:xfrm>
            <a:off x="1176194" y="4263088"/>
            <a:ext cx="6541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From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Feuillet, T.,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Charreire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H., Menai, M.,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Salze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P., Simon, C., Dugas, J., ... &amp;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Oppert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J. M. (2015). Spatial heterogeneity of the relationships between environmental characteristics and active commuting: towards a locally varying social ecological model.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International Journal of Health Geographics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14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(1), 1-14.</a:t>
            </a:r>
            <a:endParaRPr lang="en-US" sz="1000" dirty="0">
              <a:latin typeface="Edu Diatype Rounded Semi-Mono" panose="020B0509040202060203" pitchFamily="49" charset="77"/>
            </a:endParaRPr>
          </a:p>
        </p:txBody>
      </p:sp>
      <p:pic>
        <p:nvPicPr>
          <p:cNvPr id="58370" name="Picture 2" descr="Schematic representation of the geographically weighted regression and its spatial parameters.">
            <a:extLst>
              <a:ext uri="{FF2B5EF4-FFF2-40B4-BE49-F238E27FC236}">
                <a16:creationId xmlns:a16="http://schemas.microsoft.com/office/drawing/2014/main" id="{AE48B045-C350-C874-5B21-EAA1A663A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054100"/>
            <a:ext cx="45466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regression: motivations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Question: What determines the price of a single family house?</a:t>
            </a:r>
          </a:p>
          <a:p>
            <a:pPr marL="457200" lvl="1">
              <a:lnSpc>
                <a:spcPct val="100000"/>
              </a:lnSpc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Land value + actual house value</a:t>
            </a:r>
          </a:p>
        </p:txBody>
      </p:sp>
    </p:spTree>
    <p:extLst>
      <p:ext uri="{BB962C8B-B14F-4D97-AF65-F5344CB8AC3E}">
        <p14:creationId xmlns:p14="http://schemas.microsoft.com/office/powerpoint/2010/main" val="17158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regression: motivations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Question: What determines the price of a single family house?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Land value + actual house value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Land value: 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Proximity to: Noise, pollution, other types of land uses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Proximity to: Schools/school district, transit, green spaces</a:t>
            </a:r>
          </a:p>
        </p:txBody>
      </p:sp>
    </p:spTree>
    <p:extLst>
      <p:ext uri="{BB962C8B-B14F-4D97-AF65-F5344CB8AC3E}">
        <p14:creationId xmlns:p14="http://schemas.microsoft.com/office/powerpoint/2010/main" val="1549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regression: motivations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Question: What determines the price of a single family house?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Land value + actual house value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Land value: 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Proximity to: Noise, pollution, other types of land uses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Proximity to: Schools/school district, transit, green spaces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Price is influenced by these factors through geographic processes.</a:t>
            </a:r>
          </a:p>
        </p:txBody>
      </p:sp>
    </p:spTree>
    <p:extLst>
      <p:ext uri="{BB962C8B-B14F-4D97-AF65-F5344CB8AC3E}">
        <p14:creationId xmlns:p14="http://schemas.microsoft.com/office/powerpoint/2010/main" val="269754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regression: motivations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Spatial autocorrelation: The price of two homes close to each other both influence each other and are influenced by similar explanatory variables. 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sz="1800" dirty="0">
                <a:latin typeface="Edu Diatype Rounded Semi-Mono" panose="020B0509040202060203" pitchFamily="49" charset="77"/>
              </a:rPr>
              <a:t>The</a:t>
            </a:r>
            <a:r>
              <a:rPr lang="en-US" dirty="0"/>
              <a:t> prices are not </a:t>
            </a:r>
            <a:r>
              <a:rPr lang="en-US" i="1" dirty="0"/>
              <a:t>independent observations</a:t>
            </a:r>
            <a:r>
              <a:rPr lang="en-US" dirty="0"/>
              <a:t> and we need to account for this. </a:t>
            </a:r>
            <a:endParaRPr lang="en-US" sz="1800" dirty="0">
              <a:latin typeface="Edu Diatype Rounded Semi-Mono" panose="020B050904020206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187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spatial regression? 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Spatial econometrics: applications of statistical methods to understand economic relationship empirically (of which regression is one technique) with</a:t>
            </a:r>
            <a:r>
              <a:rPr lang="en-US" i="1" dirty="0"/>
              <a:t> explicitly spatial considerations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endParaRPr lang="en-US" i="1" dirty="0"/>
          </a:p>
          <a:p>
            <a:pPr marL="0">
              <a:lnSpc>
                <a:spcPct val="100000"/>
              </a:lnSpc>
              <a:buFont typeface="Source Code Pro"/>
              <a:buChar char="-"/>
            </a:pPr>
            <a:endParaRPr lang="en-US" i="1" dirty="0"/>
          </a:p>
          <a:p>
            <a:pPr marL="0">
              <a:lnSpc>
                <a:spcPct val="100000"/>
              </a:lnSpc>
              <a:buFont typeface="Source Code Pro"/>
              <a:buChar char="-"/>
            </a:pPr>
            <a:endParaRPr lang="en-US" sz="1800" dirty="0">
              <a:latin typeface="Edu Diatype Rounded Semi-Mono" panose="020B050904020206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13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B4D8-C5E9-0D3E-D134-3B7191DD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622E-8536-B354-D261-28B08A60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One way to explicitly include space in our regression model is through </a:t>
            </a:r>
            <a:r>
              <a:rPr lang="en-US" i="1" dirty="0"/>
              <a:t>proximity variables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These are typically distances to amenities and events that could influence our outcomes.</a:t>
            </a:r>
          </a:p>
        </p:txBody>
      </p:sp>
    </p:spTree>
    <p:extLst>
      <p:ext uri="{BB962C8B-B14F-4D97-AF65-F5344CB8AC3E}">
        <p14:creationId xmlns:p14="http://schemas.microsoft.com/office/powerpoint/2010/main" val="160092668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12911</TotalTime>
  <Words>1391</Words>
  <Application>Microsoft Macintosh PowerPoint</Application>
  <PresentationFormat>On-screen Show (16:9)</PresentationFormat>
  <Paragraphs>134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Edu Diatype Rounded Semi-Mono M</vt:lpstr>
      <vt:lpstr>Wingdings</vt:lpstr>
      <vt:lpstr>Source Code Pro</vt:lpstr>
      <vt:lpstr>Oswald</vt:lpstr>
      <vt:lpstr>Edu Diatype Rounded Semi-Mono</vt:lpstr>
      <vt:lpstr>Cambria Math</vt:lpstr>
      <vt:lpstr>Modern Writer</vt:lpstr>
      <vt:lpstr>Week 10</vt:lpstr>
      <vt:lpstr>Today’s Agenda</vt:lpstr>
      <vt:lpstr>Spatial regression: motivations</vt:lpstr>
      <vt:lpstr>Spatial regression: motivations</vt:lpstr>
      <vt:lpstr>Spatial regression: motivations</vt:lpstr>
      <vt:lpstr>Spatial regression: motivations</vt:lpstr>
      <vt:lpstr>Spatial regression: motivations</vt:lpstr>
      <vt:lpstr>What is spatial regression? </vt:lpstr>
      <vt:lpstr>Proximity Variables</vt:lpstr>
      <vt:lpstr>Spatial Heterogeneity</vt:lpstr>
      <vt:lpstr>Spatial fixed effects</vt:lpstr>
      <vt:lpstr>Spatial fixed effects</vt:lpstr>
      <vt:lpstr>Spatial fixed effects</vt:lpstr>
      <vt:lpstr>Spatial fixed effects</vt:lpstr>
      <vt:lpstr>Spatial regimes</vt:lpstr>
      <vt:lpstr>Spatial regimes</vt:lpstr>
      <vt:lpstr>Spatial regimes</vt:lpstr>
      <vt:lpstr>Spatial dependence</vt:lpstr>
      <vt:lpstr>Spatial dependence</vt:lpstr>
      <vt:lpstr>Spatial dependence</vt:lpstr>
      <vt:lpstr>The SLX model</vt:lpstr>
      <vt:lpstr>The SLX model</vt:lpstr>
      <vt:lpstr>Spatial error model</vt:lpstr>
      <vt:lpstr>Spatial error model</vt:lpstr>
      <vt:lpstr>Spatial error model</vt:lpstr>
      <vt:lpstr>Spatial error model</vt:lpstr>
      <vt:lpstr>Spatial error model</vt:lpstr>
      <vt:lpstr>Spatial lag model</vt:lpstr>
      <vt:lpstr>Spatial lag model</vt:lpstr>
      <vt:lpstr>Spatial lag model</vt:lpstr>
      <vt:lpstr>Geographically weighted regression</vt:lpstr>
      <vt:lpstr>Geographically weighted regression</vt:lpstr>
      <vt:lpstr>Geographically weighted regression</vt:lpstr>
      <vt:lpstr>Geographically weighted regression</vt:lpstr>
      <vt:lpstr>Geographically weighted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Urban Data Science</dc:title>
  <cp:lastModifiedBy>Wenfei Xu</cp:lastModifiedBy>
  <cp:revision>98</cp:revision>
  <dcterms:modified xsi:type="dcterms:W3CDTF">2023-03-26T18:00:22Z</dcterms:modified>
</cp:coreProperties>
</file>