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sldIdLst>
    <p:sldId id="280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300" r:id="rId11"/>
    <p:sldId id="299" r:id="rId12"/>
    <p:sldId id="298" r:id="rId13"/>
    <p:sldId id="301" r:id="rId14"/>
    <p:sldId id="292" r:id="rId15"/>
    <p:sldId id="293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B5018-1F08-4C1C-BC42-4D5A0F5E891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6A03-A84C-4AED-B8AD-9B818868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2C87-FF2B-45C3-9CA2-EE8C5AD7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7275-BE16-4612-87F2-06B594904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B379-4237-41AD-944F-F577CA26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F7BD-6471-4184-A471-6DDF94A5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CE2D-E085-4298-AB9E-01C7AB69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C62-7124-4551-90EF-5D99A407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9EDDC-22FE-4425-BA46-B459AC0F9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18AC-3977-4735-AB28-14988E43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0819-5AAA-4A43-AE54-564C8B16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F403-DADB-4794-9020-817177F9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C6310-6B6A-4E1E-B311-C3F5FF9FD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BC4E-20BF-46EE-A583-01C7533B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CDD2-DD5C-4F84-8062-C8DA805A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820B-FBFA-4F26-A24E-7A5F119D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25D9-968C-455E-90C9-01BA48C3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CBAC-C21E-4958-AF0C-4A3EBEF8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8751-D0D1-48CB-8CEA-5CD32E17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CAE3-D4D6-4A07-8C90-7882D669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C89B-FFCB-439F-BB28-083F244A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4202-E002-4696-B8D9-42A4A7AC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2B6E-C733-412A-A39C-B5FA9BE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DE53-45E3-4F2F-A8B6-5293CADE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5DAE-F89D-48B9-B0FF-21B4D7BB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93EE-EEF2-4CFF-B262-C220D8F7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ACBB-8070-4DBE-B6E5-E0E025BD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5AA3-C0DD-4921-9424-F8A9F60D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DEEC-4701-4644-BBC5-5FD9BA7B6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E5E6D-442D-405B-AD96-39888268B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842A-E571-4E7B-B11B-2D8E061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AD168-36EF-4A92-B402-C8145B43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7FFB-3149-4760-880D-201D17A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872-DD2A-4750-8F33-C0AD053A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0B94-B7AA-4F93-8641-F49EFE6B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21600-5ED1-41D6-AEE1-D2503E00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75BA0-8819-45AF-A71C-152FE2E85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EEC04-76D1-41E8-9AA9-B0354545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E4F8D-10BF-4828-B7B0-695CABDE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03B5E-1949-42B8-BE4F-06EBD2B9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D72C2-BBF0-40CD-9688-72459CFF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2A52-3EF7-4DC8-809A-AEEA7807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AD73F-CE07-4CF9-B18A-F23A34D2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AB408-2CCF-4E00-B0B3-320FF2CF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3D08E-1345-42A2-B13E-B21ABDB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4FC0F-F461-46F0-9DC8-B94CE4AD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A512E-8FCB-46FA-876B-B71A4159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9A51E-2E2E-426B-8674-C5532CAD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A7B5-770E-410A-9D91-C783ACEB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808D-DB0D-4A35-86FB-0A4E4E5A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9E22-9B9C-40ED-B046-BEBC4A4C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74270-0049-404C-826E-D1BB79F7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4DBA-0BC2-4160-9791-920B90D3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9CFE-DB99-4FF9-92C8-536814A0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C7C4-5504-44E4-A95A-DFCAD381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8D881-4B7B-4427-B9BF-D582ECD4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08996-1B01-4E4D-8D08-C0268178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33BC-8A82-4F60-B39A-E4F25051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1B31-3958-4ED2-9686-CE274DD5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D72FC-0EAB-49A5-B8E9-55C742B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CC5E-7448-4708-A4EF-572196B0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1A7A-1305-4C55-A0CF-A81CA077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9BBA-0B4C-4841-9BB6-341969BA3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350-44D9-4978-AD7D-FC0EB26150B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6289-0D66-40A3-AEA4-90DF388BE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22C3-AF21-4208-8CED-6913AA94F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ndas.pydata.org/pandas-docs/stable/user_guide/io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AAE0-67F2-4073-B5FA-47C47DBF2A3A}"/>
              </a:ext>
            </a:extLst>
          </p:cNvPr>
          <p:cNvSpPr txBox="1">
            <a:spLocks/>
          </p:cNvSpPr>
          <p:nvPr/>
        </p:nvSpPr>
        <p:spPr>
          <a:xfrm>
            <a:off x="1344592" y="1646237"/>
            <a:ext cx="10058400" cy="356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CRP 5680 Urban Spatial Data Analytics</a:t>
            </a:r>
          </a:p>
          <a:p>
            <a:pPr algn="ctr"/>
            <a:r>
              <a:rPr lang="en-US" sz="4000" b="1" dirty="0"/>
              <a:t>Data Management using Pandas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27297-C0DF-4BB6-8600-89EFCA119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CD39524-B692-4349-AA1A-2CCD4BA7F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50DF31F-068E-4790-8789-48531B261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49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D01FE9-B0BD-4E9C-B07E-FEEECF5BA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A7507986-F573-49CB-BB3C-3B2DA96D3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EDED51E-6BBB-4D3C-B7F0-920E9EC30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C58285B-AC75-43E9-A1A7-55294CC3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92" y="759862"/>
            <a:ext cx="4939816" cy="3693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B9FD2-4E91-4E6A-961C-746E4B1B8D2D}"/>
              </a:ext>
            </a:extLst>
          </p:cNvPr>
          <p:cNvSpPr/>
          <p:nvPr/>
        </p:nvSpPr>
        <p:spPr>
          <a:xfrm>
            <a:off x="5235124" y="1893480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69ABF-3D36-4946-9F7E-B6448BCE598E}"/>
              </a:ext>
            </a:extLst>
          </p:cNvPr>
          <p:cNvSpPr txBox="1"/>
          <p:nvPr/>
        </p:nvSpPr>
        <p:spPr>
          <a:xfrm>
            <a:off x="2897898" y="1858026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01CF3-3EB8-4916-8D82-F5C5EAC72424}"/>
              </a:ext>
            </a:extLst>
          </p:cNvPr>
          <p:cNvSpPr txBox="1"/>
          <p:nvPr/>
        </p:nvSpPr>
        <p:spPr>
          <a:xfrm>
            <a:off x="1593202" y="1350568"/>
            <a:ext cx="831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Let us combine the five housing dataset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(2012 to 2016) together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2325F-C7B5-4290-9A1C-2622CB67B1EA}"/>
              </a:ext>
            </a:extLst>
          </p:cNvPr>
          <p:cNvSpPr txBox="1"/>
          <p:nvPr/>
        </p:nvSpPr>
        <p:spPr>
          <a:xfrm>
            <a:off x="1529299" y="1848289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u="none" strike="noStrike" dirty="0">
                <a:effectLst/>
                <a:latin typeface="Calibri "/>
              </a:rPr>
              <a:t>initialization</a:t>
            </a:r>
            <a:r>
              <a:rPr lang="en-US" dirty="0"/>
              <a:t>: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EEA58-9B21-453E-83BC-77A9BD1FC87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579464" y="2051292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8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D01FE9-B0BD-4E9C-B07E-FEEECF5BA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A7507986-F573-49CB-BB3C-3B2DA96D3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EDED51E-6BBB-4D3C-B7F0-920E9EC30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C58285B-AC75-43E9-A1A7-55294CC3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92" y="759862"/>
            <a:ext cx="4939816" cy="3693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B9FD2-4E91-4E6A-961C-746E4B1B8D2D}"/>
              </a:ext>
            </a:extLst>
          </p:cNvPr>
          <p:cNvSpPr/>
          <p:nvPr/>
        </p:nvSpPr>
        <p:spPr>
          <a:xfrm>
            <a:off x="5235124" y="1893480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69ABF-3D36-4946-9F7E-B6448BCE598E}"/>
              </a:ext>
            </a:extLst>
          </p:cNvPr>
          <p:cNvSpPr txBox="1"/>
          <p:nvPr/>
        </p:nvSpPr>
        <p:spPr>
          <a:xfrm>
            <a:off x="2897898" y="1858026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01CF3-3EB8-4916-8D82-F5C5EAC72424}"/>
              </a:ext>
            </a:extLst>
          </p:cNvPr>
          <p:cNvSpPr txBox="1"/>
          <p:nvPr/>
        </p:nvSpPr>
        <p:spPr>
          <a:xfrm>
            <a:off x="1593202" y="1350568"/>
            <a:ext cx="831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Let us combine the five housing dataset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(2012 to 2016) together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DF7C4-12E1-4817-8927-808426274AFA}"/>
              </a:ext>
            </a:extLst>
          </p:cNvPr>
          <p:cNvSpPr txBox="1"/>
          <p:nvPr/>
        </p:nvSpPr>
        <p:spPr>
          <a:xfrm>
            <a:off x="1428735" y="2415313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 = 2012: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425E1-68BB-4254-9C13-ED20F60E0BE1}"/>
              </a:ext>
            </a:extLst>
          </p:cNvPr>
          <p:cNvSpPr txBox="1"/>
          <p:nvPr/>
        </p:nvSpPr>
        <p:spPr>
          <a:xfrm>
            <a:off x="2478207" y="2406187"/>
            <a:ext cx="437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df_temp</a:t>
            </a:r>
            <a:r>
              <a:rPr lang="en-US" dirty="0"/>
              <a:t> = housing data 2012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99D08-1DDE-475E-9512-667731EAF5FB}"/>
              </a:ext>
            </a:extLst>
          </p:cNvPr>
          <p:cNvSpPr txBox="1"/>
          <p:nvPr/>
        </p:nvSpPr>
        <p:spPr>
          <a:xfrm>
            <a:off x="3208238" y="2775519"/>
            <a:ext cx="614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df_combine</a:t>
            </a:r>
            <a:r>
              <a:rPr lang="en-US" dirty="0"/>
              <a:t> = </a:t>
            </a:r>
            <a:r>
              <a:rPr lang="en-US" dirty="0" err="1"/>
              <a:t>df_temp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B4276-D9C3-4D9A-9A9C-00C87CFAB749}"/>
              </a:ext>
            </a:extLst>
          </p:cNvPr>
          <p:cNvSpPr txBox="1"/>
          <p:nvPr/>
        </p:nvSpPr>
        <p:spPr>
          <a:xfrm>
            <a:off x="2869442" y="3135725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2325F-C7B5-4290-9A1C-2622CB67B1EA}"/>
              </a:ext>
            </a:extLst>
          </p:cNvPr>
          <p:cNvSpPr txBox="1"/>
          <p:nvPr/>
        </p:nvSpPr>
        <p:spPr>
          <a:xfrm>
            <a:off x="1529299" y="1848289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u="none" strike="noStrike" dirty="0">
                <a:effectLst/>
                <a:latin typeface="Calibri "/>
              </a:rPr>
              <a:t>initialization</a:t>
            </a:r>
            <a:r>
              <a:rPr lang="en-US" dirty="0"/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CD3CE-A66C-412C-BFE1-17AF6BB0189E}"/>
              </a:ext>
            </a:extLst>
          </p:cNvPr>
          <p:cNvSpPr/>
          <p:nvPr/>
        </p:nvSpPr>
        <p:spPr>
          <a:xfrm>
            <a:off x="5212482" y="3189432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EEA58-9B21-453E-83BC-77A9BD1FC87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579464" y="2051292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408374-6373-46E2-9994-EC97E9179AAC}"/>
              </a:ext>
            </a:extLst>
          </p:cNvPr>
          <p:cNvCxnSpPr/>
          <p:nvPr/>
        </p:nvCxnSpPr>
        <p:spPr>
          <a:xfrm flipH="1" flipV="1">
            <a:off x="4556822" y="3347244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7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D01FE9-B0BD-4E9C-B07E-FEEECF5BA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A7507986-F573-49CB-BB3C-3B2DA96D3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EDED51E-6BBB-4D3C-B7F0-920E9EC30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C58285B-AC75-43E9-A1A7-55294CC3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92" y="759862"/>
            <a:ext cx="4939816" cy="3693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B9FD2-4E91-4E6A-961C-746E4B1B8D2D}"/>
              </a:ext>
            </a:extLst>
          </p:cNvPr>
          <p:cNvSpPr/>
          <p:nvPr/>
        </p:nvSpPr>
        <p:spPr>
          <a:xfrm>
            <a:off x="5235124" y="1893480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69ABF-3D36-4946-9F7E-B6448BCE598E}"/>
              </a:ext>
            </a:extLst>
          </p:cNvPr>
          <p:cNvSpPr txBox="1"/>
          <p:nvPr/>
        </p:nvSpPr>
        <p:spPr>
          <a:xfrm>
            <a:off x="2897898" y="1858026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01CF3-3EB8-4916-8D82-F5C5EAC72424}"/>
              </a:ext>
            </a:extLst>
          </p:cNvPr>
          <p:cNvSpPr txBox="1"/>
          <p:nvPr/>
        </p:nvSpPr>
        <p:spPr>
          <a:xfrm>
            <a:off x="1593202" y="1350568"/>
            <a:ext cx="831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Let us combine the five housing dataset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(2012 to 2016) together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DF7C4-12E1-4817-8927-808426274AFA}"/>
              </a:ext>
            </a:extLst>
          </p:cNvPr>
          <p:cNvSpPr txBox="1"/>
          <p:nvPr/>
        </p:nvSpPr>
        <p:spPr>
          <a:xfrm>
            <a:off x="1428735" y="2415313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 = 2012: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425E1-68BB-4254-9C13-ED20F60E0BE1}"/>
              </a:ext>
            </a:extLst>
          </p:cNvPr>
          <p:cNvSpPr txBox="1"/>
          <p:nvPr/>
        </p:nvSpPr>
        <p:spPr>
          <a:xfrm>
            <a:off x="2478207" y="2406187"/>
            <a:ext cx="437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df_temp</a:t>
            </a:r>
            <a:r>
              <a:rPr lang="en-US" dirty="0"/>
              <a:t> = housing data 2012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99D08-1DDE-475E-9512-667731EAF5FB}"/>
              </a:ext>
            </a:extLst>
          </p:cNvPr>
          <p:cNvSpPr txBox="1"/>
          <p:nvPr/>
        </p:nvSpPr>
        <p:spPr>
          <a:xfrm>
            <a:off x="3208238" y="2775519"/>
            <a:ext cx="614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df_combine</a:t>
            </a:r>
            <a:r>
              <a:rPr lang="en-US" dirty="0"/>
              <a:t> = </a:t>
            </a:r>
            <a:r>
              <a:rPr lang="en-US" dirty="0" err="1"/>
              <a:t>df_temp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B4276-D9C3-4D9A-9A9C-00C87CFAB749}"/>
              </a:ext>
            </a:extLst>
          </p:cNvPr>
          <p:cNvSpPr txBox="1"/>
          <p:nvPr/>
        </p:nvSpPr>
        <p:spPr>
          <a:xfrm>
            <a:off x="2869442" y="3135725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2325F-C7B5-4290-9A1C-2622CB67B1EA}"/>
              </a:ext>
            </a:extLst>
          </p:cNvPr>
          <p:cNvSpPr txBox="1"/>
          <p:nvPr/>
        </p:nvSpPr>
        <p:spPr>
          <a:xfrm>
            <a:off x="1529299" y="1848289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u="none" strike="noStrike" dirty="0">
                <a:effectLst/>
                <a:latin typeface="Calibri "/>
              </a:rPr>
              <a:t>initialization</a:t>
            </a:r>
            <a:r>
              <a:rPr lang="en-US" dirty="0"/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CD3CE-A66C-412C-BFE1-17AF6BB0189E}"/>
              </a:ext>
            </a:extLst>
          </p:cNvPr>
          <p:cNvSpPr/>
          <p:nvPr/>
        </p:nvSpPr>
        <p:spPr>
          <a:xfrm>
            <a:off x="5212482" y="3189432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EEA58-9B21-453E-83BC-77A9BD1FC87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579464" y="2051292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408374-6373-46E2-9994-EC97E9179AAC}"/>
              </a:ext>
            </a:extLst>
          </p:cNvPr>
          <p:cNvCxnSpPr/>
          <p:nvPr/>
        </p:nvCxnSpPr>
        <p:spPr>
          <a:xfrm flipH="1" flipV="1">
            <a:off x="4556822" y="3347244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A7493-0206-4DFD-BBB0-EE0D17FAF1A9}"/>
              </a:ext>
            </a:extLst>
          </p:cNvPr>
          <p:cNvSpPr txBox="1"/>
          <p:nvPr/>
        </p:nvSpPr>
        <p:spPr>
          <a:xfrm>
            <a:off x="1428190" y="3824238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 = 2013: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F2068-A4C9-40C2-8123-5035200EA45F}"/>
              </a:ext>
            </a:extLst>
          </p:cNvPr>
          <p:cNvSpPr txBox="1"/>
          <p:nvPr/>
        </p:nvSpPr>
        <p:spPr>
          <a:xfrm>
            <a:off x="2478207" y="3817668"/>
            <a:ext cx="437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df_temp</a:t>
            </a:r>
            <a:r>
              <a:rPr lang="en-US" dirty="0"/>
              <a:t> = housing data 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37BCD-9B92-4687-863A-77FB61E6D5A8}"/>
              </a:ext>
            </a:extLst>
          </p:cNvPr>
          <p:cNvSpPr txBox="1"/>
          <p:nvPr/>
        </p:nvSpPr>
        <p:spPr>
          <a:xfrm>
            <a:off x="3208238" y="4187000"/>
            <a:ext cx="712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df_combine</a:t>
            </a:r>
            <a:r>
              <a:rPr lang="en-US" dirty="0"/>
              <a:t> = </a:t>
            </a:r>
            <a:r>
              <a:rPr lang="en-US" altLang="zh-CN" dirty="0" err="1"/>
              <a:t>pd.concat</a:t>
            </a:r>
            <a:r>
              <a:rPr lang="en-US" altLang="zh-CN" dirty="0"/>
              <a:t>([ </a:t>
            </a:r>
            <a:r>
              <a:rPr lang="en-US" dirty="0" err="1"/>
              <a:t>df_combine</a:t>
            </a:r>
            <a:r>
              <a:rPr lang="en-US" altLang="zh-CN" dirty="0"/>
              <a:t>, </a:t>
            </a:r>
            <a:r>
              <a:rPr lang="en-US" altLang="zh-CN" dirty="0" err="1"/>
              <a:t>df_temp</a:t>
            </a:r>
            <a:r>
              <a:rPr lang="en-US" altLang="zh-CN" dirty="0"/>
              <a:t> ])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8CE1C-2352-4446-9166-25E3D86A85B0}"/>
              </a:ext>
            </a:extLst>
          </p:cNvPr>
          <p:cNvSpPr txBox="1"/>
          <p:nvPr/>
        </p:nvSpPr>
        <p:spPr>
          <a:xfrm>
            <a:off x="2869442" y="4547206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B740BA-8557-4A44-A198-82BA80D6E6F1}"/>
              </a:ext>
            </a:extLst>
          </p:cNvPr>
          <p:cNvSpPr/>
          <p:nvPr/>
        </p:nvSpPr>
        <p:spPr>
          <a:xfrm>
            <a:off x="5212482" y="4600913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2012, 2013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96A7F-FA33-4791-AE55-1C6ABBEE4E1C}"/>
              </a:ext>
            </a:extLst>
          </p:cNvPr>
          <p:cNvCxnSpPr/>
          <p:nvPr/>
        </p:nvCxnSpPr>
        <p:spPr>
          <a:xfrm flipH="1" flipV="1">
            <a:off x="4556822" y="4758725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AE293-22D4-4653-84C9-5A28B357C723}"/>
              </a:ext>
            </a:extLst>
          </p:cNvPr>
          <p:cNvSpPr/>
          <p:nvPr/>
        </p:nvSpPr>
        <p:spPr>
          <a:xfrm>
            <a:off x="6205335" y="3707450"/>
            <a:ext cx="952316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6F2B4A-FDA0-4CBD-9D00-2DEEDA665BF4}"/>
              </a:ext>
            </a:extLst>
          </p:cNvPr>
          <p:cNvCxnSpPr>
            <a:cxnSpLocks/>
          </p:cNvCxnSpPr>
          <p:nvPr/>
        </p:nvCxnSpPr>
        <p:spPr>
          <a:xfrm>
            <a:off x="6681493" y="4049928"/>
            <a:ext cx="0" cy="245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D01FE9-B0BD-4E9C-B07E-FEEECF5BA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A7507986-F573-49CB-BB3C-3B2DA96D3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EDED51E-6BBB-4D3C-B7F0-920E9EC30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C58285B-AC75-43E9-A1A7-55294CC3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92" y="759862"/>
            <a:ext cx="4939816" cy="3693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B9FD2-4E91-4E6A-961C-746E4B1B8D2D}"/>
              </a:ext>
            </a:extLst>
          </p:cNvPr>
          <p:cNvSpPr/>
          <p:nvPr/>
        </p:nvSpPr>
        <p:spPr>
          <a:xfrm>
            <a:off x="5235124" y="1893480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69ABF-3D36-4946-9F7E-B6448BCE598E}"/>
              </a:ext>
            </a:extLst>
          </p:cNvPr>
          <p:cNvSpPr txBox="1"/>
          <p:nvPr/>
        </p:nvSpPr>
        <p:spPr>
          <a:xfrm>
            <a:off x="2897898" y="1858026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01CF3-3EB8-4916-8D82-F5C5EAC72424}"/>
              </a:ext>
            </a:extLst>
          </p:cNvPr>
          <p:cNvSpPr txBox="1"/>
          <p:nvPr/>
        </p:nvSpPr>
        <p:spPr>
          <a:xfrm>
            <a:off x="1593202" y="1350568"/>
            <a:ext cx="831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Let us combine the five housing dataset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(2012 to 2016) together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DF7C4-12E1-4817-8927-808426274AFA}"/>
              </a:ext>
            </a:extLst>
          </p:cNvPr>
          <p:cNvSpPr txBox="1"/>
          <p:nvPr/>
        </p:nvSpPr>
        <p:spPr>
          <a:xfrm>
            <a:off x="1428735" y="2415313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 = 2012: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425E1-68BB-4254-9C13-ED20F60E0BE1}"/>
              </a:ext>
            </a:extLst>
          </p:cNvPr>
          <p:cNvSpPr txBox="1"/>
          <p:nvPr/>
        </p:nvSpPr>
        <p:spPr>
          <a:xfrm>
            <a:off x="2478207" y="2406187"/>
            <a:ext cx="437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df_temp</a:t>
            </a:r>
            <a:r>
              <a:rPr lang="en-US" dirty="0"/>
              <a:t> = housing data 2012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99D08-1DDE-475E-9512-667731EAF5FB}"/>
              </a:ext>
            </a:extLst>
          </p:cNvPr>
          <p:cNvSpPr txBox="1"/>
          <p:nvPr/>
        </p:nvSpPr>
        <p:spPr>
          <a:xfrm>
            <a:off x="3208238" y="2775519"/>
            <a:ext cx="614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df_combine</a:t>
            </a:r>
            <a:r>
              <a:rPr lang="en-US" dirty="0"/>
              <a:t> = </a:t>
            </a:r>
            <a:r>
              <a:rPr lang="en-US" dirty="0" err="1"/>
              <a:t>df_temp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B4276-D9C3-4D9A-9A9C-00C87CFAB749}"/>
              </a:ext>
            </a:extLst>
          </p:cNvPr>
          <p:cNvSpPr txBox="1"/>
          <p:nvPr/>
        </p:nvSpPr>
        <p:spPr>
          <a:xfrm>
            <a:off x="2869442" y="3135725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2325F-C7B5-4290-9A1C-2622CB67B1EA}"/>
              </a:ext>
            </a:extLst>
          </p:cNvPr>
          <p:cNvSpPr txBox="1"/>
          <p:nvPr/>
        </p:nvSpPr>
        <p:spPr>
          <a:xfrm>
            <a:off x="1529299" y="1848289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u="none" strike="noStrike" dirty="0">
                <a:effectLst/>
                <a:latin typeface="Calibri "/>
              </a:rPr>
              <a:t>initialization</a:t>
            </a:r>
            <a:r>
              <a:rPr lang="en-US" dirty="0"/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CD3CE-A66C-412C-BFE1-17AF6BB0189E}"/>
              </a:ext>
            </a:extLst>
          </p:cNvPr>
          <p:cNvSpPr/>
          <p:nvPr/>
        </p:nvSpPr>
        <p:spPr>
          <a:xfrm>
            <a:off x="5212482" y="3189432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EEA58-9B21-453E-83BC-77A9BD1FC87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579464" y="2051292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408374-6373-46E2-9994-EC97E9179AAC}"/>
              </a:ext>
            </a:extLst>
          </p:cNvPr>
          <p:cNvCxnSpPr/>
          <p:nvPr/>
        </p:nvCxnSpPr>
        <p:spPr>
          <a:xfrm flipH="1" flipV="1">
            <a:off x="4556822" y="3347244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A7493-0206-4DFD-BBB0-EE0D17FAF1A9}"/>
              </a:ext>
            </a:extLst>
          </p:cNvPr>
          <p:cNvSpPr txBox="1"/>
          <p:nvPr/>
        </p:nvSpPr>
        <p:spPr>
          <a:xfrm>
            <a:off x="1428190" y="3824238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 = 2013: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F2068-A4C9-40C2-8123-5035200EA45F}"/>
              </a:ext>
            </a:extLst>
          </p:cNvPr>
          <p:cNvSpPr txBox="1"/>
          <p:nvPr/>
        </p:nvSpPr>
        <p:spPr>
          <a:xfrm>
            <a:off x="2478207" y="3817668"/>
            <a:ext cx="437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df_temp</a:t>
            </a:r>
            <a:r>
              <a:rPr lang="en-US" dirty="0"/>
              <a:t> = housing data 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37BCD-9B92-4687-863A-77FB61E6D5A8}"/>
              </a:ext>
            </a:extLst>
          </p:cNvPr>
          <p:cNvSpPr txBox="1"/>
          <p:nvPr/>
        </p:nvSpPr>
        <p:spPr>
          <a:xfrm>
            <a:off x="3208238" y="4187000"/>
            <a:ext cx="712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df_combine</a:t>
            </a:r>
            <a:r>
              <a:rPr lang="en-US" dirty="0"/>
              <a:t> = </a:t>
            </a:r>
            <a:r>
              <a:rPr lang="en-US" altLang="zh-CN" dirty="0" err="1"/>
              <a:t>pd.concat</a:t>
            </a:r>
            <a:r>
              <a:rPr lang="en-US" altLang="zh-CN" dirty="0"/>
              <a:t>([ </a:t>
            </a:r>
            <a:r>
              <a:rPr lang="en-US" dirty="0" err="1"/>
              <a:t>df_combine</a:t>
            </a:r>
            <a:r>
              <a:rPr lang="en-US" altLang="zh-CN" dirty="0"/>
              <a:t>, </a:t>
            </a:r>
            <a:r>
              <a:rPr lang="en-US" altLang="zh-CN" dirty="0" err="1"/>
              <a:t>df_temp</a:t>
            </a:r>
            <a:r>
              <a:rPr lang="en-US" altLang="zh-CN" dirty="0"/>
              <a:t> ])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8CE1C-2352-4446-9166-25E3D86A85B0}"/>
              </a:ext>
            </a:extLst>
          </p:cNvPr>
          <p:cNvSpPr txBox="1"/>
          <p:nvPr/>
        </p:nvSpPr>
        <p:spPr>
          <a:xfrm>
            <a:off x="2869442" y="4547206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B740BA-8557-4A44-A198-82BA80D6E6F1}"/>
              </a:ext>
            </a:extLst>
          </p:cNvPr>
          <p:cNvSpPr/>
          <p:nvPr/>
        </p:nvSpPr>
        <p:spPr>
          <a:xfrm>
            <a:off x="5212482" y="4600913"/>
            <a:ext cx="1642188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2012, 2013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96A7F-FA33-4791-AE55-1C6ABBEE4E1C}"/>
              </a:ext>
            </a:extLst>
          </p:cNvPr>
          <p:cNvCxnSpPr/>
          <p:nvPr/>
        </p:nvCxnSpPr>
        <p:spPr>
          <a:xfrm flipH="1" flipV="1">
            <a:off x="4556822" y="4758725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AE293-22D4-4653-84C9-5A28B357C723}"/>
              </a:ext>
            </a:extLst>
          </p:cNvPr>
          <p:cNvSpPr/>
          <p:nvPr/>
        </p:nvSpPr>
        <p:spPr>
          <a:xfrm>
            <a:off x="6205335" y="3707450"/>
            <a:ext cx="952316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6F2B4A-FDA0-4CBD-9D00-2DEEDA665BF4}"/>
              </a:ext>
            </a:extLst>
          </p:cNvPr>
          <p:cNvCxnSpPr>
            <a:cxnSpLocks/>
          </p:cNvCxnSpPr>
          <p:nvPr/>
        </p:nvCxnSpPr>
        <p:spPr>
          <a:xfrm>
            <a:off x="6681493" y="4049928"/>
            <a:ext cx="0" cy="245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81990F-F82A-4608-8DEA-F52351703B3C}"/>
              </a:ext>
            </a:extLst>
          </p:cNvPr>
          <p:cNvSpPr txBox="1"/>
          <p:nvPr/>
        </p:nvSpPr>
        <p:spPr>
          <a:xfrm>
            <a:off x="1415708" y="5191138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 = 2014: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FA381E-01BE-4F56-A853-92FBAFF2878B}"/>
              </a:ext>
            </a:extLst>
          </p:cNvPr>
          <p:cNvSpPr txBox="1"/>
          <p:nvPr/>
        </p:nvSpPr>
        <p:spPr>
          <a:xfrm>
            <a:off x="2465725" y="5184568"/>
            <a:ext cx="437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df_temp</a:t>
            </a:r>
            <a:r>
              <a:rPr lang="en-US" dirty="0"/>
              <a:t> = housing data 2014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1CDDE-E422-4034-9936-1307D44118DA}"/>
              </a:ext>
            </a:extLst>
          </p:cNvPr>
          <p:cNvSpPr txBox="1"/>
          <p:nvPr/>
        </p:nvSpPr>
        <p:spPr>
          <a:xfrm>
            <a:off x="2856960" y="5914106"/>
            <a:ext cx="194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df_combine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1A3668-656C-453B-A9D2-E712C82FD254}"/>
              </a:ext>
            </a:extLst>
          </p:cNvPr>
          <p:cNvSpPr/>
          <p:nvPr/>
        </p:nvSpPr>
        <p:spPr>
          <a:xfrm>
            <a:off x="5262750" y="5953820"/>
            <a:ext cx="20339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2012, 2013,2014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B1FBB8-1BD0-486A-96A1-934E85402A17}"/>
              </a:ext>
            </a:extLst>
          </p:cNvPr>
          <p:cNvCxnSpPr/>
          <p:nvPr/>
        </p:nvCxnSpPr>
        <p:spPr>
          <a:xfrm flipH="1" flipV="1">
            <a:off x="4544340" y="6125625"/>
            <a:ext cx="655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EFA60E6-56DD-48F3-91B1-D16D8AD804FE}"/>
              </a:ext>
            </a:extLst>
          </p:cNvPr>
          <p:cNvSpPr/>
          <p:nvPr/>
        </p:nvSpPr>
        <p:spPr>
          <a:xfrm>
            <a:off x="6192852" y="5074350"/>
            <a:ext cx="1642183" cy="31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2012, 2013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938EBE-9596-42E2-B86B-688C45D60482}"/>
              </a:ext>
            </a:extLst>
          </p:cNvPr>
          <p:cNvCxnSpPr>
            <a:cxnSpLocks/>
          </p:cNvCxnSpPr>
          <p:nvPr/>
        </p:nvCxnSpPr>
        <p:spPr>
          <a:xfrm>
            <a:off x="6669011" y="5416828"/>
            <a:ext cx="0" cy="245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C8D3D99-8580-4535-BC87-1C5FE3B0C750}"/>
              </a:ext>
            </a:extLst>
          </p:cNvPr>
          <p:cNvSpPr txBox="1"/>
          <p:nvPr/>
        </p:nvSpPr>
        <p:spPr>
          <a:xfrm>
            <a:off x="3208238" y="5529480"/>
            <a:ext cx="712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df_combine</a:t>
            </a:r>
            <a:r>
              <a:rPr lang="en-US" dirty="0"/>
              <a:t> = </a:t>
            </a:r>
            <a:r>
              <a:rPr lang="en-US" altLang="zh-CN" dirty="0" err="1"/>
              <a:t>pd.concat</a:t>
            </a:r>
            <a:r>
              <a:rPr lang="en-US" altLang="zh-CN" dirty="0"/>
              <a:t>([ </a:t>
            </a:r>
            <a:r>
              <a:rPr lang="en-US" dirty="0" err="1"/>
              <a:t>df_combine</a:t>
            </a:r>
            <a:r>
              <a:rPr lang="en-US" altLang="zh-CN" dirty="0"/>
              <a:t>, </a:t>
            </a:r>
            <a:r>
              <a:rPr lang="en-US" altLang="zh-CN" dirty="0" err="1"/>
              <a:t>df_temp</a:t>
            </a:r>
            <a:r>
              <a:rPr lang="en-US" altLang="zh-CN" dirty="0"/>
              <a:t> ])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0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FD0853-4D44-4BAE-A6E9-7BAC17AF9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4DA6743A-E2FC-4DA1-AF64-3A85B898D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E792AD7-E83E-49E1-A385-C996EC5E3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D36677-CB2C-4FE4-B0BB-051F46C93084}"/>
              </a:ext>
            </a:extLst>
          </p:cNvPr>
          <p:cNvSpPr txBox="1"/>
          <p:nvPr/>
        </p:nvSpPr>
        <p:spPr>
          <a:xfrm>
            <a:off x="3422002" y="75306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Merging </a:t>
            </a:r>
            <a:r>
              <a:rPr lang="en-US" sz="2400" b="1" dirty="0" err="1">
                <a:solidFill>
                  <a:srgbClr val="00B0F0"/>
                </a:solidFill>
              </a:rPr>
              <a:t>Data</a:t>
            </a:r>
            <a:r>
              <a:rPr lang="en-US" altLang="zh-CN" sz="2400" b="1" dirty="0" err="1">
                <a:solidFill>
                  <a:srgbClr val="00B0F0"/>
                </a:solidFill>
              </a:rPr>
              <a:t>f</a:t>
            </a:r>
            <a:r>
              <a:rPr lang="en-US" sz="2400" b="1" dirty="0" err="1">
                <a:solidFill>
                  <a:srgbClr val="00B0F0"/>
                </a:solidFill>
              </a:rPr>
              <a:t>rames</a:t>
            </a:r>
            <a:r>
              <a:rPr lang="en-US" sz="2400" b="1" dirty="0">
                <a:solidFill>
                  <a:srgbClr val="00B0F0"/>
                </a:solidFill>
              </a:rPr>
              <a:t> along the column axis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963C8-1409-4B64-8DBF-3FC0F4D7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21" y="3063240"/>
            <a:ext cx="8267811" cy="2707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CAA52-C22A-4097-9D24-8BE5560F4D20}"/>
              </a:ext>
            </a:extLst>
          </p:cNvPr>
          <p:cNvSpPr txBox="1"/>
          <p:nvPr/>
        </p:nvSpPr>
        <p:spPr>
          <a:xfrm>
            <a:off x="1807321" y="1763098"/>
            <a:ext cx="996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</a:rPr>
              <a:t>Merging along the columns </a:t>
            </a:r>
            <a:r>
              <a:rPr lang="en-US" b="0" i="0" dirty="0">
                <a:effectLst/>
              </a:rPr>
              <a:t>means merging </a:t>
            </a:r>
            <a:r>
              <a:rPr lang="en-US" b="0" i="0" dirty="0" err="1">
                <a:effectLst/>
              </a:rPr>
              <a:t>DataFrame</a:t>
            </a:r>
            <a:r>
              <a:rPr lang="en-US" b="0" i="0" dirty="0">
                <a:effectLst/>
              </a:rPr>
              <a:t> B to </a:t>
            </a:r>
            <a:r>
              <a:rPr lang="en-US" b="0" i="0" dirty="0" err="1">
                <a:effectLst/>
              </a:rPr>
              <a:t>DataFrame</a:t>
            </a:r>
            <a:r>
              <a:rPr lang="en-US" b="0" i="0" dirty="0">
                <a:effectLst/>
              </a:rPr>
              <a:t> A horizontally.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Function:</a:t>
            </a:r>
            <a:r>
              <a:rPr lang="zh-CN" altLang="en-US" dirty="0"/>
              <a:t> </a:t>
            </a:r>
            <a:r>
              <a:rPr lang="en-US" altLang="zh-CN" dirty="0" err="1"/>
              <a:t>pd.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merge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(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</a:rPr>
              <a:t>the </a:t>
            </a:r>
            <a:r>
              <a:rPr lang="en-US" b="1" i="0" dirty="0" err="1">
                <a:effectLst/>
              </a:rPr>
              <a:t>pd.</a:t>
            </a:r>
            <a:r>
              <a:rPr lang="en-US" b="1" i="0" dirty="0" err="1">
                <a:solidFill>
                  <a:schemeClr val="accent4">
                    <a:lumMod val="75000"/>
                  </a:schemeClr>
                </a:solidFill>
                <a:effectLst/>
              </a:rPr>
              <a:t>concat</a:t>
            </a: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() </a:t>
            </a:r>
            <a:r>
              <a:rPr lang="en-US" b="0" i="0" dirty="0">
                <a:effectLst/>
              </a:rPr>
              <a:t>can also be used to merge along columns by changing the argument axis = 1;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</a:rPr>
              <a:t>the function </a:t>
            </a:r>
            <a:r>
              <a:rPr lang="en-US" b="1" i="0" dirty="0" err="1">
                <a:effectLst/>
              </a:rPr>
              <a:t>pd</a:t>
            </a:r>
            <a:r>
              <a:rPr lang="en-US" b="1" i="0" dirty="0" err="1">
                <a:solidFill>
                  <a:schemeClr val="accent4">
                    <a:lumMod val="75000"/>
                  </a:schemeClr>
                </a:solidFill>
                <a:effectLst/>
              </a:rPr>
              <a:t>.merge</a:t>
            </a: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() </a:t>
            </a:r>
            <a:r>
              <a:rPr lang="en-US" b="0" i="0" dirty="0">
                <a:effectLst/>
              </a:rPr>
              <a:t>can </a:t>
            </a:r>
            <a:r>
              <a:rPr lang="en-US" b="1" i="0" dirty="0">
                <a:effectLst/>
              </a:rPr>
              <a:t>ONLY</a:t>
            </a:r>
            <a:r>
              <a:rPr lang="en-US" b="0" i="0" dirty="0">
                <a:effectLst/>
              </a:rPr>
              <a:t> be used to merge along the columns. </a:t>
            </a:r>
          </a:p>
        </p:txBody>
      </p:sp>
    </p:spTree>
    <p:extLst>
      <p:ext uri="{BB962C8B-B14F-4D97-AF65-F5344CB8AC3E}">
        <p14:creationId xmlns:p14="http://schemas.microsoft.com/office/powerpoint/2010/main" val="125555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7BC0E0-50B2-4D60-842F-FF9C216A9817}"/>
              </a:ext>
            </a:extLst>
          </p:cNvPr>
          <p:cNvSpPr txBox="1"/>
          <p:nvPr/>
        </p:nvSpPr>
        <p:spPr>
          <a:xfrm>
            <a:off x="3251200" y="7856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More about data manipulation using Pandas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8858AD-9AD2-4A9D-B741-7AD923E43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57F318-0790-4B5A-8009-463662045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9DD36DD-F8AE-4F03-9D10-0C9C68264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3ED211-9C1F-4FA9-9693-E8793399A441}"/>
              </a:ext>
            </a:extLst>
          </p:cNvPr>
          <p:cNvSpPr txBox="1"/>
          <p:nvPr/>
        </p:nvSpPr>
        <p:spPr>
          <a:xfrm>
            <a:off x="1584960" y="1642795"/>
            <a:ext cx="8016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Row manipulation</a:t>
            </a:r>
            <a:r>
              <a:rPr lang="en-US" altLang="zh-CN" sz="2000" b="1" dirty="0"/>
              <a:t>—selecting the rows that satisfy certain conditions</a:t>
            </a:r>
            <a:r>
              <a:rPr lang="en-US" sz="20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9BCD4-4DC5-4DED-8FF2-0A81330488DC}"/>
              </a:ext>
            </a:extLst>
          </p:cNvPr>
          <p:cNvSpPr txBox="1"/>
          <p:nvPr/>
        </p:nvSpPr>
        <p:spPr>
          <a:xfrm>
            <a:off x="2155825" y="3277151"/>
            <a:ext cx="9601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Example 1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select those housing samples located within 1500m of the subway stations.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9D0A2-65B4-49DC-99C3-F2B857B88B19}"/>
              </a:ext>
            </a:extLst>
          </p:cNvPr>
          <p:cNvSpPr txBox="1"/>
          <p:nvPr/>
        </p:nvSpPr>
        <p:spPr>
          <a:xfrm>
            <a:off x="1920240" y="3737878"/>
            <a:ext cx="10271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df_subway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df_combine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[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df_combine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["Dist2Subway"] &lt;= 1500]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step1,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df_combine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["Dist2Subway"] &lt;= 1500 return a series with values of </a:t>
            </a:r>
            <a:r>
              <a:rPr lang="en-US" sz="1600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False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or </a:t>
            </a:r>
            <a:r>
              <a:rPr lang="en-US" sz="1600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step2, it is wrapped by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df_combine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[ ] and return a subset of the candidate rows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step3, assign the returned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DataFrame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to a new </a:t>
            </a:r>
            <a:r>
              <a:rPr lang="en-US" sz="16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ataFrame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called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df_subway</a:t>
            </a:r>
            <a:endParaRPr lang="en-US" sz="16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73CF-994B-4ADB-9099-0F1BE3463A82}"/>
              </a:ext>
            </a:extLst>
          </p:cNvPr>
          <p:cNvSpPr txBox="1"/>
          <p:nvPr/>
        </p:nvSpPr>
        <p:spPr>
          <a:xfrm>
            <a:off x="1889760" y="2541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2. unique(): obtain the unique values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2ACE08-F228-4C74-BC17-DFD160F8F815}"/>
              </a:ext>
            </a:extLst>
          </p:cNvPr>
          <p:cNvSpPr txBox="1"/>
          <p:nvPr/>
        </p:nvSpPr>
        <p:spPr>
          <a:xfrm>
            <a:off x="1889760" y="2181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1. calculate unit housing price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2496E6-2A70-4401-835D-14B76B53B221}"/>
              </a:ext>
            </a:extLst>
          </p:cNvPr>
          <p:cNvSpPr txBox="1"/>
          <p:nvPr/>
        </p:nvSpPr>
        <p:spPr>
          <a:xfrm>
            <a:off x="1889760" y="2877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3. Filtering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3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452CA-7738-4C87-A129-D08A8C40CEB7}"/>
              </a:ext>
            </a:extLst>
          </p:cNvPr>
          <p:cNvSpPr txBox="1"/>
          <p:nvPr/>
        </p:nvSpPr>
        <p:spPr>
          <a:xfrm>
            <a:off x="1473200" y="1134795"/>
            <a:ext cx="10474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F0"/>
                </a:solidFill>
                <a:effectLst/>
                <a:latin typeface="Helvetica Neue"/>
              </a:rPr>
              <a:t>Creating Categorical variables and using </a:t>
            </a:r>
            <a:r>
              <a:rPr lang="en-US" sz="2400" b="1" i="0" dirty="0" err="1">
                <a:solidFill>
                  <a:srgbClr val="00B0F0"/>
                </a:solidFill>
                <a:effectLst/>
                <a:latin typeface="Helvetica Neue"/>
              </a:rPr>
              <a:t>df.groupby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Helvetica Neue"/>
              </a:rPr>
              <a:t>() function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84D41-62FB-4AFB-B1F3-E5C33E594FA1}"/>
              </a:ext>
            </a:extLst>
          </p:cNvPr>
          <p:cNvSpPr txBox="1"/>
          <p:nvPr/>
        </p:nvSpPr>
        <p:spPr>
          <a:xfrm>
            <a:off x="1564640" y="2069515"/>
            <a:ext cx="9499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Demand: comparing the average housing prices for the houses that are located at different distances from the nearest subway station.</a:t>
            </a:r>
          </a:p>
          <a:p>
            <a:endParaRPr lang="en-US" b="1" dirty="0"/>
          </a:p>
          <a:p>
            <a:r>
              <a:rPr lang="en-US" b="1" dirty="0"/>
              <a:t>Solution: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Step 1: create a category variable with 3 levels: 0-500m, 500-1500m, and beyond 1500m.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Step 2: apply the </a:t>
            </a:r>
            <a:r>
              <a:rPr lang="en-US" dirty="0" err="1"/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group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n-US" dirty="0"/>
              <a:t> to split the </a:t>
            </a:r>
            <a:r>
              <a:rPr lang="en-US" dirty="0" err="1"/>
              <a:t>Dataframe</a:t>
            </a:r>
            <a:r>
              <a:rPr lang="en-US" dirty="0"/>
              <a:t> by the categorical variable "</a:t>
            </a:r>
            <a:r>
              <a:rPr lang="en-US" dirty="0" err="1"/>
              <a:t>Subwaylevel</a:t>
            </a:r>
            <a:r>
              <a:rPr lang="en-US" dirty="0"/>
              <a:t>", calculate the average price of each group, and regroup data to form a new </a:t>
            </a:r>
            <a:r>
              <a:rPr lang="en-US" dirty="0" err="1"/>
              <a:t>Dataframe</a:t>
            </a:r>
            <a:r>
              <a:rPr lang="en-US" dirty="0"/>
              <a:t> with average </a:t>
            </a:r>
            <a:r>
              <a:rPr lang="en-US" dirty="0" err="1"/>
              <a:t>UnitPrice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2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E4AB2E-7FBD-44A7-8067-C9EFE4859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9A6F9BFD-A445-42D1-B2A5-241FE01B7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4D8433DE-1810-478F-9E3D-DB117875B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AF95AB-2E69-4BFD-BF24-A88F0DEB9DF4}"/>
              </a:ext>
            </a:extLst>
          </p:cNvPr>
          <p:cNvSpPr txBox="1"/>
          <p:nvPr/>
        </p:nvSpPr>
        <p:spPr>
          <a:xfrm>
            <a:off x="1600200" y="1180612"/>
            <a:ext cx="95114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Pandas provides fast and easy functions for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reading and writing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different kinds of files (e.g., .xlsx, .csv, .pickle)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managing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data in the form of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Pandas provides two new data types—Series and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i="1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Three components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—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column names, rows, and index</a:t>
            </a:r>
            <a:endParaRPr lang="en-US" i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</a:rPr>
              <a:t>Series: </a:t>
            </a:r>
            <a:r>
              <a:rPr lang="en-US" dirty="0">
                <a:solidFill>
                  <a:srgbClr val="000000"/>
                </a:solidFill>
              </a:rPr>
              <a:t>represents a single column of data (one dimension). Think of it as a Pandas-type list.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A53E0-3F2F-4A86-9A87-353B37E4B41A}"/>
              </a:ext>
            </a:extLst>
          </p:cNvPr>
          <p:cNvSpPr txBox="1"/>
          <p:nvPr/>
        </p:nvSpPr>
        <p:spPr>
          <a:xfrm>
            <a:off x="5234651" y="619774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Pandas</a:t>
            </a:r>
            <a:r>
              <a:rPr lang="zh-CN" altLang="en-US" sz="2800" b="1" dirty="0">
                <a:solidFill>
                  <a:srgbClr val="00B0F0"/>
                </a:solidFill>
              </a:rPr>
              <a:t>？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73BE9BC-C13D-42F6-B805-C631F304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60" y="3127633"/>
            <a:ext cx="7365080" cy="3269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0E9DE0-6C57-4701-B268-36D96F785F2A}"/>
              </a:ext>
            </a:extLst>
          </p:cNvPr>
          <p:cNvSpPr txBox="1"/>
          <p:nvPr/>
        </p:nvSpPr>
        <p:spPr>
          <a:xfrm>
            <a:off x="2830784" y="31955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953A9-6F0D-4704-9C81-C6A1B02CA704}"/>
              </a:ext>
            </a:extLst>
          </p:cNvPr>
          <p:cNvCxnSpPr>
            <a:cxnSpLocks/>
          </p:cNvCxnSpPr>
          <p:nvPr/>
        </p:nvCxnSpPr>
        <p:spPr>
          <a:xfrm>
            <a:off x="3771425" y="3376226"/>
            <a:ext cx="0" cy="254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4E5F82-5864-42BF-9905-96C345F7D120}"/>
              </a:ext>
            </a:extLst>
          </p:cNvPr>
          <p:cNvSpPr txBox="1"/>
          <p:nvPr/>
        </p:nvSpPr>
        <p:spPr>
          <a:xfrm>
            <a:off x="9512808" y="366343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Column names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1E927D-F7BB-4AD8-B742-73C6A12112D9}"/>
              </a:ext>
            </a:extLst>
          </p:cNvPr>
          <p:cNvCxnSpPr>
            <a:cxnSpLocks/>
          </p:cNvCxnSpPr>
          <p:nvPr/>
        </p:nvCxnSpPr>
        <p:spPr>
          <a:xfrm flipH="1">
            <a:off x="9070373" y="3832711"/>
            <a:ext cx="442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9895C9-1F25-42D2-9453-341049439001}"/>
              </a:ext>
            </a:extLst>
          </p:cNvPr>
          <p:cNvSpPr txBox="1"/>
          <p:nvPr/>
        </p:nvSpPr>
        <p:spPr>
          <a:xfrm>
            <a:off x="9523983" y="4385822"/>
            <a:ext cx="509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DA6DD6-3029-4E22-AD3F-1695BB6A697A}"/>
              </a:ext>
            </a:extLst>
          </p:cNvPr>
          <p:cNvCxnSpPr>
            <a:cxnSpLocks/>
          </p:cNvCxnSpPr>
          <p:nvPr/>
        </p:nvCxnSpPr>
        <p:spPr>
          <a:xfrm flipH="1">
            <a:off x="9070372" y="4561207"/>
            <a:ext cx="442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3AB2D-0B26-4D96-9C2F-892C153B86D9}"/>
              </a:ext>
            </a:extLst>
          </p:cNvPr>
          <p:cNvSpPr/>
          <p:nvPr/>
        </p:nvSpPr>
        <p:spPr>
          <a:xfrm>
            <a:off x="3413760" y="3663434"/>
            <a:ext cx="1257299" cy="2203964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C697A6-12DE-4563-BF33-9B5F2FBA9EEF}"/>
              </a:ext>
            </a:extLst>
          </p:cNvPr>
          <p:cNvCxnSpPr>
            <a:cxnSpLocks/>
          </p:cNvCxnSpPr>
          <p:nvPr/>
        </p:nvCxnSpPr>
        <p:spPr>
          <a:xfrm>
            <a:off x="3161825" y="3581400"/>
            <a:ext cx="0" cy="306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659523-51E1-4B57-8917-A20B296984B5}"/>
              </a:ext>
            </a:extLst>
          </p:cNvPr>
          <p:cNvSpPr txBox="1"/>
          <p:nvPr/>
        </p:nvSpPr>
        <p:spPr>
          <a:xfrm>
            <a:off x="3413760" y="3027218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52416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799244-E49D-4EFC-BE8E-39907C7F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30C68DB4-88F9-49DA-AE81-2AD8C5D0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6A00BA4C-F329-451B-8261-CE4B47594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9B5B93-2D5D-4EFE-A582-5AADEF7B09A0}"/>
              </a:ext>
            </a:extLst>
          </p:cNvPr>
          <p:cNvSpPr txBox="1"/>
          <p:nvPr/>
        </p:nvSpPr>
        <p:spPr>
          <a:xfrm>
            <a:off x="3578700" y="71841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Importing and exporting dataset in Pandas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82B0F-45FE-403A-A710-D130A6AD046A}"/>
              </a:ext>
            </a:extLst>
          </p:cNvPr>
          <p:cNvSpPr txBox="1"/>
          <p:nvPr/>
        </p:nvSpPr>
        <p:spPr>
          <a:xfrm>
            <a:off x="1642255" y="1498724"/>
            <a:ext cx="96621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Pandas can import and export dataset in many data formats using the Pandas </a:t>
            </a:r>
            <a:r>
              <a:rPr lang="en-US" b="0" i="0" u="sng" dirty="0">
                <a:solidFill>
                  <a:srgbClr val="296EAA"/>
                </a:solidFill>
                <a:effectLst/>
                <a:hlinkClick r:id="rId2"/>
              </a:rPr>
              <a:t>I/O API tool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endParaRPr lang="en-US" altLang="zh-CN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we can read (import) an Excel (.xlsx) file from a file folder and present it as a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in Python.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we can write (export) the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to Excel file using Pandas.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Pandas can </a:t>
            </a:r>
            <a:r>
              <a:rPr lang="en-US" altLang="zh-CN" sz="1400" dirty="0">
                <a:solidFill>
                  <a:srgbClr val="000000"/>
                </a:solidFill>
              </a:rPr>
              <a:t>also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read and write 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json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.html, .pickle, and other formats. </a:t>
            </a:r>
            <a:r>
              <a:rPr lang="en-US" altLang="zh-CN" sz="1400" b="0" i="0" dirty="0">
                <a:solidFill>
                  <a:srgbClr val="000000"/>
                </a:solidFill>
                <a:effectLst/>
              </a:rPr>
              <a:t>Check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hlinkClick r:id="rId2"/>
              </a:rPr>
              <a:t>here</a:t>
            </a:r>
            <a:r>
              <a:rPr lang="en-US" altLang="zh-CN" sz="1400" b="0" i="0" dirty="0">
                <a:solidFill>
                  <a:srgbClr val="000000"/>
                </a:solidFill>
                <a:effectLst/>
              </a:rPr>
              <a:t> all th</a:t>
            </a:r>
            <a:r>
              <a:rPr lang="en-US" altLang="zh-CN" sz="1400" dirty="0">
                <a:solidFill>
                  <a:srgbClr val="000000"/>
                </a:solidFill>
              </a:rPr>
              <a:t>e data format Pandas can read.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8BC7A-7039-4223-86E0-02FC8F77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2107699"/>
            <a:ext cx="4219575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63506-360B-4933-A0B8-CA15F302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245" y="2734958"/>
            <a:ext cx="3938450" cy="2425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CE601C-7BA0-49E6-A8FD-7204A33FBCB5}"/>
              </a:ext>
            </a:extLst>
          </p:cNvPr>
          <p:cNvSpPr txBox="1"/>
          <p:nvPr/>
        </p:nvSpPr>
        <p:spPr>
          <a:xfrm>
            <a:off x="1642255" y="3554249"/>
            <a:ext cx="95203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File path? How to read a file path in Pandas?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absolute file path: </a:t>
            </a:r>
            <a:r>
              <a:rPr lang="en-US" sz="1600" dirty="0"/>
              <a:t>file path that starts from the root of the file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3AC3D-8DBA-4F4D-88B4-66CD88FA9E1C}"/>
              </a:ext>
            </a:extLst>
          </p:cNvPr>
          <p:cNvSpPr txBox="1"/>
          <p:nvPr/>
        </p:nvSpPr>
        <p:spPr>
          <a:xfrm>
            <a:off x="2580469" y="421024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D:\TA_CRP5680_UrbanDataSci</a:t>
            </a:r>
            <a:r>
              <a:rPr lang="en-US" sz="1600" dirty="0">
                <a:solidFill>
                  <a:srgbClr val="00B050"/>
                </a:solidFill>
              </a:rPr>
              <a:t>\Lab8_SP2023_PythonPandas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57268-AC5C-4CDF-8A5B-1B9A9E6D19A9}"/>
              </a:ext>
            </a:extLst>
          </p:cNvPr>
          <p:cNvSpPr txBox="1"/>
          <p:nvPr/>
        </p:nvSpPr>
        <p:spPr>
          <a:xfrm>
            <a:off x="3970944" y="4781172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B1C0FB-6B9A-4CE5-A235-CEF5B9DAFADE}"/>
              </a:ext>
            </a:extLst>
          </p:cNvPr>
          <p:cNvSpPr txBox="1"/>
          <p:nvPr/>
        </p:nvSpPr>
        <p:spPr>
          <a:xfrm>
            <a:off x="6320531" y="4781172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Data/File 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680C48-1E3B-4FB1-A199-6CD9BC59C983}"/>
              </a:ext>
            </a:extLst>
          </p:cNvPr>
          <p:cNvCxnSpPr>
            <a:cxnSpLocks/>
          </p:cNvCxnSpPr>
          <p:nvPr/>
        </p:nvCxnSpPr>
        <p:spPr>
          <a:xfrm flipV="1">
            <a:off x="4391014" y="4548797"/>
            <a:ext cx="0" cy="257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5EC6-DFCF-4E02-87F1-BB6C5AF9868A}"/>
              </a:ext>
            </a:extLst>
          </p:cNvPr>
          <p:cNvCxnSpPr>
            <a:cxnSpLocks/>
          </p:cNvCxnSpPr>
          <p:nvPr/>
        </p:nvCxnSpPr>
        <p:spPr>
          <a:xfrm flipV="1">
            <a:off x="7042774" y="4548797"/>
            <a:ext cx="0" cy="257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6AE766-4585-4F0F-9A4A-FC024174173E}"/>
              </a:ext>
            </a:extLst>
          </p:cNvPr>
          <p:cNvSpPr txBox="1"/>
          <p:nvPr/>
        </p:nvSpPr>
        <p:spPr>
          <a:xfrm>
            <a:off x="1642255" y="5250105"/>
            <a:ext cx="966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relative file path: </a:t>
            </a:r>
            <a:r>
              <a:rPr lang="en-US" sz="1600" dirty="0"/>
              <a:t>an incomplete file path that is joined to your current working directory to create an absolute file path.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relative path = the absolute path - the current path </a:t>
            </a:r>
          </a:p>
        </p:txBody>
      </p:sp>
    </p:spTree>
    <p:extLst>
      <p:ext uri="{BB962C8B-B14F-4D97-AF65-F5344CB8AC3E}">
        <p14:creationId xmlns:p14="http://schemas.microsoft.com/office/powerpoint/2010/main" val="410652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3B775-C417-4974-9B5D-C2978868099A}"/>
              </a:ext>
            </a:extLst>
          </p:cNvPr>
          <p:cNvSpPr txBox="1"/>
          <p:nvPr/>
        </p:nvSpPr>
        <p:spPr>
          <a:xfrm>
            <a:off x="2875280" y="734814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Explore a </a:t>
            </a:r>
            <a:r>
              <a:rPr lang="en-US" altLang="zh-CN" sz="2400" b="1" dirty="0" err="1">
                <a:solidFill>
                  <a:srgbClr val="00B0F0"/>
                </a:solidFill>
              </a:rPr>
              <a:t>D</a:t>
            </a:r>
            <a:r>
              <a:rPr lang="en-US" sz="2400" b="1" dirty="0" err="1">
                <a:solidFill>
                  <a:srgbClr val="00B0F0"/>
                </a:solidFill>
              </a:rPr>
              <a:t>ataframe</a:t>
            </a:r>
            <a:r>
              <a:rPr lang="en-US" sz="2400" b="1" dirty="0">
                <a:solidFill>
                  <a:srgbClr val="00B0F0"/>
                </a:solidFill>
              </a:rPr>
              <a:t> using Pandas built-in functions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F49D51-7CE1-402F-B0E3-8748B6C2E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83DAC98-33D4-4E26-8735-A98D32F51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20C67B8-FB22-4F2D-B41B-15FD738A9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1036CF-0F4C-4437-A92B-22D2B62408F2}"/>
              </a:ext>
            </a:extLst>
          </p:cNvPr>
          <p:cNvSpPr txBox="1"/>
          <p:nvPr/>
        </p:nvSpPr>
        <p:spPr>
          <a:xfrm>
            <a:off x="2052320" y="1929398"/>
            <a:ext cx="79857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"/>
              </a:rPr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 "/>
              </a:rPr>
              <a:t>head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 "/>
              </a:rPr>
              <a:t>(5) </a:t>
            </a:r>
            <a:r>
              <a:rPr lang="en-US" altLang="zh-CN" dirty="0">
                <a:latin typeface="Calibri "/>
              </a:rPr>
              <a:t>— check out the top five rows</a:t>
            </a:r>
            <a:endParaRPr lang="en-US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"/>
              </a:rPr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 "/>
              </a:rPr>
              <a:t>tail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 "/>
              </a:rPr>
              <a:t>(5)</a:t>
            </a:r>
            <a:r>
              <a:rPr lang="en-US" dirty="0">
                <a:latin typeface="Calibri "/>
              </a:rPr>
              <a:t> </a:t>
            </a:r>
            <a:r>
              <a:rPr lang="en-US" altLang="zh-CN" dirty="0">
                <a:latin typeface="Calibri "/>
              </a:rPr>
              <a:t>—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"/>
              </a:rPr>
              <a:t>check the last five rows</a:t>
            </a:r>
            <a:endParaRPr lang="en-US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"/>
              </a:rPr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 "/>
              </a:rPr>
              <a:t>shape</a:t>
            </a:r>
            <a:r>
              <a:rPr lang="en-US" dirty="0">
                <a:latin typeface="Calibri "/>
              </a:rPr>
              <a:t> </a:t>
            </a:r>
            <a:r>
              <a:rPr lang="en-US" altLang="zh-CN" dirty="0">
                <a:latin typeface="Calibri "/>
              </a:rPr>
              <a:t>—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"/>
              </a:rPr>
              <a:t>explore the shape (dimension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"/>
              </a:rPr>
              <a:t>)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 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"/>
              </a:rPr>
              <a:t>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How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many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rows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and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how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many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 "/>
              </a:rPr>
              <a:t>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"/>
              </a:rPr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 "/>
              </a:rPr>
              <a:t>columns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 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 "/>
              </a:rPr>
              <a:t>print out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"/>
              </a:rPr>
              <a:t>column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"/>
              </a:rPr>
              <a:t>returns a Pandas object rather than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"/>
              </a:rPr>
              <a:t>convert a </a:t>
            </a:r>
            <a:r>
              <a:rPr lang="en-US" dirty="0" err="1">
                <a:solidFill>
                  <a:srgbClr val="000000"/>
                </a:solidFill>
                <a:latin typeface="Calibri 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Calibri "/>
              </a:rPr>
              <a:t> to a list: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 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alibri 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 "/>
              </a:rPr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 "/>
              </a:rPr>
              <a:t>columns</a:t>
            </a:r>
            <a:r>
              <a:rPr lang="en-US" dirty="0">
                <a:solidFill>
                  <a:srgbClr val="000000"/>
                </a:solidFill>
                <a:latin typeface="Calibri "/>
              </a:rPr>
              <a:t>) </a:t>
            </a:r>
            <a:endParaRPr lang="en-US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8870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3B0A2D-06A8-4941-80EE-8264355AD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3D4CC21F-713E-4C8C-856D-5FA7A0D6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4B7A8D7-6DEF-4A1D-857D-6141626E6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E417C8-90B8-4138-8FFE-C2F83504FF50}"/>
              </a:ext>
            </a:extLst>
          </p:cNvPr>
          <p:cNvSpPr txBox="1"/>
          <p:nvPr/>
        </p:nvSpPr>
        <p:spPr>
          <a:xfrm>
            <a:off x="4216400" y="714494"/>
            <a:ext cx="9204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Indexing and Slicing a </a:t>
            </a:r>
            <a:r>
              <a:rPr lang="en-US" sz="2400" b="1" dirty="0" err="1">
                <a:solidFill>
                  <a:srgbClr val="00B0F0"/>
                </a:solidFill>
              </a:rPr>
              <a:t>Dataframe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C9FB5-622F-4A50-8246-C05B73D0E8C1}"/>
              </a:ext>
            </a:extLst>
          </p:cNvPr>
          <p:cNvSpPr txBox="1"/>
          <p:nvPr/>
        </p:nvSpPr>
        <p:spPr>
          <a:xfrm>
            <a:off x="1699260" y="1506974"/>
            <a:ext cx="671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how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select a subset of 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?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60009-A6AC-4CC6-B02D-233C8E89AC19}"/>
              </a:ext>
            </a:extLst>
          </p:cNvPr>
          <p:cNvSpPr txBox="1"/>
          <p:nvPr/>
        </p:nvSpPr>
        <p:spPr>
          <a:xfrm>
            <a:off x="1932940" y="2111633"/>
            <a:ext cx="94767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000000"/>
                </a:solidFill>
                <a:latin typeface="Helvetica Neue"/>
              </a:rPr>
              <a:t>Indexing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simply selecting a particular row or column from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Slicing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selecting all the rows and some of the columns,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some of the rows and all of the columns,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or some of each of the rows and columns. </a:t>
            </a:r>
          </a:p>
          <a:p>
            <a:pPr lvl="1"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Three ways of selecting particular rows and columns of 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Dataframe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df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[ ]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loc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[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rows_</a:t>
            </a:r>
            <a:r>
              <a:rPr lang="en-US" b="1" i="1" dirty="0" err="1">
                <a:solidFill>
                  <a:srgbClr val="000000"/>
                </a:solidFill>
                <a:latin typeface="Helvetica Neue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columns_</a:t>
            </a:r>
            <a:r>
              <a:rPr lang="en-US" b="1" i="1" dirty="0" err="1">
                <a:solidFill>
                  <a:srgbClr val="000000"/>
                </a:solidFill>
                <a:latin typeface="Helvetica Neue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]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df.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iloc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[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row_</a:t>
            </a:r>
            <a:r>
              <a:rPr lang="en-US" b="1" i="1" dirty="0" err="1">
                <a:solidFill>
                  <a:srgbClr val="000000"/>
                </a:solidFill>
                <a:latin typeface="Helvetica Neue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column_</a:t>
            </a:r>
            <a:r>
              <a:rPr lang="en-US" b="1" i="1" dirty="0" err="1">
                <a:solidFill>
                  <a:srgbClr val="000000"/>
                </a:solidFill>
                <a:latin typeface="Helvetica Neue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9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9B9C7D-AD22-4E2F-B436-8676B905262E}"/>
              </a:ext>
            </a:extLst>
          </p:cNvPr>
          <p:cNvSpPr txBox="1"/>
          <p:nvPr/>
        </p:nvSpPr>
        <p:spPr>
          <a:xfrm>
            <a:off x="1453917" y="8465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Label and Position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ADCA01-B6C8-420F-AE88-17220FCB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77B4F38-E1C3-4BDC-B763-E01C41D2C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67863B0-7519-4F95-BB47-584B5175E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7F5F26F-4A3D-487D-82CD-8008A4F4B2CA}"/>
              </a:ext>
            </a:extLst>
          </p:cNvPr>
          <p:cNvSpPr txBox="1"/>
          <p:nvPr/>
        </p:nvSpPr>
        <p:spPr>
          <a:xfrm>
            <a:off x="1879600" y="1471474"/>
            <a:ext cx="9265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 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label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can be understood as one name in the column list or an index in the row index column (the column at far left).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 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position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 denotes the corresponding position of column name or index in a sequence, starting from zero.</a:t>
            </a:r>
            <a:endParaRPr lang="en-US" sz="16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404F60D-5FAD-41D4-B271-FD1F16FA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17" y="2937153"/>
            <a:ext cx="9441745" cy="34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5882C-934B-4312-965E-267D65DAB4B6}"/>
              </a:ext>
            </a:extLst>
          </p:cNvPr>
          <p:cNvSpPr txBox="1"/>
          <p:nvPr/>
        </p:nvSpPr>
        <p:spPr>
          <a:xfrm>
            <a:off x="2572917" y="913057"/>
            <a:ext cx="8446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Concatenating multiple </a:t>
            </a:r>
            <a:r>
              <a:rPr lang="en-US" sz="2400" b="1" dirty="0" err="1">
                <a:solidFill>
                  <a:srgbClr val="00B0F0"/>
                </a:solidFill>
              </a:rPr>
              <a:t>Dataframes</a:t>
            </a:r>
            <a:r>
              <a:rPr lang="en-US" sz="2400" b="1" dirty="0">
                <a:solidFill>
                  <a:srgbClr val="00B0F0"/>
                </a:solidFill>
              </a:rPr>
              <a:t> along the row 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7995C-54C8-4B38-806B-B5E67668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32" y="2768308"/>
            <a:ext cx="5468107" cy="335002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17C4885-9580-40FE-AB2F-E776CA6FB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688A3AF-D09B-4822-9A9C-30470CC24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8142F4-3B55-4C55-860F-D85FCFE60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5CB021-2EA4-4851-A6E5-7A9AE92BE5FA}"/>
              </a:ext>
            </a:extLst>
          </p:cNvPr>
          <p:cNvSpPr txBox="1"/>
          <p:nvPr/>
        </p:nvSpPr>
        <p:spPr>
          <a:xfrm>
            <a:off x="1901111" y="1716464"/>
            <a:ext cx="9640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Helvetica Neue"/>
              </a:rPr>
              <a:t>concatenating along the rows: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joining </a:t>
            </a:r>
            <a:r>
              <a:rPr lang="en-US" altLang="zh-CN" dirty="0" err="1">
                <a:latin typeface="Helvetica Neue"/>
              </a:rPr>
              <a:t>df</a:t>
            </a:r>
            <a:r>
              <a:rPr lang="en-US" b="0" i="0" dirty="0">
                <a:effectLst/>
                <a:latin typeface="Helvetica Neue"/>
              </a:rPr>
              <a:t> </a:t>
            </a:r>
            <a:r>
              <a:rPr lang="en-US" altLang="zh-CN" b="0" i="0" dirty="0">
                <a:effectLst/>
                <a:latin typeface="Helvetica Neue"/>
              </a:rPr>
              <a:t>2</a:t>
            </a:r>
            <a:r>
              <a:rPr lang="en-US" b="0" i="0" dirty="0">
                <a:effectLst/>
                <a:latin typeface="Helvetica Neue"/>
              </a:rPr>
              <a:t> to </a:t>
            </a:r>
            <a:r>
              <a:rPr lang="en-US" b="0" i="0" dirty="0" err="1">
                <a:effectLst/>
                <a:latin typeface="Helvetica Neue"/>
              </a:rPr>
              <a:t>df</a:t>
            </a:r>
            <a:r>
              <a:rPr lang="en-US" b="0" i="0" dirty="0">
                <a:effectLst/>
                <a:latin typeface="Helvetica Neue"/>
              </a:rPr>
              <a:t> </a:t>
            </a:r>
            <a:r>
              <a:rPr lang="en-US" altLang="zh-CN" b="0" i="0" dirty="0">
                <a:effectLst/>
                <a:latin typeface="Helvetica Neue"/>
              </a:rPr>
              <a:t>1</a:t>
            </a:r>
            <a:r>
              <a:rPr lang="en-US" b="0" i="0" dirty="0">
                <a:effectLst/>
                <a:latin typeface="Helvetica Neue"/>
              </a:rPr>
              <a:t> vertically using column names as concatenating/joining identifiers. </a:t>
            </a:r>
          </a:p>
          <a:p>
            <a:pPr lvl="1"/>
            <a:endParaRPr lang="en-US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9461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95E6B9-9E02-4E01-984B-EC2036E87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CD53B543-F813-4C35-B266-482821FE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A52F243-6071-4CA7-BAC4-AA05FB3A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3BD613-929E-4BD6-A76A-61C819D8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81" y="1068459"/>
            <a:ext cx="10503255" cy="47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5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6746C8-542B-47B5-95BB-83AEA9604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CA52D5F8-61D6-466B-85DA-D3829009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D1CAE811-BB08-40B8-AD90-A11080656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6B3C1-0236-40A2-83EE-BCA1CD00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72" y="1090879"/>
            <a:ext cx="9515475" cy="4377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7D7E0-9FA9-4125-9571-D41A688166F5}"/>
              </a:ext>
            </a:extLst>
          </p:cNvPr>
          <p:cNvSpPr txBox="1"/>
          <p:nvPr/>
        </p:nvSpPr>
        <p:spPr>
          <a:xfrm>
            <a:off x="1116952" y="5598567"/>
            <a:ext cx="9958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Let us try to concatenate the 2012 and 2013 Beijing housing dataset along the rows using </a:t>
            </a:r>
            <a:r>
              <a:rPr lang="en-US" dirty="0" err="1">
                <a:latin typeface="Helvetica Neue"/>
              </a:rPr>
              <a:t>pd.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concat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31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1067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 </vt:lpstr>
      <vt:lpstr>Helvetica Neue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CRP 5680 Urban Spatial Data Analytics Lab 7 – Introduction to Python</dc:title>
  <dc:creator>Wenzheng Li</dc:creator>
  <cp:lastModifiedBy>Zoe Wang</cp:lastModifiedBy>
  <cp:revision>17</cp:revision>
  <dcterms:created xsi:type="dcterms:W3CDTF">2022-03-12T20:03:46Z</dcterms:created>
  <dcterms:modified xsi:type="dcterms:W3CDTF">2023-02-09T19:08:23Z</dcterms:modified>
</cp:coreProperties>
</file>