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6"/>
  </p:notesMasterIdLst>
  <p:sldIdLst>
    <p:sldId id="256" r:id="rId2"/>
    <p:sldId id="257" r:id="rId3"/>
    <p:sldId id="264" r:id="rId4"/>
    <p:sldId id="304" r:id="rId5"/>
    <p:sldId id="305" r:id="rId6"/>
    <p:sldId id="306" r:id="rId7"/>
    <p:sldId id="308" r:id="rId8"/>
    <p:sldId id="312" r:id="rId9"/>
    <p:sldId id="313" r:id="rId10"/>
    <p:sldId id="314" r:id="rId11"/>
    <p:sldId id="307" r:id="rId12"/>
    <p:sldId id="350" r:id="rId13"/>
    <p:sldId id="309" r:id="rId14"/>
    <p:sldId id="310" r:id="rId15"/>
    <p:sldId id="311" r:id="rId16"/>
    <p:sldId id="315" r:id="rId17"/>
    <p:sldId id="316" r:id="rId18"/>
    <p:sldId id="333" r:id="rId19"/>
    <p:sldId id="317" r:id="rId20"/>
    <p:sldId id="318" r:id="rId21"/>
    <p:sldId id="319" r:id="rId22"/>
    <p:sldId id="323" r:id="rId23"/>
    <p:sldId id="320" r:id="rId24"/>
    <p:sldId id="321" r:id="rId25"/>
    <p:sldId id="324" r:id="rId26"/>
    <p:sldId id="325" r:id="rId27"/>
    <p:sldId id="322" r:id="rId28"/>
    <p:sldId id="326" r:id="rId29"/>
    <p:sldId id="327" r:id="rId30"/>
    <p:sldId id="328" r:id="rId31"/>
    <p:sldId id="329" r:id="rId32"/>
    <p:sldId id="330" r:id="rId33"/>
    <p:sldId id="332" r:id="rId34"/>
    <p:sldId id="331" r:id="rId35"/>
    <p:sldId id="334" r:id="rId36"/>
    <p:sldId id="335" r:id="rId37"/>
    <p:sldId id="336" r:id="rId38"/>
    <p:sldId id="337" r:id="rId39"/>
    <p:sldId id="338" r:id="rId40"/>
    <p:sldId id="339" r:id="rId41"/>
    <p:sldId id="340" r:id="rId42"/>
    <p:sldId id="341" r:id="rId43"/>
    <p:sldId id="342" r:id="rId44"/>
    <p:sldId id="343" r:id="rId45"/>
    <p:sldId id="344" r:id="rId46"/>
    <p:sldId id="347" r:id="rId47"/>
    <p:sldId id="345" r:id="rId48"/>
    <p:sldId id="346" r:id="rId49"/>
    <p:sldId id="348" r:id="rId50"/>
    <p:sldId id="349" r:id="rId51"/>
    <p:sldId id="351" r:id="rId52"/>
    <p:sldId id="352" r:id="rId53"/>
    <p:sldId id="353" r:id="rId54"/>
    <p:sldId id="267" r:id="rId55"/>
  </p:sldIdLst>
  <p:sldSz cx="9144000" cy="5143500" type="screen16x9"/>
  <p:notesSz cx="6858000" cy="9144000"/>
  <p:embeddedFontLst>
    <p:embeddedFont>
      <p:font typeface="Edu Diatype Rounded Semi-Mono" panose="020B0509040202060203" pitchFamily="49" charset="77"/>
      <p:regular r:id="rId57"/>
      <p:bold r:id="rId58"/>
      <p:italic r:id="rId59"/>
    </p:embeddedFont>
    <p:embeddedFont>
      <p:font typeface="Edu Diatype Rounded Semi-Mono M" panose="020B0509040202060203" pitchFamily="49" charset="77"/>
      <p:regular r:id="rId60"/>
      <p:italic r:id="rId61"/>
    </p:embeddedFont>
    <p:embeddedFont>
      <p:font typeface="Oswald" pitchFamily="2" charset="77"/>
      <p:regular r:id="rId62"/>
      <p:bold r:id="rId63"/>
    </p:embeddedFont>
    <p:embeddedFont>
      <p:font typeface="Source Code Pro" panose="020B0509030403020204" pitchFamily="49"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019"/>
    <p:restoredTop sz="94677"/>
  </p:normalViewPr>
  <p:slideViewPr>
    <p:cSldViewPr snapToGrid="0">
      <p:cViewPr varScale="1">
        <p:scale>
          <a:sx n="157" d="100"/>
          <a:sy n="157" d="100"/>
        </p:scale>
        <p:origin x="168" y="9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Edu Diatype Rounded Semi-Mono" panose="020B0509040202060203" pitchFamily="49" charset="77"/>
        <a:ea typeface="Edu Diatype Rounded Semi-Mono" panose="020B0509040202060203" pitchFamily="49" charset="77"/>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7250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67274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4235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143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08060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92330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8346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8811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8892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27706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6f4cbb09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6f4cbb09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4314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3518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964937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46818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60259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007071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049557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67256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2370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7942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167008c3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167008c3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35637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66288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11282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19102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838487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8067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84622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71748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489701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0616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167008c3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167008c3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55217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13209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10691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85364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04266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751176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01054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53019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3701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53325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4990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51139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58797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9794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83421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562665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5648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1309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25315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67008c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67008c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8694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0" i="0" dirty="0">
              <a:latin typeface="Edu Diatype Rounded Semi-Mono" panose="020B0509040202060203" pitchFamily="49" charset="77"/>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0" i="0" dirty="0">
              <a:latin typeface="Edu Diatype Rounded Semi-Mono" panose="020B0509040202060203" pitchFamily="49" charset="77"/>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6000"/>
              <a:buNone/>
              <a:defRPr sz="6000" b="0" i="0">
                <a:solidFill>
                  <a:schemeClr val="lt1"/>
                </a:solidFill>
                <a:latin typeface="Edu Diatype Rounded Semi-Mono" panose="020B0509040202060203" pitchFamily="49" charset="77"/>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dirty="0"/>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3600"/>
              <a:buFont typeface="Oswald"/>
              <a:buNone/>
              <a:defRPr sz="3600" b="0" i="0">
                <a:latin typeface="Edu Diatype Rounded Semi-Mono" panose="020B0509040202060203" pitchFamily="49" charset="77"/>
                <a:ea typeface="Edu Diatype Rounded Semi-Mono" panose="020B0509040202060203" pitchFamily="49" charset="77"/>
                <a:cs typeface="Edu Diatype Rounded Semi-Mono" panose="020B0509040202060203" pitchFamily="49" charset="77"/>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dirty="0"/>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spcBef>
                <a:spcPts val="0"/>
              </a:spcBef>
              <a:spcAft>
                <a:spcPts val="0"/>
              </a:spcAft>
              <a:buSzPts val="12000"/>
              <a:buNone/>
              <a:defRPr sz="12000" b="0" i="0">
                <a:latin typeface="Edu Diatype Rounded Semi-Mono" panose="020B0509040202060203" pitchFamily="49" charset="77"/>
              </a:defRPr>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rPr dirty="0"/>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b="0" i="0">
                <a:latin typeface="Edu Diatype Rounded Semi-Mono" panose="020B0509040202060203" pitchFamily="49" charset="77"/>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0" i="0" dirty="0">
              <a:latin typeface="Edu Diatype Rounded Semi-Mono" panose="020B0509040202060203" pitchFamily="49" charset="77"/>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600"/>
              <a:buNone/>
              <a:defRPr sz="3600" b="0" i="0">
                <a:solidFill>
                  <a:schemeClr val="lt1"/>
                </a:solidFill>
                <a:latin typeface="Edu Diatype Rounded Semi-Mono" panose="020B0509040202060203" pitchFamily="49" charset="77"/>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dirty="0"/>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b="0" i="0">
                <a:latin typeface="Edu Diatype Rounded Semi-Mono" panose="020B0509040202060203" pitchFamily="49" charset="77"/>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b="0" i="0">
                <a:latin typeface="Edu Diatype Rounded Semi-Mono" panose="020B0509040202060203" pitchFamily="49" charset="77"/>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b="0" i="0">
                <a:latin typeface="Edu Diatype Rounded Semi-Mono" panose="020B0509040202060203" pitchFamily="49" charset="77"/>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b="0" i="0">
                <a:latin typeface="Edu Diatype Rounded Semi-Mono" panose="020B0509040202060203" pitchFamily="49" charset="77"/>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dirty="0"/>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b="0" i="0">
                <a:latin typeface="Edu Diatype Rounded Semi-Mono" panose="020B0509040202060203" pitchFamily="49" charset="77"/>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dirty="0"/>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b="0" i="0">
                <a:latin typeface="Edu Diatype Rounded Semi-Mono" panose="020B0509040202060203" pitchFamily="49" charset="77"/>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b="0" i="0">
                <a:latin typeface="Edu Diatype Rounded Semi-Mono" panose="020B0509040202060203" pitchFamily="49" charset="77"/>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dirty="0"/>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b="0" i="0">
                <a:latin typeface="Edu Diatype Rounded Semi-Mono" panose="020B0509040202060203" pitchFamily="49" charset="77"/>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dirty="0"/>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5400"/>
              <a:buNone/>
              <a:defRPr sz="5400" b="0" i="0">
                <a:solidFill>
                  <a:schemeClr val="lt1"/>
                </a:solidFill>
                <a:latin typeface="Edu Diatype Rounded Semi-Mono" panose="020B0509040202060203" pitchFamily="49" charset="77"/>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dirty="0"/>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b="0" i="0">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0" i="0" dirty="0">
              <a:latin typeface="Edu Diatype Rounded Semi-Mono" panose="020B0509040202060203" pitchFamily="49" charset="77"/>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4600"/>
              <a:buNone/>
              <a:defRPr sz="4600" b="0" i="0">
                <a:solidFill>
                  <a:schemeClr val="lt1"/>
                </a:solidFill>
                <a:latin typeface="Edu Diatype Rounded Semi-Mono" panose="020B0509040202060203" pitchFamily="49" charset="77"/>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dirty="0"/>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900"/>
              <a:buNone/>
              <a:defRPr sz="1900" b="0" i="0">
                <a:solidFill>
                  <a:schemeClr val="lt1"/>
                </a:solidFill>
                <a:latin typeface="Edu Diatype Rounded Semi-Mono" panose="020B0509040202060203" pitchFamily="49" charset="77"/>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dirty="0"/>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b="0" i="0">
                <a:latin typeface="Edu Diatype Rounded Semi-Mono" panose="020B0509040202060203" pitchFamily="49" charset="77"/>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Font typeface="Oswald"/>
              <a:buNone/>
              <a:defRPr sz="2100" b="0" i="0">
                <a:latin typeface="Edu Diatype Rounded Semi-Mono" panose="020B0509040202060203" pitchFamily="49" charset="77"/>
                <a:ea typeface="Edu Diatype Rounded Semi-Mono" panose="020B0509040202060203" pitchFamily="49" charset="77"/>
                <a:cs typeface="Edu Diatype Rounded Semi-Mono" panose="020B0509040202060203" pitchFamily="49" charset="77"/>
                <a:sym typeface="Oswald"/>
              </a:defRPr>
            </a:lvl1pPr>
          </a:lstStyle>
          <a:p>
            <a:endParaRPr dirty="0"/>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dirty="0"/>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b="0" i="0">
                <a:solidFill>
                  <a:schemeClr val="dk2"/>
                </a:solidFill>
                <a:latin typeface="Edu Diatype Rounded Semi-Mono" panose="020B0509040202060203" pitchFamily="49" charset="77"/>
                <a:ea typeface="Source Code Pro"/>
                <a:cs typeface="Edu Diatype Rounded Semi-Mono" panose="020B0509040202060203" pitchFamily="49" charset="77"/>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fld id="{00000000-1234-1234-1234-123412341234}" type="slidenum">
              <a:rPr lang="en" smtClean="0"/>
              <a:pPr/>
              <a:t>‹#›</a:t>
            </a:fld>
            <a:endParaRPr lang="en"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Edu Diatype Rounded Semi-Mono M" panose="020B0509040202060203" pitchFamily="49" charset="77"/>
          <a:ea typeface="Edu Diatype Rounded Semi-Mono M" panose="020B0509040202060203" pitchFamily="49" charset="77"/>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Edu Diatype Rounded Semi-Mono" panose="020B0509040202060203" pitchFamily="49" charset="77"/>
          <a:ea typeface="Edu Diatype Rounded Semi-Mono" panose="020B0509040202060203" pitchFamily="49" charset="77"/>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Week 10</a:t>
            </a:r>
            <a:endParaRPr dirty="0"/>
          </a:p>
        </p:txBody>
      </p:sp>
      <p:sp>
        <p:nvSpPr>
          <p:cNvPr id="63" name="Google Shape;63;p13"/>
          <p:cNvSpPr txBox="1">
            <a:spLocks noGrp="1"/>
          </p:cNvSpPr>
          <p:nvPr>
            <p:ph type="subTitle" idx="1"/>
          </p:nvPr>
        </p:nvSpPr>
        <p:spPr>
          <a:xfrm>
            <a:off x="342422" y="3515128"/>
            <a:ext cx="8732825" cy="12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Model validation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Tuning Hyperparameters</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Tweaking these may result in different scores for your model.</a:t>
            </a:r>
          </a:p>
          <a:p>
            <a:pPr marL="457200" lvl="0" indent="-317500" algn="l" rtl="0">
              <a:spcBef>
                <a:spcPts val="0"/>
              </a:spcBef>
              <a:spcAft>
                <a:spcPts val="0"/>
              </a:spcAft>
              <a:buSzPts val="1400"/>
              <a:buChar char="-"/>
            </a:pPr>
            <a:r>
              <a:rPr lang="en-US" sz="1400" dirty="0"/>
              <a:t>Our job is to figure out which combination of hyperparameters will get the optimal results.  </a:t>
            </a:r>
          </a:p>
          <a:p>
            <a:pPr marL="457200" lvl="0" indent="-317500" algn="l" rtl="0">
              <a:spcBef>
                <a:spcPts val="0"/>
              </a:spcBef>
              <a:spcAft>
                <a:spcPts val="0"/>
              </a:spcAft>
              <a:buSzPts val="1400"/>
              <a:buChar char="-"/>
            </a:pPr>
            <a:r>
              <a:rPr lang="en-US" sz="1400" dirty="0"/>
              <a:t>We typically do this by exploring a </a:t>
            </a:r>
            <a:r>
              <a:rPr lang="en-US" sz="1400" b="1" dirty="0"/>
              <a:t>hyperparameter space</a:t>
            </a:r>
            <a:r>
              <a:rPr lang="en-US" sz="1400" dirty="0"/>
              <a:t>, which is just a fancy way of saying we’re going to delineate a list of possible hyperparameters to choose from</a:t>
            </a:r>
          </a:p>
          <a:p>
            <a:pPr marL="457200" lvl="0" indent="-317500" algn="l" rtl="0">
              <a:spcBef>
                <a:spcPts val="0"/>
              </a:spcBef>
              <a:spcAft>
                <a:spcPts val="0"/>
              </a:spcAft>
              <a:buSzPts val="1400"/>
              <a:buChar char="-"/>
            </a:pPr>
            <a:r>
              <a:rPr lang="en-US" sz="1400" dirty="0"/>
              <a:t>For ex: My possible number of trees could be [5,10,15,…,100]</a:t>
            </a:r>
          </a:p>
        </p:txBody>
      </p:sp>
      <p:pic>
        <p:nvPicPr>
          <p:cNvPr id="2" name="Picture 2" descr="Hyperparameter tuning for Deep Learning with scikit-learn, Keras, and  TensorFlow - PyImageSearch">
            <a:extLst>
              <a:ext uri="{FF2B5EF4-FFF2-40B4-BE49-F238E27FC236}">
                <a16:creationId xmlns:a16="http://schemas.microsoft.com/office/drawing/2014/main" id="{2295EC25-A899-3F30-6542-7897EEBBD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850" y="1468825"/>
            <a:ext cx="4368800" cy="2302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972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Cross-validation</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Cross-validation is a technique for evaluating models by splitting our </a:t>
            </a:r>
            <a:r>
              <a:rPr lang="en-US" sz="1400" b="1" dirty="0"/>
              <a:t>training data</a:t>
            </a:r>
            <a:r>
              <a:rPr lang="en-US" sz="1400" dirty="0"/>
              <a:t> into train-test subsets. </a:t>
            </a:r>
          </a:p>
          <a:p>
            <a:pPr marL="457200" lvl="0" indent="0" algn="l" rtl="0">
              <a:spcBef>
                <a:spcPts val="1600"/>
              </a:spcBef>
              <a:spcAft>
                <a:spcPts val="1600"/>
              </a:spcAft>
              <a:buNone/>
            </a:pPr>
            <a:endParaRPr sz="1400" dirty="0"/>
          </a:p>
        </p:txBody>
      </p:sp>
      <p:pic>
        <p:nvPicPr>
          <p:cNvPr id="3074" name="Picture 2" descr="3.1. Cross-validation: evaluating estimator performance — scikit-learn  1.2.2 documentation">
            <a:extLst>
              <a:ext uri="{FF2B5EF4-FFF2-40B4-BE49-F238E27FC236}">
                <a16:creationId xmlns:a16="http://schemas.microsoft.com/office/drawing/2014/main" id="{2AE3D9C8-5826-0215-D74C-EED65C90F3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8777" y="1468825"/>
            <a:ext cx="4273265" cy="2959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738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Holdout Set</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The training-test set split is called the </a:t>
            </a:r>
            <a:r>
              <a:rPr lang="en-US" sz="1400" b="1" dirty="0"/>
              <a:t>holdout set</a:t>
            </a:r>
            <a:r>
              <a:rPr lang="en-US" sz="1400" dirty="0"/>
              <a:t> technique. </a:t>
            </a:r>
            <a:endParaRPr sz="1400" dirty="0"/>
          </a:p>
        </p:txBody>
      </p:sp>
    </p:spTree>
    <p:extLst>
      <p:ext uri="{BB962C8B-B14F-4D97-AF65-F5344CB8AC3E}">
        <p14:creationId xmlns:p14="http://schemas.microsoft.com/office/powerpoint/2010/main" val="1625642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Cross-validation</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Cross-validation is a technique for evaluating models by splitting our </a:t>
            </a:r>
            <a:r>
              <a:rPr lang="en-US" sz="1400" b="1" dirty="0"/>
              <a:t>training data</a:t>
            </a:r>
            <a:r>
              <a:rPr lang="en-US" sz="1400" dirty="0"/>
              <a:t> into train-test subsets. </a:t>
            </a:r>
          </a:p>
          <a:p>
            <a:pPr marL="457200" lvl="0" indent="-317500" algn="l" rtl="0">
              <a:spcBef>
                <a:spcPts val="0"/>
              </a:spcBef>
              <a:spcAft>
                <a:spcPts val="0"/>
              </a:spcAft>
              <a:buSzPts val="1400"/>
              <a:buChar char="-"/>
            </a:pPr>
            <a:r>
              <a:rPr lang="en-US" sz="1400" b="1" dirty="0"/>
              <a:t>K-fold cross-validation </a:t>
            </a:r>
            <a:r>
              <a:rPr lang="en-US" sz="1400" dirty="0"/>
              <a:t>is one technique were we split the data into k subsets (aka “folds”). </a:t>
            </a:r>
            <a:endParaRPr sz="1000" dirty="0"/>
          </a:p>
          <a:p>
            <a:pPr marL="457200" lvl="0" indent="0" algn="l" rtl="0">
              <a:spcBef>
                <a:spcPts val="1600"/>
              </a:spcBef>
              <a:spcAft>
                <a:spcPts val="1600"/>
              </a:spcAft>
              <a:buNone/>
            </a:pPr>
            <a:endParaRPr sz="1400" dirty="0"/>
          </a:p>
        </p:txBody>
      </p:sp>
      <p:pic>
        <p:nvPicPr>
          <p:cNvPr id="3074" name="Picture 2" descr="3.1. Cross-validation: evaluating estimator performance — scikit-learn  1.2.2 documentation">
            <a:extLst>
              <a:ext uri="{FF2B5EF4-FFF2-40B4-BE49-F238E27FC236}">
                <a16:creationId xmlns:a16="http://schemas.microsoft.com/office/drawing/2014/main" id="{2AE3D9C8-5826-0215-D74C-EED65C90F3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8777" y="1468825"/>
            <a:ext cx="4273265" cy="2959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129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Cross-validation</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Cross-validation is a technique for evaluating models by splitting our </a:t>
            </a:r>
            <a:r>
              <a:rPr lang="en-US" sz="1400" b="1" dirty="0"/>
              <a:t>training data</a:t>
            </a:r>
            <a:r>
              <a:rPr lang="en-US" sz="1400" dirty="0"/>
              <a:t> into train-test subsets. </a:t>
            </a:r>
          </a:p>
          <a:p>
            <a:pPr marL="457200" lvl="0" indent="-317500" algn="l" rtl="0">
              <a:spcBef>
                <a:spcPts val="0"/>
              </a:spcBef>
              <a:spcAft>
                <a:spcPts val="0"/>
              </a:spcAft>
              <a:buSzPts val="1400"/>
              <a:buChar char="-"/>
            </a:pPr>
            <a:r>
              <a:rPr lang="en-US" sz="1400" b="1" dirty="0"/>
              <a:t>K-fold cross-validation </a:t>
            </a:r>
            <a:r>
              <a:rPr lang="en-US" sz="1400" dirty="0"/>
              <a:t>is one technique were we split the data into k subsets (aka “folds”). </a:t>
            </a:r>
            <a:endParaRPr lang="en-US" sz="1000" dirty="0"/>
          </a:p>
          <a:p>
            <a:pPr marL="457200" lvl="0" indent="-317500" algn="l" rtl="0">
              <a:spcBef>
                <a:spcPts val="0"/>
              </a:spcBef>
              <a:spcAft>
                <a:spcPts val="0"/>
              </a:spcAft>
              <a:buSzPts val="1400"/>
              <a:buChar char="-"/>
            </a:pPr>
            <a:r>
              <a:rPr lang="en-US" sz="1400" dirty="0"/>
              <a:t>In the example on the right, we would have 5 different models, which are typically averaged.</a:t>
            </a:r>
          </a:p>
          <a:p>
            <a:pPr marL="457200" lvl="0" indent="0" algn="l" rtl="0">
              <a:spcBef>
                <a:spcPts val="1600"/>
              </a:spcBef>
              <a:spcAft>
                <a:spcPts val="1600"/>
              </a:spcAft>
              <a:buNone/>
            </a:pPr>
            <a:endParaRPr sz="1400" dirty="0"/>
          </a:p>
        </p:txBody>
      </p:sp>
      <p:pic>
        <p:nvPicPr>
          <p:cNvPr id="3074" name="Picture 2" descr="3.1. Cross-validation: evaluating estimator performance — scikit-learn  1.2.2 documentation">
            <a:extLst>
              <a:ext uri="{FF2B5EF4-FFF2-40B4-BE49-F238E27FC236}">
                <a16:creationId xmlns:a16="http://schemas.microsoft.com/office/drawing/2014/main" id="{2AE3D9C8-5826-0215-D74C-EED65C90F3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8777" y="1468825"/>
            <a:ext cx="4273265" cy="2959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339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There are different ways of scoring a model for classification vs regression. </a:t>
            </a:r>
          </a:p>
          <a:p>
            <a:pPr marL="139700" lvl="0" indent="0" algn="l" rtl="0">
              <a:spcBef>
                <a:spcPts val="0"/>
              </a:spcBef>
              <a:spcAft>
                <a:spcPts val="0"/>
              </a:spcAft>
              <a:buSzPts val="1400"/>
              <a:buNone/>
            </a:pPr>
            <a:r>
              <a:rPr lang="en-US" sz="1400" dirty="0"/>
              <a:t> </a:t>
            </a:r>
          </a:p>
          <a:p>
            <a:pPr marL="457200" lvl="0" indent="0" algn="l" rtl="0">
              <a:spcBef>
                <a:spcPts val="1600"/>
              </a:spcBef>
              <a:spcAft>
                <a:spcPts val="1600"/>
              </a:spcAft>
              <a:buNone/>
            </a:pPr>
            <a:endParaRPr sz="1400" dirty="0"/>
          </a:p>
        </p:txBody>
      </p:sp>
    </p:spTree>
    <p:extLst>
      <p:ext uri="{BB962C8B-B14F-4D97-AF65-F5344CB8AC3E}">
        <p14:creationId xmlns:p14="http://schemas.microsoft.com/office/powerpoint/2010/main" val="1559599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Classification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For classification, they are all based on the TP,TN,FP,FN concepts we learned in week 10. </a:t>
            </a:r>
            <a:endParaRPr sz="1400" dirty="0"/>
          </a:p>
        </p:txBody>
      </p:sp>
      <p:pic>
        <p:nvPicPr>
          <p:cNvPr id="2" name="Picture 2" descr="What Is a Confusion Matrix in Machine Learning? | Plat.AI">
            <a:extLst>
              <a:ext uri="{FF2B5EF4-FFF2-40B4-BE49-F238E27FC236}">
                <a16:creationId xmlns:a16="http://schemas.microsoft.com/office/drawing/2014/main" id="{6B89B2A1-8539-E907-8653-D6AF8B48D7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954" t="8990"/>
          <a:stretch/>
        </p:blipFill>
        <p:spPr bwMode="auto">
          <a:xfrm>
            <a:off x="4789358" y="1240225"/>
            <a:ext cx="4260300" cy="3204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151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Classification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For classification, they are all based on the TP,TN,FP,FN concepts we learned in week 10.</a:t>
            </a:r>
          </a:p>
          <a:p>
            <a:pPr marL="457200" lvl="0" indent="-317500" algn="l" rtl="0">
              <a:spcBef>
                <a:spcPts val="0"/>
              </a:spcBef>
              <a:spcAft>
                <a:spcPts val="0"/>
              </a:spcAft>
              <a:buSzPts val="1400"/>
              <a:buChar char="-"/>
            </a:pPr>
            <a:r>
              <a:rPr lang="en-US" sz="1400" dirty="0"/>
              <a:t>In classification, we often think about: </a:t>
            </a:r>
          </a:p>
          <a:p>
            <a:pPr lvl="1">
              <a:spcBef>
                <a:spcPts val="0"/>
              </a:spcBef>
              <a:buChar char="-"/>
            </a:pPr>
            <a:r>
              <a:rPr lang="en-US" sz="1000" dirty="0"/>
              <a:t>Accuracy</a:t>
            </a:r>
          </a:p>
          <a:p>
            <a:pPr lvl="1">
              <a:spcBef>
                <a:spcPts val="0"/>
              </a:spcBef>
              <a:buChar char="-"/>
            </a:pPr>
            <a:r>
              <a:rPr lang="en-US" sz="1000" dirty="0"/>
              <a:t>F1</a:t>
            </a:r>
          </a:p>
          <a:p>
            <a:pPr lvl="1">
              <a:spcBef>
                <a:spcPts val="0"/>
              </a:spcBef>
              <a:buChar char="-"/>
            </a:pPr>
            <a:r>
              <a:rPr lang="en-US" sz="1000" dirty="0"/>
              <a:t>Area Under the Receiver Operating Characteristic Curve (ROC AUC)</a:t>
            </a:r>
          </a:p>
          <a:p>
            <a:pPr lvl="1">
              <a:spcBef>
                <a:spcPts val="0"/>
              </a:spcBef>
              <a:buChar char="-"/>
            </a:pPr>
            <a:r>
              <a:rPr lang="en-US" sz="1000" dirty="0"/>
              <a:t>Log Loss</a:t>
            </a:r>
          </a:p>
          <a:p>
            <a:pPr marL="457200" lvl="0" indent="0" algn="l" rtl="0">
              <a:spcBef>
                <a:spcPts val="1600"/>
              </a:spcBef>
              <a:spcAft>
                <a:spcPts val="1600"/>
              </a:spcAft>
              <a:buNone/>
            </a:pPr>
            <a:endParaRPr sz="1400" dirty="0"/>
          </a:p>
        </p:txBody>
      </p:sp>
      <p:pic>
        <p:nvPicPr>
          <p:cNvPr id="2" name="Picture 2" descr="What Is a Confusion Matrix in Machine Learning? | Plat.AI">
            <a:extLst>
              <a:ext uri="{FF2B5EF4-FFF2-40B4-BE49-F238E27FC236}">
                <a16:creationId xmlns:a16="http://schemas.microsoft.com/office/drawing/2014/main" id="{6B89B2A1-8539-E907-8653-D6AF8B48D7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954" t="8990"/>
          <a:stretch/>
        </p:blipFill>
        <p:spPr bwMode="auto">
          <a:xfrm>
            <a:off x="4789358" y="1240225"/>
            <a:ext cx="4260300" cy="3204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310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Classification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For classification, they are all based on the TP,TN,FP,FN concepts we learned in week 10.</a:t>
            </a:r>
          </a:p>
          <a:p>
            <a:pPr marL="457200" lvl="0" indent="-317500" algn="l" rtl="0">
              <a:spcBef>
                <a:spcPts val="0"/>
              </a:spcBef>
              <a:spcAft>
                <a:spcPts val="0"/>
              </a:spcAft>
              <a:buSzPts val="1400"/>
              <a:buChar char="-"/>
            </a:pPr>
            <a:r>
              <a:rPr lang="en-US" sz="1400" dirty="0"/>
              <a:t>In classification, we often think about: </a:t>
            </a:r>
          </a:p>
          <a:p>
            <a:pPr lvl="1">
              <a:spcBef>
                <a:spcPts val="0"/>
              </a:spcBef>
              <a:buChar char="-"/>
            </a:pPr>
            <a:r>
              <a:rPr lang="en-US" sz="1000" dirty="0"/>
              <a:t>Accuracy</a:t>
            </a:r>
          </a:p>
          <a:p>
            <a:pPr lvl="1">
              <a:spcBef>
                <a:spcPts val="0"/>
              </a:spcBef>
              <a:buChar char="-"/>
            </a:pPr>
            <a:r>
              <a:rPr lang="en-US" sz="1000" dirty="0"/>
              <a:t>F1</a:t>
            </a:r>
          </a:p>
          <a:p>
            <a:pPr lvl="1">
              <a:spcBef>
                <a:spcPts val="0"/>
              </a:spcBef>
              <a:buChar char="-"/>
            </a:pPr>
            <a:r>
              <a:rPr lang="en-US" sz="1000" dirty="0"/>
              <a:t>Area Under the Receiver Operating Characteristic Curve (ROC AUC)</a:t>
            </a:r>
          </a:p>
          <a:p>
            <a:pPr lvl="1">
              <a:spcBef>
                <a:spcPts val="0"/>
              </a:spcBef>
              <a:buChar char="-"/>
            </a:pPr>
            <a:r>
              <a:rPr lang="en-US" sz="1000" dirty="0"/>
              <a:t>Log Loss</a:t>
            </a:r>
          </a:p>
          <a:p>
            <a:pPr marL="457200" lvl="0" indent="0" algn="l" rtl="0">
              <a:spcBef>
                <a:spcPts val="1600"/>
              </a:spcBef>
              <a:spcAft>
                <a:spcPts val="1600"/>
              </a:spcAft>
              <a:buNone/>
            </a:pPr>
            <a:endParaRPr sz="1400" dirty="0"/>
          </a:p>
        </p:txBody>
      </p:sp>
      <p:pic>
        <p:nvPicPr>
          <p:cNvPr id="2" name="Picture 2" descr="What Is a Confusion Matrix in Machine Learning? | Plat.AI">
            <a:extLst>
              <a:ext uri="{FF2B5EF4-FFF2-40B4-BE49-F238E27FC236}">
                <a16:creationId xmlns:a16="http://schemas.microsoft.com/office/drawing/2014/main" id="{6B89B2A1-8539-E907-8653-D6AF8B48D7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954" t="8990"/>
          <a:stretch/>
        </p:blipFill>
        <p:spPr bwMode="auto">
          <a:xfrm>
            <a:off x="4789358" y="1240225"/>
            <a:ext cx="4260300" cy="32049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3DD10F-3212-C414-992F-329905A931AD}"/>
              </a:ext>
            </a:extLst>
          </p:cNvPr>
          <p:cNvSpPr txBox="1"/>
          <p:nvPr/>
        </p:nvSpPr>
        <p:spPr>
          <a:xfrm>
            <a:off x="5067946" y="4199393"/>
            <a:ext cx="3456122" cy="954107"/>
          </a:xfrm>
          <a:prstGeom prst="rect">
            <a:avLst/>
          </a:prstGeom>
          <a:noFill/>
        </p:spPr>
        <p:txBody>
          <a:bodyPr wrap="square">
            <a:spAutoFit/>
          </a:bodyPr>
          <a:lstStyle/>
          <a:p>
            <a:pPr marL="139700" lvl="0" algn="l" rtl="0">
              <a:spcBef>
                <a:spcPts val="0"/>
              </a:spcBef>
              <a:spcAft>
                <a:spcPts val="0"/>
              </a:spcAft>
              <a:buSzPts val="1400"/>
            </a:pPr>
            <a:r>
              <a:rPr lang="en-US" sz="1400" dirty="0">
                <a:solidFill>
                  <a:srgbClr val="FF0000"/>
                </a:solidFill>
                <a:latin typeface="Edu Diatype Rounded Semi-Mono" panose="020B0509040202060203" pitchFamily="49" charset="77"/>
              </a:rPr>
              <a:t>NOTE: These are all binary (either 0/1 , yes/no, true/false) classifications currently, we’ll get to multi-class in a bit.</a:t>
            </a:r>
          </a:p>
        </p:txBody>
      </p:sp>
    </p:spTree>
    <p:extLst>
      <p:ext uri="{BB962C8B-B14F-4D97-AF65-F5344CB8AC3E}">
        <p14:creationId xmlns:p14="http://schemas.microsoft.com/office/powerpoint/2010/main" val="2015506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Classification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For classification, they are all based on the TP,TN,FP,FN concepts we learned in week 10.</a:t>
            </a:r>
          </a:p>
          <a:p>
            <a:pPr marL="457200" lvl="0" indent="-317500" algn="l" rtl="0">
              <a:spcBef>
                <a:spcPts val="0"/>
              </a:spcBef>
              <a:spcAft>
                <a:spcPts val="0"/>
              </a:spcAft>
              <a:buSzPts val="1400"/>
              <a:buChar char="-"/>
            </a:pPr>
            <a:r>
              <a:rPr lang="en-US" sz="1400" dirty="0"/>
              <a:t>In classification, we often think about: </a:t>
            </a:r>
          </a:p>
          <a:p>
            <a:pPr lvl="1">
              <a:spcBef>
                <a:spcPts val="0"/>
              </a:spcBef>
              <a:buChar char="-"/>
            </a:pPr>
            <a:r>
              <a:rPr lang="en-US" sz="1000" b="1" dirty="0"/>
              <a:t>Accuracy: TP + TN</a:t>
            </a:r>
          </a:p>
          <a:p>
            <a:pPr lvl="1">
              <a:spcBef>
                <a:spcPts val="0"/>
              </a:spcBef>
              <a:buChar char="-"/>
            </a:pPr>
            <a:r>
              <a:rPr lang="en-US" sz="1000" dirty="0"/>
              <a:t>F1</a:t>
            </a:r>
          </a:p>
          <a:p>
            <a:pPr lvl="1">
              <a:spcBef>
                <a:spcPts val="0"/>
              </a:spcBef>
              <a:buChar char="-"/>
            </a:pPr>
            <a:r>
              <a:rPr lang="en-US" sz="1000" dirty="0"/>
              <a:t>Area Under the Receiver Operating Characteristic Curve (ROC AUC)</a:t>
            </a:r>
          </a:p>
          <a:p>
            <a:pPr lvl="1">
              <a:spcBef>
                <a:spcPts val="0"/>
              </a:spcBef>
              <a:buChar char="-"/>
            </a:pPr>
            <a:r>
              <a:rPr lang="en-US" sz="1000" dirty="0"/>
              <a:t>Log Loss</a:t>
            </a:r>
          </a:p>
          <a:p>
            <a:pPr marL="457200" lvl="0" indent="0" algn="l" rtl="0">
              <a:spcBef>
                <a:spcPts val="1600"/>
              </a:spcBef>
              <a:spcAft>
                <a:spcPts val="1600"/>
              </a:spcAft>
              <a:buNone/>
            </a:pPr>
            <a:endParaRPr sz="1400" dirty="0"/>
          </a:p>
        </p:txBody>
      </p:sp>
    </p:spTree>
    <p:extLst>
      <p:ext uri="{BB962C8B-B14F-4D97-AF65-F5344CB8AC3E}">
        <p14:creationId xmlns:p14="http://schemas.microsoft.com/office/powerpoint/2010/main" val="704924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Today’s Agenda</a:t>
            </a:r>
            <a:endParaRPr dirty="0"/>
          </a:p>
        </p:txBody>
      </p:sp>
      <p:sp>
        <p:nvSpPr>
          <p:cNvPr id="69" name="Google Shape;69;p1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a:lnSpc>
                <a:spcPct val="100000"/>
              </a:lnSpc>
              <a:buFont typeface="Source Code Pro"/>
              <a:buChar char="-"/>
            </a:pPr>
            <a:r>
              <a:rPr lang="en-US" dirty="0"/>
              <a:t>Classification vs Regression </a:t>
            </a:r>
          </a:p>
          <a:p>
            <a:pPr marL="0">
              <a:lnSpc>
                <a:spcPct val="100000"/>
              </a:lnSpc>
              <a:buFont typeface="Source Code Pro"/>
              <a:buChar char="-"/>
            </a:pPr>
            <a:r>
              <a:rPr lang="en-US" dirty="0"/>
              <a:t>Hyperparameters</a:t>
            </a:r>
          </a:p>
          <a:p>
            <a:pPr marL="0">
              <a:lnSpc>
                <a:spcPct val="100000"/>
              </a:lnSpc>
              <a:buFont typeface="Source Code Pro"/>
              <a:buChar char="-"/>
            </a:pPr>
            <a:r>
              <a:rPr lang="en-US" dirty="0"/>
              <a:t>Cross-validation</a:t>
            </a:r>
          </a:p>
          <a:p>
            <a:pPr marL="0">
              <a:lnSpc>
                <a:spcPct val="100000"/>
              </a:lnSpc>
              <a:buFont typeface="Source Code Pro"/>
              <a:buChar char="-"/>
            </a:pPr>
            <a:r>
              <a:rPr lang="en-US" dirty="0"/>
              <a:t>Model scoring</a:t>
            </a:r>
          </a:p>
          <a:p>
            <a:pPr marL="0">
              <a:lnSpc>
                <a:spcPct val="100000"/>
              </a:lnSpc>
              <a:buFont typeface="Source Code Pro"/>
              <a:buChar char="-"/>
            </a:pPr>
            <a:r>
              <a:rPr lang="en-US" dirty="0"/>
              <a:t>Bias-variance trade-off (the worst term ever)</a:t>
            </a:r>
          </a:p>
          <a:p>
            <a:pPr marL="0">
              <a:lnSpc>
                <a:spcPct val="100000"/>
              </a:lnSpc>
              <a:buFont typeface="Source Code Pro"/>
              <a:buChar char="-"/>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Classification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For classification, they are all based on the TP,TN,FP,FN concepts we learned in week 10.</a:t>
            </a:r>
          </a:p>
          <a:p>
            <a:pPr marL="457200" lvl="0" indent="-317500" algn="l" rtl="0">
              <a:spcBef>
                <a:spcPts val="0"/>
              </a:spcBef>
              <a:spcAft>
                <a:spcPts val="0"/>
              </a:spcAft>
              <a:buSzPts val="1400"/>
              <a:buChar char="-"/>
            </a:pPr>
            <a:r>
              <a:rPr lang="en-US" sz="1400" dirty="0"/>
              <a:t>In classification, we often think about: </a:t>
            </a:r>
          </a:p>
          <a:p>
            <a:pPr lvl="1">
              <a:spcBef>
                <a:spcPts val="0"/>
              </a:spcBef>
              <a:buChar char="-"/>
            </a:pPr>
            <a:r>
              <a:rPr lang="en-US" sz="1000" dirty="0"/>
              <a:t>Accuracy</a:t>
            </a:r>
          </a:p>
          <a:p>
            <a:pPr lvl="1">
              <a:spcBef>
                <a:spcPts val="0"/>
              </a:spcBef>
              <a:buChar char="-"/>
            </a:pPr>
            <a:r>
              <a:rPr lang="en-US" sz="1000" b="1" dirty="0"/>
              <a:t>F1</a:t>
            </a:r>
          </a:p>
          <a:p>
            <a:pPr lvl="1">
              <a:spcBef>
                <a:spcPts val="0"/>
              </a:spcBef>
              <a:buChar char="-"/>
            </a:pPr>
            <a:r>
              <a:rPr lang="en-US" sz="1000" dirty="0"/>
              <a:t>Area Under the Receiver Operating Characteristic Curve (ROC AUC)</a:t>
            </a:r>
          </a:p>
          <a:p>
            <a:pPr lvl="1">
              <a:spcBef>
                <a:spcPts val="0"/>
              </a:spcBef>
              <a:buChar char="-"/>
            </a:pPr>
            <a:r>
              <a:rPr lang="en-US" sz="1000" dirty="0"/>
              <a:t>Log Loss</a:t>
            </a:r>
          </a:p>
          <a:p>
            <a:pPr marL="457200" lvl="0" indent="0" algn="l" rtl="0">
              <a:spcBef>
                <a:spcPts val="1600"/>
              </a:spcBef>
              <a:spcAft>
                <a:spcPts val="1600"/>
              </a:spcAft>
              <a:buNone/>
            </a:pPr>
            <a:endParaRPr sz="1400" dirty="0"/>
          </a:p>
        </p:txBody>
      </p:sp>
      <p:sp>
        <p:nvSpPr>
          <p:cNvPr id="8" name="Google Shape;132;p24">
            <a:extLst>
              <a:ext uri="{FF2B5EF4-FFF2-40B4-BE49-F238E27FC236}">
                <a16:creationId xmlns:a16="http://schemas.microsoft.com/office/drawing/2014/main" id="{1D20B0DF-ED0C-D7CA-FF07-EF0C97274557}"/>
              </a:ext>
            </a:extLst>
          </p:cNvPr>
          <p:cNvSpPr txBox="1">
            <a:spLocks/>
          </p:cNvSpPr>
          <p:nvPr/>
        </p:nvSpPr>
        <p:spPr>
          <a:xfrm>
            <a:off x="4572000" y="1468825"/>
            <a:ext cx="4018200" cy="309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Edu Diatype Rounded Semi-Mono" panose="020B0509040202060203" pitchFamily="49" charset="77"/>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marL="139700" indent="0">
              <a:buSzPts val="1400"/>
              <a:buNone/>
            </a:pPr>
            <a:r>
              <a:rPr lang="en-US" sz="1400" dirty="0">
                <a:solidFill>
                  <a:srgbClr val="FF0000"/>
                </a:solidFill>
              </a:rPr>
              <a:t>Precision: TP/(TP+FP)</a:t>
            </a:r>
          </a:p>
          <a:p>
            <a:pPr marL="139700" indent="0">
              <a:buSzPts val="1400"/>
              <a:buNone/>
            </a:pPr>
            <a:r>
              <a:rPr lang="en-US" sz="1400" dirty="0">
                <a:solidFill>
                  <a:srgbClr val="FF0000"/>
                </a:solidFill>
              </a:rPr>
              <a:t>I.e. Of all positive predictions, how many are really positive?</a:t>
            </a:r>
          </a:p>
          <a:p>
            <a:pPr marL="139700" indent="0">
              <a:buSzPts val="1400"/>
              <a:buNone/>
            </a:pPr>
            <a:r>
              <a:rPr lang="en-US" sz="1400" dirty="0">
                <a:solidFill>
                  <a:srgbClr val="FF0000"/>
                </a:solidFill>
              </a:rPr>
              <a:t>TP = Positive and labeled as such</a:t>
            </a:r>
          </a:p>
          <a:p>
            <a:pPr marL="139700" indent="0">
              <a:buSzPts val="1400"/>
              <a:buNone/>
            </a:pPr>
            <a:r>
              <a:rPr lang="en-US" sz="1400" dirty="0">
                <a:solidFill>
                  <a:srgbClr val="FF0000"/>
                </a:solidFill>
              </a:rPr>
              <a:t>FP = Not positive, but labeled positive</a:t>
            </a:r>
          </a:p>
          <a:p>
            <a:pPr marL="139700" indent="0">
              <a:buSzPts val="1400"/>
              <a:buNone/>
            </a:pPr>
            <a:endParaRPr lang="en-US" sz="1400" dirty="0">
              <a:solidFill>
                <a:srgbClr val="FF0000"/>
              </a:solidFill>
            </a:endParaRPr>
          </a:p>
          <a:p>
            <a:pPr marL="139700" indent="0">
              <a:buSzPts val="1400"/>
              <a:buNone/>
            </a:pPr>
            <a:r>
              <a:rPr lang="en-US" sz="1400" dirty="0">
                <a:solidFill>
                  <a:srgbClr val="FF0000"/>
                </a:solidFill>
              </a:rPr>
              <a:t>Best score = ?</a:t>
            </a:r>
          </a:p>
          <a:p>
            <a:pPr marL="139700" indent="0">
              <a:buSzPts val="1400"/>
              <a:buNone/>
            </a:pPr>
            <a:r>
              <a:rPr lang="en-US" sz="1400" dirty="0">
                <a:solidFill>
                  <a:srgbClr val="FF0000"/>
                </a:solidFill>
              </a:rPr>
              <a:t>Worst score = ?</a:t>
            </a:r>
          </a:p>
        </p:txBody>
      </p:sp>
    </p:spTree>
    <p:extLst>
      <p:ext uri="{BB962C8B-B14F-4D97-AF65-F5344CB8AC3E}">
        <p14:creationId xmlns:p14="http://schemas.microsoft.com/office/powerpoint/2010/main" val="3733558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Classification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For classification, they are all based on the TP,TN,FP,FN concepts we learned in week 10.</a:t>
            </a:r>
          </a:p>
          <a:p>
            <a:pPr marL="457200" lvl="0" indent="-317500" algn="l" rtl="0">
              <a:spcBef>
                <a:spcPts val="0"/>
              </a:spcBef>
              <a:spcAft>
                <a:spcPts val="0"/>
              </a:spcAft>
              <a:buSzPts val="1400"/>
              <a:buChar char="-"/>
            </a:pPr>
            <a:r>
              <a:rPr lang="en-US" sz="1400" dirty="0"/>
              <a:t>In classification, we often think about: </a:t>
            </a:r>
          </a:p>
          <a:p>
            <a:pPr lvl="1">
              <a:spcBef>
                <a:spcPts val="0"/>
              </a:spcBef>
              <a:buChar char="-"/>
            </a:pPr>
            <a:r>
              <a:rPr lang="en-US" sz="1000" dirty="0"/>
              <a:t>Accuracy</a:t>
            </a:r>
          </a:p>
          <a:p>
            <a:pPr lvl="1">
              <a:spcBef>
                <a:spcPts val="0"/>
              </a:spcBef>
              <a:buChar char="-"/>
            </a:pPr>
            <a:r>
              <a:rPr lang="en-US" sz="1000" b="1" dirty="0"/>
              <a:t>F1</a:t>
            </a:r>
          </a:p>
          <a:p>
            <a:pPr lvl="1">
              <a:spcBef>
                <a:spcPts val="0"/>
              </a:spcBef>
              <a:buChar char="-"/>
            </a:pPr>
            <a:r>
              <a:rPr lang="en-US" sz="1000" dirty="0"/>
              <a:t>Area Under the Receiver Operating Characteristic Curve (ROC AUC)</a:t>
            </a:r>
          </a:p>
          <a:p>
            <a:pPr lvl="1">
              <a:spcBef>
                <a:spcPts val="0"/>
              </a:spcBef>
              <a:buChar char="-"/>
            </a:pPr>
            <a:r>
              <a:rPr lang="en-US" sz="1000" dirty="0"/>
              <a:t>Log Loss</a:t>
            </a:r>
          </a:p>
          <a:p>
            <a:pPr marL="457200" lvl="0" indent="0" algn="l" rtl="0">
              <a:spcBef>
                <a:spcPts val="1600"/>
              </a:spcBef>
              <a:spcAft>
                <a:spcPts val="1600"/>
              </a:spcAft>
              <a:buNone/>
            </a:pPr>
            <a:endParaRPr sz="1400" dirty="0"/>
          </a:p>
        </p:txBody>
      </p:sp>
      <p:sp>
        <p:nvSpPr>
          <p:cNvPr id="8" name="Google Shape;132;p24">
            <a:extLst>
              <a:ext uri="{FF2B5EF4-FFF2-40B4-BE49-F238E27FC236}">
                <a16:creationId xmlns:a16="http://schemas.microsoft.com/office/drawing/2014/main" id="{1D20B0DF-ED0C-D7CA-FF07-EF0C97274557}"/>
              </a:ext>
            </a:extLst>
          </p:cNvPr>
          <p:cNvSpPr txBox="1">
            <a:spLocks/>
          </p:cNvSpPr>
          <p:nvPr/>
        </p:nvSpPr>
        <p:spPr>
          <a:xfrm>
            <a:off x="4572000" y="1468825"/>
            <a:ext cx="4018200" cy="309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Edu Diatype Rounded Semi-Mono" panose="020B0509040202060203" pitchFamily="49" charset="77"/>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marL="139700" indent="0">
              <a:buSzPts val="1400"/>
              <a:buNone/>
            </a:pPr>
            <a:r>
              <a:rPr lang="en-US" sz="1400" dirty="0">
                <a:solidFill>
                  <a:srgbClr val="FF0000"/>
                </a:solidFill>
              </a:rPr>
              <a:t>Precision: TP/(TP+FP)</a:t>
            </a:r>
          </a:p>
          <a:p>
            <a:pPr marL="139700" indent="0">
              <a:buSzPts val="1400"/>
              <a:buNone/>
            </a:pPr>
            <a:r>
              <a:rPr lang="en-US" sz="1400" dirty="0">
                <a:solidFill>
                  <a:srgbClr val="FF0000"/>
                </a:solidFill>
              </a:rPr>
              <a:t>I.e. Of all positive predictions, how many are really positive? </a:t>
            </a:r>
          </a:p>
          <a:p>
            <a:pPr marL="139700" indent="0">
              <a:buSzPts val="1400"/>
              <a:buNone/>
            </a:pPr>
            <a:r>
              <a:rPr lang="en-US" sz="1400" dirty="0">
                <a:solidFill>
                  <a:srgbClr val="FF0000"/>
                </a:solidFill>
              </a:rPr>
              <a:t>TP = Positive and labeled as such</a:t>
            </a:r>
          </a:p>
          <a:p>
            <a:pPr marL="139700" indent="0">
              <a:buSzPts val="1400"/>
              <a:buNone/>
            </a:pPr>
            <a:r>
              <a:rPr lang="en-US" sz="1400" dirty="0">
                <a:solidFill>
                  <a:srgbClr val="FF0000"/>
                </a:solidFill>
              </a:rPr>
              <a:t>FP = Not positive, but labeled positive</a:t>
            </a:r>
          </a:p>
          <a:p>
            <a:pPr marL="139700" indent="0">
              <a:buSzPts val="1400"/>
              <a:buNone/>
            </a:pPr>
            <a:endParaRPr lang="en-US" sz="1400" dirty="0">
              <a:solidFill>
                <a:srgbClr val="FF0000"/>
              </a:solidFill>
            </a:endParaRPr>
          </a:p>
          <a:p>
            <a:pPr marL="139700" indent="0">
              <a:buSzPts val="1400"/>
              <a:buNone/>
            </a:pPr>
            <a:r>
              <a:rPr lang="en-US" sz="1400" dirty="0">
                <a:solidFill>
                  <a:srgbClr val="FF0000"/>
                </a:solidFill>
              </a:rPr>
              <a:t>Best score = 1</a:t>
            </a:r>
          </a:p>
          <a:p>
            <a:pPr marL="139700" indent="0">
              <a:buSzPts val="1400"/>
              <a:buNone/>
            </a:pPr>
            <a:r>
              <a:rPr lang="en-US" sz="1400" dirty="0">
                <a:solidFill>
                  <a:srgbClr val="FF0000"/>
                </a:solidFill>
              </a:rPr>
              <a:t>Worst score = 0</a:t>
            </a:r>
          </a:p>
        </p:txBody>
      </p:sp>
    </p:spTree>
    <p:extLst>
      <p:ext uri="{BB962C8B-B14F-4D97-AF65-F5344CB8AC3E}">
        <p14:creationId xmlns:p14="http://schemas.microsoft.com/office/powerpoint/2010/main" val="2190938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Classification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For classification, they are all based on the TP,TN,FP,FN concepts we learned in week 10.</a:t>
            </a:r>
          </a:p>
          <a:p>
            <a:pPr marL="457200" lvl="0" indent="-317500" algn="l" rtl="0">
              <a:spcBef>
                <a:spcPts val="0"/>
              </a:spcBef>
              <a:spcAft>
                <a:spcPts val="0"/>
              </a:spcAft>
              <a:buSzPts val="1400"/>
              <a:buChar char="-"/>
            </a:pPr>
            <a:r>
              <a:rPr lang="en-US" sz="1400" dirty="0"/>
              <a:t>In classification, we often think about: </a:t>
            </a:r>
          </a:p>
          <a:p>
            <a:pPr lvl="1">
              <a:spcBef>
                <a:spcPts val="0"/>
              </a:spcBef>
              <a:buChar char="-"/>
            </a:pPr>
            <a:r>
              <a:rPr lang="en-US" sz="1000" dirty="0"/>
              <a:t>Accuracy</a:t>
            </a:r>
          </a:p>
          <a:p>
            <a:pPr lvl="1">
              <a:spcBef>
                <a:spcPts val="0"/>
              </a:spcBef>
              <a:buChar char="-"/>
            </a:pPr>
            <a:r>
              <a:rPr lang="en-US" sz="1000" b="1" dirty="0"/>
              <a:t>F1</a:t>
            </a:r>
          </a:p>
          <a:p>
            <a:pPr lvl="1">
              <a:spcBef>
                <a:spcPts val="0"/>
              </a:spcBef>
              <a:buChar char="-"/>
            </a:pPr>
            <a:r>
              <a:rPr lang="en-US" sz="1000" dirty="0"/>
              <a:t>Area Under the Receiver Operating Characteristic Curve (ROC AUC)</a:t>
            </a:r>
          </a:p>
          <a:p>
            <a:pPr lvl="1">
              <a:spcBef>
                <a:spcPts val="0"/>
              </a:spcBef>
              <a:buChar char="-"/>
            </a:pPr>
            <a:r>
              <a:rPr lang="en-US" sz="1000" dirty="0"/>
              <a:t>Log Loss</a:t>
            </a:r>
          </a:p>
          <a:p>
            <a:pPr marL="457200" lvl="0" indent="0" algn="l" rtl="0">
              <a:spcBef>
                <a:spcPts val="1600"/>
              </a:spcBef>
              <a:spcAft>
                <a:spcPts val="1600"/>
              </a:spcAft>
              <a:buNone/>
            </a:pPr>
            <a:endParaRPr sz="1400" dirty="0"/>
          </a:p>
        </p:txBody>
      </p:sp>
      <p:sp>
        <p:nvSpPr>
          <p:cNvPr id="8" name="Google Shape;132;p24">
            <a:extLst>
              <a:ext uri="{FF2B5EF4-FFF2-40B4-BE49-F238E27FC236}">
                <a16:creationId xmlns:a16="http://schemas.microsoft.com/office/drawing/2014/main" id="{1D20B0DF-ED0C-D7CA-FF07-EF0C97274557}"/>
              </a:ext>
            </a:extLst>
          </p:cNvPr>
          <p:cNvSpPr txBox="1">
            <a:spLocks/>
          </p:cNvSpPr>
          <p:nvPr/>
        </p:nvSpPr>
        <p:spPr>
          <a:xfrm>
            <a:off x="4572000" y="1468825"/>
            <a:ext cx="4018200" cy="309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Edu Diatype Rounded Semi-Mono" panose="020B0509040202060203" pitchFamily="49" charset="77"/>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marL="139700" indent="0">
              <a:buSzPts val="1400"/>
              <a:buNone/>
            </a:pPr>
            <a:r>
              <a:rPr lang="en-US" sz="1400" dirty="0">
                <a:solidFill>
                  <a:srgbClr val="FF0000"/>
                </a:solidFill>
              </a:rPr>
              <a:t>Precision: TP/(TP+FP)</a:t>
            </a:r>
          </a:p>
          <a:p>
            <a:pPr marL="139700" indent="0">
              <a:buSzPts val="1400"/>
              <a:buNone/>
            </a:pPr>
            <a:r>
              <a:rPr lang="en-US" sz="1400" dirty="0">
                <a:solidFill>
                  <a:srgbClr val="FF0000"/>
                </a:solidFill>
              </a:rPr>
              <a:t>I.e. Of all positive predictions, how many are really positive? </a:t>
            </a:r>
          </a:p>
          <a:p>
            <a:pPr marL="139700" indent="0">
              <a:buSzPts val="1400"/>
              <a:buNone/>
            </a:pPr>
            <a:r>
              <a:rPr lang="en-US" sz="1400" dirty="0">
                <a:solidFill>
                  <a:srgbClr val="FF0000"/>
                </a:solidFill>
              </a:rPr>
              <a:t>TP = Positive and labeled as such</a:t>
            </a:r>
          </a:p>
          <a:p>
            <a:pPr marL="139700" indent="0">
              <a:buSzPts val="1400"/>
              <a:buNone/>
            </a:pPr>
            <a:r>
              <a:rPr lang="en-US" sz="1400" dirty="0">
                <a:solidFill>
                  <a:srgbClr val="FF0000"/>
                </a:solidFill>
              </a:rPr>
              <a:t>FP = Not positive, but labeled positive</a:t>
            </a:r>
          </a:p>
          <a:p>
            <a:pPr marL="139700" indent="0">
              <a:buSzPts val="1400"/>
              <a:buNone/>
            </a:pPr>
            <a:endParaRPr lang="en-US" sz="1400" dirty="0">
              <a:solidFill>
                <a:srgbClr val="FF0000"/>
              </a:solidFill>
            </a:endParaRPr>
          </a:p>
          <a:p>
            <a:pPr marL="139700" indent="0">
              <a:buSzPts val="1400"/>
              <a:buNone/>
            </a:pPr>
            <a:r>
              <a:rPr lang="en-US" sz="1400" dirty="0">
                <a:solidFill>
                  <a:srgbClr val="FF0000"/>
                </a:solidFill>
              </a:rPr>
              <a:t>Best score = 1</a:t>
            </a:r>
          </a:p>
          <a:p>
            <a:pPr marL="139700" indent="0">
              <a:buSzPts val="1400"/>
              <a:buNone/>
            </a:pPr>
            <a:r>
              <a:rPr lang="en-US" sz="1400" dirty="0">
                <a:solidFill>
                  <a:srgbClr val="FF0000"/>
                </a:solidFill>
              </a:rPr>
              <a:t>Worst score = 0</a:t>
            </a:r>
          </a:p>
          <a:p>
            <a:pPr marL="139700" indent="0">
              <a:buSzPts val="1400"/>
              <a:buNone/>
            </a:pPr>
            <a:endParaRPr lang="en-US" sz="1400" dirty="0">
              <a:solidFill>
                <a:srgbClr val="FF0000"/>
              </a:solidFill>
            </a:endParaRPr>
          </a:p>
          <a:p>
            <a:pPr marL="139700" indent="0">
              <a:buSzPts val="1400"/>
              <a:buNone/>
            </a:pPr>
            <a:r>
              <a:rPr lang="en-US" sz="1400" dirty="0">
                <a:solidFill>
                  <a:srgbClr val="FF0000"/>
                </a:solidFill>
              </a:rPr>
              <a:t>Precision measures the extent of error caused by FP</a:t>
            </a:r>
          </a:p>
        </p:txBody>
      </p:sp>
    </p:spTree>
    <p:extLst>
      <p:ext uri="{BB962C8B-B14F-4D97-AF65-F5344CB8AC3E}">
        <p14:creationId xmlns:p14="http://schemas.microsoft.com/office/powerpoint/2010/main" val="2177228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Classification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For classification, they are all based on the TP,TN,FP,FN concepts we learned in week 10.</a:t>
            </a:r>
          </a:p>
          <a:p>
            <a:pPr marL="457200" lvl="0" indent="-317500" algn="l" rtl="0">
              <a:spcBef>
                <a:spcPts val="0"/>
              </a:spcBef>
              <a:spcAft>
                <a:spcPts val="0"/>
              </a:spcAft>
              <a:buSzPts val="1400"/>
              <a:buChar char="-"/>
            </a:pPr>
            <a:r>
              <a:rPr lang="en-US" sz="1400" dirty="0"/>
              <a:t>In classification, we often think about: </a:t>
            </a:r>
          </a:p>
          <a:p>
            <a:pPr lvl="1">
              <a:spcBef>
                <a:spcPts val="0"/>
              </a:spcBef>
              <a:buChar char="-"/>
            </a:pPr>
            <a:r>
              <a:rPr lang="en-US" sz="1000" dirty="0"/>
              <a:t>Accuracy</a:t>
            </a:r>
          </a:p>
          <a:p>
            <a:pPr lvl="1">
              <a:spcBef>
                <a:spcPts val="0"/>
              </a:spcBef>
              <a:buChar char="-"/>
            </a:pPr>
            <a:r>
              <a:rPr lang="en-US" sz="1000" b="1" dirty="0"/>
              <a:t>F1</a:t>
            </a:r>
          </a:p>
          <a:p>
            <a:pPr lvl="1">
              <a:spcBef>
                <a:spcPts val="0"/>
              </a:spcBef>
              <a:buChar char="-"/>
            </a:pPr>
            <a:r>
              <a:rPr lang="en-US" sz="1000" dirty="0"/>
              <a:t>Area Under the Receiver Operating Characteristic Curve (ROC AUC)</a:t>
            </a:r>
          </a:p>
          <a:p>
            <a:pPr lvl="1">
              <a:spcBef>
                <a:spcPts val="0"/>
              </a:spcBef>
              <a:buChar char="-"/>
            </a:pPr>
            <a:r>
              <a:rPr lang="en-US" sz="1000" dirty="0"/>
              <a:t>Log Loss</a:t>
            </a:r>
          </a:p>
          <a:p>
            <a:pPr marL="457200" lvl="0" indent="0" algn="l" rtl="0">
              <a:spcBef>
                <a:spcPts val="1600"/>
              </a:spcBef>
              <a:spcAft>
                <a:spcPts val="1600"/>
              </a:spcAft>
              <a:buNone/>
            </a:pPr>
            <a:endParaRPr sz="1400" dirty="0"/>
          </a:p>
        </p:txBody>
      </p:sp>
      <p:sp>
        <p:nvSpPr>
          <p:cNvPr id="8" name="Google Shape;132;p24">
            <a:extLst>
              <a:ext uri="{FF2B5EF4-FFF2-40B4-BE49-F238E27FC236}">
                <a16:creationId xmlns:a16="http://schemas.microsoft.com/office/drawing/2014/main" id="{1D20B0DF-ED0C-D7CA-FF07-EF0C97274557}"/>
              </a:ext>
            </a:extLst>
          </p:cNvPr>
          <p:cNvSpPr txBox="1">
            <a:spLocks/>
          </p:cNvSpPr>
          <p:nvPr/>
        </p:nvSpPr>
        <p:spPr>
          <a:xfrm>
            <a:off x="4572000" y="1468825"/>
            <a:ext cx="4018200" cy="309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Edu Diatype Rounded Semi-Mono" panose="020B0509040202060203" pitchFamily="49" charset="77"/>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marL="139700" indent="0">
              <a:buSzPts val="1400"/>
              <a:buNone/>
            </a:pPr>
            <a:r>
              <a:rPr lang="en-US" sz="1400" dirty="0">
                <a:solidFill>
                  <a:srgbClr val="FF0000"/>
                </a:solidFill>
              </a:rPr>
              <a:t>Recall: TP/(TP+FN)</a:t>
            </a:r>
          </a:p>
          <a:p>
            <a:pPr marL="139700" indent="0">
              <a:buSzPts val="1400"/>
              <a:buNone/>
            </a:pPr>
            <a:r>
              <a:rPr lang="en-US" sz="1400" dirty="0">
                <a:solidFill>
                  <a:srgbClr val="FF0000"/>
                </a:solidFill>
              </a:rPr>
              <a:t>I.e. Of all real positive cases, how many are predicted positive?</a:t>
            </a:r>
          </a:p>
          <a:p>
            <a:pPr marL="139700" indent="0">
              <a:buSzPts val="1400"/>
              <a:buNone/>
            </a:pPr>
            <a:r>
              <a:rPr lang="en-US" sz="1400" dirty="0">
                <a:solidFill>
                  <a:srgbClr val="FF0000"/>
                </a:solidFill>
              </a:rPr>
              <a:t>TP = Positive and labeled positive</a:t>
            </a:r>
          </a:p>
          <a:p>
            <a:pPr marL="139700" indent="0">
              <a:buSzPts val="1400"/>
              <a:buNone/>
            </a:pPr>
            <a:r>
              <a:rPr lang="en-US" sz="1400" dirty="0">
                <a:solidFill>
                  <a:srgbClr val="FF0000"/>
                </a:solidFill>
              </a:rPr>
              <a:t>FN = Positive and labeled negative</a:t>
            </a:r>
          </a:p>
          <a:p>
            <a:pPr marL="139700" indent="0">
              <a:buSzPts val="1400"/>
              <a:buNone/>
            </a:pPr>
            <a:endParaRPr lang="en-US" sz="1400" dirty="0">
              <a:solidFill>
                <a:srgbClr val="FF0000"/>
              </a:solidFill>
            </a:endParaRPr>
          </a:p>
          <a:p>
            <a:pPr marL="139700" indent="0">
              <a:buSzPts val="1400"/>
              <a:buNone/>
            </a:pPr>
            <a:r>
              <a:rPr lang="en-US" sz="1400" dirty="0">
                <a:solidFill>
                  <a:srgbClr val="FF0000"/>
                </a:solidFill>
              </a:rPr>
              <a:t>Best score = ?</a:t>
            </a:r>
          </a:p>
          <a:p>
            <a:pPr marL="139700" indent="0">
              <a:buSzPts val="1400"/>
              <a:buNone/>
            </a:pPr>
            <a:r>
              <a:rPr lang="en-US" sz="1400" dirty="0">
                <a:solidFill>
                  <a:srgbClr val="FF0000"/>
                </a:solidFill>
              </a:rPr>
              <a:t>Worst score = ?</a:t>
            </a:r>
          </a:p>
        </p:txBody>
      </p:sp>
    </p:spTree>
    <p:extLst>
      <p:ext uri="{BB962C8B-B14F-4D97-AF65-F5344CB8AC3E}">
        <p14:creationId xmlns:p14="http://schemas.microsoft.com/office/powerpoint/2010/main" val="416707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Classification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For classification, they are all based on the TP,TN,FP,FN concepts we learned in week 10.</a:t>
            </a:r>
          </a:p>
          <a:p>
            <a:pPr marL="457200" lvl="0" indent="-317500" algn="l" rtl="0">
              <a:spcBef>
                <a:spcPts val="0"/>
              </a:spcBef>
              <a:spcAft>
                <a:spcPts val="0"/>
              </a:spcAft>
              <a:buSzPts val="1400"/>
              <a:buChar char="-"/>
            </a:pPr>
            <a:r>
              <a:rPr lang="en-US" sz="1400" dirty="0"/>
              <a:t>In classification, we often think about: </a:t>
            </a:r>
          </a:p>
          <a:p>
            <a:pPr lvl="1">
              <a:spcBef>
                <a:spcPts val="0"/>
              </a:spcBef>
              <a:buChar char="-"/>
            </a:pPr>
            <a:r>
              <a:rPr lang="en-US" sz="1000" dirty="0"/>
              <a:t>Accuracy</a:t>
            </a:r>
          </a:p>
          <a:p>
            <a:pPr lvl="1">
              <a:spcBef>
                <a:spcPts val="0"/>
              </a:spcBef>
              <a:buChar char="-"/>
            </a:pPr>
            <a:r>
              <a:rPr lang="en-US" sz="1000" b="1" dirty="0"/>
              <a:t>F1</a:t>
            </a:r>
          </a:p>
          <a:p>
            <a:pPr lvl="1">
              <a:spcBef>
                <a:spcPts val="0"/>
              </a:spcBef>
              <a:buChar char="-"/>
            </a:pPr>
            <a:r>
              <a:rPr lang="en-US" sz="1000" dirty="0"/>
              <a:t>Area Under the Receiver Operating Characteristic Curve (ROC AUC)</a:t>
            </a:r>
          </a:p>
          <a:p>
            <a:pPr lvl="1">
              <a:spcBef>
                <a:spcPts val="0"/>
              </a:spcBef>
              <a:buChar char="-"/>
            </a:pPr>
            <a:r>
              <a:rPr lang="en-US" sz="1000" dirty="0"/>
              <a:t>Log Loss</a:t>
            </a:r>
          </a:p>
          <a:p>
            <a:pPr marL="457200" lvl="0" indent="0" algn="l" rtl="0">
              <a:spcBef>
                <a:spcPts val="1600"/>
              </a:spcBef>
              <a:spcAft>
                <a:spcPts val="1600"/>
              </a:spcAft>
              <a:buNone/>
            </a:pPr>
            <a:endParaRPr sz="1400" dirty="0"/>
          </a:p>
        </p:txBody>
      </p:sp>
      <p:sp>
        <p:nvSpPr>
          <p:cNvPr id="8" name="Google Shape;132;p24">
            <a:extLst>
              <a:ext uri="{FF2B5EF4-FFF2-40B4-BE49-F238E27FC236}">
                <a16:creationId xmlns:a16="http://schemas.microsoft.com/office/drawing/2014/main" id="{1D20B0DF-ED0C-D7CA-FF07-EF0C97274557}"/>
              </a:ext>
            </a:extLst>
          </p:cNvPr>
          <p:cNvSpPr txBox="1">
            <a:spLocks/>
          </p:cNvSpPr>
          <p:nvPr/>
        </p:nvSpPr>
        <p:spPr>
          <a:xfrm>
            <a:off x="4572000" y="1468825"/>
            <a:ext cx="4018200" cy="309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Edu Diatype Rounded Semi-Mono" panose="020B0509040202060203" pitchFamily="49" charset="77"/>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marL="139700" indent="0">
              <a:buSzPts val="1400"/>
              <a:buNone/>
            </a:pPr>
            <a:r>
              <a:rPr lang="en-US" sz="1400" dirty="0">
                <a:solidFill>
                  <a:srgbClr val="FF0000"/>
                </a:solidFill>
              </a:rPr>
              <a:t>Recall: TP/(TP+FN)</a:t>
            </a:r>
          </a:p>
          <a:p>
            <a:pPr marL="139700" indent="0">
              <a:buSzPts val="1400"/>
              <a:buNone/>
            </a:pPr>
            <a:r>
              <a:rPr lang="en-US" sz="1400" dirty="0">
                <a:solidFill>
                  <a:srgbClr val="FF0000"/>
                </a:solidFill>
              </a:rPr>
              <a:t>I.e. Of all real positive cases, how many are predicted positive?</a:t>
            </a:r>
          </a:p>
          <a:p>
            <a:pPr marL="139700" indent="0">
              <a:buSzPts val="1400"/>
              <a:buNone/>
            </a:pPr>
            <a:r>
              <a:rPr lang="en-US" sz="1400" dirty="0">
                <a:solidFill>
                  <a:srgbClr val="FF0000"/>
                </a:solidFill>
              </a:rPr>
              <a:t>TP = Positive and labeled positive</a:t>
            </a:r>
          </a:p>
          <a:p>
            <a:pPr marL="139700" indent="0">
              <a:buSzPts val="1400"/>
              <a:buNone/>
            </a:pPr>
            <a:r>
              <a:rPr lang="en-US" sz="1400" dirty="0">
                <a:solidFill>
                  <a:srgbClr val="FF0000"/>
                </a:solidFill>
              </a:rPr>
              <a:t>FN = Positive and labeled negative</a:t>
            </a:r>
          </a:p>
          <a:p>
            <a:pPr marL="139700" indent="0">
              <a:buSzPts val="1400"/>
              <a:buNone/>
            </a:pPr>
            <a:endParaRPr lang="en-US" sz="1400" dirty="0">
              <a:solidFill>
                <a:srgbClr val="FF0000"/>
              </a:solidFill>
            </a:endParaRPr>
          </a:p>
          <a:p>
            <a:pPr marL="139700" indent="0">
              <a:buSzPts val="1400"/>
              <a:buNone/>
            </a:pPr>
            <a:r>
              <a:rPr lang="en-US" sz="1400" dirty="0">
                <a:solidFill>
                  <a:srgbClr val="FF0000"/>
                </a:solidFill>
              </a:rPr>
              <a:t>Best score = 1</a:t>
            </a:r>
          </a:p>
          <a:p>
            <a:pPr marL="139700" indent="0">
              <a:buSzPts val="1400"/>
              <a:buNone/>
            </a:pPr>
            <a:r>
              <a:rPr lang="en-US" sz="1400" dirty="0">
                <a:solidFill>
                  <a:srgbClr val="FF0000"/>
                </a:solidFill>
              </a:rPr>
              <a:t>Worst score = 0</a:t>
            </a:r>
          </a:p>
        </p:txBody>
      </p:sp>
    </p:spTree>
    <p:extLst>
      <p:ext uri="{BB962C8B-B14F-4D97-AF65-F5344CB8AC3E}">
        <p14:creationId xmlns:p14="http://schemas.microsoft.com/office/powerpoint/2010/main" val="693308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Classification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For classification, they are all based on the TP,TN,FP,FN concepts we learned in week 10.</a:t>
            </a:r>
          </a:p>
          <a:p>
            <a:pPr marL="457200" lvl="0" indent="-317500" algn="l" rtl="0">
              <a:spcBef>
                <a:spcPts val="0"/>
              </a:spcBef>
              <a:spcAft>
                <a:spcPts val="0"/>
              </a:spcAft>
              <a:buSzPts val="1400"/>
              <a:buChar char="-"/>
            </a:pPr>
            <a:r>
              <a:rPr lang="en-US" sz="1400" dirty="0"/>
              <a:t>In classification, we often think about: </a:t>
            </a:r>
          </a:p>
          <a:p>
            <a:pPr lvl="1">
              <a:spcBef>
                <a:spcPts val="0"/>
              </a:spcBef>
              <a:buChar char="-"/>
            </a:pPr>
            <a:r>
              <a:rPr lang="en-US" sz="1000" dirty="0"/>
              <a:t>Accuracy</a:t>
            </a:r>
          </a:p>
          <a:p>
            <a:pPr lvl="1">
              <a:spcBef>
                <a:spcPts val="0"/>
              </a:spcBef>
              <a:buChar char="-"/>
            </a:pPr>
            <a:r>
              <a:rPr lang="en-US" sz="1000" b="1" dirty="0"/>
              <a:t>F1</a:t>
            </a:r>
          </a:p>
          <a:p>
            <a:pPr lvl="1">
              <a:spcBef>
                <a:spcPts val="0"/>
              </a:spcBef>
              <a:buChar char="-"/>
            </a:pPr>
            <a:r>
              <a:rPr lang="en-US" sz="1000" dirty="0"/>
              <a:t>Area Under the Receiver Operating Characteristic Curve (ROC AUC)</a:t>
            </a:r>
          </a:p>
          <a:p>
            <a:pPr lvl="1">
              <a:spcBef>
                <a:spcPts val="0"/>
              </a:spcBef>
              <a:buChar char="-"/>
            </a:pPr>
            <a:r>
              <a:rPr lang="en-US" sz="1000" dirty="0"/>
              <a:t>Log Loss</a:t>
            </a:r>
          </a:p>
          <a:p>
            <a:pPr marL="457200" lvl="0" indent="0" algn="l" rtl="0">
              <a:spcBef>
                <a:spcPts val="1600"/>
              </a:spcBef>
              <a:spcAft>
                <a:spcPts val="1600"/>
              </a:spcAft>
              <a:buNone/>
            </a:pPr>
            <a:endParaRPr sz="1400" dirty="0"/>
          </a:p>
        </p:txBody>
      </p:sp>
      <p:sp>
        <p:nvSpPr>
          <p:cNvPr id="8" name="Google Shape;132;p24">
            <a:extLst>
              <a:ext uri="{FF2B5EF4-FFF2-40B4-BE49-F238E27FC236}">
                <a16:creationId xmlns:a16="http://schemas.microsoft.com/office/drawing/2014/main" id="{1D20B0DF-ED0C-D7CA-FF07-EF0C97274557}"/>
              </a:ext>
            </a:extLst>
          </p:cNvPr>
          <p:cNvSpPr txBox="1">
            <a:spLocks/>
          </p:cNvSpPr>
          <p:nvPr/>
        </p:nvSpPr>
        <p:spPr>
          <a:xfrm>
            <a:off x="4572000" y="1468825"/>
            <a:ext cx="4018200" cy="309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Edu Diatype Rounded Semi-Mono" panose="020B0509040202060203" pitchFamily="49" charset="77"/>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marL="139700" indent="0">
              <a:buSzPts val="1400"/>
              <a:buNone/>
            </a:pPr>
            <a:r>
              <a:rPr lang="en-US" sz="1400" dirty="0">
                <a:solidFill>
                  <a:srgbClr val="FF0000"/>
                </a:solidFill>
              </a:rPr>
              <a:t>Recall: TP/(TP+FN)</a:t>
            </a:r>
          </a:p>
          <a:p>
            <a:pPr marL="139700" indent="0">
              <a:buSzPts val="1400"/>
              <a:buNone/>
            </a:pPr>
            <a:r>
              <a:rPr lang="en-US" sz="1400" dirty="0">
                <a:solidFill>
                  <a:srgbClr val="FF0000"/>
                </a:solidFill>
              </a:rPr>
              <a:t>I.e. Of all real positive cases, how many are predicted positive?</a:t>
            </a:r>
          </a:p>
          <a:p>
            <a:pPr marL="139700" indent="0">
              <a:buSzPts val="1400"/>
              <a:buNone/>
            </a:pPr>
            <a:r>
              <a:rPr lang="en-US" sz="1400" dirty="0">
                <a:solidFill>
                  <a:srgbClr val="FF0000"/>
                </a:solidFill>
              </a:rPr>
              <a:t>TP = Positive and labeled positive</a:t>
            </a:r>
          </a:p>
          <a:p>
            <a:pPr marL="139700" indent="0">
              <a:buSzPts val="1400"/>
              <a:buNone/>
            </a:pPr>
            <a:r>
              <a:rPr lang="en-US" sz="1400" dirty="0">
                <a:solidFill>
                  <a:srgbClr val="FF0000"/>
                </a:solidFill>
              </a:rPr>
              <a:t>FN = Positive and labeled negative</a:t>
            </a:r>
          </a:p>
          <a:p>
            <a:pPr marL="139700" indent="0">
              <a:buSzPts val="1400"/>
              <a:buNone/>
            </a:pPr>
            <a:endParaRPr lang="en-US" sz="1400" dirty="0">
              <a:solidFill>
                <a:srgbClr val="FF0000"/>
              </a:solidFill>
            </a:endParaRPr>
          </a:p>
          <a:p>
            <a:pPr marL="139700" indent="0">
              <a:buSzPts val="1400"/>
              <a:buNone/>
            </a:pPr>
            <a:r>
              <a:rPr lang="en-US" sz="1400" dirty="0">
                <a:solidFill>
                  <a:srgbClr val="FF0000"/>
                </a:solidFill>
              </a:rPr>
              <a:t>Best score = 1</a:t>
            </a:r>
          </a:p>
          <a:p>
            <a:pPr marL="139700" indent="0">
              <a:buSzPts val="1400"/>
              <a:buNone/>
            </a:pPr>
            <a:r>
              <a:rPr lang="en-US" sz="1400" dirty="0">
                <a:solidFill>
                  <a:srgbClr val="FF0000"/>
                </a:solidFill>
              </a:rPr>
              <a:t>Worst score = 0</a:t>
            </a:r>
          </a:p>
          <a:p>
            <a:pPr marL="139700" indent="0">
              <a:buSzPts val="1400"/>
              <a:buNone/>
            </a:pPr>
            <a:endParaRPr lang="en-US" sz="1400" dirty="0">
              <a:solidFill>
                <a:srgbClr val="FF0000"/>
              </a:solidFill>
            </a:endParaRPr>
          </a:p>
          <a:p>
            <a:pPr marL="139700" indent="0">
              <a:buSzPts val="1400"/>
              <a:buNone/>
            </a:pPr>
            <a:r>
              <a:rPr lang="en-US" sz="1400" dirty="0">
                <a:solidFill>
                  <a:srgbClr val="FF0000"/>
                </a:solidFill>
              </a:rPr>
              <a:t>Precision measures the extent of error caused by FN</a:t>
            </a:r>
          </a:p>
          <a:p>
            <a:pPr marL="139700" indent="0">
              <a:buSzPts val="1400"/>
              <a:buNone/>
            </a:pPr>
            <a:endParaRPr lang="en-US" sz="1400" dirty="0">
              <a:solidFill>
                <a:srgbClr val="FF0000"/>
              </a:solidFill>
            </a:endParaRPr>
          </a:p>
        </p:txBody>
      </p:sp>
    </p:spTree>
    <p:extLst>
      <p:ext uri="{BB962C8B-B14F-4D97-AF65-F5344CB8AC3E}">
        <p14:creationId xmlns:p14="http://schemas.microsoft.com/office/powerpoint/2010/main" val="2965945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Classification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For classification, they are all based on the TP,TN,FP,FN concepts we learned in week 10.</a:t>
            </a:r>
          </a:p>
          <a:p>
            <a:pPr marL="457200" lvl="0" indent="-317500" algn="l" rtl="0">
              <a:spcBef>
                <a:spcPts val="0"/>
              </a:spcBef>
              <a:spcAft>
                <a:spcPts val="0"/>
              </a:spcAft>
              <a:buSzPts val="1400"/>
              <a:buChar char="-"/>
            </a:pPr>
            <a:r>
              <a:rPr lang="en-US" sz="1400" dirty="0"/>
              <a:t>In classification, we often think about: </a:t>
            </a:r>
          </a:p>
          <a:p>
            <a:pPr lvl="1">
              <a:spcBef>
                <a:spcPts val="0"/>
              </a:spcBef>
              <a:buChar char="-"/>
            </a:pPr>
            <a:r>
              <a:rPr lang="en-US" sz="1000" dirty="0"/>
              <a:t>Accuracy</a:t>
            </a:r>
          </a:p>
          <a:p>
            <a:pPr lvl="1">
              <a:spcBef>
                <a:spcPts val="0"/>
              </a:spcBef>
              <a:buChar char="-"/>
            </a:pPr>
            <a:r>
              <a:rPr lang="en-US" sz="1000" b="1" dirty="0"/>
              <a:t>F1</a:t>
            </a:r>
          </a:p>
          <a:p>
            <a:pPr lvl="1">
              <a:spcBef>
                <a:spcPts val="0"/>
              </a:spcBef>
              <a:buChar char="-"/>
            </a:pPr>
            <a:r>
              <a:rPr lang="en-US" sz="1000" dirty="0"/>
              <a:t>Area Under the Receiver Operating Characteristic Curve (ROC AUC)</a:t>
            </a:r>
          </a:p>
          <a:p>
            <a:pPr lvl="1">
              <a:spcBef>
                <a:spcPts val="0"/>
              </a:spcBef>
              <a:buChar char="-"/>
            </a:pPr>
            <a:r>
              <a:rPr lang="en-US" sz="1000" dirty="0"/>
              <a:t>Log Loss</a:t>
            </a:r>
          </a:p>
          <a:p>
            <a:pPr marL="457200" lvl="0" indent="0" algn="l" rtl="0">
              <a:spcBef>
                <a:spcPts val="1600"/>
              </a:spcBef>
              <a:spcAft>
                <a:spcPts val="1600"/>
              </a:spcAft>
              <a:buNone/>
            </a:pPr>
            <a:endParaRPr sz="1400" dirty="0"/>
          </a:p>
        </p:txBody>
      </p:sp>
      <p:sp>
        <p:nvSpPr>
          <p:cNvPr id="8" name="Google Shape;132;p24">
            <a:extLst>
              <a:ext uri="{FF2B5EF4-FFF2-40B4-BE49-F238E27FC236}">
                <a16:creationId xmlns:a16="http://schemas.microsoft.com/office/drawing/2014/main" id="{1D20B0DF-ED0C-D7CA-FF07-EF0C97274557}"/>
              </a:ext>
            </a:extLst>
          </p:cNvPr>
          <p:cNvSpPr txBox="1">
            <a:spLocks/>
          </p:cNvSpPr>
          <p:nvPr/>
        </p:nvSpPr>
        <p:spPr>
          <a:xfrm>
            <a:off x="4572000" y="1468825"/>
            <a:ext cx="4018200" cy="309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Edu Diatype Rounded Semi-Mono" panose="020B0509040202060203" pitchFamily="49" charset="77"/>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marL="139700" indent="0">
              <a:buSzPts val="1400"/>
              <a:buNone/>
            </a:pPr>
            <a:r>
              <a:rPr lang="en-US" sz="1400" dirty="0">
                <a:solidFill>
                  <a:srgbClr val="FF0000"/>
                </a:solidFill>
              </a:rPr>
              <a:t>So, are FP or FN worse?</a:t>
            </a:r>
          </a:p>
          <a:p>
            <a:pPr marL="139700" indent="0">
              <a:buSzPts val="1400"/>
              <a:buNone/>
            </a:pPr>
            <a:endParaRPr lang="en-US" sz="1400" dirty="0">
              <a:solidFill>
                <a:srgbClr val="FF0000"/>
              </a:solidFill>
            </a:endParaRPr>
          </a:p>
          <a:p>
            <a:pPr marL="139700" indent="0">
              <a:buSzPts val="1400"/>
              <a:buNone/>
            </a:pPr>
            <a:r>
              <a:rPr lang="en-US" sz="1400" dirty="0">
                <a:solidFill>
                  <a:srgbClr val="FF0000"/>
                </a:solidFill>
              </a:rPr>
              <a:t>Perhaps we can find a balance between the two.</a:t>
            </a:r>
          </a:p>
          <a:p>
            <a:pPr marL="139700" indent="0">
              <a:buSzPts val="1400"/>
              <a:buNone/>
            </a:pPr>
            <a:endParaRPr lang="en-US" sz="1400" dirty="0">
              <a:solidFill>
                <a:srgbClr val="FF0000"/>
              </a:solidFill>
            </a:endParaRPr>
          </a:p>
        </p:txBody>
      </p:sp>
    </p:spTree>
    <p:extLst>
      <p:ext uri="{BB962C8B-B14F-4D97-AF65-F5344CB8AC3E}">
        <p14:creationId xmlns:p14="http://schemas.microsoft.com/office/powerpoint/2010/main" val="140965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Classification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For classification, they are all based on the TP,TN,FP,FN concepts we learned in week 10.</a:t>
            </a:r>
          </a:p>
          <a:p>
            <a:pPr marL="457200" lvl="0" indent="-317500" algn="l" rtl="0">
              <a:spcBef>
                <a:spcPts val="0"/>
              </a:spcBef>
              <a:spcAft>
                <a:spcPts val="0"/>
              </a:spcAft>
              <a:buSzPts val="1400"/>
              <a:buChar char="-"/>
            </a:pPr>
            <a:r>
              <a:rPr lang="en-US" sz="1400" dirty="0"/>
              <a:t>In classification, we often think about: </a:t>
            </a:r>
          </a:p>
          <a:p>
            <a:pPr lvl="1">
              <a:spcBef>
                <a:spcPts val="0"/>
              </a:spcBef>
              <a:buChar char="-"/>
            </a:pPr>
            <a:r>
              <a:rPr lang="en-US" sz="1000" dirty="0"/>
              <a:t>Accuracy</a:t>
            </a:r>
          </a:p>
          <a:p>
            <a:pPr lvl="1">
              <a:spcBef>
                <a:spcPts val="0"/>
              </a:spcBef>
              <a:buChar char="-"/>
            </a:pPr>
            <a:r>
              <a:rPr lang="en-US" sz="1000" b="1" dirty="0"/>
              <a:t>F1</a:t>
            </a:r>
          </a:p>
          <a:p>
            <a:pPr lvl="1">
              <a:spcBef>
                <a:spcPts val="0"/>
              </a:spcBef>
              <a:buChar char="-"/>
            </a:pPr>
            <a:r>
              <a:rPr lang="en-US" sz="1000" dirty="0"/>
              <a:t>Area Under the Receiver Operating Characteristic Curve (ROC AUC)</a:t>
            </a:r>
          </a:p>
          <a:p>
            <a:pPr lvl="1">
              <a:spcBef>
                <a:spcPts val="0"/>
              </a:spcBef>
              <a:buChar char="-"/>
            </a:pPr>
            <a:r>
              <a:rPr lang="en-US" sz="1000" dirty="0"/>
              <a:t>Log Loss</a:t>
            </a:r>
          </a:p>
          <a:p>
            <a:pPr marL="457200" lvl="0" indent="0" algn="l" rtl="0">
              <a:spcBef>
                <a:spcPts val="1600"/>
              </a:spcBef>
              <a:spcAft>
                <a:spcPts val="1600"/>
              </a:spcAft>
              <a:buNone/>
            </a:pPr>
            <a:endParaRPr sz="1400" dirty="0"/>
          </a:p>
        </p:txBody>
      </p:sp>
      <p:sp>
        <p:nvSpPr>
          <p:cNvPr id="8" name="Google Shape;132;p24">
            <a:extLst>
              <a:ext uri="{FF2B5EF4-FFF2-40B4-BE49-F238E27FC236}">
                <a16:creationId xmlns:a16="http://schemas.microsoft.com/office/drawing/2014/main" id="{1D20B0DF-ED0C-D7CA-FF07-EF0C97274557}"/>
              </a:ext>
            </a:extLst>
          </p:cNvPr>
          <p:cNvSpPr txBox="1">
            <a:spLocks/>
          </p:cNvSpPr>
          <p:nvPr/>
        </p:nvSpPr>
        <p:spPr>
          <a:xfrm>
            <a:off x="4572000" y="1468825"/>
            <a:ext cx="4018200" cy="309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Edu Diatype Rounded Semi-Mono" panose="020B0509040202060203" pitchFamily="49" charset="77"/>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marL="139700" indent="0">
              <a:buSzPts val="1400"/>
              <a:buNone/>
            </a:pPr>
            <a:r>
              <a:rPr lang="en-US" sz="1400" dirty="0">
                <a:solidFill>
                  <a:srgbClr val="FF0000"/>
                </a:solidFill>
              </a:rPr>
              <a:t>F1: Maximizes both fewer FPs and FNs (i.e. precision and recall) </a:t>
            </a:r>
          </a:p>
          <a:p>
            <a:pPr marL="139700" indent="0">
              <a:buSzPts val="1400"/>
              <a:buNone/>
            </a:pPr>
            <a:endParaRPr lang="en-US" sz="1400" dirty="0">
              <a:solidFill>
                <a:srgbClr val="FF0000"/>
              </a:solidFill>
            </a:endParaRPr>
          </a:p>
        </p:txBody>
      </p:sp>
    </p:spTree>
    <p:extLst>
      <p:ext uri="{BB962C8B-B14F-4D97-AF65-F5344CB8AC3E}">
        <p14:creationId xmlns:p14="http://schemas.microsoft.com/office/powerpoint/2010/main" val="3266271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Classification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For classification, they are all based on the TP,TN,FP,FN concepts we learned in week 10.</a:t>
            </a:r>
          </a:p>
          <a:p>
            <a:pPr marL="457200" lvl="0" indent="-317500" algn="l" rtl="0">
              <a:spcBef>
                <a:spcPts val="0"/>
              </a:spcBef>
              <a:spcAft>
                <a:spcPts val="0"/>
              </a:spcAft>
              <a:buSzPts val="1400"/>
              <a:buChar char="-"/>
            </a:pPr>
            <a:r>
              <a:rPr lang="en-US" sz="1400" dirty="0"/>
              <a:t>In classification, we often think about: </a:t>
            </a:r>
          </a:p>
          <a:p>
            <a:pPr lvl="1">
              <a:spcBef>
                <a:spcPts val="0"/>
              </a:spcBef>
              <a:buChar char="-"/>
            </a:pPr>
            <a:r>
              <a:rPr lang="en-US" sz="1000" dirty="0"/>
              <a:t>Accuracy</a:t>
            </a:r>
          </a:p>
          <a:p>
            <a:pPr lvl="1">
              <a:spcBef>
                <a:spcPts val="0"/>
              </a:spcBef>
              <a:buChar char="-"/>
            </a:pPr>
            <a:r>
              <a:rPr lang="en-US" sz="1000" b="1" dirty="0"/>
              <a:t>F1</a:t>
            </a:r>
          </a:p>
          <a:p>
            <a:pPr lvl="1">
              <a:spcBef>
                <a:spcPts val="0"/>
              </a:spcBef>
              <a:buChar char="-"/>
            </a:pPr>
            <a:r>
              <a:rPr lang="en-US" sz="1000" dirty="0"/>
              <a:t>Area Under the Receiver Operating Characteristic Curve (ROC AUC)</a:t>
            </a:r>
          </a:p>
          <a:p>
            <a:pPr lvl="1">
              <a:spcBef>
                <a:spcPts val="0"/>
              </a:spcBef>
              <a:buChar char="-"/>
            </a:pPr>
            <a:r>
              <a:rPr lang="en-US" sz="1000" dirty="0"/>
              <a:t>Log Loss</a:t>
            </a:r>
          </a:p>
          <a:p>
            <a:pPr marL="457200" lvl="0" indent="0" algn="l" rtl="0">
              <a:spcBef>
                <a:spcPts val="1600"/>
              </a:spcBef>
              <a:spcAft>
                <a:spcPts val="1600"/>
              </a:spcAft>
              <a:buNone/>
            </a:pPr>
            <a:endParaRPr sz="1400" dirty="0"/>
          </a:p>
        </p:txBody>
      </p:sp>
      <p:sp>
        <p:nvSpPr>
          <p:cNvPr id="8" name="Google Shape;132;p24">
            <a:extLst>
              <a:ext uri="{FF2B5EF4-FFF2-40B4-BE49-F238E27FC236}">
                <a16:creationId xmlns:a16="http://schemas.microsoft.com/office/drawing/2014/main" id="{1D20B0DF-ED0C-D7CA-FF07-EF0C97274557}"/>
              </a:ext>
            </a:extLst>
          </p:cNvPr>
          <p:cNvSpPr txBox="1">
            <a:spLocks/>
          </p:cNvSpPr>
          <p:nvPr/>
        </p:nvSpPr>
        <p:spPr>
          <a:xfrm>
            <a:off x="4572000" y="1468825"/>
            <a:ext cx="4018200" cy="309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Edu Diatype Rounded Semi-Mono" panose="020B0509040202060203" pitchFamily="49" charset="77"/>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marL="139700" indent="0">
              <a:buSzPts val="1400"/>
              <a:buNone/>
            </a:pPr>
            <a:r>
              <a:rPr lang="en-US" sz="1400" dirty="0">
                <a:solidFill>
                  <a:srgbClr val="FF0000"/>
                </a:solidFill>
              </a:rPr>
              <a:t>F1: Maximizes both fewer FPs and FNs (i.e. precision and recall) </a:t>
            </a:r>
          </a:p>
          <a:p>
            <a:pPr marL="139700" indent="0">
              <a:buSzPts val="1400"/>
              <a:buNone/>
            </a:pPr>
            <a:endParaRPr lang="en-US" sz="1400" dirty="0">
              <a:solidFill>
                <a:srgbClr val="FF0000"/>
              </a:solidFill>
            </a:endParaRPr>
          </a:p>
          <a:p>
            <a:pPr marL="139700" indent="0">
              <a:buSzPts val="1400"/>
              <a:buNone/>
            </a:pPr>
            <a:r>
              <a:rPr lang="en-US" sz="1400" dirty="0">
                <a:solidFill>
                  <a:srgbClr val="FF0000"/>
                </a:solidFill>
              </a:rPr>
              <a:t>Formula: </a:t>
            </a:r>
          </a:p>
          <a:p>
            <a:pPr marL="139700" indent="0">
              <a:buSzPts val="1400"/>
              <a:buNone/>
            </a:pPr>
            <a:r>
              <a:rPr lang="en-US" sz="1400" dirty="0">
                <a:solidFill>
                  <a:srgbClr val="FF0000"/>
                </a:solidFill>
              </a:rPr>
              <a:t>2*(precision*recall)/(precision + recall)</a:t>
            </a:r>
          </a:p>
          <a:p>
            <a:pPr marL="139700" indent="0">
              <a:buSzPts val="1400"/>
              <a:buNone/>
            </a:pPr>
            <a:endParaRPr lang="en-US" sz="1400" dirty="0">
              <a:solidFill>
                <a:srgbClr val="FF0000"/>
              </a:solidFill>
            </a:endParaRPr>
          </a:p>
          <a:p>
            <a:pPr marL="139700" indent="0">
              <a:buSzPts val="1400"/>
              <a:buNone/>
            </a:pPr>
            <a:r>
              <a:rPr lang="en-US" sz="1400" dirty="0">
                <a:solidFill>
                  <a:srgbClr val="FF0000"/>
                </a:solidFill>
              </a:rPr>
              <a:t>Best score = ?</a:t>
            </a:r>
          </a:p>
          <a:p>
            <a:pPr marL="139700" indent="0">
              <a:buSzPts val="1400"/>
              <a:buNone/>
            </a:pPr>
            <a:r>
              <a:rPr lang="en-US" sz="1400" dirty="0">
                <a:solidFill>
                  <a:srgbClr val="FF0000"/>
                </a:solidFill>
              </a:rPr>
              <a:t>Worst score = ?</a:t>
            </a:r>
          </a:p>
          <a:p>
            <a:pPr marL="139700" indent="0">
              <a:buSzPts val="1400"/>
              <a:buNone/>
            </a:pPr>
            <a:endParaRPr lang="en-US" sz="1400" dirty="0">
              <a:solidFill>
                <a:srgbClr val="FF0000"/>
              </a:solidFill>
            </a:endParaRPr>
          </a:p>
        </p:txBody>
      </p:sp>
    </p:spTree>
    <p:extLst>
      <p:ext uri="{BB962C8B-B14F-4D97-AF65-F5344CB8AC3E}">
        <p14:creationId xmlns:p14="http://schemas.microsoft.com/office/powerpoint/2010/main" val="3749932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Classification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For classification, they are all based on the TP,TN,FP,FN concepts we learned in week 10.</a:t>
            </a:r>
          </a:p>
          <a:p>
            <a:pPr marL="457200" lvl="0" indent="-317500" algn="l" rtl="0">
              <a:spcBef>
                <a:spcPts val="0"/>
              </a:spcBef>
              <a:spcAft>
                <a:spcPts val="0"/>
              </a:spcAft>
              <a:buSzPts val="1400"/>
              <a:buChar char="-"/>
            </a:pPr>
            <a:r>
              <a:rPr lang="en-US" sz="1400" dirty="0"/>
              <a:t>In classification, we often think about: </a:t>
            </a:r>
          </a:p>
          <a:p>
            <a:pPr lvl="1">
              <a:spcBef>
                <a:spcPts val="0"/>
              </a:spcBef>
              <a:buChar char="-"/>
            </a:pPr>
            <a:r>
              <a:rPr lang="en-US" sz="1000" dirty="0"/>
              <a:t>Accuracy</a:t>
            </a:r>
          </a:p>
          <a:p>
            <a:pPr lvl="1">
              <a:spcBef>
                <a:spcPts val="0"/>
              </a:spcBef>
              <a:buChar char="-"/>
            </a:pPr>
            <a:r>
              <a:rPr lang="en-US" sz="1000" b="1" dirty="0"/>
              <a:t>F1</a:t>
            </a:r>
          </a:p>
          <a:p>
            <a:pPr lvl="1">
              <a:spcBef>
                <a:spcPts val="0"/>
              </a:spcBef>
              <a:buChar char="-"/>
            </a:pPr>
            <a:r>
              <a:rPr lang="en-US" sz="1000" dirty="0"/>
              <a:t>Area Under the Receiver Operating Characteristic Curve (ROC AUC)</a:t>
            </a:r>
          </a:p>
          <a:p>
            <a:pPr lvl="1">
              <a:spcBef>
                <a:spcPts val="0"/>
              </a:spcBef>
              <a:buChar char="-"/>
            </a:pPr>
            <a:r>
              <a:rPr lang="en-US" sz="1000" dirty="0"/>
              <a:t>Log Loss</a:t>
            </a:r>
          </a:p>
          <a:p>
            <a:pPr marL="457200" lvl="0" indent="0" algn="l" rtl="0">
              <a:spcBef>
                <a:spcPts val="1600"/>
              </a:spcBef>
              <a:spcAft>
                <a:spcPts val="1600"/>
              </a:spcAft>
              <a:buNone/>
            </a:pPr>
            <a:endParaRPr sz="1400" dirty="0"/>
          </a:p>
        </p:txBody>
      </p:sp>
      <p:sp>
        <p:nvSpPr>
          <p:cNvPr id="8" name="Google Shape;132;p24">
            <a:extLst>
              <a:ext uri="{FF2B5EF4-FFF2-40B4-BE49-F238E27FC236}">
                <a16:creationId xmlns:a16="http://schemas.microsoft.com/office/drawing/2014/main" id="{1D20B0DF-ED0C-D7CA-FF07-EF0C97274557}"/>
              </a:ext>
            </a:extLst>
          </p:cNvPr>
          <p:cNvSpPr txBox="1">
            <a:spLocks/>
          </p:cNvSpPr>
          <p:nvPr/>
        </p:nvSpPr>
        <p:spPr>
          <a:xfrm>
            <a:off x="4572000" y="1468825"/>
            <a:ext cx="4018200" cy="309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Edu Diatype Rounded Semi-Mono" panose="020B0509040202060203" pitchFamily="49" charset="77"/>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marL="139700" indent="0">
              <a:buSzPts val="1400"/>
              <a:buNone/>
            </a:pPr>
            <a:r>
              <a:rPr lang="en-US" sz="1400" dirty="0">
                <a:solidFill>
                  <a:srgbClr val="FF0000"/>
                </a:solidFill>
              </a:rPr>
              <a:t>F1: Maximizes both fewer FPs and FNs (i.e. precision and recall) </a:t>
            </a:r>
          </a:p>
          <a:p>
            <a:pPr marL="139700" indent="0">
              <a:buSzPts val="1400"/>
              <a:buNone/>
            </a:pPr>
            <a:endParaRPr lang="en-US" sz="1400" dirty="0">
              <a:solidFill>
                <a:srgbClr val="FF0000"/>
              </a:solidFill>
            </a:endParaRPr>
          </a:p>
          <a:p>
            <a:pPr marL="139700" indent="0">
              <a:buSzPts val="1400"/>
              <a:buNone/>
            </a:pPr>
            <a:r>
              <a:rPr lang="en-US" sz="1400" dirty="0">
                <a:solidFill>
                  <a:srgbClr val="FF0000"/>
                </a:solidFill>
              </a:rPr>
              <a:t>Formula: </a:t>
            </a:r>
          </a:p>
          <a:p>
            <a:pPr marL="139700" indent="0">
              <a:buSzPts val="1400"/>
              <a:buNone/>
            </a:pPr>
            <a:r>
              <a:rPr lang="en-US" sz="1400" dirty="0">
                <a:solidFill>
                  <a:srgbClr val="FF0000"/>
                </a:solidFill>
              </a:rPr>
              <a:t>2*(precision*recall)/(precision + recall)</a:t>
            </a:r>
          </a:p>
          <a:p>
            <a:pPr marL="139700" indent="0">
              <a:buSzPts val="1400"/>
              <a:buNone/>
            </a:pPr>
            <a:endParaRPr lang="en-US" sz="1400" dirty="0">
              <a:solidFill>
                <a:srgbClr val="FF0000"/>
              </a:solidFill>
            </a:endParaRPr>
          </a:p>
          <a:p>
            <a:pPr marL="139700" indent="0">
              <a:buSzPts val="1400"/>
              <a:buNone/>
            </a:pPr>
            <a:r>
              <a:rPr lang="en-US" sz="1400" dirty="0">
                <a:solidFill>
                  <a:srgbClr val="FF0000"/>
                </a:solidFill>
              </a:rPr>
              <a:t>Best score = 1</a:t>
            </a:r>
          </a:p>
          <a:p>
            <a:pPr marL="139700" indent="0">
              <a:buSzPts val="1400"/>
              <a:buNone/>
            </a:pPr>
            <a:r>
              <a:rPr lang="en-US" sz="1400" dirty="0">
                <a:solidFill>
                  <a:srgbClr val="FF0000"/>
                </a:solidFill>
              </a:rPr>
              <a:t>Worst score = 0</a:t>
            </a:r>
          </a:p>
          <a:p>
            <a:pPr marL="139700" indent="0">
              <a:buSzPts val="1400"/>
              <a:buNone/>
            </a:pPr>
            <a:endParaRPr lang="en-US" sz="1400" dirty="0">
              <a:solidFill>
                <a:srgbClr val="FF0000"/>
              </a:solidFill>
            </a:endParaRPr>
          </a:p>
        </p:txBody>
      </p:sp>
    </p:spTree>
    <p:extLst>
      <p:ext uri="{BB962C8B-B14F-4D97-AF65-F5344CB8AC3E}">
        <p14:creationId xmlns:p14="http://schemas.microsoft.com/office/powerpoint/2010/main" val="3404584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Classification vs Regression</a:t>
            </a:r>
            <a:endParaRPr dirty="0"/>
          </a:p>
        </p:txBody>
      </p:sp>
      <p:pic>
        <p:nvPicPr>
          <p:cNvPr id="1026" name="Picture 2" descr="Machine Learning Classification vs Regression - DEV Community">
            <a:extLst>
              <a:ext uri="{FF2B5EF4-FFF2-40B4-BE49-F238E27FC236}">
                <a16:creationId xmlns:a16="http://schemas.microsoft.com/office/drawing/2014/main" id="{5387A38B-1A1A-C562-D90B-08F517746D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269" y="1307576"/>
            <a:ext cx="6711155" cy="33997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Classification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For classification, they are all based on the TP,TN,FP,FN concepts we learned in week 10.</a:t>
            </a:r>
          </a:p>
          <a:p>
            <a:pPr marL="457200" lvl="0" indent="-317500" algn="l" rtl="0">
              <a:spcBef>
                <a:spcPts val="0"/>
              </a:spcBef>
              <a:spcAft>
                <a:spcPts val="0"/>
              </a:spcAft>
              <a:buSzPts val="1400"/>
              <a:buChar char="-"/>
            </a:pPr>
            <a:r>
              <a:rPr lang="en-US" sz="1400" dirty="0"/>
              <a:t>In classification, we often think about: </a:t>
            </a:r>
          </a:p>
          <a:p>
            <a:pPr lvl="1">
              <a:spcBef>
                <a:spcPts val="0"/>
              </a:spcBef>
              <a:buChar char="-"/>
            </a:pPr>
            <a:r>
              <a:rPr lang="en-US" sz="1000" dirty="0"/>
              <a:t>Accuracy</a:t>
            </a:r>
          </a:p>
          <a:p>
            <a:pPr lvl="1">
              <a:spcBef>
                <a:spcPts val="0"/>
              </a:spcBef>
              <a:buChar char="-"/>
            </a:pPr>
            <a:r>
              <a:rPr lang="en-US" sz="1000" b="1" dirty="0"/>
              <a:t>F1</a:t>
            </a:r>
          </a:p>
          <a:p>
            <a:pPr lvl="1">
              <a:spcBef>
                <a:spcPts val="0"/>
              </a:spcBef>
              <a:buChar char="-"/>
            </a:pPr>
            <a:r>
              <a:rPr lang="en-US" sz="1000" dirty="0"/>
              <a:t>Area Under the Receiver Operating Characteristic Curve (ROC AUC)</a:t>
            </a:r>
          </a:p>
          <a:p>
            <a:pPr lvl="1">
              <a:spcBef>
                <a:spcPts val="0"/>
              </a:spcBef>
              <a:buChar char="-"/>
            </a:pPr>
            <a:r>
              <a:rPr lang="en-US" sz="1000" dirty="0"/>
              <a:t>Log Loss</a:t>
            </a:r>
          </a:p>
          <a:p>
            <a:pPr marL="457200" lvl="0" indent="0" algn="l" rtl="0">
              <a:spcBef>
                <a:spcPts val="1600"/>
              </a:spcBef>
              <a:spcAft>
                <a:spcPts val="1600"/>
              </a:spcAft>
              <a:buNone/>
            </a:pPr>
            <a:endParaRPr sz="1400" dirty="0"/>
          </a:p>
        </p:txBody>
      </p:sp>
      <p:sp>
        <p:nvSpPr>
          <p:cNvPr id="8" name="Google Shape;132;p24">
            <a:extLst>
              <a:ext uri="{FF2B5EF4-FFF2-40B4-BE49-F238E27FC236}">
                <a16:creationId xmlns:a16="http://schemas.microsoft.com/office/drawing/2014/main" id="{1D20B0DF-ED0C-D7CA-FF07-EF0C97274557}"/>
              </a:ext>
            </a:extLst>
          </p:cNvPr>
          <p:cNvSpPr txBox="1">
            <a:spLocks/>
          </p:cNvSpPr>
          <p:nvPr/>
        </p:nvSpPr>
        <p:spPr>
          <a:xfrm>
            <a:off x="4572000" y="1468825"/>
            <a:ext cx="4018200" cy="309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Edu Diatype Rounded Semi-Mono" panose="020B0509040202060203" pitchFamily="49" charset="77"/>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marL="139700" indent="0">
              <a:buSzPts val="1400"/>
              <a:buNone/>
            </a:pPr>
            <a:r>
              <a:rPr lang="en-US" sz="1400" dirty="0">
                <a:solidFill>
                  <a:srgbClr val="FF0000"/>
                </a:solidFill>
              </a:rPr>
              <a:t>F1: Maximizes both fewer FPs and FNs (i.e. precision and recall) </a:t>
            </a:r>
          </a:p>
          <a:p>
            <a:pPr marL="139700" indent="0">
              <a:buSzPts val="1400"/>
              <a:buNone/>
            </a:pPr>
            <a:endParaRPr lang="en-US" sz="1400" dirty="0">
              <a:solidFill>
                <a:srgbClr val="FF0000"/>
              </a:solidFill>
            </a:endParaRPr>
          </a:p>
          <a:p>
            <a:pPr marL="139700" indent="0">
              <a:buSzPts val="1400"/>
              <a:buNone/>
            </a:pPr>
            <a:r>
              <a:rPr lang="en-US" sz="1400" dirty="0">
                <a:solidFill>
                  <a:srgbClr val="FF0000"/>
                </a:solidFill>
              </a:rPr>
              <a:t>Formula: </a:t>
            </a:r>
          </a:p>
          <a:p>
            <a:pPr marL="139700" indent="0">
              <a:buSzPts val="1400"/>
              <a:buNone/>
            </a:pPr>
            <a:r>
              <a:rPr lang="en-US" sz="1400" dirty="0">
                <a:solidFill>
                  <a:srgbClr val="FF0000"/>
                </a:solidFill>
              </a:rPr>
              <a:t>2*(precision*recall)/(precision + recall)</a:t>
            </a:r>
          </a:p>
          <a:p>
            <a:pPr marL="139700" indent="0">
              <a:buSzPts val="1400"/>
              <a:buNone/>
            </a:pPr>
            <a:endParaRPr lang="en-US" sz="1400" dirty="0">
              <a:solidFill>
                <a:srgbClr val="FF0000"/>
              </a:solidFill>
            </a:endParaRPr>
          </a:p>
          <a:p>
            <a:pPr marL="139700" indent="0">
              <a:buSzPts val="1400"/>
              <a:buNone/>
            </a:pPr>
            <a:r>
              <a:rPr lang="en-US" sz="1400" dirty="0">
                <a:solidFill>
                  <a:srgbClr val="FF0000"/>
                </a:solidFill>
              </a:rPr>
              <a:t>If precision is very high, but recall is very low, the F1 score will also be very low. This is how the F1 score tries to balance both. </a:t>
            </a:r>
          </a:p>
          <a:p>
            <a:pPr marL="139700" indent="0">
              <a:buSzPts val="1400"/>
              <a:buNone/>
            </a:pPr>
            <a:endParaRPr lang="en-US" sz="1400" dirty="0">
              <a:solidFill>
                <a:srgbClr val="FF0000"/>
              </a:solidFill>
            </a:endParaRPr>
          </a:p>
        </p:txBody>
      </p:sp>
    </p:spTree>
    <p:extLst>
      <p:ext uri="{BB962C8B-B14F-4D97-AF65-F5344CB8AC3E}">
        <p14:creationId xmlns:p14="http://schemas.microsoft.com/office/powerpoint/2010/main" val="2178036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Classification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For classification, they are all based on the TP,TN,FP,FN concepts we learned in week 10.</a:t>
            </a:r>
          </a:p>
          <a:p>
            <a:pPr marL="457200" lvl="0" indent="-317500" algn="l" rtl="0">
              <a:spcBef>
                <a:spcPts val="0"/>
              </a:spcBef>
              <a:spcAft>
                <a:spcPts val="0"/>
              </a:spcAft>
              <a:buSzPts val="1400"/>
              <a:buChar char="-"/>
            </a:pPr>
            <a:r>
              <a:rPr lang="en-US" sz="1400" dirty="0"/>
              <a:t>In classification, we often think about: </a:t>
            </a:r>
          </a:p>
          <a:p>
            <a:pPr lvl="1">
              <a:spcBef>
                <a:spcPts val="0"/>
              </a:spcBef>
              <a:buChar char="-"/>
            </a:pPr>
            <a:r>
              <a:rPr lang="en-US" sz="1000" dirty="0"/>
              <a:t>Accuracy</a:t>
            </a:r>
          </a:p>
          <a:p>
            <a:pPr lvl="1">
              <a:spcBef>
                <a:spcPts val="0"/>
              </a:spcBef>
              <a:buChar char="-"/>
            </a:pPr>
            <a:r>
              <a:rPr lang="en-US" sz="1000" dirty="0"/>
              <a:t>F1</a:t>
            </a:r>
          </a:p>
          <a:p>
            <a:pPr lvl="1">
              <a:spcBef>
                <a:spcPts val="0"/>
              </a:spcBef>
              <a:buChar char="-"/>
            </a:pPr>
            <a:r>
              <a:rPr lang="en-US" sz="1000" b="1" dirty="0"/>
              <a:t>Area Under the Receiver Operating Characteristic Curve (ROC AUC)</a:t>
            </a:r>
          </a:p>
          <a:p>
            <a:pPr lvl="1">
              <a:spcBef>
                <a:spcPts val="0"/>
              </a:spcBef>
              <a:buChar char="-"/>
            </a:pPr>
            <a:r>
              <a:rPr lang="en-US" sz="1000" dirty="0"/>
              <a:t>Log Loss</a:t>
            </a:r>
          </a:p>
          <a:p>
            <a:pPr marL="457200" lvl="0" indent="0" algn="l" rtl="0">
              <a:spcBef>
                <a:spcPts val="1600"/>
              </a:spcBef>
              <a:spcAft>
                <a:spcPts val="1600"/>
              </a:spcAft>
              <a:buNone/>
            </a:pPr>
            <a:endParaRPr sz="1400" dirty="0"/>
          </a:p>
        </p:txBody>
      </p:sp>
      <p:sp>
        <p:nvSpPr>
          <p:cNvPr id="8" name="Google Shape;132;p24">
            <a:extLst>
              <a:ext uri="{FF2B5EF4-FFF2-40B4-BE49-F238E27FC236}">
                <a16:creationId xmlns:a16="http://schemas.microsoft.com/office/drawing/2014/main" id="{1D20B0DF-ED0C-D7CA-FF07-EF0C97274557}"/>
              </a:ext>
            </a:extLst>
          </p:cNvPr>
          <p:cNvSpPr txBox="1">
            <a:spLocks/>
          </p:cNvSpPr>
          <p:nvPr/>
        </p:nvSpPr>
        <p:spPr>
          <a:xfrm>
            <a:off x="4572000" y="1468825"/>
            <a:ext cx="4018200" cy="6466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Edu Diatype Rounded Semi-Mono" panose="020B0509040202060203" pitchFamily="49" charset="77"/>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marL="139700" indent="0">
              <a:buSzPts val="1400"/>
              <a:buNone/>
            </a:pPr>
            <a:r>
              <a:rPr lang="en-US" sz="1400" dirty="0">
                <a:solidFill>
                  <a:srgbClr val="FF0000"/>
                </a:solidFill>
              </a:rPr>
              <a:t>ROC Curve (receiver operating characteristic curve)</a:t>
            </a:r>
          </a:p>
        </p:txBody>
      </p:sp>
      <p:pic>
        <p:nvPicPr>
          <p:cNvPr id="6150" name="Picture 6" descr="Receiver operating characteristic - Wikipedia">
            <a:extLst>
              <a:ext uri="{FF2B5EF4-FFF2-40B4-BE49-F238E27FC236}">
                <a16:creationId xmlns:a16="http://schemas.microsoft.com/office/drawing/2014/main" id="{BC2DD8B1-7519-5E20-FC2F-467F92731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046" y="2115519"/>
            <a:ext cx="2573362" cy="2573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108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Classification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For classification, they are all based on the TP,TN,FP,FN concepts we learned in week 10.</a:t>
            </a:r>
          </a:p>
          <a:p>
            <a:pPr marL="457200" lvl="0" indent="-317500" algn="l" rtl="0">
              <a:spcBef>
                <a:spcPts val="0"/>
              </a:spcBef>
              <a:spcAft>
                <a:spcPts val="0"/>
              </a:spcAft>
              <a:buSzPts val="1400"/>
              <a:buChar char="-"/>
            </a:pPr>
            <a:r>
              <a:rPr lang="en-US" sz="1400" dirty="0"/>
              <a:t>In classification, we often think about: </a:t>
            </a:r>
          </a:p>
          <a:p>
            <a:pPr lvl="1">
              <a:spcBef>
                <a:spcPts val="0"/>
              </a:spcBef>
              <a:buChar char="-"/>
            </a:pPr>
            <a:r>
              <a:rPr lang="en-US" sz="1000" dirty="0"/>
              <a:t>Accuracy</a:t>
            </a:r>
          </a:p>
          <a:p>
            <a:pPr lvl="1">
              <a:spcBef>
                <a:spcPts val="0"/>
              </a:spcBef>
              <a:buChar char="-"/>
            </a:pPr>
            <a:r>
              <a:rPr lang="en-US" sz="1000" dirty="0"/>
              <a:t>F1</a:t>
            </a:r>
          </a:p>
          <a:p>
            <a:pPr lvl="1">
              <a:spcBef>
                <a:spcPts val="0"/>
              </a:spcBef>
              <a:buChar char="-"/>
            </a:pPr>
            <a:r>
              <a:rPr lang="en-US" sz="1000" b="1" dirty="0"/>
              <a:t>Area Under the Receiver Operating Characteristic Curve (ROC AUC)</a:t>
            </a:r>
          </a:p>
          <a:p>
            <a:pPr lvl="1">
              <a:spcBef>
                <a:spcPts val="0"/>
              </a:spcBef>
              <a:buChar char="-"/>
            </a:pPr>
            <a:r>
              <a:rPr lang="en-US" sz="1000" dirty="0"/>
              <a:t>Log Loss</a:t>
            </a:r>
          </a:p>
          <a:p>
            <a:pPr marL="457200" lvl="0" indent="0" algn="l" rtl="0">
              <a:spcBef>
                <a:spcPts val="1600"/>
              </a:spcBef>
              <a:spcAft>
                <a:spcPts val="1600"/>
              </a:spcAft>
              <a:buNone/>
            </a:pPr>
            <a:endParaRPr sz="1400" dirty="0"/>
          </a:p>
        </p:txBody>
      </p:sp>
      <p:sp>
        <p:nvSpPr>
          <p:cNvPr id="8" name="Google Shape;132;p24">
            <a:extLst>
              <a:ext uri="{FF2B5EF4-FFF2-40B4-BE49-F238E27FC236}">
                <a16:creationId xmlns:a16="http://schemas.microsoft.com/office/drawing/2014/main" id="{1D20B0DF-ED0C-D7CA-FF07-EF0C97274557}"/>
              </a:ext>
            </a:extLst>
          </p:cNvPr>
          <p:cNvSpPr txBox="1">
            <a:spLocks/>
          </p:cNvSpPr>
          <p:nvPr/>
        </p:nvSpPr>
        <p:spPr>
          <a:xfrm>
            <a:off x="4572000" y="1468825"/>
            <a:ext cx="4018200" cy="6466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Edu Diatype Rounded Semi-Mono" panose="020B0509040202060203" pitchFamily="49" charset="77"/>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marL="139700" indent="0">
              <a:buSzPts val="1400"/>
              <a:buNone/>
            </a:pPr>
            <a:r>
              <a:rPr lang="en-US" sz="1400" dirty="0">
                <a:solidFill>
                  <a:srgbClr val="FF0000"/>
                </a:solidFill>
              </a:rPr>
              <a:t>ROC Curve: Compares how TP changes with FP</a:t>
            </a:r>
          </a:p>
        </p:txBody>
      </p:sp>
      <p:pic>
        <p:nvPicPr>
          <p:cNvPr id="6150" name="Picture 6" descr="Receiver operating characteristic - Wikipedia">
            <a:extLst>
              <a:ext uri="{FF2B5EF4-FFF2-40B4-BE49-F238E27FC236}">
                <a16:creationId xmlns:a16="http://schemas.microsoft.com/office/drawing/2014/main" id="{BC2DD8B1-7519-5E20-FC2F-467F92731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046" y="2115519"/>
            <a:ext cx="2573362" cy="2573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718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Classification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For classification, they are all based on the TP,TN,FP,FN concepts we learned in week 10.</a:t>
            </a:r>
          </a:p>
          <a:p>
            <a:pPr marL="457200" lvl="0" indent="-317500" algn="l" rtl="0">
              <a:spcBef>
                <a:spcPts val="0"/>
              </a:spcBef>
              <a:spcAft>
                <a:spcPts val="0"/>
              </a:spcAft>
              <a:buSzPts val="1400"/>
              <a:buChar char="-"/>
            </a:pPr>
            <a:r>
              <a:rPr lang="en-US" sz="1400" dirty="0"/>
              <a:t>In classification, we often think about: </a:t>
            </a:r>
          </a:p>
          <a:p>
            <a:pPr lvl="1">
              <a:spcBef>
                <a:spcPts val="0"/>
              </a:spcBef>
              <a:buChar char="-"/>
            </a:pPr>
            <a:r>
              <a:rPr lang="en-US" sz="1000" dirty="0"/>
              <a:t>Accuracy</a:t>
            </a:r>
          </a:p>
          <a:p>
            <a:pPr lvl="1">
              <a:spcBef>
                <a:spcPts val="0"/>
              </a:spcBef>
              <a:buChar char="-"/>
            </a:pPr>
            <a:r>
              <a:rPr lang="en-US" sz="1000" dirty="0"/>
              <a:t>F1</a:t>
            </a:r>
          </a:p>
          <a:p>
            <a:pPr lvl="1">
              <a:spcBef>
                <a:spcPts val="0"/>
              </a:spcBef>
              <a:buChar char="-"/>
            </a:pPr>
            <a:r>
              <a:rPr lang="en-US" sz="1000" b="1" dirty="0"/>
              <a:t>Area Under the Receiver Operating Characteristic Curve (ROC AUC)</a:t>
            </a:r>
          </a:p>
          <a:p>
            <a:pPr lvl="1">
              <a:spcBef>
                <a:spcPts val="0"/>
              </a:spcBef>
              <a:buChar char="-"/>
            </a:pPr>
            <a:r>
              <a:rPr lang="en-US" sz="1000" dirty="0"/>
              <a:t>Log Loss</a:t>
            </a:r>
          </a:p>
          <a:p>
            <a:pPr marL="457200" lvl="0" indent="0" algn="l" rtl="0">
              <a:spcBef>
                <a:spcPts val="1600"/>
              </a:spcBef>
              <a:spcAft>
                <a:spcPts val="1600"/>
              </a:spcAft>
              <a:buNone/>
            </a:pPr>
            <a:endParaRPr sz="1400" dirty="0"/>
          </a:p>
        </p:txBody>
      </p:sp>
      <p:sp>
        <p:nvSpPr>
          <p:cNvPr id="8" name="Google Shape;132;p24">
            <a:extLst>
              <a:ext uri="{FF2B5EF4-FFF2-40B4-BE49-F238E27FC236}">
                <a16:creationId xmlns:a16="http://schemas.microsoft.com/office/drawing/2014/main" id="{1D20B0DF-ED0C-D7CA-FF07-EF0C97274557}"/>
              </a:ext>
            </a:extLst>
          </p:cNvPr>
          <p:cNvSpPr txBox="1">
            <a:spLocks/>
          </p:cNvSpPr>
          <p:nvPr/>
        </p:nvSpPr>
        <p:spPr>
          <a:xfrm>
            <a:off x="4572000" y="1468825"/>
            <a:ext cx="4018200" cy="6466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Edu Diatype Rounded Semi-Mono" panose="020B0509040202060203" pitchFamily="49" charset="77"/>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marL="139700" indent="0">
              <a:buSzPts val="1400"/>
              <a:buNone/>
            </a:pPr>
            <a:r>
              <a:rPr lang="en-US" sz="1400" dirty="0">
                <a:solidFill>
                  <a:srgbClr val="FF0000"/>
                </a:solidFill>
              </a:rPr>
              <a:t>Notice how the better model has a steeper curve (blue line)</a:t>
            </a:r>
          </a:p>
        </p:txBody>
      </p:sp>
      <p:pic>
        <p:nvPicPr>
          <p:cNvPr id="6150" name="Picture 6" descr="Receiver operating characteristic - Wikipedia">
            <a:extLst>
              <a:ext uri="{FF2B5EF4-FFF2-40B4-BE49-F238E27FC236}">
                <a16:creationId xmlns:a16="http://schemas.microsoft.com/office/drawing/2014/main" id="{BC2DD8B1-7519-5E20-FC2F-467F92731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046" y="2115519"/>
            <a:ext cx="2573362" cy="2573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935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Classification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For classification, they are all based on the TP,TN,FP,FN concepts we learned in week 10.</a:t>
            </a:r>
          </a:p>
          <a:p>
            <a:pPr marL="457200" lvl="0" indent="-317500" algn="l" rtl="0">
              <a:spcBef>
                <a:spcPts val="0"/>
              </a:spcBef>
              <a:spcAft>
                <a:spcPts val="0"/>
              </a:spcAft>
              <a:buSzPts val="1400"/>
              <a:buChar char="-"/>
            </a:pPr>
            <a:r>
              <a:rPr lang="en-US" sz="1400" dirty="0"/>
              <a:t>In classification, we often think about: </a:t>
            </a:r>
          </a:p>
          <a:p>
            <a:pPr lvl="1">
              <a:spcBef>
                <a:spcPts val="0"/>
              </a:spcBef>
              <a:buChar char="-"/>
            </a:pPr>
            <a:r>
              <a:rPr lang="en-US" sz="1000" dirty="0"/>
              <a:t>Accuracy</a:t>
            </a:r>
          </a:p>
          <a:p>
            <a:pPr lvl="1">
              <a:spcBef>
                <a:spcPts val="0"/>
              </a:spcBef>
              <a:buChar char="-"/>
            </a:pPr>
            <a:r>
              <a:rPr lang="en-US" sz="1000" dirty="0"/>
              <a:t>F1</a:t>
            </a:r>
          </a:p>
          <a:p>
            <a:pPr lvl="1">
              <a:spcBef>
                <a:spcPts val="0"/>
              </a:spcBef>
              <a:buChar char="-"/>
            </a:pPr>
            <a:r>
              <a:rPr lang="en-US" sz="1000" b="1" dirty="0"/>
              <a:t>Area Under the Receiver Operating Characteristic Curve (ROC AUC)</a:t>
            </a:r>
          </a:p>
          <a:p>
            <a:pPr lvl="1">
              <a:spcBef>
                <a:spcPts val="0"/>
              </a:spcBef>
              <a:buChar char="-"/>
            </a:pPr>
            <a:r>
              <a:rPr lang="en-US" sz="1000" dirty="0"/>
              <a:t>Log Loss</a:t>
            </a:r>
          </a:p>
          <a:p>
            <a:pPr marL="457200" lvl="0" indent="0" algn="l" rtl="0">
              <a:spcBef>
                <a:spcPts val="1600"/>
              </a:spcBef>
              <a:spcAft>
                <a:spcPts val="1600"/>
              </a:spcAft>
              <a:buNone/>
            </a:pPr>
            <a:endParaRPr sz="1400" dirty="0"/>
          </a:p>
        </p:txBody>
      </p:sp>
      <p:sp>
        <p:nvSpPr>
          <p:cNvPr id="8" name="Google Shape;132;p24">
            <a:extLst>
              <a:ext uri="{FF2B5EF4-FFF2-40B4-BE49-F238E27FC236}">
                <a16:creationId xmlns:a16="http://schemas.microsoft.com/office/drawing/2014/main" id="{1D20B0DF-ED0C-D7CA-FF07-EF0C97274557}"/>
              </a:ext>
            </a:extLst>
          </p:cNvPr>
          <p:cNvSpPr txBox="1">
            <a:spLocks/>
          </p:cNvSpPr>
          <p:nvPr/>
        </p:nvSpPr>
        <p:spPr>
          <a:xfrm>
            <a:off x="4572000" y="1468825"/>
            <a:ext cx="4018200" cy="6466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Edu Diatype Rounded Semi-Mono" panose="020B0509040202060203" pitchFamily="49" charset="77"/>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marL="139700" indent="0">
              <a:buSzPts val="1400"/>
              <a:buNone/>
            </a:pPr>
            <a:r>
              <a:rPr lang="en-US" sz="1400" dirty="0">
                <a:solidFill>
                  <a:srgbClr val="FF0000"/>
                </a:solidFill>
              </a:rPr>
              <a:t>Therefore, we want to maximize this “area under the curve” (AUC). </a:t>
            </a:r>
          </a:p>
        </p:txBody>
      </p:sp>
      <p:pic>
        <p:nvPicPr>
          <p:cNvPr id="8194" name="Picture 2" descr="Understanding AUC - ROC Curve | by Sarang Narkhede | Towards Data Science">
            <a:extLst>
              <a:ext uri="{FF2B5EF4-FFF2-40B4-BE49-F238E27FC236}">
                <a16:creationId xmlns:a16="http://schemas.microsoft.com/office/drawing/2014/main" id="{6E007A26-C14F-0435-5BD8-4B0A25419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4102" y="2236950"/>
            <a:ext cx="2895959" cy="2647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6683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Classification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For classification, they are all based on the TP,TN,FP,FN concepts we learned in week 10.</a:t>
            </a:r>
          </a:p>
          <a:p>
            <a:pPr marL="457200" lvl="0" indent="-317500" algn="l" rtl="0">
              <a:spcBef>
                <a:spcPts val="0"/>
              </a:spcBef>
              <a:spcAft>
                <a:spcPts val="0"/>
              </a:spcAft>
              <a:buSzPts val="1400"/>
              <a:buChar char="-"/>
            </a:pPr>
            <a:r>
              <a:rPr lang="en-US" sz="1400" dirty="0"/>
              <a:t>In classification, we often think about: </a:t>
            </a:r>
          </a:p>
          <a:p>
            <a:pPr lvl="1">
              <a:spcBef>
                <a:spcPts val="0"/>
              </a:spcBef>
              <a:buChar char="-"/>
            </a:pPr>
            <a:r>
              <a:rPr lang="en-US" sz="1000" dirty="0"/>
              <a:t>Accuracy</a:t>
            </a:r>
          </a:p>
          <a:p>
            <a:pPr lvl="1">
              <a:spcBef>
                <a:spcPts val="0"/>
              </a:spcBef>
              <a:buChar char="-"/>
            </a:pPr>
            <a:r>
              <a:rPr lang="en-US" sz="1000" dirty="0"/>
              <a:t>F1</a:t>
            </a:r>
          </a:p>
          <a:p>
            <a:pPr lvl="1">
              <a:spcBef>
                <a:spcPts val="0"/>
              </a:spcBef>
              <a:buChar char="-"/>
            </a:pPr>
            <a:r>
              <a:rPr lang="en-US" sz="1000" dirty="0"/>
              <a:t>Area Under the Receiver Operating Characteristic Curve (ROC AUC)</a:t>
            </a:r>
          </a:p>
          <a:p>
            <a:pPr lvl="1">
              <a:spcBef>
                <a:spcPts val="0"/>
              </a:spcBef>
              <a:buChar char="-"/>
            </a:pPr>
            <a:r>
              <a:rPr lang="en-US" sz="1000" b="1" dirty="0"/>
              <a:t>Log Loss</a:t>
            </a:r>
          </a:p>
          <a:p>
            <a:pPr marL="457200" lvl="0" indent="0" algn="l" rtl="0">
              <a:spcBef>
                <a:spcPts val="1600"/>
              </a:spcBef>
              <a:spcAft>
                <a:spcPts val="1600"/>
              </a:spcAft>
              <a:buNone/>
            </a:pPr>
            <a:endParaRPr sz="1400" dirty="0"/>
          </a:p>
        </p:txBody>
      </p:sp>
      <p:sp>
        <p:nvSpPr>
          <p:cNvPr id="8" name="Google Shape;132;p24">
            <a:extLst>
              <a:ext uri="{FF2B5EF4-FFF2-40B4-BE49-F238E27FC236}">
                <a16:creationId xmlns:a16="http://schemas.microsoft.com/office/drawing/2014/main" id="{1D20B0DF-ED0C-D7CA-FF07-EF0C97274557}"/>
              </a:ext>
            </a:extLst>
          </p:cNvPr>
          <p:cNvSpPr txBox="1">
            <a:spLocks/>
          </p:cNvSpPr>
          <p:nvPr/>
        </p:nvSpPr>
        <p:spPr>
          <a:xfrm>
            <a:off x="4572000" y="1468825"/>
            <a:ext cx="4018200" cy="6466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Edu Diatype Rounded Semi-Mono" panose="020B0509040202060203" pitchFamily="49" charset="77"/>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marL="139700" indent="0">
              <a:buSzPts val="1400"/>
              <a:buNone/>
            </a:pPr>
            <a:r>
              <a:rPr lang="en-US" sz="1400" dirty="0">
                <a:solidFill>
                  <a:srgbClr val="FF0000"/>
                </a:solidFill>
              </a:rPr>
              <a:t>Log loss, aka cross-entropy</a:t>
            </a:r>
          </a:p>
        </p:txBody>
      </p:sp>
    </p:spTree>
    <p:extLst>
      <p:ext uri="{BB962C8B-B14F-4D97-AF65-F5344CB8AC3E}">
        <p14:creationId xmlns:p14="http://schemas.microsoft.com/office/powerpoint/2010/main" val="830802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Classification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For classification, they are all based on the TP,TN,FP,FN concepts we learned in week 10.</a:t>
            </a:r>
          </a:p>
          <a:p>
            <a:pPr marL="457200" lvl="0" indent="-317500" algn="l" rtl="0">
              <a:spcBef>
                <a:spcPts val="0"/>
              </a:spcBef>
              <a:spcAft>
                <a:spcPts val="0"/>
              </a:spcAft>
              <a:buSzPts val="1400"/>
              <a:buChar char="-"/>
            </a:pPr>
            <a:r>
              <a:rPr lang="en-US" sz="1400" dirty="0"/>
              <a:t>In classification, we often think about: </a:t>
            </a:r>
          </a:p>
          <a:p>
            <a:pPr lvl="1">
              <a:spcBef>
                <a:spcPts val="0"/>
              </a:spcBef>
              <a:buChar char="-"/>
            </a:pPr>
            <a:r>
              <a:rPr lang="en-US" sz="1000" dirty="0"/>
              <a:t>Accuracy</a:t>
            </a:r>
          </a:p>
          <a:p>
            <a:pPr lvl="1">
              <a:spcBef>
                <a:spcPts val="0"/>
              </a:spcBef>
              <a:buChar char="-"/>
            </a:pPr>
            <a:r>
              <a:rPr lang="en-US" sz="1000" dirty="0"/>
              <a:t>F1</a:t>
            </a:r>
          </a:p>
          <a:p>
            <a:pPr lvl="1">
              <a:spcBef>
                <a:spcPts val="0"/>
              </a:spcBef>
              <a:buChar char="-"/>
            </a:pPr>
            <a:r>
              <a:rPr lang="en-US" sz="1000" dirty="0"/>
              <a:t>Area Under the Receiver Operating Characteristic Curve (ROC AUC)</a:t>
            </a:r>
          </a:p>
          <a:p>
            <a:pPr lvl="1">
              <a:spcBef>
                <a:spcPts val="0"/>
              </a:spcBef>
              <a:buChar char="-"/>
            </a:pPr>
            <a:r>
              <a:rPr lang="en-US" sz="1000" b="1" dirty="0"/>
              <a:t>Log Loss</a:t>
            </a:r>
          </a:p>
          <a:p>
            <a:pPr marL="457200" lvl="0" indent="0" algn="l" rtl="0">
              <a:spcBef>
                <a:spcPts val="1600"/>
              </a:spcBef>
              <a:spcAft>
                <a:spcPts val="1600"/>
              </a:spcAft>
              <a:buNone/>
            </a:pPr>
            <a:endParaRPr sz="1400" dirty="0"/>
          </a:p>
        </p:txBody>
      </p:sp>
      <p:sp>
        <p:nvSpPr>
          <p:cNvPr id="8" name="Google Shape;132;p24">
            <a:extLst>
              <a:ext uri="{FF2B5EF4-FFF2-40B4-BE49-F238E27FC236}">
                <a16:creationId xmlns:a16="http://schemas.microsoft.com/office/drawing/2014/main" id="{1D20B0DF-ED0C-D7CA-FF07-EF0C97274557}"/>
              </a:ext>
            </a:extLst>
          </p:cNvPr>
          <p:cNvSpPr txBox="1">
            <a:spLocks/>
          </p:cNvSpPr>
          <p:nvPr/>
        </p:nvSpPr>
        <p:spPr>
          <a:xfrm>
            <a:off x="4572000" y="1170122"/>
            <a:ext cx="4018200" cy="9453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Edu Diatype Rounded Semi-Mono" panose="020B0509040202060203" pitchFamily="49" charset="77"/>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marL="139700" indent="0">
              <a:buSzPts val="1400"/>
              <a:buNone/>
            </a:pPr>
            <a:r>
              <a:rPr lang="en-US" sz="1400" dirty="0">
                <a:solidFill>
                  <a:srgbClr val="FF0000"/>
                </a:solidFill>
              </a:rPr>
              <a:t>Let’s say we have a picture of a dog, and we want our model to predict that it’s a dog from four different categories</a:t>
            </a:r>
          </a:p>
        </p:txBody>
      </p:sp>
      <p:pic>
        <p:nvPicPr>
          <p:cNvPr id="10242" name="Picture 2">
            <a:extLst>
              <a:ext uri="{FF2B5EF4-FFF2-40B4-BE49-F238E27FC236}">
                <a16:creationId xmlns:a16="http://schemas.microsoft.com/office/drawing/2014/main" id="{4EC410D1-2C4B-13E2-A3F6-D4C19690CB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7864" y="2339275"/>
            <a:ext cx="4207790" cy="1158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099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Classification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For classification, they are all based on the TP,TN,FP,FN concepts we learned in week 10.</a:t>
            </a:r>
          </a:p>
          <a:p>
            <a:pPr marL="457200" lvl="0" indent="-317500" algn="l" rtl="0">
              <a:spcBef>
                <a:spcPts val="0"/>
              </a:spcBef>
              <a:spcAft>
                <a:spcPts val="0"/>
              </a:spcAft>
              <a:buSzPts val="1400"/>
              <a:buChar char="-"/>
            </a:pPr>
            <a:r>
              <a:rPr lang="en-US" sz="1400" dirty="0"/>
              <a:t>In classification, we often think about: </a:t>
            </a:r>
          </a:p>
          <a:p>
            <a:pPr lvl="1">
              <a:spcBef>
                <a:spcPts val="0"/>
              </a:spcBef>
              <a:buChar char="-"/>
            </a:pPr>
            <a:r>
              <a:rPr lang="en-US" sz="1000" dirty="0"/>
              <a:t>Accuracy</a:t>
            </a:r>
          </a:p>
          <a:p>
            <a:pPr lvl="1">
              <a:spcBef>
                <a:spcPts val="0"/>
              </a:spcBef>
              <a:buChar char="-"/>
            </a:pPr>
            <a:r>
              <a:rPr lang="en-US" sz="1000" dirty="0"/>
              <a:t>F1</a:t>
            </a:r>
          </a:p>
          <a:p>
            <a:pPr lvl="1">
              <a:spcBef>
                <a:spcPts val="0"/>
              </a:spcBef>
              <a:buChar char="-"/>
            </a:pPr>
            <a:r>
              <a:rPr lang="en-US" sz="1000" dirty="0"/>
              <a:t>Area Under the Receiver Operating Characteristic Curve (ROC AUC)</a:t>
            </a:r>
          </a:p>
          <a:p>
            <a:pPr lvl="1">
              <a:spcBef>
                <a:spcPts val="0"/>
              </a:spcBef>
              <a:buChar char="-"/>
            </a:pPr>
            <a:r>
              <a:rPr lang="en-US" sz="1000" b="1" dirty="0"/>
              <a:t>Log Loss</a:t>
            </a:r>
          </a:p>
          <a:p>
            <a:pPr marL="457200" lvl="0" indent="0" algn="l" rtl="0">
              <a:spcBef>
                <a:spcPts val="1600"/>
              </a:spcBef>
              <a:spcAft>
                <a:spcPts val="1600"/>
              </a:spcAft>
              <a:buNone/>
            </a:pPr>
            <a:endParaRPr sz="1400" dirty="0"/>
          </a:p>
        </p:txBody>
      </p:sp>
      <p:sp>
        <p:nvSpPr>
          <p:cNvPr id="8" name="Google Shape;132;p24">
            <a:extLst>
              <a:ext uri="{FF2B5EF4-FFF2-40B4-BE49-F238E27FC236}">
                <a16:creationId xmlns:a16="http://schemas.microsoft.com/office/drawing/2014/main" id="{1D20B0DF-ED0C-D7CA-FF07-EF0C97274557}"/>
              </a:ext>
            </a:extLst>
          </p:cNvPr>
          <p:cNvSpPr txBox="1">
            <a:spLocks/>
          </p:cNvSpPr>
          <p:nvPr/>
        </p:nvSpPr>
        <p:spPr>
          <a:xfrm>
            <a:off x="4572000" y="1468825"/>
            <a:ext cx="4018200" cy="6466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Edu Diatype Rounded Semi-Mono" panose="020B0509040202060203" pitchFamily="49" charset="77"/>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marL="139700" indent="0">
              <a:buSzPts val="1400"/>
              <a:buNone/>
            </a:pPr>
            <a:r>
              <a:rPr lang="en-US" sz="1400" dirty="0">
                <a:solidFill>
                  <a:srgbClr val="FF0000"/>
                </a:solidFill>
              </a:rPr>
              <a:t>Our model gives us these output probabilities</a:t>
            </a:r>
          </a:p>
        </p:txBody>
      </p:sp>
      <p:pic>
        <p:nvPicPr>
          <p:cNvPr id="10242" name="Picture 2">
            <a:extLst>
              <a:ext uri="{FF2B5EF4-FFF2-40B4-BE49-F238E27FC236}">
                <a16:creationId xmlns:a16="http://schemas.microsoft.com/office/drawing/2014/main" id="{4EC410D1-2C4B-13E2-A3F6-D4C19690CB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7864" y="2339275"/>
            <a:ext cx="4207790" cy="1158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6043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Classification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For classification, they are all based on the TP,TN,FP,FN concepts we learned in week 10.</a:t>
            </a:r>
          </a:p>
          <a:p>
            <a:pPr marL="457200" lvl="0" indent="-317500" algn="l" rtl="0">
              <a:spcBef>
                <a:spcPts val="0"/>
              </a:spcBef>
              <a:spcAft>
                <a:spcPts val="0"/>
              </a:spcAft>
              <a:buSzPts val="1400"/>
              <a:buChar char="-"/>
            </a:pPr>
            <a:r>
              <a:rPr lang="en-US" sz="1400" dirty="0"/>
              <a:t>In classification, we often think about: </a:t>
            </a:r>
          </a:p>
          <a:p>
            <a:pPr lvl="1">
              <a:spcBef>
                <a:spcPts val="0"/>
              </a:spcBef>
              <a:buChar char="-"/>
            </a:pPr>
            <a:r>
              <a:rPr lang="en-US" sz="1000" dirty="0"/>
              <a:t>Accuracy</a:t>
            </a:r>
          </a:p>
          <a:p>
            <a:pPr lvl="1">
              <a:spcBef>
                <a:spcPts val="0"/>
              </a:spcBef>
              <a:buChar char="-"/>
            </a:pPr>
            <a:r>
              <a:rPr lang="en-US" sz="1000" dirty="0"/>
              <a:t>F1</a:t>
            </a:r>
          </a:p>
          <a:p>
            <a:pPr lvl="1">
              <a:spcBef>
                <a:spcPts val="0"/>
              </a:spcBef>
              <a:buChar char="-"/>
            </a:pPr>
            <a:r>
              <a:rPr lang="en-US" sz="1000" dirty="0"/>
              <a:t>Area Under the Receiver Operating Characteristic Curve (ROC AUC)</a:t>
            </a:r>
          </a:p>
          <a:p>
            <a:pPr lvl="1">
              <a:spcBef>
                <a:spcPts val="0"/>
              </a:spcBef>
              <a:buChar char="-"/>
            </a:pPr>
            <a:r>
              <a:rPr lang="en-US" sz="1000" b="1" dirty="0"/>
              <a:t>Log Loss</a:t>
            </a:r>
          </a:p>
          <a:p>
            <a:pPr marL="457200" lvl="0" indent="0" algn="l" rtl="0">
              <a:spcBef>
                <a:spcPts val="1600"/>
              </a:spcBef>
              <a:spcAft>
                <a:spcPts val="1600"/>
              </a:spcAft>
              <a:buNone/>
            </a:pPr>
            <a:endParaRPr sz="1400" dirty="0"/>
          </a:p>
        </p:txBody>
      </p:sp>
      <p:sp>
        <p:nvSpPr>
          <p:cNvPr id="8" name="Google Shape;132;p24">
            <a:extLst>
              <a:ext uri="{FF2B5EF4-FFF2-40B4-BE49-F238E27FC236}">
                <a16:creationId xmlns:a16="http://schemas.microsoft.com/office/drawing/2014/main" id="{1D20B0DF-ED0C-D7CA-FF07-EF0C97274557}"/>
              </a:ext>
            </a:extLst>
          </p:cNvPr>
          <p:cNvSpPr txBox="1">
            <a:spLocks/>
          </p:cNvSpPr>
          <p:nvPr/>
        </p:nvSpPr>
        <p:spPr>
          <a:xfrm>
            <a:off x="4572000" y="1468825"/>
            <a:ext cx="4018200" cy="6466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Edu Diatype Rounded Semi-Mono" panose="020B0509040202060203" pitchFamily="49" charset="77"/>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marL="139700" indent="0">
              <a:buSzPts val="1400"/>
              <a:buNone/>
            </a:pPr>
            <a:r>
              <a:rPr lang="en-US" sz="1400" dirty="0">
                <a:solidFill>
                  <a:srgbClr val="FF0000"/>
                </a:solidFill>
              </a:rPr>
              <a:t>The best probabilities we could have gotten is in the red rectangle</a:t>
            </a:r>
          </a:p>
        </p:txBody>
      </p:sp>
      <p:pic>
        <p:nvPicPr>
          <p:cNvPr id="12290" name="Picture 2">
            <a:extLst>
              <a:ext uri="{FF2B5EF4-FFF2-40B4-BE49-F238E27FC236}">
                <a16:creationId xmlns:a16="http://schemas.microsoft.com/office/drawing/2014/main" id="{4F30BA20-D09C-8F3C-9DD1-2CB3B86819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652" y="2471555"/>
            <a:ext cx="3525274" cy="191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5742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Classification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For classification, they are all based on the TP,TN,FP,FN concepts we learned in week 10.</a:t>
            </a:r>
          </a:p>
          <a:p>
            <a:pPr marL="457200" lvl="0" indent="-317500" algn="l" rtl="0">
              <a:spcBef>
                <a:spcPts val="0"/>
              </a:spcBef>
              <a:spcAft>
                <a:spcPts val="0"/>
              </a:spcAft>
              <a:buSzPts val="1400"/>
              <a:buChar char="-"/>
            </a:pPr>
            <a:r>
              <a:rPr lang="en-US" sz="1400" dirty="0"/>
              <a:t>In classification, we often think about: </a:t>
            </a:r>
          </a:p>
          <a:p>
            <a:pPr lvl="1">
              <a:spcBef>
                <a:spcPts val="0"/>
              </a:spcBef>
              <a:buChar char="-"/>
            </a:pPr>
            <a:r>
              <a:rPr lang="en-US" sz="1000" dirty="0"/>
              <a:t>Accuracy</a:t>
            </a:r>
          </a:p>
          <a:p>
            <a:pPr lvl="1">
              <a:spcBef>
                <a:spcPts val="0"/>
              </a:spcBef>
              <a:buChar char="-"/>
            </a:pPr>
            <a:r>
              <a:rPr lang="en-US" sz="1000" dirty="0"/>
              <a:t>F1</a:t>
            </a:r>
          </a:p>
          <a:p>
            <a:pPr lvl="1">
              <a:spcBef>
                <a:spcPts val="0"/>
              </a:spcBef>
              <a:buChar char="-"/>
            </a:pPr>
            <a:r>
              <a:rPr lang="en-US" sz="1000" dirty="0"/>
              <a:t>Area Under the Receiver Operating Characteristic Curve (ROC AUC)</a:t>
            </a:r>
          </a:p>
          <a:p>
            <a:pPr lvl="1">
              <a:spcBef>
                <a:spcPts val="0"/>
              </a:spcBef>
              <a:buChar char="-"/>
            </a:pPr>
            <a:r>
              <a:rPr lang="en-US" sz="1000" b="1" dirty="0"/>
              <a:t>Log Loss</a:t>
            </a:r>
          </a:p>
          <a:p>
            <a:pPr marL="457200" lvl="0" indent="0" algn="l" rtl="0">
              <a:spcBef>
                <a:spcPts val="1600"/>
              </a:spcBef>
              <a:spcAft>
                <a:spcPts val="1600"/>
              </a:spcAft>
              <a:buNone/>
            </a:pPr>
            <a:endParaRPr sz="1400" dirty="0"/>
          </a:p>
        </p:txBody>
      </p:sp>
      <p:sp>
        <p:nvSpPr>
          <p:cNvPr id="8" name="Google Shape;132;p24">
            <a:extLst>
              <a:ext uri="{FF2B5EF4-FFF2-40B4-BE49-F238E27FC236}">
                <a16:creationId xmlns:a16="http://schemas.microsoft.com/office/drawing/2014/main" id="{1D20B0DF-ED0C-D7CA-FF07-EF0C97274557}"/>
              </a:ext>
            </a:extLst>
          </p:cNvPr>
          <p:cNvSpPr txBox="1">
            <a:spLocks/>
          </p:cNvSpPr>
          <p:nvPr/>
        </p:nvSpPr>
        <p:spPr>
          <a:xfrm>
            <a:off x="4572000" y="1468825"/>
            <a:ext cx="4018200" cy="6466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Edu Diatype Rounded Semi-Mono" panose="020B0509040202060203" pitchFamily="49" charset="77"/>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marL="139700" indent="0">
              <a:buSzPts val="1400"/>
              <a:buNone/>
            </a:pPr>
            <a:r>
              <a:rPr lang="en-US" sz="1400" dirty="0">
                <a:solidFill>
                  <a:srgbClr val="FF0000"/>
                </a:solidFill>
              </a:rPr>
              <a:t>The loss is calculated so that we are penalized based on how far we are from the actual value. </a:t>
            </a:r>
          </a:p>
        </p:txBody>
      </p:sp>
      <p:pic>
        <p:nvPicPr>
          <p:cNvPr id="12290" name="Picture 2">
            <a:extLst>
              <a:ext uri="{FF2B5EF4-FFF2-40B4-BE49-F238E27FC236}">
                <a16:creationId xmlns:a16="http://schemas.microsoft.com/office/drawing/2014/main" id="{4F30BA20-D09C-8F3C-9DD1-2CB3B86819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652" y="2471555"/>
            <a:ext cx="3525274" cy="191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284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Classification vs Regression</a:t>
            </a:r>
            <a:endParaRPr dirty="0"/>
          </a:p>
        </p:txBody>
      </p:sp>
      <p:sp>
        <p:nvSpPr>
          <p:cNvPr id="2" name="Google Shape;132;p24">
            <a:extLst>
              <a:ext uri="{FF2B5EF4-FFF2-40B4-BE49-F238E27FC236}">
                <a16:creationId xmlns:a16="http://schemas.microsoft.com/office/drawing/2014/main" id="{415891CB-6A30-579F-1398-F2186765F3CD}"/>
              </a:ext>
            </a:extLst>
          </p:cNvPr>
          <p:cNvSpPr txBox="1">
            <a:spLocks noGrp="1"/>
          </p:cNvSpPr>
          <p:nvPr>
            <p:ph type="body" idx="1"/>
          </p:nvPr>
        </p:nvSpPr>
        <p:spPr>
          <a:xfrm>
            <a:off x="311700" y="1468825"/>
            <a:ext cx="7474988"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In </a:t>
            </a:r>
            <a:r>
              <a:rPr lang="en-US" sz="1400" dirty="0" err="1"/>
              <a:t>sklearn</a:t>
            </a:r>
            <a:r>
              <a:rPr lang="en-US" sz="1400" dirty="0"/>
              <a:t>: </a:t>
            </a:r>
            <a:r>
              <a:rPr lang="en-US" sz="1400" dirty="0" err="1"/>
              <a:t>GradientBoostingClassifier</a:t>
            </a:r>
            <a:r>
              <a:rPr lang="en-US" sz="1400" dirty="0"/>
              <a:t> vs </a:t>
            </a:r>
            <a:r>
              <a:rPr lang="en-US" sz="1400" dirty="0" err="1"/>
              <a:t>GradientBoostingRegressor</a:t>
            </a:r>
            <a:r>
              <a:rPr lang="en-US" sz="1400" dirty="0"/>
              <a:t>, </a:t>
            </a:r>
            <a:r>
              <a:rPr lang="en-US" sz="1400" dirty="0" err="1"/>
              <a:t>etc</a:t>
            </a:r>
            <a:endParaRPr sz="1400" dirty="0"/>
          </a:p>
          <a:p>
            <a:pPr marL="457200" lvl="0" indent="0" algn="l" rtl="0">
              <a:spcBef>
                <a:spcPts val="1600"/>
              </a:spcBef>
              <a:spcAft>
                <a:spcPts val="1600"/>
              </a:spcAft>
              <a:buNone/>
            </a:pPr>
            <a:endParaRPr sz="1400" dirty="0"/>
          </a:p>
        </p:txBody>
      </p:sp>
    </p:spTree>
    <p:extLst>
      <p:ext uri="{BB962C8B-B14F-4D97-AF65-F5344CB8AC3E}">
        <p14:creationId xmlns:p14="http://schemas.microsoft.com/office/powerpoint/2010/main" val="4407491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Classification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For classification, they are all based on the TP,TN,FP,FN concepts we learned in week 10.</a:t>
            </a:r>
          </a:p>
          <a:p>
            <a:pPr marL="457200" lvl="0" indent="-317500" algn="l" rtl="0">
              <a:spcBef>
                <a:spcPts val="0"/>
              </a:spcBef>
              <a:spcAft>
                <a:spcPts val="0"/>
              </a:spcAft>
              <a:buSzPts val="1400"/>
              <a:buChar char="-"/>
            </a:pPr>
            <a:r>
              <a:rPr lang="en-US" sz="1400" dirty="0"/>
              <a:t>In classification, we often think about: </a:t>
            </a:r>
          </a:p>
          <a:p>
            <a:pPr lvl="1">
              <a:spcBef>
                <a:spcPts val="0"/>
              </a:spcBef>
              <a:buChar char="-"/>
            </a:pPr>
            <a:r>
              <a:rPr lang="en-US" sz="1000" dirty="0"/>
              <a:t>Accuracy</a:t>
            </a:r>
          </a:p>
          <a:p>
            <a:pPr lvl="1">
              <a:spcBef>
                <a:spcPts val="0"/>
              </a:spcBef>
              <a:buChar char="-"/>
            </a:pPr>
            <a:r>
              <a:rPr lang="en-US" sz="1000" dirty="0"/>
              <a:t>F1</a:t>
            </a:r>
          </a:p>
          <a:p>
            <a:pPr lvl="1">
              <a:spcBef>
                <a:spcPts val="0"/>
              </a:spcBef>
              <a:buChar char="-"/>
            </a:pPr>
            <a:r>
              <a:rPr lang="en-US" sz="1000" dirty="0"/>
              <a:t>Area Under the Receiver Operating Characteristic Curve (ROC AUC)</a:t>
            </a:r>
          </a:p>
          <a:p>
            <a:pPr lvl="1">
              <a:spcBef>
                <a:spcPts val="0"/>
              </a:spcBef>
              <a:buChar char="-"/>
            </a:pPr>
            <a:r>
              <a:rPr lang="en-US" sz="1000" b="1" dirty="0"/>
              <a:t>Log Loss</a:t>
            </a:r>
          </a:p>
          <a:p>
            <a:pPr marL="457200" lvl="0" indent="0" algn="l" rtl="0">
              <a:spcBef>
                <a:spcPts val="1600"/>
              </a:spcBef>
              <a:spcAft>
                <a:spcPts val="1600"/>
              </a:spcAft>
              <a:buNone/>
            </a:pPr>
            <a:endParaRPr sz="1400" dirty="0"/>
          </a:p>
        </p:txBody>
      </p:sp>
      <p:sp>
        <p:nvSpPr>
          <p:cNvPr id="8" name="Google Shape;132;p24">
            <a:extLst>
              <a:ext uri="{FF2B5EF4-FFF2-40B4-BE49-F238E27FC236}">
                <a16:creationId xmlns:a16="http://schemas.microsoft.com/office/drawing/2014/main" id="{1D20B0DF-ED0C-D7CA-FF07-EF0C97274557}"/>
              </a:ext>
            </a:extLst>
          </p:cNvPr>
          <p:cNvSpPr txBox="1">
            <a:spLocks/>
          </p:cNvSpPr>
          <p:nvPr/>
        </p:nvSpPr>
        <p:spPr>
          <a:xfrm>
            <a:off x="4572000" y="1468825"/>
            <a:ext cx="4018200" cy="6466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Edu Diatype Rounded Semi-Mono" panose="020B0509040202060203" pitchFamily="49" charset="77"/>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marL="139700" indent="0">
              <a:buSzPts val="1400"/>
              <a:buNone/>
            </a:pPr>
            <a:r>
              <a:rPr lang="en-US" sz="1400" dirty="0">
                <a:solidFill>
                  <a:srgbClr val="FF0000"/>
                </a:solidFill>
              </a:rPr>
              <a:t>This is called a “log” loss because differences closer to 1 matter more than differences closer to 0. </a:t>
            </a:r>
          </a:p>
        </p:txBody>
      </p:sp>
      <p:pic>
        <p:nvPicPr>
          <p:cNvPr id="2" name="Picture 2">
            <a:extLst>
              <a:ext uri="{FF2B5EF4-FFF2-40B4-BE49-F238E27FC236}">
                <a16:creationId xmlns:a16="http://schemas.microsoft.com/office/drawing/2014/main" id="{1B973856-625F-E735-420E-B6AF750EFB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652" y="2471555"/>
            <a:ext cx="3525274" cy="191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8507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Classification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We can see that some metrics, like log loss, easily take into account classification problems with multiple categories. </a:t>
            </a:r>
          </a:p>
          <a:p>
            <a:pPr marL="457200" lvl="0" indent="-317500" algn="l" rtl="0">
              <a:spcBef>
                <a:spcPts val="0"/>
              </a:spcBef>
              <a:spcAft>
                <a:spcPts val="0"/>
              </a:spcAft>
              <a:buSzPts val="1400"/>
              <a:buChar char="-"/>
            </a:pPr>
            <a:r>
              <a:rPr lang="en-US" sz="1400" dirty="0"/>
              <a:t>What about our other scores? </a:t>
            </a:r>
            <a:endParaRPr lang="en-US" sz="1000" dirty="0"/>
          </a:p>
          <a:p>
            <a:pPr marL="457200" lvl="0" indent="0" algn="l" rtl="0">
              <a:spcBef>
                <a:spcPts val="1600"/>
              </a:spcBef>
              <a:spcAft>
                <a:spcPts val="1600"/>
              </a:spcAft>
              <a:buNone/>
            </a:pPr>
            <a:endParaRPr sz="1400" dirty="0"/>
          </a:p>
        </p:txBody>
      </p:sp>
    </p:spTree>
    <p:extLst>
      <p:ext uri="{BB962C8B-B14F-4D97-AF65-F5344CB8AC3E}">
        <p14:creationId xmlns:p14="http://schemas.microsoft.com/office/powerpoint/2010/main" val="21288140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Classification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We can see that some metrics, like log loss, easily take into account classification problems with multiple categories. </a:t>
            </a:r>
          </a:p>
          <a:p>
            <a:pPr marL="457200" lvl="0" indent="-317500" algn="l" rtl="0">
              <a:spcBef>
                <a:spcPts val="0"/>
              </a:spcBef>
              <a:spcAft>
                <a:spcPts val="0"/>
              </a:spcAft>
              <a:buSzPts val="1400"/>
              <a:buChar char="-"/>
            </a:pPr>
            <a:r>
              <a:rPr lang="en-US" sz="1400" dirty="0"/>
              <a:t>What about our other scores? </a:t>
            </a:r>
          </a:p>
          <a:p>
            <a:pPr marL="457200" lvl="0" indent="-317500" algn="l" rtl="0">
              <a:spcBef>
                <a:spcPts val="0"/>
              </a:spcBef>
              <a:spcAft>
                <a:spcPts val="0"/>
              </a:spcAft>
              <a:buSzPts val="1400"/>
              <a:buChar char="-"/>
            </a:pPr>
            <a:r>
              <a:rPr lang="en-US" sz="1400" dirty="0"/>
              <a:t>Any metric with TP/FP/TN/FN implies a binary classification.</a:t>
            </a:r>
            <a:endParaRPr lang="en-US" sz="1000" dirty="0"/>
          </a:p>
          <a:p>
            <a:pPr marL="457200" lvl="0" indent="0" algn="l" rtl="0">
              <a:spcBef>
                <a:spcPts val="1600"/>
              </a:spcBef>
              <a:spcAft>
                <a:spcPts val="1600"/>
              </a:spcAft>
              <a:buNone/>
            </a:pPr>
            <a:endParaRPr sz="1400" dirty="0"/>
          </a:p>
        </p:txBody>
      </p:sp>
    </p:spTree>
    <p:extLst>
      <p:ext uri="{BB962C8B-B14F-4D97-AF65-F5344CB8AC3E}">
        <p14:creationId xmlns:p14="http://schemas.microsoft.com/office/powerpoint/2010/main" val="23955416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Classification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Typically, scores for multi-class classifications are calculated by:</a:t>
            </a:r>
          </a:p>
          <a:p>
            <a:pPr marL="482600" lvl="0" algn="l" rtl="0">
              <a:spcBef>
                <a:spcPts val="0"/>
              </a:spcBef>
              <a:spcAft>
                <a:spcPts val="0"/>
              </a:spcAft>
              <a:buSzPts val="1400"/>
              <a:buAutoNum type="arabicPeriod"/>
            </a:pPr>
            <a:r>
              <a:rPr lang="en-US" sz="1400" dirty="0"/>
              <a:t>Treating each category as separate. For ex: how many TP/FP/FN/FP for cats? How many for dogs? Etc. </a:t>
            </a:r>
          </a:p>
          <a:p>
            <a:pPr marL="482600" lvl="0" algn="l" rtl="0">
              <a:spcBef>
                <a:spcPts val="0"/>
              </a:spcBef>
              <a:spcAft>
                <a:spcPts val="0"/>
              </a:spcAft>
              <a:buSzPts val="1400"/>
              <a:buAutoNum type="arabicPeriod"/>
            </a:pPr>
            <a:r>
              <a:rPr lang="en-US" sz="1400" dirty="0"/>
              <a:t>Averaging the scores across all categories. For ex: Average(F1_cat, F1_dog,…)</a:t>
            </a:r>
          </a:p>
          <a:p>
            <a:pPr marL="457200" lvl="0" indent="-317500" algn="l" rtl="0">
              <a:spcBef>
                <a:spcPts val="0"/>
              </a:spcBef>
              <a:spcAft>
                <a:spcPts val="0"/>
              </a:spcAft>
              <a:buSzPts val="1400"/>
              <a:buChar char="-"/>
            </a:pPr>
            <a:endParaRPr lang="en-US" sz="600" dirty="0"/>
          </a:p>
          <a:p>
            <a:pPr marL="457200" lvl="0" indent="0" algn="l" rtl="0">
              <a:spcBef>
                <a:spcPts val="1600"/>
              </a:spcBef>
              <a:spcAft>
                <a:spcPts val="1600"/>
              </a:spcAft>
              <a:buNone/>
            </a:pPr>
            <a:endParaRPr sz="1400" dirty="0"/>
          </a:p>
        </p:txBody>
      </p:sp>
    </p:spTree>
    <p:extLst>
      <p:ext uri="{BB962C8B-B14F-4D97-AF65-F5344CB8AC3E}">
        <p14:creationId xmlns:p14="http://schemas.microsoft.com/office/powerpoint/2010/main" val="19549077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Regression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For regression, scoring methods should be more familiar: </a:t>
            </a:r>
          </a:p>
          <a:p>
            <a:pPr lvl="1">
              <a:spcBef>
                <a:spcPts val="0"/>
              </a:spcBef>
              <a:buChar char="-"/>
            </a:pPr>
            <a:r>
              <a:rPr lang="en-US" sz="1000" dirty="0"/>
              <a:t>R2</a:t>
            </a:r>
          </a:p>
          <a:p>
            <a:pPr lvl="1">
              <a:spcBef>
                <a:spcPts val="0"/>
              </a:spcBef>
              <a:buChar char="-"/>
            </a:pPr>
            <a:r>
              <a:rPr lang="en-US" sz="1000" dirty="0"/>
              <a:t>Mean Absolute Error</a:t>
            </a:r>
          </a:p>
          <a:p>
            <a:pPr lvl="1">
              <a:spcBef>
                <a:spcPts val="0"/>
              </a:spcBef>
              <a:buChar char="-"/>
            </a:pPr>
            <a:r>
              <a:rPr lang="en-US" sz="1000" dirty="0"/>
              <a:t>Root Mean Square Error (RMSE)</a:t>
            </a:r>
          </a:p>
          <a:p>
            <a:pPr lvl="1">
              <a:spcBef>
                <a:spcPts val="0"/>
              </a:spcBef>
              <a:buChar char="-"/>
            </a:pPr>
            <a:endParaRPr lang="en-US" sz="1000" dirty="0"/>
          </a:p>
          <a:p>
            <a:pPr marL="457200" lvl="0" indent="-317500" algn="l" rtl="0">
              <a:spcBef>
                <a:spcPts val="0"/>
              </a:spcBef>
              <a:spcAft>
                <a:spcPts val="0"/>
              </a:spcAft>
              <a:buSzPts val="1400"/>
              <a:buChar char="-"/>
            </a:pPr>
            <a:endParaRPr lang="en-US" sz="600" dirty="0"/>
          </a:p>
          <a:p>
            <a:pPr marL="457200" lvl="0" indent="0" algn="l" rtl="0">
              <a:spcBef>
                <a:spcPts val="1600"/>
              </a:spcBef>
              <a:spcAft>
                <a:spcPts val="1600"/>
              </a:spcAft>
              <a:buNone/>
            </a:pPr>
            <a:endParaRPr sz="1400" dirty="0"/>
          </a:p>
        </p:txBody>
      </p:sp>
    </p:spTree>
    <p:extLst>
      <p:ext uri="{BB962C8B-B14F-4D97-AF65-F5344CB8AC3E}">
        <p14:creationId xmlns:p14="http://schemas.microsoft.com/office/powerpoint/2010/main" val="30052517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Regression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For regression, scoring methods should be more familiar: </a:t>
            </a:r>
          </a:p>
          <a:p>
            <a:pPr lvl="1">
              <a:spcBef>
                <a:spcPts val="0"/>
              </a:spcBef>
              <a:buChar char="-"/>
            </a:pPr>
            <a:r>
              <a:rPr lang="en-US" sz="1000" b="1" dirty="0"/>
              <a:t>R2</a:t>
            </a:r>
          </a:p>
          <a:p>
            <a:pPr lvl="1">
              <a:spcBef>
                <a:spcPts val="0"/>
              </a:spcBef>
              <a:buChar char="-"/>
            </a:pPr>
            <a:r>
              <a:rPr lang="en-US" sz="1000" dirty="0"/>
              <a:t>Mean Absolute Error</a:t>
            </a:r>
          </a:p>
          <a:p>
            <a:pPr lvl="1">
              <a:spcBef>
                <a:spcPts val="0"/>
              </a:spcBef>
              <a:buChar char="-"/>
            </a:pPr>
            <a:r>
              <a:rPr lang="en-US" sz="1000" dirty="0"/>
              <a:t>Root Mean Square Error (RMSE)</a:t>
            </a:r>
          </a:p>
          <a:p>
            <a:pPr lvl="1">
              <a:spcBef>
                <a:spcPts val="0"/>
              </a:spcBef>
              <a:buChar char="-"/>
            </a:pPr>
            <a:endParaRPr lang="en-US" sz="1000" dirty="0"/>
          </a:p>
          <a:p>
            <a:pPr marL="457200" lvl="0" indent="-317500" algn="l" rtl="0">
              <a:spcBef>
                <a:spcPts val="0"/>
              </a:spcBef>
              <a:spcAft>
                <a:spcPts val="0"/>
              </a:spcAft>
              <a:buSzPts val="1400"/>
              <a:buChar char="-"/>
            </a:pPr>
            <a:endParaRPr lang="en-US" sz="600" dirty="0"/>
          </a:p>
          <a:p>
            <a:pPr marL="457200" lvl="0" indent="0" algn="l" rtl="0">
              <a:spcBef>
                <a:spcPts val="1600"/>
              </a:spcBef>
              <a:spcAft>
                <a:spcPts val="1600"/>
              </a:spcAft>
              <a:buNone/>
            </a:pPr>
            <a:endParaRPr sz="1400" dirty="0"/>
          </a:p>
        </p:txBody>
      </p:sp>
      <p:sp>
        <p:nvSpPr>
          <p:cNvPr id="4" name="Google Shape;132;p24">
            <a:extLst>
              <a:ext uri="{FF2B5EF4-FFF2-40B4-BE49-F238E27FC236}">
                <a16:creationId xmlns:a16="http://schemas.microsoft.com/office/drawing/2014/main" id="{7E789532-C7AA-8DE0-42AA-F73AB7364713}"/>
              </a:ext>
            </a:extLst>
          </p:cNvPr>
          <p:cNvSpPr txBox="1">
            <a:spLocks/>
          </p:cNvSpPr>
          <p:nvPr/>
        </p:nvSpPr>
        <p:spPr>
          <a:xfrm>
            <a:off x="4572000" y="1468825"/>
            <a:ext cx="4018200" cy="17496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Edu Diatype Rounded Semi-Mono" panose="020B0509040202060203" pitchFamily="49" charset="77"/>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marL="139700" indent="0">
              <a:buSzPts val="1400"/>
              <a:buNone/>
            </a:pPr>
            <a:r>
              <a:rPr lang="en-US" sz="1400" dirty="0">
                <a:solidFill>
                  <a:srgbClr val="FF0000"/>
                </a:solidFill>
              </a:rPr>
              <a:t>You should know this one! </a:t>
            </a:r>
          </a:p>
          <a:p>
            <a:pPr marL="139700" indent="0">
              <a:buSzPts val="1400"/>
              <a:buNone/>
            </a:pPr>
            <a:endParaRPr lang="en-US" sz="1400" dirty="0">
              <a:solidFill>
                <a:srgbClr val="FF0000"/>
              </a:solidFill>
            </a:endParaRPr>
          </a:p>
          <a:p>
            <a:pPr marL="139700" indent="0">
              <a:buSzPts val="1400"/>
              <a:buNone/>
            </a:pPr>
            <a:r>
              <a:rPr lang="en-US" sz="1400" dirty="0">
                <a:solidFill>
                  <a:srgbClr val="FF0000"/>
                </a:solidFill>
              </a:rPr>
              <a:t>Coefficient of Determination: the proportion of the variation in the dependent variable that is predictable from the independent variable(s).</a:t>
            </a:r>
          </a:p>
        </p:txBody>
      </p:sp>
    </p:spTree>
    <p:extLst>
      <p:ext uri="{BB962C8B-B14F-4D97-AF65-F5344CB8AC3E}">
        <p14:creationId xmlns:p14="http://schemas.microsoft.com/office/powerpoint/2010/main" val="39241219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Regression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For regression, scoring methods should be more familiar: </a:t>
            </a:r>
          </a:p>
          <a:p>
            <a:pPr lvl="1">
              <a:spcBef>
                <a:spcPts val="0"/>
              </a:spcBef>
              <a:buChar char="-"/>
            </a:pPr>
            <a:r>
              <a:rPr lang="en-US" sz="1000" b="1" dirty="0"/>
              <a:t>R2</a:t>
            </a:r>
          </a:p>
          <a:p>
            <a:pPr lvl="1">
              <a:spcBef>
                <a:spcPts val="0"/>
              </a:spcBef>
              <a:buChar char="-"/>
            </a:pPr>
            <a:r>
              <a:rPr lang="en-US" sz="1000" dirty="0"/>
              <a:t>Mean Absolute Error</a:t>
            </a:r>
          </a:p>
          <a:p>
            <a:pPr lvl="1">
              <a:spcBef>
                <a:spcPts val="0"/>
              </a:spcBef>
              <a:buChar char="-"/>
            </a:pPr>
            <a:r>
              <a:rPr lang="en-US" sz="1000" dirty="0"/>
              <a:t>Root Mean Square Error (RMSE)</a:t>
            </a:r>
          </a:p>
          <a:p>
            <a:pPr lvl="1">
              <a:spcBef>
                <a:spcPts val="0"/>
              </a:spcBef>
              <a:buChar char="-"/>
            </a:pPr>
            <a:endParaRPr lang="en-US" sz="1000" dirty="0"/>
          </a:p>
          <a:p>
            <a:pPr marL="457200" lvl="0" indent="-317500" algn="l" rtl="0">
              <a:spcBef>
                <a:spcPts val="0"/>
              </a:spcBef>
              <a:spcAft>
                <a:spcPts val="0"/>
              </a:spcAft>
              <a:buSzPts val="1400"/>
              <a:buChar char="-"/>
            </a:pPr>
            <a:endParaRPr lang="en-US" sz="600" dirty="0"/>
          </a:p>
          <a:p>
            <a:pPr marL="457200" lvl="0" indent="0" algn="l" rtl="0">
              <a:spcBef>
                <a:spcPts val="1600"/>
              </a:spcBef>
              <a:spcAft>
                <a:spcPts val="1600"/>
              </a:spcAft>
              <a:buNone/>
            </a:pPr>
            <a:endParaRPr sz="1400" dirty="0"/>
          </a:p>
        </p:txBody>
      </p:sp>
      <p:sp>
        <p:nvSpPr>
          <p:cNvPr id="4" name="Google Shape;132;p24">
            <a:extLst>
              <a:ext uri="{FF2B5EF4-FFF2-40B4-BE49-F238E27FC236}">
                <a16:creationId xmlns:a16="http://schemas.microsoft.com/office/drawing/2014/main" id="{7E789532-C7AA-8DE0-42AA-F73AB7364713}"/>
              </a:ext>
            </a:extLst>
          </p:cNvPr>
          <p:cNvSpPr txBox="1">
            <a:spLocks/>
          </p:cNvSpPr>
          <p:nvPr/>
        </p:nvSpPr>
        <p:spPr>
          <a:xfrm>
            <a:off x="4572000" y="1468825"/>
            <a:ext cx="4018200" cy="17496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Edu Diatype Rounded Semi-Mono" panose="020B0509040202060203" pitchFamily="49" charset="77"/>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marL="139700" indent="0">
              <a:buSzPts val="1400"/>
              <a:buNone/>
            </a:pPr>
            <a:r>
              <a:rPr lang="en-US" sz="1400" dirty="0">
                <a:solidFill>
                  <a:srgbClr val="FF0000"/>
                </a:solidFill>
              </a:rPr>
              <a:t>You should know this one! </a:t>
            </a:r>
          </a:p>
          <a:p>
            <a:pPr marL="139700" indent="0">
              <a:buSzPts val="1400"/>
              <a:buNone/>
            </a:pPr>
            <a:endParaRPr lang="en-US" sz="1400" dirty="0">
              <a:solidFill>
                <a:srgbClr val="FF0000"/>
              </a:solidFill>
            </a:endParaRPr>
          </a:p>
          <a:p>
            <a:pPr marL="139700" indent="0">
              <a:buSzPts val="1400"/>
              <a:buNone/>
            </a:pPr>
            <a:r>
              <a:rPr lang="en-US" sz="1400" dirty="0">
                <a:solidFill>
                  <a:srgbClr val="FF0000"/>
                </a:solidFill>
              </a:rPr>
              <a:t>Coefficient of Determination: the proportion of the variation in the dependent variable that is predictable from the independent variable(s).</a:t>
            </a:r>
          </a:p>
          <a:p>
            <a:pPr marL="139700" indent="0">
              <a:buSzPts val="1400"/>
              <a:buNone/>
            </a:pPr>
            <a:endParaRPr lang="en-US" sz="1400" dirty="0">
              <a:solidFill>
                <a:srgbClr val="FF0000"/>
              </a:solidFill>
            </a:endParaRPr>
          </a:p>
          <a:p>
            <a:pPr marL="139700" indent="0">
              <a:buSzPts val="1400"/>
              <a:buNone/>
            </a:pPr>
            <a:r>
              <a:rPr lang="en-US" sz="1400" dirty="0">
                <a:solidFill>
                  <a:srgbClr val="FF0000"/>
                </a:solidFill>
              </a:rPr>
              <a:t>We use this to assess the accuracy of our model. Here, higher R^2 is always better. Remember: in machine learning, we’re typically less interested in </a:t>
            </a:r>
            <a:r>
              <a:rPr lang="en-US" sz="1400" i="1" dirty="0">
                <a:solidFill>
                  <a:srgbClr val="FF0000"/>
                </a:solidFill>
              </a:rPr>
              <a:t>interpretation </a:t>
            </a:r>
            <a:r>
              <a:rPr lang="en-US" sz="1400" dirty="0">
                <a:solidFill>
                  <a:srgbClr val="FF0000"/>
                </a:solidFill>
              </a:rPr>
              <a:t>and more in </a:t>
            </a:r>
            <a:r>
              <a:rPr lang="en-US" sz="1400" i="1" dirty="0">
                <a:solidFill>
                  <a:srgbClr val="FF0000"/>
                </a:solidFill>
              </a:rPr>
              <a:t>better prediction</a:t>
            </a:r>
            <a:r>
              <a:rPr lang="en-US" sz="1400" dirty="0">
                <a:solidFill>
                  <a:srgbClr val="FF0000"/>
                </a:solidFill>
              </a:rPr>
              <a:t>. </a:t>
            </a:r>
          </a:p>
        </p:txBody>
      </p:sp>
    </p:spTree>
    <p:extLst>
      <p:ext uri="{BB962C8B-B14F-4D97-AF65-F5344CB8AC3E}">
        <p14:creationId xmlns:p14="http://schemas.microsoft.com/office/powerpoint/2010/main" val="7253326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Regression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For regression, scoring methods should be more familiar: </a:t>
            </a:r>
          </a:p>
          <a:p>
            <a:pPr lvl="1">
              <a:spcBef>
                <a:spcPts val="0"/>
              </a:spcBef>
              <a:buChar char="-"/>
            </a:pPr>
            <a:r>
              <a:rPr lang="en-US" sz="1000" dirty="0"/>
              <a:t>R2</a:t>
            </a:r>
          </a:p>
          <a:p>
            <a:pPr lvl="1">
              <a:spcBef>
                <a:spcPts val="0"/>
              </a:spcBef>
              <a:buChar char="-"/>
            </a:pPr>
            <a:r>
              <a:rPr lang="en-US" sz="1000" b="1" dirty="0"/>
              <a:t>Mean Absolute Error</a:t>
            </a:r>
          </a:p>
          <a:p>
            <a:pPr lvl="1">
              <a:spcBef>
                <a:spcPts val="0"/>
              </a:spcBef>
              <a:buChar char="-"/>
            </a:pPr>
            <a:r>
              <a:rPr lang="en-US" sz="1000" dirty="0"/>
              <a:t>Root Mean Square Error (RMSE)</a:t>
            </a:r>
          </a:p>
          <a:p>
            <a:pPr lvl="1">
              <a:spcBef>
                <a:spcPts val="0"/>
              </a:spcBef>
              <a:buChar char="-"/>
            </a:pPr>
            <a:endParaRPr lang="en-US" sz="1000" dirty="0"/>
          </a:p>
          <a:p>
            <a:pPr marL="457200" lvl="0" indent="-317500" algn="l" rtl="0">
              <a:spcBef>
                <a:spcPts val="0"/>
              </a:spcBef>
              <a:spcAft>
                <a:spcPts val="0"/>
              </a:spcAft>
              <a:buSzPts val="1400"/>
              <a:buChar char="-"/>
            </a:pPr>
            <a:endParaRPr lang="en-US" sz="600" dirty="0"/>
          </a:p>
          <a:p>
            <a:pPr marL="457200" lvl="0" indent="0" algn="l" rtl="0">
              <a:spcBef>
                <a:spcPts val="1600"/>
              </a:spcBef>
              <a:spcAft>
                <a:spcPts val="1600"/>
              </a:spcAft>
              <a:buNone/>
            </a:pPr>
            <a:endParaRPr sz="1400" dirty="0"/>
          </a:p>
        </p:txBody>
      </p:sp>
      <p:sp>
        <p:nvSpPr>
          <p:cNvPr id="4" name="Google Shape;132;p24">
            <a:extLst>
              <a:ext uri="{FF2B5EF4-FFF2-40B4-BE49-F238E27FC236}">
                <a16:creationId xmlns:a16="http://schemas.microsoft.com/office/drawing/2014/main" id="{7E789532-C7AA-8DE0-42AA-F73AB7364713}"/>
              </a:ext>
            </a:extLst>
          </p:cNvPr>
          <p:cNvSpPr txBox="1">
            <a:spLocks/>
          </p:cNvSpPr>
          <p:nvPr/>
        </p:nvSpPr>
        <p:spPr>
          <a:xfrm>
            <a:off x="4572000" y="1468825"/>
            <a:ext cx="4018200" cy="17496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Edu Diatype Rounded Semi-Mono" panose="020B0509040202060203" pitchFamily="49" charset="77"/>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marL="139700" indent="0">
              <a:buSzPts val="1400"/>
              <a:buNone/>
            </a:pPr>
            <a:r>
              <a:rPr lang="en-US" sz="1400" dirty="0">
                <a:solidFill>
                  <a:srgbClr val="FF0000"/>
                </a:solidFill>
              </a:rPr>
              <a:t>Sum of all the residuals / total number of points in the dataset. </a:t>
            </a:r>
          </a:p>
          <a:p>
            <a:pPr marL="139700" indent="0">
              <a:buSzPts val="1400"/>
              <a:buNone/>
            </a:pPr>
            <a:endParaRPr lang="en-US" sz="1400" dirty="0">
              <a:solidFill>
                <a:srgbClr val="FF0000"/>
              </a:solidFill>
            </a:endParaRPr>
          </a:p>
          <a:p>
            <a:pPr marL="139700" indent="0">
              <a:buSzPts val="1400"/>
              <a:buNone/>
            </a:pPr>
            <a:r>
              <a:rPr lang="en-US" sz="1400" dirty="0">
                <a:solidFill>
                  <a:srgbClr val="FF0000"/>
                </a:solidFill>
              </a:rPr>
              <a:t>It is the absolute average distance of our model prediction.</a:t>
            </a:r>
          </a:p>
          <a:p>
            <a:pPr marL="139700" indent="0">
              <a:buSzPts val="1400"/>
              <a:buNone/>
            </a:pPr>
            <a:endParaRPr lang="en-US" sz="1400" dirty="0">
              <a:solidFill>
                <a:srgbClr val="FF0000"/>
              </a:solidFill>
            </a:endParaRPr>
          </a:p>
        </p:txBody>
      </p:sp>
    </p:spTree>
    <p:extLst>
      <p:ext uri="{BB962C8B-B14F-4D97-AF65-F5344CB8AC3E}">
        <p14:creationId xmlns:p14="http://schemas.microsoft.com/office/powerpoint/2010/main" val="32824635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Regression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For regression, scoring methods should be more familiar: </a:t>
            </a:r>
          </a:p>
          <a:p>
            <a:pPr lvl="1">
              <a:spcBef>
                <a:spcPts val="0"/>
              </a:spcBef>
              <a:buChar char="-"/>
            </a:pPr>
            <a:r>
              <a:rPr lang="en-US" sz="1000" dirty="0"/>
              <a:t>R2</a:t>
            </a:r>
          </a:p>
          <a:p>
            <a:pPr lvl="1">
              <a:spcBef>
                <a:spcPts val="0"/>
              </a:spcBef>
              <a:buChar char="-"/>
            </a:pPr>
            <a:r>
              <a:rPr lang="en-US" sz="1000" b="1" dirty="0"/>
              <a:t>Mean Absolute Error</a:t>
            </a:r>
          </a:p>
          <a:p>
            <a:pPr lvl="1">
              <a:spcBef>
                <a:spcPts val="0"/>
              </a:spcBef>
              <a:buChar char="-"/>
            </a:pPr>
            <a:r>
              <a:rPr lang="en-US" sz="1000" dirty="0"/>
              <a:t>Root Mean Square Error (RMSE)</a:t>
            </a:r>
          </a:p>
          <a:p>
            <a:pPr lvl="1">
              <a:spcBef>
                <a:spcPts val="0"/>
              </a:spcBef>
              <a:buChar char="-"/>
            </a:pPr>
            <a:endParaRPr lang="en-US" sz="1000" dirty="0"/>
          </a:p>
          <a:p>
            <a:pPr marL="457200" lvl="0" indent="-317500" algn="l" rtl="0">
              <a:spcBef>
                <a:spcPts val="0"/>
              </a:spcBef>
              <a:spcAft>
                <a:spcPts val="0"/>
              </a:spcAft>
              <a:buSzPts val="1400"/>
              <a:buChar char="-"/>
            </a:pPr>
            <a:endParaRPr lang="en-US" sz="600" dirty="0"/>
          </a:p>
          <a:p>
            <a:pPr marL="457200" lvl="0" indent="0" algn="l" rtl="0">
              <a:spcBef>
                <a:spcPts val="1600"/>
              </a:spcBef>
              <a:spcAft>
                <a:spcPts val="1600"/>
              </a:spcAft>
              <a:buNone/>
            </a:pPr>
            <a:endParaRPr sz="1400" dirty="0"/>
          </a:p>
        </p:txBody>
      </p:sp>
      <p:sp>
        <p:nvSpPr>
          <p:cNvPr id="4" name="Google Shape;132;p24">
            <a:extLst>
              <a:ext uri="{FF2B5EF4-FFF2-40B4-BE49-F238E27FC236}">
                <a16:creationId xmlns:a16="http://schemas.microsoft.com/office/drawing/2014/main" id="{7E789532-C7AA-8DE0-42AA-F73AB7364713}"/>
              </a:ext>
            </a:extLst>
          </p:cNvPr>
          <p:cNvSpPr txBox="1">
            <a:spLocks/>
          </p:cNvSpPr>
          <p:nvPr/>
        </p:nvSpPr>
        <p:spPr>
          <a:xfrm>
            <a:off x="4572000" y="1468825"/>
            <a:ext cx="4018200" cy="17496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Edu Diatype Rounded Semi-Mono" panose="020B0509040202060203" pitchFamily="49" charset="77"/>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marL="139700" indent="0">
              <a:buSzPts val="1400"/>
              <a:buNone/>
            </a:pPr>
            <a:r>
              <a:rPr lang="en-US" sz="1400" dirty="0">
                <a:solidFill>
                  <a:srgbClr val="FF0000"/>
                </a:solidFill>
              </a:rPr>
              <a:t>Sum of all the residuals / total number of points in the dataset. </a:t>
            </a:r>
          </a:p>
          <a:p>
            <a:pPr marL="139700" indent="0">
              <a:buSzPts val="1400"/>
              <a:buNone/>
            </a:pPr>
            <a:endParaRPr lang="en-US" sz="1400" dirty="0">
              <a:solidFill>
                <a:srgbClr val="FF0000"/>
              </a:solidFill>
            </a:endParaRPr>
          </a:p>
          <a:p>
            <a:pPr marL="139700" indent="0">
              <a:buSzPts val="1400"/>
              <a:buNone/>
            </a:pPr>
            <a:r>
              <a:rPr lang="en-US" sz="1400" dirty="0">
                <a:solidFill>
                  <a:srgbClr val="FF0000"/>
                </a:solidFill>
              </a:rPr>
              <a:t>It is the absolute average distance of our model prediction.</a:t>
            </a:r>
          </a:p>
          <a:p>
            <a:pPr marL="139700" indent="0">
              <a:buSzPts val="1400"/>
              <a:buNone/>
            </a:pPr>
            <a:endParaRPr lang="en-US" sz="1400" dirty="0">
              <a:solidFill>
                <a:srgbClr val="FF0000"/>
              </a:solidFill>
            </a:endParaRPr>
          </a:p>
          <a:p>
            <a:pPr marL="139700" indent="0">
              <a:buSzPts val="1400"/>
              <a:buNone/>
            </a:pPr>
            <a:r>
              <a:rPr lang="en-US" sz="1400" dirty="0">
                <a:solidFill>
                  <a:srgbClr val="FF0000"/>
                </a:solidFill>
              </a:rPr>
              <a:t>We typically use this to understand how close the predictions are to the actual model on average.</a:t>
            </a:r>
          </a:p>
          <a:p>
            <a:pPr marL="139700" indent="0">
              <a:buSzPts val="1400"/>
              <a:buNone/>
            </a:pPr>
            <a:endParaRPr lang="en-US" sz="1400" dirty="0">
              <a:solidFill>
                <a:srgbClr val="FF0000"/>
              </a:solidFill>
            </a:endParaRPr>
          </a:p>
        </p:txBody>
      </p:sp>
    </p:spTree>
    <p:extLst>
      <p:ext uri="{BB962C8B-B14F-4D97-AF65-F5344CB8AC3E}">
        <p14:creationId xmlns:p14="http://schemas.microsoft.com/office/powerpoint/2010/main" val="9439216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Regression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For regression, scoring methods should be more familiar: </a:t>
            </a:r>
          </a:p>
          <a:p>
            <a:pPr lvl="1">
              <a:spcBef>
                <a:spcPts val="0"/>
              </a:spcBef>
              <a:buChar char="-"/>
            </a:pPr>
            <a:r>
              <a:rPr lang="en-US" sz="1000" dirty="0"/>
              <a:t>R2</a:t>
            </a:r>
          </a:p>
          <a:p>
            <a:pPr lvl="1">
              <a:spcBef>
                <a:spcPts val="0"/>
              </a:spcBef>
              <a:buChar char="-"/>
            </a:pPr>
            <a:r>
              <a:rPr lang="en-US" sz="1000" dirty="0"/>
              <a:t>Mean Absolute Error</a:t>
            </a:r>
          </a:p>
          <a:p>
            <a:pPr lvl="1">
              <a:spcBef>
                <a:spcPts val="0"/>
              </a:spcBef>
              <a:buChar char="-"/>
            </a:pPr>
            <a:r>
              <a:rPr lang="en-US" sz="1000" b="1" dirty="0"/>
              <a:t>Root Mean Square Error (RMSE)</a:t>
            </a:r>
          </a:p>
          <a:p>
            <a:pPr lvl="1">
              <a:spcBef>
                <a:spcPts val="0"/>
              </a:spcBef>
              <a:buChar char="-"/>
            </a:pPr>
            <a:endParaRPr lang="en-US" sz="1000" dirty="0"/>
          </a:p>
          <a:p>
            <a:pPr marL="457200" lvl="0" indent="-317500" algn="l" rtl="0">
              <a:spcBef>
                <a:spcPts val="0"/>
              </a:spcBef>
              <a:spcAft>
                <a:spcPts val="0"/>
              </a:spcAft>
              <a:buSzPts val="1400"/>
              <a:buChar char="-"/>
            </a:pPr>
            <a:endParaRPr lang="en-US" sz="600" dirty="0"/>
          </a:p>
          <a:p>
            <a:pPr marL="457200" lvl="0" indent="0" algn="l" rtl="0">
              <a:spcBef>
                <a:spcPts val="1600"/>
              </a:spcBef>
              <a:spcAft>
                <a:spcPts val="1600"/>
              </a:spcAft>
              <a:buNone/>
            </a:pPr>
            <a:endParaRPr sz="1400" dirty="0"/>
          </a:p>
        </p:txBody>
      </p:sp>
      <p:sp>
        <p:nvSpPr>
          <p:cNvPr id="4" name="Google Shape;132;p24">
            <a:extLst>
              <a:ext uri="{FF2B5EF4-FFF2-40B4-BE49-F238E27FC236}">
                <a16:creationId xmlns:a16="http://schemas.microsoft.com/office/drawing/2014/main" id="{7E789532-C7AA-8DE0-42AA-F73AB7364713}"/>
              </a:ext>
            </a:extLst>
          </p:cNvPr>
          <p:cNvSpPr txBox="1">
            <a:spLocks/>
          </p:cNvSpPr>
          <p:nvPr/>
        </p:nvSpPr>
        <p:spPr>
          <a:xfrm>
            <a:off x="4572000" y="1468825"/>
            <a:ext cx="4018200" cy="17496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Edu Diatype Rounded Semi-Mono" panose="020B0509040202060203" pitchFamily="49" charset="77"/>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marL="139700" indent="0">
              <a:buSzPts val="1400"/>
              <a:buNone/>
            </a:pPr>
            <a:r>
              <a:rPr lang="en-US" sz="1400" dirty="0">
                <a:solidFill>
                  <a:srgbClr val="FF0000"/>
                </a:solidFill>
              </a:rPr>
              <a:t>RMSE: The square root of the average squared distance between actual and predicted value. </a:t>
            </a:r>
          </a:p>
        </p:txBody>
      </p:sp>
    </p:spTree>
    <p:extLst>
      <p:ext uri="{BB962C8B-B14F-4D97-AF65-F5344CB8AC3E}">
        <p14:creationId xmlns:p14="http://schemas.microsoft.com/office/powerpoint/2010/main" val="1517922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Tuning Hyperparameters</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Hyperparameters tuning refers to tweaking the input parameters in a machine learning model. </a:t>
            </a:r>
          </a:p>
          <a:p>
            <a:pPr marL="457200" lvl="0" indent="-317500" algn="l" rtl="0">
              <a:spcBef>
                <a:spcPts val="0"/>
              </a:spcBef>
              <a:spcAft>
                <a:spcPts val="0"/>
              </a:spcAft>
              <a:buSzPts val="1400"/>
              <a:buChar char="-"/>
            </a:pPr>
            <a:endParaRPr sz="1400" dirty="0"/>
          </a:p>
          <a:p>
            <a:pPr marL="457200" lvl="0" indent="0" algn="l" rtl="0">
              <a:spcBef>
                <a:spcPts val="1600"/>
              </a:spcBef>
              <a:spcAft>
                <a:spcPts val="1600"/>
              </a:spcAft>
              <a:buNone/>
            </a:pPr>
            <a:endParaRPr sz="1400" dirty="0"/>
          </a:p>
        </p:txBody>
      </p:sp>
      <p:pic>
        <p:nvPicPr>
          <p:cNvPr id="3" name="Picture 2">
            <a:extLst>
              <a:ext uri="{FF2B5EF4-FFF2-40B4-BE49-F238E27FC236}">
                <a16:creationId xmlns:a16="http://schemas.microsoft.com/office/drawing/2014/main" id="{29147126-C78B-2069-AECE-1D6BFFE1877F}"/>
              </a:ext>
            </a:extLst>
          </p:cNvPr>
          <p:cNvPicPr>
            <a:picLocks noChangeAspect="1"/>
          </p:cNvPicPr>
          <p:nvPr/>
        </p:nvPicPr>
        <p:blipFill>
          <a:blip r:embed="rId3"/>
          <a:stretch>
            <a:fillRect/>
          </a:stretch>
        </p:blipFill>
        <p:spPr>
          <a:xfrm>
            <a:off x="4734361" y="1096325"/>
            <a:ext cx="3965418" cy="3674675"/>
          </a:xfrm>
          <a:prstGeom prst="rect">
            <a:avLst/>
          </a:prstGeom>
        </p:spPr>
      </p:pic>
    </p:spTree>
    <p:extLst>
      <p:ext uri="{BB962C8B-B14F-4D97-AF65-F5344CB8AC3E}">
        <p14:creationId xmlns:p14="http://schemas.microsoft.com/office/powerpoint/2010/main" val="3561713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Regression Scoring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For regression, scoring methods should be more familiar: </a:t>
            </a:r>
          </a:p>
          <a:p>
            <a:pPr lvl="1">
              <a:spcBef>
                <a:spcPts val="0"/>
              </a:spcBef>
              <a:buChar char="-"/>
            </a:pPr>
            <a:r>
              <a:rPr lang="en-US" sz="1000" dirty="0"/>
              <a:t>R2</a:t>
            </a:r>
          </a:p>
          <a:p>
            <a:pPr lvl="1">
              <a:spcBef>
                <a:spcPts val="0"/>
              </a:spcBef>
              <a:buChar char="-"/>
            </a:pPr>
            <a:r>
              <a:rPr lang="en-US" sz="1000" dirty="0"/>
              <a:t>Mean Absolute Error</a:t>
            </a:r>
          </a:p>
          <a:p>
            <a:pPr lvl="1">
              <a:spcBef>
                <a:spcPts val="0"/>
              </a:spcBef>
              <a:buChar char="-"/>
            </a:pPr>
            <a:r>
              <a:rPr lang="en-US" sz="1000" b="1" dirty="0"/>
              <a:t>Root Mean Square Error (RMSE)</a:t>
            </a:r>
          </a:p>
          <a:p>
            <a:pPr lvl="1">
              <a:spcBef>
                <a:spcPts val="0"/>
              </a:spcBef>
              <a:buChar char="-"/>
            </a:pPr>
            <a:endParaRPr lang="en-US" sz="1000" dirty="0"/>
          </a:p>
          <a:p>
            <a:pPr marL="457200" lvl="0" indent="-317500" algn="l" rtl="0">
              <a:spcBef>
                <a:spcPts val="0"/>
              </a:spcBef>
              <a:spcAft>
                <a:spcPts val="0"/>
              </a:spcAft>
              <a:buSzPts val="1400"/>
              <a:buChar char="-"/>
            </a:pPr>
            <a:endParaRPr lang="en-US" sz="600" dirty="0"/>
          </a:p>
          <a:p>
            <a:pPr marL="457200" lvl="0" indent="0" algn="l" rtl="0">
              <a:spcBef>
                <a:spcPts val="1600"/>
              </a:spcBef>
              <a:spcAft>
                <a:spcPts val="1600"/>
              </a:spcAft>
              <a:buNone/>
            </a:pPr>
            <a:endParaRPr sz="1400" dirty="0"/>
          </a:p>
        </p:txBody>
      </p:sp>
      <p:sp>
        <p:nvSpPr>
          <p:cNvPr id="4" name="Google Shape;132;p24">
            <a:extLst>
              <a:ext uri="{FF2B5EF4-FFF2-40B4-BE49-F238E27FC236}">
                <a16:creationId xmlns:a16="http://schemas.microsoft.com/office/drawing/2014/main" id="{7E789532-C7AA-8DE0-42AA-F73AB7364713}"/>
              </a:ext>
            </a:extLst>
          </p:cNvPr>
          <p:cNvSpPr txBox="1">
            <a:spLocks/>
          </p:cNvSpPr>
          <p:nvPr/>
        </p:nvSpPr>
        <p:spPr>
          <a:xfrm>
            <a:off x="4572000" y="1468825"/>
            <a:ext cx="4018200" cy="17496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Edu Diatype Rounded Semi-Mono" panose="020B0509040202060203" pitchFamily="49" charset="77"/>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marL="139700" indent="0">
              <a:buSzPts val="1400"/>
              <a:buNone/>
            </a:pPr>
            <a:r>
              <a:rPr lang="en-US" sz="1400" dirty="0">
                <a:solidFill>
                  <a:srgbClr val="FF0000"/>
                </a:solidFill>
              </a:rPr>
              <a:t>RMSE: The square root of the average squared distance between actual and predicted value.</a:t>
            </a:r>
          </a:p>
          <a:p>
            <a:pPr marL="139700" indent="0">
              <a:buSzPts val="1400"/>
              <a:buNone/>
            </a:pPr>
            <a:endParaRPr lang="en-US" sz="1400" dirty="0">
              <a:solidFill>
                <a:srgbClr val="FF0000"/>
              </a:solidFill>
            </a:endParaRPr>
          </a:p>
          <a:p>
            <a:pPr marL="139700" indent="0">
              <a:buSzPts val="1400"/>
              <a:buNone/>
            </a:pPr>
            <a:r>
              <a:rPr lang="en-US" sz="1400" dirty="0">
                <a:solidFill>
                  <a:srgbClr val="FF0000"/>
                </a:solidFill>
              </a:rPr>
              <a:t>Because we are </a:t>
            </a:r>
            <a:r>
              <a:rPr lang="en-US" sz="1400" b="1" dirty="0">
                <a:solidFill>
                  <a:srgbClr val="FF0000"/>
                </a:solidFill>
              </a:rPr>
              <a:t>squaring distances</a:t>
            </a:r>
            <a:r>
              <a:rPr lang="en-US" sz="1400" dirty="0">
                <a:solidFill>
                  <a:srgbClr val="FF0000"/>
                </a:solidFill>
              </a:rPr>
              <a:t> (i.e. residuals/errors), large errors are more pronounced. This is popular metric because it makes these larger errors more pronounced. </a:t>
            </a:r>
          </a:p>
        </p:txBody>
      </p:sp>
    </p:spTree>
    <p:extLst>
      <p:ext uri="{BB962C8B-B14F-4D97-AF65-F5344CB8AC3E}">
        <p14:creationId xmlns:p14="http://schemas.microsoft.com/office/powerpoint/2010/main" val="30788737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Bias-variance tradeoff</a:t>
            </a:r>
            <a:endParaRPr dirty="0"/>
          </a:p>
        </p:txBody>
      </p:sp>
      <p:sp>
        <p:nvSpPr>
          <p:cNvPr id="132" name="Google Shape;132;p24"/>
          <p:cNvSpPr txBox="1">
            <a:spLocks noGrp="1"/>
          </p:cNvSpPr>
          <p:nvPr>
            <p:ph type="body" idx="1"/>
          </p:nvPr>
        </p:nvSpPr>
        <p:spPr>
          <a:xfrm>
            <a:off x="311700" y="1468825"/>
            <a:ext cx="8462352" cy="103705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Since we want our model to generalize, we need to consider the following:</a:t>
            </a:r>
          </a:p>
          <a:p>
            <a:pPr marL="457200" lvl="0" indent="-317500" algn="l" rtl="0">
              <a:spcBef>
                <a:spcPts val="0"/>
              </a:spcBef>
              <a:spcAft>
                <a:spcPts val="0"/>
              </a:spcAft>
              <a:buSzPts val="1400"/>
              <a:buChar char="-"/>
            </a:pPr>
            <a:r>
              <a:rPr lang="en-US" sz="1400" dirty="0"/>
              <a:t>The “high-bias” model is another name for the idea that we are underfitting the data. It’s not descriptive enough of the patterns we see.</a:t>
            </a:r>
            <a:endParaRPr lang="en-US" sz="1000" dirty="0"/>
          </a:p>
          <a:p>
            <a:pPr lvl="1">
              <a:spcBef>
                <a:spcPts val="0"/>
              </a:spcBef>
              <a:buChar char="-"/>
            </a:pPr>
            <a:endParaRPr lang="en-US" sz="1000" dirty="0"/>
          </a:p>
          <a:p>
            <a:pPr marL="457200" lvl="0" indent="-317500" algn="l" rtl="0">
              <a:spcBef>
                <a:spcPts val="0"/>
              </a:spcBef>
              <a:spcAft>
                <a:spcPts val="0"/>
              </a:spcAft>
              <a:buSzPts val="1400"/>
              <a:buChar char="-"/>
            </a:pPr>
            <a:endParaRPr lang="en-US" sz="600" dirty="0"/>
          </a:p>
          <a:p>
            <a:pPr marL="457200" lvl="0" indent="0" algn="l" rtl="0">
              <a:spcBef>
                <a:spcPts val="1600"/>
              </a:spcBef>
              <a:spcAft>
                <a:spcPts val="1600"/>
              </a:spcAft>
              <a:buNone/>
            </a:pPr>
            <a:endParaRPr sz="1400" dirty="0"/>
          </a:p>
        </p:txBody>
      </p:sp>
      <p:pic>
        <p:nvPicPr>
          <p:cNvPr id="3" name="Picture 2">
            <a:extLst>
              <a:ext uri="{FF2B5EF4-FFF2-40B4-BE49-F238E27FC236}">
                <a16:creationId xmlns:a16="http://schemas.microsoft.com/office/drawing/2014/main" id="{02FC872E-783C-AC0A-1D23-19621C9D7DBA}"/>
              </a:ext>
            </a:extLst>
          </p:cNvPr>
          <p:cNvPicPr>
            <a:picLocks noChangeAspect="1"/>
          </p:cNvPicPr>
          <p:nvPr/>
        </p:nvPicPr>
        <p:blipFill>
          <a:blip r:embed="rId3"/>
          <a:stretch>
            <a:fillRect/>
          </a:stretch>
        </p:blipFill>
        <p:spPr>
          <a:xfrm>
            <a:off x="1315528" y="2356296"/>
            <a:ext cx="6512943" cy="2414704"/>
          </a:xfrm>
          <a:prstGeom prst="rect">
            <a:avLst/>
          </a:prstGeom>
        </p:spPr>
      </p:pic>
    </p:spTree>
    <p:extLst>
      <p:ext uri="{BB962C8B-B14F-4D97-AF65-F5344CB8AC3E}">
        <p14:creationId xmlns:p14="http://schemas.microsoft.com/office/powerpoint/2010/main" val="6633756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Bias-variance tradeoff</a:t>
            </a:r>
            <a:endParaRPr dirty="0"/>
          </a:p>
        </p:txBody>
      </p:sp>
      <p:sp>
        <p:nvSpPr>
          <p:cNvPr id="132" name="Google Shape;132;p24"/>
          <p:cNvSpPr txBox="1">
            <a:spLocks noGrp="1"/>
          </p:cNvSpPr>
          <p:nvPr>
            <p:ph type="body" idx="1"/>
          </p:nvPr>
        </p:nvSpPr>
        <p:spPr>
          <a:xfrm>
            <a:off x="311700" y="1468825"/>
            <a:ext cx="8462352" cy="103705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Since we want our model to generalize, we need to consider the following:</a:t>
            </a:r>
          </a:p>
          <a:p>
            <a:pPr marL="457200" lvl="0" indent="-317500" algn="l" rtl="0">
              <a:spcBef>
                <a:spcPts val="0"/>
              </a:spcBef>
              <a:spcAft>
                <a:spcPts val="0"/>
              </a:spcAft>
              <a:buSzPts val="1400"/>
              <a:buChar char="-"/>
            </a:pPr>
            <a:r>
              <a:rPr lang="en-US" sz="1400" dirty="0"/>
              <a:t>The “high-variance” model is another name for the idea that we are overfitting the data. It’s too specific to the data, which means it doesn’t generalize well. </a:t>
            </a:r>
            <a:endParaRPr lang="en-US" sz="1000" dirty="0"/>
          </a:p>
          <a:p>
            <a:pPr lvl="1">
              <a:spcBef>
                <a:spcPts val="0"/>
              </a:spcBef>
              <a:buChar char="-"/>
            </a:pPr>
            <a:endParaRPr lang="en-US" sz="1000" dirty="0"/>
          </a:p>
          <a:p>
            <a:pPr marL="457200" lvl="0" indent="-317500" algn="l" rtl="0">
              <a:spcBef>
                <a:spcPts val="0"/>
              </a:spcBef>
              <a:spcAft>
                <a:spcPts val="0"/>
              </a:spcAft>
              <a:buSzPts val="1400"/>
              <a:buChar char="-"/>
            </a:pPr>
            <a:endParaRPr lang="en-US" sz="600" dirty="0"/>
          </a:p>
          <a:p>
            <a:pPr marL="457200" lvl="0" indent="0" algn="l" rtl="0">
              <a:spcBef>
                <a:spcPts val="1600"/>
              </a:spcBef>
              <a:spcAft>
                <a:spcPts val="1600"/>
              </a:spcAft>
              <a:buNone/>
            </a:pPr>
            <a:endParaRPr sz="1400" dirty="0"/>
          </a:p>
        </p:txBody>
      </p:sp>
      <p:pic>
        <p:nvPicPr>
          <p:cNvPr id="3" name="Picture 2">
            <a:extLst>
              <a:ext uri="{FF2B5EF4-FFF2-40B4-BE49-F238E27FC236}">
                <a16:creationId xmlns:a16="http://schemas.microsoft.com/office/drawing/2014/main" id="{02FC872E-783C-AC0A-1D23-19621C9D7DBA}"/>
              </a:ext>
            </a:extLst>
          </p:cNvPr>
          <p:cNvPicPr>
            <a:picLocks noChangeAspect="1"/>
          </p:cNvPicPr>
          <p:nvPr/>
        </p:nvPicPr>
        <p:blipFill>
          <a:blip r:embed="rId3"/>
          <a:stretch>
            <a:fillRect/>
          </a:stretch>
        </p:blipFill>
        <p:spPr>
          <a:xfrm>
            <a:off x="1315528" y="2356296"/>
            <a:ext cx="6512943" cy="2414704"/>
          </a:xfrm>
          <a:prstGeom prst="rect">
            <a:avLst/>
          </a:prstGeom>
        </p:spPr>
      </p:pic>
    </p:spTree>
    <p:extLst>
      <p:ext uri="{BB962C8B-B14F-4D97-AF65-F5344CB8AC3E}">
        <p14:creationId xmlns:p14="http://schemas.microsoft.com/office/powerpoint/2010/main" val="5734373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Bias-variance tradeoff</a:t>
            </a:r>
            <a:endParaRPr dirty="0"/>
          </a:p>
        </p:txBody>
      </p:sp>
      <p:sp>
        <p:nvSpPr>
          <p:cNvPr id="132" name="Google Shape;132;p24"/>
          <p:cNvSpPr txBox="1">
            <a:spLocks noGrp="1"/>
          </p:cNvSpPr>
          <p:nvPr>
            <p:ph type="body" idx="1"/>
          </p:nvPr>
        </p:nvSpPr>
        <p:spPr>
          <a:xfrm>
            <a:off x="311700" y="1468825"/>
            <a:ext cx="4260300" cy="103705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When looking at our models scores, we want to find the “sweet spot” where we don’t have too complex a training model such that the test (called “validation”) score is too low, but our model is not too simple such that both our training and test scores are also too low. </a:t>
            </a:r>
            <a:endParaRPr sz="1400" dirty="0"/>
          </a:p>
        </p:txBody>
      </p:sp>
      <p:pic>
        <p:nvPicPr>
          <p:cNvPr id="4" name="Picture 3">
            <a:extLst>
              <a:ext uri="{FF2B5EF4-FFF2-40B4-BE49-F238E27FC236}">
                <a16:creationId xmlns:a16="http://schemas.microsoft.com/office/drawing/2014/main" id="{1C2E47FE-7972-5D9B-C267-6D5A62D26CFF}"/>
              </a:ext>
            </a:extLst>
          </p:cNvPr>
          <p:cNvPicPr>
            <a:picLocks noChangeAspect="1"/>
          </p:cNvPicPr>
          <p:nvPr/>
        </p:nvPicPr>
        <p:blipFill>
          <a:blip r:embed="rId3"/>
          <a:stretch>
            <a:fillRect/>
          </a:stretch>
        </p:blipFill>
        <p:spPr>
          <a:xfrm>
            <a:off x="4858186" y="1138721"/>
            <a:ext cx="3811164" cy="2866057"/>
          </a:xfrm>
          <a:prstGeom prst="rect">
            <a:avLst/>
          </a:prstGeom>
        </p:spPr>
      </p:pic>
    </p:spTree>
    <p:extLst>
      <p:ext uri="{BB962C8B-B14F-4D97-AF65-F5344CB8AC3E}">
        <p14:creationId xmlns:p14="http://schemas.microsoft.com/office/powerpoint/2010/main" val="8150021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Steps for Tuning</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Select the right type of model.</a:t>
            </a:r>
          </a:p>
          <a:p>
            <a:pPr marL="457200" lvl="0" indent="-317500" algn="l" rtl="0">
              <a:spcBef>
                <a:spcPts val="0"/>
              </a:spcBef>
              <a:spcAft>
                <a:spcPts val="0"/>
              </a:spcAft>
              <a:buSzPts val="1400"/>
              <a:buChar char="-"/>
            </a:pPr>
            <a:r>
              <a:rPr lang="en-US" sz="1400" dirty="0"/>
              <a:t>Review the list of parameters of the model and build the hyperparameter space</a:t>
            </a:r>
          </a:p>
          <a:p>
            <a:pPr marL="457200" lvl="0" indent="-317500" algn="l" rtl="0">
              <a:spcBef>
                <a:spcPts val="0"/>
              </a:spcBef>
              <a:spcAft>
                <a:spcPts val="0"/>
              </a:spcAft>
              <a:buSzPts val="1400"/>
              <a:buChar char="-"/>
            </a:pPr>
            <a:r>
              <a:rPr lang="en-US" sz="1400" dirty="0"/>
              <a:t>Select methods for searching the hyperparameter space</a:t>
            </a:r>
          </a:p>
          <a:p>
            <a:pPr marL="457200" lvl="0" indent="-317500" algn="l" rtl="0">
              <a:spcBef>
                <a:spcPts val="0"/>
              </a:spcBef>
              <a:spcAft>
                <a:spcPts val="0"/>
              </a:spcAft>
              <a:buSzPts val="1400"/>
              <a:buChar char="-"/>
            </a:pPr>
            <a:r>
              <a:rPr lang="en-US" sz="1400" dirty="0"/>
              <a:t>Applying the cross-validation scheme approach</a:t>
            </a:r>
          </a:p>
          <a:p>
            <a:pPr marL="457200" lvl="0" indent="-317500" algn="l" rtl="0">
              <a:spcBef>
                <a:spcPts val="0"/>
              </a:spcBef>
              <a:spcAft>
                <a:spcPts val="0"/>
              </a:spcAft>
              <a:buSzPts val="1400"/>
              <a:buChar char="-"/>
            </a:pPr>
            <a:r>
              <a:rPr lang="en-US" sz="1400" dirty="0"/>
              <a:t>Assess the model score to evaluate the model</a:t>
            </a:r>
            <a:endParaRPr sz="1400" dirty="0"/>
          </a:p>
          <a:p>
            <a:pPr marL="457200" lvl="0" indent="0" algn="l" rtl="0">
              <a:spcBef>
                <a:spcPts val="1600"/>
              </a:spcBef>
              <a:spcAft>
                <a:spcPts val="1600"/>
              </a:spcAft>
              <a:buNone/>
            </a:pPr>
            <a:endParaRPr sz="1400" dirty="0"/>
          </a:p>
        </p:txBody>
      </p:sp>
      <p:pic>
        <p:nvPicPr>
          <p:cNvPr id="1026" name="Picture 2" descr="Hyperparameter tuning for Deep Learning with scikit-learn, Keras, and  TensorFlow - PyImageSearch">
            <a:extLst>
              <a:ext uri="{FF2B5EF4-FFF2-40B4-BE49-F238E27FC236}">
                <a16:creationId xmlns:a16="http://schemas.microsoft.com/office/drawing/2014/main" id="{2BCDA070-9F18-03FE-4B59-2970ED8B6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850" y="1468825"/>
            <a:ext cx="4368800" cy="2302982"/>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hyperparameter tuning">
            <a:extLst>
              <a:ext uri="{FF2B5EF4-FFF2-40B4-BE49-F238E27FC236}">
                <a16:creationId xmlns:a16="http://schemas.microsoft.com/office/drawing/2014/main" id="{21F34E76-9EEC-C580-8E13-7844CE69651D}"/>
              </a:ext>
            </a:extLst>
          </p:cNvPr>
          <p:cNvSpPr>
            <a:spLocks noChangeAspect="1" noChangeArrowheads="1"/>
          </p:cNvSpPr>
          <p:nvPr/>
        </p:nvSpPr>
        <p:spPr bwMode="auto">
          <a:xfrm>
            <a:off x="92075" y="-792163"/>
            <a:ext cx="6756400" cy="2971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Tuning Hyperparameters</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Hyperparameters tuning refers to tweaking the input parameters in a machine learning model. </a:t>
            </a:r>
          </a:p>
          <a:p>
            <a:pPr marL="457200" lvl="0" indent="-317500" algn="l" rtl="0">
              <a:spcBef>
                <a:spcPts val="0"/>
              </a:spcBef>
              <a:spcAft>
                <a:spcPts val="0"/>
              </a:spcAft>
              <a:buSzPts val="1400"/>
              <a:buChar char="-"/>
            </a:pPr>
            <a:r>
              <a:rPr lang="en-US" sz="1400" dirty="0"/>
              <a:t>For instance, in a random forest model, we can decide: </a:t>
            </a:r>
          </a:p>
          <a:p>
            <a:pPr lvl="1">
              <a:spcBef>
                <a:spcPts val="0"/>
              </a:spcBef>
              <a:buChar char="-"/>
            </a:pPr>
            <a:r>
              <a:rPr lang="en-US" sz="1000" dirty="0"/>
              <a:t>The number of trees in the forest(“</a:t>
            </a:r>
            <a:r>
              <a:rPr lang="en-US" sz="1000" dirty="0" err="1"/>
              <a:t>n_estimators</a:t>
            </a:r>
            <a:r>
              <a:rPr lang="en-US" sz="1000" dirty="0"/>
              <a:t>”)</a:t>
            </a:r>
          </a:p>
          <a:p>
            <a:pPr lvl="1">
              <a:spcBef>
                <a:spcPts val="0"/>
              </a:spcBef>
              <a:buChar char="-"/>
            </a:pPr>
            <a:r>
              <a:rPr lang="en-US" sz="1000" dirty="0"/>
              <a:t>How the measure the quality of the split (“criterion”)</a:t>
            </a:r>
          </a:p>
          <a:p>
            <a:pPr lvl="1">
              <a:spcBef>
                <a:spcPts val="0"/>
              </a:spcBef>
              <a:buChar char="-"/>
            </a:pPr>
            <a:r>
              <a:rPr lang="en-US" sz="1000" dirty="0"/>
              <a:t>The maximum depth of the tree (“</a:t>
            </a:r>
            <a:r>
              <a:rPr lang="en-US" sz="1000" dirty="0" err="1"/>
              <a:t>max_depth</a:t>
            </a:r>
            <a:r>
              <a:rPr lang="en-US" sz="1000" dirty="0"/>
              <a:t>”)</a:t>
            </a:r>
          </a:p>
          <a:p>
            <a:pPr lvl="1">
              <a:spcBef>
                <a:spcPts val="0"/>
              </a:spcBef>
              <a:buChar char="-"/>
            </a:pPr>
            <a:r>
              <a:rPr lang="en-US" sz="1000" dirty="0" err="1"/>
              <a:t>etc</a:t>
            </a:r>
            <a:endParaRPr sz="1000" dirty="0"/>
          </a:p>
          <a:p>
            <a:pPr marL="457200" lvl="0" indent="0" algn="l" rtl="0">
              <a:spcBef>
                <a:spcPts val="1600"/>
              </a:spcBef>
              <a:spcAft>
                <a:spcPts val="1600"/>
              </a:spcAft>
              <a:buNone/>
            </a:pPr>
            <a:endParaRPr sz="1400" dirty="0"/>
          </a:p>
        </p:txBody>
      </p:sp>
      <p:pic>
        <p:nvPicPr>
          <p:cNvPr id="3" name="Picture 2">
            <a:extLst>
              <a:ext uri="{FF2B5EF4-FFF2-40B4-BE49-F238E27FC236}">
                <a16:creationId xmlns:a16="http://schemas.microsoft.com/office/drawing/2014/main" id="{29147126-C78B-2069-AECE-1D6BFFE1877F}"/>
              </a:ext>
            </a:extLst>
          </p:cNvPr>
          <p:cNvPicPr>
            <a:picLocks noChangeAspect="1"/>
          </p:cNvPicPr>
          <p:nvPr/>
        </p:nvPicPr>
        <p:blipFill>
          <a:blip r:embed="rId3"/>
          <a:stretch>
            <a:fillRect/>
          </a:stretch>
        </p:blipFill>
        <p:spPr>
          <a:xfrm>
            <a:off x="4734361" y="1096325"/>
            <a:ext cx="3965418" cy="3674675"/>
          </a:xfrm>
          <a:prstGeom prst="rect">
            <a:avLst/>
          </a:prstGeom>
        </p:spPr>
      </p:pic>
    </p:spTree>
    <p:extLst>
      <p:ext uri="{BB962C8B-B14F-4D97-AF65-F5344CB8AC3E}">
        <p14:creationId xmlns:p14="http://schemas.microsoft.com/office/powerpoint/2010/main" val="569361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Tuning Hyperparameters</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Tweaking these may result in different scores for your model.</a:t>
            </a:r>
          </a:p>
          <a:p>
            <a:pPr marL="457200" lvl="0" indent="-317500" algn="l" rtl="0">
              <a:spcBef>
                <a:spcPts val="0"/>
              </a:spcBef>
              <a:spcAft>
                <a:spcPts val="0"/>
              </a:spcAft>
              <a:buSzPts val="1400"/>
              <a:buChar char="-"/>
            </a:pPr>
            <a:r>
              <a:rPr lang="en-US" sz="1400" dirty="0"/>
              <a:t>Our job is to figure out which combination of hyperparameters will get the optimal results.  </a:t>
            </a:r>
            <a:endParaRPr sz="1000" dirty="0"/>
          </a:p>
          <a:p>
            <a:pPr marL="457200" lvl="0" indent="0" algn="l" rtl="0">
              <a:spcBef>
                <a:spcPts val="1600"/>
              </a:spcBef>
              <a:spcAft>
                <a:spcPts val="1600"/>
              </a:spcAft>
              <a:buNone/>
            </a:pPr>
            <a:endParaRPr sz="1400" dirty="0"/>
          </a:p>
        </p:txBody>
      </p:sp>
      <p:pic>
        <p:nvPicPr>
          <p:cNvPr id="2" name="Picture 2" descr="Hyperparameter tuning for Deep Learning with scikit-learn, Keras, and  TensorFlow - PyImageSearch">
            <a:extLst>
              <a:ext uri="{FF2B5EF4-FFF2-40B4-BE49-F238E27FC236}">
                <a16:creationId xmlns:a16="http://schemas.microsoft.com/office/drawing/2014/main" id="{2295EC25-A899-3F30-6542-7897EEBBD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850" y="1468825"/>
            <a:ext cx="4368800" cy="2302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376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Tuning Hyperparameters</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Tweaking these may result in different scores for your model.</a:t>
            </a:r>
          </a:p>
          <a:p>
            <a:pPr marL="457200" lvl="0" indent="-317500" algn="l" rtl="0">
              <a:spcBef>
                <a:spcPts val="0"/>
              </a:spcBef>
              <a:spcAft>
                <a:spcPts val="0"/>
              </a:spcAft>
              <a:buSzPts val="1400"/>
              <a:buChar char="-"/>
            </a:pPr>
            <a:r>
              <a:rPr lang="en-US" sz="1400" dirty="0"/>
              <a:t>Our job is to figure out which combination of hyperparameters will get the optimal results.  </a:t>
            </a:r>
          </a:p>
          <a:p>
            <a:pPr marL="457200" lvl="0" indent="-317500" algn="l" rtl="0">
              <a:spcBef>
                <a:spcPts val="0"/>
              </a:spcBef>
              <a:spcAft>
                <a:spcPts val="0"/>
              </a:spcAft>
              <a:buSzPts val="1400"/>
              <a:buChar char="-"/>
            </a:pPr>
            <a:r>
              <a:rPr lang="en-US" sz="1400" dirty="0"/>
              <a:t>We typically do this by exploring a </a:t>
            </a:r>
            <a:r>
              <a:rPr lang="en-US" sz="1400" b="1" dirty="0"/>
              <a:t>hyperparameter space</a:t>
            </a:r>
            <a:endParaRPr sz="1400" dirty="0"/>
          </a:p>
        </p:txBody>
      </p:sp>
      <p:pic>
        <p:nvPicPr>
          <p:cNvPr id="2" name="Picture 2" descr="Hyperparameter tuning for Deep Learning with scikit-learn, Keras, and  TensorFlow - PyImageSearch">
            <a:extLst>
              <a:ext uri="{FF2B5EF4-FFF2-40B4-BE49-F238E27FC236}">
                <a16:creationId xmlns:a16="http://schemas.microsoft.com/office/drawing/2014/main" id="{2295EC25-A899-3F30-6542-7897EEBBD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850" y="1468825"/>
            <a:ext cx="4368800" cy="2302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167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
            </a:r>
            <a:r>
              <a:rPr lang="en-US" dirty="0"/>
              <a:t>o</a:t>
            </a:r>
            <a:r>
              <a:rPr lang="en" dirty="0"/>
              <a:t>del Validation: Tuning Hyperparameters</a:t>
            </a:r>
            <a:endParaRPr dirty="0"/>
          </a:p>
        </p:txBody>
      </p:sp>
      <p:sp>
        <p:nvSpPr>
          <p:cNvPr id="132" name="Google Shape;132;p24"/>
          <p:cNvSpPr txBox="1">
            <a:spLocks noGrp="1"/>
          </p:cNvSpPr>
          <p:nvPr>
            <p:ph type="body" idx="1"/>
          </p:nvPr>
        </p:nvSpPr>
        <p:spPr>
          <a:xfrm>
            <a:off x="311700" y="1468825"/>
            <a:ext cx="40182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a:t>Tweaking these may result in different scores for your model.</a:t>
            </a:r>
          </a:p>
          <a:p>
            <a:pPr marL="457200" lvl="0" indent="-317500" algn="l" rtl="0">
              <a:spcBef>
                <a:spcPts val="0"/>
              </a:spcBef>
              <a:spcAft>
                <a:spcPts val="0"/>
              </a:spcAft>
              <a:buSzPts val="1400"/>
              <a:buChar char="-"/>
            </a:pPr>
            <a:r>
              <a:rPr lang="en-US" sz="1400" dirty="0"/>
              <a:t>Our job is to figure out which combination of hyperparameters will get the optimal results.  </a:t>
            </a:r>
          </a:p>
          <a:p>
            <a:pPr marL="457200" lvl="0" indent="-317500" algn="l" rtl="0">
              <a:spcBef>
                <a:spcPts val="0"/>
              </a:spcBef>
              <a:spcAft>
                <a:spcPts val="0"/>
              </a:spcAft>
              <a:buSzPts val="1400"/>
              <a:buChar char="-"/>
            </a:pPr>
            <a:r>
              <a:rPr lang="en-US" sz="1400" dirty="0"/>
              <a:t>We typically do this by exploring a </a:t>
            </a:r>
            <a:r>
              <a:rPr lang="en-US" sz="1400" b="1" dirty="0"/>
              <a:t>hyperparameter space</a:t>
            </a:r>
            <a:r>
              <a:rPr lang="en-US" sz="1400" dirty="0"/>
              <a:t>, which is just a fancy way of saying we’re going to delineate a list of possible hyperparameters to choose from</a:t>
            </a:r>
          </a:p>
          <a:p>
            <a:pPr marL="457200" lvl="0" indent="-317500" algn="l" rtl="0">
              <a:spcBef>
                <a:spcPts val="0"/>
              </a:spcBef>
              <a:spcAft>
                <a:spcPts val="0"/>
              </a:spcAft>
              <a:buSzPts val="1400"/>
              <a:buChar char="-"/>
            </a:pPr>
            <a:endParaRPr sz="1000" dirty="0"/>
          </a:p>
          <a:p>
            <a:pPr marL="457200" lvl="0" indent="0" algn="l" rtl="0">
              <a:spcBef>
                <a:spcPts val="1600"/>
              </a:spcBef>
              <a:spcAft>
                <a:spcPts val="1600"/>
              </a:spcAft>
              <a:buNone/>
            </a:pPr>
            <a:endParaRPr sz="1400" dirty="0"/>
          </a:p>
        </p:txBody>
      </p:sp>
      <p:pic>
        <p:nvPicPr>
          <p:cNvPr id="2" name="Picture 2" descr="Hyperparameter tuning for Deep Learning with scikit-learn, Keras, and  TensorFlow - PyImageSearch">
            <a:extLst>
              <a:ext uri="{FF2B5EF4-FFF2-40B4-BE49-F238E27FC236}">
                <a16:creationId xmlns:a16="http://schemas.microsoft.com/office/drawing/2014/main" id="{2295EC25-A899-3F30-6542-7897EEBBD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850" y="1468825"/>
            <a:ext cx="4368800" cy="2302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227753"/>
      </p:ext>
    </p:extLst>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4803</TotalTime>
  <Words>3225</Words>
  <Application>Microsoft Macintosh PowerPoint</Application>
  <PresentationFormat>On-screen Show (16:9)</PresentationFormat>
  <Paragraphs>390</Paragraphs>
  <Slides>54</Slides>
  <Notes>54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Edu Diatype Rounded Semi-Mono M</vt:lpstr>
      <vt:lpstr>Source Code Pro</vt:lpstr>
      <vt:lpstr>Oswald</vt:lpstr>
      <vt:lpstr>Edu Diatype Rounded Semi-Mono</vt:lpstr>
      <vt:lpstr>Arial</vt:lpstr>
      <vt:lpstr>Modern Writer</vt:lpstr>
      <vt:lpstr>Week 10</vt:lpstr>
      <vt:lpstr>Today’s Agenda</vt:lpstr>
      <vt:lpstr>Classification vs Regression</vt:lpstr>
      <vt:lpstr>Classification vs Regression</vt:lpstr>
      <vt:lpstr>Model Validation: Tuning Hyperparameters</vt:lpstr>
      <vt:lpstr>Model Validation: Tuning Hyperparameters</vt:lpstr>
      <vt:lpstr>Model Validation: Tuning Hyperparameters</vt:lpstr>
      <vt:lpstr>Model Validation: Tuning Hyperparameters</vt:lpstr>
      <vt:lpstr>Model Validation: Tuning Hyperparameters</vt:lpstr>
      <vt:lpstr>Model Validation: Tuning Hyperparameters</vt:lpstr>
      <vt:lpstr>Model Validation: Cross-validation</vt:lpstr>
      <vt:lpstr>Model Validation: Holdout Set</vt:lpstr>
      <vt:lpstr>Model Validation: Cross-validation</vt:lpstr>
      <vt:lpstr>Model Validation: Cross-validation</vt:lpstr>
      <vt:lpstr>Model Validation: Scoring</vt:lpstr>
      <vt:lpstr>Model Validation: Classification Scoring</vt:lpstr>
      <vt:lpstr>Model Validation: Classification Scoring</vt:lpstr>
      <vt:lpstr>Model Validation: Classification Scoring</vt:lpstr>
      <vt:lpstr>Model Validation: Classification Scoring</vt:lpstr>
      <vt:lpstr>Model Validation: Classification Scoring</vt:lpstr>
      <vt:lpstr>Model Validation: Classification Scoring</vt:lpstr>
      <vt:lpstr>Model Validation: Classification Scoring</vt:lpstr>
      <vt:lpstr>Model Validation: Classification Scoring</vt:lpstr>
      <vt:lpstr>Model Validation: Classification Scoring</vt:lpstr>
      <vt:lpstr>Model Validation: Classification Scoring</vt:lpstr>
      <vt:lpstr>Model Validation: Classification Scoring</vt:lpstr>
      <vt:lpstr>Model Validation: Classification Scoring</vt:lpstr>
      <vt:lpstr>Model Validation: Classification Scoring</vt:lpstr>
      <vt:lpstr>Model Validation: Classification Scoring</vt:lpstr>
      <vt:lpstr>Model Validation: Classification Scoring</vt:lpstr>
      <vt:lpstr>Model Validation: Classification Scoring</vt:lpstr>
      <vt:lpstr>Model Validation: Classification Scoring</vt:lpstr>
      <vt:lpstr>Model Validation: Classification Scoring</vt:lpstr>
      <vt:lpstr>Model Validation: Classification Scoring</vt:lpstr>
      <vt:lpstr>Model Validation: Classification Scoring</vt:lpstr>
      <vt:lpstr>Model Validation: Classification Scoring</vt:lpstr>
      <vt:lpstr>Model Validation: Classification Scoring</vt:lpstr>
      <vt:lpstr>Model Validation: Classification Scoring</vt:lpstr>
      <vt:lpstr>Model Validation: Classification Scoring</vt:lpstr>
      <vt:lpstr>Model Validation: Classification Scoring</vt:lpstr>
      <vt:lpstr>Model Validation: Classification Scoring</vt:lpstr>
      <vt:lpstr>Model Validation: Classification Scoring</vt:lpstr>
      <vt:lpstr>Model Validation: Classification Scoring</vt:lpstr>
      <vt:lpstr>Model Validation: Regression Scoring</vt:lpstr>
      <vt:lpstr>Model Validation: Regression Scoring</vt:lpstr>
      <vt:lpstr>Model Validation: Regression Scoring</vt:lpstr>
      <vt:lpstr>Model Validation: Regression Scoring</vt:lpstr>
      <vt:lpstr>Model Validation: Regression Scoring</vt:lpstr>
      <vt:lpstr>Model Validation: Regression Scoring</vt:lpstr>
      <vt:lpstr>Model Validation: Regression Scoring</vt:lpstr>
      <vt:lpstr>Model Validation: Bias-variance tradeoff</vt:lpstr>
      <vt:lpstr>Model Validation: Bias-variance tradeoff</vt:lpstr>
      <vt:lpstr>Model Validation: Bias-variance tradeoff</vt:lpstr>
      <vt:lpstr>Model Validation: Steps for Tuning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Urban Data Science</dc:title>
  <cp:lastModifiedBy>Wenfei Xu</cp:lastModifiedBy>
  <cp:revision>91</cp:revision>
  <dcterms:modified xsi:type="dcterms:W3CDTF">2023-04-10T18:41:14Z</dcterms:modified>
</cp:coreProperties>
</file>