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64" r:id="rId4"/>
    <p:sldId id="354" r:id="rId5"/>
    <p:sldId id="355" r:id="rId6"/>
    <p:sldId id="356" r:id="rId7"/>
    <p:sldId id="357" r:id="rId8"/>
    <p:sldId id="358" r:id="rId9"/>
    <p:sldId id="401" r:id="rId10"/>
    <p:sldId id="304" r:id="rId11"/>
    <p:sldId id="397" r:id="rId12"/>
    <p:sldId id="328" r:id="rId13"/>
    <p:sldId id="396" r:id="rId14"/>
    <p:sldId id="399" r:id="rId15"/>
    <p:sldId id="379" r:id="rId16"/>
    <p:sldId id="381" r:id="rId17"/>
    <p:sldId id="386" r:id="rId18"/>
    <p:sldId id="384" r:id="rId19"/>
    <p:sldId id="385" r:id="rId20"/>
    <p:sldId id="383" r:id="rId21"/>
    <p:sldId id="387" r:id="rId22"/>
    <p:sldId id="388" r:id="rId23"/>
    <p:sldId id="392" r:id="rId24"/>
    <p:sldId id="395" r:id="rId25"/>
    <p:sldId id="400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Edu Diatype Rounded Semi-Mono" panose="020B0509040202060203" pitchFamily="49" charset="77"/>
      <p:regular r:id="rId29"/>
      <p:bold r:id="rId30"/>
      <p:italic r:id="rId31"/>
    </p:embeddedFont>
    <p:embeddedFont>
      <p:font typeface="Edu Diatype Rounded Semi-Mono M" panose="020B0509040202060203" pitchFamily="49" charset="77"/>
      <p:regular r:id="rId32"/>
      <p:italic r:id="rId33"/>
    </p:embeddedFont>
    <p:embeddedFont>
      <p:font typeface="Oswald" pitchFamily="2" charset="77"/>
      <p:regular r:id="rId34"/>
      <p:bold r:id="rId35"/>
    </p:embeddedFont>
    <p:embeddedFont>
      <p:font typeface="Source Code Pro" panose="020B050903040302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0"/>
    <p:restoredTop sz="94702"/>
  </p:normalViewPr>
  <p:slideViewPr>
    <p:cSldViewPr snapToGrid="0">
      <p:cViewPr varScale="1">
        <p:scale>
          <a:sx n="196" d="100"/>
          <a:sy n="196" d="100"/>
        </p:scale>
        <p:origin x="17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Edu Diatype Rounded Semi-Mono" panose="020B0509040202060203" pitchFamily="49" charset="77"/>
        <a:ea typeface="Edu Diatype Rounded Semi-Mono" panose="020B0509040202060203" pitchFamily="49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521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261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4cbb09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4cbb09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78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706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85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15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cbb0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cbb0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89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2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5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79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191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67008c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67008c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36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 b="0" i="0">
                <a:latin typeface="Edu Diatype Rounded Semi-Mono" panose="020B0509040202060203" pitchFamily="49" charset="77"/>
                <a:ea typeface="Edu Diatype Rounded Semi-Mono" panose="020B0509040202060203" pitchFamily="49" charset="77"/>
                <a:cs typeface="Edu Diatype Rounded Semi-Mono" panose="020B0509040202060203" pitchFamily="49" charset="77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Edu Diatype Rounded Semi-Mono" panose="020B0509040202060203" pitchFamily="49" charset="77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Edu Diatype Rounded Semi-Mono" panose="020B0509040202060203" pitchFamily="49" charset="77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 i="0">
                <a:solidFill>
                  <a:schemeClr val="lt1"/>
                </a:solidFill>
                <a:latin typeface="Edu Diatype Rounded Semi-Mono" panose="020B0509040202060203" pitchFamily="49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Edu Diatype Rounded Semi-Mono" panose="020B0509040202060203" pitchFamily="49" charset="77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 b="0" i="0">
                <a:latin typeface="Edu Diatype Rounded Semi-Mono" panose="020B0509040202060203" pitchFamily="49" charset="77"/>
                <a:ea typeface="Edu Diatype Rounded Semi-Mono" panose="020B0509040202060203" pitchFamily="49" charset="77"/>
                <a:cs typeface="Edu Diatype Rounded Semi-Mono" panose="020B0509040202060203" pitchFamily="49" charset="77"/>
                <a:sym typeface="Oswald"/>
              </a:defRPr>
            </a:lvl1pPr>
          </a:lstStyle>
          <a:p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Edu Diatype Rounded Semi-Mono" panose="020B0509040202060203" pitchFamily="49" charset="77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Edu Diatype Rounded Semi-Mono M" panose="020B0509040202060203" pitchFamily="49" charset="77"/>
          <a:ea typeface="Edu Diatype Rounded Semi-Mono M" panose="020B0509040202060203" pitchFamily="49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Edu Diatype Rounded Semi-Mono" panose="020B0509040202060203" pitchFamily="49" charset="77"/>
          <a:ea typeface="Edu Diatype Rounded Semi-Mono" panose="020B0509040202060203" pitchFamily="49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12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42422" y="3515128"/>
            <a:ext cx="8732825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 + Spatial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 Review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415891CB-6A30-579F-1398-F2186765F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7474988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Proximity variables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fixed effects / spatial regimes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SLX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Lag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Error Model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4074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 Review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415891CB-6A30-579F-1398-F2186765F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7474988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Recall: Regression! (or Ordinary Least Squares regression, which is probably what most of you have learned)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2391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Assumptions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1855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Linearity - the relationships between the predictors and the outcome variable should be linear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Normality - the errors should be normally distributed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Constant error variance (homoscedasticity); the error variance should be constant. The opposite is called heteroscedasticity. </a:t>
            </a:r>
          </a:p>
          <a:p>
            <a:pPr rtl="0" fontAlgn="base">
              <a:spcBef>
                <a:spcPts val="4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Independence - the errors associated with one observation are not correlated with the errors of any other observation </a:t>
            </a:r>
          </a:p>
          <a:p>
            <a:pPr rtl="0" fontAlgn="base">
              <a:spcBef>
                <a:spcPts val="4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The model is specified properly – all known variables that are relevant predictors of the dependent variable are included. There are not individual observations that exert undue influence on the coefficients.</a:t>
            </a:r>
          </a:p>
          <a:p>
            <a:pPr rtl="0" fontAlgn="base">
              <a:spcBef>
                <a:spcPts val="4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Low multicollinearity - we avoid predictors that are highly collinear, which can cause problems when estimating regression coefficients. </a:t>
            </a:r>
            <a:br>
              <a:rPr lang="en-US" sz="1400" b="0" dirty="0">
                <a:effectLst/>
              </a:rPr>
            </a:br>
            <a:br>
              <a:rPr lang="en-US" sz="1400" b="0" dirty="0">
                <a:effectLst/>
              </a:rPr>
            </a:b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60745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 Review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415891CB-6A30-579F-1398-F2186765F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7474988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Proximity variables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fixed effects / spatial regimes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SLX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Lag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Error Model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232CED-D90B-4D65-6121-DD6F80F2A584}"/>
              </a:ext>
            </a:extLst>
          </p:cNvPr>
          <p:cNvCxnSpPr>
            <a:cxnSpLocks/>
          </p:cNvCxnSpPr>
          <p:nvPr/>
        </p:nvCxnSpPr>
        <p:spPr>
          <a:xfrm>
            <a:off x="419100" y="2311400"/>
            <a:ext cx="8020050" cy="0"/>
          </a:xfrm>
          <a:prstGeom prst="line">
            <a:avLst/>
          </a:prstGeom>
          <a:ln w="28575">
            <a:solidFill>
              <a:srgbClr val="FF4B74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132;p24">
            <a:extLst>
              <a:ext uri="{FF2B5EF4-FFF2-40B4-BE49-F238E27FC236}">
                <a16:creationId xmlns:a16="http://schemas.microsoft.com/office/drawing/2014/main" id="{C087F420-83AD-80BE-18DE-C67C8DE23C7C}"/>
              </a:ext>
            </a:extLst>
          </p:cNvPr>
          <p:cNvSpPr txBox="1">
            <a:spLocks/>
          </p:cNvSpPr>
          <p:nvPr/>
        </p:nvSpPr>
        <p:spPr>
          <a:xfrm>
            <a:off x="4633362" y="1861066"/>
            <a:ext cx="4028038" cy="37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4B74"/>
                </a:solidFill>
              </a:rPr>
              <a:t>Ordinary Least Squares</a:t>
            </a:r>
          </a:p>
        </p:txBody>
      </p:sp>
      <p:sp>
        <p:nvSpPr>
          <p:cNvPr id="7" name="Google Shape;132;p24">
            <a:extLst>
              <a:ext uri="{FF2B5EF4-FFF2-40B4-BE49-F238E27FC236}">
                <a16:creationId xmlns:a16="http://schemas.microsoft.com/office/drawing/2014/main" id="{853A8BFB-E249-ED26-CA0A-57AFA894740A}"/>
              </a:ext>
            </a:extLst>
          </p:cNvPr>
          <p:cNvSpPr txBox="1">
            <a:spLocks/>
          </p:cNvSpPr>
          <p:nvPr/>
        </p:nvSpPr>
        <p:spPr>
          <a:xfrm>
            <a:off x="4633362" y="2362740"/>
            <a:ext cx="4028038" cy="37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4B74"/>
                </a:solidFill>
              </a:rPr>
              <a:t>Violates Ordinary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16616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Regression Review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415891CB-6A30-579F-1398-F2186765F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7474988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Proximity variables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fixed effects / spatial regimes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SLX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Lag Model </a:t>
            </a:r>
            <a:r>
              <a:rPr lang="en-US" sz="1400" dirty="0">
                <a:solidFill>
                  <a:srgbClr val="FF4B74"/>
                </a:solidFill>
              </a:rPr>
              <a:t>– Accounts for “strictly exogenous” violation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Spatial Error Model</a:t>
            </a:r>
            <a:r>
              <a:rPr lang="en-US" sz="1400" dirty="0">
                <a:solidFill>
                  <a:srgbClr val="FF4B74"/>
                </a:solidFill>
              </a:rPr>
              <a:t> – Accounts for “independent of errors” violation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232CED-D90B-4D65-6121-DD6F80F2A584}"/>
              </a:ext>
            </a:extLst>
          </p:cNvPr>
          <p:cNvCxnSpPr>
            <a:cxnSpLocks/>
          </p:cNvCxnSpPr>
          <p:nvPr/>
        </p:nvCxnSpPr>
        <p:spPr>
          <a:xfrm>
            <a:off x="419100" y="2311400"/>
            <a:ext cx="8020050" cy="0"/>
          </a:xfrm>
          <a:prstGeom prst="line">
            <a:avLst/>
          </a:prstGeom>
          <a:ln w="28575">
            <a:solidFill>
              <a:srgbClr val="FF4B74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132;p24">
            <a:extLst>
              <a:ext uri="{FF2B5EF4-FFF2-40B4-BE49-F238E27FC236}">
                <a16:creationId xmlns:a16="http://schemas.microsoft.com/office/drawing/2014/main" id="{C087F420-83AD-80BE-18DE-C67C8DE23C7C}"/>
              </a:ext>
            </a:extLst>
          </p:cNvPr>
          <p:cNvSpPr txBox="1">
            <a:spLocks/>
          </p:cNvSpPr>
          <p:nvPr/>
        </p:nvSpPr>
        <p:spPr>
          <a:xfrm>
            <a:off x="4633362" y="1861066"/>
            <a:ext cx="4028038" cy="37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4B74"/>
                </a:solidFill>
              </a:rPr>
              <a:t>Ordinary Least Squares</a:t>
            </a:r>
          </a:p>
        </p:txBody>
      </p:sp>
    </p:spTree>
    <p:extLst>
      <p:ext uri="{BB962C8B-B14F-4D97-AF65-F5344CB8AC3E}">
        <p14:creationId xmlns:p14="http://schemas.microsoft.com/office/powerpoint/2010/main" val="352345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B4D8-C5E9-0D3E-D134-3B7191DD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622E-8536-B354-D261-28B08A60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One way to explicitly include space in our regression model is through </a:t>
            </a:r>
            <a:r>
              <a:rPr lang="en-US" i="1" dirty="0"/>
              <a:t>proximity variables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These are typically distances to amenities and events that could influence our outcomes.</a:t>
            </a:r>
          </a:p>
        </p:txBody>
      </p:sp>
    </p:spTree>
    <p:extLst>
      <p:ext uri="{BB962C8B-B14F-4D97-AF65-F5344CB8AC3E}">
        <p14:creationId xmlns:p14="http://schemas.microsoft.com/office/powerpoint/2010/main" val="160092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fixed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A59B-BC11-1139-A385-9A0121534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 regression more generally: fixed effects are X variables that are constant across y observations </a:t>
            </a:r>
          </a:p>
          <a:p>
            <a:pPr>
              <a:buFontTx/>
              <a:buChar char="-"/>
            </a:pPr>
            <a:r>
              <a:rPr lang="en-US" dirty="0"/>
              <a:t>Any change caused by a fixed effect is the same across observations</a:t>
            </a:r>
          </a:p>
        </p:txBody>
      </p:sp>
    </p:spTree>
    <p:extLst>
      <p:ext uri="{BB962C8B-B14F-4D97-AF65-F5344CB8AC3E}">
        <p14:creationId xmlns:p14="http://schemas.microsoft.com/office/powerpoint/2010/main" val="245628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fixed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BA59B-BC11-1139-A385-9A01215347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/>
                  <a:t>In regression more generally: fixed effects are X variables that are constant across y observations 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Any change caused by a fixed effect is the same across observations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observed values for each unit of analysis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,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independent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is each coefficient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error terms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different intercepts for each area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BA59B-BC11-1139-A385-9A0121534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82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CAD0-D10F-9953-4894-CE341940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fixed effects</a:t>
            </a:r>
          </a:p>
        </p:txBody>
      </p:sp>
      <p:pic>
        <p:nvPicPr>
          <p:cNvPr id="48130" name="Picture 2" descr="Introduction to the Fundamentals of Panel Data - Aptech">
            <a:extLst>
              <a:ext uri="{FF2B5EF4-FFF2-40B4-BE49-F238E27FC236}">
                <a16:creationId xmlns:a16="http://schemas.microsoft.com/office/drawing/2014/main" id="{A8BD18BB-39CF-CA81-C165-99CB2776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72" y="1352550"/>
            <a:ext cx="6433457" cy="32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8A00-6724-A260-E4EF-0C39030CB74B}"/>
              </a:ext>
            </a:extLst>
          </p:cNvPr>
          <p:cNvSpPr txBox="1"/>
          <p:nvPr/>
        </p:nvSpPr>
        <p:spPr>
          <a:xfrm>
            <a:off x="2286000" y="461577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Edu Diatype Rounded Semi-Mono" panose="020B0509040202060203" pitchFamily="49" charset="77"/>
              </a:rPr>
              <a:t>From https://</a:t>
            </a:r>
            <a:r>
              <a:rPr lang="en-US" sz="1000" dirty="0" err="1">
                <a:latin typeface="Edu Diatype Rounded Semi-Mono" panose="020B0509040202060203" pitchFamily="49" charset="77"/>
              </a:rPr>
              <a:t>www.aptech.com</a:t>
            </a:r>
            <a:r>
              <a:rPr lang="en-US" sz="1000" dirty="0">
                <a:latin typeface="Edu Diatype Rounded Semi-Mono" panose="020B0509040202060203" pitchFamily="49" charset="77"/>
              </a:rPr>
              <a:t>/blog/introduction-to-the-fundamentals-of-panel-data/</a:t>
            </a:r>
          </a:p>
        </p:txBody>
      </p:sp>
    </p:spTree>
    <p:extLst>
      <p:ext uri="{BB962C8B-B14F-4D97-AF65-F5344CB8AC3E}">
        <p14:creationId xmlns:p14="http://schemas.microsoft.com/office/powerpoint/2010/main" val="70274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fixed effects</a:t>
            </a:r>
          </a:p>
        </p:txBody>
      </p:sp>
      <p:pic>
        <p:nvPicPr>
          <p:cNvPr id="49154" name="Picture 2" descr="Fig. 1">
            <a:extLst>
              <a:ext uri="{FF2B5EF4-FFF2-40B4-BE49-F238E27FC236}">
                <a16:creationId xmlns:a16="http://schemas.microsoft.com/office/drawing/2014/main" id="{7CC695B9-443C-A7A0-45C5-131C43C1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95" y="1187385"/>
            <a:ext cx="2629808" cy="335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55362-8C01-7D25-A17C-4BCC750CF324}"/>
              </a:ext>
            </a:extLst>
          </p:cNvPr>
          <p:cNvSpPr txBox="1"/>
          <p:nvPr/>
        </p:nvSpPr>
        <p:spPr>
          <a:xfrm>
            <a:off x="1034143" y="4621145"/>
            <a:ext cx="7391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2E2E2E"/>
                </a:solidFill>
                <a:effectLst/>
                <a:latin typeface="Edu Diatype Rounded Semi-Mono" panose="020B0509040202060203" pitchFamily="49" charset="77"/>
              </a:rPr>
              <a:t>Heat map of median square meter prices for Oslo 1 to Oslo 12.</a:t>
            </a:r>
            <a:endParaRPr lang="en-US" sz="800" b="0" i="0" dirty="0">
              <a:solidFill>
                <a:srgbClr val="222222"/>
              </a:solidFill>
              <a:effectLst/>
              <a:latin typeface="Edu Diatype Rounded Semi-Mono" panose="020B0509040202060203" pitchFamily="49" charset="77"/>
            </a:endParaRPr>
          </a:p>
          <a:p>
            <a:pPr algn="ctr"/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From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Sommervoll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Å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., &amp;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Sommervoll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D. E. (2019). Learning from man or machine: Spatial fixed effects in urban econometrics.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Regional Science and Urban Economics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77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Edu Diatype Rounded Semi-Mono" panose="020B0509040202060203" pitchFamily="49" charset="77"/>
              </a:rPr>
              <a:t>, 239-252.</a:t>
            </a:r>
            <a:endParaRPr lang="en-US" sz="800" dirty="0">
              <a:latin typeface="Edu Diatype Rounded Semi-Mono" panose="020B050904020206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49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Agenda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Feature importance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r>
              <a:rPr lang="en-US" dirty="0"/>
              <a:t>Revisiting spatial regressions</a:t>
            </a:r>
          </a:p>
          <a:p>
            <a:pPr marL="0">
              <a:lnSpc>
                <a:spcPct val="100000"/>
              </a:lnSpc>
              <a:buFont typeface="Source Code Pro"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A59B-BC11-1139-A385-9A012153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79711"/>
            <a:ext cx="8520600" cy="30999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idea that both intercept and slope can vary by geography.</a:t>
            </a:r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6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BA59B-BC11-1139-A385-9A01215347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479711"/>
                <a:ext cx="8520600" cy="3099900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>
                    <a:solidFill>
                      <a:srgbClr val="FF4B74"/>
                    </a:solidFill>
                  </a:rPr>
                  <a:t>The idea that both intercept and slope can vary by geography.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observed values for each unit of analysis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,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independent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𝑘𝑟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coefficient for each regime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and each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error terms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different intercepts for each area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7BA59B-BC11-1139-A385-9A0121534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479711"/>
                <a:ext cx="8520600" cy="3099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099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regimes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3ED81-FE05-FFD2-3CC9-683A188F5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Mixed Effect Regression">
            <a:extLst>
              <a:ext uri="{FF2B5EF4-FFF2-40B4-BE49-F238E27FC236}">
                <a16:creationId xmlns:a16="http://schemas.microsoft.com/office/drawing/2014/main" id="{3B7F5D5F-E80E-3898-725E-B396BBE0A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2820"/>
            <a:ext cx="9144000" cy="36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4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>
                    <a:solidFill>
                      <a:srgbClr val="FF4B74"/>
                    </a:solidFill>
                  </a:rPr>
                  <a:t>Your dependent variable is affected by X and X’s neighbors.</a:t>
                </a:r>
              </a:p>
              <a:p>
                <a:pPr>
                  <a:buFontTx/>
                  <a:buChar char="-"/>
                </a:pPr>
                <a:r>
                  <a:rPr lang="en-US" b="0" dirty="0">
                    <a:solidFill>
                      <a:srgbClr val="FF4B74"/>
                    </a:solidFill>
                  </a:rPr>
                  <a:t>This is still an OLS model!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observed values for each unit of analysis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,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independent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is the coefficient for each independent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error terms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individual weights for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independent variables for that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spcBef>
                    <a:spcPts val="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coefficient </a:t>
                </a:r>
                <a:r>
                  <a:rPr lang="en-US" dirty="0">
                    <a:latin typeface="Edu Diatype Rounded Semi-Mono" panose="020B0509040202060203" pitchFamily="49" charset="77"/>
                  </a:rPr>
                  <a:t>for each independent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  <a:r>
                  <a:rPr lang="en-US" dirty="0"/>
                  <a:t>for effects of the spatial lag values.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2A29-77C6-7341-1334-6D0DEA2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error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>
                    <a:solidFill>
                      <a:srgbClr val="FF4B74"/>
                    </a:solidFill>
                  </a:rPr>
                  <a:t>There is spatial autocorrelation in your error terms.</a:t>
                </a:r>
              </a:p>
              <a:p>
                <a:pPr>
                  <a:buFontTx/>
                  <a:buChar char="-"/>
                </a:pPr>
                <a:r>
                  <a:rPr lang="en-US" dirty="0">
                    <a:solidFill>
                      <a:srgbClr val="FF4B74"/>
                    </a:solidFill>
                  </a:rPr>
                  <a:t>Some unmeasured spatial process we haven’t accounted for.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observed values for each unit of analysis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, 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independent variables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is the coefficient for each independent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error terms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individual weights for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are the independent variables for that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</a:t>
                </a:r>
              </a:p>
              <a:p>
                <a:pPr lvl="1">
                  <a:spcBef>
                    <a:spcPts val="0"/>
                  </a:spcBef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is the coefficient for each independent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Edu Diatype Rounded Semi-Mono" panose="020B0509040202060203" pitchFamily="49" charset="77"/>
                  </a:rPr>
                  <a:t> for effects of the spatial lag values.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533ED81-FE05-FFD2-3CC9-683A188F5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Spatial lag model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Google Shape;69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468825"/>
                <a:ext cx="8520600" cy="3099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rgbClr val="FF4B74"/>
                    </a:solidFill>
                  </a:rPr>
                  <a:t>You think Y is dependent on neighboring Y’s.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rgbClr val="FF4B74"/>
                    </a:solidFill>
                  </a:rPr>
                  <a:t>For ex, the selling price of this house should be influenced by the selling price of the house next door.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observed 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the neighboring values that have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weights.</a:t>
                </a:r>
              </a:p>
            </p:txBody>
          </p:sp>
        </mc:Choice>
        <mc:Fallback>
          <p:sp>
            <p:nvSpPr>
              <p:cNvPr id="69" name="Google Shape;69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468825"/>
                <a:ext cx="8520600" cy="3099900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7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F6C0CE92-D59B-F1B0-252A-F86A8621A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018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Recall: Decision Trees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" name="Picture 2" descr="Decision Tree Algorithm in Machine Learning - Javatpoint">
            <a:extLst>
              <a:ext uri="{FF2B5EF4-FFF2-40B4-BE49-F238E27FC236}">
                <a16:creationId xmlns:a16="http://schemas.microsoft.com/office/drawing/2014/main" id="{E3F4C866-201F-C506-5756-ECC77AEF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58333"/>
            <a:ext cx="4540250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F6C0CE92-D59B-F1B0-252A-F86A8621A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434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Recall: Decision Trees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Splits in the tree are made by certain decisions. 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" name="Picture 2" descr="Decision Tree Algorithm in Machine Learning - Javatpoint">
            <a:extLst>
              <a:ext uri="{FF2B5EF4-FFF2-40B4-BE49-F238E27FC236}">
                <a16:creationId xmlns:a16="http://schemas.microsoft.com/office/drawing/2014/main" id="{E3F4C866-201F-C506-5756-ECC77AEF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58333"/>
            <a:ext cx="4540250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5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F6C0CE92-D59B-F1B0-252A-F86A8621A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434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Recall: Decision Trees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Splits in the tree are made by certain decisions.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 end result is a set of leaf nodes that, ideally, separate our data into “pure” leaf nodes where all the data in one node is of the same category.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3" name="Picture 2" descr="Decision Tree Algorithm in Machine Learning - Javatpoint">
            <a:extLst>
              <a:ext uri="{FF2B5EF4-FFF2-40B4-BE49-F238E27FC236}">
                <a16:creationId xmlns:a16="http://schemas.microsoft.com/office/drawing/2014/main" id="{E3F4C866-201F-C506-5756-ECC77AEF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058333"/>
            <a:ext cx="4540250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F6C0CE92-D59B-F1B0-252A-F86A8621A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434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dirty="0"/>
              <a:t>Impurity based feature importance</a:t>
            </a:r>
            <a:r>
              <a:rPr lang="en-US" sz="1400" dirty="0"/>
              <a:t>: We want to find splits that will decrease our “impurity” as much as possible</a:t>
            </a:r>
            <a:endParaRPr sz="1400" dirty="0"/>
          </a:p>
        </p:txBody>
      </p:sp>
      <p:pic>
        <p:nvPicPr>
          <p:cNvPr id="3074" name="Picture 2" descr="Decision Trees for Classification: A Machine Learning Algorithm | Xoriant">
            <a:extLst>
              <a:ext uri="{FF2B5EF4-FFF2-40B4-BE49-F238E27FC236}">
                <a16:creationId xmlns:a16="http://schemas.microsoft.com/office/drawing/2014/main" id="{A95D43CB-53BF-06CF-A4BC-CCCB8A30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60" y="1266550"/>
            <a:ext cx="5288640" cy="33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4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F6C0CE92-D59B-F1B0-252A-F86A8621A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434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dirty="0"/>
              <a:t>Impurity based feature importance</a:t>
            </a:r>
            <a:r>
              <a:rPr lang="en-US" sz="1400" dirty="0"/>
              <a:t>: We want to find splits that will decrease our “impurity” as much as possible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This type of feature importance is the mean decrease in impurity for each feature across all trees (remember we usually see trees in an ensemble learning context!)</a:t>
            </a:r>
            <a:endParaRPr sz="1400" dirty="0"/>
          </a:p>
        </p:txBody>
      </p:sp>
      <p:pic>
        <p:nvPicPr>
          <p:cNvPr id="3074" name="Picture 2" descr="Decision Trees for Classification: A Machine Learning Algorithm | Xoriant">
            <a:extLst>
              <a:ext uri="{FF2B5EF4-FFF2-40B4-BE49-F238E27FC236}">
                <a16:creationId xmlns:a16="http://schemas.microsoft.com/office/drawing/2014/main" id="{A95D43CB-53BF-06CF-A4BC-CCCB8A30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180951"/>
            <a:ext cx="1754751" cy="10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ecision Trees for Classification: A Machine Learning Algorithm | Xoriant">
            <a:extLst>
              <a:ext uri="{FF2B5EF4-FFF2-40B4-BE49-F238E27FC236}">
                <a16:creationId xmlns:a16="http://schemas.microsoft.com/office/drawing/2014/main" id="{41E5B4E0-14EB-4BD0-EA0B-31E1A34B5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5" r="14679"/>
          <a:stretch/>
        </p:blipFill>
        <p:spPr bwMode="auto">
          <a:xfrm>
            <a:off x="5320940" y="2193651"/>
            <a:ext cx="1169999" cy="10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ecision Trees for Classification: A Machine Learning Algorithm | Xoriant">
            <a:extLst>
              <a:ext uri="{FF2B5EF4-FFF2-40B4-BE49-F238E27FC236}">
                <a16:creationId xmlns:a16="http://schemas.microsoft.com/office/drawing/2014/main" id="{C362E0E8-90CF-DF5B-4D60-098521ECD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5" r="14679"/>
          <a:stretch/>
        </p:blipFill>
        <p:spPr bwMode="auto">
          <a:xfrm>
            <a:off x="6596300" y="2193651"/>
            <a:ext cx="1169999" cy="10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cision Trees for Classification: A Machine Learning Algorithm | Xoriant">
            <a:extLst>
              <a:ext uri="{FF2B5EF4-FFF2-40B4-BE49-F238E27FC236}">
                <a16:creationId xmlns:a16="http://schemas.microsoft.com/office/drawing/2014/main" id="{861C3E64-013B-AF76-810F-599B0422A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5" r="14679"/>
          <a:stretch/>
        </p:blipFill>
        <p:spPr bwMode="auto">
          <a:xfrm>
            <a:off x="7792498" y="2193651"/>
            <a:ext cx="1169999" cy="10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6D27A218-F7CD-1682-0E65-0909444487D1}"/>
              </a:ext>
            </a:extLst>
          </p:cNvPr>
          <p:cNvSpPr txBox="1">
            <a:spLocks/>
          </p:cNvSpPr>
          <p:nvPr/>
        </p:nvSpPr>
        <p:spPr>
          <a:xfrm>
            <a:off x="4153795" y="1782876"/>
            <a:ext cx="940160" cy="41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4B74"/>
                </a:solidFill>
              </a:rPr>
              <a:t>Tree 1</a:t>
            </a:r>
          </a:p>
        </p:txBody>
      </p:sp>
      <p:sp>
        <p:nvSpPr>
          <p:cNvPr id="9" name="Google Shape;132;p24">
            <a:extLst>
              <a:ext uri="{FF2B5EF4-FFF2-40B4-BE49-F238E27FC236}">
                <a16:creationId xmlns:a16="http://schemas.microsoft.com/office/drawing/2014/main" id="{2C7091FF-9E34-5519-898C-6DFA946CB35E}"/>
              </a:ext>
            </a:extLst>
          </p:cNvPr>
          <p:cNvSpPr txBox="1">
            <a:spLocks/>
          </p:cNvSpPr>
          <p:nvPr/>
        </p:nvSpPr>
        <p:spPr>
          <a:xfrm>
            <a:off x="5298593" y="1782876"/>
            <a:ext cx="940160" cy="41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4B74"/>
                </a:solidFill>
              </a:rPr>
              <a:t>Tree 2</a:t>
            </a:r>
          </a:p>
        </p:txBody>
      </p:sp>
      <p:sp>
        <p:nvSpPr>
          <p:cNvPr id="10" name="Google Shape;132;p24">
            <a:extLst>
              <a:ext uri="{FF2B5EF4-FFF2-40B4-BE49-F238E27FC236}">
                <a16:creationId xmlns:a16="http://schemas.microsoft.com/office/drawing/2014/main" id="{7745D23A-50BD-C217-C242-F75D38A2EBBB}"/>
              </a:ext>
            </a:extLst>
          </p:cNvPr>
          <p:cNvSpPr txBox="1">
            <a:spLocks/>
          </p:cNvSpPr>
          <p:nvPr/>
        </p:nvSpPr>
        <p:spPr>
          <a:xfrm>
            <a:off x="6668395" y="1782876"/>
            <a:ext cx="940160" cy="41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4B74"/>
                </a:solidFill>
              </a:rPr>
              <a:t>Tree 3</a:t>
            </a:r>
          </a:p>
        </p:txBody>
      </p:sp>
      <p:sp>
        <p:nvSpPr>
          <p:cNvPr id="11" name="Google Shape;132;p24">
            <a:extLst>
              <a:ext uri="{FF2B5EF4-FFF2-40B4-BE49-F238E27FC236}">
                <a16:creationId xmlns:a16="http://schemas.microsoft.com/office/drawing/2014/main" id="{28ECB557-1A7F-5696-CEEF-707276FFE584}"/>
              </a:ext>
            </a:extLst>
          </p:cNvPr>
          <p:cNvSpPr txBox="1">
            <a:spLocks/>
          </p:cNvSpPr>
          <p:nvPr/>
        </p:nvSpPr>
        <p:spPr>
          <a:xfrm>
            <a:off x="7865929" y="1782876"/>
            <a:ext cx="940160" cy="41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Edu Diatype Rounded Semi-Mono" panose="020B0509040202060203" pitchFamily="49" charset="77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>
              <a:buSzPts val="1400"/>
              <a:buNone/>
            </a:pPr>
            <a:r>
              <a:rPr lang="en-US" sz="1400" dirty="0">
                <a:solidFill>
                  <a:srgbClr val="FF4B74"/>
                </a:solidFill>
              </a:rPr>
              <a:t>Tree 4</a:t>
            </a:r>
          </a:p>
        </p:txBody>
      </p:sp>
    </p:spTree>
    <p:extLst>
      <p:ext uri="{BB962C8B-B14F-4D97-AF65-F5344CB8AC3E}">
        <p14:creationId xmlns:p14="http://schemas.microsoft.com/office/powerpoint/2010/main" val="37515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F6C0CE92-D59B-F1B0-252A-F86A8621A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434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dirty="0"/>
              <a:t>Impurity based feature importance</a:t>
            </a:r>
            <a:r>
              <a:rPr lang="en-US" sz="1400" dirty="0"/>
              <a:t>: We want to find splits that will decrease our “impurity” as much as possible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This type of feature importance is the mean decrease in impurity for each feature across all trees (remember we usually see trees in an ensemble learning context!)</a:t>
            </a:r>
          </a:p>
        </p:txBody>
      </p:sp>
      <p:pic>
        <p:nvPicPr>
          <p:cNvPr id="5122" name="Picture 2" descr="Feature importance in deep learning - Deep Learning - fast.ai Course Forums">
            <a:extLst>
              <a:ext uri="{FF2B5EF4-FFF2-40B4-BE49-F238E27FC236}">
                <a16:creationId xmlns:a16="http://schemas.microsoft.com/office/drawing/2014/main" id="{A6E8C90C-DCE1-1A56-1F54-A87D0085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3770"/>
            <a:ext cx="4357688" cy="37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1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2" name="Google Shape;132;p24">
            <a:extLst>
              <a:ext uri="{FF2B5EF4-FFF2-40B4-BE49-F238E27FC236}">
                <a16:creationId xmlns:a16="http://schemas.microsoft.com/office/drawing/2014/main" id="{F6C0CE92-D59B-F1B0-252A-F86A8621A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434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b="1" dirty="0"/>
              <a:t>Permutation based feature importance</a:t>
            </a:r>
            <a:r>
              <a:rPr lang="en-US" sz="1400" dirty="0"/>
              <a:t>: We see how much our prediction score changes if we randomly shuffle one of our features</a:t>
            </a:r>
          </a:p>
        </p:txBody>
      </p:sp>
      <p:pic>
        <p:nvPicPr>
          <p:cNvPr id="7170" name="Picture 2" descr="Python Random Shuffle Method">
            <a:extLst>
              <a:ext uri="{FF2B5EF4-FFF2-40B4-BE49-F238E27FC236}">
                <a16:creationId xmlns:a16="http://schemas.microsoft.com/office/drawing/2014/main" id="{2C0BD1EB-3520-E2B1-9222-E113B004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468825"/>
            <a:ext cx="3575050" cy="235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3409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1024</Words>
  <Application>Microsoft Macintosh PowerPoint</Application>
  <PresentationFormat>On-screen Show (16:9)</PresentationFormat>
  <Paragraphs>111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Edu Diatype Rounded Semi-Mono M</vt:lpstr>
      <vt:lpstr>Source Code Pro</vt:lpstr>
      <vt:lpstr>Oswald</vt:lpstr>
      <vt:lpstr>Cambria Math</vt:lpstr>
      <vt:lpstr>Edu Diatype Rounded Semi-Mono</vt:lpstr>
      <vt:lpstr>Wingdings</vt:lpstr>
      <vt:lpstr>Arial</vt:lpstr>
      <vt:lpstr>Modern Writer</vt:lpstr>
      <vt:lpstr>Week 12</vt:lpstr>
      <vt:lpstr>Today’s Agenda</vt:lpstr>
      <vt:lpstr>Feature Importance</vt:lpstr>
      <vt:lpstr>Feature Importance</vt:lpstr>
      <vt:lpstr>Feature Importance</vt:lpstr>
      <vt:lpstr>Feature Importance</vt:lpstr>
      <vt:lpstr>Feature Importance</vt:lpstr>
      <vt:lpstr>Feature Importance</vt:lpstr>
      <vt:lpstr>Feature Importance</vt:lpstr>
      <vt:lpstr>Spatial Regression Review</vt:lpstr>
      <vt:lpstr>Spatial Regression Review</vt:lpstr>
      <vt:lpstr>Linear Regression Assumptions</vt:lpstr>
      <vt:lpstr>Spatial Regression Review</vt:lpstr>
      <vt:lpstr>Spatial Regression Review</vt:lpstr>
      <vt:lpstr>Proximity Variables</vt:lpstr>
      <vt:lpstr>Spatial fixed effects</vt:lpstr>
      <vt:lpstr>Spatial fixed effects</vt:lpstr>
      <vt:lpstr>Spatial fixed effects</vt:lpstr>
      <vt:lpstr>Spatial fixed effects</vt:lpstr>
      <vt:lpstr>Spatial regimes</vt:lpstr>
      <vt:lpstr>Spatial regimes</vt:lpstr>
      <vt:lpstr>Spatial regimes</vt:lpstr>
      <vt:lpstr>The SLX model</vt:lpstr>
      <vt:lpstr>Spatial error model</vt:lpstr>
      <vt:lpstr>Spatial lag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Urban Data Science</dc:title>
  <cp:lastModifiedBy>Wenfei Xu</cp:lastModifiedBy>
  <cp:revision>98</cp:revision>
  <dcterms:modified xsi:type="dcterms:W3CDTF">2023-04-13T19:49:18Z</dcterms:modified>
</cp:coreProperties>
</file>