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Roboto"/>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4b3a41a03_2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4b3a41a03_2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4b3a41a03_2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4b3a41a03_2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4be39dec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4be39dec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4be39dec4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4be39dec4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4be39dec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4be39dec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4be39dec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4be39dec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4be39dec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4be39dec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4b3a41a03_2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4b3a41a03_2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4be39dec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4be39dec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4be39dec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4be39dec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4b3a41a0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b3a41a0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4b3a41a03_2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4b3a41a03_2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4b3a41a03_2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4b3a41a03_2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4b3a41a03_2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4b3a41a03_2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4b3a41a03_2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4b3a41a03_2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4be39dec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4be39dec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4b3a41a0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4b3a41a0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4b3a41a0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4b3a41a0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4b3a41a0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4b3a41a0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4b3a41a03_2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4b3a41a03_2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4be39de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4be39de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4be39dec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4be39dec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4b3a41a03_2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4b3a41a03_2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Primality_test" TargetMode="External"/><Relationship Id="rId4" Type="http://schemas.openxmlformats.org/officeDocument/2006/relationships/hyperlink" Target="https://en.wikipedia.org/wiki/Algorithm" TargetMode="External"/><Relationship Id="rId5" Type="http://schemas.openxmlformats.org/officeDocument/2006/relationships/hyperlink" Target="https://en.wikipedia.org/wiki/Prime_numb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github.com/pcharishma/Movie-Recommendations-using-LSH" TargetMode="External"/><Relationship Id="rId4" Type="http://schemas.openxmlformats.org/officeDocument/2006/relationships/hyperlink" Target="http://hdl.handle.net/10125/49985"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paultimothymooney/cvpr-2019-pap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0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latin typeface="Times New Roman"/>
                <a:ea typeface="Times New Roman"/>
                <a:cs typeface="Times New Roman"/>
                <a:sym typeface="Times New Roman"/>
              </a:rPr>
              <a:t>Conference Paper Recommendation System using LSH</a:t>
            </a:r>
            <a:endParaRPr sz="2900">
              <a:latin typeface="Times New Roman"/>
              <a:ea typeface="Times New Roman"/>
              <a:cs typeface="Times New Roman"/>
              <a:sym typeface="Times New Roman"/>
            </a:endParaRPr>
          </a:p>
        </p:txBody>
      </p:sp>
      <p:sp>
        <p:nvSpPr>
          <p:cNvPr id="87" name="Google Shape;87;p13"/>
          <p:cNvSpPr txBox="1"/>
          <p:nvPr>
            <p:ph idx="1" type="subTitle"/>
          </p:nvPr>
        </p:nvSpPr>
        <p:spPr>
          <a:xfrm>
            <a:off x="729625" y="2416550"/>
            <a:ext cx="7688100" cy="22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TEAM 8</a:t>
            </a:r>
            <a:endParaRPr sz="1900">
              <a:solidFill>
                <a:srgbClr val="000000"/>
              </a:solidFill>
            </a:endParaRPr>
          </a:p>
          <a:p>
            <a:pPr indent="0" lvl="0" marL="0" rtl="0" algn="l">
              <a:spcBef>
                <a:spcPts val="0"/>
              </a:spcBef>
              <a:spcAft>
                <a:spcPts val="0"/>
              </a:spcAft>
              <a:buNone/>
            </a:pPr>
            <a:r>
              <a:t/>
            </a:r>
            <a:endParaRPr sz="1700">
              <a:solidFill>
                <a:srgbClr val="000000"/>
              </a:solidFill>
            </a:endParaRPr>
          </a:p>
          <a:p>
            <a:pPr indent="-336550" lvl="0" marL="457200" rtl="0" algn="l">
              <a:spcBef>
                <a:spcPts val="0"/>
              </a:spcBef>
              <a:spcAft>
                <a:spcPts val="0"/>
              </a:spcAft>
              <a:buClr>
                <a:srgbClr val="000000"/>
              </a:buClr>
              <a:buSzPts val="1700"/>
              <a:buFont typeface="Lato"/>
              <a:buChar char="●"/>
            </a:pPr>
            <a:r>
              <a:rPr lang="en" sz="1700">
                <a:solidFill>
                  <a:srgbClr val="000000"/>
                </a:solidFill>
              </a:rPr>
              <a:t>Parineeta Kishore Patil (013829114)</a:t>
            </a:r>
            <a:endParaRPr sz="1700">
              <a:solidFill>
                <a:srgbClr val="000000"/>
              </a:solidFill>
            </a:endParaRPr>
          </a:p>
          <a:p>
            <a:pPr indent="-336550" lvl="0" marL="457200" rtl="0" algn="l">
              <a:spcBef>
                <a:spcPts val="0"/>
              </a:spcBef>
              <a:spcAft>
                <a:spcPts val="0"/>
              </a:spcAft>
              <a:buClr>
                <a:srgbClr val="000000"/>
              </a:buClr>
              <a:buSzPts val="1700"/>
              <a:buFont typeface="Lato"/>
              <a:buChar char="●"/>
            </a:pPr>
            <a:r>
              <a:rPr lang="en" sz="1700">
                <a:solidFill>
                  <a:srgbClr val="000000"/>
                </a:solidFill>
              </a:rPr>
              <a:t>Steffin Franklin (013814996)</a:t>
            </a:r>
            <a:endParaRPr sz="1700">
              <a:solidFill>
                <a:srgbClr val="000000"/>
              </a:solidFill>
            </a:endParaRPr>
          </a:p>
          <a:p>
            <a:pPr indent="-336550" lvl="0" marL="457200" rtl="0" algn="l">
              <a:spcBef>
                <a:spcPts val="0"/>
              </a:spcBef>
              <a:spcAft>
                <a:spcPts val="0"/>
              </a:spcAft>
              <a:buClr>
                <a:srgbClr val="000000"/>
              </a:buClr>
              <a:buSzPts val="1700"/>
              <a:buFont typeface="Lato"/>
              <a:buChar char="●"/>
            </a:pPr>
            <a:r>
              <a:rPr lang="en" sz="1700">
                <a:solidFill>
                  <a:srgbClr val="000000"/>
                </a:solidFill>
              </a:rPr>
              <a:t>Sum Mohan Reddy (014545453)</a:t>
            </a:r>
            <a:endParaRPr sz="1700">
              <a:solidFill>
                <a:srgbClr val="000000"/>
              </a:solidFill>
            </a:endParaRPr>
          </a:p>
          <a:p>
            <a:pPr indent="-336550" lvl="0" marL="457200" rtl="0" algn="l">
              <a:spcBef>
                <a:spcPts val="0"/>
              </a:spcBef>
              <a:spcAft>
                <a:spcPts val="0"/>
              </a:spcAft>
              <a:buClr>
                <a:srgbClr val="000000"/>
              </a:buClr>
              <a:buSzPts val="1700"/>
              <a:buFont typeface="Lato"/>
              <a:buChar char="●"/>
            </a:pPr>
            <a:r>
              <a:rPr lang="en" sz="1700">
                <a:solidFill>
                  <a:srgbClr val="000000"/>
                </a:solidFill>
              </a:rPr>
              <a:t>Swetha Shiva Shankar Reddy (013829153)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FRAMEWORK AND APPROACH - cont.</a:t>
            </a:r>
            <a:endParaRPr/>
          </a:p>
        </p:txBody>
      </p:sp>
      <p:sp>
        <p:nvSpPr>
          <p:cNvPr id="143" name="Google Shape;143;p22"/>
          <p:cNvSpPr txBox="1"/>
          <p:nvPr>
            <p:ph idx="1" type="body"/>
          </p:nvPr>
        </p:nvSpPr>
        <p:spPr>
          <a:xfrm>
            <a:off x="729450" y="2078875"/>
            <a:ext cx="7688700" cy="2909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rPr>
              <a:t>4</a:t>
            </a:r>
            <a:r>
              <a:rPr lang="en">
                <a:solidFill>
                  <a:srgbClr val="000000"/>
                </a:solidFill>
              </a:rPr>
              <a:t>. </a:t>
            </a:r>
            <a:r>
              <a:rPr lang="en">
                <a:solidFill>
                  <a:srgbClr val="000000"/>
                </a:solidFill>
              </a:rPr>
              <a:t>Compute True Jaccard Similarity and find top-n similar documents.</a:t>
            </a:r>
            <a:endParaRPr>
              <a:solidFill>
                <a:srgbClr val="000000"/>
              </a:solidFill>
            </a:endParaRPr>
          </a:p>
          <a:p>
            <a:pPr indent="0" lvl="0" marL="0" rtl="0" algn="l">
              <a:lnSpc>
                <a:spcPct val="150000"/>
              </a:lnSpc>
              <a:spcBef>
                <a:spcPts val="1600"/>
              </a:spcBef>
              <a:spcAft>
                <a:spcPts val="0"/>
              </a:spcAft>
              <a:buNone/>
            </a:pPr>
            <a:r>
              <a:rPr lang="en">
                <a:solidFill>
                  <a:srgbClr val="000000"/>
                </a:solidFill>
              </a:rPr>
              <a:t>5.  Compute Estimated Jaccard Similarity using the Signature Matrix and find top-n similar documents.</a:t>
            </a:r>
            <a:endParaRPr>
              <a:solidFill>
                <a:srgbClr val="000000"/>
              </a:solidFill>
            </a:endParaRPr>
          </a:p>
          <a:p>
            <a:pPr indent="0" lvl="0" marL="0" rtl="0" algn="l">
              <a:lnSpc>
                <a:spcPct val="150000"/>
              </a:lnSpc>
              <a:spcBef>
                <a:spcPts val="1600"/>
              </a:spcBef>
              <a:spcAft>
                <a:spcPts val="0"/>
              </a:spcAft>
              <a:buNone/>
            </a:pPr>
            <a:r>
              <a:rPr lang="en">
                <a:solidFill>
                  <a:srgbClr val="000000"/>
                </a:solidFill>
              </a:rPr>
              <a:t>6. Compare the recommendations provided by True and estimated Jaccard Similarity.</a:t>
            </a:r>
            <a:endParaRPr>
              <a:solidFill>
                <a:srgbClr val="000000"/>
              </a:solidFill>
            </a:endParaRPr>
          </a:p>
          <a:p>
            <a:pPr indent="0" lvl="0" marL="0" rtl="0" algn="l">
              <a:lnSpc>
                <a:spcPct val="150000"/>
              </a:lnSpc>
              <a:spcBef>
                <a:spcPts val="1600"/>
              </a:spcBef>
              <a:spcAft>
                <a:spcPts val="0"/>
              </a:spcAft>
              <a:buNone/>
            </a:pPr>
            <a:r>
              <a:rPr lang="en">
                <a:solidFill>
                  <a:srgbClr val="000000"/>
                </a:solidFill>
              </a:rPr>
              <a:t>7. In LSH, we find  appropriate b and r values to find most similar pair of documents..</a:t>
            </a:r>
            <a:endParaRPr>
              <a:solidFill>
                <a:srgbClr val="000000"/>
              </a:solidFill>
            </a:endParaRPr>
          </a:p>
          <a:p>
            <a:pPr indent="0" lvl="0" marL="0" rtl="0" algn="l">
              <a:lnSpc>
                <a:spcPct val="150000"/>
              </a:lnSpc>
              <a:spcBef>
                <a:spcPts val="1600"/>
              </a:spcBef>
              <a:spcAft>
                <a:spcPts val="1600"/>
              </a:spcAft>
              <a:buNone/>
            </a:pPr>
            <a:r>
              <a:rPr lang="en">
                <a:solidFill>
                  <a:srgbClr val="000000"/>
                </a:solidFill>
              </a:rPr>
              <a:t>8. Obtain TP and FP values to evaluate  LSH.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670975" y="597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SHINGLING</a:t>
            </a:r>
            <a:endParaRPr/>
          </a:p>
        </p:txBody>
      </p:sp>
      <p:pic>
        <p:nvPicPr>
          <p:cNvPr id="149" name="Google Shape;149;p23"/>
          <p:cNvPicPr preferRelativeResize="0"/>
          <p:nvPr/>
        </p:nvPicPr>
        <p:blipFill>
          <a:blip r:embed="rId3">
            <a:alphaModFix/>
          </a:blip>
          <a:stretch>
            <a:fillRect/>
          </a:stretch>
        </p:blipFill>
        <p:spPr>
          <a:xfrm>
            <a:off x="3147100" y="728125"/>
            <a:ext cx="4368100" cy="1259950"/>
          </a:xfrm>
          <a:prstGeom prst="rect">
            <a:avLst/>
          </a:prstGeom>
          <a:noFill/>
          <a:ln>
            <a:noFill/>
          </a:ln>
        </p:spPr>
      </p:pic>
      <p:pic>
        <p:nvPicPr>
          <p:cNvPr id="150" name="Google Shape;150;p23"/>
          <p:cNvPicPr preferRelativeResize="0"/>
          <p:nvPr/>
        </p:nvPicPr>
        <p:blipFill>
          <a:blip r:embed="rId4">
            <a:alphaModFix/>
          </a:blip>
          <a:stretch>
            <a:fillRect/>
          </a:stretch>
        </p:blipFill>
        <p:spPr>
          <a:xfrm>
            <a:off x="381750" y="2071500"/>
            <a:ext cx="8398376" cy="291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MinHashing</a:t>
            </a:r>
            <a:endParaRPr/>
          </a:p>
        </p:txBody>
      </p:sp>
      <p:sp>
        <p:nvSpPr>
          <p:cNvPr id="156" name="Google Shape;156;p24"/>
          <p:cNvSpPr txBox="1"/>
          <p:nvPr>
            <p:ph idx="1" type="body"/>
          </p:nvPr>
        </p:nvSpPr>
        <p:spPr>
          <a:xfrm>
            <a:off x="729450" y="2078875"/>
            <a:ext cx="7688700" cy="27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MinHashing includes</a:t>
            </a:r>
            <a:endParaRPr>
              <a:solidFill>
                <a:srgbClr val="000000"/>
              </a:solidFill>
            </a:endParaRPr>
          </a:p>
          <a:p>
            <a:pPr indent="-311150" lvl="0" marL="457200" rtl="0" algn="l">
              <a:spcBef>
                <a:spcPts val="1600"/>
              </a:spcBef>
              <a:spcAft>
                <a:spcPts val="0"/>
              </a:spcAft>
              <a:buClr>
                <a:srgbClr val="000000"/>
              </a:buClr>
              <a:buSzPts val="1300"/>
              <a:buAutoNum type="arabicParenR"/>
            </a:pPr>
            <a:r>
              <a:rPr lang="en">
                <a:solidFill>
                  <a:srgbClr val="000000"/>
                </a:solidFill>
              </a:rPr>
              <a:t>Generate  a set of random hash functions of the form: </a:t>
            </a:r>
            <a:endParaRPr>
              <a:solidFill>
                <a:srgbClr val="000000"/>
              </a:solidFill>
            </a:endParaRPr>
          </a:p>
          <a:p>
            <a:pPr indent="0" lvl="0" marL="457200" rtl="0" algn="l">
              <a:spcBef>
                <a:spcPts val="1600"/>
              </a:spcBef>
              <a:spcAft>
                <a:spcPts val="0"/>
              </a:spcAft>
              <a:buNone/>
            </a:pPr>
            <a:r>
              <a:rPr b="1" lang="en">
                <a:solidFill>
                  <a:srgbClr val="000000"/>
                </a:solidFill>
              </a:rPr>
              <a:t>h(x) = (a*x + b) % p</a:t>
            </a:r>
            <a:endParaRPr b="1">
              <a:solidFill>
                <a:srgbClr val="000000"/>
              </a:solidFill>
            </a:endParaRPr>
          </a:p>
          <a:p>
            <a:pPr indent="0" lvl="0" marL="457200" rtl="0" algn="l">
              <a:spcBef>
                <a:spcPts val="1600"/>
              </a:spcBef>
              <a:spcAft>
                <a:spcPts val="0"/>
              </a:spcAft>
              <a:buNone/>
            </a:pPr>
            <a:r>
              <a:rPr lang="en">
                <a:solidFill>
                  <a:srgbClr val="000000"/>
                </a:solidFill>
              </a:rPr>
              <a:t>where '</a:t>
            </a:r>
            <a:r>
              <a:rPr b="1" lang="en">
                <a:solidFill>
                  <a:srgbClr val="000000"/>
                </a:solidFill>
              </a:rPr>
              <a:t>x</a:t>
            </a:r>
            <a:r>
              <a:rPr lang="en">
                <a:solidFill>
                  <a:srgbClr val="000000"/>
                </a:solidFill>
              </a:rPr>
              <a:t>' is the input value, '</a:t>
            </a:r>
            <a:r>
              <a:rPr b="1" lang="en">
                <a:solidFill>
                  <a:srgbClr val="000000"/>
                </a:solidFill>
              </a:rPr>
              <a:t>a</a:t>
            </a:r>
            <a:r>
              <a:rPr lang="en">
                <a:solidFill>
                  <a:srgbClr val="000000"/>
                </a:solidFill>
              </a:rPr>
              <a:t>' and 'b' are random coefficients, and 'p' is  a prime number just greater than number of shingles.</a:t>
            </a:r>
            <a:endParaRPr>
              <a:solidFill>
                <a:srgbClr val="000000"/>
              </a:solidFill>
            </a:endParaRPr>
          </a:p>
          <a:p>
            <a:pPr indent="-311150" lvl="0" marL="457200" rtl="0" algn="l">
              <a:lnSpc>
                <a:spcPct val="150000"/>
              </a:lnSpc>
              <a:spcBef>
                <a:spcPts val="1600"/>
              </a:spcBef>
              <a:spcAft>
                <a:spcPts val="0"/>
              </a:spcAft>
              <a:buClr>
                <a:srgbClr val="000000"/>
              </a:buClr>
              <a:buSzPts val="1300"/>
              <a:buAutoNum type="arabicParenR"/>
            </a:pPr>
            <a:r>
              <a:rPr lang="en">
                <a:solidFill>
                  <a:srgbClr val="000000"/>
                </a:solidFill>
              </a:rPr>
              <a:t>Used Miller Rabin Primality Test to find the value of p.</a:t>
            </a:r>
            <a:endParaRPr>
              <a:solidFill>
                <a:srgbClr val="000000"/>
              </a:solidFill>
            </a:endParaRPr>
          </a:p>
          <a:p>
            <a:pPr indent="-311150" lvl="0" marL="457200" rtl="0" algn="l">
              <a:lnSpc>
                <a:spcPct val="150000"/>
              </a:lnSpc>
              <a:spcBef>
                <a:spcPts val="0"/>
              </a:spcBef>
              <a:spcAft>
                <a:spcPts val="0"/>
              </a:spcAft>
              <a:buClr>
                <a:srgbClr val="000000"/>
              </a:buClr>
              <a:buSzPts val="1300"/>
              <a:buAutoNum type="arabicParenR"/>
            </a:pPr>
            <a:r>
              <a:rPr lang="en">
                <a:solidFill>
                  <a:srgbClr val="000000"/>
                </a:solidFill>
              </a:rPr>
              <a:t>Compute Signature matrix.</a:t>
            </a:r>
            <a:endParaRPr>
              <a:solidFill>
                <a:srgbClr val="000000"/>
              </a:solidFill>
            </a:endParaRPr>
          </a:p>
          <a:p>
            <a:pPr indent="0" lvl="0" marL="457200" rtl="0" algn="l">
              <a:spcBef>
                <a:spcPts val="1600"/>
              </a:spcBef>
              <a:spcAft>
                <a:spcPts val="0"/>
              </a:spcAft>
              <a:buNone/>
            </a:pPr>
            <a:r>
              <a:t/>
            </a:r>
            <a:endParaRPr b="1">
              <a:solidFill>
                <a:srgbClr val="000000"/>
              </a:solidFill>
            </a:endParaRPr>
          </a:p>
          <a:p>
            <a:pPr indent="0" lvl="0" marL="457200" rtl="0" algn="l">
              <a:spcBef>
                <a:spcPts val="1600"/>
              </a:spcBef>
              <a:spcAft>
                <a:spcPts val="0"/>
              </a:spcAft>
              <a:buNone/>
            </a:pPr>
            <a:r>
              <a:t/>
            </a:r>
            <a:endParaRPr b="1">
              <a:solidFill>
                <a:srgbClr val="000000"/>
              </a:solidFill>
            </a:endParaRPr>
          </a:p>
          <a:p>
            <a:pPr indent="0" lvl="0" marL="457200" rtl="0" algn="l">
              <a:spcBef>
                <a:spcPts val="1600"/>
              </a:spcBef>
              <a:spcAft>
                <a:spcPts val="1600"/>
              </a:spcAft>
              <a:buNone/>
            </a:pPr>
            <a:r>
              <a:t/>
            </a:r>
            <a:endParaRPr b="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2900">
                <a:solidFill>
                  <a:srgbClr val="000000"/>
                </a:solidFill>
                <a:latin typeface="Lato"/>
                <a:ea typeface="Lato"/>
                <a:cs typeface="Lato"/>
                <a:sym typeface="Lato"/>
              </a:rPr>
              <a:t>M</a:t>
            </a:r>
            <a:r>
              <a:rPr lang="en" sz="2900">
                <a:solidFill>
                  <a:srgbClr val="000000"/>
                </a:solidFill>
                <a:latin typeface="Lato"/>
                <a:ea typeface="Lato"/>
                <a:cs typeface="Lato"/>
                <a:sym typeface="Lato"/>
              </a:rPr>
              <a:t>iller Rabin Primality Test</a:t>
            </a:r>
            <a:endParaRPr sz="4200"/>
          </a:p>
        </p:txBody>
      </p:sp>
      <p:sp>
        <p:nvSpPr>
          <p:cNvPr id="162" name="Google Shape;162;p25"/>
          <p:cNvSpPr txBox="1"/>
          <p:nvPr>
            <p:ph idx="1" type="body"/>
          </p:nvPr>
        </p:nvSpPr>
        <p:spPr>
          <a:xfrm>
            <a:off x="387150" y="1803600"/>
            <a:ext cx="8031000" cy="300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50">
                <a:solidFill>
                  <a:srgbClr val="202122"/>
                </a:solidFill>
                <a:highlight>
                  <a:srgbClr val="FFFFFF"/>
                </a:highlight>
              </a:rPr>
              <a:t>The </a:t>
            </a:r>
            <a:r>
              <a:rPr b="1" lang="en" sz="1250">
                <a:solidFill>
                  <a:srgbClr val="202122"/>
                </a:solidFill>
                <a:highlight>
                  <a:srgbClr val="FFFFFF"/>
                </a:highlight>
              </a:rPr>
              <a:t>Miller–Rabin primality test</a:t>
            </a:r>
            <a:r>
              <a:rPr lang="en" sz="1250">
                <a:solidFill>
                  <a:srgbClr val="202122"/>
                </a:solidFill>
                <a:highlight>
                  <a:srgbClr val="FFFFFF"/>
                </a:highlight>
              </a:rPr>
              <a:t> or </a:t>
            </a:r>
            <a:r>
              <a:rPr b="1" lang="en" sz="1250">
                <a:solidFill>
                  <a:srgbClr val="202122"/>
                </a:solidFill>
                <a:highlight>
                  <a:srgbClr val="FFFFFF"/>
                </a:highlight>
              </a:rPr>
              <a:t>Rabin–Miller primality test</a:t>
            </a:r>
            <a:r>
              <a:rPr lang="en" sz="1250">
                <a:solidFill>
                  <a:srgbClr val="202122"/>
                </a:solidFill>
                <a:highlight>
                  <a:srgbClr val="FFFFFF"/>
                </a:highlight>
              </a:rPr>
              <a:t> is a </a:t>
            </a:r>
            <a:r>
              <a:rPr lang="en" sz="1250">
                <a:solidFill>
                  <a:srgbClr val="0B0080"/>
                </a:solidFill>
                <a:highlight>
                  <a:srgbClr val="FFFFFF"/>
                </a:highlight>
                <a:uFill>
                  <a:noFill/>
                </a:uFill>
                <a:hlinkClick r:id="rId3">
                  <a:extLst>
                    <a:ext uri="{A12FA001-AC4F-418D-AE19-62706E023703}">
                      <ahyp:hlinkClr val="tx"/>
                    </a:ext>
                  </a:extLst>
                </a:hlinkClick>
              </a:rPr>
              <a:t>primality test</a:t>
            </a:r>
            <a:r>
              <a:rPr lang="en" sz="1250">
                <a:solidFill>
                  <a:srgbClr val="202122"/>
                </a:solidFill>
                <a:highlight>
                  <a:srgbClr val="FFFFFF"/>
                </a:highlight>
              </a:rPr>
              <a:t>: an </a:t>
            </a:r>
            <a:r>
              <a:rPr lang="en" sz="1250">
                <a:solidFill>
                  <a:srgbClr val="0B0080"/>
                </a:solidFill>
                <a:highlight>
                  <a:srgbClr val="FFFFFF"/>
                </a:highlight>
                <a:uFill>
                  <a:noFill/>
                </a:uFill>
                <a:hlinkClick r:id="rId4">
                  <a:extLst>
                    <a:ext uri="{A12FA001-AC4F-418D-AE19-62706E023703}">
                      <ahyp:hlinkClr val="tx"/>
                    </a:ext>
                  </a:extLst>
                </a:hlinkClick>
              </a:rPr>
              <a:t>algorithm</a:t>
            </a:r>
            <a:r>
              <a:rPr lang="en" sz="1250">
                <a:solidFill>
                  <a:srgbClr val="202122"/>
                </a:solidFill>
                <a:highlight>
                  <a:srgbClr val="FFFFFF"/>
                </a:highlight>
              </a:rPr>
              <a:t> which determines whether a given number is </a:t>
            </a:r>
            <a:r>
              <a:rPr lang="en" sz="1250">
                <a:solidFill>
                  <a:srgbClr val="0B0080"/>
                </a:solidFill>
                <a:highlight>
                  <a:srgbClr val="FFFFFF"/>
                </a:highlight>
                <a:uFill>
                  <a:noFill/>
                </a:uFill>
                <a:hlinkClick r:id="rId5">
                  <a:extLst>
                    <a:ext uri="{A12FA001-AC4F-418D-AE19-62706E023703}">
                      <ahyp:hlinkClr val="tx"/>
                    </a:ext>
                  </a:extLst>
                </a:hlinkClick>
              </a:rPr>
              <a:t>prime</a:t>
            </a:r>
            <a:r>
              <a:rPr b="1" lang="en" sz="1700">
                <a:solidFill>
                  <a:srgbClr val="000000"/>
                </a:solidFill>
              </a:rPr>
              <a:t> </a:t>
            </a:r>
            <a:endParaRPr b="1" sz="1700">
              <a:solidFill>
                <a:srgbClr val="000000"/>
              </a:solidFill>
            </a:endParaRPr>
          </a:p>
          <a:p>
            <a:pPr indent="-323850" lvl="0" marL="457200" rtl="0" algn="l">
              <a:lnSpc>
                <a:spcPct val="115000"/>
              </a:lnSpc>
              <a:spcBef>
                <a:spcPts val="120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(n-1) = 2</a:t>
            </a:r>
            <a:r>
              <a:rPr b="1" baseline="30000" lang="en" sz="1500">
                <a:solidFill>
                  <a:srgbClr val="000000"/>
                </a:solidFill>
                <a:latin typeface="Arial"/>
                <a:ea typeface="Arial"/>
                <a:cs typeface="Arial"/>
                <a:sym typeface="Arial"/>
              </a:rPr>
              <a:t>k  </a:t>
            </a:r>
            <a:r>
              <a:rPr b="1" lang="en" sz="1500">
                <a:solidFill>
                  <a:srgbClr val="000000"/>
                </a:solidFill>
                <a:latin typeface="Arial"/>
                <a:ea typeface="Arial"/>
                <a:cs typeface="Arial"/>
                <a:sym typeface="Arial"/>
              </a:rPr>
              <a:t> *  m</a:t>
            </a:r>
            <a:endParaRPr b="1"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a: 1 &lt; a&lt; (n-1)</a:t>
            </a:r>
            <a:endParaRPr b="1"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b</a:t>
            </a:r>
            <a:r>
              <a:rPr b="1" baseline="-25000" lang="en" sz="1500">
                <a:solidFill>
                  <a:srgbClr val="000000"/>
                </a:solidFill>
                <a:latin typeface="Arial"/>
                <a:ea typeface="Arial"/>
                <a:cs typeface="Arial"/>
                <a:sym typeface="Arial"/>
              </a:rPr>
              <a:t>0</a:t>
            </a:r>
            <a:r>
              <a:rPr b="1" lang="en" sz="1500">
                <a:solidFill>
                  <a:srgbClr val="000000"/>
                </a:solidFill>
                <a:latin typeface="Arial"/>
                <a:ea typeface="Arial"/>
                <a:cs typeface="Arial"/>
                <a:sym typeface="Arial"/>
              </a:rPr>
              <a:t>  = a</a:t>
            </a:r>
            <a:r>
              <a:rPr b="1" baseline="30000" lang="en" sz="1500">
                <a:solidFill>
                  <a:srgbClr val="000000"/>
                </a:solidFill>
                <a:latin typeface="Arial"/>
                <a:ea typeface="Arial"/>
                <a:cs typeface="Arial"/>
                <a:sym typeface="Arial"/>
              </a:rPr>
              <a:t>m </a:t>
            </a:r>
            <a:r>
              <a:rPr b="1" lang="en" sz="1500">
                <a:solidFill>
                  <a:srgbClr val="000000"/>
                </a:solidFill>
                <a:latin typeface="Arial"/>
                <a:ea typeface="Arial"/>
                <a:cs typeface="Arial"/>
                <a:sym typeface="Arial"/>
              </a:rPr>
              <a:t>  mod n , b</a:t>
            </a:r>
            <a:r>
              <a:rPr b="1" baseline="-25000" lang="en" sz="1500">
                <a:solidFill>
                  <a:srgbClr val="000000"/>
                </a:solidFill>
                <a:latin typeface="Arial"/>
                <a:ea typeface="Arial"/>
                <a:cs typeface="Arial"/>
                <a:sym typeface="Arial"/>
              </a:rPr>
              <a:t>i </a:t>
            </a:r>
            <a:r>
              <a:rPr b="1" lang="en" sz="1500">
                <a:solidFill>
                  <a:srgbClr val="000000"/>
                </a:solidFill>
                <a:latin typeface="Arial"/>
                <a:ea typeface="Arial"/>
                <a:cs typeface="Arial"/>
                <a:sym typeface="Arial"/>
              </a:rPr>
              <a:t>= (b</a:t>
            </a:r>
            <a:r>
              <a:rPr b="1" baseline="-25000" lang="en" sz="1500">
                <a:solidFill>
                  <a:srgbClr val="000000"/>
                </a:solidFill>
                <a:latin typeface="Arial"/>
                <a:ea typeface="Arial"/>
                <a:cs typeface="Arial"/>
                <a:sym typeface="Arial"/>
              </a:rPr>
              <a:t>i-1 </a:t>
            </a:r>
            <a:r>
              <a:rPr b="1" lang="en" sz="1500">
                <a:solidFill>
                  <a:srgbClr val="000000"/>
                </a:solidFill>
                <a:latin typeface="Arial"/>
                <a:ea typeface="Arial"/>
                <a:cs typeface="Arial"/>
                <a:sym typeface="Arial"/>
              </a:rPr>
              <a:t>)</a:t>
            </a:r>
            <a:r>
              <a:rPr b="1" baseline="30000" lang="en" sz="1500">
                <a:solidFill>
                  <a:srgbClr val="000000"/>
                </a:solidFill>
                <a:latin typeface="Arial"/>
                <a:ea typeface="Arial"/>
                <a:cs typeface="Arial"/>
                <a:sym typeface="Arial"/>
              </a:rPr>
              <a:t>2</a:t>
            </a:r>
            <a:endParaRPr b="1" baseline="30000"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aseline="30000"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 </a:t>
            </a:r>
            <a:r>
              <a:rPr lang="en">
                <a:solidFill>
                  <a:srgbClr val="000000"/>
                </a:solidFill>
              </a:rPr>
              <a:t>If b</a:t>
            </a:r>
            <a:r>
              <a:rPr baseline="-25000" lang="en">
                <a:solidFill>
                  <a:srgbClr val="000000"/>
                </a:solidFill>
              </a:rPr>
              <a:t>0  </a:t>
            </a:r>
            <a:r>
              <a:rPr lang="en">
                <a:solidFill>
                  <a:srgbClr val="000000"/>
                </a:solidFill>
              </a:rPr>
              <a:t>= +1 or -1 , it is probably prime</a:t>
            </a:r>
            <a:endParaRPr>
              <a:solidFill>
                <a:srgbClr val="000000"/>
              </a:solidFill>
            </a:endParaRPr>
          </a:p>
          <a:p>
            <a:pPr indent="0" lvl="0" marL="0" rtl="0" algn="l">
              <a:lnSpc>
                <a:spcPct val="115000"/>
              </a:lnSpc>
              <a:spcBef>
                <a:spcPts val="1200"/>
              </a:spcBef>
              <a:spcAft>
                <a:spcPts val="0"/>
              </a:spcAft>
              <a:buNone/>
            </a:pPr>
            <a:r>
              <a:rPr lang="en">
                <a:solidFill>
                  <a:srgbClr val="000000"/>
                </a:solidFill>
              </a:rPr>
              <a:t>If b</a:t>
            </a:r>
            <a:r>
              <a:rPr baseline="-25000" lang="en">
                <a:solidFill>
                  <a:srgbClr val="000000"/>
                </a:solidFill>
              </a:rPr>
              <a:t>1</a:t>
            </a:r>
            <a:r>
              <a:rPr lang="en">
                <a:solidFill>
                  <a:srgbClr val="000000"/>
                </a:solidFill>
              </a:rPr>
              <a:t> = +1, It is composite. If -1 it is prime </a:t>
            </a:r>
            <a:endParaRPr>
              <a:solidFill>
                <a:srgbClr val="000000"/>
              </a:solidFill>
            </a:endParaRPr>
          </a:p>
          <a:p>
            <a:pPr indent="0" lvl="0" marL="457200" rtl="0" algn="l">
              <a:lnSpc>
                <a:spcPct val="200000"/>
              </a:lnSpc>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6"/>
          <p:cNvPicPr preferRelativeResize="0"/>
          <p:nvPr/>
        </p:nvPicPr>
        <p:blipFill>
          <a:blip r:embed="rId3">
            <a:alphaModFix/>
          </a:blip>
          <a:stretch>
            <a:fillRect/>
          </a:stretch>
        </p:blipFill>
        <p:spPr>
          <a:xfrm>
            <a:off x="1124904" y="992754"/>
            <a:ext cx="6279775" cy="29125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LSH</a:t>
            </a:r>
            <a:endParaRPr/>
          </a:p>
        </p:txBody>
      </p:sp>
      <p:sp>
        <p:nvSpPr>
          <p:cNvPr id="173" name="Google Shape;173;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rgbClr val="000000"/>
              </a:buClr>
              <a:buSzPts val="1300"/>
              <a:buAutoNum type="arabicPeriod"/>
            </a:pPr>
            <a:r>
              <a:rPr lang="en">
                <a:solidFill>
                  <a:srgbClr val="000000"/>
                </a:solidFill>
              </a:rPr>
              <a:t>Divide the signature matrix into “b” bands</a:t>
            </a:r>
            <a:endParaRPr>
              <a:solidFill>
                <a:srgbClr val="000000"/>
              </a:solidFill>
            </a:endParaRPr>
          </a:p>
          <a:p>
            <a:pPr indent="-311150" lvl="0" marL="457200" rtl="0" algn="l">
              <a:lnSpc>
                <a:spcPct val="200000"/>
              </a:lnSpc>
              <a:spcBef>
                <a:spcPts val="0"/>
              </a:spcBef>
              <a:spcAft>
                <a:spcPts val="0"/>
              </a:spcAft>
              <a:buClr>
                <a:srgbClr val="000000"/>
              </a:buClr>
              <a:buSzPts val="1300"/>
              <a:buAutoNum type="arabicPeriod"/>
            </a:pPr>
            <a:r>
              <a:rPr lang="en">
                <a:solidFill>
                  <a:srgbClr val="000000"/>
                </a:solidFill>
              </a:rPr>
              <a:t>Perform hashing with a hash table of buckets</a:t>
            </a:r>
            <a:endParaRPr>
              <a:solidFill>
                <a:srgbClr val="000000"/>
              </a:solidFill>
            </a:endParaRPr>
          </a:p>
          <a:p>
            <a:pPr indent="-311150" lvl="0" marL="457200" rtl="0" algn="l">
              <a:lnSpc>
                <a:spcPct val="200000"/>
              </a:lnSpc>
              <a:spcBef>
                <a:spcPts val="0"/>
              </a:spcBef>
              <a:spcAft>
                <a:spcPts val="0"/>
              </a:spcAft>
              <a:buClr>
                <a:srgbClr val="000000"/>
              </a:buClr>
              <a:buSzPts val="1300"/>
              <a:buAutoNum type="arabicPeriod"/>
            </a:pPr>
            <a:r>
              <a:rPr lang="en">
                <a:solidFill>
                  <a:srgbClr val="000000"/>
                </a:solidFill>
              </a:rPr>
              <a:t>Generate candidate pairs that hash to the same bucket</a:t>
            </a:r>
            <a:endParaRPr>
              <a:solidFill>
                <a:srgbClr val="000000"/>
              </a:solidFill>
            </a:endParaRPr>
          </a:p>
          <a:p>
            <a:pPr indent="-311150" lvl="0" marL="457200" rtl="0" algn="l">
              <a:lnSpc>
                <a:spcPct val="200000"/>
              </a:lnSpc>
              <a:spcBef>
                <a:spcPts val="0"/>
              </a:spcBef>
              <a:spcAft>
                <a:spcPts val="0"/>
              </a:spcAft>
              <a:buClr>
                <a:srgbClr val="000000"/>
              </a:buClr>
              <a:buSzPts val="1300"/>
              <a:buAutoNum type="arabicPeriod"/>
            </a:pPr>
            <a:r>
              <a:rPr lang="en">
                <a:solidFill>
                  <a:srgbClr val="000000"/>
                </a:solidFill>
              </a:rPr>
              <a:t>Repeat the process by tuning “b” and “r” values to get the most similar pair of documents</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1043800" y="1006938"/>
            <a:ext cx="7056400" cy="3129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4294967295" type="title"/>
          </p:nvPr>
        </p:nvSpPr>
        <p:spPr>
          <a:xfrm>
            <a:off x="386550" y="278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pic>
        <p:nvPicPr>
          <p:cNvPr id="184" name="Google Shape;184;p29"/>
          <p:cNvPicPr preferRelativeResize="0"/>
          <p:nvPr/>
        </p:nvPicPr>
        <p:blipFill>
          <a:blip r:embed="rId3">
            <a:alphaModFix/>
          </a:blip>
          <a:stretch>
            <a:fillRect/>
          </a:stretch>
        </p:blipFill>
        <p:spPr>
          <a:xfrm>
            <a:off x="512500" y="1216750"/>
            <a:ext cx="7219350" cy="3611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0"/>
          <p:cNvPicPr preferRelativeResize="0"/>
          <p:nvPr/>
        </p:nvPicPr>
        <p:blipFill>
          <a:blip r:embed="rId3">
            <a:alphaModFix/>
          </a:blip>
          <a:stretch>
            <a:fillRect/>
          </a:stretch>
        </p:blipFill>
        <p:spPr>
          <a:xfrm>
            <a:off x="165925" y="1028700"/>
            <a:ext cx="4295151" cy="3205612"/>
          </a:xfrm>
          <a:prstGeom prst="rect">
            <a:avLst/>
          </a:prstGeom>
          <a:noFill/>
          <a:ln>
            <a:noFill/>
          </a:ln>
        </p:spPr>
      </p:pic>
      <p:pic>
        <p:nvPicPr>
          <p:cNvPr id="190" name="Google Shape;190;p30"/>
          <p:cNvPicPr preferRelativeResize="0"/>
          <p:nvPr/>
        </p:nvPicPr>
        <p:blipFill>
          <a:blip r:embed="rId4">
            <a:alphaModFix/>
          </a:blip>
          <a:stretch>
            <a:fillRect/>
          </a:stretch>
        </p:blipFill>
        <p:spPr>
          <a:xfrm>
            <a:off x="4655150" y="1028688"/>
            <a:ext cx="4419600" cy="3452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1"/>
          <p:cNvPicPr preferRelativeResize="0"/>
          <p:nvPr/>
        </p:nvPicPr>
        <p:blipFill>
          <a:blip r:embed="rId3">
            <a:alphaModFix/>
          </a:blip>
          <a:stretch>
            <a:fillRect/>
          </a:stretch>
        </p:blipFill>
        <p:spPr>
          <a:xfrm>
            <a:off x="484250" y="760613"/>
            <a:ext cx="8024726" cy="362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3" name="Google Shape;93;p14"/>
          <p:cNvSpPr txBox="1"/>
          <p:nvPr>
            <p:ph idx="1" type="body"/>
          </p:nvPr>
        </p:nvSpPr>
        <p:spPr>
          <a:xfrm>
            <a:off x="727650" y="2089950"/>
            <a:ext cx="7688700" cy="2752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00000"/>
              </a:buClr>
              <a:buSzPts val="1300"/>
              <a:buChar char="●"/>
            </a:pPr>
            <a:r>
              <a:rPr b="1" lang="en">
                <a:solidFill>
                  <a:srgbClr val="000000"/>
                </a:solidFill>
              </a:rPr>
              <a:t>INTRODUCTION</a:t>
            </a:r>
            <a:endParaRPr b="1">
              <a:solidFill>
                <a:srgbClr val="000000"/>
              </a:solidFill>
            </a:endParaRPr>
          </a:p>
          <a:p>
            <a:pPr indent="-311150" lvl="0" marL="457200" rtl="0" algn="l">
              <a:lnSpc>
                <a:spcPct val="150000"/>
              </a:lnSpc>
              <a:spcBef>
                <a:spcPts val="0"/>
              </a:spcBef>
              <a:spcAft>
                <a:spcPts val="0"/>
              </a:spcAft>
              <a:buClr>
                <a:srgbClr val="000000"/>
              </a:buClr>
              <a:buSzPts val="1300"/>
              <a:buChar char="●"/>
            </a:pPr>
            <a:r>
              <a:rPr b="1" lang="en">
                <a:solidFill>
                  <a:srgbClr val="000000"/>
                </a:solidFill>
              </a:rPr>
              <a:t>DATASET</a:t>
            </a:r>
            <a:endParaRPr b="1">
              <a:solidFill>
                <a:srgbClr val="000000"/>
              </a:solidFill>
            </a:endParaRPr>
          </a:p>
          <a:p>
            <a:pPr indent="-311150" lvl="0" marL="457200" rtl="0" algn="l">
              <a:lnSpc>
                <a:spcPct val="150000"/>
              </a:lnSpc>
              <a:spcBef>
                <a:spcPts val="0"/>
              </a:spcBef>
              <a:spcAft>
                <a:spcPts val="0"/>
              </a:spcAft>
              <a:buClr>
                <a:srgbClr val="000000"/>
              </a:buClr>
              <a:buSzPts val="1300"/>
              <a:buChar char="●"/>
            </a:pPr>
            <a:r>
              <a:rPr b="1" lang="en">
                <a:solidFill>
                  <a:srgbClr val="000000"/>
                </a:solidFill>
              </a:rPr>
              <a:t>DATA INPUT</a:t>
            </a:r>
            <a:endParaRPr b="1">
              <a:solidFill>
                <a:srgbClr val="000000"/>
              </a:solidFill>
            </a:endParaRPr>
          </a:p>
          <a:p>
            <a:pPr indent="-311150" lvl="0" marL="457200" rtl="0" algn="l">
              <a:lnSpc>
                <a:spcPct val="150000"/>
              </a:lnSpc>
              <a:spcBef>
                <a:spcPts val="0"/>
              </a:spcBef>
              <a:spcAft>
                <a:spcPts val="0"/>
              </a:spcAft>
              <a:buClr>
                <a:srgbClr val="000000"/>
              </a:buClr>
              <a:buSzPts val="1300"/>
              <a:buChar char="●"/>
            </a:pPr>
            <a:r>
              <a:rPr b="1" lang="en">
                <a:solidFill>
                  <a:srgbClr val="000000"/>
                </a:solidFill>
              </a:rPr>
              <a:t>PREPROCESSING</a:t>
            </a:r>
            <a:endParaRPr b="1">
              <a:solidFill>
                <a:srgbClr val="000000"/>
              </a:solidFill>
            </a:endParaRPr>
          </a:p>
          <a:p>
            <a:pPr indent="-311150" lvl="0" marL="457200" rtl="0" algn="l">
              <a:lnSpc>
                <a:spcPct val="150000"/>
              </a:lnSpc>
              <a:spcBef>
                <a:spcPts val="0"/>
              </a:spcBef>
              <a:spcAft>
                <a:spcPts val="0"/>
              </a:spcAft>
              <a:buClr>
                <a:srgbClr val="000000"/>
              </a:buClr>
              <a:buSzPts val="1300"/>
              <a:buChar char="●"/>
            </a:pPr>
            <a:r>
              <a:rPr b="1" lang="en">
                <a:solidFill>
                  <a:srgbClr val="000000"/>
                </a:solidFill>
              </a:rPr>
              <a:t>FRAMEWORK AND APPROACH</a:t>
            </a:r>
            <a:endParaRPr b="1">
              <a:solidFill>
                <a:srgbClr val="000000"/>
              </a:solidFill>
            </a:endParaRPr>
          </a:p>
          <a:p>
            <a:pPr indent="-311150" lvl="0" marL="457200" rtl="0" algn="l">
              <a:lnSpc>
                <a:spcPct val="150000"/>
              </a:lnSpc>
              <a:spcBef>
                <a:spcPts val="0"/>
              </a:spcBef>
              <a:spcAft>
                <a:spcPts val="0"/>
              </a:spcAft>
              <a:buClr>
                <a:srgbClr val="000000"/>
              </a:buClr>
              <a:buSzPts val="1300"/>
              <a:buChar char="●"/>
            </a:pPr>
            <a:r>
              <a:rPr b="1" lang="en">
                <a:solidFill>
                  <a:srgbClr val="000000"/>
                </a:solidFill>
              </a:rPr>
              <a:t>ANALYSIS AND  EVALUATION</a:t>
            </a:r>
            <a:endParaRPr b="1">
              <a:solidFill>
                <a:srgbClr val="000000"/>
              </a:solidFill>
            </a:endParaRPr>
          </a:p>
          <a:p>
            <a:pPr indent="-311150" lvl="0" marL="457200" rtl="0" algn="l">
              <a:lnSpc>
                <a:spcPct val="150000"/>
              </a:lnSpc>
              <a:spcBef>
                <a:spcPts val="0"/>
              </a:spcBef>
              <a:spcAft>
                <a:spcPts val="0"/>
              </a:spcAft>
              <a:buClr>
                <a:srgbClr val="000000"/>
              </a:buClr>
              <a:buSzPts val="1300"/>
              <a:buChar char="●"/>
            </a:pPr>
            <a:r>
              <a:rPr b="1" lang="en">
                <a:solidFill>
                  <a:srgbClr val="000000"/>
                </a:solidFill>
              </a:rPr>
              <a:t>CONCLUSION AND  FUTURE WORK</a:t>
            </a:r>
            <a:endParaRPr b="1">
              <a:solidFill>
                <a:srgbClr val="000000"/>
              </a:solidFill>
            </a:endParaRPr>
          </a:p>
          <a:p>
            <a:pPr indent="-311150" lvl="0" marL="457200" rtl="0" algn="l">
              <a:lnSpc>
                <a:spcPct val="150000"/>
              </a:lnSpc>
              <a:spcBef>
                <a:spcPts val="0"/>
              </a:spcBef>
              <a:spcAft>
                <a:spcPts val="0"/>
              </a:spcAft>
              <a:buClr>
                <a:srgbClr val="000000"/>
              </a:buClr>
              <a:buSzPts val="1300"/>
              <a:buChar char="●"/>
            </a:pPr>
            <a:r>
              <a:rPr b="1" lang="en">
                <a:solidFill>
                  <a:srgbClr val="000000"/>
                </a:solidFill>
              </a:rPr>
              <a:t>REFERENCES</a:t>
            </a:r>
            <a:endParaRPr b="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idx="4294967295" type="title"/>
          </p:nvPr>
        </p:nvSpPr>
        <p:spPr>
          <a:xfrm>
            <a:off x="727650" y="378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consumption </a:t>
            </a:r>
            <a:endParaRPr/>
          </a:p>
        </p:txBody>
      </p:sp>
      <p:pic>
        <p:nvPicPr>
          <p:cNvPr id="201" name="Google Shape;201;p32"/>
          <p:cNvPicPr preferRelativeResize="0"/>
          <p:nvPr/>
        </p:nvPicPr>
        <p:blipFill rotWithShape="1">
          <a:blip r:embed="rId3">
            <a:alphaModFix/>
          </a:blip>
          <a:srcRect b="18500" l="0" r="0" t="0"/>
          <a:stretch/>
        </p:blipFill>
        <p:spPr>
          <a:xfrm>
            <a:off x="1581775" y="1016675"/>
            <a:ext cx="5752474" cy="3739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727650" y="595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pic>
        <p:nvPicPr>
          <p:cNvPr id="207" name="Google Shape;207;p33"/>
          <p:cNvPicPr preferRelativeResize="0"/>
          <p:nvPr/>
        </p:nvPicPr>
        <p:blipFill>
          <a:blip r:embed="rId3">
            <a:alphaModFix/>
          </a:blip>
          <a:stretch>
            <a:fillRect/>
          </a:stretch>
        </p:blipFill>
        <p:spPr>
          <a:xfrm>
            <a:off x="2477725" y="474500"/>
            <a:ext cx="6107975" cy="2921325"/>
          </a:xfrm>
          <a:prstGeom prst="rect">
            <a:avLst/>
          </a:prstGeom>
          <a:noFill/>
          <a:ln>
            <a:noFill/>
          </a:ln>
        </p:spPr>
      </p:pic>
      <p:pic>
        <p:nvPicPr>
          <p:cNvPr id="208" name="Google Shape;208;p33"/>
          <p:cNvPicPr preferRelativeResize="0"/>
          <p:nvPr/>
        </p:nvPicPr>
        <p:blipFill>
          <a:blip r:embed="rId4">
            <a:alphaModFix/>
          </a:blip>
          <a:stretch>
            <a:fillRect/>
          </a:stretch>
        </p:blipFill>
        <p:spPr>
          <a:xfrm>
            <a:off x="1978650" y="3467850"/>
            <a:ext cx="6437700" cy="1442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ENHANCEMENTS</a:t>
            </a:r>
            <a:endParaRPr/>
          </a:p>
        </p:txBody>
      </p:sp>
      <p:sp>
        <p:nvSpPr>
          <p:cNvPr id="214" name="Google Shape;214;p34"/>
          <p:cNvSpPr txBox="1"/>
          <p:nvPr>
            <p:ph idx="1" type="body"/>
          </p:nvPr>
        </p:nvSpPr>
        <p:spPr>
          <a:xfrm>
            <a:off x="729450" y="2078875"/>
            <a:ext cx="7688700" cy="28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Challenges</a:t>
            </a:r>
            <a:endParaRPr b="1"/>
          </a:p>
          <a:p>
            <a:pPr indent="-311150" lvl="0" marL="457200" rtl="0" algn="l">
              <a:spcBef>
                <a:spcPts val="1600"/>
              </a:spcBef>
              <a:spcAft>
                <a:spcPts val="0"/>
              </a:spcAft>
              <a:buSzPts val="1300"/>
              <a:buChar char="●"/>
            </a:pPr>
            <a:r>
              <a:rPr b="1" lang="en"/>
              <a:t>To find the appropriate shingle value “k”</a:t>
            </a:r>
            <a:endParaRPr b="1"/>
          </a:p>
          <a:p>
            <a:pPr indent="-311150" lvl="0" marL="457200" rtl="0" algn="l">
              <a:spcBef>
                <a:spcPts val="0"/>
              </a:spcBef>
              <a:spcAft>
                <a:spcPts val="0"/>
              </a:spcAft>
              <a:buSzPts val="1300"/>
              <a:buChar char="●"/>
            </a:pPr>
            <a:r>
              <a:rPr b="1" lang="en"/>
              <a:t>To find the appropriate number of hash functions  to generate Min-h</a:t>
            </a:r>
            <a:r>
              <a:rPr b="1" lang="en"/>
              <a:t>as</a:t>
            </a:r>
            <a:r>
              <a:rPr b="1" lang="en"/>
              <a:t>h signatures.</a:t>
            </a:r>
            <a:endParaRPr b="1"/>
          </a:p>
          <a:p>
            <a:pPr indent="-311150" lvl="0" marL="457200" rtl="0" algn="l">
              <a:spcBef>
                <a:spcPts val="0"/>
              </a:spcBef>
              <a:spcAft>
                <a:spcPts val="0"/>
              </a:spcAft>
              <a:buSzPts val="1300"/>
              <a:buChar char="●"/>
            </a:pPr>
            <a:r>
              <a:rPr b="1" lang="en"/>
              <a:t>Tuning parameters for LSH is a tedious process as its a trial and error process. </a:t>
            </a:r>
            <a:endParaRPr b="1"/>
          </a:p>
          <a:p>
            <a:pPr indent="0" lvl="0" marL="0" rtl="0" algn="l">
              <a:spcBef>
                <a:spcPts val="1600"/>
              </a:spcBef>
              <a:spcAft>
                <a:spcPts val="0"/>
              </a:spcAft>
              <a:buNone/>
            </a:pPr>
            <a:r>
              <a:rPr b="1" lang="en"/>
              <a:t>Enhancements:</a:t>
            </a:r>
            <a:endParaRPr b="1"/>
          </a:p>
          <a:p>
            <a:pPr indent="-311150" lvl="0" marL="457200" rtl="0" algn="l">
              <a:spcBef>
                <a:spcPts val="1600"/>
              </a:spcBef>
              <a:spcAft>
                <a:spcPts val="0"/>
              </a:spcAft>
              <a:buSzPts val="1300"/>
              <a:buChar char="●"/>
            </a:pPr>
            <a:r>
              <a:rPr b="1" lang="en"/>
              <a:t>As tuning is a tedious process we move to  Multi-probe LSH.</a:t>
            </a:r>
            <a:endParaRPr b="1"/>
          </a:p>
          <a:p>
            <a:pPr indent="-311150" lvl="0" marL="457200" rtl="0" algn="l">
              <a:spcBef>
                <a:spcPts val="0"/>
              </a:spcBef>
              <a:spcAft>
                <a:spcPts val="0"/>
              </a:spcAft>
              <a:buSzPts val="1300"/>
              <a:buChar char="●"/>
            </a:pPr>
            <a:r>
              <a:rPr b="1" lang="en"/>
              <a:t>Ultimately the results rely on user satisfaction on how relevant the papers  are to  the user so the system can be tested on this parameter to measure the true accuracy of the recommender system.</a:t>
            </a:r>
            <a:endParaRPr b="1"/>
          </a:p>
          <a:p>
            <a:pPr indent="0" lvl="0" marL="0" rtl="0" algn="l">
              <a:spcBef>
                <a:spcPts val="1600"/>
              </a:spcBef>
              <a:spcAft>
                <a:spcPts val="0"/>
              </a:spcAft>
              <a:buNone/>
            </a:pPr>
            <a:r>
              <a:t/>
            </a:r>
            <a:endParaRPr b="1"/>
          </a:p>
          <a:p>
            <a:pPr indent="0" lvl="0" marL="457200" rtl="0" algn="l">
              <a:spcBef>
                <a:spcPts val="1600"/>
              </a:spcBef>
              <a:spcAft>
                <a:spcPts val="1600"/>
              </a:spcAft>
              <a:buNone/>
            </a:pPr>
            <a:r>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8" name="Shape 218"/>
        <p:cNvGrpSpPr/>
        <p:nvPr/>
      </p:nvGrpSpPr>
      <p:grpSpPr>
        <a:xfrm>
          <a:off x="0" y="0"/>
          <a:ext cx="0" cy="0"/>
          <a:chOff x="0" y="0"/>
          <a:chExt cx="0" cy="0"/>
        </a:xfrm>
      </p:grpSpPr>
      <p:sp>
        <p:nvSpPr>
          <p:cNvPr id="219" name="Google Shape;219;p35"/>
          <p:cNvSpPr txBox="1"/>
          <p:nvPr>
            <p:ph idx="4294967295" type="title"/>
          </p:nvPr>
        </p:nvSpPr>
        <p:spPr>
          <a:xfrm>
            <a:off x="460925" y="297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0" name="Google Shape;220;p35"/>
          <p:cNvSpPr txBox="1"/>
          <p:nvPr>
            <p:ph idx="4294967295" type="body"/>
          </p:nvPr>
        </p:nvSpPr>
        <p:spPr>
          <a:xfrm>
            <a:off x="538575" y="893450"/>
            <a:ext cx="7754400" cy="410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000000"/>
                </a:solidFill>
              </a:rPr>
              <a:t>[1] https://www.learndatasci.com/tutorials/building-recommendation-engine-locality-sensitive-hashing-lsh-python/</a:t>
            </a:r>
            <a:endParaRPr sz="1100">
              <a:solidFill>
                <a:srgbClr val="000000"/>
              </a:solidFill>
            </a:endParaRPr>
          </a:p>
          <a:p>
            <a:pPr indent="0" lvl="0" marL="0" rtl="0" algn="l">
              <a:lnSpc>
                <a:spcPct val="100000"/>
              </a:lnSpc>
              <a:spcBef>
                <a:spcPts val="1600"/>
              </a:spcBef>
              <a:spcAft>
                <a:spcPts val="0"/>
              </a:spcAft>
              <a:buNone/>
            </a:pPr>
            <a:r>
              <a:rPr lang="en" sz="1100">
                <a:solidFill>
                  <a:srgbClr val="000000"/>
                </a:solidFill>
              </a:rPr>
              <a:t>[2] https://link.springer.com/article/10.1007/s10844-019-00552-1</a:t>
            </a:r>
            <a:endParaRPr sz="1100">
              <a:solidFill>
                <a:srgbClr val="000000"/>
              </a:solidFill>
            </a:endParaRPr>
          </a:p>
          <a:p>
            <a:pPr indent="0" lvl="0" marL="0" rtl="0" algn="l">
              <a:lnSpc>
                <a:spcPct val="100000"/>
              </a:lnSpc>
              <a:spcBef>
                <a:spcPts val="1600"/>
              </a:spcBef>
              <a:spcAft>
                <a:spcPts val="0"/>
              </a:spcAft>
              <a:buNone/>
            </a:pPr>
            <a:r>
              <a:rPr lang="en" sz="1100">
                <a:solidFill>
                  <a:srgbClr val="000000"/>
                </a:solidFill>
              </a:rPr>
              <a:t>[3] https://towardsdatascience.com/locality-sensitive-hashing-for-music-search-f2f1940ace23</a:t>
            </a:r>
            <a:endParaRPr sz="1100">
              <a:solidFill>
                <a:srgbClr val="000000"/>
              </a:solidFill>
            </a:endParaRPr>
          </a:p>
          <a:p>
            <a:pPr indent="0" lvl="0" marL="0" rtl="0" algn="l">
              <a:lnSpc>
                <a:spcPct val="100000"/>
              </a:lnSpc>
              <a:spcBef>
                <a:spcPts val="1600"/>
              </a:spcBef>
              <a:spcAft>
                <a:spcPts val="0"/>
              </a:spcAft>
              <a:buNone/>
            </a:pPr>
            <a:r>
              <a:rPr lang="en" sz="1100">
                <a:solidFill>
                  <a:srgbClr val="000000"/>
                </a:solidFill>
              </a:rPr>
              <a:t>[4] https://www.datacamp.com/community/news/recommendations-with-locality-sensitive-hashing-lsh-i-mac41tvory</a:t>
            </a:r>
            <a:endParaRPr sz="1100">
              <a:solidFill>
                <a:srgbClr val="000000"/>
              </a:solidFill>
            </a:endParaRPr>
          </a:p>
          <a:p>
            <a:pPr indent="0" lvl="0" marL="0" rtl="0" algn="l">
              <a:lnSpc>
                <a:spcPct val="100000"/>
              </a:lnSpc>
              <a:spcBef>
                <a:spcPts val="1600"/>
              </a:spcBef>
              <a:spcAft>
                <a:spcPts val="0"/>
              </a:spcAft>
              <a:buNone/>
            </a:pPr>
            <a:r>
              <a:rPr lang="en" sz="1100">
                <a:solidFill>
                  <a:srgbClr val="000000"/>
                </a:solidFill>
              </a:rPr>
              <a:t>[5] </a:t>
            </a:r>
            <a:r>
              <a:rPr lang="en" sz="1100" u="sng">
                <a:solidFill>
                  <a:srgbClr val="000000"/>
                </a:solidFill>
                <a:hlinkClick r:id="rId3">
                  <a:extLst>
                    <a:ext uri="{A12FA001-AC4F-418D-AE19-62706E023703}">
                      <ahyp:hlinkClr val="tx"/>
                    </a:ext>
                  </a:extLst>
                </a:hlinkClick>
              </a:rPr>
              <a:t>https://github.com/pcharishma/Movie-Recommendations-using-LSH</a:t>
            </a:r>
            <a:endParaRPr sz="1100">
              <a:solidFill>
                <a:srgbClr val="000000"/>
              </a:solidFill>
            </a:endParaRPr>
          </a:p>
          <a:p>
            <a:pPr indent="0" lvl="0" marL="0" rtl="0" algn="l">
              <a:lnSpc>
                <a:spcPct val="100000"/>
              </a:lnSpc>
              <a:spcBef>
                <a:spcPts val="1600"/>
              </a:spcBef>
              <a:spcAft>
                <a:spcPts val="0"/>
              </a:spcAft>
              <a:buNone/>
            </a:pPr>
            <a:r>
              <a:rPr lang="en" sz="1100">
                <a:solidFill>
                  <a:srgbClr val="000000"/>
                </a:solidFill>
              </a:rPr>
              <a:t>[6] A. Smirnov and A. Ponomarev, "A hybrid peer-to-peer recommendation system architecture based on locality-sensitive hashing," Proceedings of 15th Conference of Open Innovations Association FRUCT, St. Petersburg, 2014, pp. 119-125, doi: 10.1109/FRUCT.2014.6872418.</a:t>
            </a:r>
            <a:endParaRPr sz="1100">
              <a:solidFill>
                <a:srgbClr val="000000"/>
              </a:solidFill>
            </a:endParaRPr>
          </a:p>
          <a:p>
            <a:pPr indent="0" lvl="0" marL="0" rtl="0" algn="l">
              <a:lnSpc>
                <a:spcPct val="100000"/>
              </a:lnSpc>
              <a:spcBef>
                <a:spcPts val="1600"/>
              </a:spcBef>
              <a:spcAft>
                <a:spcPts val="0"/>
              </a:spcAft>
              <a:buNone/>
            </a:pPr>
            <a:r>
              <a:rPr lang="en" sz="1100">
                <a:solidFill>
                  <a:srgbClr val="000000"/>
                </a:solidFill>
              </a:rPr>
              <a:t>[7] A. M. Aytekin and T. Aytekin, "Locality sensitive hashing based scalable collaborative filtering," 2015 23nd Signal Processing and Communications Applications Conference (SIU), Malatya, 2015, pp. 1030-1033, doi: 10.1109/SIU.2015.7130008.</a:t>
            </a:r>
            <a:endParaRPr sz="1100">
              <a:solidFill>
                <a:srgbClr val="000000"/>
              </a:solidFill>
            </a:endParaRPr>
          </a:p>
          <a:p>
            <a:pPr indent="0" lvl="0" marL="0" rtl="0" algn="l">
              <a:lnSpc>
                <a:spcPct val="100000"/>
              </a:lnSpc>
              <a:spcBef>
                <a:spcPts val="1600"/>
              </a:spcBef>
              <a:spcAft>
                <a:spcPts val="0"/>
              </a:spcAft>
              <a:buNone/>
            </a:pPr>
            <a:r>
              <a:rPr lang="en" sz="1100">
                <a:solidFill>
                  <a:srgbClr val="000000"/>
                </a:solidFill>
              </a:rPr>
              <a:t>[8] </a:t>
            </a:r>
            <a:r>
              <a:rPr lang="en" sz="1050" u="sng">
                <a:solidFill>
                  <a:srgbClr val="000000"/>
                </a:solidFill>
                <a:highlight>
                  <a:srgbClr val="FFFFFF"/>
                </a:highlight>
                <a:latin typeface="Verdana"/>
                <a:ea typeface="Verdana"/>
                <a:cs typeface="Verdana"/>
                <a:sym typeface="Verdana"/>
                <a:hlinkClick r:id="rId4">
                  <a:extLst>
                    <a:ext uri="{A12FA001-AC4F-418D-AE19-62706E023703}">
                      <ahyp:hlinkClr val="tx"/>
                    </a:ext>
                  </a:extLst>
                </a:hlinkClick>
              </a:rPr>
              <a:t>http://hdl.handle.net/10125/49985</a:t>
            </a:r>
            <a:endParaRPr sz="1100">
              <a:solidFill>
                <a:srgbClr val="000000"/>
              </a:solidFill>
            </a:endParaRPr>
          </a:p>
          <a:p>
            <a:pPr indent="0" lvl="0" marL="0" rtl="0" algn="l">
              <a:lnSpc>
                <a:spcPct val="100000"/>
              </a:lnSpc>
              <a:spcBef>
                <a:spcPts val="1600"/>
              </a:spcBef>
              <a:spcAft>
                <a:spcPts val="1600"/>
              </a:spcAft>
              <a:buNone/>
            </a:pPr>
            <a:r>
              <a:t/>
            </a:r>
            <a:endParaRPr sz="11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6"/>
          <p:cNvPicPr preferRelativeResize="0"/>
          <p:nvPr/>
        </p:nvPicPr>
        <p:blipFill>
          <a:blip r:embed="rId3">
            <a:alphaModFix/>
          </a:blip>
          <a:stretch>
            <a:fillRect/>
          </a:stretch>
        </p:blipFill>
        <p:spPr>
          <a:xfrm>
            <a:off x="1538750" y="1483175"/>
            <a:ext cx="5342700" cy="3001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1853850"/>
            <a:ext cx="7688700" cy="28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a:t>
            </a:r>
            <a:endParaRPr b="1">
              <a:solidFill>
                <a:srgbClr val="000000"/>
              </a:solidFill>
            </a:endParaRPr>
          </a:p>
          <a:p>
            <a:pPr indent="-311150" lvl="0" marL="457200" rtl="0" algn="l">
              <a:lnSpc>
                <a:spcPct val="150000"/>
              </a:lnSpc>
              <a:spcBef>
                <a:spcPts val="1600"/>
              </a:spcBef>
              <a:spcAft>
                <a:spcPts val="0"/>
              </a:spcAft>
              <a:buClr>
                <a:srgbClr val="000000"/>
              </a:buClr>
              <a:buSzPts val="1300"/>
              <a:buChar char="●"/>
            </a:pPr>
            <a:r>
              <a:rPr lang="en">
                <a:solidFill>
                  <a:srgbClr val="000000"/>
                </a:solidFill>
              </a:rPr>
              <a:t>Recommender systems help the users to get personalized recommendations and redefine the users web browsing experience.</a:t>
            </a:r>
            <a:endParaRPr sz="1200">
              <a:solidFill>
                <a:srgbClr val="222222"/>
              </a:solidFill>
              <a:highlight>
                <a:srgbClr val="FFFFFF"/>
              </a:highlight>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Char char="●"/>
            </a:pPr>
            <a:r>
              <a:rPr lang="en">
                <a:solidFill>
                  <a:srgbClr val="000000"/>
                </a:solidFill>
              </a:rPr>
              <a:t>With the growth of scientific publications, conference paper recommendations based on browsed topics can benefit researchers to find relevant papers easily.</a:t>
            </a:r>
            <a:endParaRPr>
              <a:solidFill>
                <a:srgbClr val="000000"/>
              </a:solidFill>
            </a:endParaRPr>
          </a:p>
          <a:p>
            <a:pPr indent="-311150" lvl="0" marL="457200" rtl="0" algn="l">
              <a:lnSpc>
                <a:spcPct val="150000"/>
              </a:lnSpc>
              <a:spcBef>
                <a:spcPts val="0"/>
              </a:spcBef>
              <a:spcAft>
                <a:spcPts val="0"/>
              </a:spcAft>
              <a:buClr>
                <a:srgbClr val="000000"/>
              </a:buClr>
              <a:buSzPts val="1300"/>
              <a:buChar char="●"/>
            </a:pPr>
            <a:r>
              <a:rPr lang="en">
                <a:solidFill>
                  <a:srgbClr val="000000"/>
                </a:solidFill>
              </a:rPr>
              <a:t>As the data is large, a faster and scalable algorithm is required.</a:t>
            </a:r>
            <a:endParaRPr>
              <a:solidFill>
                <a:srgbClr val="000000"/>
              </a:solidFill>
            </a:endParaRPr>
          </a:p>
          <a:p>
            <a:pPr indent="-311150" lvl="0" marL="457200" rtl="0" algn="l">
              <a:lnSpc>
                <a:spcPct val="150000"/>
              </a:lnSpc>
              <a:spcBef>
                <a:spcPts val="0"/>
              </a:spcBef>
              <a:spcAft>
                <a:spcPts val="0"/>
              </a:spcAft>
              <a:buClr>
                <a:srgbClr val="000000"/>
              </a:buClr>
              <a:buSzPts val="1300"/>
              <a:buChar char="●"/>
            </a:pPr>
            <a:r>
              <a:rPr lang="en">
                <a:solidFill>
                  <a:srgbClr val="000000"/>
                </a:solidFill>
              </a:rPr>
              <a:t>Hence, LSH is used as a criterion to find the similarity between conference papers.</a:t>
            </a:r>
            <a:endParaRPr>
              <a:solidFill>
                <a:srgbClr val="000000"/>
              </a:solidFill>
            </a:endParaRPr>
          </a:p>
          <a:p>
            <a:pPr indent="0" lvl="0" marL="457200" rtl="0" algn="l">
              <a:lnSpc>
                <a:spcPct val="150000"/>
              </a:lnSpc>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05" name="Google Shape;105;p16"/>
          <p:cNvSpPr txBox="1"/>
          <p:nvPr>
            <p:ph idx="1" type="body"/>
          </p:nvPr>
        </p:nvSpPr>
        <p:spPr>
          <a:xfrm>
            <a:off x="554250" y="1973150"/>
            <a:ext cx="7863900" cy="23667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00000"/>
              </a:buClr>
              <a:buSzPts val="1300"/>
              <a:buAutoNum type="arabicPeriod"/>
            </a:pPr>
            <a:r>
              <a:rPr lang="en">
                <a:solidFill>
                  <a:srgbClr val="000000"/>
                </a:solidFill>
              </a:rPr>
              <a:t>IEEE conference papers on Computer Vision and Pattern from Kaggle.</a:t>
            </a:r>
            <a:endParaRPr>
              <a:solidFill>
                <a:srgbClr val="000000"/>
              </a:solidFill>
            </a:endParaRPr>
          </a:p>
          <a:p>
            <a:pPr indent="-311150" lvl="0" marL="457200" rtl="0" algn="l">
              <a:lnSpc>
                <a:spcPct val="150000"/>
              </a:lnSpc>
              <a:spcBef>
                <a:spcPts val="0"/>
              </a:spcBef>
              <a:spcAft>
                <a:spcPts val="0"/>
              </a:spcAft>
              <a:buClr>
                <a:srgbClr val="000000"/>
              </a:buClr>
              <a:buSzPts val="1300"/>
              <a:buAutoNum type="arabicPeriod"/>
            </a:pPr>
            <a:r>
              <a:rPr lang="en">
                <a:solidFill>
                  <a:srgbClr val="000000"/>
                </a:solidFill>
              </a:rPr>
              <a:t>Dataset contains 1294 accepted papers of 4.5 GB in size.</a:t>
            </a:r>
            <a:endParaRPr>
              <a:solidFill>
                <a:srgbClr val="000000"/>
              </a:solidFill>
            </a:endParaRPr>
          </a:p>
          <a:p>
            <a:pPr indent="0" lvl="0" marL="0" rtl="0" algn="l">
              <a:spcBef>
                <a:spcPts val="1600"/>
              </a:spcBef>
              <a:spcAft>
                <a:spcPts val="0"/>
              </a:spcAft>
              <a:buNone/>
            </a:pPr>
            <a:r>
              <a:rPr lang="en">
                <a:solidFill>
                  <a:srgbClr val="000000"/>
                </a:solidFill>
              </a:rPr>
              <a:t>Source: </a:t>
            </a:r>
            <a:r>
              <a:rPr lang="en" u="sng">
                <a:solidFill>
                  <a:srgbClr val="000000"/>
                </a:solidFill>
                <a:hlinkClick r:id="rId3">
                  <a:extLst>
                    <a:ext uri="{A12FA001-AC4F-418D-AE19-62706E023703}">
                      <ahyp:hlinkClr val="tx"/>
                    </a:ext>
                  </a:extLst>
                </a:hlinkClick>
              </a:rPr>
              <a:t>https://www.kaggle.com/paultimothymooney/cvpr-2019-papers</a:t>
            </a:r>
            <a:r>
              <a:rPr lang="en">
                <a:solidFill>
                  <a:srgbClr val="000000"/>
                </a:solidFill>
              </a:rPr>
              <a:t>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11" name="Google Shape;111;p17"/>
          <p:cNvSpPr txBox="1"/>
          <p:nvPr>
            <p:ph idx="1" type="body"/>
          </p:nvPr>
        </p:nvSpPr>
        <p:spPr>
          <a:xfrm>
            <a:off x="729450" y="2078875"/>
            <a:ext cx="7688700" cy="27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 Preprocessing is done using the regular expressions (re) and the natural language tool-kit (nltk ) library in python.</a:t>
            </a:r>
            <a:endParaRPr>
              <a:solidFill>
                <a:srgbClr val="000000"/>
              </a:solidFill>
            </a:endParaRPr>
          </a:p>
          <a:p>
            <a:pPr indent="0" lvl="0" marL="0" rtl="0" algn="l">
              <a:spcBef>
                <a:spcPts val="1600"/>
              </a:spcBef>
              <a:spcAft>
                <a:spcPts val="0"/>
              </a:spcAft>
              <a:buNone/>
            </a:pPr>
            <a:r>
              <a:rPr lang="en">
                <a:solidFill>
                  <a:srgbClr val="000000"/>
                </a:solidFill>
              </a:rPr>
              <a:t>1. Lowercase all text.</a:t>
            </a:r>
            <a:endParaRPr>
              <a:solidFill>
                <a:srgbClr val="000000"/>
              </a:solidFill>
            </a:endParaRPr>
          </a:p>
          <a:p>
            <a:pPr indent="0" lvl="0" marL="0" rtl="0" algn="l">
              <a:spcBef>
                <a:spcPts val="1600"/>
              </a:spcBef>
              <a:spcAft>
                <a:spcPts val="0"/>
              </a:spcAft>
              <a:buNone/>
            </a:pPr>
            <a:r>
              <a:rPr lang="en">
                <a:solidFill>
                  <a:srgbClr val="000000"/>
                </a:solidFill>
              </a:rPr>
              <a:t>2. Remove all digits.</a:t>
            </a:r>
            <a:endParaRPr>
              <a:solidFill>
                <a:srgbClr val="000000"/>
              </a:solidFill>
            </a:endParaRPr>
          </a:p>
          <a:p>
            <a:pPr indent="0" lvl="0" marL="0" rtl="0" algn="l">
              <a:spcBef>
                <a:spcPts val="1600"/>
              </a:spcBef>
              <a:spcAft>
                <a:spcPts val="0"/>
              </a:spcAft>
              <a:buNone/>
            </a:pPr>
            <a:r>
              <a:rPr lang="en">
                <a:solidFill>
                  <a:srgbClr val="000000"/>
                </a:solidFill>
              </a:rPr>
              <a:t>3. Remove all punctuations.</a:t>
            </a:r>
            <a:endParaRPr>
              <a:solidFill>
                <a:srgbClr val="000000"/>
              </a:solidFill>
            </a:endParaRPr>
          </a:p>
          <a:p>
            <a:pPr indent="0" lvl="0" marL="0" rtl="0" algn="l">
              <a:spcBef>
                <a:spcPts val="1600"/>
              </a:spcBef>
              <a:spcAft>
                <a:spcPts val="0"/>
              </a:spcAft>
              <a:buNone/>
            </a:pPr>
            <a:r>
              <a:rPr lang="en">
                <a:solidFill>
                  <a:srgbClr val="000000"/>
                </a:solidFill>
              </a:rPr>
              <a:t>4. Removing stop words.</a:t>
            </a:r>
            <a:endParaRPr>
              <a:solidFill>
                <a:srgbClr val="000000"/>
              </a:solidFill>
            </a:endParaRPr>
          </a:p>
          <a:p>
            <a:pPr indent="0" lvl="0" marL="0" rtl="0" algn="l">
              <a:spcBef>
                <a:spcPts val="1600"/>
              </a:spcBef>
              <a:spcAft>
                <a:spcPts val="0"/>
              </a:spcAft>
              <a:buNone/>
            </a:pPr>
            <a:r>
              <a:rPr lang="en">
                <a:solidFill>
                  <a:srgbClr val="000000"/>
                </a:solidFill>
              </a:rPr>
              <a:t>5.  Lemmatization (Stemming).</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090875" y="172988"/>
            <a:ext cx="6962250" cy="479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pic>
        <p:nvPicPr>
          <p:cNvPr id="123" name="Google Shape;123;p19"/>
          <p:cNvPicPr preferRelativeResize="0"/>
          <p:nvPr/>
        </p:nvPicPr>
        <p:blipFill>
          <a:blip r:embed="rId3">
            <a:alphaModFix/>
          </a:blip>
          <a:stretch>
            <a:fillRect/>
          </a:stretch>
        </p:blipFill>
        <p:spPr>
          <a:xfrm>
            <a:off x="245199" y="716700"/>
            <a:ext cx="4413975" cy="4061400"/>
          </a:xfrm>
          <a:prstGeom prst="rect">
            <a:avLst/>
          </a:prstGeom>
          <a:noFill/>
          <a:ln>
            <a:noFill/>
          </a:ln>
        </p:spPr>
      </p:pic>
      <p:pic>
        <p:nvPicPr>
          <p:cNvPr id="124" name="Google Shape;124;p19"/>
          <p:cNvPicPr preferRelativeResize="0"/>
          <p:nvPr/>
        </p:nvPicPr>
        <p:blipFill>
          <a:blip r:embed="rId4">
            <a:alphaModFix/>
          </a:blip>
          <a:stretch>
            <a:fillRect/>
          </a:stretch>
        </p:blipFill>
        <p:spPr>
          <a:xfrm>
            <a:off x="4216376" y="751838"/>
            <a:ext cx="4630276" cy="3991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91700" y="639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INPUT </a:t>
            </a:r>
            <a:endParaRPr/>
          </a:p>
        </p:txBody>
      </p:sp>
      <p:pic>
        <p:nvPicPr>
          <p:cNvPr id="130" name="Google Shape;130;p20"/>
          <p:cNvPicPr preferRelativeResize="0"/>
          <p:nvPr/>
        </p:nvPicPr>
        <p:blipFill>
          <a:blip r:embed="rId3">
            <a:alphaModFix/>
          </a:blip>
          <a:stretch>
            <a:fillRect/>
          </a:stretch>
        </p:blipFill>
        <p:spPr>
          <a:xfrm>
            <a:off x="3527200" y="768525"/>
            <a:ext cx="6143625" cy="876300"/>
          </a:xfrm>
          <a:prstGeom prst="rect">
            <a:avLst/>
          </a:prstGeom>
          <a:noFill/>
          <a:ln>
            <a:noFill/>
          </a:ln>
        </p:spPr>
      </p:pic>
      <p:pic>
        <p:nvPicPr>
          <p:cNvPr id="131" name="Google Shape;131;p20"/>
          <p:cNvPicPr preferRelativeResize="0"/>
          <p:nvPr/>
        </p:nvPicPr>
        <p:blipFill>
          <a:blip r:embed="rId4">
            <a:alphaModFix/>
          </a:blip>
          <a:stretch>
            <a:fillRect/>
          </a:stretch>
        </p:blipFill>
        <p:spPr>
          <a:xfrm>
            <a:off x="1089900" y="1853850"/>
            <a:ext cx="6323300" cy="317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FRAMEWORK AND APPROACH</a:t>
            </a:r>
            <a:endParaRPr/>
          </a:p>
        </p:txBody>
      </p:sp>
      <p:sp>
        <p:nvSpPr>
          <p:cNvPr id="137" name="Google Shape;137;p21"/>
          <p:cNvSpPr txBox="1"/>
          <p:nvPr>
            <p:ph idx="1" type="body"/>
          </p:nvPr>
        </p:nvSpPr>
        <p:spPr>
          <a:xfrm>
            <a:off x="826525" y="2164225"/>
            <a:ext cx="7688700" cy="2854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AutoNum type="arabicPeriod"/>
            </a:pPr>
            <a:r>
              <a:rPr lang="en">
                <a:solidFill>
                  <a:srgbClr val="000000"/>
                </a:solidFill>
              </a:rPr>
              <a:t>Reading the document data as a single dictionary</a:t>
            </a:r>
            <a:endParaRPr>
              <a:solidFill>
                <a:srgbClr val="000000"/>
              </a:solidFill>
            </a:endParaRPr>
          </a:p>
          <a:p>
            <a:pPr indent="0" lvl="0" marL="914400" rtl="0" algn="l">
              <a:lnSpc>
                <a:spcPct val="115000"/>
              </a:lnSpc>
              <a:spcBef>
                <a:spcPts val="1600"/>
              </a:spcBef>
              <a:spcAft>
                <a:spcPts val="0"/>
              </a:spcAft>
              <a:buNone/>
            </a:pPr>
            <a:r>
              <a:rPr b="1" lang="en">
                <a:solidFill>
                  <a:srgbClr val="000000"/>
                </a:solidFill>
              </a:rPr>
              <a:t>Key : Doc_id  ; Value : List Doc_text</a:t>
            </a:r>
            <a:endParaRPr b="1">
              <a:solidFill>
                <a:srgbClr val="000000"/>
              </a:solidFill>
            </a:endParaRPr>
          </a:p>
          <a:p>
            <a:pPr indent="-311150" lvl="0" marL="457200" rtl="0" algn="l">
              <a:lnSpc>
                <a:spcPct val="115000"/>
              </a:lnSpc>
              <a:spcBef>
                <a:spcPts val="1600"/>
              </a:spcBef>
              <a:spcAft>
                <a:spcPts val="0"/>
              </a:spcAft>
              <a:buClr>
                <a:srgbClr val="000000"/>
              </a:buClr>
              <a:buSzPts val="1300"/>
              <a:buAutoNum type="arabicPeriod"/>
            </a:pPr>
            <a:r>
              <a:rPr lang="en">
                <a:solidFill>
                  <a:srgbClr val="000000"/>
                </a:solidFill>
              </a:rPr>
              <a:t>Converting the document into a set of k-shingles</a:t>
            </a:r>
            <a:endParaRPr>
              <a:solidFill>
                <a:srgbClr val="000000"/>
              </a:solidFill>
            </a:endParaRPr>
          </a:p>
          <a:p>
            <a:pPr indent="0" lvl="0" marL="1371600" rtl="0" algn="l">
              <a:lnSpc>
                <a:spcPct val="115000"/>
              </a:lnSpc>
              <a:spcBef>
                <a:spcPts val="1600"/>
              </a:spcBef>
              <a:spcAft>
                <a:spcPts val="0"/>
              </a:spcAft>
              <a:buNone/>
            </a:pPr>
            <a:r>
              <a:rPr b="1" lang="en">
                <a:solidFill>
                  <a:srgbClr val="000000"/>
                </a:solidFill>
              </a:rPr>
              <a:t>Shingles in Docs = set ( )</a:t>
            </a:r>
            <a:endParaRPr b="1">
              <a:solidFill>
                <a:srgbClr val="000000"/>
              </a:solidFill>
            </a:endParaRPr>
          </a:p>
          <a:p>
            <a:pPr indent="-311150" lvl="0" marL="457200" rtl="0" algn="l">
              <a:lnSpc>
                <a:spcPct val="150000"/>
              </a:lnSpc>
              <a:spcBef>
                <a:spcPts val="1600"/>
              </a:spcBef>
              <a:spcAft>
                <a:spcPts val="0"/>
              </a:spcAft>
              <a:buClr>
                <a:srgbClr val="000000"/>
              </a:buClr>
              <a:buSzPts val="1300"/>
              <a:buFont typeface="Arial"/>
              <a:buAutoNum type="arabicPeriod"/>
            </a:pPr>
            <a:r>
              <a:rPr lang="en">
                <a:solidFill>
                  <a:srgbClr val="000000"/>
                </a:solidFill>
              </a:rPr>
              <a:t> Generate Minhash Signatures</a:t>
            </a:r>
            <a:endParaRPr>
              <a:solidFill>
                <a:srgbClr val="000000"/>
              </a:solidFill>
            </a:endParaRPr>
          </a:p>
          <a:p>
            <a:pPr indent="0" lvl="0" marL="457200" rtl="0" algn="l">
              <a:lnSpc>
                <a:spcPct val="150000"/>
              </a:lnSpc>
              <a:spcBef>
                <a:spcPts val="0"/>
              </a:spcBef>
              <a:spcAft>
                <a:spcPts val="0"/>
              </a:spcAft>
              <a:buNone/>
            </a:pPr>
            <a:r>
              <a:rPr b="1" lang="en">
                <a:solidFill>
                  <a:srgbClr val="000000"/>
                </a:solidFill>
              </a:rPr>
              <a:t>shingleIDSet = docAsShingleSets[docID]</a:t>
            </a:r>
            <a:endParaRPr b="1">
              <a:solidFill>
                <a:srgbClr val="000000"/>
              </a:solidFill>
            </a:endParaRPr>
          </a:p>
          <a:p>
            <a:pPr indent="0" lvl="0" marL="457200" rtl="0" algn="l">
              <a:lnSpc>
                <a:spcPct val="150000"/>
              </a:lnSpc>
              <a:spcBef>
                <a:spcPts val="0"/>
              </a:spcBef>
              <a:spcAft>
                <a:spcPts val="0"/>
              </a:spcAft>
              <a:buNone/>
            </a:pPr>
            <a:r>
              <a:rPr b="1" lang="en">
                <a:solidFill>
                  <a:srgbClr val="000000"/>
                </a:solidFill>
              </a:rPr>
              <a:t>           Signature = [ ]</a:t>
            </a:r>
            <a:endParaRPr b="1">
              <a:solidFill>
                <a:srgbClr val="000000"/>
              </a:solidFill>
            </a:endParaRPr>
          </a:p>
          <a:p>
            <a:pPr indent="0" lvl="0" marL="0" rtl="0" algn="l">
              <a:lnSpc>
                <a:spcPct val="200000"/>
              </a:lnSpc>
              <a:spcBef>
                <a:spcPts val="0"/>
              </a:spcBef>
              <a:spcAft>
                <a:spcPts val="0"/>
              </a:spcAft>
              <a:buNone/>
            </a:pPr>
            <a:r>
              <a:t/>
            </a:r>
            <a:endParaRPr b="1">
              <a:solidFill>
                <a:srgbClr val="000000"/>
              </a:solidFill>
            </a:endParaRPr>
          </a:p>
          <a:p>
            <a:pPr indent="0" lvl="0" marL="1371600" rtl="0" algn="l">
              <a:spcBef>
                <a:spcPts val="1600"/>
              </a:spcBef>
              <a:spcAft>
                <a:spcPts val="0"/>
              </a:spcAft>
              <a:buNone/>
            </a:pPr>
            <a:r>
              <a:t/>
            </a:r>
            <a:endParaRPr b="1">
              <a:solidFill>
                <a:srgbClr val="000000"/>
              </a:solidFill>
            </a:endParaRPr>
          </a:p>
          <a:p>
            <a:pPr indent="0" lvl="0" marL="914400" rtl="0" algn="l">
              <a:spcBef>
                <a:spcPts val="1600"/>
              </a:spcBef>
              <a:spcAft>
                <a:spcPts val="16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