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9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83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165" y="4439378"/>
            <a:ext cx="82493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Prepared by: Parinita Singh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033" y="2573569"/>
            <a:ext cx="8249483" cy="1524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000"/>
              </a:lnSpc>
            </a:pPr>
            <a:r>
              <a:rPr lang="en-US" sz="6000" b="1" kern="0" spc="-12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AI-Driven Financial Risk Management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476165" y="471507"/>
            <a:ext cx="747920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Business Analyst Internship Assignment - Nebula9.ai</a:t>
            </a:r>
            <a:endParaRPr lang="en-US" sz="11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6f55166c-fd82-4257-bc44-890fbf4ab500?pitch-bytes=14112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32031" y="993045"/>
            <a:ext cx="6026782" cy="262822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642663" y="3724181"/>
            <a:ext cx="5914311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Discovery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Requirements gathering and stakeholder meetings.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Design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System architecture development and data strategy formulation.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Development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AI model training and system integration.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Testing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Model validation and performance testing.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System rollout and user training.</a:t>
            </a:r>
            <a:endParaRPr lang="en-US" sz="1050" dirty="0"/>
          </a:p>
          <a:p>
            <a:pPr algn="l">
              <a:lnSpc>
                <a:spcPts val="1680"/>
              </a:lnSpc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Post-Deployment Phase: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Monitoring and support.</a:t>
            </a:r>
            <a:endParaRPr lang="en-US" sz="1050" dirty="0"/>
          </a:p>
        </p:txBody>
      </p:sp>
      <p:sp>
        <p:nvSpPr>
          <p:cNvPr id="5" name="Text 1"/>
          <p:cNvSpPr/>
          <p:nvPr/>
        </p:nvSpPr>
        <p:spPr>
          <a:xfrm>
            <a:off x="-2587" y="-31359"/>
            <a:ext cx="9146587" cy="916287"/>
          </a:xfrm>
          <a:prstGeom prst="roundRect">
            <a:avLst>
              <a:gd name="adj" fmla="val -99794"/>
            </a:avLst>
          </a:prstGeom>
          <a:solidFill>
            <a:srgbClr val="283443"/>
          </a:solidFill>
          <a:ln w="5292">
            <a:solidFill>
              <a:srgbClr val="283443"/>
            </a:solidFill>
          </a:ln>
        </p:spPr>
        <p:txBody>
          <a:bodyPr wrap="square" lIns="508144" tIns="108173" rIns="508144" bIns="10817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475524" y="96830"/>
            <a:ext cx="824936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Implementation Plan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475575" y="574308"/>
            <a:ext cx="8191798" cy="243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920"/>
              </a:lnSpc>
            </a:pPr>
            <a:r>
              <a:rPr lang="en-US" sz="12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Phases to deploy AI for risk management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83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20712943543-bcc4688e7485?crop=entropy&amp;cs=tinysrgb&amp;fit=max&amp;fm=jpg&amp;ixid=M3wyMTIyMnwwfDF8c2VhcmNofDF8fENvbmNsdXNpb24lMjBBSSUyMGZpbmFuY2lhbHxlbnwxfDF8fHwxNzI2MzkwNjM4fDA&amp;ixlib=rb-4.0.3&amp;q=80&amp;w=1080"/>
          <p:cNvPicPr>
            <a:picLocks noChangeAspect="1"/>
          </p:cNvPicPr>
          <p:nvPr/>
        </p:nvPicPr>
        <p:blipFill>
          <a:blip r:embed="rId3"/>
          <a:srcRect l="24771" r="2385"/>
          <a:stretch/>
        </p:blipFill>
        <p:spPr>
          <a:xfrm>
            <a:off x="6142837" y="-261"/>
            <a:ext cx="2997528" cy="51437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5869" y="473319"/>
            <a:ext cx="509813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75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Summary and Call to Action 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386543" y="1375164"/>
            <a:ext cx="53385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just">
              <a:lnSpc>
                <a:spcPts val="1800"/>
              </a:lnSpc>
            </a:pP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AI-driven financial risk management system offers significant improvements in risk detection, operational efficiency, and cost reduction. The investment is justified by the substantial expected ROI and long-term benefits.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385869" y="2423550"/>
            <a:ext cx="4185999" cy="192024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Next Steps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Approval:</a:t>
            </a: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Seek leadership endorsement to proceed.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Resource Allocation:</a:t>
            </a: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Finalize resources and project timeline.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Kickoff:</a:t>
            </a: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Initiate the discovery phase within one month.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Call to Action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FAFAF4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Let’s advance our financial risk management capabilities with AI!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620712943543-bcc4688e7485?crop=entropy&amp;cs=tinysrgb&amp;fit=max&amp;fm=jpg&amp;ixid=M3wyMTIyMnwwfDF8c2VhcmNofDF8fEFJJTIwZmluYW5jaWFsJTIwcmlzayUyMG1hbmFnZW1lbnR8ZW58MXwxfHx8MTcyNjM5MDYzOHww&amp;ixlib=rb-4.0.3&amp;q=80&amp;w=1080"/>
          <p:cNvPicPr>
            <a:picLocks noChangeAspect="1"/>
          </p:cNvPicPr>
          <p:nvPr/>
        </p:nvPicPr>
        <p:blipFill>
          <a:blip r:embed="rId3"/>
          <a:srcRect b="4000"/>
          <a:stretch/>
        </p:blipFill>
        <p:spPr>
          <a:xfrm>
            <a:off x="0" y="0"/>
            <a:ext cx="428625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5224" y="842286"/>
            <a:ext cx="439614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Overview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4728113" y="1889480"/>
            <a:ext cx="4096464" cy="1874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 an AI-powered system to enhance financial risk management, focusing on identifying high-risk clients, predicting market volatility, and mitigating financial risks.</a:t>
            </a: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1800"/>
              </a:lnSpc>
            </a:pPr>
            <a:endParaRPr lang="en-US" sz="1125" dirty="0"/>
          </a:p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Takeaway</a:t>
            </a:r>
            <a:endParaRPr lang="en-US" sz="1125" dirty="0"/>
          </a:p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AI system will automate risk detection, improve accuracy, reduce costs, and enhance decision-making efficiency.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8689" y="1784355"/>
            <a:ext cx="4524673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Manual Processes: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Risk assessments are time-consuming and prone to errors.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Prediction Gaps: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Existing methods lack real-time updates, causing delays in responding to market changes.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Missed Early Warnings: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Results in financial losses and increased regulatory pressure.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432" y="616247"/>
            <a:ext cx="819096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Problem Statement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478247" y="1489493"/>
            <a:ext cx="238125" cy="238125"/>
          </a:xfrm>
          <a:prstGeom prst="ellipse">
            <a:avLst/>
          </a:prstGeom>
          <a:solidFill>
            <a:srgbClr val="4B82B1"/>
          </a:solidFill>
          <a:ln/>
        </p:spPr>
        <p:txBody>
          <a:bodyPr wrap="square" lIns="13229" tIns="28112" rIns="13229" bIns="28112" rtlCol="0" anchor="ctr"/>
          <a:lstStyle/>
          <a:p>
            <a:pPr algn="ctr">
              <a:lnSpc>
                <a:spcPts val="2160"/>
              </a:lnSpc>
            </a:pPr>
            <a:r>
              <a:rPr lang="en-US" sz="1400" kern="0" spc="-12" dirty="0">
                <a:solidFill>
                  <a:srgbClr val="FAFAF4"/>
                </a:solidFill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860961" y="3838071"/>
            <a:ext cx="322016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just">
              <a:lnSpc>
                <a:spcPts val="1800"/>
              </a:lnSpc>
              <a:buSzPct val="100000"/>
              <a:buChar char="•"/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Increased financial losses and exposure</a:t>
            </a:r>
            <a:endParaRPr lang="en-US" sz="1125" dirty="0"/>
          </a:p>
          <a:p>
            <a:pPr marL="190500" indent="-190500" algn="just">
              <a:lnSpc>
                <a:spcPts val="1800"/>
              </a:lnSpc>
              <a:buSzPct val="100000"/>
              <a:buChar char="•"/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Regulatory fines and compliance issues</a:t>
            </a:r>
            <a:endParaRPr lang="en-US" sz="1125" dirty="0"/>
          </a:p>
          <a:p>
            <a:pPr marL="190500" indent="-190500" algn="just">
              <a:lnSpc>
                <a:spcPts val="1800"/>
              </a:lnSpc>
              <a:buSzPct val="100000"/>
              <a:buChar char="•"/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Damage to reputation and customer trust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4788" y="3436793"/>
            <a:ext cx="238125" cy="238125"/>
          </a:xfrm>
          <a:prstGeom prst="ellipse">
            <a:avLst/>
          </a:prstGeom>
          <a:solidFill>
            <a:srgbClr val="4B82B1"/>
          </a:solidFill>
          <a:ln/>
        </p:spPr>
        <p:txBody>
          <a:bodyPr wrap="square" lIns="13229" tIns="28112" rIns="13229" bIns="28112" rtlCol="0" anchor="ctr"/>
          <a:lstStyle/>
          <a:p>
            <a:pPr algn="ctr">
              <a:lnSpc>
                <a:spcPts val="2160"/>
              </a:lnSpc>
            </a:pPr>
            <a:r>
              <a:rPr lang="en-US" sz="1400" kern="0" spc="-12" dirty="0">
                <a:solidFill>
                  <a:srgbClr val="FAFAF4"/>
                </a:solidFill>
              </a:rPr>
              <a:t>2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98689" y="1470365"/>
            <a:ext cx="2347853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60961" y="3413739"/>
            <a:ext cx="2357318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</a:t>
            </a:r>
            <a:endParaRPr lang="en-US" sz="1350" dirty="0"/>
          </a:p>
        </p:txBody>
      </p:sp>
      <p:pic>
        <p:nvPicPr>
          <p:cNvPr id="10" name="Image 0" descr="https://images.unsplash.com/photo-1579532537598-459ecdaf39cc?crop=entropy&amp;cs=tinysrgb&amp;fit=max&amp;fm=jpg&amp;ixid=M3wyMTIyMnwwfDF8c2VhcmNofDExfHxmaW5hbmNpYWwlMjByaXNrfGVufDB8fHx8MTcyNjQwNTU2NHww&amp;ixlib=rb-4.0.3&amp;q=80&amp;w=108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0253" y="-1643"/>
            <a:ext cx="3430096" cy="5145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1147" y="583318"/>
            <a:ext cx="514082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725"/>
              </a:lnSpc>
            </a:pPr>
            <a:r>
              <a:rPr lang="en-US" sz="3000" b="1" kern="0" spc="-12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Proposed AI Solution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630393" y="1810177"/>
            <a:ext cx="7772281" cy="53435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295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Solution Overview</a:t>
            </a:r>
            <a:endParaRPr lang="en-US" sz="1125" dirty="0"/>
          </a:p>
          <a:p>
            <a:pPr algn="l">
              <a:lnSpc>
                <a:spcPts val="1913"/>
              </a:lnSpc>
            </a:pP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 an AI-driven system that uses machine learning for real-time risk assessment and market volatility prediction.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632363" y="2900104"/>
            <a:ext cx="5256788" cy="9601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It Works!??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Aggregate and analyze transaction and market data.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Risk Detection: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Identify patterns and threats using AI algorithms.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Insights: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Generate alerts and recommendations for risk mitigation.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432" y="476567"/>
            <a:ext cx="8190964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 System Overview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76250" y="1549261"/>
            <a:ext cx="6225778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160"/>
              </a:lnSpc>
            </a:pPr>
            <a:r>
              <a:rPr lang="en-US" sz="14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Integration: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Combines internal and external data for a comprehensive view.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Models: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Utilizes advanced algorithms for risk prediction and anomaly detection.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Provides an intuitive interface for monitoring risks.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Alerts:</a:t>
            </a:r>
            <a:r>
              <a:rPr lang="en-US" sz="1100" b="0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Issues real-time notifications for high-risk scenarios.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476250" y="3167479"/>
            <a:ext cx="4663440" cy="73152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Technical Details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Machine learning for classification and anomaly detection.</a:t>
            </a:r>
            <a:endParaRPr lang="en-US" sz="1125" dirty="0"/>
          </a:p>
          <a:p>
            <a:pPr marL="190500" indent="-190500" algn="l">
              <a:lnSpc>
                <a:spcPts val="1800"/>
              </a:lnSpc>
              <a:buSzPct val="100000"/>
              <a:buChar char="•"/>
            </a:pPr>
            <a:r>
              <a:rPr lang="en-US" sz="11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Sources:</a:t>
            </a:r>
            <a:r>
              <a:rPr lang="en-US" sz="11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Transactional data, market indicators, and risk factors.</a:t>
            </a:r>
            <a:endParaRPr lang="en-US" sz="1125" dirty="0"/>
          </a:p>
        </p:txBody>
      </p:sp>
      <p:pic>
        <p:nvPicPr>
          <p:cNvPr id="6" name="Image 0" descr="https://images.unsplash.com/photo-1697577418970-95d99b5a55cf?crop=entropy&amp;cs=tinysrgb&amp;fit=max&amp;fm=jpg&amp;ixid=M3wyMTIyMnwwfDF8c2VhcmNofDJ8fGFpJTIwc3lzdGVtfGVufDB8fHx8MTcyNjQxNzM3M3ww&amp;ixlib=rb-4.0.3&amp;q=80&amp;w=1080"/>
          <p:cNvPicPr>
            <a:picLocks noChangeAspect="1"/>
          </p:cNvPicPr>
          <p:nvPr/>
        </p:nvPicPr>
        <p:blipFill>
          <a:blip r:embed="rId3"/>
          <a:srcRect l="30327" r="30327"/>
          <a:stretch/>
        </p:blipFill>
        <p:spPr>
          <a:xfrm>
            <a:off x="6673440" y="-83808"/>
            <a:ext cx="2468880" cy="52289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94476" y="476668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Accuracy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2594476" y="750948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Achieves 95% accuracy in identifying high-risk clients and transactions.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594153" y="1347332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Predictions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595108" y="1624830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Proactively manages market volatility to prevent potential losses.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2594476" y="2236361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Operational Efficiency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594476" y="2505877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Reduces manual risk assessment efforts by 40%, reallocating resources effectively.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594153" y="3118657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Cost Reduction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595108" y="3391393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Expected to cut financial losses through early detection.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2594476" y="4036261"/>
            <a:ext cx="60725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1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Compliance Improvement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594476" y="4304933"/>
            <a:ext cx="60726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100" b="0" kern="0" spc="-12" dirty="0">
                <a:solidFill>
                  <a:srgbClr val="49606B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Ensures adherence to regulatory requirements with built-in auditing features.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360333" y="474298"/>
            <a:ext cx="1841659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900"/>
              </a:lnSpc>
            </a:pPr>
            <a:r>
              <a:rPr lang="en-US" sz="3000" b="1" kern="0" spc="-24" dirty="0">
                <a:solidFill>
                  <a:srgbClr val="283443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Expected Benefits</a:t>
            </a:r>
            <a:endParaRPr lang="en-US" sz="3000" dirty="0"/>
          </a:p>
        </p:txBody>
      </p:sp>
      <p:sp>
        <p:nvSpPr>
          <p:cNvPr id="14" name="Shape 11"/>
          <p:cNvSpPr/>
          <p:nvPr/>
        </p:nvSpPr>
        <p:spPr>
          <a:xfrm>
            <a:off x="2594619" y="1159952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  <p:sp>
        <p:nvSpPr>
          <p:cNvPr id="15" name="Shape 12"/>
          <p:cNvSpPr/>
          <p:nvPr/>
        </p:nvSpPr>
        <p:spPr>
          <a:xfrm>
            <a:off x="2594619" y="2050772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  <p:sp>
        <p:nvSpPr>
          <p:cNvPr id="16" name="Shape 13"/>
          <p:cNvSpPr/>
          <p:nvPr/>
        </p:nvSpPr>
        <p:spPr>
          <a:xfrm>
            <a:off x="2594619" y="2938243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  <p:sp>
        <p:nvSpPr>
          <p:cNvPr id="17" name="Shape 14"/>
          <p:cNvSpPr/>
          <p:nvPr/>
        </p:nvSpPr>
        <p:spPr>
          <a:xfrm>
            <a:off x="2594619" y="3825714"/>
            <a:ext cx="6073893" cy="0"/>
          </a:xfrm>
          <a:prstGeom prst="line">
            <a:avLst/>
          </a:prstGeom>
          <a:solidFill>
            <a:srgbClr val="4B82B1"/>
          </a:solidFill>
          <a:ln w="5292">
            <a:solidFill>
              <a:srgbClr val="49606B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460" y="1816378"/>
          <a:ext cx="8066332" cy="1885950"/>
        </p:xfrm>
        <a:graphic>
          <a:graphicData uri="http://schemas.openxmlformats.org/drawingml/2006/table">
            <a:tbl>
              <a:tblPr/>
              <a:tblGrid>
                <a:gridCol w="6399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Cost Category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Amount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Manual Labor for Risk Analysis (e.g., additional analysts to manually assess risk)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$60,000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Processing and Reporting (manual data collection and analysis)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$30,000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Staff Training (for manual processes and systems)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Maintenance and Support (manual processes require constant oversight and adjustments)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$25,000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Total Recurring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$130,000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-2587" y="-31359"/>
            <a:ext cx="9146587" cy="916287"/>
          </a:xfrm>
          <a:prstGeom prst="roundRect">
            <a:avLst>
              <a:gd name="adj" fmla="val -99794"/>
            </a:avLst>
          </a:prstGeom>
          <a:solidFill>
            <a:srgbClr val="283443"/>
          </a:solidFill>
          <a:ln w="5292">
            <a:solidFill>
              <a:srgbClr val="283443"/>
            </a:solidFill>
          </a:ln>
        </p:spPr>
        <p:txBody>
          <a:bodyPr wrap="square" lIns="508144" tIns="108173" rIns="508144" bIns="10817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575024" y="180775"/>
            <a:ext cx="819084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Current Annual Cost (without AI System)</a:t>
            </a:r>
            <a:endParaRPr 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15765" y="1257775"/>
          <a:ext cx="4030115" cy="3457577"/>
        </p:xfrm>
        <a:graphic>
          <a:graphicData uri="http://schemas.openxmlformats.org/drawingml/2006/table">
            <a:tbl>
              <a:tblPr/>
              <a:tblGrid>
                <a:gridCol w="2944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Cost Category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Amount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Implementation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AI Model Development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$100,000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Infrastructure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$50,000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System Integration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$30,000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Total Implementation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$180,000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Recurring Costs (Annually)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Maintenance and Support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$20,000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Refresh and Model Retraining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Staff Training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$10,000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Total Annual Costs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$45,000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0"/>
          <p:cNvSpPr/>
          <p:nvPr/>
        </p:nvSpPr>
        <p:spPr>
          <a:xfrm>
            <a:off x="-2587" y="-31359"/>
            <a:ext cx="9146587" cy="916287"/>
          </a:xfrm>
          <a:prstGeom prst="roundRect">
            <a:avLst>
              <a:gd name="adj" fmla="val -99794"/>
            </a:avLst>
          </a:prstGeom>
          <a:solidFill>
            <a:srgbClr val="283443"/>
          </a:solidFill>
          <a:ln w="5292">
            <a:solidFill>
              <a:srgbClr val="283443"/>
            </a:solidFill>
          </a:ln>
        </p:spPr>
        <p:txBody>
          <a:bodyPr wrap="square" lIns="508144" tIns="108173" rIns="508144" bIns="108173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575024" y="180775"/>
            <a:ext cx="8190845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Cost Estimates &amp; ROI Projections</a:t>
            </a:r>
            <a:endParaRPr lang="en-US" sz="3000" dirty="0"/>
          </a:p>
        </p:txBody>
      </p:sp>
      <p:sp>
        <p:nvSpPr>
          <p:cNvPr id="6" name="Text 2"/>
          <p:cNvSpPr/>
          <p:nvPr/>
        </p:nvSpPr>
        <p:spPr>
          <a:xfrm>
            <a:off x="5070993" y="1473104"/>
            <a:ext cx="2970193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just">
              <a:lnSpc>
                <a:spcPts val="2160"/>
              </a:lnSpc>
            </a:pPr>
            <a:r>
              <a:rPr lang="en-US" sz="1400" b="1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Revenue Impact</a:t>
            </a:r>
            <a:endParaRPr lang="en-US" sz="1350" dirty="0"/>
          </a:p>
          <a:p>
            <a:pPr algn="just">
              <a:lnSpc>
                <a:spcPts val="2160"/>
              </a:lnSpc>
            </a:pPr>
            <a:r>
              <a:rPr lang="en-US" sz="1400" b="0" kern="0" spc="-12" dirty="0">
                <a:solidFill>
                  <a:srgbClr val="28344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Improved investment decisions and reduction in manual interventions will result in annual saving of $85,000.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0" y="-941"/>
            <a:ext cx="9142630" cy="1103756"/>
          </a:xfrm>
          <a:prstGeom prst="roundRect">
            <a:avLst>
              <a:gd name="adj" fmla="val -82844"/>
            </a:avLst>
          </a:prstGeom>
          <a:solidFill>
            <a:srgbClr val="262A2D"/>
          </a:solidFill>
          <a:ln/>
        </p:spPr>
        <p:txBody>
          <a:bodyPr wrap="square" lIns="507924" tIns="130304" rIns="507924" bIns="130304" rtlCol="0" anchor="ctr"/>
          <a:lstStyle/>
          <a:p>
            <a:pPr algn="ctr">
              <a:lnSpc>
                <a:spcPts val="1800"/>
              </a:lnSpc>
            </a:pP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476250" y="300562"/>
            <a:ext cx="4878407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900"/>
              </a:lnSpc>
            </a:pPr>
            <a:r>
              <a:rPr lang="en-US" sz="3000" b="1" kern="0" spc="-24" dirty="0">
                <a:solidFill>
                  <a:srgbClr val="FAFAF4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Risk Mitigation Insights</a:t>
            </a:r>
            <a:endParaRPr lang="en-US" sz="3000" dirty="0"/>
          </a:p>
        </p:txBody>
      </p:sp>
      <p:pic>
        <p:nvPicPr>
          <p:cNvPr id="5" name="Image 0" descr="https://images.unsplash.com/photo-1454165804606-c3d57bc86b40?crop=entropy&amp;cs=tinysrgb&amp;fit=max&amp;fm=jpg&amp;ixid=M3wyMTIyMnwwfDF8c2VhcmNofDV8fGZpbmFuY2UlMjByaXNrfGVufDB8fHx8MTcyNjQwNjc1MHww&amp;ixlib=rb-4.0.3&amp;q=80&amp;w=1080"/>
          <p:cNvPicPr>
            <a:picLocks noChangeAspect="1"/>
          </p:cNvPicPr>
          <p:nvPr/>
        </p:nvPicPr>
        <p:blipFill>
          <a:blip r:embed="rId3"/>
          <a:srcRect t="26268" b="26268"/>
          <a:stretch/>
        </p:blipFill>
        <p:spPr>
          <a:xfrm>
            <a:off x="5658633" y="-1643"/>
            <a:ext cx="3486613" cy="1104457"/>
          </a:xfrm>
          <a:prstGeom prst="rect">
            <a:avLst/>
          </a:prstGeom>
        </p:spPr>
      </p:pic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16969" y="1907801"/>
          <a:ext cx="7089704" cy="2347536"/>
        </p:xfrm>
        <a:graphic>
          <a:graphicData uri="http://schemas.openxmlformats.org/drawingml/2006/table">
            <a:tbl>
              <a:tblPr/>
              <a:tblGrid>
                <a:gridCol w="3544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Potential Risks</a:t>
                      </a:r>
                      <a:endParaRPr lang="en-US" sz="1350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Mitigation Strategies</a:t>
                      </a:r>
                      <a:endParaRPr lang="en-US" sz="1350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85725" marR="85725" marT="85725" marB="85725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Privacy: Risk of exposing sensitive information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Data Privacy: Implement strong encryption and privacy controls.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Model Accuracy: Potential for inaccuracies in predictions.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Model Accuracy: Regularly retrain models and perform bias checks.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System Integration: Challenges integrating with existing systems.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System Integration: Use phased integration with comprehensive testing.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Regulatory Compliance: Ensuring adherence to legal standards.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283443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a:t>Regulatory Compliance: Conduct regular audits and consult with compliance experts.</a:t>
                      </a:r>
                      <a:endParaRPr lang="en-US" sz="1125" dirty="0">
                        <a:latin typeface="Lora" charset="0"/>
                        <a:ea typeface="Lora" charset="0"/>
                        <a:cs typeface="Lora" charset="0"/>
                      </a:endParaRPr>
                    </a:p>
                  </a:txBody>
                  <a:tcPr marL="71438" marR="71438" marT="71438" marB="71438">
                    <a:lnL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606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711</Words>
  <Application>Microsoft Office PowerPoint</Application>
  <PresentationFormat>On-screen Show (16:9)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Lora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AI in Financial Risk Management</dc:title>
  <dc:subject>PptxGenJS Presentation</dc:subject>
  <dc:creator>Pitch Software GmbH</dc:creator>
  <cp:lastModifiedBy>PARINITA SINGH</cp:lastModifiedBy>
  <cp:revision>4</cp:revision>
  <dcterms:created xsi:type="dcterms:W3CDTF">2024-09-15T17:33:12Z</dcterms:created>
  <dcterms:modified xsi:type="dcterms:W3CDTF">2024-09-15T17:53:24Z</dcterms:modified>
</cp:coreProperties>
</file>