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 id="2147483713" r:id="rId5"/>
    <p:sldMasterId id="2147483648" r:id="rId6"/>
  </p:sldMasterIdLst>
  <p:notesMasterIdLst>
    <p:notesMasterId r:id="rId26"/>
  </p:notesMasterIdLst>
  <p:sldIdLst>
    <p:sldId id="256" r:id="rId7"/>
    <p:sldId id="257" r:id="rId8"/>
    <p:sldId id="258" r:id="rId9"/>
    <p:sldId id="259" r:id="rId10"/>
    <p:sldId id="273" r:id="rId11"/>
    <p:sldId id="261" r:id="rId12"/>
    <p:sldId id="262" r:id="rId13"/>
    <p:sldId id="265" r:id="rId14"/>
    <p:sldId id="266" r:id="rId15"/>
    <p:sldId id="267" r:id="rId16"/>
    <p:sldId id="270" r:id="rId17"/>
    <p:sldId id="276" r:id="rId18"/>
    <p:sldId id="278" r:id="rId19"/>
    <p:sldId id="274" r:id="rId20"/>
    <p:sldId id="275"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41" autoAdjust="0"/>
  </p:normalViewPr>
  <p:slideViewPr>
    <p:cSldViewPr snapToGrid="0">
      <p:cViewPr varScale="1">
        <p:scale>
          <a:sx n="75" d="100"/>
          <a:sy n="75" d="100"/>
        </p:scale>
        <p:origin x="82" y="120"/>
      </p:cViewPr>
      <p:guideLst/>
    </p:cSldViewPr>
  </p:slideViewPr>
  <p:outlineViewPr>
    <p:cViewPr>
      <p:scale>
        <a:sx n="33" d="100"/>
        <a:sy n="33" d="100"/>
      </p:scale>
      <p:origin x="0" y="-270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88ACC-2BD8-43B4-95A7-58E8161E29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30AB8B-B013-4854-B9E1-272657E3CC93}">
      <dgm:prSet/>
      <dgm:spPr/>
      <dgm:t>
        <a:bodyPr/>
        <a:lstStyle/>
        <a:p>
          <a:r>
            <a:rPr lang="en-GB" b="0" i="0" dirty="0"/>
            <a:t>As you can see we created maps where :</a:t>
          </a:r>
          <a:endParaRPr lang="en-US" dirty="0"/>
        </a:p>
      </dgm:t>
    </dgm:pt>
    <dgm:pt modelId="{052D2FD5-D276-4126-B01B-DDB79EF4813F}" type="parTrans" cxnId="{AE9FBA3A-6CE2-4C07-9075-C0795968F36E}">
      <dgm:prSet/>
      <dgm:spPr/>
      <dgm:t>
        <a:bodyPr/>
        <a:lstStyle/>
        <a:p>
          <a:endParaRPr lang="en-US"/>
        </a:p>
      </dgm:t>
    </dgm:pt>
    <dgm:pt modelId="{5386E60F-D4F1-4379-B480-40D09AAEDC52}" type="sibTrans" cxnId="{AE9FBA3A-6CE2-4C07-9075-C0795968F36E}">
      <dgm:prSet/>
      <dgm:spPr/>
      <dgm:t>
        <a:bodyPr/>
        <a:lstStyle/>
        <a:p>
          <a:endParaRPr lang="en-US"/>
        </a:p>
      </dgm:t>
    </dgm:pt>
    <dgm:pt modelId="{B8749DE9-102E-4AE9-89BA-6770E886FF28}">
      <dgm:prSet/>
      <dgm:spPr/>
      <dgm:t>
        <a:bodyPr/>
        <a:lstStyle/>
        <a:p>
          <a:r>
            <a:rPr lang="en-GB" b="0" i="0"/>
            <a:t>Plants are fixed to the sides </a:t>
          </a:r>
          <a:endParaRPr lang="en-US"/>
        </a:p>
      </dgm:t>
    </dgm:pt>
    <dgm:pt modelId="{F99EA793-A021-45B8-8563-7C637B3E1D57}" type="parTrans" cxnId="{3C0A1136-E998-4318-A866-437B4B3B85C8}">
      <dgm:prSet/>
      <dgm:spPr/>
      <dgm:t>
        <a:bodyPr/>
        <a:lstStyle/>
        <a:p>
          <a:endParaRPr lang="en-US"/>
        </a:p>
      </dgm:t>
    </dgm:pt>
    <dgm:pt modelId="{0B0D37EE-E2F1-4C1D-94AF-A9C1660DA210}" type="sibTrans" cxnId="{3C0A1136-E998-4318-A866-437B4B3B85C8}">
      <dgm:prSet/>
      <dgm:spPr/>
      <dgm:t>
        <a:bodyPr/>
        <a:lstStyle/>
        <a:p>
          <a:endParaRPr lang="en-US"/>
        </a:p>
      </dgm:t>
    </dgm:pt>
    <dgm:pt modelId="{62F18CE5-CEF5-4973-ADB9-7106A1C1B4BE}">
      <dgm:prSet/>
      <dgm:spPr/>
      <dgm:t>
        <a:bodyPr/>
        <a:lstStyle/>
        <a:p>
          <a:r>
            <a:rPr lang="en-GB" b="0" i="0" baseline="0"/>
            <a:t>Substations are randomly placed </a:t>
          </a:r>
          <a:endParaRPr lang="en-US"/>
        </a:p>
      </dgm:t>
    </dgm:pt>
    <dgm:pt modelId="{213D59AC-BF21-4FC2-AF45-BFF93981D794}" type="parTrans" cxnId="{93EAD58A-AE75-448A-BC32-EBAAFBBA6BB5}">
      <dgm:prSet/>
      <dgm:spPr/>
      <dgm:t>
        <a:bodyPr/>
        <a:lstStyle/>
        <a:p>
          <a:endParaRPr lang="en-US"/>
        </a:p>
      </dgm:t>
    </dgm:pt>
    <dgm:pt modelId="{81DB40AD-5A55-4AF9-8B16-FEFCF1900A5E}" type="sibTrans" cxnId="{93EAD58A-AE75-448A-BC32-EBAAFBBA6BB5}">
      <dgm:prSet/>
      <dgm:spPr/>
      <dgm:t>
        <a:bodyPr/>
        <a:lstStyle/>
        <a:p>
          <a:endParaRPr lang="en-US"/>
        </a:p>
      </dgm:t>
    </dgm:pt>
    <dgm:pt modelId="{26F71471-E51C-4103-B834-C92F4B03F401}">
      <dgm:prSet/>
      <dgm:spPr/>
      <dgm:t>
        <a:bodyPr/>
        <a:lstStyle/>
        <a:p>
          <a:r>
            <a:rPr lang="en-GB" b="0" i="0" baseline="0"/>
            <a:t>Clients are in clusters</a:t>
          </a:r>
          <a:endParaRPr lang="en-US"/>
        </a:p>
      </dgm:t>
    </dgm:pt>
    <dgm:pt modelId="{AE168D05-5F18-4FAB-A858-47C86617C9FF}" type="parTrans" cxnId="{4EB5E35D-C619-4DBA-9908-85B757DBC700}">
      <dgm:prSet/>
      <dgm:spPr/>
      <dgm:t>
        <a:bodyPr/>
        <a:lstStyle/>
        <a:p>
          <a:endParaRPr lang="en-US"/>
        </a:p>
      </dgm:t>
    </dgm:pt>
    <dgm:pt modelId="{68D367D1-B51C-4DCC-ABCC-7FF346E01DEE}" type="sibTrans" cxnId="{4EB5E35D-C619-4DBA-9908-85B757DBC700}">
      <dgm:prSet/>
      <dgm:spPr/>
      <dgm:t>
        <a:bodyPr/>
        <a:lstStyle/>
        <a:p>
          <a:endParaRPr lang="en-US"/>
        </a:p>
      </dgm:t>
    </dgm:pt>
    <dgm:pt modelId="{371C8A01-A975-4E32-997C-787E6C805D66}" type="pres">
      <dgm:prSet presAssocID="{2B488ACC-2BD8-43B4-95A7-58E8161E2995}" presName="linear" presStyleCnt="0">
        <dgm:presLayoutVars>
          <dgm:animLvl val="lvl"/>
          <dgm:resizeHandles val="exact"/>
        </dgm:presLayoutVars>
      </dgm:prSet>
      <dgm:spPr/>
    </dgm:pt>
    <dgm:pt modelId="{9EFA2363-2E6E-4D0C-AA0E-2A5A20305838}" type="pres">
      <dgm:prSet presAssocID="{A130AB8B-B013-4854-B9E1-272657E3CC93}" presName="parentText" presStyleLbl="node1" presStyleIdx="0" presStyleCnt="1">
        <dgm:presLayoutVars>
          <dgm:chMax val="0"/>
          <dgm:bulletEnabled val="1"/>
        </dgm:presLayoutVars>
      </dgm:prSet>
      <dgm:spPr/>
    </dgm:pt>
    <dgm:pt modelId="{4C52E863-AB1C-4C99-BA04-72E5FEDB1397}" type="pres">
      <dgm:prSet presAssocID="{A130AB8B-B013-4854-B9E1-272657E3CC93}" presName="childText" presStyleLbl="revTx" presStyleIdx="0" presStyleCnt="1">
        <dgm:presLayoutVars>
          <dgm:bulletEnabled val="1"/>
        </dgm:presLayoutVars>
      </dgm:prSet>
      <dgm:spPr/>
    </dgm:pt>
  </dgm:ptLst>
  <dgm:cxnLst>
    <dgm:cxn modelId="{3C0A1136-E998-4318-A866-437B4B3B85C8}" srcId="{A130AB8B-B013-4854-B9E1-272657E3CC93}" destId="{B8749DE9-102E-4AE9-89BA-6770E886FF28}" srcOrd="0" destOrd="0" parTransId="{F99EA793-A021-45B8-8563-7C637B3E1D57}" sibTransId="{0B0D37EE-E2F1-4C1D-94AF-A9C1660DA210}"/>
    <dgm:cxn modelId="{AE9FBA3A-6CE2-4C07-9075-C0795968F36E}" srcId="{2B488ACC-2BD8-43B4-95A7-58E8161E2995}" destId="{A130AB8B-B013-4854-B9E1-272657E3CC93}" srcOrd="0" destOrd="0" parTransId="{052D2FD5-D276-4126-B01B-DDB79EF4813F}" sibTransId="{5386E60F-D4F1-4379-B480-40D09AAEDC52}"/>
    <dgm:cxn modelId="{7DE8E63C-BE7B-4C77-A206-F7514700A685}" type="presOf" srcId="{2B488ACC-2BD8-43B4-95A7-58E8161E2995}" destId="{371C8A01-A975-4E32-997C-787E6C805D66}" srcOrd="0" destOrd="0" presId="urn:microsoft.com/office/officeart/2005/8/layout/vList2"/>
    <dgm:cxn modelId="{C795A95B-1C6A-4F4A-A560-E50B89DC6BB0}" type="presOf" srcId="{26F71471-E51C-4103-B834-C92F4B03F401}" destId="{4C52E863-AB1C-4C99-BA04-72E5FEDB1397}" srcOrd="0" destOrd="2" presId="urn:microsoft.com/office/officeart/2005/8/layout/vList2"/>
    <dgm:cxn modelId="{4EB5E35D-C619-4DBA-9908-85B757DBC700}" srcId="{A130AB8B-B013-4854-B9E1-272657E3CC93}" destId="{26F71471-E51C-4103-B834-C92F4B03F401}" srcOrd="2" destOrd="0" parTransId="{AE168D05-5F18-4FAB-A858-47C86617C9FF}" sibTransId="{68D367D1-B51C-4DCC-ABCC-7FF346E01DEE}"/>
    <dgm:cxn modelId="{4FCDF74A-70BD-4FEF-A6FF-FD5F562BE8A8}" type="presOf" srcId="{A130AB8B-B013-4854-B9E1-272657E3CC93}" destId="{9EFA2363-2E6E-4D0C-AA0E-2A5A20305838}" srcOrd="0" destOrd="0" presId="urn:microsoft.com/office/officeart/2005/8/layout/vList2"/>
    <dgm:cxn modelId="{93EAD58A-AE75-448A-BC32-EBAAFBBA6BB5}" srcId="{A130AB8B-B013-4854-B9E1-272657E3CC93}" destId="{62F18CE5-CEF5-4973-ADB9-7106A1C1B4BE}" srcOrd="1" destOrd="0" parTransId="{213D59AC-BF21-4FC2-AF45-BFF93981D794}" sibTransId="{81DB40AD-5A55-4AF9-8B16-FEFCF1900A5E}"/>
    <dgm:cxn modelId="{8129D3A7-780E-4C83-BC37-6E0812AF390D}" type="presOf" srcId="{B8749DE9-102E-4AE9-89BA-6770E886FF28}" destId="{4C52E863-AB1C-4C99-BA04-72E5FEDB1397}" srcOrd="0" destOrd="0" presId="urn:microsoft.com/office/officeart/2005/8/layout/vList2"/>
    <dgm:cxn modelId="{1C8546D4-0CC9-4F13-8FCE-26E69EA2E767}" type="presOf" srcId="{62F18CE5-CEF5-4973-ADB9-7106A1C1B4BE}" destId="{4C52E863-AB1C-4C99-BA04-72E5FEDB1397}" srcOrd="0" destOrd="1" presId="urn:microsoft.com/office/officeart/2005/8/layout/vList2"/>
    <dgm:cxn modelId="{2E352103-A9A4-4CF2-8B44-7400EB886F68}" type="presParOf" srcId="{371C8A01-A975-4E32-997C-787E6C805D66}" destId="{9EFA2363-2E6E-4D0C-AA0E-2A5A20305838}" srcOrd="0" destOrd="0" presId="urn:microsoft.com/office/officeart/2005/8/layout/vList2"/>
    <dgm:cxn modelId="{C29E244D-C19E-4FB3-BEB8-667E3DBD54BF}" type="presParOf" srcId="{371C8A01-A975-4E32-997C-787E6C805D66}" destId="{4C52E863-AB1C-4C99-BA04-72E5FEDB139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1B701B-48E0-4F78-A56A-771BF55F73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8FDA88F-5A7F-435D-B7D1-8FB25A34D107}">
      <dgm:prSet/>
      <dgm:spPr/>
      <dgm:t>
        <a:bodyPr/>
        <a:lstStyle/>
        <a:p>
          <a:pPr>
            <a:lnSpc>
              <a:spcPct val="100000"/>
            </a:lnSpc>
          </a:pPr>
          <a:r>
            <a:rPr lang="en-GB" b="0" i="0" dirty="0"/>
            <a:t>- How can we make sure constraints are kept in scaling?</a:t>
          </a:r>
          <a:endParaRPr lang="en-US" dirty="0"/>
        </a:p>
      </dgm:t>
    </dgm:pt>
    <dgm:pt modelId="{4E85A156-809D-4DBF-8289-DD7A505002C3}" type="parTrans" cxnId="{120932C6-D1CD-4E3E-932A-CB07B222A243}">
      <dgm:prSet/>
      <dgm:spPr/>
      <dgm:t>
        <a:bodyPr/>
        <a:lstStyle/>
        <a:p>
          <a:endParaRPr lang="en-US"/>
        </a:p>
      </dgm:t>
    </dgm:pt>
    <dgm:pt modelId="{01451512-92A2-41F5-838F-887563E26DA6}" type="sibTrans" cxnId="{120932C6-D1CD-4E3E-932A-CB07B222A243}">
      <dgm:prSet/>
      <dgm:spPr/>
      <dgm:t>
        <a:bodyPr/>
        <a:lstStyle/>
        <a:p>
          <a:endParaRPr lang="en-US"/>
        </a:p>
      </dgm:t>
    </dgm:pt>
    <dgm:pt modelId="{F9CB5A96-FFD4-455F-B65D-BDCDF20E814F}">
      <dgm:prSet/>
      <dgm:spPr/>
      <dgm:t>
        <a:bodyPr/>
        <a:lstStyle/>
        <a:p>
          <a:pPr>
            <a:lnSpc>
              <a:spcPct val="100000"/>
            </a:lnSpc>
          </a:pPr>
          <a:r>
            <a:rPr lang="en-GB" b="0" i="0" baseline="0"/>
            <a:t>- How can we make constraints harder and easier to our liking ? </a:t>
          </a:r>
          <a:endParaRPr lang="en-US"/>
        </a:p>
      </dgm:t>
    </dgm:pt>
    <dgm:pt modelId="{FE00FF31-A686-483A-A3E7-B7F02BEC855F}" type="parTrans" cxnId="{E7C193EF-FA13-4729-8D86-10BF233F15C1}">
      <dgm:prSet/>
      <dgm:spPr/>
      <dgm:t>
        <a:bodyPr/>
        <a:lstStyle/>
        <a:p>
          <a:endParaRPr lang="en-US"/>
        </a:p>
      </dgm:t>
    </dgm:pt>
    <dgm:pt modelId="{B9F2D169-81F5-44B5-A5C5-542B5A55EB98}" type="sibTrans" cxnId="{E7C193EF-FA13-4729-8D86-10BF233F15C1}">
      <dgm:prSet/>
      <dgm:spPr/>
      <dgm:t>
        <a:bodyPr/>
        <a:lstStyle/>
        <a:p>
          <a:endParaRPr lang="en-US"/>
        </a:p>
      </dgm:t>
    </dgm:pt>
    <dgm:pt modelId="{3F06B7C6-EA61-4EAB-9500-8803527C1975}" type="pres">
      <dgm:prSet presAssocID="{7B1B701B-48E0-4F78-A56A-771BF55F7321}" presName="root" presStyleCnt="0">
        <dgm:presLayoutVars>
          <dgm:dir/>
          <dgm:resizeHandles val="exact"/>
        </dgm:presLayoutVars>
      </dgm:prSet>
      <dgm:spPr/>
    </dgm:pt>
    <dgm:pt modelId="{15D4252D-9E2F-4088-8D8A-1F033A7D5CDF}" type="pres">
      <dgm:prSet presAssocID="{48FDA88F-5A7F-435D-B7D1-8FB25A34D107}" presName="compNode" presStyleCnt="0"/>
      <dgm:spPr/>
    </dgm:pt>
    <dgm:pt modelId="{F50C80D3-362D-4D94-91DD-82DB99717077}" type="pres">
      <dgm:prSet presAssocID="{48FDA88F-5A7F-435D-B7D1-8FB25A34D1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065226E5-F7CC-4CB5-8E06-46F2A9966402}" type="pres">
      <dgm:prSet presAssocID="{48FDA88F-5A7F-435D-B7D1-8FB25A34D107}" presName="spaceRect" presStyleCnt="0"/>
      <dgm:spPr/>
    </dgm:pt>
    <dgm:pt modelId="{BC3034C0-967C-4BD5-B4A0-55F7F8034898}" type="pres">
      <dgm:prSet presAssocID="{48FDA88F-5A7F-435D-B7D1-8FB25A34D107}" presName="textRect" presStyleLbl="revTx" presStyleIdx="0" presStyleCnt="2">
        <dgm:presLayoutVars>
          <dgm:chMax val="1"/>
          <dgm:chPref val="1"/>
        </dgm:presLayoutVars>
      </dgm:prSet>
      <dgm:spPr/>
    </dgm:pt>
    <dgm:pt modelId="{4DA50266-6027-4A3D-919D-0F8B12A976BB}" type="pres">
      <dgm:prSet presAssocID="{01451512-92A2-41F5-838F-887563E26DA6}" presName="sibTrans" presStyleCnt="0"/>
      <dgm:spPr/>
    </dgm:pt>
    <dgm:pt modelId="{5DC48090-75C3-4C03-AC3D-F5CD9699B762}" type="pres">
      <dgm:prSet presAssocID="{F9CB5A96-FFD4-455F-B65D-BDCDF20E814F}" presName="compNode" presStyleCnt="0"/>
      <dgm:spPr/>
    </dgm:pt>
    <dgm:pt modelId="{652268B4-0046-4626-9948-5AF67A6257BA}" type="pres">
      <dgm:prSet presAssocID="{F9CB5A96-FFD4-455F-B65D-BDCDF20E81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B5BC8140-2A0F-4F30-B341-ADFAE667E2C9}" type="pres">
      <dgm:prSet presAssocID="{F9CB5A96-FFD4-455F-B65D-BDCDF20E814F}" presName="spaceRect" presStyleCnt="0"/>
      <dgm:spPr/>
    </dgm:pt>
    <dgm:pt modelId="{05B7F45D-8A5D-4B1F-8AEA-C9E0398E4E1C}" type="pres">
      <dgm:prSet presAssocID="{F9CB5A96-FFD4-455F-B65D-BDCDF20E814F}" presName="textRect" presStyleLbl="revTx" presStyleIdx="1" presStyleCnt="2">
        <dgm:presLayoutVars>
          <dgm:chMax val="1"/>
          <dgm:chPref val="1"/>
        </dgm:presLayoutVars>
      </dgm:prSet>
      <dgm:spPr/>
    </dgm:pt>
  </dgm:ptLst>
  <dgm:cxnLst>
    <dgm:cxn modelId="{C088D701-97B0-4F4E-B2FE-36285EBD399F}" type="presOf" srcId="{48FDA88F-5A7F-435D-B7D1-8FB25A34D107}" destId="{BC3034C0-967C-4BD5-B4A0-55F7F8034898}" srcOrd="0" destOrd="0" presId="urn:microsoft.com/office/officeart/2018/2/layout/IconLabelList"/>
    <dgm:cxn modelId="{A74C0F5E-A0C8-4B8B-B8EE-F115E263FF09}" type="presOf" srcId="{F9CB5A96-FFD4-455F-B65D-BDCDF20E814F}" destId="{05B7F45D-8A5D-4B1F-8AEA-C9E0398E4E1C}" srcOrd="0" destOrd="0" presId="urn:microsoft.com/office/officeart/2018/2/layout/IconLabelList"/>
    <dgm:cxn modelId="{120932C6-D1CD-4E3E-932A-CB07B222A243}" srcId="{7B1B701B-48E0-4F78-A56A-771BF55F7321}" destId="{48FDA88F-5A7F-435D-B7D1-8FB25A34D107}" srcOrd="0" destOrd="0" parTransId="{4E85A156-809D-4DBF-8289-DD7A505002C3}" sibTransId="{01451512-92A2-41F5-838F-887563E26DA6}"/>
    <dgm:cxn modelId="{E0D7FDC6-DAE6-4F04-BFE0-997F3701A937}" type="presOf" srcId="{7B1B701B-48E0-4F78-A56A-771BF55F7321}" destId="{3F06B7C6-EA61-4EAB-9500-8803527C1975}" srcOrd="0" destOrd="0" presId="urn:microsoft.com/office/officeart/2018/2/layout/IconLabelList"/>
    <dgm:cxn modelId="{E7C193EF-FA13-4729-8D86-10BF233F15C1}" srcId="{7B1B701B-48E0-4F78-A56A-771BF55F7321}" destId="{F9CB5A96-FFD4-455F-B65D-BDCDF20E814F}" srcOrd="1" destOrd="0" parTransId="{FE00FF31-A686-483A-A3E7-B7F02BEC855F}" sibTransId="{B9F2D169-81F5-44B5-A5C5-542B5A55EB98}"/>
    <dgm:cxn modelId="{C46C8A72-5D2D-42FC-BC98-F1E56BD3C72C}" type="presParOf" srcId="{3F06B7C6-EA61-4EAB-9500-8803527C1975}" destId="{15D4252D-9E2F-4088-8D8A-1F033A7D5CDF}" srcOrd="0" destOrd="0" presId="urn:microsoft.com/office/officeart/2018/2/layout/IconLabelList"/>
    <dgm:cxn modelId="{69A6ABFF-0E16-4022-9220-CED96BB85060}" type="presParOf" srcId="{15D4252D-9E2F-4088-8D8A-1F033A7D5CDF}" destId="{F50C80D3-362D-4D94-91DD-82DB99717077}" srcOrd="0" destOrd="0" presId="urn:microsoft.com/office/officeart/2018/2/layout/IconLabelList"/>
    <dgm:cxn modelId="{AE404385-FC87-41FD-8C09-F33207AC671E}" type="presParOf" srcId="{15D4252D-9E2F-4088-8D8A-1F033A7D5CDF}" destId="{065226E5-F7CC-4CB5-8E06-46F2A9966402}" srcOrd="1" destOrd="0" presId="urn:microsoft.com/office/officeart/2018/2/layout/IconLabelList"/>
    <dgm:cxn modelId="{79D9050E-2FF7-4706-8C46-858B99E973FC}" type="presParOf" srcId="{15D4252D-9E2F-4088-8D8A-1F033A7D5CDF}" destId="{BC3034C0-967C-4BD5-B4A0-55F7F8034898}" srcOrd="2" destOrd="0" presId="urn:microsoft.com/office/officeart/2018/2/layout/IconLabelList"/>
    <dgm:cxn modelId="{ADF993B7-3587-4A49-9449-4444686E9D83}" type="presParOf" srcId="{3F06B7C6-EA61-4EAB-9500-8803527C1975}" destId="{4DA50266-6027-4A3D-919D-0F8B12A976BB}" srcOrd="1" destOrd="0" presId="urn:microsoft.com/office/officeart/2018/2/layout/IconLabelList"/>
    <dgm:cxn modelId="{ACBC36BC-37B3-4B78-BCF5-D214E4D5DACC}" type="presParOf" srcId="{3F06B7C6-EA61-4EAB-9500-8803527C1975}" destId="{5DC48090-75C3-4C03-AC3D-F5CD9699B762}" srcOrd="2" destOrd="0" presId="urn:microsoft.com/office/officeart/2018/2/layout/IconLabelList"/>
    <dgm:cxn modelId="{DFC87420-D9C1-461A-BD1A-8109D6842116}" type="presParOf" srcId="{5DC48090-75C3-4C03-AC3D-F5CD9699B762}" destId="{652268B4-0046-4626-9948-5AF67A6257BA}" srcOrd="0" destOrd="0" presId="urn:microsoft.com/office/officeart/2018/2/layout/IconLabelList"/>
    <dgm:cxn modelId="{DAD2F919-CFB4-488B-A069-EFD8B32DC5C9}" type="presParOf" srcId="{5DC48090-75C3-4C03-AC3D-F5CD9699B762}" destId="{B5BC8140-2A0F-4F30-B341-ADFAE667E2C9}" srcOrd="1" destOrd="0" presId="urn:microsoft.com/office/officeart/2018/2/layout/IconLabelList"/>
    <dgm:cxn modelId="{A5945F2B-69BF-4D60-BCA9-DDFAB66E54E5}" type="presParOf" srcId="{5DC48090-75C3-4C03-AC3D-F5CD9699B762}" destId="{05B7F45D-8A5D-4B1F-8AEA-C9E0398E4E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A2363-2E6E-4D0C-AA0E-2A5A20305838}">
      <dsp:nvSpPr>
        <dsp:cNvPr id="0" name=""/>
        <dsp:cNvSpPr/>
      </dsp:nvSpPr>
      <dsp:spPr>
        <a:xfrm>
          <a:off x="0" y="272712"/>
          <a:ext cx="8770571"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0" i="0" kern="1200" dirty="0"/>
            <a:t>As you can see we created maps where :</a:t>
          </a:r>
          <a:endParaRPr lang="en-US" sz="3200" kern="1200" dirty="0"/>
        </a:p>
      </dsp:txBody>
      <dsp:txXfrm>
        <a:off x="53002" y="325714"/>
        <a:ext cx="8664567" cy="979756"/>
      </dsp:txXfrm>
    </dsp:sp>
    <dsp:sp modelId="{4C52E863-AB1C-4C99-BA04-72E5FEDB1397}">
      <dsp:nvSpPr>
        <dsp:cNvPr id="0" name=""/>
        <dsp:cNvSpPr/>
      </dsp:nvSpPr>
      <dsp:spPr>
        <a:xfrm>
          <a:off x="0" y="1358472"/>
          <a:ext cx="8770571"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46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0" i="0" kern="1200"/>
            <a:t>Plants are fixed to the sides </a:t>
          </a:r>
          <a:endParaRPr lang="en-US" sz="2500" kern="1200"/>
        </a:p>
        <a:p>
          <a:pPr marL="228600" lvl="1" indent="-228600" algn="l" defTabSz="1111250">
            <a:lnSpc>
              <a:spcPct val="90000"/>
            </a:lnSpc>
            <a:spcBef>
              <a:spcPct val="0"/>
            </a:spcBef>
            <a:spcAft>
              <a:spcPct val="20000"/>
            </a:spcAft>
            <a:buChar char="•"/>
          </a:pPr>
          <a:r>
            <a:rPr lang="en-GB" sz="2500" b="0" i="0" kern="1200" baseline="0"/>
            <a:t>Substations are randomly placed </a:t>
          </a:r>
          <a:endParaRPr lang="en-US" sz="2500" kern="1200"/>
        </a:p>
        <a:p>
          <a:pPr marL="228600" lvl="1" indent="-228600" algn="l" defTabSz="1111250">
            <a:lnSpc>
              <a:spcPct val="90000"/>
            </a:lnSpc>
            <a:spcBef>
              <a:spcPct val="0"/>
            </a:spcBef>
            <a:spcAft>
              <a:spcPct val="20000"/>
            </a:spcAft>
            <a:buChar char="•"/>
          </a:pPr>
          <a:r>
            <a:rPr lang="en-GB" sz="2500" b="0" i="0" kern="1200" baseline="0"/>
            <a:t>Clients are in clusters</a:t>
          </a:r>
          <a:endParaRPr lang="en-US" sz="2500" kern="1200"/>
        </a:p>
      </dsp:txBody>
      <dsp:txXfrm>
        <a:off x="0" y="1358472"/>
        <a:ext cx="8770571" cy="2020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C80D3-362D-4D94-91DD-82DB99717077}">
      <dsp:nvSpPr>
        <dsp:cNvPr id="0" name=""/>
        <dsp:cNvSpPr/>
      </dsp:nvSpPr>
      <dsp:spPr>
        <a:xfrm>
          <a:off x="648432" y="939118"/>
          <a:ext cx="951750" cy="951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034C0-967C-4BD5-B4A0-55F7F8034898}">
      <dsp:nvSpPr>
        <dsp:cNvPr id="0" name=""/>
        <dsp:cNvSpPr/>
      </dsp:nvSpPr>
      <dsp:spPr>
        <a:xfrm>
          <a:off x="66807" y="2205762"/>
          <a:ext cx="2115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dirty="0"/>
            <a:t>- How can we make sure constraints are kept in scaling?</a:t>
          </a:r>
          <a:endParaRPr lang="en-US" sz="1100" kern="1200" dirty="0"/>
        </a:p>
      </dsp:txBody>
      <dsp:txXfrm>
        <a:off x="66807" y="2205762"/>
        <a:ext cx="2115000" cy="832500"/>
      </dsp:txXfrm>
    </dsp:sp>
    <dsp:sp modelId="{652268B4-0046-4626-9948-5AF67A6257BA}">
      <dsp:nvSpPr>
        <dsp:cNvPr id="0" name=""/>
        <dsp:cNvSpPr/>
      </dsp:nvSpPr>
      <dsp:spPr>
        <a:xfrm>
          <a:off x="3133557" y="939118"/>
          <a:ext cx="951750" cy="951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B7F45D-8A5D-4B1F-8AEA-C9E0398E4E1C}">
      <dsp:nvSpPr>
        <dsp:cNvPr id="0" name=""/>
        <dsp:cNvSpPr/>
      </dsp:nvSpPr>
      <dsp:spPr>
        <a:xfrm>
          <a:off x="2551932" y="2205762"/>
          <a:ext cx="2115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baseline="0"/>
            <a:t>- How can we make constraints harder and easier to our liking ? </a:t>
          </a:r>
          <a:endParaRPr lang="en-US" sz="1100" kern="1200"/>
        </a:p>
      </dsp:txBody>
      <dsp:txXfrm>
        <a:off x="2551932" y="2205762"/>
        <a:ext cx="2115000" cy="832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CF40E-5A8C-469E-AFD5-E168FA972837}" type="datetimeFigureOut">
              <a:rPr lang="en-GB" smtClean="0"/>
              <a:t>02/02/2025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D7D1E-7D29-448E-9BEA-0B16F9243872}" type="slidenum">
              <a:rPr lang="en-GB" smtClean="0"/>
              <a:t>‹#›</a:t>
            </a:fld>
            <a:endParaRPr lang="en-GB"/>
          </a:p>
        </p:txBody>
      </p:sp>
    </p:spTree>
    <p:extLst>
      <p:ext uri="{BB962C8B-B14F-4D97-AF65-F5344CB8AC3E}">
        <p14:creationId xmlns:p14="http://schemas.microsoft.com/office/powerpoint/2010/main" val="352749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0">
            <a:extLst>
              <a:ext uri="{FF2B5EF4-FFF2-40B4-BE49-F238E27FC236}">
                <a16:creationId xmlns:a16="http://schemas.microsoft.com/office/drawing/2014/main" id="{0107A4E6-00F5-784A-2715-4F3288DEEEC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8E25D09-4513-4064-92CD-ED6395E701C5}" type="slidenum">
              <a:rPr lang="en-GB" altLang="el-GR" sz="1000" smtClean="0"/>
              <a:pPr>
                <a:spcBef>
                  <a:spcPct val="0"/>
                </a:spcBef>
                <a:buClrTx/>
                <a:buFontTx/>
                <a:buNone/>
              </a:pPr>
              <a:t>12</a:t>
            </a:fld>
            <a:endParaRPr lang="en-GB" altLang="el-GR" sz="1000"/>
          </a:p>
        </p:txBody>
      </p:sp>
      <p:sp>
        <p:nvSpPr>
          <p:cNvPr id="49155" name="Rectangle 1">
            <a:extLst>
              <a:ext uri="{FF2B5EF4-FFF2-40B4-BE49-F238E27FC236}">
                <a16:creationId xmlns:a16="http://schemas.microsoft.com/office/drawing/2014/main" id="{C5B596FE-2331-5605-1C43-EF3DA3C34183}"/>
              </a:ext>
            </a:extLst>
          </p:cNvPr>
          <p:cNvSpPr>
            <a:spLocks noGrp="1" noRot="1" noChangeAspect="1" noChangeArrowheads="1" noTextEdit="1"/>
          </p:cNvSpPr>
          <p:nvPr>
            <p:ph type="sldImg"/>
          </p:nvPr>
        </p:nvSpPr>
        <p:spPr>
          <a:xfrm>
            <a:off x="247650" y="871538"/>
            <a:ext cx="6178550" cy="34766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12FBC32C-DA36-E1A8-D54E-8280F2D933ED}"/>
              </a:ext>
            </a:extLst>
          </p:cNvPr>
          <p:cNvSpPr>
            <a:spLocks noGrp="1" noChangeArrowheads="1"/>
          </p:cNvSpPr>
          <p:nvPr>
            <p:ph type="body" idx="1"/>
          </p:nvPr>
        </p:nvSpPr>
        <p:spPr>
          <a:xfrm>
            <a:off x="889000" y="4718050"/>
            <a:ext cx="4889500" cy="417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25F0111-3E23-F43D-9FF4-41CCF450F3F4}"/>
            </a:ext>
          </a:extLst>
        </p:cNvPr>
        <p:cNvGrpSpPr/>
        <p:nvPr/>
      </p:nvGrpSpPr>
      <p:grpSpPr>
        <a:xfrm>
          <a:off x="0" y="0"/>
          <a:ext cx="0" cy="0"/>
          <a:chOff x="0" y="0"/>
          <a:chExt cx="0" cy="0"/>
        </a:xfrm>
      </p:grpSpPr>
      <p:sp>
        <p:nvSpPr>
          <p:cNvPr id="49154" name="Rectangle 10">
            <a:extLst>
              <a:ext uri="{FF2B5EF4-FFF2-40B4-BE49-F238E27FC236}">
                <a16:creationId xmlns:a16="http://schemas.microsoft.com/office/drawing/2014/main" id="{707A0819-7AD0-E124-7C01-52E1F539C7C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8E25D09-4513-4064-92CD-ED6395E701C5}" type="slidenum">
              <a:rPr lang="en-GB" altLang="el-GR" sz="1000" smtClean="0"/>
              <a:pPr>
                <a:spcBef>
                  <a:spcPct val="0"/>
                </a:spcBef>
                <a:buClrTx/>
                <a:buFontTx/>
                <a:buNone/>
              </a:pPr>
              <a:t>13</a:t>
            </a:fld>
            <a:endParaRPr lang="en-GB" altLang="el-GR" sz="1000"/>
          </a:p>
        </p:txBody>
      </p:sp>
      <p:sp>
        <p:nvSpPr>
          <p:cNvPr id="49155" name="Rectangle 1">
            <a:extLst>
              <a:ext uri="{FF2B5EF4-FFF2-40B4-BE49-F238E27FC236}">
                <a16:creationId xmlns:a16="http://schemas.microsoft.com/office/drawing/2014/main" id="{97BB3D06-825F-7CE9-0491-B3F4FB6C80B5}"/>
              </a:ext>
            </a:extLst>
          </p:cNvPr>
          <p:cNvSpPr>
            <a:spLocks noGrp="1" noRot="1" noChangeAspect="1" noChangeArrowheads="1" noTextEdit="1"/>
          </p:cNvSpPr>
          <p:nvPr>
            <p:ph type="sldImg"/>
          </p:nvPr>
        </p:nvSpPr>
        <p:spPr>
          <a:xfrm>
            <a:off x="247650" y="871538"/>
            <a:ext cx="6178550" cy="34766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B4A23299-059C-BA59-5BBE-CBBC3EF22D31}"/>
              </a:ext>
            </a:extLst>
          </p:cNvPr>
          <p:cNvSpPr>
            <a:spLocks noGrp="1" noChangeArrowheads="1"/>
          </p:cNvSpPr>
          <p:nvPr>
            <p:ph type="body" idx="1"/>
          </p:nvPr>
        </p:nvSpPr>
        <p:spPr>
          <a:xfrm>
            <a:off x="889000" y="4718050"/>
            <a:ext cx="4889500" cy="417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extLst>
      <p:ext uri="{BB962C8B-B14F-4D97-AF65-F5344CB8AC3E}">
        <p14:creationId xmlns:p14="http://schemas.microsoft.com/office/powerpoint/2010/main" val="215487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298638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2/2/2025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5939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2/2/2025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7328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2/2/2025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Rectangle 1">
            <a:extLst>
              <a:ext uri="{FF2B5EF4-FFF2-40B4-BE49-F238E27FC236}">
                <a16:creationId xmlns:a16="http://schemas.microsoft.com/office/drawing/2014/main" id="{675DF462-BED0-A861-641E-5D5587ECBA20}"/>
              </a:ext>
            </a:extLst>
          </p:cNvPr>
          <p:cNvSpPr>
            <a:spLocks noGrp="1" noChangeArrowheads="1"/>
          </p:cNvSpPr>
          <p:nvPr>
            <p:ph type="ftr" idx="10"/>
          </p:nvPr>
        </p:nvSpPr>
        <p:spPr>
          <a:ln/>
        </p:spPr>
        <p:txBody>
          <a:bodyPr/>
          <a:lstStyle>
            <a:lvl1pPr>
              <a:defRPr/>
            </a:lvl1pPr>
          </a:lstStyle>
          <a:p>
            <a:pPr>
              <a:defRPr/>
            </a:pPr>
            <a:r>
              <a:rPr lang="el-GR" altLang="el-GR"/>
              <a:t>Τμήμα Ηλεκτρολόγων Μηχανικών &amp; Μηχανικών Υπολογιστών </a:t>
            </a:r>
            <a:r>
              <a:rPr lang="el-GR" altLang="el-GR" i="0"/>
              <a:t> – </a:t>
            </a:r>
            <a:r>
              <a:rPr lang="el-GR" altLang="el-GR"/>
              <a:t>Πανεπιστήμιο Δυτικής Μακεδονίας</a:t>
            </a:r>
          </a:p>
        </p:txBody>
      </p:sp>
    </p:spTree>
    <p:extLst>
      <p:ext uri="{BB962C8B-B14F-4D97-AF65-F5344CB8AC3E}">
        <p14:creationId xmlns:p14="http://schemas.microsoft.com/office/powerpoint/2010/main" val="367661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2/2/2025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147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2/2/2025</a:t>
            </a:fld>
            <a:endParaRPr lang="en-US" dirty="0"/>
          </a:p>
        </p:txBody>
      </p:sp>
    </p:spTree>
    <p:extLst>
      <p:ext uri="{BB962C8B-B14F-4D97-AF65-F5344CB8AC3E}">
        <p14:creationId xmlns:p14="http://schemas.microsoft.com/office/powerpoint/2010/main" val="9746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2/2/2025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4676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2/2/2025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01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2/2/2025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819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2/2/2025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144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2/2/2025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9636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2/2/2025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223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2/2/2025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1128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7D6B6D76-A919-7A6B-1251-03FCE4C06F79}"/>
              </a:ext>
            </a:extLst>
          </p:cNvPr>
          <p:cNvSpPr>
            <a:spLocks noGrp="1" noChangeArrowheads="1"/>
          </p:cNvSpPr>
          <p:nvPr>
            <p:ph type="ftr"/>
          </p:nvPr>
        </p:nvSpPr>
        <p:spPr bwMode="auto">
          <a:xfrm>
            <a:off x="470803" y="6477001"/>
            <a:ext cx="10300979" cy="282575"/>
          </a:xfrm>
          <a:prstGeom prst="rect">
            <a:avLst/>
          </a:prstGeom>
          <a:noFill/>
          <a:ln>
            <a:noFill/>
          </a:ln>
          <a:effectLst/>
        </p:spPr>
        <p:txBody>
          <a:bodyPr vert="horz" wrap="square" lIns="92160" tIns="46080" rIns="92160" bIns="46080" numCol="1" anchor="ctr"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i="1">
                <a:solidFill>
                  <a:srgbClr val="000000"/>
                </a:solidFill>
                <a:cs typeface="Segoe UI" panose="020B0502040204020203" pitchFamily="34" charset="0"/>
              </a:defRPr>
            </a:lvl1pPr>
          </a:lstStyle>
          <a:p>
            <a:pPr>
              <a:defRPr/>
            </a:pPr>
            <a:r>
              <a:rPr lang="el-GR" altLang="el-GR"/>
              <a:t>Τμήμα Ηλεκτρολόγων Μηχανικών &amp; Μηχανικών Υπολογιστών </a:t>
            </a:r>
            <a:r>
              <a:rPr lang="el-GR" altLang="el-GR" i="0"/>
              <a:t> – </a:t>
            </a:r>
            <a:r>
              <a:rPr lang="el-GR" altLang="el-GR"/>
              <a:t>Πανεπιστήμιο Δυτικής Μακεδονίας</a:t>
            </a:r>
          </a:p>
        </p:txBody>
      </p:sp>
      <p:sp>
        <p:nvSpPr>
          <p:cNvPr id="1027" name="Line 2">
            <a:extLst>
              <a:ext uri="{FF2B5EF4-FFF2-40B4-BE49-F238E27FC236}">
                <a16:creationId xmlns:a16="http://schemas.microsoft.com/office/drawing/2014/main" id="{B93CFFAD-645C-D200-94D7-036F635C13E2}"/>
              </a:ext>
            </a:extLst>
          </p:cNvPr>
          <p:cNvSpPr>
            <a:spLocks noChangeShapeType="1"/>
          </p:cNvSpPr>
          <p:nvPr/>
        </p:nvSpPr>
        <p:spPr bwMode="auto">
          <a:xfrm>
            <a:off x="281309" y="1143001"/>
            <a:ext cx="11674313" cy="3175"/>
          </a:xfrm>
          <a:prstGeom prst="line">
            <a:avLst/>
          </a:prstGeom>
          <a:noFill/>
          <a:ln w="50760" cap="sq">
            <a:solidFill>
              <a:srgbClr val="063DE8"/>
            </a:solidFill>
            <a:miter lim="800000"/>
            <a:headEnd/>
            <a:tailEnd/>
          </a:ln>
          <a:effectLst>
            <a:outerShdw dist="107933" dir="2700000" algn="ctr" rotWithShape="0">
              <a:srgbClr val="EAEC5E"/>
            </a:outerShdw>
          </a:effectLst>
          <a:extLst>
            <a:ext uri="{909E8E84-426E-40DD-AFC4-6F175D3DCCD1}">
              <a14:hiddenFill xmlns:a14="http://schemas.microsoft.com/office/drawing/2010/main">
                <a:noFill/>
              </a14:hiddenFill>
            </a:ext>
          </a:extLst>
        </p:spPr>
        <p:txBody>
          <a:bodyPr/>
          <a:lstStyle/>
          <a:p>
            <a:endParaRPr lang="en-GB" sz="2400"/>
          </a:p>
        </p:txBody>
      </p:sp>
      <p:sp>
        <p:nvSpPr>
          <p:cNvPr id="2" name="Rectangle 3">
            <a:extLst>
              <a:ext uri="{FF2B5EF4-FFF2-40B4-BE49-F238E27FC236}">
                <a16:creationId xmlns:a16="http://schemas.microsoft.com/office/drawing/2014/main" id="{EFE39BFF-8463-7ACD-AAA1-575DF899ADC6}"/>
              </a:ext>
            </a:extLst>
          </p:cNvPr>
          <p:cNvSpPr>
            <a:spLocks noChangeArrowheads="1"/>
          </p:cNvSpPr>
          <p:nvPr/>
        </p:nvSpPr>
        <p:spPr bwMode="auto">
          <a:xfrm>
            <a:off x="11234769" y="6400800"/>
            <a:ext cx="761878" cy="277726"/>
          </a:xfrm>
          <a:prstGeom prst="rect">
            <a:avLst/>
          </a:prstGeom>
          <a:noFill/>
          <a:ln>
            <a:noFill/>
          </a:ln>
          <a:effectLst/>
        </p:spPr>
        <p:txBody>
          <a:bodyPr wrap="square" lIns="92160" tIns="46080" rIns="92160" bIns="460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9pPr>
          </a:lstStyle>
          <a:p>
            <a:pPr algn="r">
              <a:buSzPct val="100000"/>
              <a:defRPr/>
            </a:pPr>
            <a:fld id="{CE776C31-A333-4DB7-9525-4FA639B7B255}" type="slidenum">
              <a:rPr lang="el-GR" altLang="el-GR" sz="1200" smtClean="0"/>
              <a:pPr algn="r">
                <a:buSzPct val="100000"/>
                <a:defRPr/>
              </a:pPr>
              <a:t>‹#›</a:t>
            </a:fld>
            <a:endParaRPr lang="el-GR" altLang="el-GR" sz="1200"/>
          </a:p>
        </p:txBody>
      </p:sp>
      <p:sp>
        <p:nvSpPr>
          <p:cNvPr id="1029" name="Rectangle 4">
            <a:extLst>
              <a:ext uri="{FF2B5EF4-FFF2-40B4-BE49-F238E27FC236}">
                <a16:creationId xmlns:a16="http://schemas.microsoft.com/office/drawing/2014/main" id="{97F55A45-09A6-9DC4-525A-321F6DA49036}"/>
              </a:ext>
            </a:extLst>
          </p:cNvPr>
          <p:cNvSpPr>
            <a:spLocks noGrp="1" noChangeArrowheads="1"/>
          </p:cNvSpPr>
          <p:nvPr>
            <p:ph type="body" idx="1"/>
          </p:nvPr>
        </p:nvSpPr>
        <p:spPr bwMode="auto">
          <a:xfrm>
            <a:off x="470803" y="1371601"/>
            <a:ext cx="11199604" cy="486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r>
              <a:rPr lang="en-GB" altLang="el-GR"/>
              <a:t>Πατήστε για επεξεργασία της μορφής κειμένου διάρθρωσης</a:t>
            </a:r>
          </a:p>
          <a:p>
            <a:pPr lvl="1"/>
            <a:r>
              <a:rPr lang="en-GB" altLang="el-GR"/>
              <a:t>Δεύτερο επίπεδο διάρθρωσης</a:t>
            </a:r>
          </a:p>
          <a:p>
            <a:pPr lvl="2"/>
            <a:r>
              <a:rPr lang="en-GB" altLang="el-GR"/>
              <a:t>Τρίτο επίπεδο διάρθρωσης</a:t>
            </a:r>
          </a:p>
          <a:p>
            <a:pPr lvl="3"/>
            <a:r>
              <a:rPr lang="en-GB" altLang="el-GR"/>
              <a:t>Τέταρτο επίπεδο διάρθρωσης</a:t>
            </a:r>
          </a:p>
          <a:p>
            <a:pPr lvl="4"/>
            <a:r>
              <a:rPr lang="en-GB" altLang="el-GR"/>
              <a:t>Πέμπτο επίπεδο διάρθρωσης</a:t>
            </a:r>
          </a:p>
          <a:p>
            <a:pPr lvl="4"/>
            <a:r>
              <a:rPr lang="en-GB" altLang="el-GR"/>
              <a:t>Έκτο επίπεδο διάρθρωσης</a:t>
            </a:r>
          </a:p>
          <a:p>
            <a:pPr lvl="4"/>
            <a:r>
              <a:rPr lang="en-GB" altLang="el-GR"/>
              <a:t>Έβδομο επίπεδο διάρθρωσης</a:t>
            </a:r>
          </a:p>
        </p:txBody>
      </p:sp>
      <p:sp>
        <p:nvSpPr>
          <p:cNvPr id="1030" name="Rectangle 5">
            <a:extLst>
              <a:ext uri="{FF2B5EF4-FFF2-40B4-BE49-F238E27FC236}">
                <a16:creationId xmlns:a16="http://schemas.microsoft.com/office/drawing/2014/main" id="{A6F2BEB9-B102-D7DA-783B-058BD0AD0146}"/>
              </a:ext>
            </a:extLst>
          </p:cNvPr>
          <p:cNvSpPr>
            <a:spLocks noChangeArrowheads="1"/>
          </p:cNvSpPr>
          <p:nvPr/>
        </p:nvSpPr>
        <p:spPr bwMode="auto">
          <a:xfrm>
            <a:off x="187539" y="138114"/>
            <a:ext cx="11814968" cy="6630987"/>
          </a:xfrm>
          <a:prstGeom prst="rect">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sz="2400"/>
          </a:p>
        </p:txBody>
      </p:sp>
      <p:sp>
        <p:nvSpPr>
          <p:cNvPr id="1031" name="Rectangle 6">
            <a:extLst>
              <a:ext uri="{FF2B5EF4-FFF2-40B4-BE49-F238E27FC236}">
                <a16:creationId xmlns:a16="http://schemas.microsoft.com/office/drawing/2014/main" id="{9A7ACCEA-4AFE-F7F3-C660-16F1B7E52DFE}"/>
              </a:ext>
            </a:extLst>
          </p:cNvPr>
          <p:cNvSpPr>
            <a:spLocks noGrp="1" noChangeArrowheads="1"/>
          </p:cNvSpPr>
          <p:nvPr>
            <p:ph type="title"/>
          </p:nvPr>
        </p:nvSpPr>
        <p:spPr bwMode="auto">
          <a:xfrm>
            <a:off x="375079" y="381001"/>
            <a:ext cx="1133439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l-GR"/>
              <a:t>Πατήστε για επεξεργασία της μορφής κειμένου του τίτλου</a:t>
            </a:r>
          </a:p>
        </p:txBody>
      </p:sp>
      <p:sp>
        <p:nvSpPr>
          <p:cNvPr id="1032" name="Line 7">
            <a:extLst>
              <a:ext uri="{FF2B5EF4-FFF2-40B4-BE49-F238E27FC236}">
                <a16:creationId xmlns:a16="http://schemas.microsoft.com/office/drawing/2014/main" id="{A930DABB-E426-0D03-6987-3076C18C7D53}"/>
              </a:ext>
            </a:extLst>
          </p:cNvPr>
          <p:cNvSpPr>
            <a:spLocks noChangeShapeType="1"/>
          </p:cNvSpPr>
          <p:nvPr/>
        </p:nvSpPr>
        <p:spPr bwMode="auto">
          <a:xfrm>
            <a:off x="281309" y="6426200"/>
            <a:ext cx="11674313" cy="1588"/>
          </a:xfrm>
          <a:prstGeom prst="line">
            <a:avLst/>
          </a:prstGeom>
          <a:noFill/>
          <a:ln w="28440" cap="sq">
            <a:solidFill>
              <a:srgbClr val="063DE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2400"/>
          </a:p>
        </p:txBody>
      </p:sp>
    </p:spTree>
  </p:cSld>
  <p:clrMap bg1="lt1" tx1="dk1" bg2="lt2" tx2="dk2" accent1="accent1" accent2="accent2" accent3="accent3" accent4="accent4" accent5="accent5" accent6="accent6" hlink="hlink" folHlink="folHlink"/>
  <p:sldLayoutIdLst>
    <p:sldLayoutId id="2147483650" r:id="rId1"/>
  </p:sldLayoutIdLst>
  <p:hf sldNum="0" hd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63DE8"/>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63DE8"/>
          </a:solidFill>
          <a:latin typeface="Times New Roman" panose="02020603050405020304" pitchFamily="18" charset="0"/>
          <a:ea typeface="Microsoft YaHei" panose="020B0503020204020204" pitchFamily="34" charset="-122"/>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2/2/2025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4FF4B5E9-0B49-626A-6BC5-26D7EE903867}"/>
              </a:ext>
            </a:extLst>
          </p:cNvPr>
          <p:cNvPicPr>
            <a:picLocks noChangeAspect="1"/>
          </p:cNvPicPr>
          <p:nvPr/>
        </p:nvPicPr>
        <p:blipFill>
          <a:blip r:embed="rId2"/>
          <a:srcRect t="5834" r="-1" b="-1"/>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8FFEBA4-89E4-A8F2-D413-402F12F04CBA}"/>
              </a:ext>
            </a:extLst>
          </p:cNvPr>
          <p:cNvSpPr>
            <a:spLocks noGrp="1"/>
          </p:cNvSpPr>
          <p:nvPr>
            <p:ph type="ctrTitle"/>
          </p:nvPr>
        </p:nvSpPr>
        <p:spPr>
          <a:xfrm>
            <a:off x="1471463" y="1685677"/>
            <a:ext cx="4181444" cy="2362673"/>
          </a:xfrm>
        </p:spPr>
        <p:txBody>
          <a:bodyPr anchor="b">
            <a:normAutofit/>
          </a:bodyPr>
          <a:lstStyle/>
          <a:p>
            <a:pPr algn="ctr">
              <a:lnSpc>
                <a:spcPct val="110000"/>
              </a:lnSpc>
            </a:pPr>
            <a:r>
              <a:rPr lang="en-GB" sz="2300" b="1" i="0" u="none" strike="noStrike" dirty="0">
                <a:solidFill>
                  <a:schemeClr val="tx1">
                    <a:lumMod val="75000"/>
                    <a:lumOff val="25000"/>
                  </a:schemeClr>
                </a:solidFill>
                <a:latin typeface="Liberation Sans" panose="020B0604020202020204" pitchFamily="34" charset="0"/>
              </a:rPr>
              <a:t>Combinatorial Optimization</a:t>
            </a:r>
            <a:br>
              <a:rPr lang="en-GB" sz="2300" b="0" i="0" u="none" strike="noStrike" dirty="0">
                <a:solidFill>
                  <a:schemeClr val="tx1">
                    <a:lumMod val="75000"/>
                    <a:lumOff val="25000"/>
                  </a:schemeClr>
                </a:solidFill>
                <a:latin typeface="Noto Sans Devanagari" panose="020B0502040504020204" pitchFamily="34" charset="0"/>
              </a:rPr>
            </a:br>
            <a:r>
              <a:rPr lang="en-GB" sz="2300" b="0" i="0" dirty="0">
                <a:solidFill>
                  <a:schemeClr val="tx1">
                    <a:lumMod val="75000"/>
                    <a:lumOff val="25000"/>
                  </a:schemeClr>
                </a:solidFill>
                <a:latin typeface="Noto Sans" panose="020B0502040504020204" pitchFamily="34" charset="0"/>
              </a:rPr>
              <a:t>“Thermal Planning with distance energy loss”</a:t>
            </a:r>
            <a:br>
              <a:rPr lang="en-GB" sz="2300" b="0" i="0" dirty="0">
                <a:solidFill>
                  <a:schemeClr val="tx1">
                    <a:lumMod val="75000"/>
                    <a:lumOff val="25000"/>
                  </a:schemeClr>
                </a:solidFill>
                <a:latin typeface="Noto Sans" panose="020B0502040504020204" pitchFamily="34" charset="0"/>
              </a:rPr>
            </a:br>
            <a:endParaRPr lang="en-GB" sz="2300" dirty="0">
              <a:solidFill>
                <a:schemeClr val="tx1">
                  <a:lumMod val="75000"/>
                  <a:lumOff val="25000"/>
                </a:schemeClr>
              </a:solidFill>
            </a:endParaRPr>
          </a:p>
        </p:txBody>
      </p:sp>
      <p:sp>
        <p:nvSpPr>
          <p:cNvPr id="3" name="Subtitle 2">
            <a:extLst>
              <a:ext uri="{FF2B5EF4-FFF2-40B4-BE49-F238E27FC236}">
                <a16:creationId xmlns:a16="http://schemas.microsoft.com/office/drawing/2014/main" id="{ACF352EE-465A-3AAC-54BC-D6B936E1BF61}"/>
              </a:ext>
            </a:extLst>
          </p:cNvPr>
          <p:cNvSpPr>
            <a:spLocks noGrp="1"/>
          </p:cNvSpPr>
          <p:nvPr>
            <p:ph type="subTitle" idx="1"/>
          </p:nvPr>
        </p:nvSpPr>
        <p:spPr>
          <a:xfrm>
            <a:off x="1920240" y="4048350"/>
            <a:ext cx="3283888" cy="816301"/>
          </a:xfrm>
        </p:spPr>
        <p:txBody>
          <a:bodyPr anchor="t">
            <a:normAutofit/>
          </a:bodyPr>
          <a:lstStyle/>
          <a:p>
            <a:pPr algn="ctr">
              <a:lnSpc>
                <a:spcPct val="120000"/>
              </a:lnSpc>
            </a:pPr>
            <a:r>
              <a:rPr lang="en-GB" sz="1300" b="0" i="0" dirty="0">
                <a:solidFill>
                  <a:schemeClr val="tx1">
                    <a:lumMod val="75000"/>
                    <a:lumOff val="25000"/>
                  </a:schemeClr>
                </a:solidFill>
                <a:latin typeface="Noto Sans" panose="020B0502040504020204" pitchFamily="34" charset="0"/>
              </a:rPr>
              <a:t>1624 Gavriillidis Paraskevas</a:t>
            </a:r>
          </a:p>
          <a:p>
            <a:pPr algn="ctr">
              <a:lnSpc>
                <a:spcPct val="120000"/>
              </a:lnSpc>
            </a:pPr>
            <a:r>
              <a:rPr lang="en-GB" sz="1300" b="0" i="0" u="none" strike="noStrike" baseline="0" dirty="0">
                <a:solidFill>
                  <a:schemeClr val="tx1">
                    <a:lumMod val="75000"/>
                    <a:lumOff val="25000"/>
                  </a:schemeClr>
                </a:solidFill>
                <a:latin typeface="Noto Sans" panose="020B0502040504020204" pitchFamily="34" charset="0"/>
              </a:rPr>
              <a:t>1839 Kotanidis Dionysios</a:t>
            </a:r>
          </a:p>
          <a:p>
            <a:pPr algn="ctr">
              <a:lnSpc>
                <a:spcPct val="120000"/>
              </a:lnSpc>
            </a:pPr>
            <a:endParaRPr lang="en-GB" sz="1300" dirty="0">
              <a:solidFill>
                <a:schemeClr val="tx1">
                  <a:lumMod val="75000"/>
                  <a:lumOff val="25000"/>
                </a:schemeClr>
              </a:solidFill>
            </a:endParaRPr>
          </a:p>
        </p:txBody>
      </p:sp>
    </p:spTree>
    <p:extLst>
      <p:ext uri="{BB962C8B-B14F-4D97-AF65-F5344CB8AC3E}">
        <p14:creationId xmlns:p14="http://schemas.microsoft.com/office/powerpoint/2010/main" val="79437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4BE9C30-C977-FAC5-4CF9-9DC05C931EB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Person pointing on a map">
            <a:extLst>
              <a:ext uri="{FF2B5EF4-FFF2-40B4-BE49-F238E27FC236}">
                <a16:creationId xmlns:a16="http://schemas.microsoft.com/office/drawing/2014/main" id="{17864BE7-F905-3E8B-D723-808B072B3BF5}"/>
              </a:ext>
            </a:extLst>
          </p:cNvPr>
          <p:cNvPicPr>
            <a:picLocks noChangeAspect="1"/>
          </p:cNvPicPr>
          <p:nvPr/>
        </p:nvPicPr>
        <p:blipFill>
          <a:blip r:embed="rId2"/>
          <a:srcRect r="3182" b="-1"/>
          <a:stretch/>
        </p:blipFill>
        <p:spPr>
          <a:xfrm>
            <a:off x="20" y="10"/>
            <a:ext cx="9947062" cy="6857990"/>
          </a:xfrm>
          <a:prstGeom prst="rect">
            <a:avLst/>
          </a:prstGeom>
        </p:spPr>
      </p:pic>
      <p:sp>
        <p:nvSpPr>
          <p:cNvPr id="29" name="Freeform: Shape 2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0" name="Freeform: Shape 29">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DF7DF2-DB25-2906-EB15-CF6C8CCDA6C2}"/>
              </a:ext>
            </a:extLst>
          </p:cNvPr>
          <p:cNvSpPr>
            <a:spLocks noGrp="1"/>
          </p:cNvSpPr>
          <p:nvPr>
            <p:ph type="title"/>
          </p:nvPr>
        </p:nvSpPr>
        <p:spPr>
          <a:xfrm>
            <a:off x="8328164" y="1352294"/>
            <a:ext cx="3689406" cy="1255477"/>
          </a:xfrm>
        </p:spPr>
        <p:txBody>
          <a:bodyPr anchor="b">
            <a:normAutofit fontScale="90000"/>
          </a:bodyPr>
          <a:lstStyle/>
          <a:p>
            <a:pPr>
              <a:lnSpc>
                <a:spcPct val="120000"/>
              </a:lnSpc>
            </a:pPr>
            <a:r>
              <a:rPr lang="en-GB" sz="2400" i="0" strike="noStrike" dirty="0">
                <a:latin typeface="Liberation Sans" panose="020B0604020202020204" pitchFamily="34" charset="0"/>
              </a:rPr>
              <a:t>Then we added more capacity</a:t>
            </a:r>
            <a:br>
              <a:rPr lang="en-GB" sz="2200" b="0" i="0" u="none" strike="noStrike" dirty="0">
                <a:latin typeface="Liberation Sans" panose="020B0604020202020204" pitchFamily="34" charset="0"/>
              </a:rPr>
            </a:br>
            <a:br>
              <a:rPr lang="en-US" sz="2200" b="1" dirty="0"/>
            </a:br>
            <a:endParaRPr lang="en-GB" sz="2200" dirty="0"/>
          </a:p>
        </p:txBody>
      </p:sp>
      <p:sp>
        <p:nvSpPr>
          <p:cNvPr id="3" name="Content Placeholder 2">
            <a:extLst>
              <a:ext uri="{FF2B5EF4-FFF2-40B4-BE49-F238E27FC236}">
                <a16:creationId xmlns:a16="http://schemas.microsoft.com/office/drawing/2014/main" id="{F83F8758-39DF-AD26-B994-18372705C082}"/>
              </a:ext>
            </a:extLst>
          </p:cNvPr>
          <p:cNvSpPr>
            <a:spLocks noGrp="1"/>
          </p:cNvSpPr>
          <p:nvPr>
            <p:ph idx="1"/>
          </p:nvPr>
        </p:nvSpPr>
        <p:spPr>
          <a:xfrm>
            <a:off x="8130208" y="2095040"/>
            <a:ext cx="3633747" cy="3019045"/>
          </a:xfrm>
        </p:spPr>
        <p:txBody>
          <a:bodyPr>
            <a:normAutofit fontScale="85000" lnSpcReduction="20000"/>
          </a:bodyPr>
          <a:lstStyle/>
          <a:p>
            <a:pPr marL="285750" indent="-285750">
              <a:buFont typeface="Arial" panose="020B0604020202020204" pitchFamily="34" charset="0"/>
              <a:buChar char="•"/>
            </a:pPr>
            <a:r>
              <a:rPr lang="en-GB" b="0" i="0" dirty="0">
                <a:latin typeface="Noto Sans" panose="020B0502040504020204" pitchFamily="34" charset="0"/>
                <a:ea typeface="Noto Sans" panose="020B0502040504020204" pitchFamily="34" charset="0"/>
                <a:cs typeface="Noto Sans" panose="020B0502040504020204" pitchFamily="34" charset="0"/>
              </a:rPr>
              <a:t>Our problem suddenly became too easy. </a:t>
            </a:r>
            <a:r>
              <a:rPr lang="en-GB" dirty="0">
                <a:latin typeface="Noto Sans" panose="020B0502040504020204" pitchFamily="34" charset="0"/>
                <a:ea typeface="Noto Sans" panose="020B0502040504020204" pitchFamily="34" charset="0"/>
                <a:cs typeface="Noto Sans" panose="020B0502040504020204" pitchFamily="34" charset="0"/>
              </a:rPr>
              <a:t>S</a:t>
            </a:r>
            <a:r>
              <a:rPr lang="en-GB" b="0" i="0" u="none" strike="noStrike" baseline="0" dirty="0">
                <a:latin typeface="Noto Sans" panose="020B0502040504020204" pitchFamily="34" charset="0"/>
                <a:ea typeface="Noto Sans" panose="020B0502040504020204" pitchFamily="34" charset="0"/>
                <a:cs typeface="Noto Sans" panose="020B0502040504020204" pitchFamily="34" charset="0"/>
              </a:rPr>
              <a:t>o we explored in some sense the strictness of our base problem, chan</a:t>
            </a:r>
            <a:r>
              <a:rPr lang="en-GB" dirty="0">
                <a:latin typeface="Noto Sans" panose="020B0502040504020204" pitchFamily="34" charset="0"/>
                <a:ea typeface="Noto Sans" panose="020B0502040504020204" pitchFamily="34" charset="0"/>
                <a:cs typeface="Noto Sans" panose="020B0502040504020204" pitchFamily="34" charset="0"/>
              </a:rPr>
              <a:t>ge some constraints to make it as relaxed as possible,</a:t>
            </a:r>
            <a:r>
              <a:rPr lang="ru-RU" dirty="0">
                <a:latin typeface="Noto Sans" panose="020B0502040504020204" pitchFamily="34" charset="0"/>
                <a:ea typeface="Noto Sans" panose="020B0502040504020204" pitchFamily="34" charset="0"/>
                <a:cs typeface="Noto Sans" panose="020B0502040504020204" pitchFamily="34" charset="0"/>
              </a:rPr>
              <a:t> </a:t>
            </a:r>
            <a:r>
              <a:rPr lang="en-US" dirty="0">
                <a:latin typeface="Noto Sans" panose="020B0502040504020204" pitchFamily="34" charset="0"/>
                <a:ea typeface="Noto Sans" panose="020B0502040504020204" pitchFamily="34" charset="0"/>
                <a:cs typeface="Noto Sans" panose="020B0502040504020204" pitchFamily="34" charset="0"/>
              </a:rPr>
              <a:t>so</a:t>
            </a:r>
            <a:br>
              <a:rPr lang="en-GB" dirty="0">
                <a:latin typeface="Noto Sans" panose="020B0502040504020204" pitchFamily="34" charset="0"/>
                <a:ea typeface="Noto Sans" panose="020B0502040504020204" pitchFamily="34" charset="0"/>
                <a:cs typeface="Noto Sans" panose="020B0502040504020204" pitchFamily="34" charset="0"/>
              </a:rPr>
            </a:br>
            <a:r>
              <a:rPr lang="en-GB" b="0" i="0" dirty="0">
                <a:solidFill>
                  <a:srgbClr val="1F1F1F"/>
                </a:solidFill>
                <a:effectLst/>
                <a:latin typeface="Noto Sans" panose="020B0502040504020204" pitchFamily="34" charset="0"/>
                <a:ea typeface="Noto Sans" panose="020B0502040504020204" pitchFamily="34" charset="0"/>
                <a:cs typeface="Noto Sans" panose="020B0502040504020204" pitchFamily="34" charset="0"/>
              </a:rPr>
              <a:t>at the same time it could be able to solve the problem in a reasonable period of time</a:t>
            </a:r>
            <a:endParaRPr lang="en-GB" b="0" i="0" u="none" strike="noStrike" baseline="0" dirty="0">
              <a:latin typeface="Noto Sans" panose="020B0502040504020204" pitchFamily="34" charset="0"/>
              <a:ea typeface="Noto Sans" panose="020B0502040504020204" pitchFamily="34" charset="0"/>
              <a:cs typeface="Noto Sans" panose="020B0502040504020204" pitchFamily="34" charset="0"/>
            </a:endParaRPr>
          </a:p>
          <a:p>
            <a:endParaRPr lang="en-US" dirty="0"/>
          </a:p>
          <a:p>
            <a:endParaRPr lang="en-GB" dirty="0"/>
          </a:p>
        </p:txBody>
      </p:sp>
    </p:spTree>
    <p:extLst>
      <p:ext uri="{BB962C8B-B14F-4D97-AF65-F5344CB8AC3E}">
        <p14:creationId xmlns:p14="http://schemas.microsoft.com/office/powerpoint/2010/main" val="82316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White circuit board pattern">
            <a:extLst>
              <a:ext uri="{FF2B5EF4-FFF2-40B4-BE49-F238E27FC236}">
                <a16:creationId xmlns:a16="http://schemas.microsoft.com/office/drawing/2014/main" id="{B99E2955-0F48-915A-70F6-CDA7A4B7123C}"/>
              </a:ext>
            </a:extLst>
          </p:cNvPr>
          <p:cNvPicPr>
            <a:picLocks noChangeAspect="1"/>
          </p:cNvPicPr>
          <p:nvPr/>
        </p:nvPicPr>
        <p:blipFill>
          <a:blip r:embed="rId2"/>
          <a:srcRect t="21155" r="-1" b="3826"/>
          <a:stretch/>
        </p:blipFill>
        <p:spPr>
          <a:xfrm>
            <a:off x="1524" y="10"/>
            <a:ext cx="12188952" cy="6857990"/>
          </a:xfrm>
          <a:prstGeom prst="rect">
            <a:avLst/>
          </a:prstGeom>
        </p:spPr>
      </p:pic>
      <p:grpSp>
        <p:nvGrpSpPr>
          <p:cNvPr id="44" name="Group 43">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38" name="Freeform: Shape 37">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0B6DA8D-30A0-681D-A5FB-933EFBB7C9F3}"/>
              </a:ext>
            </a:extLst>
          </p:cNvPr>
          <p:cNvSpPr>
            <a:spLocks noGrp="1"/>
          </p:cNvSpPr>
          <p:nvPr>
            <p:ph type="ctrTitle"/>
          </p:nvPr>
        </p:nvSpPr>
        <p:spPr>
          <a:xfrm>
            <a:off x="1402171" y="1849993"/>
            <a:ext cx="4181444" cy="1837713"/>
          </a:xfrm>
        </p:spPr>
        <p:txBody>
          <a:bodyPr anchor="b">
            <a:normAutofit/>
          </a:bodyPr>
          <a:lstStyle/>
          <a:p>
            <a:pPr algn="ctr"/>
            <a:r>
              <a:rPr lang="en-US" sz="4400" dirty="0">
                <a:solidFill>
                  <a:schemeClr val="tx1">
                    <a:lumMod val="75000"/>
                    <a:lumOff val="25000"/>
                  </a:schemeClr>
                </a:solidFill>
              </a:rPr>
              <a:t>Branch and bound</a:t>
            </a:r>
            <a:endParaRPr lang="en-GB" sz="4400" dirty="0">
              <a:solidFill>
                <a:schemeClr val="tx1">
                  <a:lumMod val="75000"/>
                  <a:lumOff val="25000"/>
                </a:schemeClr>
              </a:solidFill>
            </a:endParaRPr>
          </a:p>
        </p:txBody>
      </p:sp>
      <p:sp>
        <p:nvSpPr>
          <p:cNvPr id="3" name="Subtitle 2">
            <a:extLst>
              <a:ext uri="{FF2B5EF4-FFF2-40B4-BE49-F238E27FC236}">
                <a16:creationId xmlns:a16="http://schemas.microsoft.com/office/drawing/2014/main" id="{93A09122-BDC9-D7E8-5766-157CFCF1C601}"/>
              </a:ext>
            </a:extLst>
          </p:cNvPr>
          <p:cNvSpPr>
            <a:spLocks noGrp="1"/>
          </p:cNvSpPr>
          <p:nvPr>
            <p:ph type="subTitle" idx="1"/>
          </p:nvPr>
        </p:nvSpPr>
        <p:spPr>
          <a:xfrm>
            <a:off x="1719273" y="3687706"/>
            <a:ext cx="3283888" cy="816301"/>
          </a:xfrm>
        </p:spPr>
        <p:txBody>
          <a:bodyPr anchor="t">
            <a:normAutofit fontScale="92500" lnSpcReduction="20000"/>
          </a:bodyPr>
          <a:lstStyle/>
          <a:p>
            <a:pPr algn="ctr">
              <a:lnSpc>
                <a:spcPct val="120000"/>
              </a:lnSpc>
            </a:pPr>
            <a:r>
              <a:rPr lang="en-GB" sz="2000" b="1" i="0" u="none" strike="noStrike" dirty="0">
                <a:solidFill>
                  <a:schemeClr val="tx1">
                    <a:lumMod val="75000"/>
                    <a:lumOff val="25000"/>
                  </a:schemeClr>
                </a:solidFill>
                <a:latin typeface="Liberation Sans" panose="020B0604020202020204" pitchFamily="34" charset="0"/>
              </a:rPr>
              <a:t>Simple and optimized version</a:t>
            </a:r>
          </a:p>
          <a:p>
            <a:pPr algn="ctr">
              <a:lnSpc>
                <a:spcPct val="120000"/>
              </a:lnSpc>
            </a:pPr>
            <a:endParaRPr lang="en-GB" sz="1600" b="0" i="0" u="none" strike="noStrike" dirty="0">
              <a:solidFill>
                <a:schemeClr val="tx1">
                  <a:lumMod val="75000"/>
                  <a:lumOff val="25000"/>
                </a:schemeClr>
              </a:solidFill>
              <a:latin typeface="Liberation Sans" panose="020B0604020202020204" pitchFamily="34" charset="0"/>
            </a:endParaRPr>
          </a:p>
          <a:p>
            <a:pPr algn="ctr">
              <a:lnSpc>
                <a:spcPct val="120000"/>
              </a:lnSpc>
            </a:pPr>
            <a:endParaRPr lang="en-GB" sz="1600" dirty="0">
              <a:solidFill>
                <a:schemeClr val="tx1">
                  <a:lumMod val="75000"/>
                  <a:lumOff val="25000"/>
                </a:schemeClr>
              </a:solidFill>
            </a:endParaRPr>
          </a:p>
        </p:txBody>
      </p:sp>
    </p:spTree>
    <p:extLst>
      <p:ext uri="{BB962C8B-B14F-4D97-AF65-F5344CB8AC3E}">
        <p14:creationId xmlns:p14="http://schemas.microsoft.com/office/powerpoint/2010/main" val="113201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58" name="Rectangle 48157">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60" name="Freeform: Shape 48159">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131" name="Rectangle 1">
            <a:extLst>
              <a:ext uri="{FF2B5EF4-FFF2-40B4-BE49-F238E27FC236}">
                <a16:creationId xmlns:a16="http://schemas.microsoft.com/office/drawing/2014/main" id="{F48BB8FD-1330-1887-9991-AFF02C01A797}"/>
              </a:ext>
            </a:extLst>
          </p:cNvPr>
          <p:cNvSpPr>
            <a:spLocks noGrp="1" noChangeArrowheads="1"/>
          </p:cNvSpPr>
          <p:nvPr>
            <p:ph type="title"/>
          </p:nvPr>
        </p:nvSpPr>
        <p:spPr>
          <a:xfrm>
            <a:off x="1158955" y="3694818"/>
            <a:ext cx="4215063" cy="2398713"/>
          </a:xfrm>
        </p:spPr>
        <p:txBody>
          <a:bodyPr>
            <a:norm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US" dirty="0">
                <a:solidFill>
                  <a:schemeClr val="tx1"/>
                </a:solidFill>
              </a:rPr>
              <a:t>First,</a:t>
            </a:r>
            <a:r>
              <a:rPr lang="en-US" i="0" u="none" strike="noStrike" dirty="0">
                <a:solidFill>
                  <a:schemeClr val="tx1"/>
                </a:solidFill>
              </a:rPr>
              <a:t> we build a simple </a:t>
            </a:r>
            <a:r>
              <a:rPr lang="en-US" i="0" u="sng" strike="noStrike" dirty="0">
                <a:solidFill>
                  <a:schemeClr val="tx1"/>
                </a:solidFill>
              </a:rPr>
              <a:t>branch and bound</a:t>
            </a:r>
            <a:r>
              <a:rPr lang="en-US" i="0" strike="noStrike" dirty="0">
                <a:solidFill>
                  <a:schemeClr val="tx1"/>
                </a:solidFill>
              </a:rPr>
              <a:t> </a:t>
            </a:r>
            <a:r>
              <a:rPr lang="en-US" i="0" u="none" strike="noStrike" dirty="0">
                <a:solidFill>
                  <a:schemeClr val="tx1"/>
                </a:solidFill>
              </a:rPr>
              <a:t>implementation</a:t>
            </a:r>
            <a:endParaRPr lang="el-GR" altLang="el-GR" dirty="0">
              <a:solidFill>
                <a:schemeClr val="tx1"/>
              </a:solidFill>
            </a:endParaRPr>
          </a:p>
        </p:txBody>
      </p:sp>
      <p:pic>
        <p:nvPicPr>
          <p:cNvPr id="4" name="Picture 3">
            <a:extLst>
              <a:ext uri="{FF2B5EF4-FFF2-40B4-BE49-F238E27FC236}">
                <a16:creationId xmlns:a16="http://schemas.microsoft.com/office/drawing/2014/main" id="{419B9596-8986-3ADE-C93C-6EC93A341513}"/>
              </a:ext>
            </a:extLst>
          </p:cNvPr>
          <p:cNvPicPr>
            <a:picLocks noChangeAspect="1"/>
          </p:cNvPicPr>
          <p:nvPr/>
        </p:nvPicPr>
        <p:blipFill>
          <a:blip r:embed="rId3"/>
          <a:stretch>
            <a:fillRect/>
          </a:stretch>
        </p:blipFill>
        <p:spPr>
          <a:xfrm>
            <a:off x="1158955" y="1405428"/>
            <a:ext cx="9875259" cy="765331"/>
          </a:xfrm>
          <a:prstGeom prst="rect">
            <a:avLst/>
          </a:prstGeom>
        </p:spPr>
      </p:pic>
      <p:sp>
        <p:nvSpPr>
          <p:cNvPr id="22530" name="Rectangle 2">
            <a:extLst>
              <a:ext uri="{FF2B5EF4-FFF2-40B4-BE49-F238E27FC236}">
                <a16:creationId xmlns:a16="http://schemas.microsoft.com/office/drawing/2014/main" id="{BCD8527A-44C6-A22D-2EC6-31945D6DF6A7}"/>
              </a:ext>
            </a:extLst>
          </p:cNvPr>
          <p:cNvSpPr>
            <a:spLocks noGrp="1" noChangeArrowheads="1"/>
          </p:cNvSpPr>
          <p:nvPr>
            <p:ph type="body" idx="1"/>
          </p:nvPr>
        </p:nvSpPr>
        <p:spPr>
          <a:xfrm>
            <a:off x="5630779" y="3884452"/>
            <a:ext cx="5723021" cy="2398713"/>
          </a:xfrm>
        </p:spPr>
        <p:txBody>
          <a:bodyPr anchor="ctr">
            <a:normAutofit/>
          </a:bodyPr>
          <a:lstStyle/>
          <a:p>
            <a:pPr marL="282575" indent="-274638">
              <a:buClrTx/>
              <a:buSzPct val="60000"/>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r>
              <a:rPr lang="en-US" sz="2000"/>
              <a:t>    </a:t>
            </a:r>
          </a:p>
          <a:p>
            <a:pPr marL="350837">
              <a:buClrTx/>
              <a:buSzPct val="60000"/>
              <a:buFont typeface="Arial" panose="020B0604020202020204" pitchFamily="34" charset="0"/>
              <a:buChar char="•"/>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r>
              <a:rPr lang="en-US" sz="2000" dirty="0"/>
              <a:t>You can see the results. Our Branch and Bound results show that while the Solver effectively finds solutions, it struggles with larger problem sizes due to weak pruning strategies.</a:t>
            </a:r>
          </a:p>
          <a:p>
            <a:pPr marL="282575" indent="-274638">
              <a:buClrTx/>
              <a:buSzPct val="60000"/>
              <a:buFontTx/>
              <a:buNone/>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endParaRPr lang="en-US" altLang="el-GR" sz="2000"/>
          </a:p>
          <a:p>
            <a:pPr marL="282575" indent="-274638">
              <a:buClrTx/>
              <a:buSzPct val="60000"/>
              <a:buFontTx/>
              <a:buNone/>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endParaRPr lang="en-US" altLang="el-GR" sz="2000"/>
          </a:p>
        </p:txBody>
      </p:sp>
    </p:spTree>
    <p:extLst>
      <p:ext uri="{BB962C8B-B14F-4D97-AF65-F5344CB8AC3E}">
        <p14:creationId xmlns:p14="http://schemas.microsoft.com/office/powerpoint/2010/main" val="35365151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999097-738C-A4B1-CFB6-89A1AE94E806}"/>
            </a:ext>
          </a:extLst>
        </p:cNvPr>
        <p:cNvGrpSpPr/>
        <p:nvPr/>
      </p:nvGrpSpPr>
      <p:grpSpPr>
        <a:xfrm>
          <a:off x="0" y="0"/>
          <a:ext cx="0" cy="0"/>
          <a:chOff x="0" y="0"/>
          <a:chExt cx="0" cy="0"/>
        </a:xfrm>
      </p:grpSpPr>
      <p:sp useBgFill="1">
        <p:nvSpPr>
          <p:cNvPr id="48165" name="Rectangle 4816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167" name="Arc 4816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8131" name="Rectangle 1">
            <a:extLst>
              <a:ext uri="{FF2B5EF4-FFF2-40B4-BE49-F238E27FC236}">
                <a16:creationId xmlns:a16="http://schemas.microsoft.com/office/drawing/2014/main" id="{29B5E9AB-8CAB-2ED4-CDFD-F25EF6287EF6}"/>
              </a:ext>
            </a:extLst>
          </p:cNvPr>
          <p:cNvSpPr>
            <a:spLocks noGrp="1" noChangeArrowheads="1"/>
          </p:cNvSpPr>
          <p:nvPr>
            <p:ph type="title"/>
          </p:nvPr>
        </p:nvSpPr>
        <p:spPr>
          <a:xfrm>
            <a:off x="362453" y="539074"/>
            <a:ext cx="5458838" cy="1325563"/>
          </a:xfrm>
        </p:spPr>
        <p:txBody>
          <a:bodyPr>
            <a:norm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GB" sz="3000" b="0" dirty="0">
                <a:solidFill>
                  <a:schemeClr val="tx2"/>
                </a:solidFill>
                <a:latin typeface="Liberation Sans" panose="020B0604020202020204" pitchFamily="34" charset="0"/>
              </a:rPr>
              <a:t>T</a:t>
            </a:r>
            <a:r>
              <a:rPr lang="en-GB" sz="3000" b="0" i="0" u="none" strike="noStrike" dirty="0">
                <a:solidFill>
                  <a:schemeClr val="tx2"/>
                </a:solidFill>
                <a:latin typeface="Liberation Sans" panose="020B0604020202020204" pitchFamily="34" charset="0"/>
              </a:rPr>
              <a:t>hen we made the </a:t>
            </a:r>
            <a:r>
              <a:rPr lang="en-GB" sz="3000" b="0" i="0" u="sng" strike="noStrike" dirty="0">
                <a:solidFill>
                  <a:schemeClr val="tx2"/>
                </a:solidFill>
                <a:latin typeface="Liberation Sans" panose="020B0604020202020204" pitchFamily="34" charset="0"/>
              </a:rPr>
              <a:t>optimized version of</a:t>
            </a:r>
            <a:r>
              <a:rPr lang="en-GB" sz="3000" b="0" i="0" strike="noStrike" dirty="0">
                <a:solidFill>
                  <a:schemeClr val="tx2"/>
                </a:solidFill>
                <a:latin typeface="Liberation Sans" panose="020B0604020202020204" pitchFamily="34" charset="0"/>
              </a:rPr>
              <a:t> </a:t>
            </a:r>
            <a:r>
              <a:rPr lang="en-GB" sz="3000" i="0" strike="noStrike" dirty="0">
                <a:solidFill>
                  <a:schemeClr val="tx2"/>
                </a:solidFill>
                <a:latin typeface="Liberation Sans" panose="020B0604020202020204" pitchFamily="34" charset="0"/>
              </a:rPr>
              <a:t>branch and bound</a:t>
            </a:r>
            <a:endParaRPr lang="el-GR" altLang="el-GR" sz="3000" dirty="0">
              <a:solidFill>
                <a:schemeClr val="tx2"/>
              </a:solidFill>
            </a:endParaRPr>
          </a:p>
        </p:txBody>
      </p:sp>
      <p:sp>
        <p:nvSpPr>
          <p:cNvPr id="48169" name="Freeform: Shape 4816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30" name="Rectangle 2">
            <a:extLst>
              <a:ext uri="{FF2B5EF4-FFF2-40B4-BE49-F238E27FC236}">
                <a16:creationId xmlns:a16="http://schemas.microsoft.com/office/drawing/2014/main" id="{FFD8F5CC-CF2A-95A8-886C-B43F184B166D}"/>
              </a:ext>
            </a:extLst>
          </p:cNvPr>
          <p:cNvSpPr>
            <a:spLocks noGrp="1" noChangeArrowheads="1"/>
          </p:cNvSpPr>
          <p:nvPr>
            <p:ph type="body" idx="1"/>
          </p:nvPr>
        </p:nvSpPr>
        <p:spPr>
          <a:xfrm>
            <a:off x="6819194" y="352289"/>
            <a:ext cx="4143773" cy="2410576"/>
          </a:xfrm>
        </p:spPr>
        <p:txBody>
          <a:bodyPr>
            <a:normAutofit/>
          </a:bodyPr>
          <a:lstStyle/>
          <a:p>
            <a:pPr marL="282575" indent="-274638">
              <a:buClrTx/>
              <a:buSzPct val="60000"/>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r>
              <a:rPr lang="en-US" dirty="0"/>
              <a:t>    </a:t>
            </a:r>
          </a:p>
          <a:p>
            <a:r>
              <a:rPr lang="en-GB" b="0" i="0" u="none" strike="noStrike" dirty="0">
                <a:latin typeface="Liberation Sans" panose="020B0604020202020204" pitchFamily="34" charset="0"/>
              </a:rPr>
              <a:t>The optimized version had:</a:t>
            </a:r>
          </a:p>
          <a:p>
            <a:pPr marL="285750" indent="-285750">
              <a:buFont typeface="Arial" panose="020B0604020202020204" pitchFamily="34" charset="0"/>
              <a:buChar char="•"/>
            </a:pPr>
            <a:r>
              <a:rPr lang="en-GB" b="0" i="0" u="none" strike="noStrike" dirty="0">
                <a:latin typeface="Liberation Sans" panose="020B0604020202020204" pitchFamily="34" charset="0"/>
              </a:rPr>
              <a:t>Node selection </a:t>
            </a:r>
          </a:p>
          <a:p>
            <a:pPr marL="285750" indent="-285750">
              <a:buFont typeface="Arial" panose="020B0604020202020204" pitchFamily="34" charset="0"/>
              <a:buChar char="•"/>
            </a:pPr>
            <a:r>
              <a:rPr lang="en-GB" b="0" i="0" u="none" strike="noStrike" baseline="0" dirty="0">
                <a:latin typeface="Liberation Sans" panose="020B0604020202020204" pitchFamily="34" charset="0"/>
              </a:rPr>
              <a:t>Branching Selection	</a:t>
            </a:r>
          </a:p>
          <a:p>
            <a:pPr marL="285750" indent="-285750">
              <a:buFont typeface="Arial" panose="020B0604020202020204" pitchFamily="34" charset="0"/>
              <a:buChar char="•"/>
            </a:pPr>
            <a:r>
              <a:rPr lang="en-GB" b="0" i="0" u="none" strike="noStrike" baseline="0" dirty="0" err="1">
                <a:latin typeface="Liberation Sans" panose="020B0604020202020204" pitchFamily="34" charset="0"/>
              </a:rPr>
              <a:t>Preproccessing</a:t>
            </a:r>
            <a:r>
              <a:rPr lang="en-GB" b="0" i="0" u="none" strike="noStrike" baseline="0" dirty="0">
                <a:latin typeface="Liberation Sans" panose="020B0604020202020204" pitchFamily="34" charset="0"/>
              </a:rPr>
              <a:t> Heuristic </a:t>
            </a:r>
          </a:p>
          <a:p>
            <a:pPr marL="282575" indent="-274638">
              <a:buClrTx/>
              <a:buSzPct val="60000"/>
              <a:buFontTx/>
              <a:buNone/>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endParaRPr lang="en-US" altLang="el-GR" dirty="0"/>
          </a:p>
          <a:p>
            <a:pPr marL="282575" indent="-274638">
              <a:buClrTx/>
              <a:buSzPct val="60000"/>
              <a:buFontTx/>
              <a:buNone/>
              <a:tabLst>
                <a:tab pos="274638" algn="l"/>
                <a:tab pos="379413" algn="l"/>
                <a:tab pos="828675" algn="l"/>
                <a:tab pos="1277938" algn="l"/>
                <a:tab pos="1727200" algn="l"/>
                <a:tab pos="2176463" algn="l"/>
                <a:tab pos="2625725" algn="l"/>
                <a:tab pos="3074988" algn="l"/>
                <a:tab pos="3524250" algn="l"/>
                <a:tab pos="3973513" algn="l"/>
                <a:tab pos="4422775" algn="l"/>
                <a:tab pos="4872038" algn="l"/>
                <a:tab pos="5321300" algn="l"/>
                <a:tab pos="5770563" algn="l"/>
                <a:tab pos="6219825" algn="l"/>
                <a:tab pos="6669088" algn="l"/>
                <a:tab pos="7118350" algn="l"/>
                <a:tab pos="7567613" algn="l"/>
                <a:tab pos="8016875" algn="l"/>
                <a:tab pos="8466138" algn="l"/>
                <a:tab pos="8915400" algn="l"/>
                <a:tab pos="8985250" algn="l"/>
              </a:tabLst>
              <a:defRPr/>
            </a:pPr>
            <a:endParaRPr lang="en-US" altLang="el-GR" dirty="0"/>
          </a:p>
        </p:txBody>
      </p:sp>
      <p:pic>
        <p:nvPicPr>
          <p:cNvPr id="3" name="Picture 2">
            <a:extLst>
              <a:ext uri="{FF2B5EF4-FFF2-40B4-BE49-F238E27FC236}">
                <a16:creationId xmlns:a16="http://schemas.microsoft.com/office/drawing/2014/main" id="{17EF9AA2-D892-C69B-A200-B8B0E7162F4B}"/>
              </a:ext>
            </a:extLst>
          </p:cNvPr>
          <p:cNvPicPr>
            <a:picLocks noChangeAspect="1"/>
          </p:cNvPicPr>
          <p:nvPr/>
        </p:nvPicPr>
        <p:blipFill>
          <a:blip r:embed="rId3"/>
          <a:stretch>
            <a:fillRect/>
          </a:stretch>
        </p:blipFill>
        <p:spPr>
          <a:xfrm>
            <a:off x="209550" y="3777191"/>
            <a:ext cx="11772900" cy="2600325"/>
          </a:xfrm>
          <a:prstGeom prst="rect">
            <a:avLst/>
          </a:prstGeom>
        </p:spPr>
      </p:pic>
      <p:pic>
        <p:nvPicPr>
          <p:cNvPr id="6" name="Picture 5">
            <a:extLst>
              <a:ext uri="{FF2B5EF4-FFF2-40B4-BE49-F238E27FC236}">
                <a16:creationId xmlns:a16="http://schemas.microsoft.com/office/drawing/2014/main" id="{F8EFC919-0D68-534D-D352-17AEDEFE85AE}"/>
              </a:ext>
            </a:extLst>
          </p:cNvPr>
          <p:cNvPicPr>
            <a:picLocks noChangeAspect="1"/>
          </p:cNvPicPr>
          <p:nvPr/>
        </p:nvPicPr>
        <p:blipFill>
          <a:blip r:embed="rId4"/>
          <a:stretch>
            <a:fillRect/>
          </a:stretch>
        </p:blipFill>
        <p:spPr>
          <a:xfrm>
            <a:off x="223837" y="3510491"/>
            <a:ext cx="11744325" cy="266700"/>
          </a:xfrm>
          <a:prstGeom prst="rect">
            <a:avLst/>
          </a:prstGeom>
        </p:spPr>
      </p:pic>
    </p:spTree>
    <p:extLst>
      <p:ext uri="{BB962C8B-B14F-4D97-AF65-F5344CB8AC3E}">
        <p14:creationId xmlns:p14="http://schemas.microsoft.com/office/powerpoint/2010/main" val="8899452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7" name="Freeform: Shape 5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8798948-76C4-6666-FCB7-1DB932B842AC}"/>
              </a:ext>
            </a:extLst>
          </p:cNvPr>
          <p:cNvSpPr>
            <a:spLocks noGrp="1"/>
          </p:cNvSpPr>
          <p:nvPr>
            <p:ph type="title"/>
          </p:nvPr>
        </p:nvSpPr>
        <p:spPr>
          <a:xfrm>
            <a:off x="7657106" y="409746"/>
            <a:ext cx="4148511" cy="1271699"/>
          </a:xfrm>
        </p:spPr>
        <p:txBody>
          <a:bodyPr anchor="b">
            <a:normAutofit fontScale="90000"/>
          </a:bodyPr>
          <a:lstStyle/>
          <a:p>
            <a:r>
              <a:rPr lang="en-GB" dirty="0">
                <a:latin typeface="Liberation Sans" panose="020B0604020202020204" pitchFamily="34" charset="0"/>
                <a:ea typeface="Liberation Sans" panose="020B0604020202020204" pitchFamily="34" charset="0"/>
                <a:cs typeface="Liberation Sans" panose="020B0604020202020204" pitchFamily="34" charset="0"/>
              </a:rPr>
              <a:t>Cost and Facility Usage Analysis</a:t>
            </a:r>
          </a:p>
        </p:txBody>
      </p:sp>
      <p:pic>
        <p:nvPicPr>
          <p:cNvPr id="5" name="Picture 4">
            <a:extLst>
              <a:ext uri="{FF2B5EF4-FFF2-40B4-BE49-F238E27FC236}">
                <a16:creationId xmlns:a16="http://schemas.microsoft.com/office/drawing/2014/main" id="{81866038-51FE-4622-01A6-CA4CFF00B80A}"/>
              </a:ext>
            </a:extLst>
          </p:cNvPr>
          <p:cNvPicPr>
            <a:picLocks noChangeAspect="1"/>
          </p:cNvPicPr>
          <p:nvPr/>
        </p:nvPicPr>
        <p:blipFill>
          <a:blip r:embed="rId2"/>
          <a:stretch>
            <a:fillRect/>
          </a:stretch>
        </p:blipFill>
        <p:spPr>
          <a:xfrm>
            <a:off x="51048" y="1045595"/>
            <a:ext cx="6224607" cy="4772400"/>
          </a:xfrm>
          <a:prstGeom prst="rect">
            <a:avLst/>
          </a:prstGeom>
        </p:spPr>
      </p:pic>
      <p:sp>
        <p:nvSpPr>
          <p:cNvPr id="3" name="Content Placeholder 2">
            <a:extLst>
              <a:ext uri="{FF2B5EF4-FFF2-40B4-BE49-F238E27FC236}">
                <a16:creationId xmlns:a16="http://schemas.microsoft.com/office/drawing/2014/main" id="{6FEE7D36-F403-51B4-2C68-8D422DF5D201}"/>
              </a:ext>
            </a:extLst>
          </p:cNvPr>
          <p:cNvSpPr>
            <a:spLocks noGrp="1"/>
          </p:cNvSpPr>
          <p:nvPr>
            <p:ph idx="1"/>
          </p:nvPr>
        </p:nvSpPr>
        <p:spPr>
          <a:xfrm>
            <a:off x="7657106" y="1884329"/>
            <a:ext cx="4148511" cy="4235117"/>
          </a:xfrm>
        </p:spPr>
        <p:txBody>
          <a:bodyPr>
            <a:normAutofit fontScale="92500" lnSpcReduction="10000"/>
          </a:bodyPr>
          <a:lstStyle/>
          <a:p>
            <a:pPr marL="285750" indent="-285750">
              <a:lnSpc>
                <a:spcPct val="130000"/>
              </a:lnSpc>
              <a:buFont typeface="Arial" panose="020B0604020202020204" pitchFamily="34" charset="0"/>
              <a:buChar char="•"/>
            </a:pPr>
            <a:r>
              <a:rPr lang="en-GB" sz="1600" dirty="0"/>
              <a:t>Here, we </a:t>
            </a:r>
            <a:r>
              <a:rPr lang="en-GB" sz="1600" dirty="0" err="1"/>
              <a:t>analyze</a:t>
            </a:r>
            <a:r>
              <a:rPr lang="en-GB" sz="1600" dirty="0"/>
              <a:t> the relationship between cost and facility usage across different problem instances. Initially, limited capacity led to infeasibility, while excessive capacity made the problem trivial. By carefully adjusting constraints, we achieved an optimal balance where the network remained feasible without excessive costs, demonstrating the effectiveness of our optimization strategy.</a:t>
            </a:r>
          </a:p>
        </p:txBody>
      </p:sp>
    </p:spTree>
    <p:extLst>
      <p:ext uri="{BB962C8B-B14F-4D97-AF65-F5344CB8AC3E}">
        <p14:creationId xmlns:p14="http://schemas.microsoft.com/office/powerpoint/2010/main" val="238333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8B9B-0494-3998-01A4-30CF7B60C545}"/>
              </a:ext>
            </a:extLst>
          </p:cNvPr>
          <p:cNvSpPr>
            <a:spLocks noGrp="1"/>
          </p:cNvSpPr>
          <p:nvPr>
            <p:ph type="title"/>
          </p:nvPr>
        </p:nvSpPr>
        <p:spPr>
          <a:xfrm>
            <a:off x="7737231" y="354585"/>
            <a:ext cx="4315209" cy="1119630"/>
          </a:xfrm>
        </p:spPr>
        <p:txBody>
          <a:bodyPr>
            <a:noAutofit/>
          </a:bodyPr>
          <a:lstStyle/>
          <a:p>
            <a:r>
              <a:rPr lang="en-US" sz="2400" dirty="0"/>
              <a:t>Solution Time vs Problem Size</a:t>
            </a:r>
            <a:endParaRPr lang="en-GB" sz="2400" dirty="0"/>
          </a:p>
        </p:txBody>
      </p:sp>
      <p:sp>
        <p:nvSpPr>
          <p:cNvPr id="4" name="Text Placeholder 3">
            <a:extLst>
              <a:ext uri="{FF2B5EF4-FFF2-40B4-BE49-F238E27FC236}">
                <a16:creationId xmlns:a16="http://schemas.microsoft.com/office/drawing/2014/main" id="{0854BA9E-95F4-1B7D-C902-B51070984BB2}"/>
              </a:ext>
            </a:extLst>
          </p:cNvPr>
          <p:cNvSpPr>
            <a:spLocks noGrp="1"/>
          </p:cNvSpPr>
          <p:nvPr>
            <p:ph type="body" sz="half" idx="2"/>
          </p:nvPr>
        </p:nvSpPr>
        <p:spPr>
          <a:xfrm>
            <a:off x="7667450" y="1625996"/>
            <a:ext cx="4454769" cy="4680905"/>
          </a:xfrm>
        </p:spPr>
        <p:txBody>
          <a:bodyPr>
            <a:normAutofit/>
          </a:bodyPr>
          <a:lstStyle/>
          <a:p>
            <a:pPr marL="285750" indent="-285750">
              <a:buFont typeface="Arial" panose="020B0604020202020204" pitchFamily="34" charset="0"/>
              <a:buChar char="•"/>
            </a:pPr>
            <a:r>
              <a:rPr lang="en-GB" dirty="0"/>
              <a:t>This chart compares solution time across different problem sizes of optimized Branch-and-Bound implementations. our optimized versions—using </a:t>
            </a:r>
            <a:r>
              <a:rPr lang="en-GB" b="1" dirty="0"/>
              <a:t>preprocessing</a:t>
            </a:r>
            <a:r>
              <a:rPr lang="en-GB" dirty="0"/>
              <a:t>, </a:t>
            </a:r>
            <a:r>
              <a:rPr lang="en-GB" b="1" dirty="0"/>
              <a:t>better node selection</a:t>
            </a:r>
            <a:r>
              <a:rPr lang="en-GB" dirty="0"/>
              <a:t>, and </a:t>
            </a:r>
            <a:r>
              <a:rPr lang="en-GB" b="1" dirty="0"/>
              <a:t>heuristics-improved efficiency</a:t>
            </a:r>
            <a:r>
              <a:rPr lang="en-GB" dirty="0"/>
              <a:t>, making large-scale problems computationally feasible.</a:t>
            </a:r>
          </a:p>
        </p:txBody>
      </p:sp>
      <p:pic>
        <p:nvPicPr>
          <p:cNvPr id="8" name="Content Placeholder 7">
            <a:extLst>
              <a:ext uri="{FF2B5EF4-FFF2-40B4-BE49-F238E27FC236}">
                <a16:creationId xmlns:a16="http://schemas.microsoft.com/office/drawing/2014/main" id="{B7D5A98C-606A-A5F1-44FD-5185D175FDE7}"/>
              </a:ext>
            </a:extLst>
          </p:cNvPr>
          <p:cNvPicPr>
            <a:picLocks noGrp="1" noChangeAspect="1"/>
          </p:cNvPicPr>
          <p:nvPr>
            <p:ph idx="1"/>
          </p:nvPr>
        </p:nvPicPr>
        <p:blipFill>
          <a:blip r:embed="rId2"/>
          <a:stretch>
            <a:fillRect/>
          </a:stretch>
        </p:blipFill>
        <p:spPr>
          <a:xfrm>
            <a:off x="223021" y="914400"/>
            <a:ext cx="7236362" cy="5194998"/>
          </a:xfrm>
        </p:spPr>
      </p:pic>
    </p:spTree>
    <p:extLst>
      <p:ext uri="{BB962C8B-B14F-4D97-AF65-F5344CB8AC3E}">
        <p14:creationId xmlns:p14="http://schemas.microsoft.com/office/powerpoint/2010/main" val="219056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796016" y="31898"/>
            <a:ext cx="8599967" cy="1020726"/>
          </a:xfrm>
          <a:noFill/>
        </p:spPr>
        <p:txBody>
          <a:bodyPr anchor="ctr">
            <a:noAutofit/>
          </a:bodyPr>
          <a:lstStyle/>
          <a:p>
            <a:r>
              <a:rPr lang="en-US" sz="3200" u="sng" dirty="0"/>
              <a:t>Solver Performance Comparison</a:t>
            </a:r>
            <a:endParaRPr lang="en-US" u="sng" dirty="0"/>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quarter" idx="15"/>
          </p:nvPr>
        </p:nvSpPr>
        <p:spPr>
          <a:xfrm>
            <a:off x="180752" y="1052624"/>
            <a:ext cx="3909467" cy="5996419"/>
          </a:xfrm>
          <a:noFill/>
        </p:spPr>
        <p:txBody>
          <a:bodyPr vert="horz" lIns="91440" tIns="45720" rIns="91440" bIns="45720" rtlCol="0" anchor="t">
            <a:normAutofit fontScale="92500" lnSpcReduction="10000"/>
          </a:bodyPr>
          <a:lstStyle/>
          <a:p>
            <a:r>
              <a:rPr lang="en-US" sz="2400" dirty="0"/>
              <a:t>We analyze the performance of four solvers: </a:t>
            </a:r>
            <a:r>
              <a:rPr lang="en-US" sz="2400" dirty="0" err="1"/>
              <a:t>Gurobi</a:t>
            </a:r>
            <a:r>
              <a:rPr lang="en-US" sz="2400" dirty="0"/>
              <a:t>, Custom Branch and Bound, Simple Solver (Branch and Bound with heuristic), and </a:t>
            </a:r>
            <a:r>
              <a:rPr lang="en-US" sz="2400" dirty="0" err="1"/>
              <a:t>SimpleNode</a:t>
            </a:r>
            <a:r>
              <a:rPr lang="en-US" sz="2400" dirty="0"/>
              <a:t> Solver (Branch and Bound with improved node selection). </a:t>
            </a:r>
            <a:r>
              <a:rPr lang="en-US" sz="2400" dirty="0" err="1"/>
              <a:t>Gurobi</a:t>
            </a:r>
            <a:r>
              <a:rPr lang="en-US" sz="2400" dirty="0"/>
              <a:t>, known for its advanced heuristics and optimizations, consistently achieves the fastest solution times. However, our custom solvers provide more flexibility tailored to specific problem constraints.  By comparing these approaches, we assess trade-offs between computational efficiency and adaptability, highlighting the advantages of problem-specific solver designs</a:t>
            </a:r>
          </a:p>
        </p:txBody>
      </p:sp>
      <p:pic>
        <p:nvPicPr>
          <p:cNvPr id="7" name="Picture 6">
            <a:extLst>
              <a:ext uri="{FF2B5EF4-FFF2-40B4-BE49-F238E27FC236}">
                <a16:creationId xmlns:a16="http://schemas.microsoft.com/office/drawing/2014/main" id="{83FCE106-9433-60DD-C122-D07FA1071854}"/>
              </a:ext>
            </a:extLst>
          </p:cNvPr>
          <p:cNvPicPr>
            <a:picLocks noChangeAspect="1"/>
          </p:cNvPicPr>
          <p:nvPr/>
        </p:nvPicPr>
        <p:blipFill>
          <a:blip r:embed="rId3"/>
          <a:stretch>
            <a:fillRect/>
          </a:stretch>
        </p:blipFill>
        <p:spPr>
          <a:xfrm>
            <a:off x="4095138" y="1180213"/>
            <a:ext cx="8013290" cy="4699591"/>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148856"/>
            <a:ext cx="10515600" cy="893881"/>
          </a:xfrm>
          <a:noFill/>
        </p:spPr>
        <p:txBody>
          <a:bodyPr anchor="ctr"/>
          <a:lstStyle/>
          <a:p>
            <a:r>
              <a:rPr lang="en-US" dirty="0"/>
              <a:t>FINAL thoughts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200" y="1042738"/>
            <a:ext cx="11143593" cy="5053262"/>
          </a:xfrm>
          <a:noFill/>
        </p:spPr>
        <p:txBody>
          <a:bodyPr vert="horz" lIns="91440" tIns="45720" rIns="91440" bIns="45720" rtlCol="0" anchor="t">
            <a:normAutofit lnSpcReduction="10000"/>
          </a:bodyPr>
          <a:lstStyle/>
          <a:p>
            <a:r>
              <a:rPr lang="en-GB" sz="2000" dirty="0"/>
              <a:t>Through this project on combinatorial optimization for thermal planning, we explored the challenges of designing an optimal energy transmission network under real-world constraints. Our study highlights the importance of optimizing solver performance for large-scale thermal planning problems. While Gurobi remains the most efficient solver, our optimized Branch-and-Bound approach demonstrates strong potential, offering flexibility and problem-specific adaptability. The results show that for smaller problem instances, the </a:t>
            </a:r>
            <a:r>
              <a:rPr lang="en-GB" sz="2000" b="1" u="sng" dirty="0"/>
              <a:t>Simple Branch-and-Bound</a:t>
            </a:r>
            <a:r>
              <a:rPr lang="en-GB" sz="2000" dirty="0"/>
              <a:t> solver performs faster. However, as the problem size increases (with more customers and constraints), our </a:t>
            </a:r>
            <a:r>
              <a:rPr lang="en-GB" sz="2000" b="1" u="sng" dirty="0"/>
              <a:t>Optimized Branch-and-Bound</a:t>
            </a:r>
            <a:r>
              <a:rPr lang="en-GB" sz="2000" dirty="0"/>
              <a:t> becomes more effective, with improved node selection and pruning strategies to manage larger problems more effectively. By starting with a good initial solution and making better branching decisions, we found a balance between speed and solution quality. Future work could explore additional refinements, such as dynamic branching strategies and parallel computing, to further enhance performance.</a:t>
            </a:r>
          </a:p>
          <a:p>
            <a:endParaRPr lang="en-US" dirty="0"/>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ln/>
        </p:spPr>
        <p:style>
          <a:lnRef idx="1">
            <a:schemeClr val="dk1"/>
          </a:lnRef>
          <a:fillRef idx="3">
            <a:schemeClr val="dk1"/>
          </a:fillRef>
          <a:effectRef idx="2">
            <a:schemeClr val="dk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4FF4B5E9-0B49-626A-6BC5-26D7EE903867}"/>
              </a:ext>
            </a:extLst>
          </p:cNvPr>
          <p:cNvPicPr>
            <a:picLocks noChangeAspect="1"/>
          </p:cNvPicPr>
          <p:nvPr/>
        </p:nvPicPr>
        <p:blipFill>
          <a:blip r:embed="rId2"/>
          <a:srcRect t="4054" r="-1" b="1779"/>
          <a:stretch/>
        </p:blipFill>
        <p:spPr>
          <a:xfrm>
            <a:off x="0" y="-31898"/>
            <a:ext cx="12188952" cy="6857990"/>
          </a:xfrm>
          <a:prstGeom prst="rect">
            <a:avLst/>
          </a:prstGeom>
        </p:spPr>
      </p:pic>
      <p:sp>
        <p:nvSpPr>
          <p:cNvPr id="21" name="Freeform: Shape 2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8FFEBA4-89E4-A8F2-D413-402F12F04CBA}"/>
              </a:ext>
            </a:extLst>
          </p:cNvPr>
          <p:cNvSpPr>
            <a:spLocks noGrp="1"/>
          </p:cNvSpPr>
          <p:nvPr>
            <p:ph type="ctrTitle"/>
          </p:nvPr>
        </p:nvSpPr>
        <p:spPr>
          <a:xfrm>
            <a:off x="1568595" y="885161"/>
            <a:ext cx="9051761" cy="5087678"/>
          </a:xfrm>
        </p:spPr>
        <p:txBody>
          <a:bodyPr anchor="b">
            <a:noAutofit/>
          </a:bodyPr>
          <a:lstStyle/>
          <a:p>
            <a:pPr algn="ctr">
              <a:lnSpc>
                <a:spcPct val="110000"/>
              </a:lnSpc>
            </a:pPr>
            <a:r>
              <a:rPr lang="en-GB" sz="1600" b="0" dirty="0"/>
              <a:t>Through this project on combinatorial optimization for thermal planning, we explored the challenges of designing an optimal energy transmission network under real-world constraints. Our study highlights the importance of optimizing solver performance for large-scale thermal planning problems. While </a:t>
            </a:r>
            <a:r>
              <a:rPr lang="en-GB" sz="1600" dirty="0"/>
              <a:t>Gurobi</a:t>
            </a:r>
            <a:r>
              <a:rPr lang="en-GB" sz="1600" b="0" dirty="0"/>
              <a:t> remains the most efficient solver, our optimized </a:t>
            </a:r>
            <a:r>
              <a:rPr lang="en-GB" sz="1600" dirty="0"/>
              <a:t>Branch-and-Bound</a:t>
            </a:r>
            <a:r>
              <a:rPr lang="en-GB" sz="1600" b="0" dirty="0"/>
              <a:t> approach demonstrates strong potential. The results show that for smaller problem instances, the </a:t>
            </a:r>
            <a:r>
              <a:rPr lang="en-GB" sz="1600" dirty="0"/>
              <a:t>Simple Branch-and-Bound</a:t>
            </a:r>
            <a:r>
              <a:rPr lang="en-GB" sz="1600" b="0" dirty="0"/>
              <a:t> solver performs faster. However, as the problem size increases (with more customers and constraints), our </a:t>
            </a:r>
            <a:r>
              <a:rPr lang="en-GB" sz="1600" dirty="0"/>
              <a:t>Optimized Branch-and-Bound </a:t>
            </a:r>
            <a:r>
              <a:rPr lang="en-GB" sz="1600" b="0" dirty="0"/>
              <a:t>becomes more effective, with improved node selection and pruning strategies to manage larger problems more effectively. By starting with a good initial solution and making better branching decisions, we found a balance between speed and solution quality. Future work could explore additional refinements, such as dynamic branching strategies and parallel computing, to further enhance performance.</a:t>
            </a:r>
            <a:br>
              <a:rPr lang="en-GB" sz="1600" dirty="0"/>
            </a:br>
            <a:br>
              <a:rPr lang="en-GB" sz="1600" b="0" i="0" dirty="0">
                <a:latin typeface="Noto Sans" panose="020B0502040504020204" pitchFamily="34" charset="0"/>
              </a:rPr>
            </a:br>
            <a:endParaRPr lang="en-GB" sz="1600" dirty="0"/>
          </a:p>
        </p:txBody>
      </p:sp>
      <p:sp>
        <p:nvSpPr>
          <p:cNvPr id="3" name="Subtitle 2">
            <a:extLst>
              <a:ext uri="{FF2B5EF4-FFF2-40B4-BE49-F238E27FC236}">
                <a16:creationId xmlns:a16="http://schemas.microsoft.com/office/drawing/2014/main" id="{ACF352EE-465A-3AAC-54BC-D6B936E1BF61}"/>
              </a:ext>
            </a:extLst>
          </p:cNvPr>
          <p:cNvSpPr>
            <a:spLocks noGrp="1"/>
          </p:cNvSpPr>
          <p:nvPr>
            <p:ph type="subTitle" idx="1"/>
          </p:nvPr>
        </p:nvSpPr>
        <p:spPr>
          <a:xfrm>
            <a:off x="2433699" y="0"/>
            <a:ext cx="6953250" cy="903767"/>
          </a:xfrm>
        </p:spPr>
        <p:txBody>
          <a:bodyPr anchor="t">
            <a:normAutofit/>
          </a:bodyPr>
          <a:lstStyle/>
          <a:p>
            <a:pPr algn="ctr">
              <a:lnSpc>
                <a:spcPct val="120000"/>
              </a:lnSpc>
            </a:pPr>
            <a:r>
              <a:rPr lang="en-GB" sz="2800" u="sng"/>
              <a:t>Final thoughts</a:t>
            </a:r>
            <a:endParaRPr lang="el-GR"/>
          </a:p>
          <a:p>
            <a:pPr>
              <a:lnSpc>
                <a:spcPct val="120000"/>
              </a:lnSpc>
            </a:pPr>
            <a:endParaRPr lang="el-GR" sz="1100" u="sng" dirty="0"/>
          </a:p>
        </p:txBody>
      </p:sp>
    </p:spTree>
    <p:extLst>
      <p:ext uri="{BB962C8B-B14F-4D97-AF65-F5344CB8AC3E}">
        <p14:creationId xmlns:p14="http://schemas.microsoft.com/office/powerpoint/2010/main" val="27538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r>
              <a:rPr lang="el-GR" dirty="0"/>
              <a:t> </a:t>
            </a:r>
            <a:r>
              <a:rPr lang="en-US" dirty="0"/>
              <a:t>for your time</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1714" y="3629243"/>
            <a:ext cx="9467850" cy="1208572"/>
          </a:xfrm>
        </p:spPr>
        <p:txBody>
          <a:bodyPr/>
          <a:lstStyle/>
          <a:p>
            <a:pPr algn="ctr">
              <a:lnSpc>
                <a:spcPct val="120000"/>
              </a:lnSpc>
            </a:pPr>
            <a:r>
              <a:rPr lang="en-GB" sz="2000" b="1" i="0" dirty="0">
                <a:solidFill>
                  <a:schemeClr val="bg2"/>
                </a:solidFill>
                <a:latin typeface="Noto Sans" panose="020B0502040504020204" pitchFamily="34" charset="0"/>
              </a:rPr>
              <a:t>1624 Gavriillidis Paraskevas</a:t>
            </a:r>
          </a:p>
          <a:p>
            <a:pPr algn="ctr">
              <a:lnSpc>
                <a:spcPct val="120000"/>
              </a:lnSpc>
            </a:pPr>
            <a:r>
              <a:rPr lang="en-GB" sz="2000" b="1" i="0" u="none" strike="noStrike" baseline="0" dirty="0">
                <a:solidFill>
                  <a:schemeClr val="bg2"/>
                </a:solidFill>
                <a:latin typeface="Noto Sans" panose="020B0502040504020204" pitchFamily="34" charset="0"/>
              </a:rPr>
              <a:t>1839 Kotanidis Dionysios</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BB2546A-CCC5-8624-9701-1FDA27759E76}"/>
              </a:ext>
            </a:extLst>
          </p:cNvPr>
          <p:cNvSpPr>
            <a:spLocks noGrp="1"/>
          </p:cNvSpPr>
          <p:nvPr>
            <p:ph type="title"/>
          </p:nvPr>
        </p:nvSpPr>
        <p:spPr>
          <a:xfrm>
            <a:off x="1040942" y="501906"/>
            <a:ext cx="5271804" cy="1639888"/>
          </a:xfrm>
        </p:spPr>
        <p:txBody>
          <a:bodyPr anchor="b">
            <a:normAutofit/>
          </a:bodyPr>
          <a:lstStyle/>
          <a:p>
            <a:r>
              <a:rPr lang="en-GB" i="0" u="none" strike="noStrike" dirty="0">
                <a:latin typeface="Liberation Sans" panose="020B0604020202020204" pitchFamily="34" charset="0"/>
              </a:rPr>
              <a:t>Initial Problem</a:t>
            </a:r>
            <a:br>
              <a:rPr lang="en-GB" b="0" i="0" u="none" strike="noStrike" dirty="0">
                <a:latin typeface="Liberation Sans" panose="020B0604020202020204" pitchFamily="34" charset="0"/>
              </a:rPr>
            </a:br>
            <a:endParaRPr lang="en-GB" dirty="0"/>
          </a:p>
        </p:txBody>
      </p:sp>
      <p:sp>
        <p:nvSpPr>
          <p:cNvPr id="3" name="Content Placeholder 2">
            <a:extLst>
              <a:ext uri="{FF2B5EF4-FFF2-40B4-BE49-F238E27FC236}">
                <a16:creationId xmlns:a16="http://schemas.microsoft.com/office/drawing/2014/main" id="{4597823C-AFD6-8168-6DF2-2C760C4D7804}"/>
              </a:ext>
            </a:extLst>
          </p:cNvPr>
          <p:cNvSpPr>
            <a:spLocks noGrp="1"/>
          </p:cNvSpPr>
          <p:nvPr>
            <p:ph idx="1"/>
          </p:nvPr>
        </p:nvSpPr>
        <p:spPr>
          <a:xfrm>
            <a:off x="1040942" y="2037684"/>
            <a:ext cx="5271804" cy="3052475"/>
          </a:xfrm>
        </p:spPr>
        <p:txBody>
          <a:bodyPr>
            <a:normAutofit/>
          </a:bodyPr>
          <a:lstStyle/>
          <a:p>
            <a:r>
              <a:rPr lang="en-GB" b="0" i="0" u="none" strike="noStrike" dirty="0">
                <a:latin typeface="Liberation Sans" panose="020B0604020202020204" pitchFamily="34" charset="0"/>
              </a:rPr>
              <a:t>How can we transmit energy , in this case thermal energy so that the network can be optimal given :</a:t>
            </a:r>
          </a:p>
          <a:p>
            <a:r>
              <a:rPr lang="en-GB" b="0" i="0" u="none" strike="noStrike" baseline="0" dirty="0">
                <a:latin typeface="Liberation Sans" panose="020B0604020202020204" pitchFamily="34" charset="0"/>
              </a:rPr>
              <a:t>-</a:t>
            </a:r>
            <a:r>
              <a:rPr lang="en-GB" b="1" i="0" u="none" strike="noStrike" baseline="0" dirty="0">
                <a:latin typeface="Liberation Sans" panose="020B0604020202020204" pitchFamily="34" charset="0"/>
              </a:rPr>
              <a:t>Plants already exist </a:t>
            </a:r>
          </a:p>
          <a:p>
            <a:r>
              <a:rPr lang="en-GB" b="0" i="0" u="none" strike="noStrike" baseline="0" dirty="0">
                <a:latin typeface="Liberation Sans" panose="020B0604020202020204" pitchFamily="34" charset="0"/>
              </a:rPr>
              <a:t>-</a:t>
            </a:r>
            <a:r>
              <a:rPr lang="en-GB" b="1" i="0" u="none" strike="noStrike" baseline="0" dirty="0">
                <a:latin typeface="Liberation Sans" panose="020B0604020202020204" pitchFamily="34" charset="0"/>
              </a:rPr>
              <a:t>Clients are in clusters</a:t>
            </a:r>
          </a:p>
          <a:p>
            <a:endParaRPr lang="en-GB"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Smoke from a factory">
            <a:extLst>
              <a:ext uri="{FF2B5EF4-FFF2-40B4-BE49-F238E27FC236}">
                <a16:creationId xmlns:a16="http://schemas.microsoft.com/office/drawing/2014/main" id="{56DF91C5-6DB2-3092-97D8-7998E002A9D4}"/>
              </a:ext>
            </a:extLst>
          </p:cNvPr>
          <p:cNvPicPr>
            <a:picLocks noChangeAspect="1"/>
          </p:cNvPicPr>
          <p:nvPr/>
        </p:nvPicPr>
        <p:blipFill>
          <a:blip r:embed="rId2"/>
          <a:srcRect l="22657" r="28792"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6051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FA4-387B-F84D-921A-DA66E8346D5A}"/>
              </a:ext>
            </a:extLst>
          </p:cNvPr>
          <p:cNvSpPr>
            <a:spLocks noGrp="1"/>
          </p:cNvSpPr>
          <p:nvPr>
            <p:ph type="title"/>
          </p:nvPr>
        </p:nvSpPr>
        <p:spPr>
          <a:xfrm>
            <a:off x="8476487" y="391886"/>
            <a:ext cx="3227715" cy="1495111"/>
          </a:xfrm>
        </p:spPr>
        <p:txBody>
          <a:bodyPr>
            <a:normAutofit/>
          </a:bodyPr>
          <a:lstStyle/>
          <a:p>
            <a:pPr algn="ctr"/>
            <a:r>
              <a:rPr lang="en-GB" b="0" i="0" u="none" strike="noStrike" dirty="0">
                <a:solidFill>
                  <a:prstClr val="black"/>
                </a:solidFill>
                <a:latin typeface="Liberation Sans" panose="020B0604020202020204" pitchFamily="34" charset="0"/>
              </a:rPr>
              <a:t>Initial Stage</a:t>
            </a:r>
            <a:br>
              <a:rPr lang="en-GB" sz="1800" b="0" i="0" u="none" strike="noStrike" dirty="0">
                <a:solidFill>
                  <a:prstClr val="black"/>
                </a:solidFill>
                <a:latin typeface="Liberation Sans" panose="020B0604020202020204" pitchFamily="34" charset="0"/>
              </a:rPr>
            </a:br>
            <a:endParaRPr lang="en-GB" dirty="0"/>
          </a:p>
        </p:txBody>
      </p:sp>
      <p:pic>
        <p:nvPicPr>
          <p:cNvPr id="5" name="Content Placeholder 4" descr="A diagram of a graph&#10;&#10;Description automatically generated with medium confidence">
            <a:extLst>
              <a:ext uri="{FF2B5EF4-FFF2-40B4-BE49-F238E27FC236}">
                <a16:creationId xmlns:a16="http://schemas.microsoft.com/office/drawing/2014/main" id="{06CB94DB-11AD-F67B-58AD-A079B27CC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095" y="391886"/>
            <a:ext cx="7586505" cy="5817995"/>
          </a:xfrm>
        </p:spPr>
      </p:pic>
      <p:sp>
        <p:nvSpPr>
          <p:cNvPr id="6" name="Text Placeholder 5">
            <a:extLst>
              <a:ext uri="{FF2B5EF4-FFF2-40B4-BE49-F238E27FC236}">
                <a16:creationId xmlns:a16="http://schemas.microsoft.com/office/drawing/2014/main" id="{58525C6E-BD4D-D1F4-FB27-13513D8E7F8B}"/>
              </a:ext>
            </a:extLst>
          </p:cNvPr>
          <p:cNvSpPr>
            <a:spLocks noGrp="1"/>
          </p:cNvSpPr>
          <p:nvPr>
            <p:ph type="body" sz="half" idx="2"/>
          </p:nvPr>
        </p:nvSpPr>
        <p:spPr>
          <a:xfrm>
            <a:off x="8723374" y="1567723"/>
            <a:ext cx="3227715" cy="2872197"/>
          </a:xfrm>
        </p:spPr>
        <p:txBody>
          <a:bodyPr/>
          <a:lstStyle/>
          <a:p>
            <a:r>
              <a:rPr lang="en-GB" sz="1800" b="0" i="0" u="none" strike="noStrike" dirty="0">
                <a:solidFill>
                  <a:prstClr val="black"/>
                </a:solidFill>
                <a:latin typeface="Liberation Sans" panose="020B0604020202020204" pitchFamily="34" charset="0"/>
              </a:rPr>
              <a:t>This is what a network is at first.</a:t>
            </a:r>
          </a:p>
          <a:p>
            <a:endParaRPr lang="en-GB" dirty="0"/>
          </a:p>
        </p:txBody>
      </p:sp>
    </p:spTree>
    <p:extLst>
      <p:ext uri="{BB962C8B-B14F-4D97-AF65-F5344CB8AC3E}">
        <p14:creationId xmlns:p14="http://schemas.microsoft.com/office/powerpoint/2010/main" val="164766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5DBB-C19B-9106-7870-94AF985BF013}"/>
              </a:ext>
            </a:extLst>
          </p:cNvPr>
          <p:cNvSpPr>
            <a:spLocks noGrp="1"/>
          </p:cNvSpPr>
          <p:nvPr>
            <p:ph type="title"/>
          </p:nvPr>
        </p:nvSpPr>
        <p:spPr>
          <a:xfrm>
            <a:off x="4868442" y="1623786"/>
            <a:ext cx="2455115" cy="688490"/>
          </a:xfrm>
        </p:spPr>
        <p:txBody>
          <a:bodyPr>
            <a:noAutofit/>
          </a:bodyPr>
          <a:lstStyle/>
          <a:p>
            <a:pPr algn="ctr"/>
            <a:r>
              <a:rPr lang="en-GB" sz="4000" b="0" i="0" u="none" strike="noStrike" dirty="0">
                <a:solidFill>
                  <a:prstClr val="black"/>
                </a:solidFill>
                <a:latin typeface="Liberation Sans" panose="020B0604020202020204" pitchFamily="34" charset="0"/>
              </a:rPr>
              <a:t>Details</a:t>
            </a:r>
            <a:br>
              <a:rPr lang="en-GB" sz="4000" b="0" i="0" u="none" strike="noStrike" dirty="0">
                <a:solidFill>
                  <a:prstClr val="black"/>
                </a:solidFill>
                <a:latin typeface="Liberation Sans" panose="020B0604020202020204" pitchFamily="34" charset="0"/>
              </a:rPr>
            </a:br>
            <a:endParaRPr lang="en-GB" sz="4000" dirty="0"/>
          </a:p>
        </p:txBody>
      </p:sp>
      <p:graphicFrame>
        <p:nvGraphicFramePr>
          <p:cNvPr id="9" name="Content Placeholder 2">
            <a:extLst>
              <a:ext uri="{FF2B5EF4-FFF2-40B4-BE49-F238E27FC236}">
                <a16:creationId xmlns:a16="http://schemas.microsoft.com/office/drawing/2014/main" id="{5E2ED767-ED0E-B7D9-CE42-9FAFC0B67187}"/>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3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E6564D1-3894-5833-BB9E-9BD728AE2265}"/>
              </a:ext>
            </a:extLst>
          </p:cNvPr>
          <p:cNvSpPr>
            <a:spLocks noGrp="1"/>
          </p:cNvSpPr>
          <p:nvPr>
            <p:ph type="title"/>
          </p:nvPr>
        </p:nvSpPr>
        <p:spPr>
          <a:xfrm>
            <a:off x="7520725" y="492859"/>
            <a:ext cx="4796108" cy="1350307"/>
          </a:xfrm>
        </p:spPr>
        <p:txBody>
          <a:bodyPr anchor="b">
            <a:normAutofit/>
          </a:bodyPr>
          <a:lstStyle/>
          <a:p>
            <a:pPr>
              <a:lnSpc>
                <a:spcPct val="120000"/>
              </a:lnSpc>
            </a:pPr>
            <a:r>
              <a:rPr lang="en-GB" sz="2800" dirty="0">
                <a:latin typeface="Liberation Sans" panose="020B0604020202020204" pitchFamily="34" charset="0"/>
                <a:ea typeface="Liberation Sans" panose="020B0604020202020204" pitchFamily="34" charset="0"/>
                <a:cs typeface="Liberation Sans" panose="020B0604020202020204" pitchFamily="34" charset="0"/>
              </a:rPr>
              <a:t>Problem Characteristics &amp; Constraints</a:t>
            </a:r>
          </a:p>
        </p:txBody>
      </p:sp>
      <p:pic>
        <p:nvPicPr>
          <p:cNvPr id="6" name="Picture 5">
            <a:extLst>
              <a:ext uri="{FF2B5EF4-FFF2-40B4-BE49-F238E27FC236}">
                <a16:creationId xmlns:a16="http://schemas.microsoft.com/office/drawing/2014/main" id="{D93CF085-FA92-DDD3-3F95-5E657F46B556}"/>
              </a:ext>
            </a:extLst>
          </p:cNvPr>
          <p:cNvPicPr>
            <a:picLocks noChangeAspect="1"/>
          </p:cNvPicPr>
          <p:nvPr/>
        </p:nvPicPr>
        <p:blipFill>
          <a:blip r:embed="rId2"/>
          <a:stretch>
            <a:fillRect/>
          </a:stretch>
        </p:blipFill>
        <p:spPr>
          <a:xfrm>
            <a:off x="227957" y="901839"/>
            <a:ext cx="6002067" cy="5054321"/>
          </a:xfrm>
          <a:prstGeom prst="rect">
            <a:avLst/>
          </a:prstGeom>
        </p:spPr>
      </p:pic>
      <p:sp>
        <p:nvSpPr>
          <p:cNvPr id="3" name="Content Placeholder 2">
            <a:extLst>
              <a:ext uri="{FF2B5EF4-FFF2-40B4-BE49-F238E27FC236}">
                <a16:creationId xmlns:a16="http://schemas.microsoft.com/office/drawing/2014/main" id="{2624AB13-6B99-9172-A3A1-FB37D15CEF44}"/>
              </a:ext>
            </a:extLst>
          </p:cNvPr>
          <p:cNvSpPr>
            <a:spLocks noGrp="1"/>
          </p:cNvSpPr>
          <p:nvPr>
            <p:ph idx="1"/>
          </p:nvPr>
        </p:nvSpPr>
        <p:spPr>
          <a:xfrm>
            <a:off x="7606602" y="1974283"/>
            <a:ext cx="4522518" cy="3562359"/>
          </a:xfrm>
        </p:spPr>
        <p:txBody>
          <a:bodyPr>
            <a:normAutofit fontScale="92500" lnSpcReduction="10000"/>
          </a:bodyPr>
          <a:lstStyle/>
          <a:p>
            <a:pPr marL="285750" indent="-285750">
              <a:lnSpc>
                <a:spcPct val="130000"/>
              </a:lnSpc>
              <a:buFont typeface="Arial" panose="020B0604020202020204" pitchFamily="34" charset="0"/>
              <a:buChar char="•"/>
            </a:pPr>
            <a:r>
              <a:rPr lang="en-GB" sz="1600" dirty="0"/>
              <a:t>This chart illustrates the structure of our problem instances, highlighting the number of facilities, substations, and customers. As the network scales, feasibility becomes a challenge, especially when the number of clients increases. This observation motivated our need for an optimized Branch-and-Bound approach to balance constraints and maintain efficiency."</a:t>
            </a:r>
          </a:p>
        </p:txBody>
      </p:sp>
    </p:spTree>
    <p:extLst>
      <p:ext uri="{BB962C8B-B14F-4D97-AF65-F5344CB8AC3E}">
        <p14:creationId xmlns:p14="http://schemas.microsoft.com/office/powerpoint/2010/main" val="58695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8DD6-8D1B-CDD7-1692-A2CB842B3FDA}"/>
              </a:ext>
            </a:extLst>
          </p:cNvPr>
          <p:cNvSpPr>
            <a:spLocks noGrp="1"/>
          </p:cNvSpPr>
          <p:nvPr>
            <p:ph type="title"/>
          </p:nvPr>
        </p:nvSpPr>
        <p:spPr/>
        <p:txBody>
          <a:bodyPr>
            <a:normAutofit/>
          </a:bodyPr>
          <a:lstStyle/>
          <a:p>
            <a:pPr lvl="0" algn="ctr">
              <a:lnSpc>
                <a:spcPct val="100000"/>
              </a:lnSpc>
            </a:pPr>
            <a:r>
              <a:rPr lang="en-GB" b="1" i="0" dirty="0"/>
              <a:t>Questions Emerged</a:t>
            </a:r>
            <a:endParaRPr lang="en-US" dirty="0"/>
          </a:p>
        </p:txBody>
      </p:sp>
      <p:graphicFrame>
        <p:nvGraphicFramePr>
          <p:cNvPr id="6" name="Content Placeholder 2">
            <a:extLst>
              <a:ext uri="{FF2B5EF4-FFF2-40B4-BE49-F238E27FC236}">
                <a16:creationId xmlns:a16="http://schemas.microsoft.com/office/drawing/2014/main" id="{C516FA9B-D073-6D86-5F99-52834813B233}"/>
              </a:ext>
            </a:extLst>
          </p:cNvPr>
          <p:cNvGraphicFramePr>
            <a:graphicFrameLocks noGrp="1"/>
          </p:cNvGraphicFramePr>
          <p:nvPr>
            <p:ph sz="half" idx="1"/>
            <p:extLst>
              <p:ext uri="{D42A27DB-BD31-4B8C-83A1-F6EECF244321}">
                <p14:modId xmlns:p14="http://schemas.microsoft.com/office/powerpoint/2010/main" val="2523105059"/>
              </p:ext>
            </p:extLst>
          </p:nvPr>
        </p:nvGraphicFramePr>
        <p:xfrm>
          <a:off x="1347020" y="2438399"/>
          <a:ext cx="4733740" cy="3977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F3903328-7708-1C36-6C71-BE8B85FA9E3A}"/>
              </a:ext>
            </a:extLst>
          </p:cNvPr>
          <p:cNvSpPr>
            <a:spLocks noGrp="1"/>
          </p:cNvSpPr>
          <p:nvPr>
            <p:ph sz="half" idx="2"/>
          </p:nvPr>
        </p:nvSpPr>
        <p:spPr>
          <a:xfrm>
            <a:off x="6530289" y="2438399"/>
            <a:ext cx="4314691" cy="3657601"/>
          </a:xfrm>
        </p:spPr>
        <p:txBody>
          <a:bodyPr>
            <a:normAutofit fontScale="70000" lnSpcReduction="20000"/>
          </a:bodyPr>
          <a:lstStyle/>
          <a:p>
            <a:pPr algn="ctr"/>
            <a:r>
              <a:rPr lang="en-GB" sz="2900" b="1" i="0" u="none" strike="noStrike" dirty="0">
                <a:solidFill>
                  <a:prstClr val="black"/>
                </a:solidFill>
                <a:latin typeface="Liberation Sans" panose="020B0604020202020204" pitchFamily="34" charset="0"/>
              </a:rPr>
              <a:t>Problematic </a:t>
            </a:r>
            <a:r>
              <a:rPr lang="en-GB" sz="2900" b="1" i="0" u="none" strike="noStrike" dirty="0" err="1">
                <a:solidFill>
                  <a:prstClr val="black"/>
                </a:solidFill>
                <a:latin typeface="Liberation Sans" panose="020B0604020202020204" pitchFamily="34" charset="0"/>
              </a:rPr>
              <a:t>Behavior</a:t>
            </a:r>
            <a:endParaRPr lang="en-GB" sz="2900" b="1" i="0" u="none" strike="noStrike" dirty="0">
              <a:solidFill>
                <a:prstClr val="black"/>
              </a:solidFill>
              <a:latin typeface="Liberation Sans" panose="020B0604020202020204" pitchFamily="34" charset="0"/>
            </a:endParaRPr>
          </a:p>
          <a:p>
            <a:r>
              <a:rPr lang="en-GB" sz="2400" b="0" i="0" dirty="0">
                <a:latin typeface="Noto Sans" panose="020B0502040504020204" pitchFamily="34" charset="0"/>
              </a:rPr>
              <a:t>- after a certain number of inputs the problem suddenly became infeasible</a:t>
            </a:r>
            <a:endParaRPr lang="en-GB" sz="2400" b="0" i="0" u="none" strike="noStrike" baseline="0" dirty="0">
              <a:latin typeface="Noto Sans" panose="020B0502040504020204" pitchFamily="34" charset="0"/>
            </a:endParaRPr>
          </a:p>
          <a:p>
            <a:r>
              <a:rPr lang="en-GB" sz="2400" b="0" i="0" u="none" strike="noStrike" baseline="0" dirty="0">
                <a:latin typeface="Noto Sans" panose="020B0502040504020204" pitchFamily="34" charset="0"/>
              </a:rPr>
              <a:t>- plants were fixed so we had to decide the number the problem needs</a:t>
            </a:r>
          </a:p>
          <a:p>
            <a:r>
              <a:rPr lang="en-GB" sz="2400" b="0" i="0" u="none" strike="noStrike" baseline="0" dirty="0">
                <a:latin typeface="Noto Sans" panose="020B0502040504020204" pitchFamily="34" charset="0"/>
              </a:rPr>
              <a:t>- at 3 separate clusters for clients we could not fit any more</a:t>
            </a:r>
          </a:p>
          <a:p>
            <a:endParaRPr lang="en-GB" dirty="0"/>
          </a:p>
        </p:txBody>
      </p:sp>
      <p:sp>
        <p:nvSpPr>
          <p:cNvPr id="3" name="Rectangle 2" descr="Help">
            <a:extLst>
              <a:ext uri="{FF2B5EF4-FFF2-40B4-BE49-F238E27FC236}">
                <a16:creationId xmlns:a16="http://schemas.microsoft.com/office/drawing/2014/main" id="{376D73EE-9730-E5A8-E9E8-1DA2FB2F7458}"/>
              </a:ext>
            </a:extLst>
          </p:cNvPr>
          <p:cNvSpPr/>
          <p:nvPr/>
        </p:nvSpPr>
        <p:spPr>
          <a:xfrm>
            <a:off x="5890094" y="162561"/>
            <a:ext cx="830861" cy="83037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Tree>
    <p:extLst>
      <p:ext uri="{BB962C8B-B14F-4D97-AF65-F5344CB8AC3E}">
        <p14:creationId xmlns:p14="http://schemas.microsoft.com/office/powerpoint/2010/main" val="30089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4AA2-97D4-BC3F-C0AF-7419C9AABB26}"/>
              </a:ext>
            </a:extLst>
          </p:cNvPr>
          <p:cNvSpPr>
            <a:spLocks noGrp="1"/>
          </p:cNvSpPr>
          <p:nvPr>
            <p:ph type="title"/>
          </p:nvPr>
        </p:nvSpPr>
        <p:spPr>
          <a:xfrm>
            <a:off x="4786440" y="1555194"/>
            <a:ext cx="3038169" cy="943896"/>
          </a:xfrm>
        </p:spPr>
        <p:txBody>
          <a:bodyPr>
            <a:noAutofit/>
          </a:bodyPr>
          <a:lstStyle/>
          <a:p>
            <a:pPr algn="ctr"/>
            <a:r>
              <a:rPr lang="en-GB" sz="4000" i="0" u="none" strike="noStrike">
                <a:solidFill>
                  <a:prstClr val="black"/>
                </a:solidFill>
                <a:latin typeface="Liberation Sans" panose="020B0604020202020204" pitchFamily="34" charset="0"/>
              </a:rPr>
              <a:t>Approach</a:t>
            </a:r>
            <a:br>
              <a:rPr lang="en-GB" sz="4000" i="0" u="none" strike="noStrike">
                <a:solidFill>
                  <a:prstClr val="black"/>
                </a:solidFill>
                <a:latin typeface="Liberation Sans" panose="020B0604020202020204" pitchFamily="34" charset="0"/>
              </a:rPr>
            </a:br>
            <a:endParaRPr lang="en-GB" sz="4000" dirty="0"/>
          </a:p>
        </p:txBody>
      </p:sp>
      <p:sp>
        <p:nvSpPr>
          <p:cNvPr id="3" name="Content Placeholder 2">
            <a:extLst>
              <a:ext uri="{FF2B5EF4-FFF2-40B4-BE49-F238E27FC236}">
                <a16:creationId xmlns:a16="http://schemas.microsoft.com/office/drawing/2014/main" id="{ACE588DE-939C-F8AC-5260-43F2478F35BC}"/>
              </a:ext>
            </a:extLst>
          </p:cNvPr>
          <p:cNvSpPr>
            <a:spLocks noGrp="1"/>
          </p:cNvSpPr>
          <p:nvPr>
            <p:ph idx="1"/>
          </p:nvPr>
        </p:nvSpPr>
        <p:spPr>
          <a:xfrm>
            <a:off x="1920241" y="2312276"/>
            <a:ext cx="8501954" cy="2613685"/>
          </a:xfrm>
        </p:spPr>
        <p:txBody>
          <a:bodyPr/>
          <a:lstStyle/>
          <a:p>
            <a:pPr marL="285750" indent="-285750">
              <a:buFont typeface="Arial" panose="020B0604020202020204" pitchFamily="34" charset="0"/>
              <a:buChar char="•"/>
            </a:pPr>
            <a:r>
              <a:rPr lang="en-GB" sz="2000" b="0" i="0" u="none" strike="noStrike" dirty="0">
                <a:solidFill>
                  <a:prstClr val="black"/>
                </a:solidFill>
                <a:latin typeface="Liberation Sans" panose="020B0604020202020204" pitchFamily="34" charset="0"/>
              </a:rPr>
              <a:t>Reformulated the problem and added binary constraints to the plants , so that the solver could place them optimally</a:t>
            </a:r>
          </a:p>
          <a:p>
            <a:pPr marL="285750" indent="-285750">
              <a:buFont typeface="Arial" panose="020B0604020202020204" pitchFamily="34" charset="0"/>
              <a:buChar char="•"/>
            </a:pPr>
            <a:r>
              <a:rPr lang="en-GB" sz="2000" b="0" i="0" u="none" strike="noStrike" dirty="0">
                <a:solidFill>
                  <a:prstClr val="black"/>
                </a:solidFill>
                <a:latin typeface="Liberation Sans" panose="020B0604020202020204" pitchFamily="34" charset="0"/>
              </a:rPr>
              <a:t>That helped to have more variation and even solve bigger scale problems</a:t>
            </a:r>
          </a:p>
          <a:p>
            <a:pPr marL="285750" indent="-285750">
              <a:buFont typeface="Arial" panose="020B0604020202020204" pitchFamily="34" charset="0"/>
              <a:buChar char="•"/>
            </a:pPr>
            <a:endParaRPr lang="en-GB" sz="1800" b="0" i="0" u="none" strike="noStrike" dirty="0">
              <a:solidFill>
                <a:prstClr val="black"/>
              </a:solidFill>
              <a:latin typeface="Liberation Sans" panose="020B0604020202020204" pitchFamily="34" charset="0"/>
            </a:endParaRPr>
          </a:p>
          <a:p>
            <a:endParaRPr lang="en-GB" dirty="0"/>
          </a:p>
        </p:txBody>
      </p:sp>
    </p:spTree>
    <p:extLst>
      <p:ext uri="{BB962C8B-B14F-4D97-AF65-F5344CB8AC3E}">
        <p14:creationId xmlns:p14="http://schemas.microsoft.com/office/powerpoint/2010/main" val="98981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0" name="Rectangle 19">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2" name="Picture 21" descr="Close up of pushpins on roadmap route">
            <a:extLst>
              <a:ext uri="{FF2B5EF4-FFF2-40B4-BE49-F238E27FC236}">
                <a16:creationId xmlns:a16="http://schemas.microsoft.com/office/drawing/2014/main" id="{E9AE5F9F-866D-EBA8-D6FC-F4B46B9CD62F}"/>
              </a:ext>
            </a:extLst>
          </p:cNvPr>
          <p:cNvPicPr>
            <a:picLocks noChangeAspect="1"/>
          </p:cNvPicPr>
          <p:nvPr/>
        </p:nvPicPr>
        <p:blipFill>
          <a:blip r:embed="rId2"/>
          <a:srcRect r="-1" b="15391"/>
          <a:stretch/>
        </p:blipFill>
        <p:spPr>
          <a:xfrm>
            <a:off x="1524" y="10"/>
            <a:ext cx="12188952" cy="6857990"/>
          </a:xfrm>
          <a:prstGeom prst="rect">
            <a:avLst/>
          </a:prstGeom>
        </p:spPr>
      </p:pic>
      <p:sp>
        <p:nvSpPr>
          <p:cNvPr id="24" name="Freeform: Shape 23">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D9016B5-A94D-CA33-F290-9390E3356601}"/>
              </a:ext>
            </a:extLst>
          </p:cNvPr>
          <p:cNvSpPr>
            <a:spLocks noGrp="1"/>
          </p:cNvSpPr>
          <p:nvPr>
            <p:ph type="title"/>
          </p:nvPr>
        </p:nvSpPr>
        <p:spPr>
          <a:xfrm>
            <a:off x="6259245" y="816077"/>
            <a:ext cx="5932755" cy="3815398"/>
          </a:xfrm>
        </p:spPr>
        <p:txBody>
          <a:bodyPr vert="horz" lIns="109728" tIns="109728" rIns="109728" bIns="91440" rtlCol="0" anchor="b">
            <a:normAutofit/>
          </a:bodyPr>
          <a:lstStyle/>
          <a:p>
            <a:pPr algn="ctr">
              <a:lnSpc>
                <a:spcPct val="120000"/>
              </a:lnSpc>
            </a:pPr>
            <a:r>
              <a:rPr lang="en-US" sz="6600" i="0" u="none" strike="noStrike" dirty="0">
                <a:solidFill>
                  <a:schemeClr val="bg1"/>
                </a:solidFill>
              </a:rPr>
              <a:t>Scaling Problems</a:t>
            </a:r>
            <a:endParaRPr lang="en-US" sz="6600" dirty="0">
              <a:solidFill>
                <a:schemeClr val="bg1"/>
              </a:solidFill>
            </a:endParaRPr>
          </a:p>
        </p:txBody>
      </p:sp>
      <p:sp>
        <p:nvSpPr>
          <p:cNvPr id="3" name="Text Placeholder 2">
            <a:extLst>
              <a:ext uri="{FF2B5EF4-FFF2-40B4-BE49-F238E27FC236}">
                <a16:creationId xmlns:a16="http://schemas.microsoft.com/office/drawing/2014/main" id="{A82DEAF9-9939-844E-1315-8BCEBDCC8B41}"/>
              </a:ext>
            </a:extLst>
          </p:cNvPr>
          <p:cNvSpPr>
            <a:spLocks noGrp="1"/>
          </p:cNvSpPr>
          <p:nvPr>
            <p:ph type="body" idx="1"/>
          </p:nvPr>
        </p:nvSpPr>
        <p:spPr>
          <a:xfrm>
            <a:off x="5780151" y="4631475"/>
            <a:ext cx="5934278" cy="1150200"/>
          </a:xfrm>
        </p:spPr>
        <p:txBody>
          <a:bodyPr vert="horz" lIns="109728" tIns="109728" rIns="109728" bIns="91440" rtlCol="0" anchor="t">
            <a:normAutofit/>
          </a:bodyPr>
          <a:lstStyle/>
          <a:p>
            <a:pPr>
              <a:lnSpc>
                <a:spcPct val="120000"/>
              </a:lnSpc>
              <a:spcBef>
                <a:spcPts val="930"/>
              </a:spcBef>
            </a:pPr>
            <a:endParaRPr lang="en-US" sz="1300" dirty="0">
              <a:solidFill>
                <a:schemeClr val="bg1"/>
              </a:solidFill>
            </a:endParaRPr>
          </a:p>
          <a:p>
            <a:pPr>
              <a:lnSpc>
                <a:spcPct val="120000"/>
              </a:lnSpc>
              <a:spcBef>
                <a:spcPts val="930"/>
              </a:spcBef>
            </a:pPr>
            <a:endParaRPr lang="en-US" sz="1300" dirty="0">
              <a:solidFill>
                <a:schemeClr val="bg1"/>
              </a:solidFill>
            </a:endParaRPr>
          </a:p>
        </p:txBody>
      </p:sp>
    </p:spTree>
    <p:extLst>
      <p:ext uri="{BB962C8B-B14F-4D97-AF65-F5344CB8AC3E}">
        <p14:creationId xmlns:p14="http://schemas.microsoft.com/office/powerpoint/2010/main" val="130563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CFFCC1F-663F-B4E4-55D3-1B7EC318843E}"/>
              </a:ext>
            </a:extLst>
          </p:cNvPr>
          <p:cNvSpPr>
            <a:spLocks noGrp="1"/>
          </p:cNvSpPr>
          <p:nvPr>
            <p:ph type="title"/>
          </p:nvPr>
        </p:nvSpPr>
        <p:spPr>
          <a:xfrm>
            <a:off x="992518" y="442913"/>
            <a:ext cx="5271804" cy="1639888"/>
          </a:xfrm>
        </p:spPr>
        <p:txBody>
          <a:bodyPr anchor="b">
            <a:normAutofit/>
          </a:bodyPr>
          <a:lstStyle/>
          <a:p>
            <a:pPr>
              <a:lnSpc>
                <a:spcPct val="120000"/>
              </a:lnSpc>
            </a:pPr>
            <a:r>
              <a:rPr lang="en-GB" sz="2200" b="1" i="0" dirty="0"/>
              <a:t>In our particular problem scaling  proved quite tricky</a:t>
            </a:r>
            <a:br>
              <a:rPr lang="en-US" sz="2200" b="1" dirty="0"/>
            </a:br>
            <a:endParaRPr lang="en-GB" sz="2200" dirty="0"/>
          </a:p>
        </p:txBody>
      </p:sp>
      <p:sp>
        <p:nvSpPr>
          <p:cNvPr id="3" name="Content Placeholder 2">
            <a:extLst>
              <a:ext uri="{FF2B5EF4-FFF2-40B4-BE49-F238E27FC236}">
                <a16:creationId xmlns:a16="http://schemas.microsoft.com/office/drawing/2014/main" id="{99DBBB27-EE0D-2E56-6CD6-24C1761EE24B}"/>
              </a:ext>
            </a:extLst>
          </p:cNvPr>
          <p:cNvSpPr>
            <a:spLocks noGrp="1"/>
          </p:cNvSpPr>
          <p:nvPr>
            <p:ph idx="1"/>
          </p:nvPr>
        </p:nvSpPr>
        <p:spPr>
          <a:xfrm>
            <a:off x="992519" y="2312988"/>
            <a:ext cx="5271804" cy="3651250"/>
          </a:xfrm>
        </p:spPr>
        <p:txBody>
          <a:bodyPr>
            <a:normAutofit/>
          </a:bodyPr>
          <a:lstStyle/>
          <a:p>
            <a:pPr marL="285750" indent="-285750">
              <a:buFont typeface="Arial" panose="020B0604020202020204" pitchFamily="34" charset="0"/>
              <a:buChar char="•"/>
            </a:pPr>
            <a:r>
              <a:rPr lang="en-GB" sz="2000" b="0" i="0" dirty="0"/>
              <a:t>When scaling to a bigger map the problem became infeasible cause </a:t>
            </a:r>
            <a:r>
              <a:rPr lang="en-GB" sz="2000" dirty="0"/>
              <a:t>t</a:t>
            </a:r>
            <a:r>
              <a:rPr lang="en-GB" sz="2000" b="0" i="0" baseline="0" dirty="0"/>
              <a:t>he capacity of the whole network was not enough for such long distances </a:t>
            </a:r>
            <a:endParaRPr lang="en-US" sz="2000" dirty="0"/>
          </a:p>
          <a:p>
            <a:endParaRPr lang="en-US" dirty="0"/>
          </a:p>
          <a:p>
            <a:endParaRPr lang="en-GB"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Person pointing on a map">
            <a:extLst>
              <a:ext uri="{FF2B5EF4-FFF2-40B4-BE49-F238E27FC236}">
                <a16:creationId xmlns:a16="http://schemas.microsoft.com/office/drawing/2014/main" id="{AF1F77E0-74B7-F638-6607-A1D4E95CF74D}"/>
              </a:ext>
            </a:extLst>
          </p:cNvPr>
          <p:cNvPicPr>
            <a:picLocks noChangeAspect="1"/>
          </p:cNvPicPr>
          <p:nvPr/>
        </p:nvPicPr>
        <p:blipFill>
          <a:blip r:embed="rId2"/>
          <a:srcRect l="19919" r="3153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641796284"/>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Θέμα του Office">
  <a:themeElements>
    <a:clrScheme name="Θέμα του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Θέμα του Office">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l-GR"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l-GR"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lnDef>
  </a:objectDefaults>
  <a:extraClrSchemeLst>
    <a:extraClrScheme>
      <a:clrScheme name="Θέμα του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Θέμα του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Θέμα του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Θέμα του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Θέμα του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Θέμα του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Θέμα του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A734D95-3AD7-49C5-97E4-3D063A1BA04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Έγγραφο" ma:contentTypeID="0x0101006DF491BD70C6D04E95A9130348CDEF42" ma:contentTypeVersion="13" ma:contentTypeDescription="Δημιουργία νέου εγγράφου" ma:contentTypeScope="" ma:versionID="80e915e3c557c92771a8cbdd09728939">
  <xsd:schema xmlns:xsd="http://www.w3.org/2001/XMLSchema" xmlns:xs="http://www.w3.org/2001/XMLSchema" xmlns:p="http://schemas.microsoft.com/office/2006/metadata/properties" xmlns:ns3="68e7353e-7e33-48d1-a8a8-eb0c17ff1bb5" targetNamespace="http://schemas.microsoft.com/office/2006/metadata/properties" ma:root="true" ma:fieldsID="cddf847822c8483a4dd70dc9611f3556" ns3:_="">
    <xsd:import namespace="68e7353e-7e33-48d1-a8a8-eb0c17ff1bb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7353e-7e33-48d1-a8a8-eb0c17ff1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4F5E11-A96B-4DB7-84C6-A6CF121D73EB}">
  <ds:schemaRefs>
    <ds:schemaRef ds:uri="http://schemas.microsoft.com/sharepoint/v3/contenttype/forms"/>
  </ds:schemaRefs>
</ds:datastoreItem>
</file>

<file path=customXml/itemProps2.xml><?xml version="1.0" encoding="utf-8"?>
<ds:datastoreItem xmlns:ds="http://schemas.openxmlformats.org/officeDocument/2006/customXml" ds:itemID="{9EE2553C-0A2C-43B0-B98E-321AB6405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7353e-7e33-48d1-a8a8-eb0c17ff1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F11C29-A435-40F8-B34B-58FE7B7B75DC}">
  <ds:schemaRefs>
    <ds:schemaRef ds:uri="http://schemas.openxmlformats.org/package/2006/metadata/core-properties"/>
    <ds:schemaRef ds:uri="http://purl.org/dc/terms/"/>
    <ds:schemaRef ds:uri="68e7353e-7e33-48d1-a8a8-eb0c17ff1bb5"/>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TM02892315[[fn=Wisp]]</Template>
  <TotalTime>1747</TotalTime>
  <Words>938</Words>
  <Application>Microsoft Office PowerPoint</Application>
  <PresentationFormat>Widescreen</PresentationFormat>
  <Paragraphs>59</Paragraphs>
  <Slides>19</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Meiryo</vt:lpstr>
      <vt:lpstr>Aptos</vt:lpstr>
      <vt:lpstr>Arial</vt:lpstr>
      <vt:lpstr>Calibri</vt:lpstr>
      <vt:lpstr>Calibri Light</vt:lpstr>
      <vt:lpstr>Corbel</vt:lpstr>
      <vt:lpstr>Liberation Sans</vt:lpstr>
      <vt:lpstr>Noto Sans</vt:lpstr>
      <vt:lpstr>Noto Sans Devanagari</vt:lpstr>
      <vt:lpstr>Times New Roman</vt:lpstr>
      <vt:lpstr>Wingdings</vt:lpstr>
      <vt:lpstr>SketchLinesVTI</vt:lpstr>
      <vt:lpstr>Θέμα του Office</vt:lpstr>
      <vt:lpstr>Custom</vt:lpstr>
      <vt:lpstr>Combinatorial Optimization “Thermal Planning with distance energy loss” </vt:lpstr>
      <vt:lpstr>Initial Problem </vt:lpstr>
      <vt:lpstr>Initial Stage </vt:lpstr>
      <vt:lpstr>Details </vt:lpstr>
      <vt:lpstr>Problem Characteristics &amp; Constraints</vt:lpstr>
      <vt:lpstr>Questions Emerged</vt:lpstr>
      <vt:lpstr>Approach </vt:lpstr>
      <vt:lpstr>Scaling Problems</vt:lpstr>
      <vt:lpstr>In our particular problem scaling  proved quite tricky </vt:lpstr>
      <vt:lpstr>Then we added more capacity  </vt:lpstr>
      <vt:lpstr>Branch and bound</vt:lpstr>
      <vt:lpstr>First, we build a simple branch and bound implementation</vt:lpstr>
      <vt:lpstr>Then we made the optimized version of branch and bound</vt:lpstr>
      <vt:lpstr>Cost and Facility Usage Analysis</vt:lpstr>
      <vt:lpstr>Solution Time vs Problem Size</vt:lpstr>
      <vt:lpstr>Solver Performance Comparison</vt:lpstr>
      <vt:lpstr>FINAL thoughts</vt:lpstr>
      <vt:lpstr>Through this project on combinatorial optimization for thermal planning, we explored the challenges of designing an optimal energy transmission network under real-world constraints. Our study highlights the importance of optimizing solver performance for large-scale thermal planning problems. While Gurobi remains the most efficient solver, our optimized Branch-and-Bound approach demonstrates strong potential. The results show that for smaller problem instances, the Simple Branch-and-Bound solver performs faster. However, as the problem size increases (with more customers and constraints), our Optimized Branch-and-Bound becomes more effective, with improved node selection and pruning strategies to manage larger problems more effectively. By starting with a good initial solution and making better branching decisions, we found a balance between speed and solution quality. Future work could explore additional refinements, such as dynamic branching strategies and parallel computing, to further enhance performance.  </vt:lpstr>
      <vt:lpstr>THANK YOU for your time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-DIONYSIOS KOTANIDIS</dc:creator>
  <cp:lastModifiedBy>-DIONYSIOS KOTANIDIS</cp:lastModifiedBy>
  <cp:revision>20</cp:revision>
  <dcterms:created xsi:type="dcterms:W3CDTF">2025-01-23T17:00:24Z</dcterms:created>
  <dcterms:modified xsi:type="dcterms:W3CDTF">2025-02-02T21:03:50Z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0x0101006DF491BD70C6D04E95A9130348CDEF42</vt:lpwstr>
  </property>
</Properties>
</file>