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9" r:id="rId3"/>
    <p:sldId id="370" r:id="rId4"/>
    <p:sldId id="336" r:id="rId5"/>
    <p:sldId id="372" r:id="rId6"/>
    <p:sldId id="375" r:id="rId7"/>
    <p:sldId id="371" r:id="rId8"/>
    <p:sldId id="378" r:id="rId9"/>
    <p:sldId id="382" r:id="rId10"/>
    <p:sldId id="383" r:id="rId11"/>
    <p:sldId id="384" r:id="rId12"/>
    <p:sldId id="385" r:id="rId13"/>
    <p:sldId id="401" r:id="rId14"/>
    <p:sldId id="386" r:id="rId15"/>
    <p:sldId id="390" r:id="rId16"/>
    <p:sldId id="398" r:id="rId17"/>
    <p:sldId id="391" r:id="rId18"/>
    <p:sldId id="392" r:id="rId19"/>
    <p:sldId id="399" r:id="rId20"/>
    <p:sldId id="393" r:id="rId21"/>
    <p:sldId id="394" r:id="rId22"/>
    <p:sldId id="395" r:id="rId23"/>
    <p:sldId id="396" r:id="rId24"/>
    <p:sldId id="397" r:id="rId25"/>
    <p:sldId id="400" r:id="rId26"/>
    <p:sldId id="36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88632" autoAdjust="0"/>
  </p:normalViewPr>
  <p:slideViewPr>
    <p:cSldViewPr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D4175-496E-D049-B6FA-500F8A4184C3}" type="datetimeFigureOut">
              <a:rPr lang="en-US" smtClean="0"/>
              <a:pPr/>
              <a:t>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DB0B8-D860-2649-8482-7A910887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1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36DDD-0747-A24D-9558-65F74FCB06EC}" type="datetimeFigureOut">
              <a:rPr lang="en-US" smtClean="0"/>
              <a:pPr/>
              <a:t>15-04-23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484A7-97F7-DB4C-B61F-D21F7533E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1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/>
              <a:t>Content based recommendation is </a:t>
            </a:r>
            <a:r>
              <a:rPr lang="en-CA" sz="2000" dirty="0" smtClean="0"/>
              <a:t>based on a description of the item and a profile of the user’s </a:t>
            </a:r>
            <a:r>
              <a:rPr lang="en-CA" sz="2000" dirty="0" err="1" smtClean="0"/>
              <a:t>preference</a:t>
            </a:r>
            <a:r>
              <a:rPr lang="en-CA" dirty="0" err="1" smtClean="0"/>
              <a:t>To</a:t>
            </a:r>
            <a:r>
              <a:rPr lang="en-CA" dirty="0" smtClean="0"/>
              <a:t> abstract the features of the items in the system, an item presentation algorithm is applied. A widely used algorithm is the </a:t>
            </a:r>
            <a:r>
              <a:rPr lang="en-CA" dirty="0" err="1" smtClean="0"/>
              <a:t>tf</a:t>
            </a:r>
            <a:r>
              <a:rPr lang="en-CA" dirty="0" smtClean="0"/>
              <a:t>–</a:t>
            </a:r>
            <a:r>
              <a:rPr lang="en-CA" dirty="0" err="1" smtClean="0"/>
              <a:t>idf</a:t>
            </a:r>
            <a:r>
              <a:rPr lang="en-CA" baseline="0" dirty="0" smtClean="0"/>
              <a:t> </a:t>
            </a:r>
            <a:r>
              <a:rPr lang="en-CA" dirty="0" smtClean="0"/>
              <a:t> representation (also called vector space representation).</a:t>
            </a:r>
          </a:p>
          <a:p>
            <a:r>
              <a:rPr lang="en-CA" dirty="0" smtClean="0"/>
              <a:t>To create user profile, the system mostly focuses on two types of information: 1. A model of the user's preference. 2. A history of the user's interaction with the recommender system</a:t>
            </a:r>
            <a:endParaRPr lang="en-CA" sz="200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/>
              <a:t>Collaborative filtering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CC87-FAE5-8E41-8642-053052B2A6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how do we evaluate accuracy?</a:t>
            </a:r>
            <a:r>
              <a:rPr lang="en-US" baseline="0" dirty="0" smtClean="0"/>
              <a:t> There are various techniques to evaluate the accuracy of recommendations. The most commonly used technique in the literature is RMSE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CC87-FAE5-8E41-8642-053052B2A6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0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The algorithm loops through all ratings in training set and calculates estimated ratings for each user-item characteristic</a:t>
            </a:r>
            <a:r>
              <a:rPr lang="en-CA" sz="240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the error associated with the prediction is calculated 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Consequently, it modifies parameters of p and q by a magnitude proportional to a predefined learning rate in the opposite direction of the gradient. The result will be as follows</a:t>
            </a:r>
            <a:r>
              <a:rPr lang="en-CA" sz="2400" dirty="0" smtClean="0">
                <a:effectLst/>
              </a:rPr>
              <a:t> </a:t>
            </a:r>
            <a:endParaRPr lang="en-CA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5CC87-FAE5-8E41-8642-053052B2A6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35767-C715-DC40-AAEC-6E6533B39ED1}" type="datetime1">
              <a:rPr lang="en-CA" smtClean="0"/>
              <a:pPr/>
              <a:t>15-04-23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468A-D9F6-9841-8C09-96761E5F0FA3}" type="datetime1">
              <a:rPr lang="en-CA" smtClean="0"/>
              <a:pPr/>
              <a:t>15-04-23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D64A-1BB1-4F44-AFAE-06754104697B}" type="datetime1">
              <a:rPr lang="en-CA" smtClean="0"/>
              <a:pPr/>
              <a:t>15-04-23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40C-E153-6F4D-8707-76A852B29284}" type="datetime1">
              <a:rPr lang="en-CA" smtClean="0"/>
              <a:pPr/>
              <a:t>15-04-23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E7A338-1C98-404D-B760-7578571CE295}" type="datetime1">
              <a:rPr lang="en-CA" smtClean="0"/>
              <a:pPr/>
              <a:t>15-04-23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4A6F-3ADA-0446-999D-CA4FA4644DF6}" type="datetime1">
              <a:rPr lang="en-CA" smtClean="0"/>
              <a:pPr/>
              <a:t>15-04-23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AB8E-FFB1-0443-8012-25E1D251529E}" type="datetime1">
              <a:rPr lang="en-CA" smtClean="0"/>
              <a:pPr/>
              <a:t>15-04-23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F07-5712-0642-9B1F-0A320BE601B1}" type="datetime1">
              <a:rPr lang="en-CA" smtClean="0"/>
              <a:pPr/>
              <a:t>15-04-23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2B1-2A1C-994A-BE08-9ECB557B7398}" type="datetime1">
              <a:rPr lang="en-CA" smtClean="0"/>
              <a:pPr/>
              <a:t>15-04-23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6EF-13D3-7543-8D25-E41CD7697D7E}" type="datetime1">
              <a:rPr lang="en-CA" smtClean="0"/>
              <a:pPr/>
              <a:t>15-04-23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98-B0C9-DB45-A103-4D3F27B5B992}" type="datetime1">
              <a:rPr lang="en-CA" smtClean="0"/>
              <a:pPr/>
              <a:t>15-04-23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dirty="0" smtClean="0"/>
              <a:t>Click to edit Master text styles</a:t>
            </a:r>
          </a:p>
          <a:p>
            <a:pPr lvl="1" eaLnBrk="1" latinLnBrk="0" hangingPunct="1"/>
            <a:r>
              <a:rPr kumimoji="0" lang="en-CA" dirty="0" smtClean="0"/>
              <a:t>Second level</a:t>
            </a:r>
          </a:p>
          <a:p>
            <a:pPr lvl="2" eaLnBrk="1" latinLnBrk="0" hangingPunct="1"/>
            <a:r>
              <a:rPr kumimoji="0" lang="en-CA" dirty="0" smtClean="0"/>
              <a:t>Third level</a:t>
            </a:r>
          </a:p>
          <a:p>
            <a:pPr lvl="3" eaLnBrk="1" latinLnBrk="0" hangingPunct="1"/>
            <a:r>
              <a:rPr kumimoji="0" lang="en-CA" dirty="0" smtClean="0"/>
              <a:t>Fourth level</a:t>
            </a:r>
          </a:p>
          <a:p>
            <a:pPr lvl="4" eaLnBrk="1" latinLnBrk="0" hangingPunct="1"/>
            <a:r>
              <a:rPr kumimoji="0" lang="en-CA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03848A-0F79-6041-AAF0-0E7A253832A0}" type="datetime1">
              <a:rPr lang="en-CA" smtClean="0"/>
              <a:pPr/>
              <a:t>15-04-23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6006D-C848-4BB9-AEF5-8989253531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274320" indent="-274320" algn="l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548640" indent="-274320" algn="l" rtl="0" eaLnBrk="1" latinLnBrk="0" hangingPunct="1">
        <a:lnSpc>
          <a:spcPct val="120000"/>
        </a:lnSpc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600" kern="1200">
          <a:solidFill>
            <a:schemeClr val="tx2"/>
          </a:solidFill>
          <a:latin typeface="Times New Roman"/>
          <a:ea typeface="+mn-ea"/>
          <a:cs typeface="Times New Roman"/>
        </a:defRPr>
      </a:lvl2pPr>
      <a:lvl3pPr marL="822960" indent="-228600" algn="l" rtl="0" eaLnBrk="1" latinLnBrk="0" hangingPunct="1">
        <a:lnSpc>
          <a:spcPct val="120000"/>
        </a:lnSpc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2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97280" indent="-228600" algn="l" rtl="0" eaLnBrk="1" latinLnBrk="0" hangingPunct="1">
        <a:lnSpc>
          <a:spcPct val="120000"/>
        </a:lnSpc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charset="2"/>
        <a:buChar char="▸"/>
        <a:defRPr kumimoji="0"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70000"/>
        <a:buFont typeface="Wingdings" charset="2"/>
        <a:buChar char="‣"/>
        <a:defRPr kumimoji="0" sz="18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717032"/>
            <a:ext cx="7632848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Baseline Matrix Factorization Algorithm for </a:t>
            </a:r>
            <a:r>
              <a:rPr lang="en-US" dirty="0" smtClean="0"/>
              <a:t>Rating Prediction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22" dirty="0" smtClean="0"/>
              <a:t>Parisa Lak</a:t>
            </a:r>
            <a:endParaRPr lang="en-US" sz="2222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Date: </a:t>
            </a:r>
            <a:r>
              <a:rPr lang="en-US" dirty="0" smtClean="0"/>
              <a:t>April 24</a:t>
            </a:r>
            <a:r>
              <a:rPr lang="en-US" baseline="30000" dirty="0" smtClean="0"/>
              <a:t>th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Factors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Optimization is performed using Stochastic Gradient Descent (SGD)</a:t>
            </a:r>
          </a:p>
          <a:p>
            <a:endParaRPr lang="en-US" dirty="0"/>
          </a:p>
        </p:txBody>
      </p:sp>
      <p:pic>
        <p:nvPicPr>
          <p:cNvPr id="6" name="Picture 5" descr="Screen Shot 2015-04-23 at 11.29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7005868" cy="37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1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Factors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Lucida Grande"/>
              <a:buChar char="‣"/>
            </a:pPr>
            <a:r>
              <a:rPr lang="en-US" sz="2600" dirty="0" smtClean="0">
                <a:latin typeface="Times"/>
                <a:cs typeface="Times"/>
              </a:rPr>
              <a:t>First initialize both user and item matrices with a small random number</a:t>
            </a:r>
          </a:p>
          <a:p>
            <a:pPr>
              <a:buFont typeface="Lucida Grande"/>
              <a:buChar char="‣"/>
            </a:pPr>
            <a:r>
              <a:rPr lang="en-US" sz="2600" dirty="0" smtClean="0">
                <a:latin typeface="Times"/>
                <a:cs typeface="Times"/>
              </a:rPr>
              <a:t>To modify the user and item matrices we first calculate the error from actual rating and the dot product of the P and Q matrices (predicted rating)</a:t>
            </a:r>
            <a:endParaRPr lang="en-US" sz="2600" i="1" dirty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i="1" dirty="0" err="1" smtClean="0">
                <a:latin typeface="Times"/>
                <a:cs typeface="Times"/>
              </a:rPr>
              <a:t>e</a:t>
            </a:r>
            <a:r>
              <a:rPr lang="en-US" i="1" baseline="-25000" dirty="0" err="1" smtClean="0">
                <a:latin typeface="Times"/>
                <a:cs typeface="Times"/>
              </a:rPr>
              <a:t>ui</a:t>
            </a:r>
            <a:r>
              <a:rPr lang="en-US" i="1" baseline="-25000" dirty="0" smtClean="0">
                <a:latin typeface="Times"/>
                <a:cs typeface="Times"/>
              </a:rPr>
              <a:t> </a:t>
            </a:r>
            <a:r>
              <a:rPr lang="en-US" i="1" dirty="0" smtClean="0">
                <a:latin typeface="Times"/>
                <a:cs typeface="Times"/>
              </a:rPr>
              <a:t>= </a:t>
            </a:r>
            <a:r>
              <a:rPr lang="en-US" i="1" dirty="0" err="1" smtClean="0">
                <a:latin typeface="Times"/>
                <a:cs typeface="Times"/>
              </a:rPr>
              <a:t>r</a:t>
            </a:r>
            <a:r>
              <a:rPr lang="en-US" i="1" baseline="-25000" dirty="0" err="1" smtClean="0">
                <a:latin typeface="Times"/>
                <a:cs typeface="Times"/>
              </a:rPr>
              <a:t>ui</a:t>
            </a:r>
            <a:r>
              <a:rPr lang="en-US" i="1" dirty="0" smtClean="0">
                <a:latin typeface="Times"/>
                <a:cs typeface="Times"/>
              </a:rPr>
              <a:t> – </a:t>
            </a:r>
            <a:r>
              <a:rPr lang="en-US" i="1" dirty="0" err="1" smtClean="0">
                <a:latin typeface="Times"/>
                <a:cs typeface="Times"/>
              </a:rPr>
              <a:t>q</a:t>
            </a:r>
            <a:r>
              <a:rPr lang="en-US" i="1" baseline="-25000" dirty="0" err="1" smtClean="0">
                <a:latin typeface="Times"/>
                <a:cs typeface="Times"/>
              </a:rPr>
              <a:t>i</a:t>
            </a:r>
            <a:r>
              <a:rPr lang="en-US" i="1" baseline="30000" dirty="0" err="1" smtClean="0">
                <a:latin typeface="Times"/>
                <a:cs typeface="Times"/>
              </a:rPr>
              <a:t>T</a:t>
            </a:r>
            <a:r>
              <a:rPr lang="en-US" i="1" dirty="0" err="1" smtClean="0">
                <a:latin typeface="Times"/>
                <a:cs typeface="Times"/>
              </a:rPr>
              <a:t>p</a:t>
            </a:r>
            <a:r>
              <a:rPr lang="en-US" i="1" baseline="-25000" dirty="0" err="1" smtClean="0">
                <a:latin typeface="Times"/>
                <a:cs typeface="Times"/>
              </a:rPr>
              <a:t>u</a:t>
            </a:r>
            <a:endParaRPr lang="en-US" i="1" baseline="-25000" dirty="0" smtClean="0">
              <a:latin typeface="Times"/>
              <a:cs typeface="Times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  <a:buFont typeface="Lucida Grande"/>
              <a:buChar char="‣"/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t </a:t>
            </a:r>
            <a:r>
              <a:rPr lang="en-US" dirty="0">
                <a:solidFill>
                  <a:schemeClr val="tx1"/>
                </a:solidFill>
              </a:rPr>
              <a:t>modifies parameters of p and q by a magnitude proportional to a predefined learning </a:t>
            </a:r>
            <a:r>
              <a:rPr lang="en-US" dirty="0" smtClean="0">
                <a:solidFill>
                  <a:schemeClr val="tx1"/>
                </a:solidFill>
              </a:rPr>
              <a:t>rate (</a:t>
            </a:r>
            <a:r>
              <a:rPr lang="en-US" i="1" dirty="0" err="1" smtClean="0">
                <a:latin typeface="Times"/>
                <a:cs typeface="Times"/>
              </a:rPr>
              <a:t>γ</a:t>
            </a:r>
            <a:r>
              <a:rPr lang="en-US" i="1" dirty="0" smtClean="0">
                <a:latin typeface="Times"/>
                <a:cs typeface="Times"/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the opposite direction of the </a:t>
            </a:r>
            <a:r>
              <a:rPr lang="en-US" dirty="0" smtClean="0">
                <a:solidFill>
                  <a:schemeClr val="tx1"/>
                </a:solidFill>
              </a:rPr>
              <a:t>gradient</a:t>
            </a:r>
            <a:endParaRPr lang="en-US" i="1" dirty="0" smtClean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i="1" dirty="0" smtClean="0">
                <a:latin typeface="Times"/>
                <a:cs typeface="Times"/>
              </a:rPr>
              <a:t>q</a:t>
            </a:r>
            <a:r>
              <a:rPr lang="en-US" i="1" baseline="-25000" dirty="0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← q</a:t>
            </a:r>
            <a:r>
              <a:rPr lang="en-US" i="1" baseline="-25000" dirty="0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</a:t>
            </a:r>
            <a:r>
              <a:rPr lang="en-US" i="1" dirty="0" err="1">
                <a:latin typeface="Times"/>
                <a:cs typeface="Times"/>
              </a:rPr>
              <a:t>γ</a:t>
            </a:r>
            <a:r>
              <a:rPr lang="en-US" i="1" dirty="0">
                <a:latin typeface="Times"/>
                <a:cs typeface="Times"/>
              </a:rPr>
              <a:t> (</a:t>
            </a:r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baseline="-25000" dirty="0" err="1">
                <a:latin typeface="Times"/>
                <a:cs typeface="Times"/>
              </a:rPr>
              <a:t>ui</a:t>
            </a:r>
            <a:r>
              <a:rPr lang="en-US" i="1" dirty="0">
                <a:latin typeface="Times"/>
                <a:cs typeface="Times"/>
              </a:rPr>
              <a:t> * 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– </a:t>
            </a:r>
            <a:r>
              <a:rPr lang="en-US" i="1" dirty="0" err="1">
                <a:latin typeface="Times"/>
                <a:cs typeface="Times"/>
              </a:rPr>
              <a:t>λ</a:t>
            </a:r>
            <a:r>
              <a:rPr lang="en-US" i="1" dirty="0">
                <a:latin typeface="Times"/>
                <a:cs typeface="Times"/>
              </a:rPr>
              <a:t> * q</a:t>
            </a:r>
            <a:r>
              <a:rPr lang="en-US" i="1" baseline="-25000" dirty="0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)	 </a:t>
            </a:r>
            <a:endParaRPr lang="en-CA" dirty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baseline="-25000" dirty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← 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+ </a:t>
            </a:r>
            <a:r>
              <a:rPr lang="en-US" i="1" dirty="0" err="1">
                <a:latin typeface="Times"/>
                <a:cs typeface="Times"/>
              </a:rPr>
              <a:t>γ</a:t>
            </a:r>
            <a:r>
              <a:rPr lang="en-US" i="1" dirty="0">
                <a:latin typeface="Times"/>
                <a:cs typeface="Times"/>
              </a:rPr>
              <a:t> (</a:t>
            </a:r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baseline="-25000" dirty="0" err="1">
                <a:latin typeface="Times"/>
                <a:cs typeface="Times"/>
              </a:rPr>
              <a:t>ui</a:t>
            </a:r>
            <a:r>
              <a:rPr lang="en-US" i="1" dirty="0">
                <a:latin typeface="Times"/>
                <a:cs typeface="Times"/>
              </a:rPr>
              <a:t> *q</a:t>
            </a:r>
            <a:r>
              <a:rPr lang="en-US" i="1" baseline="-25000" dirty="0">
                <a:latin typeface="Times"/>
                <a:cs typeface="Times"/>
              </a:rPr>
              <a:t>i </a:t>
            </a:r>
            <a:r>
              <a:rPr lang="en-US" i="1" dirty="0">
                <a:latin typeface="Times"/>
                <a:cs typeface="Times"/>
              </a:rPr>
              <a:t>- </a:t>
            </a:r>
            <a:r>
              <a:rPr lang="en-US" i="1" dirty="0" err="1">
                <a:latin typeface="Times"/>
                <a:cs typeface="Times"/>
              </a:rPr>
              <a:t>λ</a:t>
            </a:r>
            <a:r>
              <a:rPr lang="en-US" i="1" dirty="0">
                <a:latin typeface="Times"/>
                <a:cs typeface="Times"/>
              </a:rPr>
              <a:t> * 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5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97164745"/>
              </p:ext>
            </p:extLst>
          </p:nvPr>
        </p:nvGraphicFramePr>
        <p:xfrm>
          <a:off x="683568" y="3735040"/>
          <a:ext cx="352839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678"/>
                <a:gridCol w="705678"/>
                <a:gridCol w="705678"/>
                <a:gridCol w="705678"/>
                <a:gridCol w="705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471601"/>
              </p:ext>
            </p:extLst>
          </p:nvPr>
        </p:nvGraphicFramePr>
        <p:xfrm>
          <a:off x="1331640" y="1412776"/>
          <a:ext cx="6768752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88"/>
                <a:gridCol w="1692188"/>
                <a:gridCol w="1692188"/>
                <a:gridCol w="1692188"/>
              </a:tblGrid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Spiderman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Inception</a:t>
                      </a:r>
                      <a:endParaRPr 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888408"/>
              </p:ext>
            </p:extLst>
          </p:nvPr>
        </p:nvGraphicFramePr>
        <p:xfrm>
          <a:off x="4572000" y="3735040"/>
          <a:ext cx="446449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/>
                <a:gridCol w="1224136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Movie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Spiderman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Limitless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Inception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1600" y="5589240"/>
            <a:ext cx="36724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2. Calculate </a:t>
            </a:r>
            <a:r>
              <a:rPr lang="en-US" sz="2600" dirty="0" err="1" smtClean="0"/>
              <a:t>R</a:t>
            </a:r>
            <a:r>
              <a:rPr lang="en-US" sz="2600" baseline="30000" dirty="0" err="1" smtClean="0"/>
              <a:t>^</a:t>
            </a:r>
            <a:r>
              <a:rPr lang="en-US" sz="2600" baseline="-25000" dirty="0" err="1" smtClean="0"/>
              <a:t>ui</a:t>
            </a:r>
            <a:r>
              <a:rPr lang="en-US" sz="2600" dirty="0" smtClean="0"/>
              <a:t> = </a:t>
            </a:r>
            <a:r>
              <a:rPr lang="en-US" sz="2600" dirty="0" err="1" smtClean="0"/>
              <a:t>q</a:t>
            </a:r>
            <a:r>
              <a:rPr lang="en-US" sz="2600" baseline="-25000" dirty="0" err="1"/>
              <a:t>i</a:t>
            </a:r>
            <a:r>
              <a:rPr lang="en-US" sz="2600" baseline="30000" dirty="0" err="1" smtClean="0"/>
              <a:t>T</a:t>
            </a:r>
            <a:r>
              <a:rPr lang="en-US" sz="2600" dirty="0" smtClean="0"/>
              <a:t>. </a:t>
            </a:r>
            <a:r>
              <a:rPr lang="en-US" sz="2600" dirty="0" err="1" smtClean="0"/>
              <a:t>p</a:t>
            </a:r>
            <a:r>
              <a:rPr lang="en-US" sz="2600" baseline="-25000" dirty="0" err="1"/>
              <a:t>u</a:t>
            </a:r>
            <a:endParaRPr lang="en-US" sz="26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3189943"/>
            <a:ext cx="40218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1. Initialize P and Q matrices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014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Calculate the error between predicted rating and the actual known rating</a:t>
            </a:r>
          </a:p>
          <a:p>
            <a:pPr marL="0" indent="0">
              <a:buNone/>
            </a:pPr>
            <a:r>
              <a:rPr lang="en-US" dirty="0" smtClean="0"/>
              <a:t>4. Refine the parameters of the matrices</a:t>
            </a:r>
          </a:p>
          <a:p>
            <a:pPr marL="0" indent="0">
              <a:buNone/>
            </a:pPr>
            <a:r>
              <a:rPr lang="en-US" dirty="0" smtClean="0"/>
              <a:t>5. Redo step 2-5 until convergence (or reach to the maximum number of iterations)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1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Optimized Matrix: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Assume that the result is 3.203</a:t>
            </a:r>
          </a:p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338580"/>
              </p:ext>
            </p:extLst>
          </p:nvPr>
        </p:nvGraphicFramePr>
        <p:xfrm>
          <a:off x="683568" y="2060848"/>
          <a:ext cx="374441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883"/>
                <a:gridCol w="748883"/>
                <a:gridCol w="748883"/>
                <a:gridCol w="748883"/>
                <a:gridCol w="7488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0.243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-0.290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-1.287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1.543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-0.647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-0.303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0.448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-1.294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-1.409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0.243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085935"/>
              </p:ext>
            </p:extLst>
          </p:nvPr>
        </p:nvGraphicFramePr>
        <p:xfrm>
          <a:off x="4572000" y="1844824"/>
          <a:ext cx="446449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/>
                <a:gridCol w="1224136"/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Movie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Spiderman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Limitless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Inception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0.772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-0.224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1.567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-0.334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630650"/>
              </p:ext>
            </p:extLst>
          </p:nvPr>
        </p:nvGraphicFramePr>
        <p:xfrm>
          <a:off x="1403648" y="4005064"/>
          <a:ext cx="67687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88"/>
                <a:gridCol w="1692188"/>
                <a:gridCol w="1692188"/>
                <a:gridCol w="16921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Spiderman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Inception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4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Accuracy Evaluation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Lucida Grande"/>
              <a:buChar char="‣"/>
            </a:pPr>
            <a:r>
              <a:rPr lang="en-US" dirty="0" smtClean="0">
                <a:latin typeface="Times"/>
                <a:cs typeface="Times"/>
              </a:rPr>
              <a:t>Prediction Accuracy </a:t>
            </a:r>
            <a:r>
              <a:rPr lang="en-US" dirty="0">
                <a:latin typeface="Times"/>
                <a:cs typeface="Times"/>
              </a:rPr>
              <a:t>Evaluation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Lucida Grande"/>
              <a:buChar char="‣"/>
            </a:pPr>
            <a:r>
              <a:rPr lang="en-US" sz="2200" dirty="0">
                <a:latin typeface="Times"/>
                <a:cs typeface="Times"/>
              </a:rPr>
              <a:t>Precision Recall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Lucida Grande"/>
              <a:buChar char="‣"/>
            </a:pPr>
            <a:r>
              <a:rPr lang="en-US" sz="2200" dirty="0" smtClean="0">
                <a:latin typeface="Times"/>
                <a:cs typeface="Times"/>
              </a:rPr>
              <a:t>Mean </a:t>
            </a:r>
            <a:r>
              <a:rPr lang="en-US" sz="2200" dirty="0">
                <a:latin typeface="Times"/>
                <a:cs typeface="Times"/>
              </a:rPr>
              <a:t>Absolute </a:t>
            </a:r>
            <a:r>
              <a:rPr lang="en-US" sz="2200" dirty="0" smtClean="0">
                <a:latin typeface="Times"/>
                <a:cs typeface="Times"/>
              </a:rPr>
              <a:t>Error (MAE)</a:t>
            </a:r>
            <a:endParaRPr lang="en-US" sz="2200" dirty="0">
              <a:latin typeface="Times"/>
              <a:cs typeface="Times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Lucida Grande"/>
              <a:buChar char="‣"/>
            </a:pPr>
            <a:r>
              <a:rPr lang="en-US" sz="2200" dirty="0">
                <a:latin typeface="Times"/>
                <a:cs typeface="Times"/>
              </a:rPr>
              <a:t>Root Mean Square Error (RMSE)</a:t>
            </a:r>
          </a:p>
          <a:p>
            <a:pPr>
              <a:buFont typeface="Lucida Grande"/>
              <a:buChar char="‣"/>
            </a:pPr>
            <a:endParaRPr lang="en-US" dirty="0">
              <a:latin typeface="Times"/>
              <a:cs typeface="Times"/>
            </a:endParaRPr>
          </a:p>
        </p:txBody>
      </p:sp>
      <p:pic>
        <p:nvPicPr>
          <p:cNvPr id="8" name="Picture 7" descr="Screen Shot 2014-10-30 at 7.14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0" y="3933056"/>
            <a:ext cx="5137492" cy="100811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1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Mean Square Error (RMSE)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 lower the RMSE, the better the prediction</a:t>
            </a:r>
          </a:p>
          <a:p>
            <a:r>
              <a:rPr lang="en-US" sz="2600" dirty="0"/>
              <a:t>T</a:t>
            </a:r>
            <a:r>
              <a:rPr lang="en-US" sz="2600" dirty="0" smtClean="0"/>
              <a:t>here </a:t>
            </a:r>
            <a:r>
              <a:rPr lang="en-US" sz="2600" dirty="0"/>
              <a:t>is evidence </a:t>
            </a:r>
            <a:r>
              <a:rPr lang="en-US" sz="2600" dirty="0" smtClean="0"/>
              <a:t>that small </a:t>
            </a:r>
            <a:r>
              <a:rPr lang="en-US" sz="2600" dirty="0"/>
              <a:t>improvements in RMSE terms can have a significant impact on the quality </a:t>
            </a:r>
            <a:r>
              <a:rPr lang="en-US" sz="2600" dirty="0" smtClean="0"/>
              <a:t>of the </a:t>
            </a:r>
            <a:r>
              <a:rPr lang="en-US" sz="2600" dirty="0"/>
              <a:t>top few presented recommendations </a:t>
            </a:r>
            <a:r>
              <a:rPr lang="en-US" sz="2600" dirty="0" smtClean="0"/>
              <a:t>(Mehta et al. 2007)</a:t>
            </a:r>
          </a:p>
          <a:p>
            <a:r>
              <a:rPr lang="en-US" sz="2600" dirty="0" smtClean="0"/>
              <a:t>There are several studies on extensions of MF to achieve higher accuracy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7228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Matrix Factorization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biases to the basic algorithm</a:t>
            </a:r>
          </a:p>
          <a:p>
            <a:pPr lvl="1"/>
            <a:r>
              <a:rPr lang="en-US" dirty="0"/>
              <a:t>To account for personalization </a:t>
            </a:r>
            <a:endParaRPr lang="en-US" dirty="0" smtClean="0"/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i </a:t>
            </a:r>
            <a:r>
              <a:rPr lang="en-US" dirty="0"/>
              <a:t> </a:t>
            </a:r>
            <a:r>
              <a:rPr lang="en-US" dirty="0" smtClean="0"/>
              <a:t>is the item bias to account for ex. popular items</a:t>
            </a:r>
          </a:p>
          <a:p>
            <a:pPr lvl="1"/>
            <a:r>
              <a:rPr lang="en-US" dirty="0" err="1" smtClean="0"/>
              <a:t>b</a:t>
            </a:r>
            <a:r>
              <a:rPr lang="en-US" baseline="-25000" dirty="0" err="1" smtClean="0"/>
              <a:t>u</a:t>
            </a:r>
            <a:r>
              <a:rPr lang="en-US" baseline="-25000" dirty="0" smtClean="0"/>
              <a:t> </a:t>
            </a:r>
            <a:r>
              <a:rPr lang="en-US" dirty="0" smtClean="0"/>
              <a:t>is users bias to account for ex. users who assign low rates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i="1" dirty="0" smtClean="0">
                <a:latin typeface="Times New Roman"/>
                <a:cs typeface="Times New Roman"/>
              </a:rPr>
              <a:t>                               </a:t>
            </a:r>
            <a:r>
              <a:rPr lang="en-US" sz="2400" i="1" dirty="0" err="1" smtClean="0">
                <a:latin typeface="Times New Roman"/>
                <a:cs typeface="Times New Roman"/>
              </a:rPr>
              <a:t>rˆ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ui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= μ + b</a:t>
            </a:r>
            <a:r>
              <a:rPr lang="en-US" sz="2400" i="1" baseline="-25000" dirty="0">
                <a:latin typeface="Times New Roman"/>
                <a:cs typeface="Times New Roman"/>
              </a:rPr>
              <a:t>i</a:t>
            </a:r>
            <a:r>
              <a:rPr lang="en-US" sz="2400" i="1" dirty="0">
                <a:latin typeface="Times New Roman"/>
                <a:cs typeface="Times New Roman"/>
              </a:rPr>
              <a:t> + </a:t>
            </a:r>
            <a:r>
              <a:rPr lang="en-US" sz="2400" i="1" dirty="0" err="1"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latin typeface="Times New Roman"/>
                <a:cs typeface="Times New Roman"/>
              </a:rPr>
              <a:t>u</a:t>
            </a:r>
            <a:r>
              <a:rPr lang="en-US" sz="2400" i="1" dirty="0">
                <a:latin typeface="Times New Roman"/>
                <a:cs typeface="Times New Roman"/>
              </a:rPr>
              <a:t> +</a:t>
            </a:r>
            <a:r>
              <a:rPr lang="en-US" sz="2400" i="1" dirty="0" err="1">
                <a:latin typeface="Times New Roman"/>
                <a:cs typeface="Times New Roman"/>
              </a:rPr>
              <a:t>q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i="1" baseline="30000" dirty="0" err="1">
                <a:latin typeface="Times New Roman"/>
                <a:cs typeface="Times New Roman"/>
              </a:rPr>
              <a:t>T</a:t>
            </a:r>
            <a:r>
              <a:rPr lang="en-US" sz="2400" i="1" dirty="0" err="1">
                <a:latin typeface="Times New Roman"/>
                <a:cs typeface="Times New Roman"/>
              </a:rPr>
              <a:t>p</a:t>
            </a:r>
            <a:r>
              <a:rPr lang="en-US" sz="2400" i="1" baseline="-25000" dirty="0" err="1">
                <a:latin typeface="Times New Roman"/>
                <a:cs typeface="Times New Roman"/>
              </a:rPr>
              <a:t>u</a:t>
            </a:r>
            <a:r>
              <a:rPr lang="en-US" sz="2400" i="1" baseline="-25000" dirty="0">
                <a:latin typeface="Times New Roman"/>
                <a:cs typeface="Times New Roman"/>
              </a:rPr>
              <a:t>	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Font typeface="Lucida Grande"/>
              <a:buChar char="‣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920750" y="4663445"/>
            <a:ext cx="1890037" cy="665201"/>
          </a:xfrm>
          <a:prstGeom prst="wedgeRoundRectCallout">
            <a:avLst>
              <a:gd name="adj1" fmla="val 90786"/>
              <a:gd name="adj2" fmla="val -8342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mean of all ratings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760834" y="4947455"/>
            <a:ext cx="2827495" cy="1300166"/>
          </a:xfrm>
          <a:prstGeom prst="wedgeRoundRectCallout">
            <a:avLst>
              <a:gd name="adj1" fmla="val -81678"/>
              <a:gd name="adj2" fmla="val -9333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The </a:t>
            </a:r>
            <a:r>
              <a:rPr lang="en-US" dirty="0"/>
              <a:t>deviation of mean of a specific user’s rating from global mean of all ratings 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511167" y="5383525"/>
            <a:ext cx="2827495" cy="997803"/>
          </a:xfrm>
          <a:prstGeom prst="wedgeRoundRectCallout">
            <a:avLst>
              <a:gd name="adj1" fmla="val 10835"/>
              <a:gd name="adj2" fmla="val -15563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deviation of the mean of an item’s ratings from the mean of all available ratings</a:t>
            </a:r>
            <a:r>
              <a:rPr lang="en-CA" dirty="0"/>
              <a:t>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5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Matrix Factorization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348133" cy="4937760"/>
          </a:xfrm>
        </p:spPr>
        <p:txBody>
          <a:bodyPr>
            <a:normAutofit fontScale="92500" lnSpcReduction="20000"/>
          </a:bodyPr>
          <a:lstStyle/>
          <a:p>
            <a:pPr>
              <a:buFont typeface="Lucida Grande"/>
              <a:buChar char="‣"/>
            </a:pPr>
            <a:r>
              <a:rPr lang="en-US" sz="2800" dirty="0">
                <a:latin typeface="Times"/>
                <a:cs typeface="Times"/>
              </a:rPr>
              <a:t>The system learns by minimizing the squared error factor:</a:t>
            </a:r>
          </a:p>
          <a:p>
            <a:pPr>
              <a:buFont typeface="Lucida Grande"/>
              <a:buChar char="‣"/>
            </a:pPr>
            <a:endParaRPr lang="en-US" sz="2800" dirty="0">
              <a:latin typeface="Times"/>
              <a:cs typeface="Times"/>
            </a:endParaRPr>
          </a:p>
          <a:p>
            <a:pPr>
              <a:buFont typeface="Lucida Grande"/>
              <a:buChar char="‣"/>
            </a:pPr>
            <a:r>
              <a:rPr lang="en-US" sz="2800" dirty="0">
                <a:latin typeface="Times"/>
                <a:cs typeface="Times"/>
              </a:rPr>
              <a:t>min </a:t>
            </a:r>
            <a:r>
              <a:rPr lang="en-US" sz="2800" dirty="0" err="1">
                <a:latin typeface="Times"/>
                <a:cs typeface="Times"/>
              </a:rPr>
              <a:t>Σ</a:t>
            </a:r>
            <a:r>
              <a:rPr lang="en-US" sz="2800" dirty="0">
                <a:latin typeface="Times"/>
                <a:cs typeface="Times"/>
              </a:rPr>
              <a:t> (</a:t>
            </a:r>
            <a:r>
              <a:rPr lang="en-US" sz="2800" i="1" dirty="0" err="1">
                <a:latin typeface="Times"/>
                <a:cs typeface="Times"/>
              </a:rPr>
              <a:t>r</a:t>
            </a:r>
            <a:r>
              <a:rPr lang="en-US" sz="2800" i="1" baseline="-25000" dirty="0" err="1">
                <a:latin typeface="Times"/>
                <a:cs typeface="Times"/>
              </a:rPr>
              <a:t>ui</a:t>
            </a:r>
            <a:r>
              <a:rPr lang="en-US" sz="2800" i="1" dirty="0">
                <a:latin typeface="Times"/>
                <a:cs typeface="Times"/>
              </a:rPr>
              <a:t>- μ - b</a:t>
            </a:r>
            <a:r>
              <a:rPr lang="en-US" sz="2800" i="1" baseline="-25000" dirty="0">
                <a:latin typeface="Times"/>
                <a:cs typeface="Times"/>
              </a:rPr>
              <a:t>i</a:t>
            </a:r>
            <a:r>
              <a:rPr lang="en-US" sz="2800" i="1" dirty="0">
                <a:latin typeface="Times"/>
                <a:cs typeface="Times"/>
              </a:rPr>
              <a:t> - </a:t>
            </a:r>
            <a:r>
              <a:rPr lang="en-US" sz="2800" i="1" dirty="0" err="1">
                <a:latin typeface="Times"/>
                <a:cs typeface="Times"/>
              </a:rPr>
              <a:t>b</a:t>
            </a:r>
            <a:r>
              <a:rPr lang="en-US" sz="2800" i="1" baseline="-25000" dirty="0" err="1">
                <a:latin typeface="Times"/>
                <a:cs typeface="Times"/>
              </a:rPr>
              <a:t>u</a:t>
            </a:r>
            <a:r>
              <a:rPr lang="en-US" sz="2800" i="1" dirty="0">
                <a:latin typeface="Times"/>
                <a:cs typeface="Times"/>
              </a:rPr>
              <a:t> - </a:t>
            </a:r>
            <a:r>
              <a:rPr lang="en-US" sz="2800" i="1" dirty="0" err="1">
                <a:latin typeface="Times"/>
                <a:cs typeface="Times"/>
              </a:rPr>
              <a:t>q</a:t>
            </a:r>
            <a:r>
              <a:rPr lang="en-US" sz="2800" i="1" baseline="-25000" dirty="0" err="1">
                <a:latin typeface="Times"/>
                <a:cs typeface="Times"/>
              </a:rPr>
              <a:t>i</a:t>
            </a:r>
            <a:r>
              <a:rPr lang="en-US" sz="2800" i="1" baseline="30000" dirty="0" err="1">
                <a:latin typeface="Times"/>
                <a:cs typeface="Times"/>
              </a:rPr>
              <a:t>T</a:t>
            </a:r>
            <a:r>
              <a:rPr lang="en-US" sz="2800" i="1" dirty="0" err="1">
                <a:latin typeface="Times"/>
                <a:cs typeface="Times"/>
              </a:rPr>
              <a:t>p</a:t>
            </a:r>
            <a:r>
              <a:rPr lang="en-US" sz="2800" i="1" baseline="-25000" dirty="0" err="1">
                <a:latin typeface="Times"/>
                <a:cs typeface="Times"/>
              </a:rPr>
              <a:t>u</a:t>
            </a:r>
            <a:r>
              <a:rPr lang="en-US" sz="2800" i="1" dirty="0">
                <a:latin typeface="Times"/>
                <a:cs typeface="Times"/>
              </a:rPr>
              <a:t>)</a:t>
            </a:r>
            <a:r>
              <a:rPr lang="en-US" sz="2800" i="1" baseline="30000" dirty="0">
                <a:latin typeface="Times"/>
                <a:cs typeface="Times"/>
              </a:rPr>
              <a:t>2</a:t>
            </a:r>
            <a:r>
              <a:rPr lang="en-US" sz="2800" i="1" dirty="0">
                <a:latin typeface="Times"/>
                <a:cs typeface="Times"/>
              </a:rPr>
              <a:t>+ </a:t>
            </a:r>
            <a:r>
              <a:rPr lang="en-US" sz="2800" i="1" dirty="0" err="1">
                <a:latin typeface="Times"/>
                <a:cs typeface="Times"/>
              </a:rPr>
              <a:t>λ</a:t>
            </a:r>
            <a:r>
              <a:rPr lang="en-US" sz="2800" i="1" dirty="0">
                <a:latin typeface="Times"/>
                <a:cs typeface="Times"/>
              </a:rPr>
              <a:t>((||q</a:t>
            </a:r>
            <a:r>
              <a:rPr lang="en-US" sz="2800" i="1" baseline="-25000" dirty="0">
                <a:latin typeface="Times"/>
                <a:cs typeface="Times"/>
              </a:rPr>
              <a:t>i</a:t>
            </a:r>
            <a:r>
              <a:rPr lang="en-US" sz="2800" i="1" dirty="0">
                <a:latin typeface="Times"/>
                <a:cs typeface="Times"/>
              </a:rPr>
              <a:t>||</a:t>
            </a:r>
            <a:r>
              <a:rPr lang="en-US" sz="2800" i="1" baseline="30000" dirty="0">
                <a:latin typeface="Times"/>
                <a:cs typeface="Times"/>
              </a:rPr>
              <a:t>2 </a:t>
            </a:r>
            <a:r>
              <a:rPr lang="en-US" sz="2800" i="1" dirty="0">
                <a:latin typeface="Times"/>
                <a:cs typeface="Times"/>
              </a:rPr>
              <a:t>+ ||</a:t>
            </a:r>
            <a:r>
              <a:rPr lang="en-US" sz="2800" i="1" dirty="0" err="1">
                <a:latin typeface="Times"/>
                <a:cs typeface="Times"/>
              </a:rPr>
              <a:t>p</a:t>
            </a:r>
            <a:r>
              <a:rPr lang="en-US" sz="2800" i="1" baseline="-25000" dirty="0" err="1">
                <a:latin typeface="Times"/>
                <a:cs typeface="Times"/>
              </a:rPr>
              <a:t>u</a:t>
            </a:r>
            <a:r>
              <a:rPr lang="en-US" sz="2800" i="1" dirty="0">
                <a:latin typeface="Times"/>
                <a:cs typeface="Times"/>
              </a:rPr>
              <a:t>||</a:t>
            </a:r>
            <a:r>
              <a:rPr lang="en-US" sz="2800" i="1" baseline="30000" dirty="0">
                <a:latin typeface="Times"/>
                <a:cs typeface="Times"/>
              </a:rPr>
              <a:t>2</a:t>
            </a:r>
            <a:r>
              <a:rPr lang="en-US" sz="2800" i="1" dirty="0">
                <a:latin typeface="Times"/>
                <a:cs typeface="Times"/>
              </a:rPr>
              <a:t>+ b</a:t>
            </a:r>
            <a:r>
              <a:rPr lang="en-US" sz="2800" i="1" baseline="-25000" dirty="0">
                <a:latin typeface="Times"/>
                <a:cs typeface="Times"/>
              </a:rPr>
              <a:t>i</a:t>
            </a:r>
            <a:r>
              <a:rPr lang="en-US" sz="2800" i="1" baseline="30000" dirty="0">
                <a:latin typeface="Times"/>
                <a:cs typeface="Times"/>
              </a:rPr>
              <a:t>2</a:t>
            </a:r>
            <a:r>
              <a:rPr lang="en-US" sz="2800" i="1" dirty="0">
                <a:latin typeface="Times"/>
                <a:cs typeface="Times"/>
              </a:rPr>
              <a:t> +</a:t>
            </a:r>
            <a:r>
              <a:rPr lang="en-US" sz="2800" i="1" dirty="0" smtClean="0">
                <a:latin typeface="Times"/>
                <a:cs typeface="Times"/>
              </a:rPr>
              <a:t>b</a:t>
            </a:r>
            <a:r>
              <a:rPr lang="en-US" sz="2800" i="1" baseline="-25000" dirty="0" smtClean="0">
                <a:latin typeface="Times"/>
                <a:cs typeface="Times"/>
              </a:rPr>
              <a:t>u</a:t>
            </a:r>
            <a:r>
              <a:rPr lang="en-US" sz="2800" i="1" baseline="30000" dirty="0" smtClean="0">
                <a:latin typeface="Times"/>
                <a:cs typeface="Times"/>
              </a:rPr>
              <a:t>2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</a:p>
          <a:p>
            <a:pPr marL="0" indent="0">
              <a:buNone/>
            </a:pPr>
            <a:r>
              <a:rPr lang="en-US" sz="2800" i="1" dirty="0" smtClean="0">
                <a:latin typeface="Times"/>
                <a:cs typeface="Times"/>
              </a:rPr>
              <a:t>								</a:t>
            </a:r>
            <a:endParaRPr lang="en-US" sz="2800" dirty="0" smtClean="0">
              <a:latin typeface="Times"/>
              <a:cs typeface="Times"/>
            </a:endParaRPr>
          </a:p>
          <a:p>
            <a:pPr>
              <a:buFont typeface="Lucida Grande"/>
              <a:buChar char="‣"/>
            </a:pPr>
            <a:r>
              <a:rPr lang="en-US" sz="2800" dirty="0" smtClean="0">
                <a:latin typeface="Times"/>
                <a:cs typeface="Times"/>
              </a:rPr>
              <a:t>Learning algorithms used is stochastic gradient descent loop </a:t>
            </a:r>
          </a:p>
          <a:p>
            <a:pPr marL="0" indent="0" algn="ctr">
              <a:buNone/>
            </a:pPr>
            <a:r>
              <a:rPr lang="en-US" i="1" dirty="0" smtClean="0">
                <a:latin typeface="Times"/>
                <a:cs typeface="Times"/>
              </a:rPr>
              <a:t>b</a:t>
            </a:r>
            <a:r>
              <a:rPr lang="en-US" i="1" baseline="-25000" dirty="0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← b</a:t>
            </a:r>
            <a:r>
              <a:rPr lang="en-US" i="1" baseline="-25000" dirty="0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</a:t>
            </a:r>
            <a:r>
              <a:rPr lang="en-US" i="1" dirty="0" err="1">
                <a:latin typeface="Times"/>
                <a:cs typeface="Times"/>
              </a:rPr>
              <a:t>γ</a:t>
            </a:r>
            <a:r>
              <a:rPr lang="en-US" i="1" dirty="0">
                <a:latin typeface="Times"/>
                <a:cs typeface="Times"/>
              </a:rPr>
              <a:t> (</a:t>
            </a:r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baseline="-25000" dirty="0" err="1">
                <a:latin typeface="Times"/>
                <a:cs typeface="Times"/>
              </a:rPr>
              <a:t>ui</a:t>
            </a:r>
            <a:r>
              <a:rPr lang="en-US" i="1" dirty="0">
                <a:latin typeface="Times"/>
                <a:cs typeface="Times"/>
              </a:rPr>
              <a:t> – </a:t>
            </a:r>
            <a:r>
              <a:rPr lang="en-US" sz="2800" i="1" dirty="0" err="1">
                <a:latin typeface="Times"/>
                <a:cs typeface="Times"/>
              </a:rPr>
              <a:t>λ</a:t>
            </a:r>
            <a:r>
              <a:rPr lang="en-US" i="1" dirty="0">
                <a:latin typeface="Times"/>
                <a:cs typeface="Times"/>
              </a:rPr>
              <a:t> * b</a:t>
            </a:r>
            <a:r>
              <a:rPr lang="en-US" i="1" baseline="-25000" dirty="0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)</a:t>
            </a:r>
            <a:r>
              <a:rPr lang="en-US" sz="2800" i="1" dirty="0">
                <a:latin typeface="Times"/>
                <a:cs typeface="Times"/>
              </a:rPr>
              <a:t> 	</a:t>
            </a:r>
            <a:endParaRPr lang="en-CA" dirty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i="1" dirty="0" err="1" smtClean="0">
                <a:latin typeface="Times"/>
                <a:cs typeface="Times"/>
              </a:rPr>
              <a:t>b</a:t>
            </a:r>
            <a:r>
              <a:rPr lang="en-US" i="1" baseline="-25000" dirty="0" err="1" smtClean="0">
                <a:latin typeface="Times"/>
                <a:cs typeface="Times"/>
              </a:rPr>
              <a:t>u</a:t>
            </a:r>
            <a:r>
              <a:rPr lang="en-US" i="1" baseline="-25000" dirty="0" smtClean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← </a:t>
            </a:r>
            <a:r>
              <a:rPr lang="en-US" i="1" dirty="0" err="1">
                <a:latin typeface="Times"/>
                <a:cs typeface="Times"/>
              </a:rPr>
              <a:t>b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+ </a:t>
            </a:r>
            <a:r>
              <a:rPr lang="en-US" i="1" dirty="0" err="1">
                <a:latin typeface="Times"/>
                <a:cs typeface="Times"/>
              </a:rPr>
              <a:t>γ</a:t>
            </a:r>
            <a:r>
              <a:rPr lang="en-US" i="1" dirty="0">
                <a:latin typeface="Times"/>
                <a:cs typeface="Times"/>
              </a:rPr>
              <a:t> (</a:t>
            </a:r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baseline="-25000" dirty="0" err="1">
                <a:latin typeface="Times"/>
                <a:cs typeface="Times"/>
              </a:rPr>
              <a:t>ui</a:t>
            </a:r>
            <a:r>
              <a:rPr lang="en-US" i="1" baseline="-25000" dirty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- </a:t>
            </a:r>
            <a:r>
              <a:rPr lang="en-US" sz="2800" i="1" dirty="0" err="1">
                <a:latin typeface="Times"/>
                <a:cs typeface="Times"/>
              </a:rPr>
              <a:t>λ</a:t>
            </a:r>
            <a:r>
              <a:rPr lang="en-US" i="1" dirty="0">
                <a:latin typeface="Times"/>
                <a:cs typeface="Times"/>
              </a:rPr>
              <a:t> * </a:t>
            </a:r>
            <a:r>
              <a:rPr lang="en-US" i="1" dirty="0" err="1">
                <a:latin typeface="Times"/>
                <a:cs typeface="Times"/>
              </a:rPr>
              <a:t>b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)	          </a:t>
            </a:r>
            <a:endParaRPr lang="en-US" i="1" dirty="0" smtClean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i="1" dirty="0" smtClean="0">
                <a:latin typeface="Times"/>
                <a:cs typeface="Times"/>
              </a:rPr>
              <a:t>q</a:t>
            </a:r>
            <a:r>
              <a:rPr lang="en-US" i="1" baseline="-25000" dirty="0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← q</a:t>
            </a:r>
            <a:r>
              <a:rPr lang="en-US" i="1" baseline="-25000" dirty="0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+ </a:t>
            </a:r>
            <a:r>
              <a:rPr lang="en-US" i="1" dirty="0" err="1">
                <a:latin typeface="Times"/>
                <a:cs typeface="Times"/>
              </a:rPr>
              <a:t>γ</a:t>
            </a:r>
            <a:r>
              <a:rPr lang="en-US" i="1" dirty="0">
                <a:latin typeface="Times"/>
                <a:cs typeface="Times"/>
              </a:rPr>
              <a:t> (</a:t>
            </a:r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baseline="-25000" dirty="0" err="1">
                <a:latin typeface="Times"/>
                <a:cs typeface="Times"/>
              </a:rPr>
              <a:t>ui</a:t>
            </a:r>
            <a:r>
              <a:rPr lang="en-US" i="1" dirty="0">
                <a:latin typeface="Times"/>
                <a:cs typeface="Times"/>
              </a:rPr>
              <a:t> * 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– </a:t>
            </a:r>
            <a:r>
              <a:rPr lang="en-US" sz="2800" i="1" dirty="0" err="1">
                <a:latin typeface="Times"/>
                <a:cs typeface="Times"/>
              </a:rPr>
              <a:t>λ</a:t>
            </a:r>
            <a:r>
              <a:rPr lang="en-US" i="1" dirty="0">
                <a:latin typeface="Times"/>
                <a:cs typeface="Times"/>
              </a:rPr>
              <a:t> * q</a:t>
            </a:r>
            <a:r>
              <a:rPr lang="en-US" i="1" baseline="-25000" dirty="0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 )	 </a:t>
            </a:r>
            <a:endParaRPr lang="en-US" i="1" dirty="0" smtClean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i="1" dirty="0" err="1" smtClean="0">
                <a:latin typeface="Times"/>
                <a:cs typeface="Times"/>
              </a:rPr>
              <a:t>p</a:t>
            </a:r>
            <a:r>
              <a:rPr lang="en-US" i="1" baseline="-25000" dirty="0" err="1" smtClean="0">
                <a:latin typeface="Times"/>
                <a:cs typeface="Times"/>
              </a:rPr>
              <a:t>u</a:t>
            </a:r>
            <a:r>
              <a:rPr lang="en-US" i="1" baseline="-25000" dirty="0" smtClean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← 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+ </a:t>
            </a:r>
            <a:r>
              <a:rPr lang="en-US" i="1" dirty="0" err="1">
                <a:latin typeface="Times"/>
                <a:cs typeface="Times"/>
              </a:rPr>
              <a:t>γ</a:t>
            </a:r>
            <a:r>
              <a:rPr lang="en-US" i="1" dirty="0">
                <a:latin typeface="Times"/>
                <a:cs typeface="Times"/>
              </a:rPr>
              <a:t> (</a:t>
            </a:r>
            <a:r>
              <a:rPr lang="en-US" i="1" dirty="0" err="1">
                <a:latin typeface="Times"/>
                <a:cs typeface="Times"/>
              </a:rPr>
              <a:t>e</a:t>
            </a:r>
            <a:r>
              <a:rPr lang="en-US" i="1" baseline="-25000" dirty="0" err="1">
                <a:latin typeface="Times"/>
                <a:cs typeface="Times"/>
              </a:rPr>
              <a:t>ui</a:t>
            </a:r>
            <a:r>
              <a:rPr lang="en-US" i="1" dirty="0">
                <a:latin typeface="Times"/>
                <a:cs typeface="Times"/>
              </a:rPr>
              <a:t> *q</a:t>
            </a:r>
            <a:r>
              <a:rPr lang="en-US" i="1" baseline="-25000" dirty="0">
                <a:latin typeface="Times"/>
                <a:cs typeface="Times"/>
              </a:rPr>
              <a:t>i </a:t>
            </a:r>
            <a:r>
              <a:rPr lang="en-US" i="1" dirty="0">
                <a:latin typeface="Times"/>
                <a:cs typeface="Times"/>
              </a:rPr>
              <a:t>- </a:t>
            </a:r>
            <a:r>
              <a:rPr lang="en-US" sz="2800" i="1" dirty="0" err="1">
                <a:latin typeface="Times"/>
                <a:cs typeface="Times"/>
              </a:rPr>
              <a:t>λ</a:t>
            </a:r>
            <a:r>
              <a:rPr lang="en-US" i="1" dirty="0">
                <a:latin typeface="Times"/>
                <a:cs typeface="Times"/>
              </a:rPr>
              <a:t> * 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sz="2800" i="1" dirty="0" smtClean="0">
                <a:latin typeface="Times"/>
                <a:cs typeface="Times"/>
              </a:rPr>
              <a:t>)</a:t>
            </a:r>
            <a:endParaRPr lang="en-CA" dirty="0">
              <a:latin typeface="Times"/>
              <a:cs typeface="Times"/>
            </a:endParaRPr>
          </a:p>
          <a:p>
            <a:pPr>
              <a:buFont typeface="Lucida Grande"/>
              <a:buChar char="‣"/>
            </a:pPr>
            <a:endParaRPr lang="en-US" dirty="0">
              <a:latin typeface="Times"/>
              <a:cs typeface="Time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1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different RS on </a:t>
            </a:r>
            <a:r>
              <a:rPr lang="en-US" dirty="0" err="1" smtClean="0"/>
              <a:t>Movielens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RMSE value for </a:t>
            </a:r>
            <a:r>
              <a:rPr lang="en-US" dirty="0" err="1" smtClean="0"/>
              <a:t>biasedMF</a:t>
            </a:r>
            <a:r>
              <a:rPr lang="en-US" dirty="0" smtClean="0"/>
              <a:t> is comparable to SVD++, which is a complicated algorithm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5-04-24 at 12.21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0888"/>
            <a:ext cx="6413408" cy="3521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7664" y="6021288"/>
            <a:ext cx="17003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Source: </a:t>
            </a:r>
            <a:r>
              <a:rPr lang="en-US" sz="1500" dirty="0" err="1" smtClean="0"/>
              <a:t>Zheng</a:t>
            </a:r>
            <a:r>
              <a:rPr lang="en-US" sz="1500" dirty="0" smtClean="0"/>
              <a:t> et al. 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6102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>
                <a:latin typeface="Times New Roman"/>
                <a:cs typeface="Times New Roman"/>
              </a:rPr>
              <a:t>Recommender Systems</a:t>
            </a:r>
          </a:p>
          <a:p>
            <a:pPr marL="548640" lvl="2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Software tools and techniques providing users with suggestions for items a user may wish to utilize</a:t>
            </a:r>
            <a:r>
              <a:rPr lang="en-CA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 descr="netflix-l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56" y="2884225"/>
            <a:ext cx="4260144" cy="3278347"/>
          </a:xfrm>
          <a:prstGeom prst="rect">
            <a:avLst/>
          </a:prstGeom>
        </p:spPr>
      </p:pic>
      <p:pic>
        <p:nvPicPr>
          <p:cNvPr id="5" name="Picture 4" descr="ecommerce-recommendations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65" y="3376994"/>
            <a:ext cx="5185363" cy="2815814"/>
          </a:xfrm>
          <a:prstGeom prst="rect">
            <a:avLst/>
          </a:prstGeom>
        </p:spPr>
      </p:pic>
      <p:pic>
        <p:nvPicPr>
          <p:cNvPr id="6" name="Picture 5" descr="lastfm_dashboard-snapsho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59" y="3987839"/>
            <a:ext cx="3775640" cy="22125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3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Movielens</a:t>
            </a:r>
            <a:r>
              <a:rPr lang="en-US" dirty="0" smtClean="0"/>
              <a:t> </a:t>
            </a:r>
            <a:r>
              <a:rPr lang="en-US" dirty="0" smtClean="0"/>
              <a:t>1M</a:t>
            </a:r>
          </a:p>
          <a:p>
            <a:pPr lvl="1"/>
            <a:r>
              <a:rPr lang="en-US" sz="2800" dirty="0"/>
              <a:t>1,000,209 anonymous ratings </a:t>
            </a:r>
            <a:endParaRPr lang="en-US" dirty="0" smtClean="0"/>
          </a:p>
          <a:p>
            <a:pPr lvl="1"/>
            <a:r>
              <a:rPr lang="en-US" dirty="0" err="1" smtClean="0"/>
              <a:t>UserIDs</a:t>
            </a:r>
            <a:r>
              <a:rPr lang="en-US" dirty="0" smtClean="0"/>
              <a:t> </a:t>
            </a:r>
            <a:r>
              <a:rPr lang="en-US" dirty="0"/>
              <a:t>range between 1 and 6040 </a:t>
            </a:r>
          </a:p>
          <a:p>
            <a:pPr lvl="1"/>
            <a:r>
              <a:rPr lang="en-US" dirty="0" err="1" smtClean="0"/>
              <a:t>MovieIDs</a:t>
            </a:r>
            <a:r>
              <a:rPr lang="en-US" dirty="0" smtClean="0"/>
              <a:t> </a:t>
            </a:r>
            <a:r>
              <a:rPr lang="en-US" dirty="0"/>
              <a:t>range between 1 and 3952</a:t>
            </a:r>
          </a:p>
          <a:p>
            <a:pPr lvl="1"/>
            <a:r>
              <a:rPr lang="en-US" dirty="0" smtClean="0"/>
              <a:t>Ratings </a:t>
            </a:r>
            <a:r>
              <a:rPr lang="en-US" dirty="0"/>
              <a:t>are made on a 5-star scale (whole-star ratings only)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user has at least 20 ratings</a:t>
            </a:r>
          </a:p>
        </p:txBody>
      </p:sp>
    </p:spTree>
    <p:extLst>
      <p:ext uri="{BB962C8B-B14F-4D97-AF65-F5344CB8AC3E}">
        <p14:creationId xmlns:p14="http://schemas.microsoft.com/office/powerpoint/2010/main" val="131383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/>
              <a:t>Factorization </a:t>
            </a:r>
            <a:endParaRPr lang="en-US" dirty="0" smtClean="0"/>
          </a:p>
          <a:p>
            <a:pPr lvl="1"/>
            <a:r>
              <a:rPr lang="en-US" dirty="0"/>
              <a:t>RMSE </a:t>
            </a:r>
            <a:r>
              <a:rPr lang="en-US" dirty="0" smtClean="0"/>
              <a:t>= 0.8917</a:t>
            </a:r>
            <a:endParaRPr lang="en-US" dirty="0"/>
          </a:p>
          <a:p>
            <a:pPr lvl="1"/>
            <a:r>
              <a:rPr lang="en-US" dirty="0" smtClean="0"/>
              <a:t>Time = 799.355 </a:t>
            </a:r>
            <a:r>
              <a:rPr lang="en-US" dirty="0"/>
              <a:t>s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11202"/>
              </p:ext>
            </p:extLst>
          </p:nvPr>
        </p:nvGraphicFramePr>
        <p:xfrm>
          <a:off x="2785070" y="3140968"/>
          <a:ext cx="5171306" cy="2748120"/>
        </p:xfrm>
        <a:graphic>
          <a:graphicData uri="http://schemas.openxmlformats.org/drawingml/2006/table">
            <a:tbl>
              <a:tblPr firstRow="1" firstCol="1" bandRow="1"/>
              <a:tblGrid>
                <a:gridCol w="738605"/>
                <a:gridCol w="904309"/>
                <a:gridCol w="936104"/>
                <a:gridCol w="917075"/>
                <a:gridCol w="778428"/>
                <a:gridCol w="896785"/>
              </a:tblGrid>
              <a:tr h="458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3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2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123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2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196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23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3892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66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2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22088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19466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14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39854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24760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10438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2051720" y="3573016"/>
            <a:ext cx="648072" cy="23042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436096" y="620688"/>
            <a:ext cx="576064" cy="4320480"/>
          </a:xfrm>
          <a:prstGeom prst="leftBrace">
            <a:avLst>
              <a:gd name="adj1" fmla="val 0"/>
              <a:gd name="adj2" fmla="val 4965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0032" y="20515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Rating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4998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9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Extended Matrix </a:t>
            </a:r>
            <a:r>
              <a:rPr lang="en-US" dirty="0"/>
              <a:t>Factorization with baseline </a:t>
            </a:r>
            <a:r>
              <a:rPr lang="en-US" dirty="0" smtClean="0"/>
              <a:t>biases</a:t>
            </a:r>
            <a:endParaRPr lang="en-US" dirty="0"/>
          </a:p>
          <a:p>
            <a:pPr lvl="1"/>
            <a:r>
              <a:rPr lang="en-US" dirty="0"/>
              <a:t>RMSE = 0.8856 </a:t>
            </a:r>
            <a:endParaRPr lang="en-US" dirty="0" smtClean="0"/>
          </a:p>
          <a:p>
            <a:pPr lvl="1"/>
            <a:r>
              <a:rPr lang="en-US" dirty="0" smtClean="0"/>
              <a:t>Time = 825.816 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62513"/>
              </p:ext>
            </p:extLst>
          </p:nvPr>
        </p:nvGraphicFramePr>
        <p:xfrm>
          <a:off x="2915817" y="3140968"/>
          <a:ext cx="5112567" cy="2808312"/>
        </p:xfrm>
        <a:graphic>
          <a:graphicData uri="http://schemas.openxmlformats.org/drawingml/2006/table">
            <a:tbl>
              <a:tblPr firstRow="1" firstCol="1" bandRow="1"/>
              <a:tblGrid>
                <a:gridCol w="700352"/>
                <a:gridCol w="910457"/>
                <a:gridCol w="840422"/>
                <a:gridCol w="840422"/>
                <a:gridCol w="840422"/>
                <a:gridCol w="980492"/>
              </a:tblGrid>
              <a:tr h="4680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237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3996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101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22962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18659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16425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24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39979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26228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8768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2051720" y="3573016"/>
            <a:ext cx="648072" cy="23042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436096" y="620688"/>
            <a:ext cx="576064" cy="4320480"/>
          </a:xfrm>
          <a:prstGeom prst="leftBrace">
            <a:avLst>
              <a:gd name="adj1" fmla="val 0"/>
              <a:gd name="adj2" fmla="val 4965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60032" y="20515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Rating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44998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47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based MF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step algorithm</a:t>
            </a:r>
          </a:p>
          <a:p>
            <a:pPr lvl="1"/>
            <a:r>
              <a:rPr lang="en-US" dirty="0" smtClean="0"/>
              <a:t>Applied </a:t>
            </a:r>
            <a:r>
              <a:rPr lang="en-US" dirty="0" smtClean="0"/>
              <a:t>Biased MF </a:t>
            </a:r>
            <a:r>
              <a:rPr lang="en-US" dirty="0" smtClean="0"/>
              <a:t>on training to find baseline matrix for user and item</a:t>
            </a:r>
          </a:p>
          <a:p>
            <a:pPr lvl="1"/>
            <a:r>
              <a:rPr lang="en-US" dirty="0" smtClean="0"/>
              <a:t>Applied K-means with k=20 to find similar users</a:t>
            </a:r>
          </a:p>
          <a:p>
            <a:pPr lvl="1"/>
            <a:r>
              <a:rPr lang="en-US" dirty="0" smtClean="0"/>
              <a:t>Used one single feature for all similar users, which was the mean of all the previously calculated 6 latent features</a:t>
            </a:r>
          </a:p>
          <a:p>
            <a:pPr lvl="1"/>
            <a:r>
              <a:rPr lang="en-US" dirty="0" smtClean="0"/>
              <a:t>Applied </a:t>
            </a:r>
            <a:r>
              <a:rPr lang="en-US" dirty="0" smtClean="0"/>
              <a:t>Biased MF </a:t>
            </a:r>
            <a:r>
              <a:rPr lang="en-US" dirty="0" smtClean="0"/>
              <a:t>one more time on 1 feature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r>
              <a:rPr lang="en-US" dirty="0"/>
              <a:t>based Matrix factorization</a:t>
            </a:r>
          </a:p>
          <a:p>
            <a:pPr lvl="1">
              <a:buClr>
                <a:srgbClr val="9FB8CD"/>
              </a:buClr>
            </a:pPr>
            <a:r>
              <a:rPr lang="en-US" dirty="0">
                <a:solidFill>
                  <a:srgbClr val="464653"/>
                </a:solidFill>
              </a:rPr>
              <a:t>RMSE =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0.9080</a:t>
            </a:r>
          </a:p>
          <a:p>
            <a:pPr lvl="2">
              <a:buClr>
                <a:srgbClr val="9FB8CD"/>
              </a:buClr>
            </a:pPr>
            <a:endParaRPr lang="en-US" dirty="0">
              <a:solidFill>
                <a:srgbClr val="464653"/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12654"/>
              </p:ext>
            </p:extLst>
          </p:nvPr>
        </p:nvGraphicFramePr>
        <p:xfrm>
          <a:off x="2843808" y="3212976"/>
          <a:ext cx="5328592" cy="2778588"/>
        </p:xfrm>
        <a:graphic>
          <a:graphicData uri="http://schemas.openxmlformats.org/drawingml/2006/table">
            <a:tbl>
              <a:tblPr firstRow="1" firstCol="1" bandRow="1"/>
              <a:tblGrid>
                <a:gridCol w="705255"/>
                <a:gridCol w="861978"/>
                <a:gridCol w="940340"/>
                <a:gridCol w="969396"/>
                <a:gridCol w="929950"/>
                <a:gridCol w="921673"/>
              </a:tblGrid>
              <a:tr h="376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52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3524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4052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226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3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3892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10066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3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3165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2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22541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18896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19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1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17081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39300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14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3391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4683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26377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2051720" y="3573016"/>
            <a:ext cx="648072" cy="23042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436096" y="620688"/>
            <a:ext cx="576064" cy="4320480"/>
          </a:xfrm>
          <a:prstGeom prst="leftBrace">
            <a:avLst>
              <a:gd name="adj1" fmla="val 0"/>
              <a:gd name="adj2" fmla="val 4965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60032" y="20515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Rating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44998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0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Change the new rating to be the mean of the ratings for all similar users and then apply the MF</a:t>
            </a:r>
          </a:p>
          <a:p>
            <a:r>
              <a:rPr lang="en-US" dirty="0" smtClean="0"/>
              <a:t>Test different sizes for K, since bad clustering may reduce the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1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r>
              <a:rPr lang="en-US" dirty="0"/>
              <a:t> </a:t>
            </a:r>
            <a:r>
              <a:rPr lang="en-US" dirty="0" smtClean="0"/>
              <a:t>&amp; 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Parisa Lak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CA" dirty="0">
                <a:latin typeface="Times New Roman"/>
                <a:cs typeface="Times New Roman"/>
              </a:rPr>
              <a:t>Content based Recommendation</a:t>
            </a:r>
          </a:p>
          <a:p>
            <a:pPr marL="548640" lvl="2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CA" sz="2200" dirty="0">
                <a:solidFill>
                  <a:schemeClr val="tx1"/>
                </a:solidFill>
                <a:latin typeface="Times New Roman"/>
                <a:cs typeface="Times New Roman"/>
              </a:rPr>
              <a:t>Recommendations are based on the information from the content of an item rather than users’ opinion</a:t>
            </a:r>
          </a:p>
          <a:p>
            <a:pPr marL="548640" lvl="2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CA" sz="2200" dirty="0">
                <a:solidFill>
                  <a:schemeClr val="tx1"/>
                </a:solidFill>
                <a:latin typeface="Times New Roman"/>
                <a:cs typeface="Times New Roman"/>
              </a:rPr>
              <a:t>Uses Machine learning algorithm to induce a profile of users’ preferences</a:t>
            </a:r>
          </a:p>
          <a:p>
            <a:pPr>
              <a:lnSpc>
                <a:spcPct val="140000"/>
              </a:lnSpc>
            </a:pPr>
            <a:r>
              <a:rPr lang="en-US" dirty="0">
                <a:latin typeface="Times New Roman"/>
                <a:cs typeface="Times New Roman"/>
              </a:rPr>
              <a:t>Collaborative filtering technique</a:t>
            </a:r>
          </a:p>
          <a:p>
            <a:pPr marL="548640" lvl="2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200" dirty="0">
                <a:latin typeface="Times New Roman"/>
                <a:cs typeface="Times New Roman"/>
              </a:rPr>
              <a:t>The process of filtering or evaluating items using the opinions of other people</a:t>
            </a:r>
          </a:p>
          <a:p>
            <a:pPr marL="548640" lvl="2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User-User or Item-Item similarities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5E32-BB7C-F347-BBE2-0AF18BDA2F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2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Collaborative Filtering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Lucida Grande"/>
              <a:buChar char="‣"/>
            </a:pPr>
            <a:r>
              <a:rPr lang="en-US" dirty="0" smtClean="0">
                <a:latin typeface="Times New Roman"/>
                <a:cs typeface="Times New Roman"/>
              </a:rPr>
              <a:t>Neighborhood models</a:t>
            </a:r>
          </a:p>
          <a:p>
            <a:pPr lvl="1">
              <a:buFont typeface="Lucida Grande"/>
              <a:buChar char="‣"/>
            </a:pPr>
            <a:r>
              <a:rPr lang="en-US" dirty="0" smtClean="0"/>
              <a:t>Item item or user user similarities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Lucida Grande"/>
              <a:buChar char="‣"/>
            </a:pPr>
            <a:r>
              <a:rPr lang="en-US" dirty="0" smtClean="0"/>
              <a:t>Latent Factor</a:t>
            </a:r>
          </a:p>
          <a:p>
            <a:pPr lvl="1">
              <a:buFont typeface="Lucida Grande"/>
              <a:buChar char="‣"/>
            </a:pPr>
            <a:r>
              <a:rPr lang="en-US" dirty="0" smtClean="0"/>
              <a:t>Transforms both users and items into the same latent space</a:t>
            </a:r>
          </a:p>
          <a:p>
            <a:pPr lvl="1">
              <a:buFont typeface="Lucida Grande"/>
              <a:buChar char="‣"/>
            </a:pPr>
            <a:r>
              <a:rPr lang="en-US" dirty="0" smtClean="0"/>
              <a:t>Characterizing both by ratings</a:t>
            </a:r>
          </a:p>
          <a:p>
            <a:pPr lvl="1">
              <a:buFont typeface="Lucida Grande"/>
              <a:buChar char="‣"/>
            </a:pPr>
            <a:r>
              <a:rPr lang="en-US" dirty="0" smtClean="0"/>
              <a:t>Matrix Factorization</a:t>
            </a:r>
          </a:p>
          <a:p>
            <a:pPr lvl="1">
              <a:buFont typeface="Lucida Grande"/>
              <a:buChar char="‣"/>
            </a:pPr>
            <a:endParaRPr lang="en-US" dirty="0" smtClean="0"/>
          </a:p>
          <a:p>
            <a:pPr>
              <a:lnSpc>
                <a:spcPct val="120000"/>
              </a:lnSpc>
              <a:buFont typeface="Lucida Grande"/>
              <a:buChar char="‣"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2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Matrix Factorization?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779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Decomposing a large matrix into two smaller one</a:t>
            </a:r>
          </a:p>
          <a:p>
            <a:r>
              <a:rPr lang="en-US" sz="2600" dirty="0" smtClean="0"/>
              <a:t>The dot product of the two should be equal to the original matrix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57276"/>
              </p:ext>
            </p:extLst>
          </p:nvPr>
        </p:nvGraphicFramePr>
        <p:xfrm>
          <a:off x="1115616" y="3933056"/>
          <a:ext cx="230425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"/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90636"/>
              </p:ext>
            </p:extLst>
          </p:nvPr>
        </p:nvGraphicFramePr>
        <p:xfrm>
          <a:off x="4427984" y="3933056"/>
          <a:ext cx="129614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"/>
                <a:gridCol w="432048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86409"/>
              </p:ext>
            </p:extLst>
          </p:nvPr>
        </p:nvGraphicFramePr>
        <p:xfrm>
          <a:off x="6276528" y="4116680"/>
          <a:ext cx="211189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974"/>
                <a:gridCol w="527974"/>
                <a:gridCol w="527974"/>
                <a:gridCol w="527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qual 7"/>
          <p:cNvSpPr/>
          <p:nvPr/>
        </p:nvSpPr>
        <p:spPr>
          <a:xfrm>
            <a:off x="3419872" y="4581128"/>
            <a:ext cx="432048" cy="288032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5796136" y="4509120"/>
            <a:ext cx="360040" cy="36004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63688" y="3429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4X4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34917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4X3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76256" y="34917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X4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1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 in Recommender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 smtClean="0"/>
              <a:t>The Evolution of MF in Recommender systems</a:t>
            </a:r>
          </a:p>
          <a:p>
            <a:endParaRPr lang="en-US" dirty="0"/>
          </a:p>
        </p:txBody>
      </p:sp>
      <p:pic>
        <p:nvPicPr>
          <p:cNvPr id="6" name="Picture 5" descr="Screen Shot 2015-04-23 at 10.22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36845"/>
            <a:ext cx="6408712" cy="42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1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</a:t>
            </a:r>
            <a:r>
              <a:rPr lang="en-US" dirty="0" smtClean="0"/>
              <a:t>Factorization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988478"/>
              </p:ext>
            </p:extLst>
          </p:nvPr>
        </p:nvGraphicFramePr>
        <p:xfrm>
          <a:off x="1331640" y="1844824"/>
          <a:ext cx="6768752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88"/>
                <a:gridCol w="1692188"/>
                <a:gridCol w="1692188"/>
                <a:gridCol w="1692188"/>
              </a:tblGrid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Spiderman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Limitless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Inception</a:t>
                      </a:r>
                      <a:endParaRPr 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Screen Shot 2015-04-23 at 11.0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40" y="3501008"/>
            <a:ext cx="5638800" cy="2857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23928" y="5589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39330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043608" y="475650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35010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48064" y="34917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items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987823" y="4360458"/>
            <a:ext cx="108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users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4941168"/>
            <a:ext cx="1728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/>
              <a:t>R</a:t>
            </a:r>
            <a:r>
              <a:rPr lang="en-US" sz="2600" baseline="-25000" dirty="0" err="1" smtClean="0"/>
              <a:t>ui</a:t>
            </a:r>
            <a:r>
              <a:rPr lang="en-US" sz="2600" dirty="0" smtClean="0"/>
              <a:t> = </a:t>
            </a:r>
            <a:r>
              <a:rPr lang="en-US" sz="2600" dirty="0" err="1" smtClean="0"/>
              <a:t>q</a:t>
            </a:r>
            <a:r>
              <a:rPr lang="en-US" sz="2600" baseline="-25000" dirty="0" err="1"/>
              <a:t>i</a:t>
            </a:r>
            <a:r>
              <a:rPr lang="en-US" sz="2600" baseline="30000" dirty="0" err="1" smtClean="0"/>
              <a:t>T</a:t>
            </a:r>
            <a:r>
              <a:rPr lang="en-US" sz="2600" dirty="0" smtClean="0"/>
              <a:t>. </a:t>
            </a:r>
            <a:r>
              <a:rPr lang="en-US" sz="2600" dirty="0" err="1" smtClean="0"/>
              <a:t>p</a:t>
            </a:r>
            <a:r>
              <a:rPr lang="en-US" sz="2600" baseline="-25000" dirty="0" err="1"/>
              <a:t>u</a:t>
            </a:r>
            <a:endParaRPr lang="en-US" sz="2600" baseline="-25000" dirty="0"/>
          </a:p>
        </p:txBody>
      </p:sp>
    </p:spTree>
    <p:extLst>
      <p:ext uri="{BB962C8B-B14F-4D97-AF65-F5344CB8AC3E}">
        <p14:creationId xmlns:p14="http://schemas.microsoft.com/office/powerpoint/2010/main" val="3097785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</a:t>
            </a:r>
            <a:r>
              <a:rPr lang="en-US" dirty="0" smtClean="0"/>
              <a:t>Factorization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 descr="Screen Shot 2015-04-23 at 11.03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40" y="3501008"/>
            <a:ext cx="5638800" cy="2857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23928" y="5589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44208" y="39330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1043608" y="475650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35010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48064" y="34917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items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987823" y="4360458"/>
            <a:ext cx="108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users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4941168"/>
            <a:ext cx="1728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/>
              <a:t>R</a:t>
            </a:r>
            <a:r>
              <a:rPr lang="en-US" sz="2600" baseline="-25000" dirty="0" err="1" smtClean="0"/>
              <a:t>ui</a:t>
            </a:r>
            <a:r>
              <a:rPr lang="en-US" sz="2600" dirty="0" smtClean="0"/>
              <a:t> = </a:t>
            </a:r>
            <a:r>
              <a:rPr lang="en-US" sz="2600" dirty="0" err="1" smtClean="0"/>
              <a:t>q</a:t>
            </a:r>
            <a:r>
              <a:rPr lang="en-US" sz="2600" baseline="-25000" dirty="0" err="1"/>
              <a:t>i</a:t>
            </a:r>
            <a:r>
              <a:rPr lang="en-US" sz="2600" baseline="30000" dirty="0" err="1" smtClean="0"/>
              <a:t>T</a:t>
            </a:r>
            <a:r>
              <a:rPr lang="en-US" sz="2600" dirty="0" smtClean="0"/>
              <a:t>. </a:t>
            </a:r>
            <a:r>
              <a:rPr lang="en-US" sz="2600" dirty="0" err="1" smtClean="0"/>
              <a:t>p</a:t>
            </a:r>
            <a:r>
              <a:rPr lang="en-US" sz="2600" baseline="-25000" dirty="0" err="1"/>
              <a:t>u</a:t>
            </a:r>
            <a:endParaRPr lang="en-US" sz="2600" baseline="-25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 err="1" smtClean="0"/>
              <a:t>P</a:t>
            </a:r>
            <a:r>
              <a:rPr lang="en-US" sz="2600" baseline="-25000" dirty="0" err="1" smtClean="0"/>
              <a:t>u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indicates how much user u likes f latent factors</a:t>
            </a:r>
          </a:p>
          <a:p>
            <a:r>
              <a:rPr lang="en-US" sz="2600" dirty="0" smtClean="0"/>
              <a:t>Q</a:t>
            </a:r>
            <a:r>
              <a:rPr lang="en-US" sz="2600" baseline="-25000" dirty="0" smtClean="0"/>
              <a:t>i</a:t>
            </a:r>
            <a:r>
              <a:rPr lang="en-US" sz="2600" dirty="0"/>
              <a:t> </a:t>
            </a:r>
            <a:r>
              <a:rPr lang="en-US" sz="2600" dirty="0" smtClean="0"/>
              <a:t>shows how much item </a:t>
            </a:r>
            <a:r>
              <a:rPr lang="en-US" sz="2600" dirty="0" err="1" smtClean="0"/>
              <a:t>i</a:t>
            </a:r>
            <a:r>
              <a:rPr lang="en-US" sz="2600" dirty="0" smtClean="0"/>
              <a:t> obtains f factors</a:t>
            </a:r>
          </a:p>
          <a:p>
            <a:r>
              <a:rPr lang="en-US" sz="2600" dirty="0" err="1" smtClean="0"/>
              <a:t>R</a:t>
            </a:r>
            <a:r>
              <a:rPr lang="en-US" sz="2600" baseline="-25000" dirty="0" err="1" smtClean="0"/>
              <a:t>ui</a:t>
            </a:r>
            <a:r>
              <a:rPr lang="en-US" sz="2600" dirty="0" smtClean="0"/>
              <a:t> shows how much user u likes item </a:t>
            </a:r>
            <a:r>
              <a:rPr lang="en-US" sz="2600" dirty="0" err="1" smtClean="0"/>
              <a:t>i</a:t>
            </a:r>
            <a:endParaRPr lang="en-US" sz="2600" dirty="0" smtClean="0"/>
          </a:p>
        </p:txBody>
      </p:sp>
      <p:sp>
        <p:nvSpPr>
          <p:cNvPr id="5" name="Rounded Rectangular Callout 4"/>
          <p:cNvSpPr/>
          <p:nvPr/>
        </p:nvSpPr>
        <p:spPr>
          <a:xfrm>
            <a:off x="6012160" y="2276872"/>
            <a:ext cx="3024336" cy="1440160"/>
          </a:xfrm>
          <a:prstGeom prst="wedgeRoundRectCallout">
            <a:avLst>
              <a:gd name="adj1" fmla="val -32732"/>
              <a:gd name="adj2" fmla="val 731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The latent factors can be genre of movie such as romance, action, horror, adventure, comic,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885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Factors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 smtClean="0"/>
              <a:t>To find the best feature matrix that explains users (P) and items (Q) we should perform optimization </a:t>
            </a:r>
          </a:p>
          <a:p>
            <a:endParaRPr lang="en-US" dirty="0">
              <a:latin typeface="Times"/>
              <a:cs typeface="Times"/>
            </a:endParaRPr>
          </a:p>
          <a:p>
            <a:r>
              <a:rPr lang="en-US" dirty="0" smtClean="0">
                <a:latin typeface="Times"/>
                <a:cs typeface="Times"/>
              </a:rPr>
              <a:t>min </a:t>
            </a:r>
            <a:r>
              <a:rPr lang="en-US" dirty="0" err="1">
                <a:latin typeface="Times"/>
                <a:cs typeface="Times"/>
              </a:rPr>
              <a:t>Σ</a:t>
            </a:r>
            <a:r>
              <a:rPr lang="en-US" dirty="0">
                <a:latin typeface="Times"/>
                <a:cs typeface="Times"/>
              </a:rPr>
              <a:t> (</a:t>
            </a:r>
            <a:r>
              <a:rPr lang="en-US" i="1" dirty="0" err="1" smtClean="0">
                <a:latin typeface="Times"/>
                <a:cs typeface="Times"/>
              </a:rPr>
              <a:t>r</a:t>
            </a:r>
            <a:r>
              <a:rPr lang="en-US" i="1" baseline="-25000" dirty="0" err="1" smtClean="0">
                <a:latin typeface="Times"/>
                <a:cs typeface="Times"/>
              </a:rPr>
              <a:t>ui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- </a:t>
            </a:r>
            <a:r>
              <a:rPr lang="en-US" i="1" dirty="0" err="1">
                <a:latin typeface="Times"/>
                <a:cs typeface="Times"/>
              </a:rPr>
              <a:t>q</a:t>
            </a:r>
            <a:r>
              <a:rPr lang="en-US" i="1" baseline="-25000" dirty="0" err="1">
                <a:latin typeface="Times"/>
                <a:cs typeface="Times"/>
              </a:rPr>
              <a:t>i</a:t>
            </a:r>
            <a:r>
              <a:rPr lang="en-US" i="1" baseline="30000" dirty="0" err="1">
                <a:latin typeface="Times"/>
                <a:cs typeface="Times"/>
              </a:rPr>
              <a:t>T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)</a:t>
            </a:r>
            <a:r>
              <a:rPr lang="en-US" i="1" baseline="30000" dirty="0" smtClean="0">
                <a:latin typeface="Times"/>
                <a:cs typeface="Times"/>
              </a:rPr>
              <a:t>2</a:t>
            </a:r>
          </a:p>
          <a:p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 smtClean="0">
              <a:latin typeface="Times"/>
              <a:cs typeface="Times"/>
            </a:endParaRPr>
          </a:p>
          <a:p>
            <a:r>
              <a:rPr lang="en-US" dirty="0">
                <a:latin typeface="Times"/>
                <a:cs typeface="Times"/>
              </a:rPr>
              <a:t>min </a:t>
            </a:r>
            <a:r>
              <a:rPr lang="en-US" dirty="0" err="1">
                <a:latin typeface="Times"/>
                <a:cs typeface="Times"/>
              </a:rPr>
              <a:t>Σ</a:t>
            </a:r>
            <a:r>
              <a:rPr lang="en-US" dirty="0">
                <a:latin typeface="Times"/>
                <a:cs typeface="Times"/>
              </a:rPr>
              <a:t> (</a:t>
            </a:r>
            <a:r>
              <a:rPr lang="en-US" i="1" dirty="0" err="1" smtClean="0">
                <a:latin typeface="Times"/>
                <a:cs typeface="Times"/>
              </a:rPr>
              <a:t>r</a:t>
            </a:r>
            <a:r>
              <a:rPr lang="en-US" i="1" baseline="-25000" dirty="0" err="1" smtClean="0">
                <a:latin typeface="Times"/>
                <a:cs typeface="Times"/>
              </a:rPr>
              <a:t>ui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i="1" dirty="0" err="1">
                <a:latin typeface="Times"/>
                <a:cs typeface="Times"/>
              </a:rPr>
              <a:t>q</a:t>
            </a:r>
            <a:r>
              <a:rPr lang="en-US" i="1" baseline="-25000" dirty="0" err="1">
                <a:latin typeface="Times"/>
                <a:cs typeface="Times"/>
              </a:rPr>
              <a:t>i</a:t>
            </a:r>
            <a:r>
              <a:rPr lang="en-US" i="1" baseline="30000" dirty="0" err="1">
                <a:latin typeface="Times"/>
                <a:cs typeface="Times"/>
              </a:rPr>
              <a:t>T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)</a:t>
            </a:r>
            <a:r>
              <a:rPr lang="en-US" i="1" baseline="30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+ </a:t>
            </a:r>
            <a:r>
              <a:rPr lang="en-US" i="1" dirty="0" err="1">
                <a:latin typeface="Times"/>
                <a:cs typeface="Times"/>
              </a:rPr>
              <a:t>λ</a:t>
            </a:r>
            <a:r>
              <a:rPr lang="en-US" i="1" dirty="0">
                <a:latin typeface="Times"/>
                <a:cs typeface="Times"/>
              </a:rPr>
              <a:t>((||q</a:t>
            </a:r>
            <a:r>
              <a:rPr lang="en-US" i="1" baseline="-25000" dirty="0">
                <a:latin typeface="Times"/>
                <a:cs typeface="Times"/>
              </a:rPr>
              <a:t>i</a:t>
            </a:r>
            <a:r>
              <a:rPr lang="en-US" i="1" dirty="0">
                <a:latin typeface="Times"/>
                <a:cs typeface="Times"/>
              </a:rPr>
              <a:t>||</a:t>
            </a:r>
            <a:r>
              <a:rPr lang="en-US" i="1" baseline="30000" dirty="0">
                <a:latin typeface="Times"/>
                <a:cs typeface="Times"/>
              </a:rPr>
              <a:t>2 </a:t>
            </a:r>
            <a:r>
              <a:rPr lang="en-US" i="1" dirty="0">
                <a:latin typeface="Times"/>
                <a:cs typeface="Times"/>
              </a:rPr>
              <a:t>+ ||</a:t>
            </a:r>
            <a:r>
              <a:rPr lang="en-US" i="1" dirty="0" err="1">
                <a:latin typeface="Times"/>
                <a:cs typeface="Times"/>
              </a:rPr>
              <a:t>p</a:t>
            </a:r>
            <a:r>
              <a:rPr lang="en-US" i="1" baseline="-25000" dirty="0" err="1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||</a:t>
            </a:r>
            <a:r>
              <a:rPr lang="en-US" i="1" baseline="30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)</a:t>
            </a:r>
            <a:endParaRPr lang="en-US" i="1" dirty="0">
              <a:latin typeface="Times"/>
              <a:cs typeface="Time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3068960"/>
            <a:ext cx="2304256" cy="936104"/>
          </a:xfrm>
          <a:prstGeom prst="wedgeRoundRectCallout">
            <a:avLst>
              <a:gd name="adj1" fmla="val -94983"/>
              <a:gd name="adj2" fmla="val -134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cost function in our optimization problem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851920" y="5589240"/>
            <a:ext cx="2304256" cy="936104"/>
          </a:xfrm>
          <a:prstGeom prst="wedgeRoundRectCallout">
            <a:avLst>
              <a:gd name="adj1" fmla="val -20834"/>
              <a:gd name="adj2" fmla="val -10869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Regularized item is added to avoid over-fitting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25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rix factorization-Dec3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Matrix factorization-Dec3.thmx</Template>
  <TotalTime>16242</TotalTime>
  <Words>1417</Words>
  <Application>Microsoft Macintosh PowerPoint</Application>
  <PresentationFormat>On-screen Show (4:3)</PresentationFormat>
  <Paragraphs>456</Paragraphs>
  <Slides>26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Matrix factorization-Dec3</vt:lpstr>
      <vt:lpstr>Baseline Matrix Factorization Algorithm for Rating Prediction Parisa Lak</vt:lpstr>
      <vt:lpstr>Introduction</vt:lpstr>
      <vt:lpstr>Introduction</vt:lpstr>
      <vt:lpstr>Collaborative Filtering</vt:lpstr>
      <vt:lpstr>What is Matrix Factorization?</vt:lpstr>
      <vt:lpstr>Matrix Factorization in Recommender Systems</vt:lpstr>
      <vt:lpstr>Matrix Factorization</vt:lpstr>
      <vt:lpstr>Matrix Factorization</vt:lpstr>
      <vt:lpstr>Optimizing Factors</vt:lpstr>
      <vt:lpstr>Optimizing Factors</vt:lpstr>
      <vt:lpstr>Optimizing Factors</vt:lpstr>
      <vt:lpstr>Example</vt:lpstr>
      <vt:lpstr>Example</vt:lpstr>
      <vt:lpstr>Example</vt:lpstr>
      <vt:lpstr>Accuracy Evaluation</vt:lpstr>
      <vt:lpstr>Root Mean Square Error (RMSE)</vt:lpstr>
      <vt:lpstr>Extended Matrix Factorization</vt:lpstr>
      <vt:lpstr>Extended Matrix Factorization</vt:lpstr>
      <vt:lpstr>Evaluation of different RS on Movielens data</vt:lpstr>
      <vt:lpstr>Experiment</vt:lpstr>
      <vt:lpstr>Results</vt:lpstr>
      <vt:lpstr>Results</vt:lpstr>
      <vt:lpstr>Cluster based MF</vt:lpstr>
      <vt:lpstr>Results</vt:lpstr>
      <vt:lpstr>Next step</vt:lpstr>
      <vt:lpstr>Questions &amp; 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Globe and Mail Project</dc:title>
  <dc:creator>7013</dc:creator>
  <cp:lastModifiedBy>Parisa Lak</cp:lastModifiedBy>
  <cp:revision>498</cp:revision>
  <dcterms:created xsi:type="dcterms:W3CDTF">2015-01-12T18:04:17Z</dcterms:created>
  <dcterms:modified xsi:type="dcterms:W3CDTF">2015-04-24T05:28:25Z</dcterms:modified>
</cp:coreProperties>
</file>