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69" r:id="rId3"/>
    <p:sldId id="336" r:id="rId4"/>
    <p:sldId id="372" r:id="rId5"/>
    <p:sldId id="375" r:id="rId6"/>
    <p:sldId id="371" r:id="rId7"/>
    <p:sldId id="378" r:id="rId8"/>
    <p:sldId id="382" r:id="rId9"/>
    <p:sldId id="383" r:id="rId10"/>
    <p:sldId id="384" r:id="rId11"/>
    <p:sldId id="385" r:id="rId12"/>
    <p:sldId id="401" r:id="rId13"/>
    <p:sldId id="386" r:id="rId14"/>
    <p:sldId id="390" r:id="rId15"/>
    <p:sldId id="398" r:id="rId16"/>
    <p:sldId id="391" r:id="rId17"/>
    <p:sldId id="392" r:id="rId18"/>
    <p:sldId id="417" r:id="rId19"/>
    <p:sldId id="419" r:id="rId20"/>
    <p:sldId id="402" r:id="rId21"/>
    <p:sldId id="418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5" r:id="rId30"/>
    <p:sldId id="422" r:id="rId31"/>
    <p:sldId id="414" r:id="rId32"/>
    <p:sldId id="416" r:id="rId33"/>
    <p:sldId id="420" r:id="rId34"/>
    <p:sldId id="393" r:id="rId35"/>
    <p:sldId id="394" r:id="rId36"/>
    <p:sldId id="395" r:id="rId37"/>
    <p:sldId id="396" r:id="rId38"/>
    <p:sldId id="397" r:id="rId39"/>
    <p:sldId id="400" r:id="rId40"/>
    <p:sldId id="424" r:id="rId41"/>
    <p:sldId id="36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88632" autoAdjust="0"/>
  </p:normalViewPr>
  <p:slideViewPr>
    <p:cSldViewPr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D4175-496E-D049-B6FA-500F8A4184C3}" type="datetimeFigureOut">
              <a:rPr lang="en-US" smtClean="0"/>
              <a:pPr/>
              <a:t>15-04-28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DB0B8-D860-2649-8482-7A910887B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61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36DDD-0747-A24D-9558-65F74FCB06EC}" type="datetimeFigureOut">
              <a:rPr lang="en-US" smtClean="0"/>
              <a:pPr/>
              <a:t>15-04-28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484A7-97F7-DB4C-B61F-D21F7533E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31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how do we evaluate accuracy?</a:t>
            </a:r>
            <a:r>
              <a:rPr lang="en-US" baseline="0" dirty="0" smtClean="0"/>
              <a:t> There are various techniques to evaluate the accuracy of recommendations. The most commonly used technique in the literature is RMSE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CC87-FAE5-8E41-8642-053052B2A6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05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The algorithm loops through all ratings in training set and calculates estimated ratings for each user-item characteristic</a:t>
            </a:r>
            <a:r>
              <a:rPr lang="en-CA" sz="240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the error associated with the prediction is calculated 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Consequently, it modifies parameters of p and q by a magnitude proportional to a predefined learning rate in the opposite direction of the gradient. The result will be as follows</a:t>
            </a:r>
            <a:r>
              <a:rPr lang="en-CA" sz="2400" dirty="0" smtClean="0">
                <a:effectLst/>
              </a:rPr>
              <a:t> </a:t>
            </a:r>
            <a:endParaRPr lang="en-CA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CC87-FAE5-8E41-8642-053052B2A6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0135767-C715-DC40-AAEC-6E6533B39ED1}" type="datetime1">
              <a:rPr lang="en-CA" smtClean="0"/>
              <a:pPr/>
              <a:t>15-04-28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468A-D9F6-9841-8C09-96761E5F0FA3}" type="datetime1">
              <a:rPr lang="en-CA" smtClean="0"/>
              <a:pPr/>
              <a:t>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D64A-1BB1-4F44-AFAE-06754104697B}" type="datetime1">
              <a:rPr lang="en-CA" smtClean="0"/>
              <a:pPr/>
              <a:t>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040C-E153-6F4D-8707-76A852B29284}" type="datetime1">
              <a:rPr lang="en-CA" smtClean="0"/>
              <a:pPr/>
              <a:t>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BE7A338-1C98-404D-B760-7578571CE295}" type="datetime1">
              <a:rPr lang="en-CA" smtClean="0"/>
              <a:pPr/>
              <a:t>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4A6F-3ADA-0446-999D-CA4FA4644DF6}" type="datetime1">
              <a:rPr lang="en-CA" smtClean="0"/>
              <a:pPr/>
              <a:t>15-04-28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AB8E-FFB1-0443-8012-25E1D251529E}" type="datetime1">
              <a:rPr lang="en-CA" smtClean="0"/>
              <a:pPr/>
              <a:t>15-04-28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4F07-5712-0642-9B1F-0A320BE601B1}" type="datetime1">
              <a:rPr lang="en-CA" smtClean="0"/>
              <a:pPr/>
              <a:t>15-04-28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2B1-2A1C-994A-BE08-9ECB557B7398}" type="datetime1">
              <a:rPr lang="en-CA" smtClean="0"/>
              <a:pPr/>
              <a:t>15-04-28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6EF-13D3-7543-8D25-E41CD7697D7E}" type="datetime1">
              <a:rPr lang="en-CA" smtClean="0"/>
              <a:pPr/>
              <a:t>15-04-28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6C98-B0C9-DB45-A103-4D3F27B5B992}" type="datetime1">
              <a:rPr lang="en-CA" smtClean="0"/>
              <a:pPr/>
              <a:t>15-04-28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dirty="0" smtClean="0"/>
              <a:t>Click to edit Master text styles</a:t>
            </a:r>
          </a:p>
          <a:p>
            <a:pPr lvl="1" eaLnBrk="1" latinLnBrk="0" hangingPunct="1"/>
            <a:r>
              <a:rPr kumimoji="0" lang="en-CA" dirty="0" smtClean="0"/>
              <a:t>Second level</a:t>
            </a:r>
          </a:p>
          <a:p>
            <a:pPr lvl="2" eaLnBrk="1" latinLnBrk="0" hangingPunct="1"/>
            <a:r>
              <a:rPr kumimoji="0" lang="en-CA" dirty="0" smtClean="0"/>
              <a:t>Third level</a:t>
            </a:r>
          </a:p>
          <a:p>
            <a:pPr lvl="3" eaLnBrk="1" latinLnBrk="0" hangingPunct="1"/>
            <a:r>
              <a:rPr kumimoji="0" lang="en-CA" dirty="0" smtClean="0"/>
              <a:t>Fourth level</a:t>
            </a:r>
          </a:p>
          <a:p>
            <a:pPr lvl="4" eaLnBrk="1" latinLnBrk="0" hangingPunct="1"/>
            <a:r>
              <a:rPr kumimoji="0" lang="en-CA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03848A-0F79-6041-AAF0-0E7A253832A0}" type="datetime1">
              <a:rPr lang="en-CA" smtClean="0"/>
              <a:pPr/>
              <a:t>15-04-28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11" descr="dsllogo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27" y="6107443"/>
            <a:ext cx="2450173" cy="773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274320" indent="-274320" algn="l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548640" indent="-274320" algn="l" rtl="0" eaLnBrk="1" latinLnBrk="0" hangingPunct="1">
        <a:lnSpc>
          <a:spcPct val="120000"/>
        </a:lnSpc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600" kern="1200">
          <a:solidFill>
            <a:schemeClr val="tx2"/>
          </a:solidFill>
          <a:latin typeface="Times New Roman"/>
          <a:ea typeface="+mn-ea"/>
          <a:cs typeface="Times New Roman"/>
        </a:defRPr>
      </a:lvl2pPr>
      <a:lvl3pPr marL="822960" indent="-228600" algn="l" rtl="0" eaLnBrk="1" latinLnBrk="0" hangingPunct="1">
        <a:lnSpc>
          <a:spcPct val="120000"/>
        </a:lnSpc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2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97280" indent="-228600" algn="l" rtl="0" eaLnBrk="1" latinLnBrk="0" hangingPunct="1">
        <a:lnSpc>
          <a:spcPct val="120000"/>
        </a:lnSpc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charset="2"/>
        <a:buChar char="▸"/>
        <a:defRPr kumimoji="0"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70000"/>
        <a:buFont typeface="Wingdings" charset="2"/>
        <a:buChar char="‣"/>
        <a:defRPr kumimoji="0" sz="18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717032"/>
            <a:ext cx="8136904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Click Through Rate Prediction Using Matrix Factorization</a:t>
            </a:r>
            <a:r>
              <a:rPr lang="en-US" dirty="0"/>
              <a:t/>
            </a:r>
            <a:br>
              <a:rPr lang="en-US" dirty="0"/>
            </a:br>
            <a:endParaRPr lang="en-US" sz="2222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Parisa </a:t>
            </a:r>
            <a:r>
              <a:rPr lang="en-US" dirty="0" smtClean="0"/>
              <a:t>Lak				Date</a:t>
            </a:r>
            <a:r>
              <a:rPr lang="en-US" dirty="0" smtClean="0"/>
              <a:t>: </a:t>
            </a:r>
            <a:r>
              <a:rPr lang="en-US" dirty="0" smtClean="0"/>
              <a:t>May 1</a:t>
            </a:r>
            <a:r>
              <a:rPr lang="en-US" baseline="30000" dirty="0" smtClean="0"/>
              <a:t>st</a:t>
            </a:r>
            <a:r>
              <a:rPr lang="en-US" baseline="30000" dirty="0" smtClean="0"/>
              <a:t>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Factors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Lucida Grande"/>
              <a:buChar char="‣"/>
            </a:pPr>
            <a:r>
              <a:rPr lang="en-US" sz="2600" dirty="0" smtClean="0">
                <a:latin typeface="Times"/>
                <a:cs typeface="Times"/>
              </a:rPr>
              <a:t>First initialize both user and item matrices with a small random number</a:t>
            </a:r>
          </a:p>
          <a:p>
            <a:pPr>
              <a:buFont typeface="Lucida Grande"/>
              <a:buChar char="‣"/>
            </a:pPr>
            <a:r>
              <a:rPr lang="en-US" sz="2600" dirty="0" smtClean="0">
                <a:latin typeface="Times"/>
                <a:cs typeface="Times"/>
              </a:rPr>
              <a:t>To modify the user and item matrices we first calculate the error from actual rating and the dot product of the P and Q matrices (predicted rating)</a:t>
            </a:r>
            <a:endParaRPr lang="en-US" sz="2600" i="1" dirty="0">
              <a:latin typeface="Times"/>
              <a:cs typeface="Times"/>
            </a:endParaRPr>
          </a:p>
          <a:p>
            <a:pPr marL="0" indent="0" algn="ctr">
              <a:buNone/>
            </a:pPr>
            <a:r>
              <a:rPr lang="en-US" i="1" dirty="0" err="1" smtClean="0">
                <a:latin typeface="Times"/>
                <a:cs typeface="Times"/>
              </a:rPr>
              <a:t>e</a:t>
            </a:r>
            <a:r>
              <a:rPr lang="en-US" i="1" baseline="-25000" dirty="0" err="1" smtClean="0">
                <a:latin typeface="Times"/>
                <a:cs typeface="Times"/>
              </a:rPr>
              <a:t>ui</a:t>
            </a:r>
            <a:r>
              <a:rPr lang="en-US" i="1" baseline="-25000" dirty="0" smtClean="0">
                <a:latin typeface="Times"/>
                <a:cs typeface="Times"/>
              </a:rPr>
              <a:t> </a:t>
            </a:r>
            <a:r>
              <a:rPr lang="en-US" i="1" dirty="0" smtClean="0">
                <a:latin typeface="Times"/>
                <a:cs typeface="Times"/>
              </a:rPr>
              <a:t>= </a:t>
            </a:r>
            <a:r>
              <a:rPr lang="en-US" i="1" dirty="0" err="1" smtClean="0">
                <a:latin typeface="Times"/>
                <a:cs typeface="Times"/>
              </a:rPr>
              <a:t>r</a:t>
            </a:r>
            <a:r>
              <a:rPr lang="en-US" i="1" baseline="-25000" dirty="0" err="1" smtClean="0">
                <a:latin typeface="Times"/>
                <a:cs typeface="Times"/>
              </a:rPr>
              <a:t>ui</a:t>
            </a:r>
            <a:r>
              <a:rPr lang="en-US" i="1" dirty="0" smtClean="0">
                <a:latin typeface="Times"/>
                <a:cs typeface="Times"/>
              </a:rPr>
              <a:t> – </a:t>
            </a:r>
            <a:r>
              <a:rPr lang="en-US" i="1" dirty="0" err="1" smtClean="0">
                <a:latin typeface="Times"/>
                <a:cs typeface="Times"/>
              </a:rPr>
              <a:t>q</a:t>
            </a:r>
            <a:r>
              <a:rPr lang="en-US" i="1" baseline="-25000" dirty="0" err="1" smtClean="0">
                <a:latin typeface="Times"/>
                <a:cs typeface="Times"/>
              </a:rPr>
              <a:t>i</a:t>
            </a:r>
            <a:r>
              <a:rPr lang="en-US" i="1" baseline="30000" dirty="0" err="1" smtClean="0">
                <a:latin typeface="Times"/>
                <a:cs typeface="Times"/>
              </a:rPr>
              <a:t>T</a:t>
            </a:r>
            <a:r>
              <a:rPr lang="en-US" i="1" dirty="0" err="1" smtClean="0">
                <a:latin typeface="Times"/>
                <a:cs typeface="Times"/>
              </a:rPr>
              <a:t>p</a:t>
            </a:r>
            <a:r>
              <a:rPr lang="en-US" i="1" baseline="-25000" dirty="0" err="1" smtClean="0">
                <a:latin typeface="Times"/>
                <a:cs typeface="Times"/>
              </a:rPr>
              <a:t>u</a:t>
            </a:r>
            <a:endParaRPr lang="en-US" i="1" baseline="-25000" dirty="0" smtClean="0">
              <a:latin typeface="Times"/>
              <a:cs typeface="Times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Font typeface="Lucida Grande"/>
              <a:buChar char="‣"/>
            </a:pP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t </a:t>
            </a:r>
            <a:r>
              <a:rPr lang="en-US" dirty="0">
                <a:solidFill>
                  <a:schemeClr val="tx1"/>
                </a:solidFill>
              </a:rPr>
              <a:t>modifies parameters of p and q by a magnitude proportional to a predefined learning </a:t>
            </a:r>
            <a:r>
              <a:rPr lang="en-US" dirty="0" smtClean="0">
                <a:solidFill>
                  <a:schemeClr val="tx1"/>
                </a:solidFill>
              </a:rPr>
              <a:t>rate (</a:t>
            </a:r>
            <a:r>
              <a:rPr lang="en-US" i="1" dirty="0" err="1" smtClean="0">
                <a:latin typeface="Times"/>
                <a:cs typeface="Times"/>
              </a:rPr>
              <a:t>γ</a:t>
            </a:r>
            <a:r>
              <a:rPr lang="en-US" i="1" dirty="0" smtClean="0">
                <a:latin typeface="Times"/>
                <a:cs typeface="Times"/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 the opposite direction of the </a:t>
            </a:r>
            <a:r>
              <a:rPr lang="en-US" dirty="0" smtClean="0">
                <a:solidFill>
                  <a:schemeClr val="tx1"/>
                </a:solidFill>
              </a:rPr>
              <a:t>gradient</a:t>
            </a:r>
            <a:endParaRPr lang="en-US" i="1" dirty="0" smtClean="0">
              <a:latin typeface="Times"/>
              <a:cs typeface="Times"/>
            </a:endParaRPr>
          </a:p>
          <a:p>
            <a:pPr marL="0" indent="0" algn="ctr">
              <a:buNone/>
            </a:pPr>
            <a:r>
              <a:rPr lang="en-US" i="1" dirty="0" smtClean="0">
                <a:latin typeface="Times"/>
                <a:cs typeface="Times"/>
              </a:rPr>
              <a:t>q</a:t>
            </a:r>
            <a:r>
              <a:rPr lang="en-US" i="1" baseline="-25000" dirty="0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← q</a:t>
            </a:r>
            <a:r>
              <a:rPr lang="en-US" i="1" baseline="-25000" dirty="0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</a:t>
            </a:r>
            <a:r>
              <a:rPr lang="en-US" i="1" dirty="0" err="1">
                <a:latin typeface="Times"/>
                <a:cs typeface="Times"/>
              </a:rPr>
              <a:t>γ</a:t>
            </a:r>
            <a:r>
              <a:rPr lang="en-US" i="1" dirty="0">
                <a:latin typeface="Times"/>
                <a:cs typeface="Times"/>
              </a:rPr>
              <a:t> (</a:t>
            </a:r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baseline="-25000" dirty="0" err="1">
                <a:latin typeface="Times"/>
                <a:cs typeface="Times"/>
              </a:rPr>
              <a:t>ui</a:t>
            </a:r>
            <a:r>
              <a:rPr lang="en-US" i="1" dirty="0">
                <a:latin typeface="Times"/>
                <a:cs typeface="Times"/>
              </a:rPr>
              <a:t> * </a:t>
            </a:r>
            <a:r>
              <a:rPr lang="en-US" i="1" dirty="0" err="1">
                <a:latin typeface="Times"/>
                <a:cs typeface="Times"/>
              </a:rPr>
              <a:t>p</a:t>
            </a:r>
            <a:r>
              <a:rPr lang="en-US" i="1" baseline="-25000" dirty="0" err="1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 – </a:t>
            </a:r>
            <a:r>
              <a:rPr lang="en-US" i="1" dirty="0" err="1">
                <a:latin typeface="Times"/>
                <a:cs typeface="Times"/>
              </a:rPr>
              <a:t>λ</a:t>
            </a:r>
            <a:r>
              <a:rPr lang="en-US" i="1" dirty="0">
                <a:latin typeface="Times"/>
                <a:cs typeface="Times"/>
              </a:rPr>
              <a:t> * q</a:t>
            </a:r>
            <a:r>
              <a:rPr lang="en-US" i="1" baseline="-25000" dirty="0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)	 </a:t>
            </a:r>
            <a:endParaRPr lang="en-CA" dirty="0">
              <a:latin typeface="Times"/>
              <a:cs typeface="Times"/>
            </a:endParaRPr>
          </a:p>
          <a:p>
            <a:pPr marL="0" indent="0" algn="ctr">
              <a:buNone/>
            </a:pPr>
            <a:r>
              <a:rPr lang="en-US" i="1" dirty="0" err="1">
                <a:latin typeface="Times"/>
                <a:cs typeface="Times"/>
              </a:rPr>
              <a:t>p</a:t>
            </a:r>
            <a:r>
              <a:rPr lang="en-US" i="1" baseline="-25000" dirty="0" err="1">
                <a:latin typeface="Times"/>
                <a:cs typeface="Times"/>
              </a:rPr>
              <a:t>u</a:t>
            </a:r>
            <a:r>
              <a:rPr lang="en-US" i="1" baseline="-25000" dirty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← </a:t>
            </a:r>
            <a:r>
              <a:rPr lang="en-US" i="1" dirty="0" err="1">
                <a:latin typeface="Times"/>
                <a:cs typeface="Times"/>
              </a:rPr>
              <a:t>p</a:t>
            </a:r>
            <a:r>
              <a:rPr lang="en-US" i="1" baseline="-25000" dirty="0" err="1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 + </a:t>
            </a:r>
            <a:r>
              <a:rPr lang="en-US" i="1" dirty="0" err="1">
                <a:latin typeface="Times"/>
                <a:cs typeface="Times"/>
              </a:rPr>
              <a:t>γ</a:t>
            </a:r>
            <a:r>
              <a:rPr lang="en-US" i="1" dirty="0">
                <a:latin typeface="Times"/>
                <a:cs typeface="Times"/>
              </a:rPr>
              <a:t> (</a:t>
            </a:r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baseline="-25000" dirty="0" err="1">
                <a:latin typeface="Times"/>
                <a:cs typeface="Times"/>
              </a:rPr>
              <a:t>ui</a:t>
            </a:r>
            <a:r>
              <a:rPr lang="en-US" i="1" dirty="0">
                <a:latin typeface="Times"/>
                <a:cs typeface="Times"/>
              </a:rPr>
              <a:t> *q</a:t>
            </a:r>
            <a:r>
              <a:rPr lang="en-US" i="1" baseline="-25000" dirty="0">
                <a:latin typeface="Times"/>
                <a:cs typeface="Times"/>
              </a:rPr>
              <a:t>i </a:t>
            </a:r>
            <a:r>
              <a:rPr lang="en-US" i="1" dirty="0">
                <a:latin typeface="Times"/>
                <a:cs typeface="Times"/>
              </a:rPr>
              <a:t>- </a:t>
            </a:r>
            <a:r>
              <a:rPr lang="en-US" i="1" dirty="0" err="1">
                <a:latin typeface="Times"/>
                <a:cs typeface="Times"/>
              </a:rPr>
              <a:t>λ</a:t>
            </a:r>
            <a:r>
              <a:rPr lang="en-US" i="1" dirty="0">
                <a:latin typeface="Times"/>
                <a:cs typeface="Times"/>
              </a:rPr>
              <a:t> * </a:t>
            </a:r>
            <a:r>
              <a:rPr lang="en-US" i="1" dirty="0" err="1">
                <a:latin typeface="Times"/>
                <a:cs typeface="Times"/>
              </a:rPr>
              <a:t>p</a:t>
            </a:r>
            <a:r>
              <a:rPr lang="en-US" i="1" baseline="-25000" dirty="0" err="1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5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97164745"/>
              </p:ext>
            </p:extLst>
          </p:nvPr>
        </p:nvGraphicFramePr>
        <p:xfrm>
          <a:off x="683568" y="3735040"/>
          <a:ext cx="352839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678"/>
                <a:gridCol w="705678"/>
                <a:gridCol w="705678"/>
                <a:gridCol w="705678"/>
                <a:gridCol w="705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471601"/>
              </p:ext>
            </p:extLst>
          </p:nvPr>
        </p:nvGraphicFramePr>
        <p:xfrm>
          <a:off x="1331640" y="1412776"/>
          <a:ext cx="6768752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88"/>
                <a:gridCol w="1692188"/>
                <a:gridCol w="1692188"/>
                <a:gridCol w="1692188"/>
              </a:tblGrid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Spiderman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Limitless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Inception</a:t>
                      </a:r>
                      <a:endParaRPr 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888408"/>
              </p:ext>
            </p:extLst>
          </p:nvPr>
        </p:nvGraphicFramePr>
        <p:xfrm>
          <a:off x="4572000" y="3735040"/>
          <a:ext cx="446449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/>
                <a:gridCol w="1224136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Movie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Spiderman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Limitless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Inception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1600" y="5589240"/>
            <a:ext cx="36724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2. Calculate </a:t>
            </a:r>
            <a:r>
              <a:rPr lang="en-US" sz="2600" dirty="0" err="1" smtClean="0"/>
              <a:t>R</a:t>
            </a:r>
            <a:r>
              <a:rPr lang="en-US" sz="2600" baseline="30000" dirty="0" err="1" smtClean="0"/>
              <a:t>^</a:t>
            </a:r>
            <a:r>
              <a:rPr lang="en-US" sz="2600" baseline="-25000" dirty="0" err="1" smtClean="0"/>
              <a:t>ui</a:t>
            </a:r>
            <a:r>
              <a:rPr lang="en-US" sz="2600" dirty="0" smtClean="0"/>
              <a:t> = </a:t>
            </a:r>
            <a:r>
              <a:rPr lang="en-US" sz="2600" dirty="0" err="1" smtClean="0"/>
              <a:t>q</a:t>
            </a:r>
            <a:r>
              <a:rPr lang="en-US" sz="2600" baseline="-25000" dirty="0" err="1"/>
              <a:t>i</a:t>
            </a:r>
            <a:r>
              <a:rPr lang="en-US" sz="2600" baseline="30000" dirty="0" err="1" smtClean="0"/>
              <a:t>T</a:t>
            </a:r>
            <a:r>
              <a:rPr lang="en-US" sz="2600" dirty="0" smtClean="0"/>
              <a:t>. </a:t>
            </a:r>
            <a:r>
              <a:rPr lang="en-US" sz="2600" dirty="0" err="1" smtClean="0"/>
              <a:t>p</a:t>
            </a:r>
            <a:r>
              <a:rPr lang="en-US" sz="2600" baseline="-25000" dirty="0" err="1"/>
              <a:t>u</a:t>
            </a:r>
            <a:endParaRPr lang="en-US" sz="26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3189943"/>
            <a:ext cx="40218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1. Initialize P and Q matrices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014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Calculate the error between predicted rating and the actual known rating</a:t>
            </a:r>
          </a:p>
          <a:p>
            <a:pPr marL="0" indent="0">
              <a:buNone/>
            </a:pPr>
            <a:r>
              <a:rPr lang="en-US" dirty="0" smtClean="0"/>
              <a:t>4. Refine the parameters of the matrices</a:t>
            </a:r>
          </a:p>
          <a:p>
            <a:pPr marL="0" indent="0">
              <a:buNone/>
            </a:pPr>
            <a:r>
              <a:rPr lang="en-US" dirty="0" smtClean="0"/>
              <a:t>5. Redo step 2-5 until convergence (or reach to the maximum number of iterations)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1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Optimized Matrix: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Assume that the result is 3.203</a:t>
            </a:r>
          </a:p>
          <a:p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338580"/>
              </p:ext>
            </p:extLst>
          </p:nvPr>
        </p:nvGraphicFramePr>
        <p:xfrm>
          <a:off x="683568" y="2060848"/>
          <a:ext cx="374441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883"/>
                <a:gridCol w="748883"/>
                <a:gridCol w="748883"/>
                <a:gridCol w="748883"/>
                <a:gridCol w="7488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0.243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-0.290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-1.287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1.543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-0.647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-0.303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0.448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-1.294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-1.409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0.243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085935"/>
              </p:ext>
            </p:extLst>
          </p:nvPr>
        </p:nvGraphicFramePr>
        <p:xfrm>
          <a:off x="4572000" y="1844824"/>
          <a:ext cx="446449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/>
                <a:gridCol w="1224136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Movie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Spiderman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Limitless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Inception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0.772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-0.364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-0.224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1.567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-0.334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630650"/>
              </p:ext>
            </p:extLst>
          </p:nvPr>
        </p:nvGraphicFramePr>
        <p:xfrm>
          <a:off x="1403648" y="4005064"/>
          <a:ext cx="67687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88"/>
                <a:gridCol w="1692188"/>
                <a:gridCol w="1692188"/>
                <a:gridCol w="16921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Spiderman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Limitless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Inception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4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Accuracy Evaluation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Prediction Accuracy </a:t>
            </a:r>
            <a:r>
              <a:rPr lang="en-US" dirty="0">
                <a:latin typeface="Times"/>
                <a:cs typeface="Times"/>
              </a:rPr>
              <a:t>Evaluation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Lucida Grande"/>
              <a:buChar char="‣"/>
            </a:pPr>
            <a:r>
              <a:rPr lang="en-US" sz="2200" dirty="0">
                <a:latin typeface="Times"/>
                <a:cs typeface="Times"/>
              </a:rPr>
              <a:t>Precision Recall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Lucida Grande"/>
              <a:buChar char="‣"/>
            </a:pPr>
            <a:r>
              <a:rPr lang="en-US" sz="2200" dirty="0" smtClean="0">
                <a:latin typeface="Times"/>
                <a:cs typeface="Times"/>
              </a:rPr>
              <a:t>Mean </a:t>
            </a:r>
            <a:r>
              <a:rPr lang="en-US" sz="2200" dirty="0">
                <a:latin typeface="Times"/>
                <a:cs typeface="Times"/>
              </a:rPr>
              <a:t>Absolute </a:t>
            </a:r>
            <a:r>
              <a:rPr lang="en-US" sz="2200" dirty="0" smtClean="0">
                <a:latin typeface="Times"/>
                <a:cs typeface="Times"/>
              </a:rPr>
              <a:t>Error (MAE)</a:t>
            </a:r>
            <a:endParaRPr lang="en-US" sz="2200" dirty="0">
              <a:latin typeface="Times"/>
              <a:cs typeface="Times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Lucida Grande"/>
              <a:buChar char="‣"/>
            </a:pPr>
            <a:r>
              <a:rPr lang="en-US" sz="2200" dirty="0">
                <a:latin typeface="Times"/>
                <a:cs typeface="Times"/>
              </a:rPr>
              <a:t>Root Mean Square Error (RMSE)</a:t>
            </a:r>
          </a:p>
          <a:p>
            <a:pPr>
              <a:buFont typeface="Lucida Grande"/>
              <a:buChar char="‣"/>
            </a:pPr>
            <a:endParaRPr lang="en-US" dirty="0">
              <a:latin typeface="Times"/>
              <a:cs typeface="Times"/>
            </a:endParaRPr>
          </a:p>
        </p:txBody>
      </p:sp>
      <p:pic>
        <p:nvPicPr>
          <p:cNvPr id="8" name="Picture 7" descr="Screen Shot 2014-10-30 at 7.14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0" y="3933056"/>
            <a:ext cx="5137492" cy="100811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5E32-BB7C-F347-BBE2-0AF18BDA2F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1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Mean Square Error (RMSE)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 lower the RMSE, the better the prediction</a:t>
            </a:r>
          </a:p>
          <a:p>
            <a:r>
              <a:rPr lang="en-US" sz="2600" dirty="0"/>
              <a:t>T</a:t>
            </a:r>
            <a:r>
              <a:rPr lang="en-US" sz="2600" dirty="0" smtClean="0"/>
              <a:t>here </a:t>
            </a:r>
            <a:r>
              <a:rPr lang="en-US" sz="2600" dirty="0"/>
              <a:t>is evidence </a:t>
            </a:r>
            <a:r>
              <a:rPr lang="en-US" sz="2600" dirty="0" smtClean="0"/>
              <a:t>that small </a:t>
            </a:r>
            <a:r>
              <a:rPr lang="en-US" sz="2600" dirty="0"/>
              <a:t>improvements in RMSE terms can have a significant impact on the quality </a:t>
            </a:r>
            <a:r>
              <a:rPr lang="en-US" sz="2600" dirty="0" smtClean="0"/>
              <a:t>of the </a:t>
            </a:r>
            <a:r>
              <a:rPr lang="en-US" sz="2600" dirty="0"/>
              <a:t>top few presented recommendations </a:t>
            </a:r>
            <a:r>
              <a:rPr lang="en-US" sz="2600" dirty="0" smtClean="0"/>
              <a:t>(Mehta et al. 2007)</a:t>
            </a:r>
          </a:p>
          <a:p>
            <a:r>
              <a:rPr lang="en-US" sz="2600" dirty="0" smtClean="0"/>
              <a:t>There are several studies on extensions of MF to achieve higher accuracy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7228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Matrix Factorization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Adding biases to the basic algorithm</a:t>
            </a:r>
          </a:p>
          <a:p>
            <a:pPr lvl="1"/>
            <a:r>
              <a:rPr lang="en-US" dirty="0"/>
              <a:t>To account for personalization </a:t>
            </a:r>
            <a:endParaRPr lang="en-US" dirty="0" smtClean="0"/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i </a:t>
            </a:r>
            <a:r>
              <a:rPr lang="en-US" dirty="0"/>
              <a:t> </a:t>
            </a:r>
            <a:r>
              <a:rPr lang="en-US" dirty="0" smtClean="0"/>
              <a:t>is the item bias to account for ex. popular items</a:t>
            </a:r>
          </a:p>
          <a:p>
            <a:pPr lvl="1"/>
            <a:r>
              <a:rPr lang="en-US" dirty="0" err="1" smtClean="0"/>
              <a:t>b</a:t>
            </a:r>
            <a:r>
              <a:rPr lang="en-US" baseline="-25000" dirty="0" err="1" smtClean="0"/>
              <a:t>u</a:t>
            </a:r>
            <a:r>
              <a:rPr lang="en-US" baseline="-25000" dirty="0" smtClean="0"/>
              <a:t> </a:t>
            </a:r>
            <a:r>
              <a:rPr lang="en-US" dirty="0" smtClean="0"/>
              <a:t>is users bias to account for ex. users who assign low rates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i="1" dirty="0" smtClean="0">
                <a:latin typeface="Times New Roman"/>
                <a:cs typeface="Times New Roman"/>
              </a:rPr>
              <a:t>                               </a:t>
            </a:r>
            <a:r>
              <a:rPr lang="en-US" sz="2400" i="1" dirty="0" err="1" smtClean="0">
                <a:latin typeface="Times New Roman"/>
                <a:cs typeface="Times New Roman"/>
              </a:rPr>
              <a:t>rˆ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ui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= μ + b</a:t>
            </a:r>
            <a:r>
              <a:rPr lang="en-US" sz="2400" i="1" baseline="-25000" dirty="0">
                <a:latin typeface="Times New Roman"/>
                <a:cs typeface="Times New Roman"/>
              </a:rPr>
              <a:t>i</a:t>
            </a:r>
            <a:r>
              <a:rPr lang="en-US" sz="2400" i="1" dirty="0">
                <a:latin typeface="Times New Roman"/>
                <a:cs typeface="Times New Roman"/>
              </a:rPr>
              <a:t> + </a:t>
            </a:r>
            <a:r>
              <a:rPr lang="en-US" sz="2400" i="1" dirty="0" err="1">
                <a:latin typeface="Times New Roman"/>
                <a:cs typeface="Times New Roman"/>
              </a:rPr>
              <a:t>b</a:t>
            </a:r>
            <a:r>
              <a:rPr lang="en-US" sz="2400" i="1" baseline="-25000" dirty="0" err="1">
                <a:latin typeface="Times New Roman"/>
                <a:cs typeface="Times New Roman"/>
              </a:rPr>
              <a:t>u</a:t>
            </a:r>
            <a:r>
              <a:rPr lang="en-US" sz="2400" i="1" dirty="0">
                <a:latin typeface="Times New Roman"/>
                <a:cs typeface="Times New Roman"/>
              </a:rPr>
              <a:t> +</a:t>
            </a:r>
            <a:r>
              <a:rPr lang="en-US" sz="2400" i="1" dirty="0" err="1">
                <a:latin typeface="Times New Roman"/>
                <a:cs typeface="Times New Roman"/>
              </a:rPr>
              <a:t>q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i="1" baseline="30000" dirty="0" err="1">
                <a:latin typeface="Times New Roman"/>
                <a:cs typeface="Times New Roman"/>
              </a:rPr>
              <a:t>T</a:t>
            </a:r>
            <a:r>
              <a:rPr lang="en-US" sz="2400" i="1" dirty="0" err="1">
                <a:latin typeface="Times New Roman"/>
                <a:cs typeface="Times New Roman"/>
              </a:rPr>
              <a:t>p</a:t>
            </a:r>
            <a:r>
              <a:rPr lang="en-US" sz="2400" i="1" baseline="-25000" dirty="0" err="1">
                <a:latin typeface="Times New Roman"/>
                <a:cs typeface="Times New Roman"/>
              </a:rPr>
              <a:t>u</a:t>
            </a:r>
            <a:r>
              <a:rPr lang="en-US" sz="2400" i="1" baseline="-25000" dirty="0">
                <a:latin typeface="Times New Roman"/>
                <a:cs typeface="Times New Roman"/>
              </a:rPr>
              <a:t>	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Font typeface="Lucida Grande"/>
              <a:buChar char="‣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920750" y="4663445"/>
            <a:ext cx="1890037" cy="665201"/>
          </a:xfrm>
          <a:prstGeom prst="wedgeRoundRectCallout">
            <a:avLst>
              <a:gd name="adj1" fmla="val 90786"/>
              <a:gd name="adj2" fmla="val -8342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mean of all ratings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760834" y="4947455"/>
            <a:ext cx="2827495" cy="1300166"/>
          </a:xfrm>
          <a:prstGeom prst="wedgeRoundRectCallout">
            <a:avLst>
              <a:gd name="adj1" fmla="val -81678"/>
              <a:gd name="adj2" fmla="val -9333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The </a:t>
            </a:r>
            <a:r>
              <a:rPr lang="en-US" dirty="0"/>
              <a:t>deviation of mean of a specific user’s rating from global mean of all ratings 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511167" y="5383525"/>
            <a:ext cx="2827495" cy="997803"/>
          </a:xfrm>
          <a:prstGeom prst="wedgeRoundRectCallout">
            <a:avLst>
              <a:gd name="adj1" fmla="val 10835"/>
              <a:gd name="adj2" fmla="val -15563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deviation of the mean of an item’s ratings from the mean of all available ratings</a:t>
            </a:r>
            <a:r>
              <a:rPr lang="en-CA" dirty="0"/>
              <a:t>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5E32-BB7C-F347-BBE2-0AF18BDA2F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5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Matrix Factorization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8348133" cy="4937760"/>
          </a:xfrm>
        </p:spPr>
        <p:txBody>
          <a:bodyPr>
            <a:normAutofit fontScale="92500" lnSpcReduction="20000"/>
          </a:bodyPr>
          <a:lstStyle/>
          <a:p>
            <a:pPr>
              <a:buFont typeface="Lucida Grande"/>
              <a:buChar char="‣"/>
            </a:pPr>
            <a:r>
              <a:rPr lang="en-US" sz="2800" dirty="0">
                <a:latin typeface="Times"/>
                <a:cs typeface="Times"/>
              </a:rPr>
              <a:t>The system learns by minimizing the squared error factor:</a:t>
            </a:r>
          </a:p>
          <a:p>
            <a:pPr>
              <a:buFont typeface="Lucida Grande"/>
              <a:buChar char="‣"/>
            </a:pPr>
            <a:endParaRPr lang="en-US" sz="2800" dirty="0">
              <a:latin typeface="Times"/>
              <a:cs typeface="Times"/>
            </a:endParaRPr>
          </a:p>
          <a:p>
            <a:pPr>
              <a:buFont typeface="Lucida Grande"/>
              <a:buChar char="‣"/>
            </a:pPr>
            <a:r>
              <a:rPr lang="en-US" sz="2800" dirty="0">
                <a:latin typeface="Times"/>
                <a:cs typeface="Times"/>
              </a:rPr>
              <a:t>min </a:t>
            </a:r>
            <a:r>
              <a:rPr lang="en-US" sz="2800" dirty="0" err="1">
                <a:latin typeface="Times"/>
                <a:cs typeface="Times"/>
              </a:rPr>
              <a:t>Σ</a:t>
            </a:r>
            <a:r>
              <a:rPr lang="en-US" sz="2800" dirty="0">
                <a:latin typeface="Times"/>
                <a:cs typeface="Times"/>
              </a:rPr>
              <a:t> (</a:t>
            </a:r>
            <a:r>
              <a:rPr lang="en-US" sz="2800" i="1" dirty="0" err="1">
                <a:latin typeface="Times"/>
                <a:cs typeface="Times"/>
              </a:rPr>
              <a:t>r</a:t>
            </a:r>
            <a:r>
              <a:rPr lang="en-US" sz="2800" i="1" baseline="-25000" dirty="0" err="1">
                <a:latin typeface="Times"/>
                <a:cs typeface="Times"/>
              </a:rPr>
              <a:t>ui</a:t>
            </a:r>
            <a:r>
              <a:rPr lang="en-US" sz="2800" i="1" dirty="0">
                <a:latin typeface="Times"/>
                <a:cs typeface="Times"/>
              </a:rPr>
              <a:t>- μ - b</a:t>
            </a:r>
            <a:r>
              <a:rPr lang="en-US" sz="2800" i="1" baseline="-25000" dirty="0">
                <a:latin typeface="Times"/>
                <a:cs typeface="Times"/>
              </a:rPr>
              <a:t>i</a:t>
            </a:r>
            <a:r>
              <a:rPr lang="en-US" sz="2800" i="1" dirty="0">
                <a:latin typeface="Times"/>
                <a:cs typeface="Times"/>
              </a:rPr>
              <a:t> - </a:t>
            </a:r>
            <a:r>
              <a:rPr lang="en-US" sz="2800" i="1" dirty="0" err="1">
                <a:latin typeface="Times"/>
                <a:cs typeface="Times"/>
              </a:rPr>
              <a:t>b</a:t>
            </a:r>
            <a:r>
              <a:rPr lang="en-US" sz="2800" i="1" baseline="-25000" dirty="0" err="1">
                <a:latin typeface="Times"/>
                <a:cs typeface="Times"/>
              </a:rPr>
              <a:t>u</a:t>
            </a:r>
            <a:r>
              <a:rPr lang="en-US" sz="2800" i="1" dirty="0">
                <a:latin typeface="Times"/>
                <a:cs typeface="Times"/>
              </a:rPr>
              <a:t> - </a:t>
            </a:r>
            <a:r>
              <a:rPr lang="en-US" sz="2800" i="1" dirty="0" err="1">
                <a:latin typeface="Times"/>
                <a:cs typeface="Times"/>
              </a:rPr>
              <a:t>q</a:t>
            </a:r>
            <a:r>
              <a:rPr lang="en-US" sz="2800" i="1" baseline="-25000" dirty="0" err="1">
                <a:latin typeface="Times"/>
                <a:cs typeface="Times"/>
              </a:rPr>
              <a:t>i</a:t>
            </a:r>
            <a:r>
              <a:rPr lang="en-US" sz="2800" i="1" baseline="30000" dirty="0" err="1">
                <a:latin typeface="Times"/>
                <a:cs typeface="Times"/>
              </a:rPr>
              <a:t>T</a:t>
            </a:r>
            <a:r>
              <a:rPr lang="en-US" sz="2800" i="1" dirty="0" err="1">
                <a:latin typeface="Times"/>
                <a:cs typeface="Times"/>
              </a:rPr>
              <a:t>p</a:t>
            </a:r>
            <a:r>
              <a:rPr lang="en-US" sz="2800" i="1" baseline="-25000" dirty="0" err="1">
                <a:latin typeface="Times"/>
                <a:cs typeface="Times"/>
              </a:rPr>
              <a:t>u</a:t>
            </a:r>
            <a:r>
              <a:rPr lang="en-US" sz="2800" i="1" dirty="0">
                <a:latin typeface="Times"/>
                <a:cs typeface="Times"/>
              </a:rPr>
              <a:t>)</a:t>
            </a:r>
            <a:r>
              <a:rPr lang="en-US" sz="2800" i="1" baseline="30000" dirty="0">
                <a:latin typeface="Times"/>
                <a:cs typeface="Times"/>
              </a:rPr>
              <a:t>2</a:t>
            </a:r>
            <a:r>
              <a:rPr lang="en-US" sz="2800" i="1" dirty="0">
                <a:latin typeface="Times"/>
                <a:cs typeface="Times"/>
              </a:rPr>
              <a:t>+ </a:t>
            </a:r>
            <a:r>
              <a:rPr lang="en-US" sz="2800" i="1" dirty="0" err="1">
                <a:latin typeface="Times"/>
                <a:cs typeface="Times"/>
              </a:rPr>
              <a:t>λ</a:t>
            </a:r>
            <a:r>
              <a:rPr lang="en-US" sz="2800" i="1" dirty="0">
                <a:latin typeface="Times"/>
                <a:cs typeface="Times"/>
              </a:rPr>
              <a:t>((||q</a:t>
            </a:r>
            <a:r>
              <a:rPr lang="en-US" sz="2800" i="1" baseline="-25000" dirty="0">
                <a:latin typeface="Times"/>
                <a:cs typeface="Times"/>
              </a:rPr>
              <a:t>i</a:t>
            </a:r>
            <a:r>
              <a:rPr lang="en-US" sz="2800" i="1" dirty="0">
                <a:latin typeface="Times"/>
                <a:cs typeface="Times"/>
              </a:rPr>
              <a:t>||</a:t>
            </a:r>
            <a:r>
              <a:rPr lang="en-US" sz="2800" i="1" baseline="30000" dirty="0">
                <a:latin typeface="Times"/>
                <a:cs typeface="Times"/>
              </a:rPr>
              <a:t>2 </a:t>
            </a:r>
            <a:r>
              <a:rPr lang="en-US" sz="2800" i="1" dirty="0">
                <a:latin typeface="Times"/>
                <a:cs typeface="Times"/>
              </a:rPr>
              <a:t>+ ||</a:t>
            </a:r>
            <a:r>
              <a:rPr lang="en-US" sz="2800" i="1" dirty="0" err="1">
                <a:latin typeface="Times"/>
                <a:cs typeface="Times"/>
              </a:rPr>
              <a:t>p</a:t>
            </a:r>
            <a:r>
              <a:rPr lang="en-US" sz="2800" i="1" baseline="-25000" dirty="0" err="1">
                <a:latin typeface="Times"/>
                <a:cs typeface="Times"/>
              </a:rPr>
              <a:t>u</a:t>
            </a:r>
            <a:r>
              <a:rPr lang="en-US" sz="2800" i="1" dirty="0">
                <a:latin typeface="Times"/>
                <a:cs typeface="Times"/>
              </a:rPr>
              <a:t>||</a:t>
            </a:r>
            <a:r>
              <a:rPr lang="en-US" sz="2800" i="1" baseline="30000" dirty="0">
                <a:latin typeface="Times"/>
                <a:cs typeface="Times"/>
              </a:rPr>
              <a:t>2</a:t>
            </a:r>
            <a:r>
              <a:rPr lang="en-US" sz="2800" i="1" dirty="0">
                <a:latin typeface="Times"/>
                <a:cs typeface="Times"/>
              </a:rPr>
              <a:t>+ b</a:t>
            </a:r>
            <a:r>
              <a:rPr lang="en-US" sz="2800" i="1" baseline="-25000" dirty="0">
                <a:latin typeface="Times"/>
                <a:cs typeface="Times"/>
              </a:rPr>
              <a:t>i</a:t>
            </a:r>
            <a:r>
              <a:rPr lang="en-US" sz="2800" i="1" baseline="30000" dirty="0">
                <a:latin typeface="Times"/>
                <a:cs typeface="Times"/>
              </a:rPr>
              <a:t>2</a:t>
            </a:r>
            <a:r>
              <a:rPr lang="en-US" sz="2800" i="1" dirty="0">
                <a:latin typeface="Times"/>
                <a:cs typeface="Times"/>
              </a:rPr>
              <a:t> +</a:t>
            </a:r>
            <a:r>
              <a:rPr lang="en-US" sz="2800" i="1" dirty="0" smtClean="0">
                <a:latin typeface="Times"/>
                <a:cs typeface="Times"/>
              </a:rPr>
              <a:t>b</a:t>
            </a:r>
            <a:r>
              <a:rPr lang="en-US" sz="2800" i="1" baseline="-25000" dirty="0" smtClean="0">
                <a:latin typeface="Times"/>
                <a:cs typeface="Times"/>
              </a:rPr>
              <a:t>u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)</a:t>
            </a:r>
          </a:p>
          <a:p>
            <a:pPr marL="0" indent="0">
              <a:buNone/>
            </a:pPr>
            <a:r>
              <a:rPr lang="en-US" sz="2800" i="1" dirty="0" smtClean="0">
                <a:latin typeface="Times"/>
                <a:cs typeface="Times"/>
              </a:rPr>
              <a:t>								</a:t>
            </a:r>
            <a:endParaRPr lang="en-US" sz="2800" dirty="0" smtClean="0">
              <a:latin typeface="Times"/>
              <a:cs typeface="Times"/>
            </a:endParaRPr>
          </a:p>
          <a:p>
            <a:pPr>
              <a:buFont typeface="Lucida Grande"/>
              <a:buChar char="‣"/>
            </a:pPr>
            <a:r>
              <a:rPr lang="en-US" sz="2800" dirty="0" smtClean="0">
                <a:latin typeface="Times"/>
                <a:cs typeface="Times"/>
              </a:rPr>
              <a:t>Learning algorithms used is stochastic gradient descent loop </a:t>
            </a:r>
          </a:p>
          <a:p>
            <a:pPr marL="0" indent="0" algn="ctr">
              <a:buNone/>
            </a:pPr>
            <a:r>
              <a:rPr lang="en-US" i="1" dirty="0" smtClean="0">
                <a:latin typeface="Times"/>
                <a:cs typeface="Times"/>
              </a:rPr>
              <a:t>b</a:t>
            </a:r>
            <a:r>
              <a:rPr lang="en-US" i="1" baseline="-25000" dirty="0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← b</a:t>
            </a:r>
            <a:r>
              <a:rPr lang="en-US" i="1" baseline="-25000" dirty="0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</a:t>
            </a:r>
            <a:r>
              <a:rPr lang="en-US" i="1" dirty="0" err="1">
                <a:latin typeface="Times"/>
                <a:cs typeface="Times"/>
              </a:rPr>
              <a:t>γ</a:t>
            </a:r>
            <a:r>
              <a:rPr lang="en-US" i="1" dirty="0">
                <a:latin typeface="Times"/>
                <a:cs typeface="Times"/>
              </a:rPr>
              <a:t> (</a:t>
            </a:r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baseline="-25000" dirty="0" err="1">
                <a:latin typeface="Times"/>
                <a:cs typeface="Times"/>
              </a:rPr>
              <a:t>ui</a:t>
            </a:r>
            <a:r>
              <a:rPr lang="en-US" i="1" dirty="0">
                <a:latin typeface="Times"/>
                <a:cs typeface="Times"/>
              </a:rPr>
              <a:t> – </a:t>
            </a:r>
            <a:r>
              <a:rPr lang="en-US" sz="2800" i="1" dirty="0" err="1">
                <a:latin typeface="Times"/>
                <a:cs typeface="Times"/>
              </a:rPr>
              <a:t>λ</a:t>
            </a:r>
            <a:r>
              <a:rPr lang="en-US" i="1" dirty="0">
                <a:latin typeface="Times"/>
                <a:cs typeface="Times"/>
              </a:rPr>
              <a:t> * b</a:t>
            </a:r>
            <a:r>
              <a:rPr lang="en-US" i="1" baseline="-25000" dirty="0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)</a:t>
            </a:r>
            <a:r>
              <a:rPr lang="en-US" sz="2800" i="1" dirty="0">
                <a:latin typeface="Times"/>
                <a:cs typeface="Times"/>
              </a:rPr>
              <a:t> 	</a:t>
            </a:r>
            <a:endParaRPr lang="en-CA" dirty="0">
              <a:latin typeface="Times"/>
              <a:cs typeface="Times"/>
            </a:endParaRPr>
          </a:p>
          <a:p>
            <a:pPr marL="0" indent="0" algn="ctr">
              <a:buNone/>
            </a:pPr>
            <a:r>
              <a:rPr lang="en-US" i="1" dirty="0" err="1" smtClean="0">
                <a:latin typeface="Times"/>
                <a:cs typeface="Times"/>
              </a:rPr>
              <a:t>b</a:t>
            </a:r>
            <a:r>
              <a:rPr lang="en-US" i="1" baseline="-25000" dirty="0" err="1" smtClean="0">
                <a:latin typeface="Times"/>
                <a:cs typeface="Times"/>
              </a:rPr>
              <a:t>u</a:t>
            </a:r>
            <a:r>
              <a:rPr lang="en-US" i="1" baseline="-25000" dirty="0" smtClean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← </a:t>
            </a:r>
            <a:r>
              <a:rPr lang="en-US" i="1" dirty="0" err="1">
                <a:latin typeface="Times"/>
                <a:cs typeface="Times"/>
              </a:rPr>
              <a:t>b</a:t>
            </a:r>
            <a:r>
              <a:rPr lang="en-US" i="1" baseline="-25000" dirty="0" err="1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 + </a:t>
            </a:r>
            <a:r>
              <a:rPr lang="en-US" i="1" dirty="0" err="1">
                <a:latin typeface="Times"/>
                <a:cs typeface="Times"/>
              </a:rPr>
              <a:t>γ</a:t>
            </a:r>
            <a:r>
              <a:rPr lang="en-US" i="1" dirty="0">
                <a:latin typeface="Times"/>
                <a:cs typeface="Times"/>
              </a:rPr>
              <a:t> (</a:t>
            </a:r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baseline="-25000" dirty="0" err="1">
                <a:latin typeface="Times"/>
                <a:cs typeface="Times"/>
              </a:rPr>
              <a:t>ui</a:t>
            </a:r>
            <a:r>
              <a:rPr lang="en-US" i="1" baseline="-25000" dirty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- </a:t>
            </a:r>
            <a:r>
              <a:rPr lang="en-US" sz="2800" i="1" dirty="0" err="1">
                <a:latin typeface="Times"/>
                <a:cs typeface="Times"/>
              </a:rPr>
              <a:t>λ</a:t>
            </a:r>
            <a:r>
              <a:rPr lang="en-US" i="1" dirty="0">
                <a:latin typeface="Times"/>
                <a:cs typeface="Times"/>
              </a:rPr>
              <a:t> * </a:t>
            </a:r>
            <a:r>
              <a:rPr lang="en-US" i="1" dirty="0" err="1">
                <a:latin typeface="Times"/>
                <a:cs typeface="Times"/>
              </a:rPr>
              <a:t>b</a:t>
            </a:r>
            <a:r>
              <a:rPr lang="en-US" i="1" baseline="-25000" dirty="0" err="1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 )	          </a:t>
            </a:r>
            <a:endParaRPr lang="en-US" i="1" dirty="0" smtClean="0">
              <a:latin typeface="Times"/>
              <a:cs typeface="Times"/>
            </a:endParaRPr>
          </a:p>
          <a:p>
            <a:pPr marL="0" indent="0" algn="ctr">
              <a:buNone/>
            </a:pPr>
            <a:r>
              <a:rPr lang="en-US" i="1" dirty="0" smtClean="0">
                <a:latin typeface="Times"/>
                <a:cs typeface="Times"/>
              </a:rPr>
              <a:t>q</a:t>
            </a:r>
            <a:r>
              <a:rPr lang="en-US" i="1" baseline="-25000" dirty="0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← q</a:t>
            </a:r>
            <a:r>
              <a:rPr lang="en-US" i="1" baseline="-25000" dirty="0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</a:t>
            </a:r>
            <a:r>
              <a:rPr lang="en-US" i="1" dirty="0" err="1">
                <a:latin typeface="Times"/>
                <a:cs typeface="Times"/>
              </a:rPr>
              <a:t>γ</a:t>
            </a:r>
            <a:r>
              <a:rPr lang="en-US" i="1" dirty="0">
                <a:latin typeface="Times"/>
                <a:cs typeface="Times"/>
              </a:rPr>
              <a:t> (</a:t>
            </a:r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baseline="-25000" dirty="0" err="1">
                <a:latin typeface="Times"/>
                <a:cs typeface="Times"/>
              </a:rPr>
              <a:t>ui</a:t>
            </a:r>
            <a:r>
              <a:rPr lang="en-US" i="1" dirty="0">
                <a:latin typeface="Times"/>
                <a:cs typeface="Times"/>
              </a:rPr>
              <a:t> * </a:t>
            </a:r>
            <a:r>
              <a:rPr lang="en-US" i="1" dirty="0" err="1">
                <a:latin typeface="Times"/>
                <a:cs typeface="Times"/>
              </a:rPr>
              <a:t>p</a:t>
            </a:r>
            <a:r>
              <a:rPr lang="en-US" i="1" baseline="-25000" dirty="0" err="1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 – </a:t>
            </a:r>
            <a:r>
              <a:rPr lang="en-US" sz="2800" i="1" dirty="0" err="1">
                <a:latin typeface="Times"/>
                <a:cs typeface="Times"/>
              </a:rPr>
              <a:t>λ</a:t>
            </a:r>
            <a:r>
              <a:rPr lang="en-US" i="1" dirty="0">
                <a:latin typeface="Times"/>
                <a:cs typeface="Times"/>
              </a:rPr>
              <a:t> * q</a:t>
            </a:r>
            <a:r>
              <a:rPr lang="en-US" i="1" baseline="-25000" dirty="0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)	 </a:t>
            </a:r>
            <a:endParaRPr lang="en-US" i="1" dirty="0" smtClean="0">
              <a:latin typeface="Times"/>
              <a:cs typeface="Times"/>
            </a:endParaRPr>
          </a:p>
          <a:p>
            <a:pPr marL="0" indent="0" algn="ctr">
              <a:buNone/>
            </a:pPr>
            <a:r>
              <a:rPr lang="en-US" i="1" dirty="0" err="1" smtClean="0">
                <a:latin typeface="Times"/>
                <a:cs typeface="Times"/>
              </a:rPr>
              <a:t>p</a:t>
            </a:r>
            <a:r>
              <a:rPr lang="en-US" i="1" baseline="-25000" dirty="0" err="1" smtClean="0">
                <a:latin typeface="Times"/>
                <a:cs typeface="Times"/>
              </a:rPr>
              <a:t>u</a:t>
            </a:r>
            <a:r>
              <a:rPr lang="en-US" i="1" baseline="-25000" dirty="0" smtClean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← </a:t>
            </a:r>
            <a:r>
              <a:rPr lang="en-US" i="1" dirty="0" err="1">
                <a:latin typeface="Times"/>
                <a:cs typeface="Times"/>
              </a:rPr>
              <a:t>p</a:t>
            </a:r>
            <a:r>
              <a:rPr lang="en-US" i="1" baseline="-25000" dirty="0" err="1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 + </a:t>
            </a:r>
            <a:r>
              <a:rPr lang="en-US" i="1" dirty="0" err="1">
                <a:latin typeface="Times"/>
                <a:cs typeface="Times"/>
              </a:rPr>
              <a:t>γ</a:t>
            </a:r>
            <a:r>
              <a:rPr lang="en-US" i="1" dirty="0">
                <a:latin typeface="Times"/>
                <a:cs typeface="Times"/>
              </a:rPr>
              <a:t> (</a:t>
            </a:r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baseline="-25000" dirty="0" err="1">
                <a:latin typeface="Times"/>
                <a:cs typeface="Times"/>
              </a:rPr>
              <a:t>ui</a:t>
            </a:r>
            <a:r>
              <a:rPr lang="en-US" i="1" dirty="0">
                <a:latin typeface="Times"/>
                <a:cs typeface="Times"/>
              </a:rPr>
              <a:t> *q</a:t>
            </a:r>
            <a:r>
              <a:rPr lang="en-US" i="1" baseline="-25000" dirty="0">
                <a:latin typeface="Times"/>
                <a:cs typeface="Times"/>
              </a:rPr>
              <a:t>i </a:t>
            </a:r>
            <a:r>
              <a:rPr lang="en-US" i="1" dirty="0">
                <a:latin typeface="Times"/>
                <a:cs typeface="Times"/>
              </a:rPr>
              <a:t>- </a:t>
            </a:r>
            <a:r>
              <a:rPr lang="en-US" sz="2800" i="1" dirty="0" err="1">
                <a:latin typeface="Times"/>
                <a:cs typeface="Times"/>
              </a:rPr>
              <a:t>λ</a:t>
            </a:r>
            <a:r>
              <a:rPr lang="en-US" i="1" dirty="0">
                <a:latin typeface="Times"/>
                <a:cs typeface="Times"/>
              </a:rPr>
              <a:t> * </a:t>
            </a:r>
            <a:r>
              <a:rPr lang="en-US" i="1" dirty="0" err="1">
                <a:latin typeface="Times"/>
                <a:cs typeface="Times"/>
              </a:rPr>
              <a:t>p</a:t>
            </a:r>
            <a:r>
              <a:rPr lang="en-US" i="1" baseline="-25000" dirty="0" err="1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sz="2800" i="1" dirty="0" smtClean="0">
                <a:latin typeface="Times"/>
                <a:cs typeface="Times"/>
              </a:rPr>
              <a:t>)</a:t>
            </a:r>
            <a:endParaRPr lang="en-CA" dirty="0">
              <a:latin typeface="Times"/>
              <a:cs typeface="Times"/>
            </a:endParaRPr>
          </a:p>
          <a:p>
            <a:pPr>
              <a:buFont typeface="Lucida Grande"/>
              <a:buChar char="‣"/>
            </a:pPr>
            <a:endParaRPr lang="en-US" dirty="0">
              <a:latin typeface="Times"/>
              <a:cs typeface="Time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5E32-BB7C-F347-BBE2-0AF18BDA2F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1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Globe and Mail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Build an offline model to </a:t>
            </a:r>
            <a:r>
              <a:rPr lang="en-US" b="1" dirty="0"/>
              <a:t>predict </a:t>
            </a:r>
            <a:r>
              <a:rPr lang="en-US" b="1" dirty="0" err="1"/>
              <a:t>clickthrough</a:t>
            </a:r>
            <a:r>
              <a:rPr lang="en-US" b="1" dirty="0"/>
              <a:t> on </a:t>
            </a:r>
            <a:r>
              <a:rPr lang="en-US" b="1" dirty="0" smtClean="0"/>
              <a:t>Automobile </a:t>
            </a:r>
            <a:r>
              <a:rPr lang="en-US" b="1" dirty="0"/>
              <a:t>ads</a:t>
            </a:r>
            <a:r>
              <a:rPr lang="en-US" dirty="0"/>
              <a:t>, using an algorithm that we can score in </a:t>
            </a:r>
            <a:r>
              <a:rPr lang="en-US" dirty="0" err="1"/>
              <a:t>javascript</a:t>
            </a:r>
            <a:r>
              <a:rPr lang="en-US" dirty="0"/>
              <a:t> on a </a:t>
            </a:r>
            <a:r>
              <a:rPr lang="en-US" dirty="0" smtClean="0"/>
              <a:t>webpage</a:t>
            </a:r>
          </a:p>
          <a:p>
            <a:pPr lvl="1"/>
            <a:r>
              <a:rPr lang="en-US" dirty="0" smtClean="0"/>
              <a:t>Redefine their advertisement pricing strategy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78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dirty="0">
                <a:latin typeface="Times New Roman"/>
                <a:cs typeface="Times New Roman"/>
              </a:rPr>
              <a:t>Recommender Systems</a:t>
            </a:r>
          </a:p>
          <a:p>
            <a:pPr marL="548640" lvl="2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Software tools and techniques providing users with suggestions for items a user may wish to utilize</a:t>
            </a:r>
            <a:r>
              <a:rPr lang="en-CA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 descr="netflix-l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56" y="2884225"/>
            <a:ext cx="4260144" cy="3278347"/>
          </a:xfrm>
          <a:prstGeom prst="rect">
            <a:avLst/>
          </a:prstGeom>
        </p:spPr>
      </p:pic>
      <p:pic>
        <p:nvPicPr>
          <p:cNvPr id="5" name="Picture 4" descr="ecommerce-recommendations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65" y="3376994"/>
            <a:ext cx="5185363" cy="2815814"/>
          </a:xfrm>
          <a:prstGeom prst="rect">
            <a:avLst/>
          </a:prstGeom>
        </p:spPr>
      </p:pic>
      <p:pic>
        <p:nvPicPr>
          <p:cNvPr id="6" name="Picture 5" descr="lastfm_dashboard-snapsho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59" y="3987839"/>
            <a:ext cx="3775640" cy="22125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5E32-BB7C-F347-BBE2-0AF18BDA2F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32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148590" lvl="1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400" dirty="0">
                <a:latin typeface="Times New Roman"/>
                <a:cs typeface="Times New Roman"/>
              </a:rPr>
              <a:t>Raw </a:t>
            </a:r>
            <a:r>
              <a:rPr lang="en-US" sz="2400" dirty="0" err="1">
                <a:latin typeface="Times New Roman"/>
                <a:cs typeface="Times New Roman"/>
              </a:rPr>
              <a:t>Omniture</a:t>
            </a:r>
            <a:r>
              <a:rPr lang="en-US" sz="2400" dirty="0">
                <a:latin typeface="Times New Roman"/>
                <a:cs typeface="Times New Roman"/>
              </a:rPr>
              <a:t> Desktop</a:t>
            </a:r>
          </a:p>
          <a:p>
            <a:pPr marL="148590" lvl="1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400" dirty="0" smtClean="0">
                <a:latin typeface="Times New Roman"/>
                <a:cs typeface="Times New Roman"/>
              </a:rPr>
              <a:t>Analytic </a:t>
            </a:r>
            <a:r>
              <a:rPr lang="en-US" sz="2400" dirty="0">
                <a:latin typeface="Times New Roman"/>
                <a:cs typeface="Times New Roman"/>
              </a:rPr>
              <a:t>Omni Data</a:t>
            </a:r>
          </a:p>
          <a:p>
            <a:pPr marL="148590" lvl="1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400" dirty="0">
                <a:latin typeface="Times New Roman"/>
                <a:cs typeface="Times New Roman"/>
              </a:rPr>
              <a:t>Monetization Data</a:t>
            </a:r>
          </a:p>
          <a:p>
            <a:pPr marL="148590" lvl="1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400" dirty="0" err="1">
                <a:latin typeface="Times New Roman"/>
                <a:cs typeface="Times New Roman"/>
              </a:rPr>
              <a:t>Solr</a:t>
            </a:r>
            <a:endParaRPr lang="en-US" sz="2400" dirty="0">
              <a:latin typeface="Times New Roman"/>
              <a:cs typeface="Times New Roman"/>
            </a:endParaRPr>
          </a:p>
          <a:p>
            <a:pPr marL="148590" lvl="1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400" dirty="0" err="1">
                <a:latin typeface="Times New Roman"/>
                <a:cs typeface="Times New Roman"/>
              </a:rPr>
              <a:t>WebCrawl</a:t>
            </a:r>
            <a:endParaRPr lang="en-US" sz="2400" dirty="0">
              <a:latin typeface="Times New Roman"/>
              <a:cs typeface="Times New Roman"/>
            </a:endParaRPr>
          </a:p>
          <a:p>
            <a:pPr marL="148590" lvl="1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400" dirty="0">
                <a:latin typeface="Times New Roman"/>
                <a:cs typeface="Times New Roman"/>
              </a:rPr>
              <a:t>Advertising Data</a:t>
            </a:r>
          </a:p>
          <a:p>
            <a:pPr marL="148590" lvl="1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400" dirty="0" err="1">
                <a:latin typeface="Times New Roman"/>
                <a:cs typeface="Times New Roman"/>
              </a:rPr>
              <a:t>Doubleckick</a:t>
            </a:r>
            <a:r>
              <a:rPr lang="en-US" sz="2400" dirty="0">
                <a:latin typeface="Times New Roman"/>
                <a:cs typeface="Times New Roman"/>
              </a:rPr>
              <a:t> advertising data</a:t>
            </a:r>
          </a:p>
          <a:p>
            <a:pPr marL="971550" lvl="4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200" dirty="0">
                <a:latin typeface="Times New Roman"/>
                <a:cs typeface="Times New Roman"/>
              </a:rPr>
              <a:t>Clicks</a:t>
            </a:r>
          </a:p>
          <a:p>
            <a:pPr marL="971550" lvl="4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200" dirty="0">
                <a:latin typeface="Times New Roman"/>
                <a:cs typeface="Times New Roman"/>
              </a:rPr>
              <a:t>Impressions </a:t>
            </a:r>
          </a:p>
        </p:txBody>
      </p:sp>
      <p:sp>
        <p:nvSpPr>
          <p:cNvPr id="5" name="Multiply 4"/>
          <p:cNvSpPr/>
          <p:nvPr/>
        </p:nvSpPr>
        <p:spPr>
          <a:xfrm>
            <a:off x="3048000" y="5181600"/>
            <a:ext cx="457200" cy="4572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3048000" y="5638800"/>
            <a:ext cx="457200" cy="4572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2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Extract month </a:t>
            </a:r>
            <a:r>
              <a:rPr lang="en-US" dirty="0"/>
              <a:t>long clicks and Impressions data on Auto </a:t>
            </a:r>
            <a:r>
              <a:rPr lang="en-US" dirty="0" smtClean="0"/>
              <a:t>advertisement from October 1</a:t>
            </a:r>
            <a:r>
              <a:rPr lang="en-US" baseline="30000" dirty="0" smtClean="0"/>
              <a:t>st</a:t>
            </a:r>
            <a:r>
              <a:rPr lang="en-US" dirty="0" smtClean="0"/>
              <a:t> until October 31</a:t>
            </a:r>
            <a:r>
              <a:rPr lang="en-US" baseline="30000" dirty="0" smtClean="0"/>
              <a:t>st</a:t>
            </a:r>
            <a:r>
              <a:rPr lang="en-US" dirty="0" smtClean="0"/>
              <a:t> 2014</a:t>
            </a:r>
          </a:p>
          <a:p>
            <a:r>
              <a:rPr lang="en-US" dirty="0" smtClean="0"/>
              <a:t>Data cleaning and processing</a:t>
            </a:r>
            <a:endParaRPr lang="en-US" dirty="0"/>
          </a:p>
          <a:p>
            <a:r>
              <a:rPr lang="en-US" dirty="0" smtClean="0"/>
              <a:t>Exploratory analysis</a:t>
            </a:r>
          </a:p>
          <a:p>
            <a:pPr lvl="1"/>
            <a:r>
              <a:rPr lang="en-US" dirty="0" smtClean="0"/>
              <a:t>To find potential correlations between variables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21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Matrix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Lucida Grande"/>
              <a:buChar char="‣"/>
            </a:pPr>
            <a:r>
              <a:rPr lang="en-US" dirty="0" err="1">
                <a:latin typeface="Times"/>
                <a:cs typeface="Times"/>
              </a:rPr>
              <a:t>UserId</a:t>
            </a:r>
            <a:endParaRPr lang="en-US" dirty="0">
              <a:latin typeface="Times"/>
              <a:cs typeface="Times"/>
            </a:endParaRPr>
          </a:p>
          <a:p>
            <a:pPr>
              <a:buFont typeface="Lucida Grande"/>
              <a:buChar char="‣"/>
            </a:pPr>
            <a:r>
              <a:rPr lang="en-US" dirty="0">
                <a:latin typeface="Times"/>
                <a:cs typeface="Times"/>
              </a:rPr>
              <a:t>Location</a:t>
            </a:r>
          </a:p>
          <a:p>
            <a:pPr lvl="1"/>
            <a:r>
              <a:rPr lang="en-US" dirty="0" err="1" smtClean="0">
                <a:latin typeface="Times"/>
                <a:cs typeface="Times"/>
              </a:rPr>
              <a:t>CountryId</a:t>
            </a:r>
            <a:r>
              <a:rPr lang="en-US" dirty="0" err="1">
                <a:latin typeface="Times"/>
                <a:cs typeface="Times"/>
              </a:rPr>
              <a:t>,RegionId,CityId,</a:t>
            </a:r>
            <a:r>
              <a:rPr lang="en-US" dirty="0" err="1" smtClean="0">
                <a:latin typeface="Times"/>
                <a:cs typeface="Times"/>
              </a:rPr>
              <a:t>PostalCodeId</a:t>
            </a:r>
            <a:endParaRPr lang="en-US" dirty="0" smtClean="0">
              <a:latin typeface="Times"/>
              <a:cs typeface="Times"/>
            </a:endParaRPr>
          </a:p>
          <a:p>
            <a:pPr>
              <a:buFont typeface="Lucida Grande"/>
              <a:buChar char="‣"/>
            </a:pPr>
            <a:r>
              <a:rPr lang="en-US" dirty="0">
                <a:latin typeface="Times"/>
                <a:cs typeface="Times"/>
              </a:rPr>
              <a:t>Browser information</a:t>
            </a:r>
          </a:p>
          <a:p>
            <a:pPr lvl="1"/>
            <a:r>
              <a:rPr lang="en-US" dirty="0" err="1">
                <a:latin typeface="Times"/>
                <a:cs typeface="Times"/>
              </a:rPr>
              <a:t>BrowserId,OSId,OSVersion</a:t>
            </a:r>
            <a:endParaRPr lang="en-US" dirty="0">
              <a:latin typeface="Times"/>
              <a:cs typeface="Times"/>
            </a:endParaRPr>
          </a:p>
          <a:p>
            <a:pPr>
              <a:buFont typeface="Lucida Grande"/>
              <a:buChar char="‣"/>
            </a:pPr>
            <a:r>
              <a:rPr lang="en-US" dirty="0">
                <a:latin typeface="Times"/>
                <a:cs typeface="Times"/>
              </a:rPr>
              <a:t>Instrument</a:t>
            </a:r>
          </a:p>
          <a:p>
            <a:pPr lvl="1"/>
            <a:r>
              <a:rPr lang="en-US" dirty="0" err="1">
                <a:latin typeface="Times"/>
                <a:cs typeface="Times"/>
              </a:rPr>
              <a:t>MobileDevice,MobileCapability</a:t>
            </a:r>
            <a:r>
              <a:rPr lang="en-CA" dirty="0">
                <a:latin typeface="Times"/>
                <a:cs typeface="Times"/>
              </a:rPr>
              <a:t> </a:t>
            </a:r>
          </a:p>
          <a:p>
            <a:pPr>
              <a:buFont typeface="Lucida Grande"/>
              <a:buChar char="‣"/>
            </a:pPr>
            <a:r>
              <a:rPr lang="en-CA" dirty="0">
                <a:latin typeface="Times"/>
                <a:cs typeface="Times"/>
              </a:rPr>
              <a:t>3,012,634 unique Users</a:t>
            </a:r>
          </a:p>
          <a:p>
            <a:pPr>
              <a:buFont typeface="Lucida Grande"/>
              <a:buChar char="‣"/>
            </a:pPr>
            <a:r>
              <a:rPr lang="en-CA" dirty="0">
                <a:latin typeface="Times"/>
                <a:cs typeface="Times"/>
              </a:rPr>
              <a:t>Zipped f</a:t>
            </a:r>
            <a:r>
              <a:rPr lang="en-US" dirty="0" err="1">
                <a:latin typeface="Times"/>
                <a:cs typeface="Times"/>
              </a:rPr>
              <a:t>ile</a:t>
            </a:r>
            <a:r>
              <a:rPr lang="en-US" dirty="0">
                <a:latin typeface="Times"/>
                <a:cs typeface="Times"/>
              </a:rPr>
              <a:t> size: 65.5 Mb</a:t>
            </a:r>
          </a:p>
        </p:txBody>
      </p:sp>
    </p:spTree>
    <p:extLst>
      <p:ext uri="{BB962C8B-B14F-4D97-AF65-F5344CB8AC3E}">
        <p14:creationId xmlns:p14="http://schemas.microsoft.com/office/powerpoint/2010/main" val="202623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Advertisement </a:t>
            </a:r>
            <a:r>
              <a:rPr lang="en-US" dirty="0" smtClean="0"/>
              <a:t>Matrix (Item Matrix)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Lucida Grande"/>
              <a:buChar char="‣"/>
            </a:pPr>
            <a:r>
              <a:rPr lang="en-US" dirty="0" err="1">
                <a:latin typeface="Times"/>
                <a:cs typeface="Times"/>
              </a:rPr>
              <a:t>Adid</a:t>
            </a:r>
            <a:endParaRPr lang="en-US" dirty="0">
              <a:latin typeface="Times"/>
              <a:cs typeface="Times"/>
            </a:endParaRPr>
          </a:p>
          <a:p>
            <a:pPr marL="800100" lvl="1" indent="-342900"/>
            <a:r>
              <a:rPr lang="en-US" dirty="0" smtClean="0">
                <a:latin typeface="Times"/>
                <a:cs typeface="Times"/>
              </a:rPr>
              <a:t>AdvertiserId</a:t>
            </a:r>
            <a:r>
              <a:rPr lang="en-US" dirty="0">
                <a:latin typeface="Times"/>
                <a:cs typeface="Times"/>
              </a:rPr>
              <a:t>,OrderId,LineItemId,CreativeId,CreativeSize,AdUnitId </a:t>
            </a:r>
            <a:endParaRPr lang="en-US" dirty="0" smtClean="0">
              <a:latin typeface="Times"/>
              <a:cs typeface="Times"/>
            </a:endParaRPr>
          </a:p>
          <a:p>
            <a:pPr>
              <a:buFont typeface="Lucida Grande"/>
              <a:buChar char="‣"/>
            </a:pPr>
            <a:r>
              <a:rPr lang="en-US" dirty="0" err="1">
                <a:latin typeface="Times"/>
                <a:cs typeface="Times"/>
              </a:rPr>
              <a:t>Clicks_yn</a:t>
            </a:r>
            <a:r>
              <a:rPr lang="en-US" dirty="0">
                <a:latin typeface="Times"/>
                <a:cs typeface="Times"/>
              </a:rPr>
              <a:t> </a:t>
            </a:r>
          </a:p>
          <a:p>
            <a:pPr>
              <a:buFont typeface="Lucida Grande"/>
              <a:buChar char="‣"/>
            </a:pPr>
            <a:r>
              <a:rPr lang="en-US" dirty="0" err="1">
                <a:latin typeface="Times"/>
                <a:cs typeface="Times"/>
              </a:rPr>
              <a:t>CustomTrageting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smtClean="0">
                <a:latin typeface="Times"/>
                <a:cs typeface="Times"/>
              </a:rPr>
              <a:t>information</a:t>
            </a:r>
            <a:endParaRPr lang="en-US" dirty="0">
              <a:latin typeface="Times"/>
              <a:cs typeface="Times"/>
            </a:endParaRPr>
          </a:p>
          <a:p>
            <a:pPr marL="800100" lvl="1" indent="-342900"/>
            <a:r>
              <a:rPr lang="en-US" dirty="0">
                <a:latin typeface="Times"/>
                <a:cs typeface="Times"/>
              </a:rPr>
              <a:t>arena1,arena2,arena3,ekw1,ekw2,ekw3,adpg,atpc, mode, </a:t>
            </a:r>
            <a:r>
              <a:rPr lang="en-US" dirty="0" err="1">
                <a:latin typeface="Times"/>
                <a:cs typeface="Times"/>
              </a:rPr>
              <a:t>loc</a:t>
            </a:r>
            <a:r>
              <a:rPr lang="en-US" dirty="0">
                <a:latin typeface="Times"/>
                <a:cs typeface="Times"/>
              </a:rPr>
              <a:t>, pp0, </a:t>
            </a:r>
            <a:r>
              <a:rPr lang="en-US" dirty="0" err="1">
                <a:latin typeface="Times"/>
                <a:cs typeface="Times"/>
              </a:rPr>
              <a:t>pos</a:t>
            </a:r>
            <a:r>
              <a:rPr lang="en-CA" dirty="0">
                <a:latin typeface="Times"/>
                <a:cs typeface="Times"/>
              </a:rPr>
              <a:t> </a:t>
            </a:r>
          </a:p>
          <a:p>
            <a:pPr>
              <a:buFont typeface="Lucida Grande"/>
              <a:buChar char="‣"/>
            </a:pPr>
            <a:r>
              <a:rPr lang="en-CA" dirty="0">
                <a:latin typeface="Times"/>
                <a:cs typeface="Times"/>
              </a:rPr>
              <a:t>517477 distinct advertisement</a:t>
            </a:r>
          </a:p>
          <a:p>
            <a:pPr>
              <a:buFont typeface="Lucida Grande"/>
              <a:buChar char="‣"/>
            </a:pPr>
            <a:r>
              <a:rPr lang="en-CA" dirty="0">
                <a:latin typeface="Times"/>
                <a:cs typeface="Times"/>
              </a:rPr>
              <a:t>Zipped file size: 11Mb</a:t>
            </a:r>
          </a:p>
          <a:p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1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User-item </a:t>
            </a:r>
            <a:r>
              <a:rPr lang="en-US" dirty="0" smtClean="0"/>
              <a:t>Matrix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Lucida Grande"/>
              <a:buChar char="‣"/>
            </a:pPr>
            <a:r>
              <a:rPr lang="en-US" dirty="0" err="1">
                <a:latin typeface="Times"/>
                <a:cs typeface="Times"/>
              </a:rPr>
              <a:t>Clicks_yn</a:t>
            </a:r>
            <a:endParaRPr lang="en-US" dirty="0">
              <a:latin typeface="Times"/>
              <a:cs typeface="Times"/>
            </a:endParaRPr>
          </a:p>
          <a:p>
            <a:pPr>
              <a:buFont typeface="Lucida Grande"/>
              <a:buChar char="‣"/>
            </a:pPr>
            <a:r>
              <a:rPr lang="en-US" dirty="0" err="1">
                <a:latin typeface="Times"/>
                <a:cs typeface="Times"/>
              </a:rPr>
              <a:t>UserId</a:t>
            </a:r>
            <a:endParaRPr lang="en-US" dirty="0">
              <a:latin typeface="Times"/>
              <a:cs typeface="Times"/>
            </a:endParaRPr>
          </a:p>
          <a:p>
            <a:pPr>
              <a:buFont typeface="Lucida Grande"/>
              <a:buChar char="‣"/>
            </a:pPr>
            <a:r>
              <a:rPr lang="en-US" dirty="0" err="1" smtClean="0">
                <a:latin typeface="Times"/>
                <a:cs typeface="Times"/>
              </a:rPr>
              <a:t>AdId</a:t>
            </a:r>
            <a:endParaRPr lang="en-US" dirty="0" smtClean="0">
              <a:latin typeface="Times"/>
              <a:cs typeface="Times"/>
            </a:endParaRPr>
          </a:p>
          <a:p>
            <a:pPr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Number of clicks by a user on specific ad</a:t>
            </a:r>
          </a:p>
          <a:p>
            <a:pPr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Number of impression by a user of a specific ad</a:t>
            </a:r>
          </a:p>
          <a:p>
            <a:pPr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Calculated </a:t>
            </a:r>
            <a:r>
              <a:rPr lang="en-US" dirty="0">
                <a:latin typeface="Times"/>
                <a:cs typeface="Times"/>
              </a:rPr>
              <a:t>click through rate for each User-ad </a:t>
            </a:r>
            <a:r>
              <a:rPr lang="en-US" dirty="0" smtClean="0">
                <a:latin typeface="Times"/>
                <a:cs typeface="Times"/>
              </a:rPr>
              <a:t>pair</a:t>
            </a:r>
          </a:p>
          <a:p>
            <a:pPr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5,859,921 Observations</a:t>
            </a:r>
          </a:p>
          <a:p>
            <a:pPr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File size: 355 Mb</a:t>
            </a:r>
          </a:p>
          <a:p>
            <a:pPr>
              <a:lnSpc>
                <a:spcPct val="80000"/>
              </a:lnSpc>
              <a:buFont typeface="Lucida Grande"/>
              <a:buChar char="‣"/>
            </a:pP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2919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Lucida Grande"/>
              <a:buChar char="‣"/>
            </a:pPr>
            <a:r>
              <a:rPr lang="en-US" dirty="0" err="1" smtClean="0">
                <a:latin typeface="Times"/>
                <a:cs typeface="Times"/>
              </a:rPr>
              <a:t>UserId</a:t>
            </a:r>
            <a:r>
              <a:rPr lang="en-US" dirty="0" smtClean="0">
                <a:latin typeface="Times"/>
                <a:cs typeface="Times"/>
              </a:rPr>
              <a:t> (transformed to numerical)</a:t>
            </a:r>
          </a:p>
          <a:p>
            <a:pPr>
              <a:buFont typeface="Lucida Grande"/>
              <a:buChar char="‣"/>
            </a:pPr>
            <a:r>
              <a:rPr lang="en-US" dirty="0" err="1" smtClean="0">
                <a:latin typeface="Times"/>
                <a:cs typeface="Times"/>
              </a:rPr>
              <a:t>AdId</a:t>
            </a:r>
            <a:r>
              <a:rPr lang="en-US" dirty="0" smtClean="0">
                <a:latin typeface="Times"/>
                <a:cs typeface="Times"/>
              </a:rPr>
              <a:t> (transformed to numerical)</a:t>
            </a:r>
          </a:p>
          <a:p>
            <a:pPr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Click </a:t>
            </a:r>
            <a:r>
              <a:rPr lang="en-US" dirty="0">
                <a:latin typeface="Times"/>
                <a:cs typeface="Times"/>
              </a:rPr>
              <a:t>through rate for each User-ad </a:t>
            </a:r>
            <a:r>
              <a:rPr lang="en-US" dirty="0" smtClean="0">
                <a:latin typeface="Times"/>
                <a:cs typeface="Times"/>
              </a:rPr>
              <a:t>pair</a:t>
            </a:r>
          </a:p>
          <a:p>
            <a:pPr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Transformation of the rate into 1-5 scale</a:t>
            </a:r>
          </a:p>
          <a:p>
            <a:pPr lvl="1">
              <a:buFont typeface="Lucida Grande"/>
              <a:buChar char="‣"/>
            </a:pPr>
            <a:r>
              <a:rPr lang="en-US" dirty="0" err="1" smtClean="0">
                <a:latin typeface="Times"/>
                <a:cs typeface="Times"/>
              </a:rPr>
              <a:t>OldRange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= (</a:t>
            </a:r>
            <a:r>
              <a:rPr lang="en-US" dirty="0" err="1">
                <a:latin typeface="Times"/>
                <a:cs typeface="Times"/>
              </a:rPr>
              <a:t>OldMax</a:t>
            </a:r>
            <a:r>
              <a:rPr lang="en-US" dirty="0">
                <a:latin typeface="Times"/>
                <a:cs typeface="Times"/>
              </a:rPr>
              <a:t> - </a:t>
            </a:r>
            <a:r>
              <a:rPr lang="en-US" dirty="0" err="1">
                <a:latin typeface="Times"/>
                <a:cs typeface="Times"/>
              </a:rPr>
              <a:t>OldMin</a:t>
            </a:r>
            <a:r>
              <a:rPr lang="en-US" dirty="0">
                <a:latin typeface="Times"/>
                <a:cs typeface="Times"/>
              </a:rPr>
              <a:t>)  </a:t>
            </a:r>
          </a:p>
          <a:p>
            <a:pPr lvl="1">
              <a:buFont typeface="Lucida Grande"/>
              <a:buChar char="‣"/>
            </a:pPr>
            <a:r>
              <a:rPr lang="en-US" dirty="0" err="1" smtClean="0">
                <a:latin typeface="Times"/>
                <a:cs typeface="Times"/>
              </a:rPr>
              <a:t>NewRange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= (</a:t>
            </a:r>
            <a:r>
              <a:rPr lang="en-US" dirty="0" err="1">
                <a:latin typeface="Times"/>
                <a:cs typeface="Times"/>
              </a:rPr>
              <a:t>NewMax</a:t>
            </a:r>
            <a:r>
              <a:rPr lang="en-US" dirty="0">
                <a:latin typeface="Times"/>
                <a:cs typeface="Times"/>
              </a:rPr>
              <a:t> - </a:t>
            </a:r>
            <a:r>
              <a:rPr lang="en-US" dirty="0" err="1">
                <a:latin typeface="Times"/>
                <a:cs typeface="Times"/>
              </a:rPr>
              <a:t>NewMin</a:t>
            </a:r>
            <a:r>
              <a:rPr lang="en-US" dirty="0">
                <a:latin typeface="Times"/>
                <a:cs typeface="Times"/>
              </a:rPr>
              <a:t>)  </a:t>
            </a:r>
          </a:p>
          <a:p>
            <a:pPr lvl="1">
              <a:buFont typeface="Lucida Grande"/>
              <a:buChar char="‣"/>
            </a:pPr>
            <a:r>
              <a:rPr lang="en-US" dirty="0" err="1" smtClean="0">
                <a:latin typeface="Times"/>
                <a:cs typeface="Times"/>
              </a:rPr>
              <a:t>NewValue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= (((</a:t>
            </a:r>
            <a:r>
              <a:rPr lang="en-US" dirty="0" err="1">
                <a:latin typeface="Times"/>
                <a:cs typeface="Times"/>
              </a:rPr>
              <a:t>OldValue</a:t>
            </a:r>
            <a:r>
              <a:rPr lang="en-US" dirty="0">
                <a:latin typeface="Times"/>
                <a:cs typeface="Times"/>
              </a:rPr>
              <a:t> - </a:t>
            </a:r>
            <a:r>
              <a:rPr lang="en-US" dirty="0" err="1">
                <a:latin typeface="Times"/>
                <a:cs typeface="Times"/>
              </a:rPr>
              <a:t>OldMin</a:t>
            </a:r>
            <a:r>
              <a:rPr lang="en-US" dirty="0">
                <a:latin typeface="Times"/>
                <a:cs typeface="Times"/>
              </a:rPr>
              <a:t>) * </a:t>
            </a:r>
            <a:r>
              <a:rPr lang="en-US" dirty="0" err="1">
                <a:latin typeface="Times"/>
                <a:cs typeface="Times"/>
              </a:rPr>
              <a:t>NewRange</a:t>
            </a:r>
            <a:r>
              <a:rPr lang="en-US" dirty="0">
                <a:latin typeface="Times"/>
                <a:cs typeface="Times"/>
              </a:rPr>
              <a:t>) / </a:t>
            </a:r>
            <a:r>
              <a:rPr lang="en-US" dirty="0" err="1">
                <a:latin typeface="Times"/>
                <a:cs typeface="Times"/>
              </a:rPr>
              <a:t>OldRange</a:t>
            </a:r>
            <a:r>
              <a:rPr lang="en-US" dirty="0">
                <a:latin typeface="Times"/>
                <a:cs typeface="Times"/>
              </a:rPr>
              <a:t>) + </a:t>
            </a:r>
            <a:r>
              <a:rPr lang="en-US" dirty="0" err="1">
                <a:latin typeface="Times"/>
                <a:cs typeface="Times"/>
              </a:rPr>
              <a:t>NewMin</a:t>
            </a:r>
            <a:r>
              <a:rPr lang="en-US" dirty="0">
                <a:latin typeface="Times"/>
                <a:cs typeface="Times"/>
              </a:rPr>
              <a:t> </a:t>
            </a:r>
            <a:endParaRPr lang="en-US" dirty="0" smtClean="0">
              <a:latin typeface="Times"/>
              <a:cs typeface="Times"/>
            </a:endParaRPr>
          </a:p>
          <a:p>
            <a:pPr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5,859,921 Observations</a:t>
            </a:r>
          </a:p>
        </p:txBody>
      </p:sp>
    </p:spTree>
    <p:extLst>
      <p:ext uri="{BB962C8B-B14F-4D97-AF65-F5344CB8AC3E}">
        <p14:creationId xmlns:p14="http://schemas.microsoft.com/office/powerpoint/2010/main" val="238549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Matrix Factorization was performed using </a:t>
            </a:r>
            <a:r>
              <a:rPr lang="en-US" dirty="0">
                <a:latin typeface="Times"/>
                <a:cs typeface="Times"/>
              </a:rPr>
              <a:t>MATLAB</a:t>
            </a:r>
            <a:endParaRPr lang="en-US" dirty="0" smtClean="0">
              <a:latin typeface="Times"/>
              <a:cs typeface="Times"/>
            </a:endParaRPr>
          </a:p>
          <a:p>
            <a:pPr>
              <a:lnSpc>
                <a:spcPct val="110000"/>
              </a:lnSpc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Number of features was selected to be 6 and number of epochs to be 29</a:t>
            </a:r>
          </a:p>
          <a:p>
            <a:pPr lvl="1">
              <a:lnSpc>
                <a:spcPct val="110000"/>
              </a:lnSpc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Some other commonly used combinations were also tested but these initial values seems to generate optimal results</a:t>
            </a:r>
          </a:p>
          <a:p>
            <a:pPr>
              <a:lnSpc>
                <a:spcPct val="110000"/>
              </a:lnSpc>
              <a:buFont typeface="Lucida Grande"/>
              <a:buChar char="‣"/>
            </a:pPr>
            <a:r>
              <a:rPr lang="en-US" dirty="0">
                <a:latin typeface="Times"/>
                <a:cs typeface="Times"/>
              </a:rPr>
              <a:t>The accuracy measure used is RMSE (Root Mean Square Error</a:t>
            </a:r>
            <a:r>
              <a:rPr lang="en-US" dirty="0" smtClean="0">
                <a:latin typeface="Times"/>
                <a:cs typeface="Times"/>
              </a:rPr>
              <a:t>)</a:t>
            </a:r>
          </a:p>
          <a:p>
            <a:pPr>
              <a:lnSpc>
                <a:spcPct val="110000"/>
              </a:lnSpc>
              <a:buFont typeface="Lucida Grande"/>
              <a:buChar char="‣"/>
            </a:pPr>
            <a:endParaRPr lang="en-US" dirty="0" smtClean="0">
              <a:latin typeface="Times"/>
              <a:cs typeface="Times"/>
            </a:endParaRPr>
          </a:p>
          <a:p>
            <a:pPr>
              <a:lnSpc>
                <a:spcPct val="110000"/>
              </a:lnSpc>
              <a:buFont typeface="Lucida Grande"/>
              <a:buChar char="‣"/>
            </a:pPr>
            <a:endParaRPr lang="en-US" dirty="0">
              <a:latin typeface="Times"/>
              <a:cs typeface="Times"/>
            </a:endParaRPr>
          </a:p>
          <a:p>
            <a:pPr>
              <a:lnSpc>
                <a:spcPct val="110000"/>
              </a:lnSpc>
              <a:buFont typeface="Lucida Grande"/>
              <a:buChar char="‣"/>
            </a:pPr>
            <a:endParaRPr lang="en-US" dirty="0" smtClean="0">
              <a:latin typeface="Times"/>
              <a:cs typeface="Times"/>
            </a:endParaRPr>
          </a:p>
          <a:p>
            <a:pPr>
              <a:lnSpc>
                <a:spcPct val="110000"/>
              </a:lnSpc>
              <a:buFont typeface="Lucida Grande"/>
              <a:buChar char="‣"/>
            </a:pPr>
            <a:endParaRPr lang="en-US" dirty="0" smtClean="0">
              <a:latin typeface="Times"/>
              <a:cs typeface="Times"/>
            </a:endParaRPr>
          </a:p>
          <a:p>
            <a:pPr>
              <a:lnSpc>
                <a:spcPct val="110000"/>
              </a:lnSpc>
              <a:buFont typeface="Lucida Grande"/>
              <a:buChar char="‣"/>
            </a:pPr>
            <a:endParaRPr lang="en-US" dirty="0" smtClean="0">
              <a:latin typeface="Times"/>
              <a:cs typeface="Times"/>
            </a:endParaRPr>
          </a:p>
          <a:p>
            <a:pPr>
              <a:lnSpc>
                <a:spcPct val="110000"/>
              </a:lnSpc>
              <a:buFont typeface="Lucida Grande"/>
              <a:buChar char="‣"/>
            </a:pPr>
            <a:endParaRPr lang="en-US" dirty="0" smtClean="0">
              <a:latin typeface="Times"/>
              <a:cs typeface="Times"/>
            </a:endParaRPr>
          </a:p>
          <a:p>
            <a:pPr>
              <a:lnSpc>
                <a:spcPct val="110000"/>
              </a:lnSpc>
              <a:buFont typeface="Lucida Grande"/>
              <a:buChar char="‣"/>
            </a:pPr>
            <a:endParaRPr lang="en-US" dirty="0" smtClean="0">
              <a:latin typeface="Times"/>
              <a:cs typeface="Times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 descr="Screen Shot 2015-01-14 at 12.52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5285962"/>
            <a:ext cx="3513832" cy="138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Reduced </a:t>
            </a:r>
            <a:r>
              <a:rPr lang="en-US" dirty="0" smtClean="0"/>
              <a:t>Rating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Sampled 0.5% of the whole data set</a:t>
            </a:r>
          </a:p>
          <a:p>
            <a:pPr>
              <a:lnSpc>
                <a:spcPct val="140000"/>
              </a:lnSpc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96095 Observations</a:t>
            </a:r>
          </a:p>
          <a:p>
            <a:pPr>
              <a:lnSpc>
                <a:spcPct val="140000"/>
              </a:lnSpc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Split into training and test dataset</a:t>
            </a:r>
          </a:p>
          <a:p>
            <a:pPr lvl="1">
              <a:lnSpc>
                <a:spcPct val="140000"/>
              </a:lnSpc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80% training and 20% test</a:t>
            </a:r>
          </a:p>
          <a:p>
            <a:pPr lvl="1">
              <a:lnSpc>
                <a:spcPct val="140000"/>
              </a:lnSpc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Train set :66305 &amp; Test set : 16564</a:t>
            </a:r>
          </a:p>
          <a:p>
            <a:pPr lvl="1">
              <a:lnSpc>
                <a:spcPct val="140000"/>
              </a:lnSpc>
              <a:buFont typeface="Lucida Grande"/>
              <a:buChar char="‣"/>
            </a:pPr>
            <a:r>
              <a:rPr lang="en-US" dirty="0">
                <a:latin typeface="Times"/>
                <a:cs typeface="Times"/>
              </a:rPr>
              <a:t>RMSE = 0.1078</a:t>
            </a:r>
          </a:p>
          <a:p>
            <a:pPr lvl="1">
              <a:lnSpc>
                <a:spcPct val="140000"/>
              </a:lnSpc>
              <a:buFont typeface="Lucida Grande"/>
              <a:buChar char="‣"/>
            </a:pP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9029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Used the whole data set</a:t>
            </a:r>
          </a:p>
          <a:p>
            <a:pPr>
              <a:lnSpc>
                <a:spcPct val="140000"/>
              </a:lnSpc>
              <a:buFont typeface="Lucida Grande"/>
              <a:buChar char="‣"/>
            </a:pPr>
            <a:r>
              <a:rPr lang="en-US" dirty="0">
                <a:latin typeface="Times"/>
                <a:cs typeface="Times"/>
              </a:rPr>
              <a:t>5,859,921 </a:t>
            </a:r>
            <a:r>
              <a:rPr lang="en-US" dirty="0" smtClean="0">
                <a:latin typeface="Times"/>
                <a:cs typeface="Times"/>
              </a:rPr>
              <a:t>Observations</a:t>
            </a:r>
          </a:p>
          <a:p>
            <a:pPr>
              <a:lnSpc>
                <a:spcPct val="140000"/>
              </a:lnSpc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Split into training and test dataset</a:t>
            </a:r>
          </a:p>
          <a:p>
            <a:pPr lvl="1">
              <a:lnSpc>
                <a:spcPct val="140000"/>
              </a:lnSpc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80% training and 20% test</a:t>
            </a:r>
          </a:p>
          <a:p>
            <a:pPr lvl="1">
              <a:lnSpc>
                <a:spcPct val="140000"/>
              </a:lnSpc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Train set :4076466 &amp; Test set : 1019117</a:t>
            </a:r>
          </a:p>
          <a:p>
            <a:pPr lvl="1">
              <a:lnSpc>
                <a:spcPct val="140000"/>
              </a:lnSpc>
              <a:buFont typeface="Lucida Grande"/>
              <a:buChar char="‣"/>
            </a:pPr>
            <a:r>
              <a:rPr lang="en-US" dirty="0">
                <a:latin typeface="Times"/>
                <a:cs typeface="Times"/>
              </a:rPr>
              <a:t>RMSE = 0.0995</a:t>
            </a:r>
          </a:p>
          <a:p>
            <a:pPr lvl="1">
              <a:lnSpc>
                <a:spcPct val="140000"/>
              </a:lnSpc>
              <a:buFont typeface="Lucida Grande"/>
              <a:buChar char="‣"/>
            </a:pP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72578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7" name="Content Placeholder 3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03248" y="2482965"/>
            <a:ext cx="6120914" cy="2591025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603248" y="1412776"/>
            <a:ext cx="6137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</a:t>
            </a:r>
            <a:r>
              <a:rPr lang="en-US" dirty="0" smtClean="0"/>
              <a:t>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83568" y="2425360"/>
            <a:ext cx="432048" cy="2731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Predicted classes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305380"/>
              </p:ext>
            </p:extLst>
          </p:nvPr>
        </p:nvGraphicFramePr>
        <p:xfrm>
          <a:off x="1115615" y="1875453"/>
          <a:ext cx="6731430" cy="351256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8073"/>
                <a:gridCol w="1368152"/>
                <a:gridCol w="1296144"/>
                <a:gridCol w="1224136"/>
                <a:gridCol w="1098175"/>
                <a:gridCol w="1096750"/>
              </a:tblGrid>
              <a:tr h="550506">
                <a:tc gridSpan="2"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  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6430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89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957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1691680" y="2564904"/>
            <a:ext cx="1080120" cy="43204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03848" y="2996952"/>
            <a:ext cx="1080120" cy="43204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499992" y="3501008"/>
            <a:ext cx="1080120" cy="43204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687779" y="3953403"/>
            <a:ext cx="1080120" cy="43204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876256" y="4437112"/>
            <a:ext cx="1080120" cy="43204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91680" y="3068960"/>
            <a:ext cx="1080120" cy="43204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203848" y="3510939"/>
            <a:ext cx="1080120" cy="43204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734067" y="4484142"/>
            <a:ext cx="108012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860066" y="2557002"/>
            <a:ext cx="108012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659725" y="4448051"/>
            <a:ext cx="1080120" cy="43204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Collaborative Filtering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Lucida Grande"/>
              <a:buChar char="‣"/>
            </a:pPr>
            <a:r>
              <a:rPr lang="en-US" dirty="0" smtClean="0">
                <a:latin typeface="Times New Roman"/>
                <a:cs typeface="Times New Roman"/>
              </a:rPr>
              <a:t>Neighborhood models</a:t>
            </a:r>
          </a:p>
          <a:p>
            <a:pPr lvl="1">
              <a:buFont typeface="Lucida Grande"/>
              <a:buChar char="‣"/>
            </a:pPr>
            <a:r>
              <a:rPr lang="en-US" dirty="0" smtClean="0"/>
              <a:t>Item item or user user similarities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Lucida Grande"/>
              <a:buChar char="‣"/>
            </a:pPr>
            <a:r>
              <a:rPr lang="en-US" dirty="0" smtClean="0"/>
              <a:t>Latent Factor</a:t>
            </a:r>
          </a:p>
          <a:p>
            <a:pPr lvl="1">
              <a:buFont typeface="Lucida Grande"/>
              <a:buChar char="‣"/>
            </a:pPr>
            <a:r>
              <a:rPr lang="en-US" dirty="0" smtClean="0"/>
              <a:t>Transforms both users and items into the same latent space</a:t>
            </a:r>
          </a:p>
          <a:p>
            <a:pPr lvl="1">
              <a:buFont typeface="Lucida Grande"/>
              <a:buChar char="‣"/>
            </a:pPr>
            <a:r>
              <a:rPr lang="en-US" dirty="0" smtClean="0"/>
              <a:t>Characterizing both by ratings</a:t>
            </a:r>
          </a:p>
          <a:p>
            <a:pPr lvl="1">
              <a:buFont typeface="Lucida Grande"/>
              <a:buChar char="‣"/>
            </a:pPr>
            <a:r>
              <a:rPr lang="en-US" dirty="0" smtClean="0"/>
              <a:t>Matrix Factorization</a:t>
            </a:r>
          </a:p>
          <a:p>
            <a:pPr lvl="1">
              <a:buFont typeface="Lucida Grande"/>
              <a:buChar char="‣"/>
            </a:pPr>
            <a:endParaRPr lang="en-US" dirty="0" smtClean="0"/>
          </a:p>
          <a:p>
            <a:pPr>
              <a:lnSpc>
                <a:spcPct val="120000"/>
              </a:lnSpc>
              <a:buFont typeface="Lucida Grande"/>
              <a:buChar char="‣"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2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03248" y="1412776"/>
            <a:ext cx="6137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</a:t>
            </a:r>
            <a:r>
              <a:rPr lang="en-US" dirty="0" smtClean="0"/>
              <a:t>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83568" y="2425360"/>
            <a:ext cx="432048" cy="2731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Predicted classes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</a:t>
            </a:r>
            <a:r>
              <a:rPr lang="en-US" dirty="0" smtClean="0"/>
              <a:t>matrix-Percentage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8119"/>
              </p:ext>
            </p:extLst>
          </p:nvPr>
        </p:nvGraphicFramePr>
        <p:xfrm>
          <a:off x="1475656" y="2276872"/>
          <a:ext cx="6096000" cy="2952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920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92.64%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28.79%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40.45%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30.45%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79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Data was too sparse and the predictions were basically made on zero elements and hence too accurate</a:t>
            </a:r>
          </a:p>
          <a:p>
            <a:pPr>
              <a:lnSpc>
                <a:spcPct val="120000"/>
              </a:lnSpc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Selected a sample data that had the </a:t>
            </a:r>
            <a:r>
              <a:rPr lang="en-US" dirty="0" err="1" smtClean="0">
                <a:latin typeface="Times"/>
                <a:cs typeface="Times"/>
              </a:rPr>
              <a:t>sparsity</a:t>
            </a:r>
            <a:r>
              <a:rPr lang="en-US" dirty="0" smtClean="0">
                <a:latin typeface="Times"/>
                <a:cs typeface="Times"/>
              </a:rPr>
              <a:t> of 10% to test our algorithm on non zero click through predictions</a:t>
            </a:r>
          </a:p>
          <a:p>
            <a:pPr lvl="1"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The result : RMSE = 0.4122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 smtClean="0">
              <a:latin typeface="Times"/>
              <a:cs typeface="Times"/>
            </a:endParaRPr>
          </a:p>
          <a:p>
            <a:pPr lvl="1">
              <a:lnSpc>
                <a:spcPct val="110000"/>
              </a:lnSpc>
              <a:buFont typeface="Lucida Grande"/>
              <a:buChar char="‣"/>
            </a:pPr>
            <a:endParaRPr lang="en-US" dirty="0" smtClean="0">
              <a:latin typeface="Times"/>
              <a:cs typeface="Times"/>
            </a:endParaRPr>
          </a:p>
          <a:p>
            <a:pPr lvl="1">
              <a:lnSpc>
                <a:spcPct val="110000"/>
              </a:lnSpc>
              <a:buFont typeface="Lucida Grande"/>
              <a:buChar char="‣"/>
            </a:pPr>
            <a:endParaRPr lang="en-US" dirty="0" smtClean="0">
              <a:latin typeface="Times"/>
              <a:cs typeface="Times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44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"/>
                <a:cs typeface="Times"/>
              </a:rPr>
              <a:t>Matrix Factorization </a:t>
            </a:r>
            <a:r>
              <a:rPr lang="en-US" dirty="0">
                <a:latin typeface="Times"/>
                <a:cs typeface="Times"/>
              </a:rPr>
              <a:t>algorithm </a:t>
            </a:r>
            <a:r>
              <a:rPr lang="en-US" dirty="0" smtClean="0">
                <a:latin typeface="Times"/>
                <a:cs typeface="Times"/>
              </a:rPr>
              <a:t>works well to detect click through rate prediction if the </a:t>
            </a:r>
            <a:r>
              <a:rPr lang="en-US" dirty="0" err="1" smtClean="0">
                <a:latin typeface="Times"/>
                <a:cs typeface="Times"/>
              </a:rPr>
              <a:t>sparsity</a:t>
            </a:r>
            <a:r>
              <a:rPr lang="en-US" dirty="0" smtClean="0">
                <a:latin typeface="Times"/>
                <a:cs typeface="Times"/>
              </a:rPr>
              <a:t> problem can be mitigated </a:t>
            </a:r>
          </a:p>
          <a:p>
            <a:r>
              <a:rPr lang="en-US" dirty="0" smtClean="0">
                <a:latin typeface="Times"/>
                <a:cs typeface="Times"/>
              </a:rPr>
              <a:t>Suggestions to mitigate </a:t>
            </a:r>
            <a:r>
              <a:rPr lang="en-US" dirty="0" err="1" smtClean="0">
                <a:latin typeface="Times"/>
                <a:cs typeface="Times"/>
              </a:rPr>
              <a:t>sparsity</a:t>
            </a:r>
            <a:endParaRPr lang="en-US" dirty="0">
              <a:latin typeface="Times"/>
              <a:cs typeface="Times"/>
            </a:endParaRPr>
          </a:p>
          <a:p>
            <a:pPr lvl="1"/>
            <a:r>
              <a:rPr lang="en-US" dirty="0" smtClean="0">
                <a:latin typeface="Times"/>
                <a:cs typeface="Times"/>
              </a:rPr>
              <a:t>Consider active customers only</a:t>
            </a:r>
          </a:p>
          <a:p>
            <a:pPr lvl="2"/>
            <a:r>
              <a:rPr lang="en-US" dirty="0" smtClean="0">
                <a:latin typeface="Times"/>
                <a:cs typeface="Times"/>
              </a:rPr>
              <a:t>Non active users will have 0 click-through rate 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Consider groups of advertisement in one campaign</a:t>
            </a:r>
          </a:p>
          <a:p>
            <a:pPr lvl="2"/>
            <a:r>
              <a:rPr lang="en-US" dirty="0" smtClean="0">
                <a:latin typeface="Times"/>
                <a:cs typeface="Times"/>
              </a:rPr>
              <a:t>Bundling advertisers group may increase the number of none zero click-through rate </a:t>
            </a:r>
          </a:p>
          <a:p>
            <a:pPr lvl="1"/>
            <a:endParaRPr lang="en-US" dirty="0" smtClean="0">
              <a:latin typeface="Times"/>
              <a:cs typeface="Times"/>
            </a:endParaRPr>
          </a:p>
          <a:p>
            <a:pPr lvl="1"/>
            <a:endParaRPr lang="en-US" dirty="0">
              <a:latin typeface="Times"/>
              <a:cs typeface="Times"/>
            </a:endParaRPr>
          </a:p>
          <a:p>
            <a:pPr lvl="1"/>
            <a:endParaRPr lang="en-US" dirty="0" smtClean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050681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16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5E32-BB7C-F347-BBE2-0AF18BDA2FF5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Movielens</a:t>
            </a:r>
            <a:r>
              <a:rPr lang="en-US" dirty="0" smtClean="0"/>
              <a:t> 1M</a:t>
            </a:r>
          </a:p>
          <a:p>
            <a:pPr lvl="1"/>
            <a:r>
              <a:rPr lang="en-US" sz="2800" dirty="0"/>
              <a:t>1,000,209 anonymous ratings </a:t>
            </a:r>
            <a:endParaRPr lang="en-US" dirty="0" smtClean="0"/>
          </a:p>
          <a:p>
            <a:pPr lvl="1"/>
            <a:r>
              <a:rPr lang="en-US" dirty="0" err="1" smtClean="0"/>
              <a:t>UserIDs</a:t>
            </a:r>
            <a:r>
              <a:rPr lang="en-US" dirty="0" smtClean="0"/>
              <a:t> </a:t>
            </a:r>
            <a:r>
              <a:rPr lang="en-US" dirty="0"/>
              <a:t>range between 1 and 6040 </a:t>
            </a:r>
          </a:p>
          <a:p>
            <a:pPr lvl="1"/>
            <a:r>
              <a:rPr lang="en-US" dirty="0" err="1" smtClean="0"/>
              <a:t>MovieIDs</a:t>
            </a:r>
            <a:r>
              <a:rPr lang="en-US" dirty="0" smtClean="0"/>
              <a:t> </a:t>
            </a:r>
            <a:r>
              <a:rPr lang="en-US" dirty="0"/>
              <a:t>range between 1 and 3952</a:t>
            </a:r>
          </a:p>
          <a:p>
            <a:pPr lvl="1"/>
            <a:r>
              <a:rPr lang="en-US" dirty="0" smtClean="0"/>
              <a:t>Ratings </a:t>
            </a:r>
            <a:r>
              <a:rPr lang="en-US" dirty="0"/>
              <a:t>are made on a 5-star scale (whole-star ratings only)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user has at least 20 ratings</a:t>
            </a:r>
          </a:p>
        </p:txBody>
      </p:sp>
    </p:spTree>
    <p:extLst>
      <p:ext uri="{BB962C8B-B14F-4D97-AF65-F5344CB8AC3E}">
        <p14:creationId xmlns:p14="http://schemas.microsoft.com/office/powerpoint/2010/main" val="1313838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5E32-BB7C-F347-BBE2-0AF18BDA2FF5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/>
              <a:t>Factorization </a:t>
            </a:r>
            <a:endParaRPr lang="en-US" dirty="0" smtClean="0"/>
          </a:p>
          <a:p>
            <a:pPr lvl="1"/>
            <a:r>
              <a:rPr lang="en-US" dirty="0"/>
              <a:t>RMSE </a:t>
            </a:r>
            <a:r>
              <a:rPr lang="en-US" dirty="0" smtClean="0"/>
              <a:t>= 0.8917</a:t>
            </a:r>
            <a:endParaRPr lang="en-US" dirty="0"/>
          </a:p>
          <a:p>
            <a:pPr lvl="1"/>
            <a:r>
              <a:rPr lang="en-US" dirty="0" smtClean="0"/>
              <a:t>Time = 799.355 </a:t>
            </a:r>
            <a:r>
              <a:rPr lang="en-US" dirty="0"/>
              <a:t>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2051720" y="3573016"/>
            <a:ext cx="648072" cy="23042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5436096" y="620688"/>
            <a:ext cx="576064" cy="4320480"/>
          </a:xfrm>
          <a:prstGeom prst="leftBrace">
            <a:avLst>
              <a:gd name="adj1" fmla="val 0"/>
              <a:gd name="adj2" fmla="val 4965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60032" y="20515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Rating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4998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Rating</a:t>
            </a:r>
            <a:endParaRPr lang="en-US" dirty="0"/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553384"/>
              </p:ext>
            </p:extLst>
          </p:nvPr>
        </p:nvGraphicFramePr>
        <p:xfrm>
          <a:off x="2915816" y="3428999"/>
          <a:ext cx="5040560" cy="2376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</a:tblGrid>
              <a:tr h="47525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63%</a:t>
                      </a: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34%</a:t>
                      </a: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2700" marR="12700" marT="12700" marB="0" anchor="b"/>
                </a:tc>
              </a:tr>
              <a:tr h="47525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40%</a:t>
                      </a: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2700" marR="12700" marT="12700" marB="0" anchor="b"/>
                </a:tc>
              </a:tr>
              <a:tr h="47525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28%</a:t>
                      </a: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64%</a:t>
                      </a:r>
                    </a:p>
                  </a:txBody>
                  <a:tcPr marL="12700" marR="12700" marT="12700" marB="0" anchor="b"/>
                </a:tc>
              </a:tr>
              <a:tr h="47525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64%</a:t>
                      </a: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09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5E32-BB7C-F347-BBE2-0AF18BDA2FF5}" type="slidenum">
              <a:rPr lang="en-US" smtClean="0"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Extended Matrix </a:t>
            </a:r>
            <a:r>
              <a:rPr lang="en-US" dirty="0"/>
              <a:t>Factorization with baseline </a:t>
            </a:r>
            <a:r>
              <a:rPr lang="en-US" dirty="0" smtClean="0"/>
              <a:t>biases</a:t>
            </a:r>
            <a:endParaRPr lang="en-US" dirty="0"/>
          </a:p>
          <a:p>
            <a:pPr lvl="1"/>
            <a:r>
              <a:rPr lang="en-US" dirty="0"/>
              <a:t>RMSE = 0.8856 </a:t>
            </a:r>
            <a:endParaRPr lang="en-US" dirty="0" smtClean="0"/>
          </a:p>
          <a:p>
            <a:pPr lvl="1"/>
            <a:r>
              <a:rPr lang="en-US" dirty="0" smtClean="0"/>
              <a:t>Time = 825.816 s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2051720" y="3573016"/>
            <a:ext cx="648072" cy="23042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436096" y="620688"/>
            <a:ext cx="576064" cy="4320480"/>
          </a:xfrm>
          <a:prstGeom prst="leftBrace">
            <a:avLst>
              <a:gd name="adj1" fmla="val 0"/>
              <a:gd name="adj2" fmla="val 4965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60032" y="20515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Rating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44998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Rating</a:t>
            </a:r>
            <a:endParaRPr lang="en-US" dirty="0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483485"/>
              </p:ext>
            </p:extLst>
          </p:nvPr>
        </p:nvGraphicFramePr>
        <p:xfrm>
          <a:off x="3131838" y="3429000"/>
          <a:ext cx="5112570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2514"/>
                <a:gridCol w="1022514"/>
                <a:gridCol w="1022514"/>
                <a:gridCol w="1022514"/>
                <a:gridCol w="1022514"/>
              </a:tblGrid>
              <a:tr h="460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69%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32%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7%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0%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34%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18%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4%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60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25%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40%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21%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5%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60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7%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29%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67%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60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7%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29%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67%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54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based MF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5E32-BB7C-F347-BBE2-0AF18BDA2FF5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step algorithm</a:t>
            </a:r>
          </a:p>
          <a:p>
            <a:pPr lvl="1"/>
            <a:r>
              <a:rPr lang="en-US" dirty="0" smtClean="0"/>
              <a:t>Applied Biased MF on training to find baseline matrix for user and item</a:t>
            </a:r>
          </a:p>
          <a:p>
            <a:pPr lvl="1"/>
            <a:r>
              <a:rPr lang="en-US" dirty="0" smtClean="0"/>
              <a:t>Applied K-means with k=20 to find similar users</a:t>
            </a:r>
          </a:p>
          <a:p>
            <a:pPr lvl="1"/>
            <a:r>
              <a:rPr lang="en-US" dirty="0" smtClean="0"/>
              <a:t>Used one single feature for all similar users, which was the mean of all the previously calculated 6 latent features</a:t>
            </a:r>
          </a:p>
          <a:p>
            <a:pPr lvl="1"/>
            <a:r>
              <a:rPr lang="en-US" dirty="0" smtClean="0"/>
              <a:t>Applied Biased MF one more time on 1 feature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5E32-BB7C-F347-BBE2-0AF18BDA2FF5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r>
              <a:rPr lang="en-US" dirty="0"/>
              <a:t>based Matrix factorization</a:t>
            </a:r>
          </a:p>
          <a:p>
            <a:pPr lvl="1">
              <a:buClr>
                <a:srgbClr val="9FB8CD"/>
              </a:buClr>
            </a:pPr>
            <a:r>
              <a:rPr lang="en-US" dirty="0">
                <a:solidFill>
                  <a:srgbClr val="464653"/>
                </a:solidFill>
              </a:rPr>
              <a:t>RMSE =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0.9080</a:t>
            </a:r>
          </a:p>
          <a:p>
            <a:pPr lvl="2">
              <a:buClr>
                <a:srgbClr val="9FB8CD"/>
              </a:buClr>
            </a:pPr>
            <a:endParaRPr lang="en-US" dirty="0">
              <a:solidFill>
                <a:srgbClr val="464653"/>
              </a:solidFill>
            </a:endParaRPr>
          </a:p>
          <a:p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2051720" y="3573016"/>
            <a:ext cx="648072" cy="23042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436096" y="620688"/>
            <a:ext cx="576064" cy="4320480"/>
          </a:xfrm>
          <a:prstGeom prst="leftBrace">
            <a:avLst>
              <a:gd name="adj1" fmla="val 0"/>
              <a:gd name="adj2" fmla="val 4965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60032" y="20515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Rating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44998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Rating</a:t>
            </a:r>
            <a:endParaRPr lang="en-US" dirty="0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558685"/>
              </p:ext>
            </p:extLst>
          </p:nvPr>
        </p:nvGraphicFramePr>
        <p:xfrm>
          <a:off x="3059831" y="3429001"/>
          <a:ext cx="4896545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309"/>
                <a:gridCol w="979309"/>
                <a:gridCol w="979309"/>
                <a:gridCol w="979309"/>
                <a:gridCol w="979309"/>
              </a:tblGrid>
              <a:tr h="460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67%</a:t>
                      </a: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33%</a:t>
                      </a: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2700" marR="12700" marT="12700" marB="0" anchor="b"/>
                </a:tc>
              </a:tr>
              <a:tr h="460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39%</a:t>
                      </a: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2700" marR="12700" marT="12700" marB="0" anchor="b"/>
                </a:tc>
              </a:tr>
              <a:tr h="460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29%</a:t>
                      </a: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66%</a:t>
                      </a:r>
                    </a:p>
                  </a:txBody>
                  <a:tcPr marL="12700" marR="12700" marT="12700" marB="0" anchor="b"/>
                </a:tc>
              </a:tr>
              <a:tr h="460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66%</a:t>
                      </a: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60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Experiment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5E32-BB7C-F347-BBE2-0AF18BDA2FF5}" type="slidenum">
              <a:rPr lang="en-US" smtClean="0"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dirty="0" smtClean="0"/>
              <a:t>Keep the same feature matrix learned through training</a:t>
            </a:r>
          </a:p>
          <a:p>
            <a:r>
              <a:rPr lang="en-US" sz="2600" dirty="0" smtClean="0"/>
              <a:t>Change the new </a:t>
            </a:r>
            <a:r>
              <a:rPr lang="en-US" sz="2600" dirty="0" smtClean="0"/>
              <a:t>rating to be the mean of the ratings for all similar users </a:t>
            </a:r>
            <a:r>
              <a:rPr lang="en-US" sz="2600" dirty="0" smtClean="0"/>
              <a:t>in each cluster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olidFill>
                  <a:srgbClr val="464653"/>
                </a:solidFill>
              </a:rPr>
              <a:t>RMSE =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1.2753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400" dirty="0" smtClean="0"/>
          </a:p>
          <a:p>
            <a:pPr marL="274320" lvl="1" indent="0">
              <a:buNone/>
            </a:pP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192467"/>
              </p:ext>
            </p:extLst>
          </p:nvPr>
        </p:nvGraphicFramePr>
        <p:xfrm>
          <a:off x="2555777" y="4095079"/>
          <a:ext cx="4680520" cy="2070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  <a:gridCol w="936104"/>
                <a:gridCol w="936104"/>
                <a:gridCol w="936104"/>
              </a:tblGrid>
              <a:tr h="41404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</a:tr>
              <a:tr h="41404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17%</a:t>
                      </a: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2700" marR="12700" marT="12700" marB="0" anchor="b"/>
                </a:tc>
              </a:tr>
              <a:tr h="41404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27%</a:t>
                      </a: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28%</a:t>
                      </a:r>
                    </a:p>
                  </a:txBody>
                  <a:tcPr marL="12700" marR="12700" marT="12700" marB="0" anchor="b"/>
                </a:tc>
              </a:tr>
              <a:tr h="41404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24%</a:t>
                      </a: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19%</a:t>
                      </a:r>
                    </a:p>
                  </a:txBody>
                  <a:tcPr marL="12700" marR="12700" marT="12700" marB="0" anchor="b"/>
                </a:tc>
              </a:tr>
              <a:tr h="41404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24%</a:t>
                      </a: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19%</a:t>
                      </a: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1691680" y="4005064"/>
            <a:ext cx="648072" cy="23042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4499992" y="1628800"/>
            <a:ext cx="576064" cy="4320480"/>
          </a:xfrm>
          <a:prstGeom prst="leftBrace">
            <a:avLst>
              <a:gd name="adj1" fmla="val 0"/>
              <a:gd name="adj2" fmla="val 4965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23928" y="29876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Rating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493187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1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Matrix Factorization?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779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Decomposing a large matrix into two smaller one</a:t>
            </a:r>
          </a:p>
          <a:p>
            <a:r>
              <a:rPr lang="en-US" sz="2600" dirty="0" smtClean="0"/>
              <a:t>The dot product of the two should be equal to the original matrix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557276"/>
              </p:ext>
            </p:extLst>
          </p:nvPr>
        </p:nvGraphicFramePr>
        <p:xfrm>
          <a:off x="1115616" y="3933056"/>
          <a:ext cx="230425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"/>
                <a:gridCol w="576064"/>
                <a:gridCol w="576064"/>
                <a:gridCol w="576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90636"/>
              </p:ext>
            </p:extLst>
          </p:nvPr>
        </p:nvGraphicFramePr>
        <p:xfrm>
          <a:off x="4427984" y="3933056"/>
          <a:ext cx="129614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86409"/>
              </p:ext>
            </p:extLst>
          </p:nvPr>
        </p:nvGraphicFramePr>
        <p:xfrm>
          <a:off x="6276528" y="4116680"/>
          <a:ext cx="211189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974"/>
                <a:gridCol w="527974"/>
                <a:gridCol w="527974"/>
                <a:gridCol w="527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qual 7"/>
          <p:cNvSpPr/>
          <p:nvPr/>
        </p:nvSpPr>
        <p:spPr>
          <a:xfrm>
            <a:off x="3419872" y="4581128"/>
            <a:ext cx="432048" cy="288032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5796136" y="4509120"/>
            <a:ext cx="360040" cy="36004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63688" y="34290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4X4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34917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4X3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76256" y="34917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X4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12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Experiment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5E32-BB7C-F347-BBE2-0AF18BDA2FF5}" type="slidenum">
              <a:rPr lang="en-US" smtClean="0"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dirty="0" smtClean="0"/>
              <a:t>Cluster should be calculated as </a:t>
            </a:r>
            <a:r>
              <a:rPr lang="en-US" sz="2600" dirty="0" err="1" smtClean="0"/>
              <a:t>clusterBiases</a:t>
            </a:r>
            <a:endParaRPr lang="en-US" sz="2600" dirty="0" smtClean="0"/>
          </a:p>
          <a:p>
            <a:pPr lvl="1"/>
            <a:r>
              <a:rPr lang="en-US" sz="2400" dirty="0" smtClean="0"/>
              <a:t>Cluster Biases should be calculated while estimating biases</a:t>
            </a:r>
          </a:p>
          <a:p>
            <a:pPr lvl="1"/>
            <a:r>
              <a:rPr lang="en-US" sz="2400" dirty="0" smtClean="0"/>
              <a:t>Should be redefined in the learning phase through Gradient Descent</a:t>
            </a:r>
          </a:p>
          <a:p>
            <a:pPr lvl="1"/>
            <a:r>
              <a:rPr lang="en-US" sz="2400" dirty="0" smtClean="0"/>
              <a:t>Should be used in testing phase</a:t>
            </a:r>
          </a:p>
          <a:p>
            <a:pPr lvl="1"/>
            <a:endParaRPr lang="en-US" sz="2400" dirty="0" smtClean="0"/>
          </a:p>
          <a:p>
            <a:pPr marL="274320" lvl="1" indent="0">
              <a:buNone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0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r>
              <a:rPr lang="en-US" dirty="0"/>
              <a:t> </a:t>
            </a:r>
            <a:r>
              <a:rPr lang="en-US" dirty="0" smtClean="0"/>
              <a:t>&amp; comments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Parisa Lak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0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Factorization in Recommender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dirty="0" smtClean="0"/>
              <a:t>The Evolution of MF in Recommender systems</a:t>
            </a:r>
          </a:p>
          <a:p>
            <a:endParaRPr lang="en-US" dirty="0"/>
          </a:p>
        </p:txBody>
      </p:sp>
      <p:pic>
        <p:nvPicPr>
          <p:cNvPr id="6" name="Picture 5" descr="Screen Shot 2015-04-23 at 10.22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36845"/>
            <a:ext cx="6408712" cy="42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10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</a:t>
            </a:r>
            <a:r>
              <a:rPr lang="en-US" dirty="0" smtClean="0"/>
              <a:t>Factorization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988478"/>
              </p:ext>
            </p:extLst>
          </p:nvPr>
        </p:nvGraphicFramePr>
        <p:xfrm>
          <a:off x="1331640" y="1844824"/>
          <a:ext cx="6768752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88"/>
                <a:gridCol w="1692188"/>
                <a:gridCol w="1692188"/>
                <a:gridCol w="1692188"/>
              </a:tblGrid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Spiderman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Limitless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Inception</a:t>
                      </a:r>
                      <a:endParaRPr 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Screen Shot 2015-04-23 at 11.03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40" y="3501008"/>
            <a:ext cx="5638800" cy="2857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23928" y="55892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44208" y="39330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043608" y="475650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35696" y="35010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48064" y="34917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items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2987823" y="4360458"/>
            <a:ext cx="108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users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4941168"/>
            <a:ext cx="1728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/>
              <a:t>R</a:t>
            </a:r>
            <a:r>
              <a:rPr lang="en-US" sz="2600" baseline="-25000" dirty="0" err="1" smtClean="0"/>
              <a:t>ui</a:t>
            </a:r>
            <a:r>
              <a:rPr lang="en-US" sz="2600" dirty="0" smtClean="0"/>
              <a:t> = </a:t>
            </a:r>
            <a:r>
              <a:rPr lang="en-US" sz="2600" dirty="0" err="1" smtClean="0"/>
              <a:t>q</a:t>
            </a:r>
            <a:r>
              <a:rPr lang="en-US" sz="2600" baseline="-25000" dirty="0" err="1"/>
              <a:t>i</a:t>
            </a:r>
            <a:r>
              <a:rPr lang="en-US" sz="2600" baseline="30000" dirty="0" err="1" smtClean="0"/>
              <a:t>T</a:t>
            </a:r>
            <a:r>
              <a:rPr lang="en-US" sz="2600" dirty="0" smtClean="0"/>
              <a:t>. </a:t>
            </a:r>
            <a:r>
              <a:rPr lang="en-US" sz="2600" dirty="0" err="1" smtClean="0"/>
              <a:t>p</a:t>
            </a:r>
            <a:r>
              <a:rPr lang="en-US" sz="2600" baseline="-25000" dirty="0" err="1"/>
              <a:t>u</a:t>
            </a:r>
            <a:endParaRPr lang="en-US" sz="2600" baseline="-25000" dirty="0"/>
          </a:p>
        </p:txBody>
      </p:sp>
    </p:spTree>
    <p:extLst>
      <p:ext uri="{BB962C8B-B14F-4D97-AF65-F5344CB8AC3E}">
        <p14:creationId xmlns:p14="http://schemas.microsoft.com/office/powerpoint/2010/main" val="3097785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</a:t>
            </a:r>
            <a:r>
              <a:rPr lang="en-US" dirty="0" smtClean="0"/>
              <a:t>Factorization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 descr="Screen Shot 2015-04-23 at 11.03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40" y="3501008"/>
            <a:ext cx="5638800" cy="2857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23928" y="55892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44208" y="39330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043608" y="475650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35696" y="35010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48064" y="34917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items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2987823" y="4360458"/>
            <a:ext cx="108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users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4941168"/>
            <a:ext cx="1728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/>
              <a:t>R</a:t>
            </a:r>
            <a:r>
              <a:rPr lang="en-US" sz="2600" baseline="-25000" dirty="0" err="1" smtClean="0"/>
              <a:t>ui</a:t>
            </a:r>
            <a:r>
              <a:rPr lang="en-US" sz="2600" dirty="0" smtClean="0"/>
              <a:t> = </a:t>
            </a:r>
            <a:r>
              <a:rPr lang="en-US" sz="2600" dirty="0" err="1" smtClean="0"/>
              <a:t>q</a:t>
            </a:r>
            <a:r>
              <a:rPr lang="en-US" sz="2600" baseline="-25000" dirty="0" err="1"/>
              <a:t>i</a:t>
            </a:r>
            <a:r>
              <a:rPr lang="en-US" sz="2600" baseline="30000" dirty="0" err="1" smtClean="0"/>
              <a:t>T</a:t>
            </a:r>
            <a:r>
              <a:rPr lang="en-US" sz="2600" dirty="0" smtClean="0"/>
              <a:t>. </a:t>
            </a:r>
            <a:r>
              <a:rPr lang="en-US" sz="2600" dirty="0" err="1" smtClean="0"/>
              <a:t>p</a:t>
            </a:r>
            <a:r>
              <a:rPr lang="en-US" sz="2600" baseline="-25000" dirty="0" err="1"/>
              <a:t>u</a:t>
            </a:r>
            <a:endParaRPr lang="en-US" sz="2600" baseline="-25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/>
              <a:t>P</a:t>
            </a:r>
            <a:r>
              <a:rPr lang="en-US" sz="2600" baseline="-25000" dirty="0" err="1" smtClean="0"/>
              <a:t>u</a:t>
            </a:r>
            <a:r>
              <a:rPr lang="en-US" sz="2600" baseline="-25000" dirty="0" smtClean="0"/>
              <a:t> </a:t>
            </a:r>
            <a:r>
              <a:rPr lang="en-US" sz="2600" dirty="0" smtClean="0"/>
              <a:t>indicates how much user u likes f latent factors</a:t>
            </a:r>
          </a:p>
          <a:p>
            <a:r>
              <a:rPr lang="en-US" sz="2600" dirty="0" smtClean="0"/>
              <a:t>Q</a:t>
            </a:r>
            <a:r>
              <a:rPr lang="en-US" sz="2600" baseline="-25000" dirty="0" smtClean="0"/>
              <a:t>i</a:t>
            </a:r>
            <a:r>
              <a:rPr lang="en-US" sz="2600" dirty="0"/>
              <a:t> </a:t>
            </a:r>
            <a:r>
              <a:rPr lang="en-US" sz="2600" dirty="0" smtClean="0"/>
              <a:t>shows how much item </a:t>
            </a:r>
            <a:r>
              <a:rPr lang="en-US" sz="2600" dirty="0" err="1" smtClean="0"/>
              <a:t>i</a:t>
            </a:r>
            <a:r>
              <a:rPr lang="en-US" sz="2600" dirty="0" smtClean="0"/>
              <a:t> obtains f factors</a:t>
            </a:r>
          </a:p>
          <a:p>
            <a:r>
              <a:rPr lang="en-US" sz="2600" dirty="0" err="1" smtClean="0"/>
              <a:t>R</a:t>
            </a:r>
            <a:r>
              <a:rPr lang="en-US" sz="2600" baseline="-25000" dirty="0" err="1" smtClean="0"/>
              <a:t>ui</a:t>
            </a:r>
            <a:r>
              <a:rPr lang="en-US" sz="2600" dirty="0" smtClean="0"/>
              <a:t> shows how much user u likes item </a:t>
            </a:r>
            <a:r>
              <a:rPr lang="en-US" sz="2600" dirty="0" err="1" smtClean="0"/>
              <a:t>i</a:t>
            </a:r>
            <a:endParaRPr lang="en-US" sz="2600" dirty="0" smtClean="0"/>
          </a:p>
        </p:txBody>
      </p:sp>
      <p:sp>
        <p:nvSpPr>
          <p:cNvPr id="5" name="Rounded Rectangular Callout 4"/>
          <p:cNvSpPr/>
          <p:nvPr/>
        </p:nvSpPr>
        <p:spPr>
          <a:xfrm>
            <a:off x="6012160" y="2276872"/>
            <a:ext cx="3024336" cy="1440160"/>
          </a:xfrm>
          <a:prstGeom prst="wedgeRoundRectCallout">
            <a:avLst>
              <a:gd name="adj1" fmla="val -32732"/>
              <a:gd name="adj2" fmla="val 7315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The latent factors can be genre of movie such as romance, action, horror, adventure, comic, etc.</a:t>
            </a:r>
          </a:p>
        </p:txBody>
      </p:sp>
    </p:spTree>
    <p:extLst>
      <p:ext uri="{BB962C8B-B14F-4D97-AF65-F5344CB8AC3E}">
        <p14:creationId xmlns:p14="http://schemas.microsoft.com/office/powerpoint/2010/main" val="778855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Factors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dirty="0" smtClean="0"/>
              <a:t>To find the best feature matrix that explains users (P) and items (Q) we should perform optimization </a:t>
            </a:r>
          </a:p>
          <a:p>
            <a:endParaRPr lang="en-US" dirty="0">
              <a:latin typeface="Times"/>
              <a:cs typeface="Times"/>
            </a:endParaRPr>
          </a:p>
          <a:p>
            <a:r>
              <a:rPr lang="en-US" dirty="0" smtClean="0">
                <a:latin typeface="Times"/>
                <a:cs typeface="Times"/>
              </a:rPr>
              <a:t>min </a:t>
            </a:r>
            <a:r>
              <a:rPr lang="en-US" dirty="0" err="1">
                <a:latin typeface="Times"/>
                <a:cs typeface="Times"/>
              </a:rPr>
              <a:t>Σ</a:t>
            </a:r>
            <a:r>
              <a:rPr lang="en-US" dirty="0">
                <a:latin typeface="Times"/>
                <a:cs typeface="Times"/>
              </a:rPr>
              <a:t> (</a:t>
            </a:r>
            <a:r>
              <a:rPr lang="en-US" i="1" dirty="0" err="1" smtClean="0">
                <a:latin typeface="Times"/>
                <a:cs typeface="Times"/>
              </a:rPr>
              <a:t>r</a:t>
            </a:r>
            <a:r>
              <a:rPr lang="en-US" i="1" baseline="-25000" dirty="0" err="1" smtClean="0">
                <a:latin typeface="Times"/>
                <a:cs typeface="Times"/>
              </a:rPr>
              <a:t>ui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- </a:t>
            </a:r>
            <a:r>
              <a:rPr lang="en-US" i="1" dirty="0" err="1">
                <a:latin typeface="Times"/>
                <a:cs typeface="Times"/>
              </a:rPr>
              <a:t>q</a:t>
            </a:r>
            <a:r>
              <a:rPr lang="en-US" i="1" baseline="-25000" dirty="0" err="1">
                <a:latin typeface="Times"/>
                <a:cs typeface="Times"/>
              </a:rPr>
              <a:t>i</a:t>
            </a:r>
            <a:r>
              <a:rPr lang="en-US" i="1" baseline="30000" dirty="0" err="1">
                <a:latin typeface="Times"/>
                <a:cs typeface="Times"/>
              </a:rPr>
              <a:t>T</a:t>
            </a:r>
            <a:r>
              <a:rPr lang="en-US" i="1" dirty="0" err="1">
                <a:latin typeface="Times"/>
                <a:cs typeface="Times"/>
              </a:rPr>
              <a:t>p</a:t>
            </a:r>
            <a:r>
              <a:rPr lang="en-US" i="1" baseline="-25000" dirty="0" err="1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)</a:t>
            </a:r>
            <a:r>
              <a:rPr lang="en-US" i="1" baseline="30000" dirty="0" smtClean="0">
                <a:latin typeface="Times"/>
                <a:cs typeface="Times"/>
              </a:rPr>
              <a:t>2</a:t>
            </a:r>
          </a:p>
          <a:p>
            <a:endParaRPr lang="en-US" i="1" baseline="30000" dirty="0">
              <a:latin typeface="Times"/>
              <a:cs typeface="Times"/>
            </a:endParaRPr>
          </a:p>
          <a:p>
            <a:endParaRPr lang="en-US" i="1" baseline="30000" dirty="0" smtClean="0">
              <a:latin typeface="Times"/>
              <a:cs typeface="Times"/>
            </a:endParaRPr>
          </a:p>
          <a:p>
            <a:r>
              <a:rPr lang="en-US" dirty="0">
                <a:latin typeface="Times"/>
                <a:cs typeface="Times"/>
              </a:rPr>
              <a:t>min </a:t>
            </a:r>
            <a:r>
              <a:rPr lang="en-US" dirty="0" err="1">
                <a:latin typeface="Times"/>
                <a:cs typeface="Times"/>
              </a:rPr>
              <a:t>Σ</a:t>
            </a:r>
            <a:r>
              <a:rPr lang="en-US" dirty="0">
                <a:latin typeface="Times"/>
                <a:cs typeface="Times"/>
              </a:rPr>
              <a:t> (</a:t>
            </a:r>
            <a:r>
              <a:rPr lang="en-US" i="1" dirty="0" err="1" smtClean="0">
                <a:latin typeface="Times"/>
                <a:cs typeface="Times"/>
              </a:rPr>
              <a:t>r</a:t>
            </a:r>
            <a:r>
              <a:rPr lang="en-US" i="1" baseline="-25000" dirty="0" err="1" smtClean="0">
                <a:latin typeface="Times"/>
                <a:cs typeface="Times"/>
              </a:rPr>
              <a:t>ui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i="1" dirty="0" err="1">
                <a:latin typeface="Times"/>
                <a:cs typeface="Times"/>
              </a:rPr>
              <a:t>q</a:t>
            </a:r>
            <a:r>
              <a:rPr lang="en-US" i="1" baseline="-25000" dirty="0" err="1">
                <a:latin typeface="Times"/>
                <a:cs typeface="Times"/>
              </a:rPr>
              <a:t>i</a:t>
            </a:r>
            <a:r>
              <a:rPr lang="en-US" i="1" baseline="30000" dirty="0" err="1">
                <a:latin typeface="Times"/>
                <a:cs typeface="Times"/>
              </a:rPr>
              <a:t>T</a:t>
            </a:r>
            <a:r>
              <a:rPr lang="en-US" i="1" dirty="0" err="1">
                <a:latin typeface="Times"/>
                <a:cs typeface="Times"/>
              </a:rPr>
              <a:t>p</a:t>
            </a:r>
            <a:r>
              <a:rPr lang="en-US" i="1" baseline="-25000" dirty="0" err="1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)</a:t>
            </a:r>
            <a:r>
              <a:rPr lang="en-US" i="1" baseline="30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+ </a:t>
            </a:r>
            <a:r>
              <a:rPr lang="en-US" i="1" dirty="0" err="1">
                <a:latin typeface="Times"/>
                <a:cs typeface="Times"/>
              </a:rPr>
              <a:t>λ</a:t>
            </a:r>
            <a:r>
              <a:rPr lang="en-US" i="1" dirty="0">
                <a:latin typeface="Times"/>
                <a:cs typeface="Times"/>
              </a:rPr>
              <a:t>((||q</a:t>
            </a:r>
            <a:r>
              <a:rPr lang="en-US" i="1" baseline="-25000" dirty="0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||</a:t>
            </a:r>
            <a:r>
              <a:rPr lang="en-US" i="1" baseline="30000" dirty="0">
                <a:latin typeface="Times"/>
                <a:cs typeface="Times"/>
              </a:rPr>
              <a:t>2 </a:t>
            </a:r>
            <a:r>
              <a:rPr lang="en-US" i="1" dirty="0">
                <a:latin typeface="Times"/>
                <a:cs typeface="Times"/>
              </a:rPr>
              <a:t>+ ||</a:t>
            </a:r>
            <a:r>
              <a:rPr lang="en-US" i="1" dirty="0" err="1">
                <a:latin typeface="Times"/>
                <a:cs typeface="Times"/>
              </a:rPr>
              <a:t>p</a:t>
            </a:r>
            <a:r>
              <a:rPr lang="en-US" i="1" baseline="-25000" dirty="0" err="1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||</a:t>
            </a:r>
            <a:r>
              <a:rPr lang="en-US" i="1" baseline="30000" dirty="0" smtClean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)</a:t>
            </a:r>
            <a:endParaRPr lang="en-US" i="1" dirty="0">
              <a:latin typeface="Times"/>
              <a:cs typeface="Time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3068960"/>
            <a:ext cx="2304256" cy="936104"/>
          </a:xfrm>
          <a:prstGeom prst="wedgeRoundRectCallout">
            <a:avLst>
              <a:gd name="adj1" fmla="val -94983"/>
              <a:gd name="adj2" fmla="val -134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cost function in our optimization problem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851920" y="5589240"/>
            <a:ext cx="2304256" cy="936104"/>
          </a:xfrm>
          <a:prstGeom prst="wedgeRoundRectCallout">
            <a:avLst>
              <a:gd name="adj1" fmla="val -20834"/>
              <a:gd name="adj2" fmla="val -10869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Regularized item is added to avoid over-fitting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25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Factors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Optimization is performed using Stochastic Gradient Descent (SGD)</a:t>
            </a:r>
          </a:p>
          <a:p>
            <a:endParaRPr lang="en-US" dirty="0"/>
          </a:p>
        </p:txBody>
      </p:sp>
      <p:pic>
        <p:nvPicPr>
          <p:cNvPr id="6" name="Picture 5" descr="Screen Shot 2015-04-23 at 11.29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76872"/>
            <a:ext cx="7005868" cy="379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1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rix factorization-Dec3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Matrix factorization-Dec3.thmx</Template>
  <TotalTime>20569</TotalTime>
  <Words>1923</Words>
  <Application>Microsoft Macintosh PowerPoint</Application>
  <PresentationFormat>On-screen Show (4:3)</PresentationFormat>
  <Paragraphs>594</Paragraphs>
  <Slides>41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Matrix factorization-Dec3</vt:lpstr>
      <vt:lpstr>Click Through Rate Prediction Using Matrix Factorization </vt:lpstr>
      <vt:lpstr>Introduction</vt:lpstr>
      <vt:lpstr>Collaborative Filtering</vt:lpstr>
      <vt:lpstr>What is Matrix Factorization?</vt:lpstr>
      <vt:lpstr>Matrix Factorization in Recommender Systems</vt:lpstr>
      <vt:lpstr>Matrix Factorization</vt:lpstr>
      <vt:lpstr>Matrix Factorization</vt:lpstr>
      <vt:lpstr>Optimizing Factors</vt:lpstr>
      <vt:lpstr>Optimizing Factors</vt:lpstr>
      <vt:lpstr>Optimizing Factors</vt:lpstr>
      <vt:lpstr>Example</vt:lpstr>
      <vt:lpstr>Example</vt:lpstr>
      <vt:lpstr>Example</vt:lpstr>
      <vt:lpstr>Accuracy Evaluation</vt:lpstr>
      <vt:lpstr>Root Mean Square Error (RMSE)</vt:lpstr>
      <vt:lpstr>Extended Matrix Factorization</vt:lpstr>
      <vt:lpstr>Extended Matrix Factorization</vt:lpstr>
      <vt:lpstr>Globe and Mail Project</vt:lpstr>
      <vt:lpstr>Research Problem</vt:lpstr>
      <vt:lpstr>Data Sets</vt:lpstr>
      <vt:lpstr>Data Preparation </vt:lpstr>
      <vt:lpstr>User Matrix </vt:lpstr>
      <vt:lpstr>Advertisement Matrix (Item Matrix)</vt:lpstr>
      <vt:lpstr>User-item Matrix </vt:lpstr>
      <vt:lpstr>Rating Matrix</vt:lpstr>
      <vt:lpstr>Algorithm Implementation</vt:lpstr>
      <vt:lpstr>Reduced Rating Matrix</vt:lpstr>
      <vt:lpstr>Rating Matrix</vt:lpstr>
      <vt:lpstr>Confusion matrix</vt:lpstr>
      <vt:lpstr>Confusion matrix-Percentage</vt:lpstr>
      <vt:lpstr>Further Analysis</vt:lpstr>
      <vt:lpstr>Conclusion</vt:lpstr>
      <vt:lpstr>Experiments</vt:lpstr>
      <vt:lpstr>Experiment</vt:lpstr>
      <vt:lpstr>Results</vt:lpstr>
      <vt:lpstr>Results</vt:lpstr>
      <vt:lpstr>Cluster based MF</vt:lpstr>
      <vt:lpstr>Results</vt:lpstr>
      <vt:lpstr>The new Experiment</vt:lpstr>
      <vt:lpstr>The new Experiment</vt:lpstr>
      <vt:lpstr>Questions &amp; comments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Globe and Mail Project</dc:title>
  <dc:creator>7013</dc:creator>
  <cp:lastModifiedBy>Parisa Lak</cp:lastModifiedBy>
  <cp:revision>528</cp:revision>
  <dcterms:created xsi:type="dcterms:W3CDTF">2015-01-12T18:04:17Z</dcterms:created>
  <dcterms:modified xsi:type="dcterms:W3CDTF">2015-05-01T04:43:59Z</dcterms:modified>
</cp:coreProperties>
</file>