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69" r:id="rId3"/>
    <p:sldId id="319" r:id="rId4"/>
    <p:sldId id="333" r:id="rId5"/>
    <p:sldId id="363" r:id="rId6"/>
    <p:sldId id="321" r:id="rId7"/>
    <p:sldId id="329" r:id="rId8"/>
    <p:sldId id="330" r:id="rId9"/>
    <p:sldId id="331" r:id="rId10"/>
    <p:sldId id="332" r:id="rId11"/>
    <p:sldId id="334" r:id="rId12"/>
    <p:sldId id="336" r:id="rId13"/>
    <p:sldId id="335" r:id="rId14"/>
    <p:sldId id="339" r:id="rId15"/>
    <p:sldId id="364" r:id="rId16"/>
    <p:sldId id="340" r:id="rId17"/>
    <p:sldId id="341" r:id="rId18"/>
    <p:sldId id="342" r:id="rId19"/>
    <p:sldId id="343" r:id="rId20"/>
    <p:sldId id="344" r:id="rId21"/>
    <p:sldId id="347" r:id="rId22"/>
    <p:sldId id="348" r:id="rId23"/>
    <p:sldId id="350" r:id="rId24"/>
    <p:sldId id="351" r:id="rId25"/>
    <p:sldId id="349" r:id="rId26"/>
    <p:sldId id="352" r:id="rId27"/>
    <p:sldId id="354" r:id="rId28"/>
    <p:sldId id="365" r:id="rId29"/>
    <p:sldId id="355" r:id="rId30"/>
    <p:sldId id="345" r:id="rId31"/>
    <p:sldId id="366" r:id="rId32"/>
    <p:sldId id="346" r:id="rId33"/>
    <p:sldId id="367" r:id="rId34"/>
    <p:sldId id="359" r:id="rId35"/>
    <p:sldId id="368" r:id="rId36"/>
    <p:sldId id="360" r:id="rId37"/>
    <p:sldId id="361" r:id="rId38"/>
    <p:sldId id="36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88632" autoAdjust="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3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D4175-496E-D049-B6FA-500F8A4184C3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DB0B8-D860-2649-8482-7A910887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61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36DDD-0747-A24D-9558-65F74FCB06EC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484A7-97F7-DB4C-B61F-D21F7533E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1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C1AFFC8-0096-F849-8D1D-E5A28A4B3976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2893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2B3A777-A7DE-6C41-A996-DDE791DF69AE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11587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Long tail : I</a:t>
            </a:r>
            <a:r>
              <a:rPr lang="en-US" dirty="0" smtClean="0">
                <a:latin typeface="Times New Roman"/>
                <a:cs typeface="Times New Roman"/>
              </a:rPr>
              <a:t>tems that have low popularity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84A7-97F7-DB4C-B61F-D21F7533ED1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6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135767-C715-DC40-AAEC-6E6533B39ED1}" type="datetime1">
              <a:rPr lang="en-CA" smtClean="0"/>
              <a:pPr/>
              <a:t>2015-05-01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468A-D9F6-9841-8C09-96761E5F0FA3}" type="datetime1">
              <a:rPr lang="en-CA" smtClean="0"/>
              <a:pPr/>
              <a:t>2015-05-01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D64A-1BB1-4F44-AFAE-06754104697B}" type="datetime1">
              <a:rPr lang="en-CA" smtClean="0"/>
              <a:pPr/>
              <a:t>2015-05-01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040C-E153-6F4D-8707-76A852B29284}" type="datetime1">
              <a:rPr lang="en-CA" smtClean="0"/>
              <a:pPr/>
              <a:t>2015-05-01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E7A338-1C98-404D-B760-7578571CE295}" type="datetime1">
              <a:rPr lang="en-CA" smtClean="0"/>
              <a:pPr/>
              <a:t>2015-05-01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4A6F-3ADA-0446-999D-CA4FA4644DF6}" type="datetime1">
              <a:rPr lang="en-CA" smtClean="0"/>
              <a:pPr/>
              <a:t>2015-05-01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AB8E-FFB1-0443-8012-25E1D251529E}" type="datetime1">
              <a:rPr lang="en-CA" smtClean="0"/>
              <a:pPr/>
              <a:t>2015-05-01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4F07-5712-0642-9B1F-0A320BE601B1}" type="datetime1">
              <a:rPr lang="en-CA" smtClean="0"/>
              <a:pPr/>
              <a:t>2015-05-01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2B1-2A1C-994A-BE08-9ECB557B7398}" type="datetime1">
              <a:rPr lang="en-CA" smtClean="0"/>
              <a:pPr/>
              <a:t>2015-05-01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6EF-13D3-7543-8D25-E41CD7697D7E}" type="datetime1">
              <a:rPr lang="en-CA" smtClean="0"/>
              <a:pPr/>
              <a:t>2015-05-01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6C98-B0C9-DB45-A103-4D3F27B5B992}" type="datetime1">
              <a:rPr lang="en-CA" smtClean="0"/>
              <a:pPr/>
              <a:t>2015-05-01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dirty="0" smtClean="0"/>
              <a:t>Click to edit Master text styles</a:t>
            </a:r>
          </a:p>
          <a:p>
            <a:pPr lvl="1" eaLnBrk="1" latinLnBrk="0" hangingPunct="1"/>
            <a:r>
              <a:rPr kumimoji="0" lang="en-CA" dirty="0" smtClean="0"/>
              <a:t>Second level</a:t>
            </a:r>
          </a:p>
          <a:p>
            <a:pPr lvl="2" eaLnBrk="1" latinLnBrk="0" hangingPunct="1"/>
            <a:r>
              <a:rPr kumimoji="0" lang="en-CA" dirty="0" smtClean="0"/>
              <a:t>Third level</a:t>
            </a:r>
          </a:p>
          <a:p>
            <a:pPr lvl="3" eaLnBrk="1" latinLnBrk="0" hangingPunct="1"/>
            <a:r>
              <a:rPr kumimoji="0" lang="en-CA" dirty="0" smtClean="0"/>
              <a:t>Fourth level</a:t>
            </a:r>
          </a:p>
          <a:p>
            <a:pPr lvl="4" eaLnBrk="1" latinLnBrk="0" hangingPunct="1"/>
            <a:r>
              <a:rPr kumimoji="0" lang="en-CA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03848A-0F79-6041-AAF0-0E7A253832A0}" type="datetime1">
              <a:rPr lang="en-CA" smtClean="0"/>
              <a:pPr/>
              <a:t>2015-05-01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 descr="dsllogo3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27" y="6107443"/>
            <a:ext cx="2450173" cy="773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274320" indent="-274320" algn="l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548640" indent="-274320" algn="l" rtl="0" eaLnBrk="1" latinLnBrk="0" hangingPunct="1">
        <a:lnSpc>
          <a:spcPct val="120000"/>
        </a:lnSpc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600" kern="1200">
          <a:solidFill>
            <a:schemeClr val="tx2"/>
          </a:solidFill>
          <a:latin typeface="Times New Roman"/>
          <a:ea typeface="+mn-ea"/>
          <a:cs typeface="Times New Roman"/>
        </a:defRPr>
      </a:lvl2pPr>
      <a:lvl3pPr marL="822960" indent="-228600" algn="l" rtl="0" eaLnBrk="1" latinLnBrk="0" hangingPunct="1">
        <a:lnSpc>
          <a:spcPct val="120000"/>
        </a:lnSpc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2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97280" indent="-228600" algn="l" rtl="0" eaLnBrk="1" latinLnBrk="0" hangingPunct="1">
        <a:lnSpc>
          <a:spcPct val="120000"/>
        </a:lnSpc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charset="2"/>
        <a:buChar char="▸"/>
        <a:defRPr kumimoji="0"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70000"/>
        <a:buFont typeface="Wingdings" charset="2"/>
        <a:buChar char="‣"/>
        <a:defRPr kumimoji="0" sz="18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 review on Recommender Systems</a:t>
            </a:r>
            <a:br>
              <a:rPr lang="en-US" dirty="0" smtClean="0"/>
            </a:br>
            <a:r>
              <a:rPr lang="en-US" sz="2222" dirty="0" err="1" smtClean="0"/>
              <a:t>Parisa</a:t>
            </a:r>
            <a:r>
              <a:rPr lang="en-US" sz="2222" dirty="0" smtClean="0"/>
              <a:t> Lak</a:t>
            </a:r>
            <a:endParaRPr lang="en-US" sz="2222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Date: January 16</a:t>
            </a:r>
            <a:r>
              <a:rPr lang="en-US" baseline="30000" dirty="0" smtClean="0"/>
              <a:t>th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570AB38-50A3-DA4D-829E-88C9D1960FE5}" type="slidenum">
              <a:rPr lang="en-US" sz="1200">
                <a:latin typeface="Helvetica" charset="0"/>
              </a:rPr>
              <a:pPr eaLnBrk="1" hangingPunct="1"/>
              <a:t>10</a:t>
            </a:fld>
            <a:endParaRPr lang="en-US" sz="12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Disadvantages of Content-Based Method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Requires content that can be encoded as meaningful </a:t>
            </a:r>
            <a:r>
              <a:rPr lang="en-US" dirty="0" smtClean="0">
                <a:latin typeface="Times New Roman" charset="0"/>
              </a:rPr>
              <a:t>features</a:t>
            </a:r>
            <a:endParaRPr lang="en-US" dirty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Users</a:t>
            </a:r>
            <a:r>
              <a:rPr lang="ja-JP" altLang="en-US" dirty="0">
                <a:latin typeface="Times New Roman" charset="0"/>
              </a:rPr>
              <a:t>’</a:t>
            </a:r>
            <a:r>
              <a:rPr lang="en-US" dirty="0">
                <a:latin typeface="Times New Roman" charset="0"/>
              </a:rPr>
              <a:t> tastes must be represented as a learnable function of these content </a:t>
            </a:r>
            <a:r>
              <a:rPr lang="en-US" dirty="0" smtClean="0">
                <a:latin typeface="Times New Roman" charset="0"/>
              </a:rPr>
              <a:t>features</a:t>
            </a:r>
            <a:endParaRPr lang="en-US" dirty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Unable to exploit quality judgments of other </a:t>
            </a:r>
            <a:r>
              <a:rPr lang="en-US" dirty="0" smtClean="0">
                <a:latin typeface="Times New Roman" charset="0"/>
              </a:rPr>
              <a:t>users</a:t>
            </a:r>
            <a:endParaRPr lang="en-US" dirty="0"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Unless these are somehow included in the content </a:t>
            </a:r>
            <a:r>
              <a:rPr lang="en-US" dirty="0" smtClean="0">
                <a:latin typeface="Times New Roman" charset="0"/>
              </a:rPr>
              <a:t>features</a:t>
            </a:r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Recommender Systems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Dealing with Big Data problems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Lack of Useful Data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Unstructured data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Missing Data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New user and New Item 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Cold Start problem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Temporality 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Changing Data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Changing user preferences and biases</a:t>
            </a:r>
          </a:p>
        </p:txBody>
      </p:sp>
    </p:spTree>
    <p:extLst>
      <p:ext uri="{BB962C8B-B14F-4D97-AF65-F5344CB8AC3E}">
        <p14:creationId xmlns:p14="http://schemas.microsoft.com/office/powerpoint/2010/main" val="9869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Recommender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ystem Evaluation Methods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Lucida Grande"/>
              <a:buChar char="‣"/>
            </a:pPr>
            <a:r>
              <a:rPr lang="en-US" dirty="0">
                <a:latin typeface="Times New Roman"/>
                <a:cs typeface="Times New Roman"/>
              </a:rPr>
              <a:t>Accuracy Measures</a:t>
            </a:r>
          </a:p>
          <a:p>
            <a:pPr>
              <a:lnSpc>
                <a:spcPct val="120000"/>
              </a:lnSpc>
              <a:buFont typeface="Lucida Grande"/>
              <a:buChar char="‣"/>
            </a:pPr>
            <a:r>
              <a:rPr lang="en-US" dirty="0" smtClean="0">
                <a:latin typeface="Times New Roman"/>
                <a:cs typeface="Times New Roman"/>
              </a:rPr>
              <a:t>User </a:t>
            </a:r>
            <a:r>
              <a:rPr lang="en-US" dirty="0">
                <a:latin typeface="Times New Roman"/>
                <a:cs typeface="Times New Roman"/>
              </a:rPr>
              <a:t>satisfaction</a:t>
            </a:r>
          </a:p>
          <a:p>
            <a:pPr>
              <a:lnSpc>
                <a:spcPct val="120000"/>
              </a:lnSpc>
              <a:buFont typeface="Lucida Grande"/>
              <a:buChar char="‣"/>
            </a:pPr>
            <a:r>
              <a:rPr lang="en-US" dirty="0" smtClean="0">
                <a:latin typeface="Times New Roman"/>
                <a:cs typeface="Times New Roman"/>
              </a:rPr>
              <a:t>Satisfaction </a:t>
            </a:r>
            <a:r>
              <a:rPr lang="en-US" dirty="0">
                <a:latin typeface="Times New Roman"/>
                <a:cs typeface="Times New Roman"/>
              </a:rPr>
              <a:t>of the recommendation provider </a:t>
            </a:r>
          </a:p>
          <a:p>
            <a:pPr>
              <a:lnSpc>
                <a:spcPct val="120000"/>
              </a:lnSpc>
              <a:buFont typeface="Lucida Grande"/>
              <a:buChar char="‣"/>
            </a:pP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dirty="0">
                <a:latin typeface="Times New Roman"/>
                <a:cs typeface="Times New Roman"/>
              </a:rPr>
              <a:t>myriad of </a:t>
            </a:r>
            <a:r>
              <a:rPr lang="en-US" dirty="0" smtClean="0">
                <a:latin typeface="Times New Roman"/>
                <a:cs typeface="Times New Roman"/>
              </a:rPr>
              <a:t>evaluation techniques </a:t>
            </a:r>
            <a:r>
              <a:rPr lang="en-US" dirty="0">
                <a:latin typeface="Times New Roman"/>
                <a:cs typeface="Times New Roman"/>
              </a:rPr>
              <a:t>has been </a:t>
            </a:r>
            <a:r>
              <a:rPr lang="en-US" dirty="0" smtClean="0">
                <a:latin typeface="Times New Roman"/>
                <a:cs typeface="Times New Roman"/>
              </a:rPr>
              <a:t>proposed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Which one is the best in a given application domain?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What </a:t>
            </a:r>
            <a:r>
              <a:rPr lang="en-US" dirty="0">
                <a:latin typeface="Times New Roman"/>
                <a:cs typeface="Times New Roman"/>
              </a:rPr>
              <a:t>are the success factors of different techniques?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2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Evaluating Recommender Systems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Lucida Grande"/>
              <a:buChar char="‣"/>
            </a:pPr>
            <a:r>
              <a:rPr lang="en-US" dirty="0">
                <a:latin typeface="Times New Roman"/>
                <a:cs typeface="Times New Roman"/>
              </a:rPr>
              <a:t>Evaluations on historical datasets measuring accuracy</a:t>
            </a:r>
          </a:p>
          <a:p>
            <a:pPr>
              <a:buFont typeface="Lucida Grande"/>
              <a:buChar char="‣"/>
            </a:pPr>
            <a:r>
              <a:rPr lang="en-US" dirty="0">
                <a:latin typeface="Times New Roman"/>
                <a:cs typeface="Times New Roman"/>
              </a:rPr>
              <a:t>Most popular datasets</a:t>
            </a:r>
          </a:p>
          <a:p>
            <a:pPr lvl="1">
              <a:buFont typeface="Lucida Grande"/>
              <a:buChar char="‣"/>
            </a:pPr>
            <a:r>
              <a:rPr lang="en-US" dirty="0">
                <a:latin typeface="Times New Roman"/>
                <a:cs typeface="Times New Roman"/>
              </a:rPr>
              <a:t>Movies (</a:t>
            </a:r>
            <a:r>
              <a:rPr lang="en-US" dirty="0" err="1">
                <a:latin typeface="Times New Roman"/>
                <a:cs typeface="Times New Roman"/>
              </a:rPr>
              <a:t>MovieLens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EachMovie</a:t>
            </a:r>
            <a:r>
              <a:rPr lang="en-US" dirty="0">
                <a:latin typeface="Times New Roman"/>
                <a:cs typeface="Times New Roman"/>
              </a:rPr>
              <a:t>, Netflix)</a:t>
            </a:r>
          </a:p>
          <a:p>
            <a:pPr lvl="1">
              <a:buFont typeface="Lucida Grande"/>
              <a:buChar char="‣"/>
            </a:pPr>
            <a:r>
              <a:rPr lang="en-US" dirty="0">
                <a:latin typeface="Times New Roman"/>
                <a:cs typeface="Times New Roman"/>
              </a:rPr>
              <a:t>Web 2.0 platforms (tags, music, papers, …) </a:t>
            </a:r>
          </a:p>
          <a:p>
            <a:pPr>
              <a:buFont typeface="Lucida Grande"/>
              <a:buChar char="‣"/>
            </a:pPr>
            <a:r>
              <a:rPr lang="en-US" dirty="0">
                <a:latin typeface="Times New Roman"/>
                <a:cs typeface="Times New Roman"/>
              </a:rPr>
              <a:t>Most popular measures for accuracy</a:t>
            </a:r>
          </a:p>
          <a:p>
            <a:pPr lvl="1">
              <a:buFont typeface="Lucida Grande"/>
              <a:buChar char="‣"/>
            </a:pPr>
            <a:r>
              <a:rPr lang="en-US" dirty="0">
                <a:latin typeface="Times New Roman"/>
                <a:cs typeface="Times New Roman"/>
              </a:rPr>
              <a:t>Precision/Recall</a:t>
            </a:r>
          </a:p>
          <a:p>
            <a:pPr lvl="2">
              <a:buFont typeface="Lucida Grande"/>
              <a:buChar char="‣"/>
            </a:pPr>
            <a:r>
              <a:rPr lang="en-US" dirty="0">
                <a:latin typeface="Times New Roman"/>
                <a:cs typeface="Times New Roman"/>
              </a:rPr>
              <a:t>Items are classified as good or bad</a:t>
            </a:r>
          </a:p>
          <a:p>
            <a:pPr lvl="1">
              <a:buFont typeface="Lucida Grande"/>
              <a:buChar char="‣"/>
            </a:pPr>
            <a:r>
              <a:rPr lang="en-US" dirty="0">
                <a:latin typeface="Times New Roman"/>
                <a:cs typeface="Times New Roman"/>
              </a:rPr>
              <a:t>MAE (Mean Absolute Error), RMSE (Root Mean Squared Error)</a:t>
            </a:r>
          </a:p>
          <a:p>
            <a:pPr lvl="2">
              <a:buFont typeface="Lucida Grande"/>
              <a:buChar char="‣"/>
            </a:pPr>
            <a:r>
              <a:rPr lang="en-US" dirty="0">
                <a:latin typeface="Times New Roman"/>
                <a:cs typeface="Times New Roman"/>
              </a:rPr>
              <a:t>Items are rated on a  given scale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62536"/>
            <a:ext cx="7097216" cy="990600"/>
          </a:xfrm>
        </p:spPr>
        <p:txBody>
          <a:bodyPr>
            <a:noAutofit/>
          </a:bodyPr>
          <a:lstStyle/>
          <a:p>
            <a:pPr algn="l"/>
            <a:r>
              <a:rPr lang="en-US" sz="2600" dirty="0">
                <a:latin typeface="Times New Roman"/>
                <a:cs typeface="Times New Roman"/>
              </a:rPr>
              <a:t>Collaborative Filtering beyond the User-Item Matrix: A </a:t>
            </a:r>
            <a:r>
              <a:rPr lang="en-US" sz="2600" dirty="0" smtClean="0">
                <a:latin typeface="Times New Roman"/>
                <a:cs typeface="Times New Roman"/>
              </a:rPr>
              <a:t>Survey of </a:t>
            </a:r>
            <a:r>
              <a:rPr lang="en-US" sz="2600" dirty="0">
                <a:latin typeface="Times New Roman"/>
                <a:cs typeface="Times New Roman"/>
              </a:rPr>
              <a:t>the State of the Art and Future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dirty="0" smtClean="0"/>
              <a:t>YUE </a:t>
            </a:r>
            <a:r>
              <a:rPr lang="en-US" dirty="0"/>
              <a:t>SHI, MARTHA LARSON, and ALAN HANJALIC, Delft University of </a:t>
            </a:r>
            <a:r>
              <a:rPr lang="en-US" dirty="0" smtClean="0"/>
              <a:t>Technology</a:t>
            </a:r>
          </a:p>
          <a:p>
            <a:pPr algn="l"/>
            <a:r>
              <a:rPr lang="en-US" dirty="0" smtClean="0"/>
              <a:t>ACM- Computing Surveys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Collaborative filtering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Using User-Item Matrix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Memory based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based </a:t>
            </a:r>
            <a:endParaRPr lang="en-US" dirty="0" smtClean="0"/>
          </a:p>
          <a:p>
            <a:pPr lvl="2"/>
            <a:r>
              <a:rPr lang="en-US" dirty="0"/>
              <a:t>I</a:t>
            </a:r>
            <a:r>
              <a:rPr lang="en-US" dirty="0" smtClean="0"/>
              <a:t>tem based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/>
              <a:t>Model based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prediction models that have been trained using the U-I matrix, in whole or in part, as input [</a:t>
            </a:r>
            <a:r>
              <a:rPr lang="en-US" dirty="0" err="1"/>
              <a:t>Adomavicius</a:t>
            </a:r>
            <a:r>
              <a:rPr lang="en-US" dirty="0"/>
              <a:t> and </a:t>
            </a:r>
            <a:r>
              <a:rPr lang="en-US" dirty="0" err="1"/>
              <a:t>Tuzhilin</a:t>
            </a:r>
            <a:r>
              <a:rPr lang="en-US" dirty="0"/>
              <a:t> 2005; </a:t>
            </a:r>
            <a:r>
              <a:rPr lang="en-US" dirty="0" err="1"/>
              <a:t>Ekstrand</a:t>
            </a:r>
            <a:r>
              <a:rPr lang="en-US" dirty="0"/>
              <a:t> et al. 2011]. 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</a:pP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90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Memory based Collaborative filtering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User based approach based on user similarities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Predict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dirty="0" smtClean="0">
                <a:latin typeface="Times New Roman"/>
                <a:cs typeface="Times New Roman"/>
              </a:rPr>
              <a:t>target </a:t>
            </a:r>
            <a:r>
              <a:rPr lang="en-US" dirty="0">
                <a:latin typeface="Times New Roman"/>
                <a:cs typeface="Times New Roman"/>
              </a:rPr>
              <a:t>item by aggregating the ratings that a few similar users have previously </a:t>
            </a:r>
            <a:r>
              <a:rPr lang="en-US" dirty="0" smtClean="0">
                <a:latin typeface="Times New Roman"/>
                <a:cs typeface="Times New Roman"/>
              </a:rPr>
              <a:t>given to </a:t>
            </a:r>
            <a:r>
              <a:rPr lang="en-US" dirty="0">
                <a:latin typeface="Times New Roman"/>
                <a:cs typeface="Times New Roman"/>
              </a:rPr>
              <a:t>that item [</a:t>
            </a:r>
            <a:r>
              <a:rPr lang="en-US" dirty="0" err="1">
                <a:latin typeface="Times New Roman"/>
                <a:cs typeface="Times New Roman"/>
              </a:rPr>
              <a:t>Resnick</a:t>
            </a:r>
            <a:r>
              <a:rPr lang="en-US" dirty="0">
                <a:latin typeface="Times New Roman"/>
                <a:cs typeface="Times New Roman"/>
              </a:rPr>
              <a:t> et al. 1994</a:t>
            </a:r>
            <a:r>
              <a:rPr lang="en-US" dirty="0" smtClean="0">
                <a:latin typeface="Times New Roman"/>
                <a:cs typeface="Times New Roman"/>
              </a:rPr>
              <a:t>]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Similar </a:t>
            </a:r>
            <a:r>
              <a:rPr lang="en-US" dirty="0">
                <a:latin typeface="Times New Roman"/>
                <a:cs typeface="Times New Roman"/>
              </a:rPr>
              <a:t>users are identified using a similarity metric</a:t>
            </a:r>
            <a:r>
              <a:rPr lang="en-US" dirty="0" smtClean="0">
                <a:latin typeface="Times New Roman"/>
                <a:cs typeface="Times New Roman"/>
              </a:rPr>
              <a:t>, usually </a:t>
            </a:r>
            <a:r>
              <a:rPr lang="en-US" dirty="0">
                <a:latin typeface="Times New Roman"/>
                <a:cs typeface="Times New Roman"/>
              </a:rPr>
              <a:t>the Pearson correlation or the cosine similarity [</a:t>
            </a:r>
            <a:r>
              <a:rPr lang="en-US" dirty="0" err="1">
                <a:latin typeface="Times New Roman"/>
                <a:cs typeface="Times New Roman"/>
              </a:rPr>
              <a:t>Singhal</a:t>
            </a:r>
            <a:r>
              <a:rPr lang="en-US" dirty="0">
                <a:latin typeface="Times New Roman"/>
                <a:cs typeface="Times New Roman"/>
              </a:rPr>
              <a:t> 2001</a:t>
            </a:r>
            <a:r>
              <a:rPr lang="en-US" dirty="0" smtClean="0">
                <a:latin typeface="Times New Roman"/>
                <a:cs typeface="Times New Roman"/>
              </a:rPr>
              <a:t>]</a:t>
            </a:r>
          </a:p>
          <a:p>
            <a:pPr lvl="1">
              <a:lnSpc>
                <a:spcPct val="120000"/>
              </a:lnSpc>
            </a:pPr>
            <a:endParaRPr lang="en-US" dirty="0" smtClean="0">
              <a:latin typeface="Times New Roman"/>
              <a:cs typeface="Times New Roman"/>
            </a:endParaRPr>
          </a:p>
        </p:txBody>
      </p:sp>
      <p:pic>
        <p:nvPicPr>
          <p:cNvPr id="5" name="Picture 4" descr="Screen Shot 2015-01-15 at 11.53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348" y="4869160"/>
            <a:ext cx="3644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Memory based Collaborative filtering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Item</a:t>
            </a:r>
            <a:r>
              <a:rPr lang="en-US" dirty="0">
                <a:latin typeface="Times New Roman"/>
                <a:cs typeface="Times New Roman"/>
              </a:rPr>
              <a:t>-based </a:t>
            </a:r>
            <a:r>
              <a:rPr lang="en-US" dirty="0" smtClean="0">
                <a:latin typeface="Times New Roman"/>
                <a:cs typeface="Times New Roman"/>
              </a:rPr>
              <a:t>approaches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Based on information </a:t>
            </a:r>
            <a:r>
              <a:rPr lang="en-US" dirty="0">
                <a:latin typeface="Times New Roman"/>
                <a:cs typeface="Times New Roman"/>
              </a:rPr>
              <a:t>about other items that a user has previously rated [</a:t>
            </a:r>
            <a:r>
              <a:rPr lang="en-US" dirty="0" err="1">
                <a:latin typeface="Times New Roman"/>
                <a:cs typeface="Times New Roman"/>
              </a:rPr>
              <a:t>Deshpande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dirty="0" err="1">
                <a:latin typeface="Times New Roman"/>
                <a:cs typeface="Times New Roman"/>
              </a:rPr>
              <a:t>Karypis</a:t>
            </a:r>
            <a:r>
              <a:rPr lang="en-US" dirty="0">
                <a:latin typeface="Times New Roman"/>
                <a:cs typeface="Times New Roman"/>
              </a:rPr>
              <a:t> 2004; Linden et al. 2003; </a:t>
            </a:r>
            <a:r>
              <a:rPr lang="en-US" dirty="0" err="1">
                <a:latin typeface="Times New Roman"/>
                <a:cs typeface="Times New Roman"/>
              </a:rPr>
              <a:t>Sarwar</a:t>
            </a:r>
            <a:r>
              <a:rPr lang="en-US" dirty="0">
                <a:latin typeface="Times New Roman"/>
                <a:cs typeface="Times New Roman"/>
              </a:rPr>
              <a:t> et al. 2001</a:t>
            </a:r>
            <a:r>
              <a:rPr lang="en-US" dirty="0" smtClean="0">
                <a:latin typeface="Times New Roman"/>
                <a:cs typeface="Times New Roman"/>
              </a:rPr>
              <a:t>]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Items are ranked by aggregating the similarities between each candidate item and the items that the user has </a:t>
            </a:r>
            <a:r>
              <a:rPr lang="en-US" dirty="0" smtClean="0">
                <a:latin typeface="Times New Roman"/>
                <a:cs typeface="Times New Roman"/>
              </a:rPr>
              <a:t>rated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Item similarity is defined by a similarity metric, usually the cosine similarity [Linden et al. 2003] or adjusted cosine similarity [</a:t>
            </a:r>
            <a:r>
              <a:rPr lang="en-US" dirty="0" err="1">
                <a:latin typeface="Times New Roman"/>
                <a:cs typeface="Times New Roman"/>
              </a:rPr>
              <a:t>Sarwar</a:t>
            </a:r>
            <a:r>
              <a:rPr lang="en-US" dirty="0">
                <a:latin typeface="Times New Roman"/>
                <a:cs typeface="Times New Roman"/>
              </a:rPr>
              <a:t> et al. 2001]</a:t>
            </a:r>
          </a:p>
        </p:txBody>
      </p:sp>
      <p:pic>
        <p:nvPicPr>
          <p:cNvPr id="5" name="Picture 4" descr="Screen Shot 2015-01-15 at 11.57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5373216"/>
            <a:ext cx="36449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Challenges of memory based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omputation </a:t>
            </a:r>
            <a:r>
              <a:rPr lang="en-US" dirty="0">
                <a:latin typeface="Times New Roman"/>
                <a:cs typeface="Times New Roman"/>
              </a:rPr>
              <a:t>of similarities between all pairs of users or items is </a:t>
            </a:r>
            <a:r>
              <a:rPr lang="en-US" dirty="0" smtClean="0">
                <a:latin typeface="Times New Roman"/>
                <a:cs typeface="Times New Roman"/>
              </a:rPr>
              <a:t>expensive</a:t>
            </a:r>
            <a:endParaRPr lang="en-US" dirty="0">
              <a:latin typeface="Times New Roman"/>
              <a:cs typeface="Times New Roman"/>
            </a:endParaRPr>
          </a:p>
          <a:p>
            <a:pPr marL="548640" lvl="2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200" dirty="0" smtClean="0">
                <a:latin typeface="Times New Roman"/>
                <a:cs typeface="Times New Roman"/>
              </a:rPr>
              <a:t>Q</a:t>
            </a:r>
            <a:r>
              <a:rPr lang="en-US" sz="2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uadratic </a:t>
            </a: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time </a:t>
            </a:r>
            <a:r>
              <a:rPr lang="en-US" sz="2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complexity</a:t>
            </a:r>
            <a:endParaRPr lang="en-US" sz="2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he </a:t>
            </a:r>
            <a:r>
              <a:rPr lang="en-US" dirty="0">
                <a:latin typeface="Times New Roman"/>
                <a:cs typeface="Times New Roman"/>
              </a:rPr>
              <a:t>recommendation accuracy depends on the adopted similarity </a:t>
            </a:r>
            <a:r>
              <a:rPr lang="en-US" dirty="0" smtClean="0">
                <a:latin typeface="Times New Roman"/>
                <a:cs typeface="Times New Roman"/>
              </a:rPr>
              <a:t>measure </a:t>
            </a:r>
            <a:endParaRPr lang="en-US" dirty="0">
              <a:latin typeface="Times New Roman"/>
              <a:cs typeface="Times New Roman"/>
            </a:endParaRPr>
          </a:p>
          <a:p>
            <a:pPr marL="548640" lvl="2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200" dirty="0" smtClean="0">
                <a:latin typeface="Times New Roman"/>
                <a:cs typeface="Times New Roman"/>
              </a:rPr>
              <a:t>U</a:t>
            </a:r>
            <a:r>
              <a:rPr lang="en-US" sz="2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sually </a:t>
            </a: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based on a suboptimal relation between users or between items</a:t>
            </a:r>
          </a:p>
        </p:txBody>
      </p:sp>
    </p:spTree>
    <p:extLst>
      <p:ext uri="{BB962C8B-B14F-4D97-AF65-F5344CB8AC3E}">
        <p14:creationId xmlns:p14="http://schemas.microsoft.com/office/powerpoint/2010/main" val="30428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Model </a:t>
            </a:r>
            <a:r>
              <a:rPr lang="en-US" dirty="0">
                <a:latin typeface="Times New Roman"/>
                <a:cs typeface="Times New Roman"/>
              </a:rPr>
              <a:t>based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trained prediction models </a:t>
            </a:r>
            <a:r>
              <a:rPr lang="en-US" dirty="0" smtClean="0">
                <a:latin typeface="Times New Roman"/>
                <a:cs typeface="Times New Roman"/>
              </a:rPr>
              <a:t>can </a:t>
            </a:r>
            <a:r>
              <a:rPr lang="en-US" dirty="0">
                <a:latin typeface="Times New Roman"/>
                <a:cs typeface="Times New Roman"/>
              </a:rPr>
              <a:t>be used to </a:t>
            </a:r>
            <a:r>
              <a:rPr lang="en-US" dirty="0" smtClean="0">
                <a:latin typeface="Times New Roman"/>
                <a:cs typeface="Times New Roman"/>
              </a:rPr>
              <a:t>generate recommendations </a:t>
            </a:r>
            <a:r>
              <a:rPr lang="en-US" dirty="0">
                <a:latin typeface="Times New Roman"/>
                <a:cs typeface="Times New Roman"/>
              </a:rPr>
              <a:t>for individual </a:t>
            </a:r>
            <a:r>
              <a:rPr lang="en-US" dirty="0" smtClean="0">
                <a:latin typeface="Times New Roman"/>
                <a:cs typeface="Times New Roman"/>
              </a:rPr>
              <a:t>users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stimate </a:t>
            </a:r>
            <a:r>
              <a:rPr lang="en-US" dirty="0">
                <a:latin typeface="Times New Roman"/>
                <a:cs typeface="Times New Roman"/>
              </a:rPr>
              <a:t>the model parameters </a:t>
            </a:r>
            <a:r>
              <a:rPr lang="en-US" dirty="0" smtClean="0">
                <a:latin typeface="Times New Roman"/>
                <a:cs typeface="Times New Roman"/>
              </a:rPr>
              <a:t>p </a:t>
            </a:r>
            <a:r>
              <a:rPr lang="en-US" dirty="0">
                <a:latin typeface="Times New Roman"/>
                <a:cs typeface="Times New Roman"/>
              </a:rPr>
              <a:t>and q </a:t>
            </a:r>
            <a:r>
              <a:rPr lang="en-US" dirty="0" smtClean="0">
                <a:latin typeface="Times New Roman"/>
                <a:cs typeface="Times New Roman"/>
              </a:rPr>
              <a:t>from </a:t>
            </a:r>
            <a:r>
              <a:rPr lang="en-US" dirty="0">
                <a:latin typeface="Times New Roman"/>
                <a:cs typeface="Times New Roman"/>
              </a:rPr>
              <a:t>the known </a:t>
            </a:r>
            <a:r>
              <a:rPr lang="en-US" dirty="0" smtClean="0">
                <a:latin typeface="Times New Roman"/>
                <a:cs typeface="Times New Roman"/>
              </a:rPr>
              <a:t>data R </a:t>
            </a:r>
            <a:r>
              <a:rPr lang="en-US" dirty="0">
                <a:latin typeface="Times New Roman"/>
                <a:cs typeface="Times New Roman"/>
              </a:rPr>
              <a:t>under the function </a:t>
            </a:r>
            <a:r>
              <a:rPr lang="en-US" dirty="0" smtClean="0">
                <a:latin typeface="Times New Roman"/>
                <a:cs typeface="Times New Roman"/>
              </a:rPr>
              <a:t>f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75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248         828        2971        4979         728</a:t>
            </a:r>
          </a:p>
          <a:p>
            <a:r>
              <a:rPr lang="en-US" dirty="0"/>
              <a:t>         308         993        5936        9955        1411</a:t>
            </a:r>
          </a:p>
          <a:p>
            <a:r>
              <a:rPr lang="en-US" dirty="0"/>
              <a:t>         521        1664       13718       26502        3013</a:t>
            </a:r>
          </a:p>
          <a:p>
            <a:r>
              <a:rPr lang="en-US" dirty="0"/>
              <a:t>         708        1606       17103       37709        3663</a:t>
            </a:r>
          </a:p>
          <a:p>
            <a:r>
              <a:rPr lang="en-US"/>
              <a:t>         566         767       10615       25338        2099</a:t>
            </a:r>
          </a:p>
        </p:txBody>
      </p:sp>
    </p:spTree>
    <p:extLst>
      <p:ext uri="{BB962C8B-B14F-4D97-AF65-F5344CB8AC3E}">
        <p14:creationId xmlns:p14="http://schemas.microsoft.com/office/powerpoint/2010/main" val="4066062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Examples of model-based </a:t>
            </a:r>
            <a:r>
              <a:rPr lang="en-US" dirty="0">
                <a:latin typeface="Times New Roman"/>
                <a:cs typeface="Times New Roman"/>
              </a:rPr>
              <a:t>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 Bayesian network model [Breese et al. 1998</a:t>
            </a:r>
            <a:r>
              <a:rPr lang="en-US" dirty="0" smtClean="0">
                <a:latin typeface="Times New Roman"/>
                <a:cs typeface="Times New Roman"/>
              </a:rPr>
              <a:t>] 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M</a:t>
            </a:r>
            <a:r>
              <a:rPr lang="en-US" dirty="0" smtClean="0">
                <a:latin typeface="Times New Roman"/>
                <a:cs typeface="Times New Roman"/>
              </a:rPr>
              <a:t>odels </a:t>
            </a:r>
            <a:r>
              <a:rPr lang="en-US" dirty="0">
                <a:latin typeface="Times New Roman"/>
                <a:cs typeface="Times New Roman"/>
              </a:rPr>
              <a:t>the conditional probability between </a:t>
            </a:r>
            <a:r>
              <a:rPr lang="en-US" dirty="0" smtClean="0">
                <a:latin typeface="Times New Roman"/>
                <a:cs typeface="Times New Roman"/>
              </a:rPr>
              <a:t>items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latent semantic model [Hofmann 2004</a:t>
            </a:r>
            <a:r>
              <a:rPr lang="en-US" dirty="0" smtClean="0">
                <a:latin typeface="Times New Roman"/>
                <a:cs typeface="Times New Roman"/>
              </a:rPr>
              <a:t>]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Clusters users and items around latent classes of U-I </a:t>
            </a:r>
            <a:r>
              <a:rPr lang="en-US" dirty="0" smtClean="0">
                <a:latin typeface="Times New Roman"/>
                <a:cs typeface="Times New Roman"/>
              </a:rPr>
              <a:t>interactions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mixture model [Si and Jin 2003; Kleinberg and Sandler 2008</a:t>
            </a:r>
            <a:r>
              <a:rPr lang="en-US" dirty="0" smtClean="0">
                <a:latin typeface="Times New Roman"/>
                <a:cs typeface="Times New Roman"/>
              </a:rPr>
              <a:t>]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M</a:t>
            </a:r>
            <a:r>
              <a:rPr lang="en-US" dirty="0" smtClean="0">
                <a:latin typeface="Times New Roman"/>
                <a:cs typeface="Times New Roman"/>
              </a:rPr>
              <a:t>odels </a:t>
            </a:r>
            <a:r>
              <a:rPr lang="en-US" dirty="0">
                <a:latin typeface="Times New Roman"/>
                <a:cs typeface="Times New Roman"/>
              </a:rPr>
              <a:t>probability distributions of items within each cluster of like-minded </a:t>
            </a:r>
            <a:r>
              <a:rPr lang="en-US" dirty="0" smtClean="0">
                <a:latin typeface="Times New Roman"/>
                <a:cs typeface="Times New Roman"/>
              </a:rPr>
              <a:t>users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atrix </a:t>
            </a:r>
            <a:r>
              <a:rPr lang="en-US" dirty="0">
                <a:latin typeface="Times New Roman"/>
                <a:cs typeface="Times New Roman"/>
              </a:rPr>
              <a:t>factorization (MF) techniques </a:t>
            </a:r>
            <a:r>
              <a:rPr lang="da-DK" dirty="0">
                <a:latin typeface="Times New Roman"/>
                <a:cs typeface="Times New Roman"/>
              </a:rPr>
              <a:t>[</a:t>
            </a:r>
            <a:r>
              <a:rPr lang="da-DK" dirty="0" err="1">
                <a:latin typeface="Times New Roman"/>
                <a:cs typeface="Times New Roman"/>
              </a:rPr>
              <a:t>Koren</a:t>
            </a:r>
            <a:r>
              <a:rPr lang="da-DK" dirty="0">
                <a:latin typeface="Times New Roman"/>
                <a:cs typeface="Times New Roman"/>
              </a:rPr>
              <a:t> et al. 2009</a:t>
            </a:r>
            <a:r>
              <a:rPr lang="da-DK" dirty="0" smtClean="0">
                <a:latin typeface="Times New Roman"/>
                <a:cs typeface="Times New Roman"/>
              </a:rPr>
              <a:t>]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75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Alternative Information Sources for CF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Side information about User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Side information about item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Information regarding the situation where the interaction of user and item happens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4" descr="Screen Shot 2015-01-15 at 12.2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9000"/>
            <a:ext cx="8316416" cy="276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4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Alternative Information Sources for CF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CA" dirty="0" smtClean="0">
                <a:latin typeface="Times New Roman"/>
                <a:cs typeface="Times New Roman"/>
              </a:rPr>
              <a:t>Social media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ssumption </a:t>
            </a:r>
            <a:r>
              <a:rPr lang="en-US" dirty="0">
                <a:latin typeface="Times New Roman"/>
                <a:cs typeface="Times New Roman"/>
              </a:rPr>
              <a:t>that users who stand in a positive relationship with each other may also share similar </a:t>
            </a:r>
            <a:r>
              <a:rPr lang="en-US" dirty="0" smtClean="0">
                <a:latin typeface="Times New Roman"/>
                <a:cs typeface="Times New Roman"/>
              </a:rPr>
              <a:t>interests</a:t>
            </a:r>
            <a:endParaRPr lang="en-US" dirty="0"/>
          </a:p>
          <a:p>
            <a:r>
              <a:rPr lang="en-CA" dirty="0" smtClean="0">
                <a:latin typeface="Times New Roman"/>
                <a:cs typeface="Times New Roman"/>
              </a:rPr>
              <a:t>User contributions</a:t>
            </a:r>
          </a:p>
          <a:p>
            <a:pPr lvl="1"/>
            <a:r>
              <a:rPr lang="en-CA" dirty="0" smtClean="0">
                <a:latin typeface="Times New Roman"/>
                <a:cs typeface="Times New Roman"/>
              </a:rPr>
              <a:t>Tags</a:t>
            </a:r>
          </a:p>
          <a:p>
            <a:pPr lvl="1"/>
            <a:r>
              <a:rPr lang="en-CA" dirty="0" err="1" smtClean="0">
                <a:latin typeface="Times New Roman"/>
                <a:cs typeface="Times New Roman"/>
              </a:rPr>
              <a:t>Geotags</a:t>
            </a:r>
            <a:endParaRPr lang="en-CA" dirty="0" smtClean="0">
              <a:latin typeface="Times New Roman"/>
              <a:cs typeface="Times New Roman"/>
            </a:endParaRPr>
          </a:p>
          <a:p>
            <a:pPr lvl="1"/>
            <a:r>
              <a:rPr lang="en-CA" dirty="0" smtClean="0">
                <a:latin typeface="Times New Roman"/>
                <a:cs typeface="Times New Roman"/>
              </a:rPr>
              <a:t>Multimedia content </a:t>
            </a:r>
          </a:p>
          <a:p>
            <a:pPr lvl="1"/>
            <a:r>
              <a:rPr lang="en-CA" dirty="0" smtClean="0">
                <a:latin typeface="Times New Roman"/>
                <a:cs typeface="Times New Roman"/>
              </a:rPr>
              <a:t>Free text reviews and comments</a:t>
            </a:r>
          </a:p>
          <a:p>
            <a:pPr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82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Alternative Information Sources for CF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CA" dirty="0" smtClean="0">
                <a:latin typeface="Times New Roman"/>
                <a:cs typeface="Times New Roman"/>
              </a:rPr>
              <a:t>Interaction-Associated information</a:t>
            </a:r>
          </a:p>
          <a:p>
            <a:pPr lvl="1">
              <a:lnSpc>
                <a:spcPct val="130000"/>
              </a:lnSpc>
            </a:pPr>
            <a:r>
              <a:rPr lang="en-US" sz="2400" dirty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nformation </a:t>
            </a:r>
            <a:r>
              <a:rPr lang="en-US" sz="2400" dirty="0">
                <a:latin typeface="Times New Roman"/>
                <a:cs typeface="Times New Roman"/>
              </a:rPr>
              <a:t>sources </a:t>
            </a:r>
            <a:r>
              <a:rPr lang="en-US" sz="2400" dirty="0" smtClean="0">
                <a:latin typeface="Times New Roman"/>
                <a:cs typeface="Times New Roman"/>
              </a:rPr>
              <a:t>that are </a:t>
            </a:r>
            <a:r>
              <a:rPr lang="en-US" sz="2400" dirty="0">
                <a:latin typeface="Times New Roman"/>
                <a:cs typeface="Times New Roman"/>
              </a:rPr>
              <a:t>directly related to the event of a user interacting (e.g., rating, purchasing) with </a:t>
            </a:r>
            <a:r>
              <a:rPr lang="en-US" sz="2400" dirty="0" smtClean="0">
                <a:latin typeface="Times New Roman"/>
                <a:cs typeface="Times New Roman"/>
              </a:rPr>
              <a:t>an item </a:t>
            </a:r>
            <a:r>
              <a:rPr lang="en-US" sz="2400" dirty="0">
                <a:latin typeface="Times New Roman"/>
                <a:cs typeface="Times New Roman"/>
              </a:rPr>
              <a:t>[</a:t>
            </a:r>
            <a:r>
              <a:rPr lang="en-US" sz="2400" dirty="0" err="1">
                <a:latin typeface="Times New Roman"/>
                <a:cs typeface="Times New Roman"/>
              </a:rPr>
              <a:t>Adomavicius</a:t>
            </a:r>
            <a:r>
              <a:rPr lang="en-US" sz="2400" dirty="0">
                <a:latin typeface="Times New Roman"/>
                <a:cs typeface="Times New Roman"/>
              </a:rPr>
              <a:t> et al. 2011].</a:t>
            </a:r>
          </a:p>
          <a:p>
            <a:pPr lvl="2">
              <a:lnSpc>
                <a:spcPct val="130000"/>
              </a:lnSpc>
            </a:pP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Times New Roman"/>
                <a:cs typeface="Times New Roman"/>
              </a:rPr>
              <a:t>Timestamps</a:t>
            </a:r>
          </a:p>
          <a:p>
            <a:pPr lvl="3">
              <a:lnSpc>
                <a:spcPct val="130000"/>
              </a:lnSpc>
              <a:buFont typeface="Wingdings" charset="2"/>
              <a:buChar char="‣"/>
            </a:pPr>
            <a:r>
              <a:rPr lang="en-US" sz="2200" dirty="0" smtClean="0">
                <a:latin typeface="Times New Roman"/>
                <a:cs typeface="Times New Roman"/>
              </a:rPr>
              <a:t>Hunger </a:t>
            </a:r>
            <a:r>
              <a:rPr lang="en-US" sz="2200" dirty="0">
                <a:latin typeface="Times New Roman"/>
                <a:cs typeface="Times New Roman"/>
              </a:rPr>
              <a:t>status of a user when she rated a food menu [Ono et al. 2009]</a:t>
            </a:r>
          </a:p>
          <a:p>
            <a:pPr lvl="2">
              <a:lnSpc>
                <a:spcPct val="130000"/>
              </a:lnSpc>
            </a:pP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Times New Roman"/>
                <a:cs typeface="Times New Roman"/>
              </a:rPr>
              <a:t>Location where a </a:t>
            </a:r>
            <a:r>
              <a:rPr lang="en-US" sz="2200" dirty="0">
                <a:latin typeface="Times New Roman"/>
                <a:cs typeface="Times New Roman"/>
              </a:rPr>
              <a:t>user downloaded a mobile application [</a:t>
            </a:r>
            <a:r>
              <a:rPr lang="en-US" sz="2200" dirty="0" err="1">
                <a:latin typeface="Times New Roman"/>
                <a:cs typeface="Times New Roman"/>
              </a:rPr>
              <a:t>B¨ohmer</a:t>
            </a:r>
            <a:r>
              <a:rPr lang="en-US" sz="2200" dirty="0">
                <a:latin typeface="Times New Roman"/>
                <a:cs typeface="Times New Roman"/>
              </a:rPr>
              <a:t> et al. 2011]</a:t>
            </a:r>
            <a:endParaRPr lang="en-CA" sz="22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97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Graph Based CF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L</a:t>
            </a:r>
            <a:r>
              <a:rPr lang="en-US" sz="2400" dirty="0" smtClean="0">
                <a:latin typeface="Times New Roman"/>
                <a:cs typeface="Times New Roman"/>
              </a:rPr>
              <a:t>ink </a:t>
            </a:r>
            <a:r>
              <a:rPr lang="en-US" sz="2400" dirty="0">
                <a:latin typeface="Times New Roman"/>
                <a:cs typeface="Times New Roman"/>
              </a:rPr>
              <a:t>prediction in social networks [</a:t>
            </a:r>
            <a:r>
              <a:rPr lang="en-US" sz="2400" dirty="0" err="1">
                <a:latin typeface="Times New Roman"/>
                <a:cs typeface="Times New Roman"/>
              </a:rPr>
              <a:t>Liben-Nowell</a:t>
            </a:r>
            <a:r>
              <a:rPr lang="en-US" sz="2400" dirty="0">
                <a:latin typeface="Times New Roman"/>
                <a:cs typeface="Times New Roman"/>
              </a:rPr>
              <a:t> and Kleinberg 2003</a:t>
            </a:r>
            <a:r>
              <a:rPr lang="en-US" sz="2400" dirty="0" smtClean="0">
                <a:latin typeface="Times New Roman"/>
                <a:cs typeface="Times New Roman"/>
              </a:rPr>
              <a:t>]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ypical </a:t>
            </a:r>
            <a:r>
              <a:rPr lang="en-US" sz="2400" dirty="0">
                <a:latin typeface="Times New Roman"/>
                <a:cs typeface="Times New Roman"/>
              </a:rPr>
              <a:t>example is the random walk and its variants [Tong et al. 2006]</a:t>
            </a:r>
          </a:p>
          <a:p>
            <a:endParaRPr lang="en-US" sz="2400" dirty="0"/>
          </a:p>
        </p:txBody>
      </p:sp>
      <p:pic>
        <p:nvPicPr>
          <p:cNvPr id="5" name="Picture 4" descr="Screen Shot 2015-01-15 at 12.51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62516"/>
            <a:ext cx="7236296" cy="290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4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Challenges for Future CF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 descr="Screen Shot 2015-01-15 at 1.15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532440" cy="45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4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Challenges of new conditions and tasks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Social Recommendations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How </a:t>
            </a:r>
            <a:r>
              <a:rPr lang="en-US" dirty="0">
                <a:latin typeface="Times New Roman"/>
                <a:cs typeface="Times New Roman"/>
              </a:rPr>
              <a:t>do inherent properties of social networks interact with social recommendation</a:t>
            </a:r>
            <a:r>
              <a:rPr lang="en-US" dirty="0" smtClean="0">
                <a:latin typeface="Times New Roman"/>
                <a:cs typeface="Times New Roman"/>
              </a:rPr>
              <a:t>?</a:t>
            </a:r>
          </a:p>
          <a:p>
            <a:pPr lvl="2">
              <a:lnSpc>
                <a:spcPct val="120000"/>
              </a:lnSpc>
            </a:pPr>
            <a:r>
              <a:rPr lang="en-US" sz="2400" dirty="0" smtClean="0">
                <a:latin typeface="Times New Roman"/>
                <a:cs typeface="Times New Roman"/>
              </a:rPr>
              <a:t>The impact </a:t>
            </a:r>
            <a:r>
              <a:rPr lang="en-US" sz="2400" dirty="0">
                <a:latin typeface="Times New Roman"/>
                <a:cs typeface="Times New Roman"/>
              </a:rPr>
              <a:t>of varying levels of connectivity on recommender system </a:t>
            </a:r>
            <a:r>
              <a:rPr lang="en-US" sz="2400" dirty="0" smtClean="0">
                <a:latin typeface="Times New Roman"/>
                <a:cs typeface="Times New Roman"/>
              </a:rPr>
              <a:t>performance.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How </a:t>
            </a:r>
            <a:r>
              <a:rPr lang="en-US" dirty="0">
                <a:latin typeface="Times New Roman"/>
                <a:cs typeface="Times New Roman"/>
              </a:rPr>
              <a:t>can mutual benefits between recommender systems and social networks be promoted</a:t>
            </a:r>
            <a:r>
              <a:rPr lang="en-US" dirty="0" smtClean="0">
                <a:latin typeface="Times New Roman"/>
                <a:cs typeface="Times New Roman"/>
              </a:rPr>
              <a:t>?</a:t>
            </a:r>
          </a:p>
          <a:p>
            <a:pPr lvl="2">
              <a:lnSpc>
                <a:spcPct val="120000"/>
              </a:lnSpc>
            </a:pP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dirty="0">
                <a:latin typeface="Times New Roman"/>
                <a:cs typeface="Times New Roman"/>
              </a:rPr>
              <a:t>exact nature of the correlation between the similarity of users’ interests and the social relationship.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model/framework of social recommendation that can introduce mutual benefits between social networks and recommender systems is still missing.</a:t>
            </a:r>
          </a:p>
        </p:txBody>
      </p:sp>
    </p:spTree>
    <p:extLst>
      <p:ext uri="{BB962C8B-B14F-4D97-AF65-F5344CB8AC3E}">
        <p14:creationId xmlns:p14="http://schemas.microsoft.com/office/powerpoint/2010/main" val="131322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Challenges of new conditions and tasks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Times New Roman"/>
                <a:cs typeface="Times New Roman"/>
              </a:rPr>
              <a:t>Group Recommendation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How </a:t>
            </a:r>
            <a:r>
              <a:rPr lang="en-US" dirty="0">
                <a:latin typeface="Times New Roman"/>
                <a:cs typeface="Times New Roman"/>
              </a:rPr>
              <a:t>to model group-level preference</a:t>
            </a:r>
            <a:r>
              <a:rPr lang="en-US" dirty="0" smtClean="0">
                <a:latin typeface="Times New Roman"/>
                <a:cs typeface="Times New Roman"/>
              </a:rPr>
              <a:t>?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The information available is only regarding a single user’s preference and combination of preferences may yield higher </a:t>
            </a:r>
            <a:r>
              <a:rPr lang="en-US" dirty="0" err="1" smtClean="0">
                <a:latin typeface="Times New Roman"/>
                <a:cs typeface="Times New Roman"/>
              </a:rPr>
              <a:t>sparsity</a:t>
            </a:r>
            <a:endParaRPr lang="en-US" dirty="0" smtClean="0">
              <a:latin typeface="Times New Roman"/>
              <a:cs typeface="Times New Roman"/>
            </a:endParaRP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Some group members maybe willing to sacrifice their own interests</a:t>
            </a:r>
          </a:p>
          <a:p>
            <a:pPr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67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Challenges of new conditions and tasks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Times New Roman"/>
                <a:cs typeface="Times New Roman"/>
              </a:rPr>
              <a:t>Group Recommendation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What </a:t>
            </a:r>
            <a:r>
              <a:rPr lang="en-US" dirty="0">
                <a:latin typeface="Times New Roman"/>
                <a:cs typeface="Times New Roman"/>
              </a:rPr>
              <a:t>is the impact of group structure, and how to exploit it for group recommendation</a:t>
            </a:r>
            <a:r>
              <a:rPr lang="en-US" dirty="0" smtClean="0">
                <a:latin typeface="Times New Roman"/>
                <a:cs typeface="Times New Roman"/>
              </a:rPr>
              <a:t>?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ifferent </a:t>
            </a:r>
            <a:r>
              <a:rPr lang="en-US" dirty="0">
                <a:latin typeface="Times New Roman"/>
                <a:cs typeface="Times New Roman"/>
              </a:rPr>
              <a:t>roles, such as leaders and followers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 How to take into account the dynamics of a group for group recommendation</a:t>
            </a:r>
            <a:r>
              <a:rPr lang="en-US" dirty="0" smtClean="0">
                <a:latin typeface="Times New Roman"/>
                <a:cs typeface="Times New Roman"/>
              </a:rPr>
              <a:t>?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Growing vs. dying groups and the underlying reasons</a:t>
            </a:r>
          </a:p>
          <a:p>
            <a:pPr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275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Challenges of new conditions and tasks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Times New Roman"/>
                <a:cs typeface="Times New Roman"/>
              </a:rPr>
              <a:t>Long Tail Recommendation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How </a:t>
            </a:r>
            <a:r>
              <a:rPr lang="en-US" dirty="0">
                <a:latin typeface="Times New Roman"/>
                <a:cs typeface="Times New Roman"/>
              </a:rPr>
              <a:t>to promote the recommendation of tail items?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 What is the added value of tail items, and how to exploit it in recommendation algorithms</a:t>
            </a:r>
            <a:r>
              <a:rPr lang="en-US" dirty="0" smtClean="0">
                <a:latin typeface="Times New Roman"/>
                <a:cs typeface="Times New Roman"/>
              </a:rPr>
              <a:t>?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I</a:t>
            </a:r>
            <a:r>
              <a:rPr lang="en-US" dirty="0" smtClean="0">
                <a:latin typeface="Times New Roman"/>
                <a:cs typeface="Times New Roman"/>
              </a:rPr>
              <a:t>nfluence </a:t>
            </a:r>
            <a:r>
              <a:rPr lang="en-US" dirty="0">
                <a:latin typeface="Times New Roman"/>
                <a:cs typeface="Times New Roman"/>
              </a:rPr>
              <a:t>user </a:t>
            </a:r>
            <a:r>
              <a:rPr lang="en-US" dirty="0" smtClean="0">
                <a:latin typeface="Times New Roman"/>
                <a:cs typeface="Times New Roman"/>
              </a:rPr>
              <a:t>satisfaction and generate additional revenue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Other potential </a:t>
            </a:r>
            <a:r>
              <a:rPr lang="en-US" dirty="0">
                <a:latin typeface="Times New Roman"/>
                <a:cs typeface="Times New Roman"/>
              </a:rPr>
              <a:t>added value to be derived from long tail </a:t>
            </a:r>
            <a:r>
              <a:rPr lang="en-US" dirty="0" smtClean="0">
                <a:latin typeface="Times New Roman"/>
                <a:cs typeface="Times New Roman"/>
              </a:rPr>
              <a:t>recommendation should be investigated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 How to match long tail recommendations and users’ topical needs?</a:t>
            </a:r>
          </a:p>
          <a:p>
            <a:pPr lvl="2">
              <a:lnSpc>
                <a:spcPct val="130000"/>
              </a:lnSpc>
            </a:pPr>
            <a:r>
              <a:rPr lang="en-US" dirty="0" smtClean="0">
                <a:latin typeface="Times New Roman"/>
                <a:cs typeface="Times New Roman"/>
              </a:rPr>
              <a:t>Adapting recommendations to a user’s topical interests</a:t>
            </a:r>
          </a:p>
          <a:p>
            <a:pPr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67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74B3E1D-2EA0-6347-811A-EE6757CBC543}" type="slidenum">
              <a:rPr lang="en-US" sz="1200">
                <a:latin typeface="Helvetica" charset="0"/>
              </a:rPr>
              <a:pPr eaLnBrk="1" hangingPunct="1"/>
              <a:t>3</a:t>
            </a:fld>
            <a:endParaRPr lang="en-US" sz="1200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What are the Recommender Systems?</a:t>
            </a:r>
            <a:endParaRPr lang="en-US" dirty="0">
              <a:latin typeface="Times New Roman" charset="0"/>
            </a:endParaRP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800" dirty="0">
                <a:latin typeface="Times New Roman" charset="0"/>
              </a:rPr>
              <a:t>Systems for recommending </a:t>
            </a:r>
            <a:r>
              <a:rPr lang="en-US" sz="2800" i="1" dirty="0">
                <a:latin typeface="Times New Roman" charset="0"/>
              </a:rPr>
              <a:t>items</a:t>
            </a:r>
            <a:r>
              <a:rPr lang="en-US" sz="2800" dirty="0">
                <a:latin typeface="Times New Roman" charset="0"/>
              </a:rPr>
              <a:t> </a:t>
            </a:r>
            <a:r>
              <a:rPr lang="en-US" sz="2800" dirty="0" smtClean="0">
                <a:latin typeface="Times New Roman" charset="0"/>
              </a:rPr>
              <a:t>to </a:t>
            </a:r>
            <a:r>
              <a:rPr lang="en-US" sz="2800" i="1" dirty="0">
                <a:latin typeface="Times New Roman" charset="0"/>
              </a:rPr>
              <a:t>users</a:t>
            </a:r>
            <a:r>
              <a:rPr lang="en-US" sz="2800" dirty="0">
                <a:latin typeface="Times New Roman" charset="0"/>
              </a:rPr>
              <a:t> based on examples of their </a:t>
            </a:r>
            <a:r>
              <a:rPr lang="en-US" sz="2800" dirty="0" smtClean="0">
                <a:latin typeface="Times New Roman" charset="0"/>
              </a:rPr>
              <a:t>preferences</a:t>
            </a:r>
          </a:p>
          <a:p>
            <a:pPr lvl="1">
              <a:lnSpc>
                <a:spcPct val="120000"/>
              </a:lnSpc>
            </a:pPr>
            <a:r>
              <a:rPr lang="en-US" sz="2500" dirty="0" smtClean="0">
                <a:latin typeface="Times New Roman" charset="0"/>
              </a:rPr>
              <a:t>Monitoring past behavior or previous ratings</a:t>
            </a:r>
            <a:endParaRPr lang="en-US" sz="2500" dirty="0">
              <a:latin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en-US" sz="2500" dirty="0" smtClean="0">
                <a:latin typeface="Times New Roman" charset="0"/>
              </a:rPr>
              <a:t>Items can be </a:t>
            </a:r>
            <a:r>
              <a:rPr lang="en-US" sz="2500" dirty="0">
                <a:latin typeface="Times New Roman" charset="0"/>
              </a:rPr>
              <a:t>books, movies, </a:t>
            </a:r>
            <a:r>
              <a:rPr lang="en-CA" sz="2500" dirty="0" smtClean="0">
                <a:latin typeface="Times New Roman" charset="0"/>
              </a:rPr>
              <a:t>connections (people)</a:t>
            </a:r>
            <a:r>
              <a:rPr lang="en-US" sz="2500" dirty="0" smtClean="0">
                <a:latin typeface="Times New Roman" charset="0"/>
              </a:rPr>
              <a:t>, </a:t>
            </a:r>
            <a:r>
              <a:rPr lang="en-US" sz="2500" dirty="0">
                <a:latin typeface="Times New Roman" charset="0"/>
              </a:rPr>
              <a:t>web pages</a:t>
            </a:r>
            <a:r>
              <a:rPr lang="en-US" sz="2500" dirty="0" smtClean="0">
                <a:latin typeface="Times New Roman" charset="0"/>
              </a:rPr>
              <a:t>, papers,…</a:t>
            </a:r>
          </a:p>
          <a:p>
            <a:pPr lvl="1">
              <a:lnSpc>
                <a:spcPct val="120000"/>
              </a:lnSpc>
            </a:pPr>
            <a:r>
              <a:rPr lang="en-US" sz="2500" dirty="0" smtClean="0">
                <a:latin typeface="Times New Roman" charset="0"/>
              </a:rPr>
              <a:t>Users can be customers, social media members, web browsers, researchers, …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latin typeface="Times New Roman" charset="0"/>
              </a:rPr>
              <a:t>Based </a:t>
            </a:r>
            <a:r>
              <a:rPr lang="en-US" sz="2800" dirty="0">
                <a:latin typeface="Times New Roman" charset="0"/>
              </a:rPr>
              <a:t>on the core assumption that users who have expressed similar interests in the past will share common interests in the future [Goldberg et al. 1992</a:t>
            </a:r>
            <a:r>
              <a:rPr lang="en-US" sz="2800" dirty="0" smtClean="0">
                <a:latin typeface="Times New Roman" charset="0"/>
              </a:rPr>
              <a:t>]</a:t>
            </a:r>
            <a:endParaRPr lang="en-US" sz="28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Challenges of new conditions and tasks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/>
                <a:cs typeface="Times New Roman"/>
              </a:rPr>
              <a:t>Cross-Domain Collaborative Filtering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What to share?</a:t>
            </a:r>
          </a:p>
          <a:p>
            <a:pPr lvl="2">
              <a:lnSpc>
                <a:spcPct val="130000"/>
              </a:lnSpc>
            </a:pPr>
            <a:r>
              <a:rPr lang="en-US" dirty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Times New Roman"/>
                <a:cs typeface="Times New Roman"/>
              </a:rPr>
              <a:t>hat </a:t>
            </a:r>
            <a:r>
              <a:rPr lang="en-US" dirty="0">
                <a:latin typeface="Times New Roman"/>
                <a:cs typeface="Times New Roman"/>
              </a:rPr>
              <a:t>could be the common knowledge/data that can be transferred/shared between different </a:t>
            </a:r>
            <a:r>
              <a:rPr lang="en-US" dirty="0" smtClean="0">
                <a:latin typeface="Times New Roman"/>
                <a:cs typeface="Times New Roman"/>
              </a:rPr>
              <a:t>domains</a:t>
            </a:r>
          </a:p>
          <a:p>
            <a:pPr lvl="2">
              <a:lnSpc>
                <a:spcPct val="130000"/>
              </a:lnSpc>
            </a:pP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Times New Roman"/>
                <a:cs typeface="Times New Roman"/>
              </a:rPr>
              <a:t>nderstanding </a:t>
            </a:r>
            <a:r>
              <a:rPr lang="en-US" dirty="0">
                <a:latin typeface="Times New Roman"/>
                <a:cs typeface="Times New Roman"/>
              </a:rPr>
              <a:t>of cases in which CDCF could degrade the recommendation quality</a:t>
            </a:r>
          </a:p>
          <a:p>
            <a:pPr marL="274320" lvl="1" indent="0">
              <a:lnSpc>
                <a:spcPct val="13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Challenges of new conditions and tasks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/>
                <a:cs typeface="Times New Roman"/>
              </a:rPr>
              <a:t>Cross-Domain Collaborative Filtering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latin typeface="Times New Roman"/>
                <a:cs typeface="Times New Roman"/>
              </a:rPr>
              <a:t>How </a:t>
            </a:r>
            <a:r>
              <a:rPr lang="en-US" dirty="0">
                <a:latin typeface="Times New Roman"/>
                <a:cs typeface="Times New Roman"/>
              </a:rPr>
              <a:t>to share?</a:t>
            </a:r>
          </a:p>
          <a:p>
            <a:pPr lvl="2">
              <a:lnSpc>
                <a:spcPct val="130000"/>
              </a:lnSpc>
            </a:pPr>
            <a:r>
              <a:rPr lang="en-US" dirty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Times New Roman"/>
                <a:cs typeface="Times New Roman"/>
              </a:rPr>
              <a:t>hat </a:t>
            </a:r>
            <a:r>
              <a:rPr lang="en-US" dirty="0">
                <a:latin typeface="Times New Roman"/>
                <a:cs typeface="Times New Roman"/>
              </a:rPr>
              <a:t>could be the optimal way to transfer/share knowledge between different </a:t>
            </a:r>
            <a:r>
              <a:rPr lang="en-US" dirty="0" smtClean="0">
                <a:latin typeface="Times New Roman"/>
                <a:cs typeface="Times New Roman"/>
              </a:rPr>
              <a:t>domains</a:t>
            </a:r>
          </a:p>
          <a:p>
            <a:pPr lvl="2">
              <a:lnSpc>
                <a:spcPct val="130000"/>
              </a:lnSpc>
            </a:pPr>
            <a:r>
              <a:rPr lang="en-US" sz="2100" dirty="0">
                <a:latin typeface="Times New Roman"/>
                <a:cs typeface="Times New Roman"/>
              </a:rPr>
              <a:t>A</a:t>
            </a:r>
            <a:r>
              <a:rPr lang="en-US" sz="2100" dirty="0" smtClean="0">
                <a:latin typeface="Times New Roman"/>
                <a:cs typeface="Times New Roman"/>
              </a:rPr>
              <a:t>lgorithms to exploit </a:t>
            </a:r>
            <a:r>
              <a:rPr lang="en-US" sz="2100" dirty="0">
                <a:latin typeface="Times New Roman"/>
                <a:cs typeface="Times New Roman"/>
              </a:rPr>
              <a:t>multiple links simultaneously </a:t>
            </a:r>
            <a:r>
              <a:rPr lang="en-US" sz="2100" dirty="0" smtClean="0">
                <a:latin typeface="Times New Roman"/>
                <a:cs typeface="Times New Roman"/>
              </a:rPr>
              <a:t>and automatically </a:t>
            </a:r>
            <a:r>
              <a:rPr lang="en-US" sz="2100" dirty="0">
                <a:latin typeface="Times New Roman"/>
                <a:cs typeface="Times New Roman"/>
              </a:rPr>
              <a:t>discover the relative importance of different </a:t>
            </a:r>
            <a:r>
              <a:rPr lang="en-US" sz="2100" dirty="0" smtClean="0">
                <a:latin typeface="Times New Roman"/>
                <a:cs typeface="Times New Roman"/>
              </a:rPr>
              <a:t>links</a:t>
            </a:r>
          </a:p>
          <a:p>
            <a:pPr lvl="3">
              <a:lnSpc>
                <a:spcPct val="130000"/>
              </a:lnSpc>
            </a:pPr>
            <a:r>
              <a:rPr lang="en-US" sz="1900" dirty="0" smtClean="0">
                <a:latin typeface="Times New Roman"/>
                <a:cs typeface="Times New Roman"/>
              </a:rPr>
              <a:t>High computational cost</a:t>
            </a:r>
            <a:endParaRPr lang="en-US" sz="19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Challenges of new perspectives and models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Search and Recommendation </a:t>
            </a:r>
          </a:p>
          <a:p>
            <a:pPr lvl="1"/>
            <a:r>
              <a:rPr lang="en-US" sz="2500" dirty="0">
                <a:latin typeface="Times New Roman"/>
                <a:cs typeface="Times New Roman"/>
              </a:rPr>
              <a:t>Integration of search and recommendation </a:t>
            </a:r>
            <a:r>
              <a:rPr lang="en-US" sz="2500" dirty="0" smtClean="0">
                <a:latin typeface="Times New Roman"/>
                <a:cs typeface="Times New Roman"/>
              </a:rPr>
              <a:t>technologies</a:t>
            </a:r>
          </a:p>
          <a:p>
            <a:pPr lvl="1"/>
            <a:r>
              <a:rPr lang="en-US" sz="2500" dirty="0" smtClean="0">
                <a:latin typeface="Times New Roman"/>
                <a:cs typeface="Times New Roman"/>
              </a:rPr>
              <a:t>Search Vs. Recommendation</a:t>
            </a:r>
          </a:p>
          <a:p>
            <a:pPr lvl="2"/>
            <a:r>
              <a:rPr lang="en-US" sz="2100" dirty="0"/>
              <a:t>U</a:t>
            </a:r>
            <a:r>
              <a:rPr lang="en-US" sz="2100" dirty="0" smtClean="0">
                <a:latin typeface="Times New Roman"/>
                <a:cs typeface="Times New Roman"/>
              </a:rPr>
              <a:t>sers </a:t>
            </a:r>
            <a:r>
              <a:rPr lang="en-US" sz="2100" dirty="0">
                <a:latin typeface="Times New Roman"/>
                <a:cs typeface="Times New Roman"/>
              </a:rPr>
              <a:t>are required to express their information need explicitly via queries </a:t>
            </a:r>
            <a:r>
              <a:rPr lang="en-US" sz="2100" dirty="0" smtClean="0"/>
              <a:t>Vs.</a:t>
            </a:r>
            <a:r>
              <a:rPr lang="en-US" sz="2100" dirty="0" smtClean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the information is implicitly extracted</a:t>
            </a:r>
          </a:p>
          <a:p>
            <a:pPr marL="594360" lvl="3" inden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Challenges of new perspectives and models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Search and Recommendation 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How can recommendation techniques help improve the quality of search results in the long tail?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How to allow search results to benefit from user votes but also maintain attack resistance?</a:t>
            </a:r>
          </a:p>
          <a:p>
            <a:pPr lvl="2"/>
            <a:r>
              <a:rPr lang="en-US" sz="2100" dirty="0" smtClean="0">
                <a:latin typeface="Times New Roman"/>
                <a:cs typeface="Times New Roman"/>
              </a:rPr>
              <a:t>Attacks in recommender systems refer to cases in which malicious users (attackers) assign high ratings deliberately to particular items in order to promote (or denigrate) those items [Lam and </a:t>
            </a:r>
            <a:r>
              <a:rPr lang="en-US" sz="2100" dirty="0" err="1" smtClean="0">
                <a:latin typeface="Times New Roman"/>
                <a:cs typeface="Times New Roman"/>
              </a:rPr>
              <a:t>Riedl</a:t>
            </a:r>
            <a:r>
              <a:rPr lang="en-US" sz="2100" dirty="0" smtClean="0">
                <a:latin typeface="Times New Roman"/>
                <a:cs typeface="Times New Roman"/>
              </a:rPr>
              <a:t> 2004; </a:t>
            </a:r>
            <a:r>
              <a:rPr lang="en-US" sz="2100" dirty="0" err="1" smtClean="0">
                <a:latin typeface="Times New Roman"/>
                <a:cs typeface="Times New Roman"/>
              </a:rPr>
              <a:t>Mobasher</a:t>
            </a:r>
            <a:r>
              <a:rPr lang="en-US" sz="2100" dirty="0" smtClean="0">
                <a:latin typeface="Times New Roman"/>
                <a:cs typeface="Times New Roman"/>
              </a:rPr>
              <a:t> et al. 2007]</a:t>
            </a:r>
          </a:p>
          <a:p>
            <a:pPr marL="594360" lvl="3" inden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Challenges of new perspectives and models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Interaction and Recommendation</a:t>
            </a:r>
          </a:p>
          <a:p>
            <a:pPr marL="548640" lvl="2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400" dirty="0">
                <a:latin typeface="Times New Roman"/>
                <a:cs typeface="Times New Roman"/>
              </a:rPr>
              <a:t>Users adjust their behavior and expectations to the system [Ye and Johnson 1995]</a:t>
            </a:r>
          </a:p>
          <a:p>
            <a:pPr lvl="2">
              <a:lnSpc>
                <a:spcPct val="130000"/>
              </a:lnSpc>
            </a:pPr>
            <a:r>
              <a:rPr lang="en-US" dirty="0"/>
              <a:t>B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uilds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trust because the users can tell if they agree with the factors influencing recommendations produced by the system. </a:t>
            </a:r>
          </a:p>
          <a:p>
            <a:pPr lvl="2"/>
            <a:r>
              <a:rPr lang="en-US" dirty="0"/>
              <a:t>R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ecommender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systems will generate more serendipitous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results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51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Challenges of new perspectives and models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Interaction and Recommendation</a:t>
            </a:r>
          </a:p>
          <a:p>
            <a:pPr marL="548640" lvl="2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400" dirty="0" smtClean="0">
                <a:latin typeface="Times New Roman"/>
                <a:cs typeface="Times New Roman"/>
              </a:rPr>
              <a:t>How </a:t>
            </a:r>
            <a:r>
              <a:rPr lang="en-US" sz="2400" dirty="0">
                <a:latin typeface="Times New Roman"/>
                <a:cs typeface="Times New Roman"/>
              </a:rPr>
              <a:t>can the information from the interactions, such as conversations and explanations, be exploited effectively for improving the recommendation quality?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One possible approach is decision</a:t>
            </a:r>
            <a:r>
              <a:rPr lang="en-US" dirty="0">
                <a:latin typeface="Times New Roman"/>
                <a:cs typeface="Times New Roman"/>
              </a:rPr>
              <a:t>-making theory [Roe et al. 2001</a:t>
            </a:r>
            <a:r>
              <a:rPr lang="en-US" dirty="0" smtClean="0">
                <a:latin typeface="Times New Roman"/>
                <a:cs typeface="Times New Roman"/>
              </a:rPr>
              <a:t>]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20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Challenges of new perspectives and models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Economics and Recommendation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Maintain the benefits of seller and satisfy the needs of buyer</a:t>
            </a:r>
          </a:p>
          <a:p>
            <a:pPr marL="548640" lvl="2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300" dirty="0">
                <a:solidFill>
                  <a:schemeClr val="tx2"/>
                </a:solidFill>
                <a:latin typeface="Times New Roman"/>
                <a:cs typeface="Times New Roman"/>
              </a:rPr>
              <a:t>S</a:t>
            </a:r>
            <a:r>
              <a:rPr lang="en-US" sz="2300" dirty="0" smtClean="0">
                <a:solidFill>
                  <a:schemeClr val="tx2"/>
                </a:solidFill>
                <a:latin typeface="Times New Roman"/>
                <a:cs typeface="Times New Roman"/>
              </a:rPr>
              <a:t>electing </a:t>
            </a:r>
            <a:r>
              <a:rPr lang="en-US" sz="2300" dirty="0">
                <a:solidFill>
                  <a:schemeClr val="tx2"/>
                </a:solidFill>
                <a:latin typeface="Times New Roman"/>
                <a:cs typeface="Times New Roman"/>
              </a:rPr>
              <a:t>and integrating economic models to optimize the recommender system output.</a:t>
            </a:r>
          </a:p>
          <a:p>
            <a:pPr marL="937260" lvl="3" indent="-3429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charset="2"/>
              <a:buChar char="▸"/>
            </a:pPr>
            <a:r>
              <a:rPr lang="en-US" sz="2100" dirty="0" smtClean="0">
                <a:solidFill>
                  <a:schemeClr val="tx2"/>
                </a:solidFill>
                <a:latin typeface="Times New Roman"/>
                <a:cs typeface="Times New Roman"/>
              </a:rPr>
              <a:t>Correspondence </a:t>
            </a:r>
            <a:r>
              <a:rPr lang="en-US" sz="2100" dirty="0">
                <a:solidFill>
                  <a:schemeClr val="tx2"/>
                </a:solidFill>
                <a:latin typeface="Times New Roman"/>
                <a:cs typeface="Times New Roman"/>
              </a:rPr>
              <a:t>between CF and social choice theory [</a:t>
            </a:r>
            <a:r>
              <a:rPr lang="en-US" sz="2100" dirty="0" err="1">
                <a:solidFill>
                  <a:schemeClr val="tx2"/>
                </a:solidFill>
                <a:latin typeface="Times New Roman"/>
                <a:cs typeface="Times New Roman"/>
              </a:rPr>
              <a:t>Pennock</a:t>
            </a:r>
            <a:r>
              <a:rPr lang="en-US" sz="2100" dirty="0">
                <a:solidFill>
                  <a:schemeClr val="tx2"/>
                </a:solidFill>
                <a:latin typeface="Times New Roman"/>
                <a:cs typeface="Times New Roman"/>
              </a:rPr>
              <a:t> et al. 2000].</a:t>
            </a:r>
          </a:p>
          <a:p>
            <a:pPr marL="937260" lvl="3" indent="-3429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charset="2"/>
              <a:buChar char="▸"/>
            </a:pPr>
            <a:r>
              <a:rPr lang="en-US" sz="2100" dirty="0" smtClean="0">
                <a:solidFill>
                  <a:schemeClr val="tx2"/>
                </a:solidFill>
                <a:latin typeface="Times New Roman"/>
                <a:cs typeface="Times New Roman"/>
              </a:rPr>
              <a:t>Dependence of product’s utility on user’s past purchasing behavior [Wang </a:t>
            </a:r>
            <a:r>
              <a:rPr lang="en-US" sz="2100" dirty="0">
                <a:solidFill>
                  <a:schemeClr val="tx2"/>
                </a:solidFill>
                <a:latin typeface="Times New Roman"/>
                <a:cs typeface="Times New Roman"/>
              </a:rPr>
              <a:t>and Zhang </a:t>
            </a:r>
            <a:r>
              <a:rPr lang="en-US" sz="2100" dirty="0" smtClean="0">
                <a:solidFill>
                  <a:schemeClr val="tx2"/>
                </a:solidFill>
                <a:latin typeface="Times New Roman"/>
                <a:cs typeface="Times New Roman"/>
              </a:rPr>
              <a:t>2011</a:t>
            </a:r>
            <a:r>
              <a:rPr lang="en-US" sz="2100" dirty="0">
                <a:solidFill>
                  <a:schemeClr val="tx2"/>
                </a:solidFill>
                <a:latin typeface="Times New Roman"/>
                <a:cs typeface="Times New Roman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551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Potential Research Area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Times New Roman"/>
                <a:cs typeface="Times New Roman"/>
              </a:rPr>
              <a:t>Interaction and Recommendations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latin typeface="Times New Roman"/>
                <a:cs typeface="Times New Roman"/>
              </a:rPr>
              <a:t>Decision making </a:t>
            </a:r>
            <a:r>
              <a:rPr lang="en-US" sz="2600" dirty="0" smtClean="0">
                <a:latin typeface="Times New Roman"/>
                <a:cs typeface="Times New Roman"/>
              </a:rPr>
              <a:t>theories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>
                <a:latin typeface="Times New Roman"/>
                <a:cs typeface="Times New Roman"/>
              </a:rPr>
              <a:t>Integrate with group recommendations</a:t>
            </a:r>
          </a:p>
          <a:p>
            <a:pPr lvl="2">
              <a:lnSpc>
                <a:spcPct val="120000"/>
              </a:lnSpc>
            </a:pPr>
            <a:r>
              <a:rPr lang="en-US" sz="2400" dirty="0" smtClean="0">
                <a:latin typeface="Times New Roman"/>
                <a:cs typeface="Times New Roman"/>
              </a:rPr>
              <a:t>Multiple participant decision making theories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/>
                <a:cs typeface="Times New Roman"/>
              </a:rPr>
              <a:t>Economics and </a:t>
            </a:r>
            <a:r>
              <a:rPr lang="en-US" sz="2800" dirty="0" smtClean="0">
                <a:latin typeface="Times New Roman"/>
                <a:cs typeface="Times New Roman"/>
              </a:rPr>
              <a:t>Recommendation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>
                <a:latin typeface="Times New Roman"/>
                <a:cs typeface="Times New Roman"/>
              </a:rPr>
              <a:t>Economic Theories</a:t>
            </a:r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159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r>
              <a:rPr lang="en-US" dirty="0"/>
              <a:t> </a:t>
            </a:r>
            <a:r>
              <a:rPr lang="en-US" dirty="0" smtClean="0"/>
              <a:t>&amp; comments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Parisa Lak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</a:rPr>
              <a:t>Recommender </a:t>
            </a:r>
            <a:r>
              <a:rPr lang="en-US" dirty="0">
                <a:latin typeface="Times New Roman" charset="0"/>
              </a:rPr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Recommender systems </a:t>
            </a:r>
            <a:r>
              <a:rPr lang="en-US" sz="2800" dirty="0" smtClean="0">
                <a:latin typeface="Times New Roman"/>
                <a:cs typeface="Times New Roman"/>
              </a:rPr>
              <a:t>reduce information </a:t>
            </a:r>
            <a:r>
              <a:rPr lang="en-US" sz="2800" dirty="0">
                <a:latin typeface="Times New Roman"/>
                <a:cs typeface="Times New Roman"/>
              </a:rPr>
              <a:t>overload by </a:t>
            </a:r>
            <a:r>
              <a:rPr lang="en-US" sz="2800" dirty="0" smtClean="0">
                <a:latin typeface="Times New Roman"/>
                <a:cs typeface="Times New Roman"/>
              </a:rPr>
              <a:t>estimating relevance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Collaborative filtering : What is popular in a community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User profile &amp; community information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Content Based: Provides more of what user liked before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User profile &amp; Item profile</a:t>
            </a:r>
          </a:p>
          <a:p>
            <a:pPr marL="274320" lvl="1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05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</a:rPr>
              <a:t>Recommender </a:t>
            </a:r>
            <a:r>
              <a:rPr lang="en-US" dirty="0">
                <a:latin typeface="Times New Roman" charset="0"/>
              </a:rPr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imes New Roman"/>
                <a:cs typeface="Times New Roman"/>
              </a:rPr>
              <a:t>Knowledge </a:t>
            </a:r>
            <a:r>
              <a:rPr lang="en-US" dirty="0">
                <a:latin typeface="Times New Roman"/>
                <a:cs typeface="Times New Roman"/>
              </a:rPr>
              <a:t>Based : What is best based on the users’ needs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User profile &amp; Item profile &amp; Knowledge Model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Hybrid Method: Combination of inputs and/or composition of different methods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User profile &amp; Item profile &amp; knowledge Model &amp; Community Information </a:t>
            </a:r>
          </a:p>
          <a:p>
            <a:pPr marL="274320" lvl="1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35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8C01BBC-FA06-AE44-BAF1-7FAD9ECDE8AA}" type="slidenum">
              <a:rPr lang="en-US" sz="1200">
                <a:latin typeface="Helvetica" charset="0"/>
              </a:rPr>
              <a:pPr eaLnBrk="1" hangingPunct="1"/>
              <a:t>6</a:t>
            </a:fld>
            <a:endParaRPr lang="en-US" sz="12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Collaborative </a:t>
            </a:r>
            <a:r>
              <a:rPr lang="en-US" dirty="0" smtClean="0">
                <a:latin typeface="Times New Roman" charset="0"/>
              </a:rPr>
              <a:t>Filtering Method</a:t>
            </a:r>
            <a:endParaRPr lang="en-US" dirty="0">
              <a:latin typeface="Times New Roman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800" dirty="0">
                <a:latin typeface="Times New Roman" charset="0"/>
              </a:rPr>
              <a:t>Maintain a database of many users</a:t>
            </a:r>
            <a:r>
              <a:rPr lang="ja-JP" altLang="en-US" sz="2800" dirty="0">
                <a:latin typeface="Times New Roman" charset="0"/>
              </a:rPr>
              <a:t>’</a:t>
            </a:r>
            <a:r>
              <a:rPr lang="en-US" sz="2800" dirty="0">
                <a:latin typeface="Times New Roman" charset="0"/>
              </a:rPr>
              <a:t> ratings of a variety of </a:t>
            </a:r>
            <a:r>
              <a:rPr lang="en-US" sz="2800" dirty="0" smtClean="0">
                <a:latin typeface="Times New Roman" charset="0"/>
              </a:rPr>
              <a:t>items</a:t>
            </a:r>
            <a:endParaRPr lang="en-US" sz="2800" dirty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800" dirty="0">
                <a:latin typeface="Times New Roman" charset="0"/>
              </a:rPr>
              <a:t>For a given user, find other similar users whose ratings strongly correlate with the current </a:t>
            </a:r>
            <a:r>
              <a:rPr lang="en-US" sz="2800" dirty="0" smtClean="0">
                <a:latin typeface="Times New Roman" charset="0"/>
              </a:rPr>
              <a:t>user</a:t>
            </a:r>
            <a:endParaRPr lang="en-US" sz="2800" dirty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800" dirty="0" smtClean="0">
                <a:latin typeface="Times New Roman" charset="0"/>
              </a:rPr>
              <a:t>Find and recommend </a:t>
            </a:r>
            <a:r>
              <a:rPr lang="en-US" sz="2800" dirty="0">
                <a:latin typeface="Times New Roman" charset="0"/>
              </a:rPr>
              <a:t>items rated highly by these similar users, but not rated by the current </a:t>
            </a:r>
            <a:r>
              <a:rPr lang="en-US" sz="2800" dirty="0" smtClean="0">
                <a:latin typeface="Times New Roman" charset="0"/>
              </a:rPr>
              <a:t>user</a:t>
            </a:r>
            <a:endParaRPr lang="en-US" sz="2800" dirty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800" dirty="0">
                <a:latin typeface="Times New Roman" charset="0"/>
              </a:rPr>
              <a:t>Almost all existing commercial recommenders use this approach (e.g. Amazon</a:t>
            </a:r>
            <a:r>
              <a:rPr lang="en-US" sz="2800" dirty="0" smtClean="0">
                <a:latin typeface="Times New Roman" charset="0"/>
              </a:rPr>
              <a:t>)</a:t>
            </a:r>
            <a:endParaRPr lang="en-US" sz="28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3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1C72774-0807-6E42-98FC-4D019A903EE2}" type="slidenum">
              <a:rPr lang="en-US" sz="1200">
                <a:latin typeface="Helvetica" charset="0"/>
              </a:rPr>
              <a:pPr eaLnBrk="1" hangingPunct="1"/>
              <a:t>7</a:t>
            </a:fld>
            <a:endParaRPr lang="en-US" sz="12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Problems with Collaborative Filtering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 b="1" dirty="0">
                <a:latin typeface="Times New Roman" charset="0"/>
              </a:rPr>
              <a:t>Cold Start: </a:t>
            </a:r>
            <a:r>
              <a:rPr lang="en-US" sz="2400" dirty="0">
                <a:latin typeface="Times New Roman" charset="0"/>
              </a:rPr>
              <a:t>There needs to be enough other users already in the system to find a match.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b="1" dirty="0" err="1">
                <a:latin typeface="Times New Roman" charset="0"/>
              </a:rPr>
              <a:t>Sparsity</a:t>
            </a:r>
            <a:r>
              <a:rPr lang="en-US" sz="2400" b="1" dirty="0">
                <a:latin typeface="Times New Roman" charset="0"/>
              </a:rPr>
              <a:t>: </a:t>
            </a:r>
            <a:r>
              <a:rPr lang="en-US" sz="2400" dirty="0">
                <a:latin typeface="Times New Roman" charset="0"/>
              </a:rPr>
              <a:t>If there are many items to be recommended, even if there are many users, the user/ratings matrix is sparse, and it is hard to find users that have rated the same items.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b="1" dirty="0">
                <a:latin typeface="Times New Roman" charset="0"/>
              </a:rPr>
              <a:t>First Rater: </a:t>
            </a:r>
            <a:r>
              <a:rPr lang="en-US" sz="2400" dirty="0">
                <a:latin typeface="Times New Roman" charset="0"/>
              </a:rPr>
              <a:t>Cannot recommend an item that has not been previously rated.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b="1" dirty="0" smtClean="0">
                <a:latin typeface="Times New Roman" charset="0"/>
              </a:rPr>
              <a:t>Popularity </a:t>
            </a:r>
            <a:r>
              <a:rPr lang="en-US" sz="2400" b="1" dirty="0">
                <a:latin typeface="Times New Roman" charset="0"/>
              </a:rPr>
              <a:t>Bias: </a:t>
            </a:r>
            <a:r>
              <a:rPr lang="en-US" sz="2400" dirty="0">
                <a:latin typeface="Times New Roman" charset="0"/>
              </a:rPr>
              <a:t>Cannot recommend items to someone with unique tastes.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charset="0"/>
              </a:rPr>
              <a:t>Tends to recommend popular items.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3A757AC-5F04-E443-B028-D9E8D13C77B7}" type="slidenum">
              <a:rPr lang="en-US" sz="1200">
                <a:latin typeface="Helvetica" charset="0"/>
              </a:rPr>
              <a:pPr eaLnBrk="1" hangingPunct="1"/>
              <a:t>8</a:t>
            </a:fld>
            <a:endParaRPr lang="en-US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Content-Based Recommending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imes New Roman" charset="0"/>
              </a:rPr>
              <a:t>Recommendations are based on information on the 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content</a:t>
            </a:r>
            <a:r>
              <a:rPr lang="en-US" sz="2800" dirty="0">
                <a:latin typeface="Times New Roman" charset="0"/>
              </a:rPr>
              <a:t> of items rather than on other </a:t>
            </a:r>
            <a:r>
              <a:rPr lang="en-US" sz="2800" dirty="0" smtClean="0">
                <a:latin typeface="Times New Roman" charset="0"/>
              </a:rPr>
              <a:t>users</a:t>
            </a:r>
            <a:r>
              <a:rPr lang="en-CA" sz="2800" dirty="0" smtClean="0">
                <a:latin typeface="Times New Roman" charset="0"/>
              </a:rPr>
              <a:t>’ </a:t>
            </a:r>
            <a:r>
              <a:rPr lang="en-US" sz="2800" dirty="0" smtClean="0">
                <a:latin typeface="Times New Roman" charset="0"/>
              </a:rPr>
              <a:t>opinions</a:t>
            </a:r>
            <a:endParaRPr lang="en-US" sz="2800" dirty="0">
              <a:latin typeface="Times New Roman" charset="0"/>
            </a:endParaRPr>
          </a:p>
          <a:p>
            <a:pPr eaLnBrk="1" hangingPunct="1"/>
            <a:r>
              <a:rPr lang="en-US" sz="2800" dirty="0">
                <a:latin typeface="Times New Roman" charset="0"/>
              </a:rPr>
              <a:t>Uses a machine learning algorithm to induce a profile of the users preferences from examples based on </a:t>
            </a:r>
            <a:r>
              <a:rPr lang="en-US" sz="2800" dirty="0" smtClean="0">
                <a:latin typeface="Times New Roman" charset="0"/>
              </a:rPr>
              <a:t>the description </a:t>
            </a:r>
            <a:r>
              <a:rPr lang="en-US" sz="2800" dirty="0">
                <a:latin typeface="Times New Roman" charset="0"/>
              </a:rPr>
              <a:t>of </a:t>
            </a:r>
            <a:r>
              <a:rPr lang="en-US" sz="2800" dirty="0" smtClean="0">
                <a:latin typeface="Times New Roman" charset="0"/>
              </a:rPr>
              <a:t>content</a:t>
            </a:r>
            <a:endParaRPr lang="en-US" sz="28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B8048F6-325B-5C4C-94D6-3B224560919A}" type="slidenum">
              <a:rPr lang="en-US" sz="1200">
                <a:latin typeface="Helvetica" charset="0"/>
              </a:rPr>
              <a:pPr eaLnBrk="1" hangingPunct="1"/>
              <a:t>9</a:t>
            </a:fld>
            <a:endParaRPr lang="en-US" sz="12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Advantages of Content-Based Approach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6878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No need for data on other </a:t>
            </a:r>
            <a:r>
              <a:rPr lang="en-US" dirty="0" smtClean="0">
                <a:latin typeface="Times New Roman" charset="0"/>
              </a:rPr>
              <a:t>users</a:t>
            </a:r>
            <a:endParaRPr lang="en-US" dirty="0"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No cold-start or </a:t>
            </a:r>
            <a:r>
              <a:rPr lang="en-US" dirty="0" err="1">
                <a:latin typeface="Times New Roman" charset="0"/>
              </a:rPr>
              <a:t>sparsity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problems</a:t>
            </a:r>
            <a:endParaRPr lang="en-US" dirty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Able to  recommend to users with unique </a:t>
            </a:r>
            <a:r>
              <a:rPr lang="en-US" dirty="0" smtClean="0">
                <a:latin typeface="Times New Roman" charset="0"/>
              </a:rPr>
              <a:t>tastes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 charset="0"/>
              </a:rPr>
              <a:t>No Popularity bias problem</a:t>
            </a:r>
            <a:endParaRPr lang="en-US" dirty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Able to recommend new </a:t>
            </a:r>
            <a:r>
              <a:rPr lang="en-US" dirty="0" smtClean="0">
                <a:latin typeface="Times New Roman" charset="0"/>
              </a:rPr>
              <a:t>items</a:t>
            </a:r>
            <a:endParaRPr lang="en-US" dirty="0"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 No first-rater </a:t>
            </a:r>
            <a:r>
              <a:rPr lang="en-US" dirty="0" smtClean="0">
                <a:latin typeface="Times New Roman" charset="0"/>
              </a:rPr>
              <a:t>problem</a:t>
            </a:r>
            <a:endParaRPr lang="en-US" dirty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charset="0"/>
              </a:rPr>
              <a:t>Can provide explanations of recommended items by listing content-features that caused an item to be </a:t>
            </a:r>
            <a:r>
              <a:rPr lang="en-US" dirty="0" smtClean="0">
                <a:latin typeface="Times New Roman" charset="0"/>
              </a:rPr>
              <a:t>recommended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3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rix factorization-Dec3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Matrix factorization-Dec3.thmx</Template>
  <TotalTime>15348</TotalTime>
  <Words>1875</Words>
  <Application>Microsoft Office PowerPoint</Application>
  <PresentationFormat>On-screen Show (4:3)</PresentationFormat>
  <Paragraphs>247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ＭＳ Ｐゴシック</vt:lpstr>
      <vt:lpstr>Bookman Old Style</vt:lpstr>
      <vt:lpstr>Calibri</vt:lpstr>
      <vt:lpstr>Gill Sans MT</vt:lpstr>
      <vt:lpstr>Helvetica</vt:lpstr>
      <vt:lpstr>Lucida Grande</vt:lpstr>
      <vt:lpstr>Times New Roman</vt:lpstr>
      <vt:lpstr>Wingdings</vt:lpstr>
      <vt:lpstr>Wingdings 3</vt:lpstr>
      <vt:lpstr>Matrix factorization-Dec3</vt:lpstr>
      <vt:lpstr>A review on Recommender Systems Parisa Lak</vt:lpstr>
      <vt:lpstr>PowerPoint Presentation</vt:lpstr>
      <vt:lpstr>What are the Recommender Systems?</vt:lpstr>
      <vt:lpstr>Recommender Systems</vt:lpstr>
      <vt:lpstr>Recommender Systems</vt:lpstr>
      <vt:lpstr>Collaborative Filtering Method</vt:lpstr>
      <vt:lpstr>Problems with Collaborative Filtering</vt:lpstr>
      <vt:lpstr>Content-Based Recommending</vt:lpstr>
      <vt:lpstr>Advantages of Content-Based Approach</vt:lpstr>
      <vt:lpstr>Disadvantages of Content-Based Method</vt:lpstr>
      <vt:lpstr>Recommender Systems Challenges</vt:lpstr>
      <vt:lpstr>Recommender System Evaluation Methods</vt:lpstr>
      <vt:lpstr>Evaluating Recommender Systems</vt:lpstr>
      <vt:lpstr>Collaborative Filtering beyond the User-Item Matrix: A Survey of the State of the Art and Future Challenges</vt:lpstr>
      <vt:lpstr>Collaborative filtering</vt:lpstr>
      <vt:lpstr>Memory based Collaborative filtering</vt:lpstr>
      <vt:lpstr>Memory based Collaborative filtering</vt:lpstr>
      <vt:lpstr>Challenges of memory based approach</vt:lpstr>
      <vt:lpstr>Model based approach</vt:lpstr>
      <vt:lpstr>Examples of model-based approach</vt:lpstr>
      <vt:lpstr>Alternative Information Sources for CF</vt:lpstr>
      <vt:lpstr>Alternative Information Sources for CF</vt:lpstr>
      <vt:lpstr>Alternative Information Sources for CF</vt:lpstr>
      <vt:lpstr>Graph Based CF</vt:lpstr>
      <vt:lpstr>Challenges for Future CF</vt:lpstr>
      <vt:lpstr>Challenges of new conditions and tasks</vt:lpstr>
      <vt:lpstr>Challenges of new conditions and tasks</vt:lpstr>
      <vt:lpstr>Challenges of new conditions and tasks</vt:lpstr>
      <vt:lpstr>Challenges of new conditions and tasks</vt:lpstr>
      <vt:lpstr>Challenges of new conditions and tasks</vt:lpstr>
      <vt:lpstr>Challenges of new conditions and tasks</vt:lpstr>
      <vt:lpstr>Challenges of new perspectives and models</vt:lpstr>
      <vt:lpstr>Challenges of new perspectives and models</vt:lpstr>
      <vt:lpstr>Challenges of new perspectives and models</vt:lpstr>
      <vt:lpstr>Challenges of new perspectives and models</vt:lpstr>
      <vt:lpstr>Challenges of new perspectives and models</vt:lpstr>
      <vt:lpstr>Potential Research Area</vt:lpstr>
      <vt:lpstr>Questions &amp; 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Globe and Mail Project</dc:title>
  <dc:creator>7013</dc:creator>
  <cp:lastModifiedBy>parisa lak</cp:lastModifiedBy>
  <cp:revision>417</cp:revision>
  <dcterms:created xsi:type="dcterms:W3CDTF">2015-01-12T18:04:17Z</dcterms:created>
  <dcterms:modified xsi:type="dcterms:W3CDTF">2015-05-01T04:33:02Z</dcterms:modified>
</cp:coreProperties>
</file>