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8" r:id="rId4"/>
    <p:sldId id="259" r:id="rId5"/>
    <p:sldId id="260" r:id="rId6"/>
    <p:sldId id="269" r:id="rId7"/>
    <p:sldId id="271" r:id="rId8"/>
    <p:sldId id="261" r:id="rId9"/>
    <p:sldId id="262" r:id="rId10"/>
    <p:sldId id="264" r:id="rId11"/>
    <p:sldId id="273" r:id="rId12"/>
    <p:sldId id="275" r:id="rId13"/>
    <p:sldId id="265" r:id="rId14"/>
    <p:sldId id="276" r:id="rId15"/>
    <p:sldId id="272" r:id="rId16"/>
    <p:sldId id="274" r:id="rId17"/>
    <p:sldId id="267"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D79068-9264-DF6C-AA73-7F7015293369}" v="34" dt="2020-12-30T16:40:17.610"/>
    <p1510:client id="{1686E93A-0A88-6964-59F7-748BD9A9A2F4}" v="13" dt="2020-12-31T19:25:00.016"/>
    <p1510:client id="{1886CFD6-0369-BB88-9A80-094086BC067C}" v="466" dt="2020-12-23T05:18:56.832"/>
    <p1510:client id="{3518616D-227B-D622-3A2C-2972C4E39184}" v="40" dt="2020-12-23T17:57:08.221"/>
    <p1510:client id="{3D2BB98B-D19C-7646-5E5C-99A97719B376}" v="843" dt="2020-12-31T05:57:39.821"/>
    <p1510:client id="{6C0AB865-FD44-1DEF-F0A9-B3EEF545AE80}" v="1" dt="2020-12-23T23:59:30.104"/>
    <p1510:client id="{776D3055-CC1B-75F1-3FBD-E63B2371D2A9}" v="2" dt="2020-12-31T04:24:21.661"/>
    <p1510:client id="{86B1605B-69BC-4EEF-9BDF-3504E8BA1494}" v="93" dt="2020-12-17T23:15:23.514"/>
    <p1510:client id="{913D66F3-BE2F-9862-5C2D-9E9DAB760F71}" v="2" dt="2020-12-31T22:55:57.775"/>
    <p1510:client id="{B0654D31-124B-7ECF-EE40-E577D2119772}" v="5" dt="2020-12-30T18:43:26.582"/>
    <p1510:client id="{CD74901B-F50F-5E6C-184E-0CB178C15A63}" v="882" dt="2020-12-31T17:23:04.907"/>
    <p1510:client id="{D3AC4F6C-D928-95AF-53D1-C9390AFF2AA7}" v="134" dt="2020-12-31T15:26:48.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65217" autoAdjust="0"/>
  </p:normalViewPr>
  <p:slideViewPr>
    <p:cSldViewPr snapToGrid="0">
      <p:cViewPr>
        <p:scale>
          <a:sx n="75" d="100"/>
          <a:sy n="75" d="100"/>
        </p:scale>
        <p:origin x="1668" y="3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33.svg"/></Relationships>
</file>

<file path=ppt/diagrams/_rels/data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2.svg"/><Relationship Id="rId1" Type="http://schemas.openxmlformats.org/officeDocument/2006/relationships/image" Target="../media/image19.png"/><Relationship Id="rId6" Type="http://schemas.openxmlformats.org/officeDocument/2006/relationships/image" Target="../media/image16.svg"/><Relationship Id="rId5" Type="http://schemas.openxmlformats.org/officeDocument/2006/relationships/image" Target="../media/image2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3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49D1B2-EA88-4087-AAE5-263EB8FF830F}"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A73F1445-BB27-4522-9914-B8ABF5E20E27}">
      <dgm:prSet custT="1"/>
      <dgm:spPr/>
      <dgm:t>
        <a:bodyPr/>
        <a:lstStyle/>
        <a:p>
          <a:pPr>
            <a:lnSpc>
              <a:spcPct val="100000"/>
            </a:lnSpc>
          </a:pPr>
          <a:r>
            <a:rPr lang="en-US" sz="2000" dirty="0"/>
            <a:t>Public-private partnerships between transit agencies and transportation network companies (TNCs).</a:t>
          </a:r>
        </a:p>
      </dgm:t>
    </dgm:pt>
    <dgm:pt modelId="{070CACAD-A62E-4FEA-88B7-FA19C4999971}" type="parTrans" cxnId="{C9D4559C-5A01-4D4D-825E-B6D895F44808}">
      <dgm:prSet/>
      <dgm:spPr/>
      <dgm:t>
        <a:bodyPr/>
        <a:lstStyle/>
        <a:p>
          <a:endParaRPr lang="en-US"/>
        </a:p>
      </dgm:t>
    </dgm:pt>
    <dgm:pt modelId="{233BEA01-30C2-40BD-87D9-067692286F7F}" type="sibTrans" cxnId="{C9D4559C-5A01-4D4D-825E-B6D895F44808}">
      <dgm:prSet/>
      <dgm:spPr/>
      <dgm:t>
        <a:bodyPr/>
        <a:lstStyle/>
        <a:p>
          <a:pPr>
            <a:lnSpc>
              <a:spcPct val="100000"/>
            </a:lnSpc>
          </a:pPr>
          <a:endParaRPr lang="en-US"/>
        </a:p>
      </dgm:t>
    </dgm:pt>
    <dgm:pt modelId="{A8CC1D04-0528-4665-B86C-293391E2E284}">
      <dgm:prSet custT="1"/>
      <dgm:spPr/>
      <dgm:t>
        <a:bodyPr/>
        <a:lstStyle/>
        <a:p>
          <a:pPr>
            <a:lnSpc>
              <a:spcPct val="100000"/>
            </a:lnSpc>
          </a:pPr>
          <a:r>
            <a:rPr lang="en-US" sz="2000" dirty="0"/>
            <a:t>Early planning stages of establishing a ride-hailing program within a small transit agency.</a:t>
          </a:r>
        </a:p>
      </dgm:t>
    </dgm:pt>
    <dgm:pt modelId="{050925DC-4595-49F4-894F-8612F9E500F6}" type="parTrans" cxnId="{FD143590-89B5-4165-8F18-ACB0F10E1656}">
      <dgm:prSet/>
      <dgm:spPr/>
      <dgm:t>
        <a:bodyPr/>
        <a:lstStyle/>
        <a:p>
          <a:endParaRPr lang="en-US"/>
        </a:p>
      </dgm:t>
    </dgm:pt>
    <dgm:pt modelId="{3DB101A0-E8A2-437F-8C3C-A9BDE09086A5}" type="sibTrans" cxnId="{FD143590-89B5-4165-8F18-ACB0F10E1656}">
      <dgm:prSet/>
      <dgm:spPr/>
      <dgm:t>
        <a:bodyPr/>
        <a:lstStyle/>
        <a:p>
          <a:pPr>
            <a:lnSpc>
              <a:spcPct val="100000"/>
            </a:lnSpc>
          </a:pPr>
          <a:endParaRPr lang="en-US"/>
        </a:p>
      </dgm:t>
    </dgm:pt>
    <dgm:pt modelId="{14545A36-8D7F-4484-8C9A-7515BBFC5AE2}">
      <dgm:prSet custT="1"/>
      <dgm:spPr/>
      <dgm:t>
        <a:bodyPr/>
        <a:lstStyle/>
        <a:p>
          <a:pPr>
            <a:lnSpc>
              <a:spcPct val="100000"/>
            </a:lnSpc>
          </a:pPr>
          <a:r>
            <a:rPr lang="en-US" sz="2000" dirty="0"/>
            <a:t>Exploring the perceived and actual potential benefits/costs and performance of different ride-hailing service models. </a:t>
          </a:r>
        </a:p>
      </dgm:t>
    </dgm:pt>
    <dgm:pt modelId="{785BF610-87B3-4548-908A-241B8F4CE39B}" type="parTrans" cxnId="{CDF8C270-7D0A-4F53-AD98-075A2ACB778D}">
      <dgm:prSet/>
      <dgm:spPr/>
      <dgm:t>
        <a:bodyPr/>
        <a:lstStyle/>
        <a:p>
          <a:endParaRPr lang="en-US"/>
        </a:p>
      </dgm:t>
    </dgm:pt>
    <dgm:pt modelId="{BCD433EE-F477-470B-BE9C-79FF3051767D}" type="sibTrans" cxnId="{CDF8C270-7D0A-4F53-AD98-075A2ACB778D}">
      <dgm:prSet/>
      <dgm:spPr/>
      <dgm:t>
        <a:bodyPr/>
        <a:lstStyle/>
        <a:p>
          <a:pPr>
            <a:lnSpc>
              <a:spcPct val="100000"/>
            </a:lnSpc>
          </a:pPr>
          <a:endParaRPr lang="en-US"/>
        </a:p>
      </dgm:t>
    </dgm:pt>
    <dgm:pt modelId="{E52B6988-80CF-402C-81B4-974B465F8A55}">
      <dgm:prSet custT="1"/>
      <dgm:spPr/>
      <dgm:t>
        <a:bodyPr/>
        <a:lstStyle/>
        <a:p>
          <a:pPr>
            <a:lnSpc>
              <a:spcPct val="100000"/>
            </a:lnSpc>
          </a:pPr>
          <a:r>
            <a:rPr lang="en-US" sz="2000" dirty="0"/>
            <a:t>Proposing a framework based on selected multi-criteria decision analysis (MCDA) methods.</a:t>
          </a:r>
        </a:p>
      </dgm:t>
    </dgm:pt>
    <dgm:pt modelId="{470E3B36-913E-4ADB-AFC8-C43B0D8543DE}" type="parTrans" cxnId="{A30DA019-ABEE-4253-8C97-7E64769AA0DC}">
      <dgm:prSet/>
      <dgm:spPr/>
      <dgm:t>
        <a:bodyPr/>
        <a:lstStyle/>
        <a:p>
          <a:endParaRPr lang="en-US"/>
        </a:p>
      </dgm:t>
    </dgm:pt>
    <dgm:pt modelId="{FBF85B4E-3F7E-4968-B317-CA9E32A8F725}" type="sibTrans" cxnId="{A30DA019-ABEE-4253-8C97-7E64769AA0DC}">
      <dgm:prSet/>
      <dgm:spPr/>
      <dgm:t>
        <a:bodyPr/>
        <a:lstStyle/>
        <a:p>
          <a:endParaRPr lang="en-US"/>
        </a:p>
      </dgm:t>
    </dgm:pt>
    <dgm:pt modelId="{36BEDF94-C2B4-442C-8347-CC331BE2F3C7}" type="pres">
      <dgm:prSet presAssocID="{2449D1B2-EA88-4087-AAE5-263EB8FF830F}" presName="root" presStyleCnt="0">
        <dgm:presLayoutVars>
          <dgm:dir/>
          <dgm:resizeHandles val="exact"/>
        </dgm:presLayoutVars>
      </dgm:prSet>
      <dgm:spPr/>
    </dgm:pt>
    <dgm:pt modelId="{9975D89A-126C-4604-B141-5701B5DD9283}" type="pres">
      <dgm:prSet presAssocID="{2449D1B2-EA88-4087-AAE5-263EB8FF830F}" presName="container" presStyleCnt="0">
        <dgm:presLayoutVars>
          <dgm:dir/>
          <dgm:resizeHandles val="exact"/>
        </dgm:presLayoutVars>
      </dgm:prSet>
      <dgm:spPr/>
    </dgm:pt>
    <dgm:pt modelId="{FF4196A9-21C1-4188-9F50-97D860C33DCB}" type="pres">
      <dgm:prSet presAssocID="{A73F1445-BB27-4522-9914-B8ABF5E20E27}" presName="compNode" presStyleCnt="0"/>
      <dgm:spPr/>
    </dgm:pt>
    <dgm:pt modelId="{8F5844A1-D245-47B6-9EFA-B1E45918DAC4}" type="pres">
      <dgm:prSet presAssocID="{A73F1445-BB27-4522-9914-B8ABF5E20E27}" presName="iconBgRect" presStyleLbl="bgShp" presStyleIdx="0" presStyleCnt="4"/>
      <dgm:spPr/>
    </dgm:pt>
    <dgm:pt modelId="{8DC8D750-FA52-40A5-AA1A-5268CDF10845}" type="pres">
      <dgm:prSet presAssocID="{A73F1445-BB27-4522-9914-B8ABF5E20E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D0D3AC66-8504-4647-A241-E09B34A082BF}" type="pres">
      <dgm:prSet presAssocID="{A73F1445-BB27-4522-9914-B8ABF5E20E27}" presName="spaceRect" presStyleCnt="0"/>
      <dgm:spPr/>
    </dgm:pt>
    <dgm:pt modelId="{DFA89E5F-8F97-45B0-A34B-CFD2C3B41DBA}" type="pres">
      <dgm:prSet presAssocID="{A73F1445-BB27-4522-9914-B8ABF5E20E27}" presName="textRect" presStyleLbl="revTx" presStyleIdx="0" presStyleCnt="4">
        <dgm:presLayoutVars>
          <dgm:chMax val="1"/>
          <dgm:chPref val="1"/>
        </dgm:presLayoutVars>
      </dgm:prSet>
      <dgm:spPr/>
    </dgm:pt>
    <dgm:pt modelId="{A4DCF13C-3060-4364-9CBF-97E3DAA35685}" type="pres">
      <dgm:prSet presAssocID="{233BEA01-30C2-40BD-87D9-067692286F7F}" presName="sibTrans" presStyleLbl="sibTrans2D1" presStyleIdx="0" presStyleCnt="0"/>
      <dgm:spPr/>
    </dgm:pt>
    <dgm:pt modelId="{97CF60AF-D18B-45DC-9971-401FEBEBE9A6}" type="pres">
      <dgm:prSet presAssocID="{A8CC1D04-0528-4665-B86C-293391E2E284}" presName="compNode" presStyleCnt="0"/>
      <dgm:spPr/>
    </dgm:pt>
    <dgm:pt modelId="{BE790BF0-90A9-48F7-99E1-9D91F299637D}" type="pres">
      <dgm:prSet presAssocID="{A8CC1D04-0528-4665-B86C-293391E2E284}" presName="iconBgRect" presStyleLbl="bgShp" presStyleIdx="1" presStyleCnt="4"/>
      <dgm:spPr/>
    </dgm:pt>
    <dgm:pt modelId="{96460A8D-40F9-46E5-94BF-206A6D96A80A}" type="pres">
      <dgm:prSet presAssocID="{A8CC1D04-0528-4665-B86C-293391E2E28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A5B8D0D9-13E0-4546-AEF9-8BCE1C7A7172}" type="pres">
      <dgm:prSet presAssocID="{A8CC1D04-0528-4665-B86C-293391E2E284}" presName="spaceRect" presStyleCnt="0"/>
      <dgm:spPr/>
    </dgm:pt>
    <dgm:pt modelId="{183BFEF5-3630-4F3B-8B4F-42808C7FEC11}" type="pres">
      <dgm:prSet presAssocID="{A8CC1D04-0528-4665-B86C-293391E2E284}" presName="textRect" presStyleLbl="revTx" presStyleIdx="1" presStyleCnt="4">
        <dgm:presLayoutVars>
          <dgm:chMax val="1"/>
          <dgm:chPref val="1"/>
        </dgm:presLayoutVars>
      </dgm:prSet>
      <dgm:spPr/>
    </dgm:pt>
    <dgm:pt modelId="{B30349F8-1ACB-4A73-9B6A-B61598C34874}" type="pres">
      <dgm:prSet presAssocID="{3DB101A0-E8A2-437F-8C3C-A9BDE09086A5}" presName="sibTrans" presStyleLbl="sibTrans2D1" presStyleIdx="0" presStyleCnt="0"/>
      <dgm:spPr/>
    </dgm:pt>
    <dgm:pt modelId="{AC84069F-0594-48E3-BEE7-B350B404C96D}" type="pres">
      <dgm:prSet presAssocID="{14545A36-8D7F-4484-8C9A-7515BBFC5AE2}" presName="compNode" presStyleCnt="0"/>
      <dgm:spPr/>
    </dgm:pt>
    <dgm:pt modelId="{DE92E208-B2FA-41E6-87A7-1BF416A463DA}" type="pres">
      <dgm:prSet presAssocID="{14545A36-8D7F-4484-8C9A-7515BBFC5AE2}" presName="iconBgRect" presStyleLbl="bgShp" presStyleIdx="2" presStyleCnt="4"/>
      <dgm:spPr/>
    </dgm:pt>
    <dgm:pt modelId="{B545A7C1-8769-4CBB-8E32-631F67DDC7A1}" type="pres">
      <dgm:prSet presAssocID="{14545A36-8D7F-4484-8C9A-7515BBFC5AE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cales of justice"/>
        </a:ext>
      </dgm:extLst>
    </dgm:pt>
    <dgm:pt modelId="{B0C1A6B4-33AD-4BAD-94E5-63F8A8FC09FF}" type="pres">
      <dgm:prSet presAssocID="{14545A36-8D7F-4484-8C9A-7515BBFC5AE2}" presName="spaceRect" presStyleCnt="0"/>
      <dgm:spPr/>
    </dgm:pt>
    <dgm:pt modelId="{87CCA371-B66E-46C4-AB9B-AAEDD1CFA32F}" type="pres">
      <dgm:prSet presAssocID="{14545A36-8D7F-4484-8C9A-7515BBFC5AE2}" presName="textRect" presStyleLbl="revTx" presStyleIdx="2" presStyleCnt="4" custScaleY="124462">
        <dgm:presLayoutVars>
          <dgm:chMax val="1"/>
          <dgm:chPref val="1"/>
        </dgm:presLayoutVars>
      </dgm:prSet>
      <dgm:spPr/>
    </dgm:pt>
    <dgm:pt modelId="{A40845D4-AE39-4E76-9BB9-C9F7B7116D8B}" type="pres">
      <dgm:prSet presAssocID="{BCD433EE-F477-470B-BE9C-79FF3051767D}" presName="sibTrans" presStyleLbl="sibTrans2D1" presStyleIdx="0" presStyleCnt="0"/>
      <dgm:spPr/>
    </dgm:pt>
    <dgm:pt modelId="{BFAE5FCE-1E94-4D3C-9FB2-FA24232428AD}" type="pres">
      <dgm:prSet presAssocID="{E52B6988-80CF-402C-81B4-974B465F8A55}" presName="compNode" presStyleCnt="0"/>
      <dgm:spPr/>
    </dgm:pt>
    <dgm:pt modelId="{7896B1A7-8D1C-40A4-B892-C89C5966887A}" type="pres">
      <dgm:prSet presAssocID="{E52B6988-80CF-402C-81B4-974B465F8A55}" presName="iconBgRect" presStyleLbl="bgShp" presStyleIdx="3" presStyleCnt="4"/>
      <dgm:spPr/>
    </dgm:pt>
    <dgm:pt modelId="{0DBD1C49-0FC7-4658-89A0-2210492ED865}" type="pres">
      <dgm:prSet presAssocID="{E52B6988-80CF-402C-81B4-974B465F8A5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sion chart"/>
        </a:ext>
      </dgm:extLst>
    </dgm:pt>
    <dgm:pt modelId="{88D344AF-9051-4AAB-89E6-8D5B3426A8D4}" type="pres">
      <dgm:prSet presAssocID="{E52B6988-80CF-402C-81B4-974B465F8A55}" presName="spaceRect" presStyleCnt="0"/>
      <dgm:spPr/>
    </dgm:pt>
    <dgm:pt modelId="{009C36C2-722E-446B-8A41-01CE4F29659F}" type="pres">
      <dgm:prSet presAssocID="{E52B6988-80CF-402C-81B4-974B465F8A55}" presName="textRect" presStyleLbl="revTx" presStyleIdx="3" presStyleCnt="4">
        <dgm:presLayoutVars>
          <dgm:chMax val="1"/>
          <dgm:chPref val="1"/>
        </dgm:presLayoutVars>
      </dgm:prSet>
      <dgm:spPr/>
    </dgm:pt>
  </dgm:ptLst>
  <dgm:cxnLst>
    <dgm:cxn modelId="{AA4E670D-DF44-4896-BD9C-DFB06CCDC287}" type="presOf" srcId="{3DB101A0-E8A2-437F-8C3C-A9BDE09086A5}" destId="{B30349F8-1ACB-4A73-9B6A-B61598C34874}" srcOrd="0" destOrd="0" presId="urn:microsoft.com/office/officeart/2018/2/layout/IconCircleList"/>
    <dgm:cxn modelId="{A30DA019-ABEE-4253-8C97-7E64769AA0DC}" srcId="{2449D1B2-EA88-4087-AAE5-263EB8FF830F}" destId="{E52B6988-80CF-402C-81B4-974B465F8A55}" srcOrd="3" destOrd="0" parTransId="{470E3B36-913E-4ADB-AFC8-C43B0D8543DE}" sibTransId="{FBF85B4E-3F7E-4968-B317-CA9E32A8F725}"/>
    <dgm:cxn modelId="{34ECE93B-8A98-4476-8CA1-3969790D9EEB}" type="presOf" srcId="{14545A36-8D7F-4484-8C9A-7515BBFC5AE2}" destId="{87CCA371-B66E-46C4-AB9B-AAEDD1CFA32F}" srcOrd="0" destOrd="0" presId="urn:microsoft.com/office/officeart/2018/2/layout/IconCircleList"/>
    <dgm:cxn modelId="{CDF8C270-7D0A-4F53-AD98-075A2ACB778D}" srcId="{2449D1B2-EA88-4087-AAE5-263EB8FF830F}" destId="{14545A36-8D7F-4484-8C9A-7515BBFC5AE2}" srcOrd="2" destOrd="0" parTransId="{785BF610-87B3-4548-908A-241B8F4CE39B}" sibTransId="{BCD433EE-F477-470B-BE9C-79FF3051767D}"/>
    <dgm:cxn modelId="{2F48D671-807A-4A19-9600-9D1EE459969D}" type="presOf" srcId="{A73F1445-BB27-4522-9914-B8ABF5E20E27}" destId="{DFA89E5F-8F97-45B0-A34B-CFD2C3B41DBA}" srcOrd="0" destOrd="0" presId="urn:microsoft.com/office/officeart/2018/2/layout/IconCircleList"/>
    <dgm:cxn modelId="{FD143590-89B5-4165-8F18-ACB0F10E1656}" srcId="{2449D1B2-EA88-4087-AAE5-263EB8FF830F}" destId="{A8CC1D04-0528-4665-B86C-293391E2E284}" srcOrd="1" destOrd="0" parTransId="{050925DC-4595-49F4-894F-8612F9E500F6}" sibTransId="{3DB101A0-E8A2-437F-8C3C-A9BDE09086A5}"/>
    <dgm:cxn modelId="{C9D4559C-5A01-4D4D-825E-B6D895F44808}" srcId="{2449D1B2-EA88-4087-AAE5-263EB8FF830F}" destId="{A73F1445-BB27-4522-9914-B8ABF5E20E27}" srcOrd="0" destOrd="0" parTransId="{070CACAD-A62E-4FEA-88B7-FA19C4999971}" sibTransId="{233BEA01-30C2-40BD-87D9-067692286F7F}"/>
    <dgm:cxn modelId="{772B1FCE-A5AC-4661-910D-55AB5036DE53}" type="presOf" srcId="{E52B6988-80CF-402C-81B4-974B465F8A55}" destId="{009C36C2-722E-446B-8A41-01CE4F29659F}" srcOrd="0" destOrd="0" presId="urn:microsoft.com/office/officeart/2018/2/layout/IconCircleList"/>
    <dgm:cxn modelId="{E44BDACE-B4C0-47BF-939F-E65CE749245A}" type="presOf" srcId="{A8CC1D04-0528-4665-B86C-293391E2E284}" destId="{183BFEF5-3630-4F3B-8B4F-42808C7FEC11}" srcOrd="0" destOrd="0" presId="urn:microsoft.com/office/officeart/2018/2/layout/IconCircleList"/>
    <dgm:cxn modelId="{563F9AD7-9262-4E3E-B1C7-58D2036D363C}" type="presOf" srcId="{233BEA01-30C2-40BD-87D9-067692286F7F}" destId="{A4DCF13C-3060-4364-9CBF-97E3DAA35685}" srcOrd="0" destOrd="0" presId="urn:microsoft.com/office/officeart/2018/2/layout/IconCircleList"/>
    <dgm:cxn modelId="{2B1B80E9-9D22-4583-A3E7-D0B19790A501}" type="presOf" srcId="{BCD433EE-F477-470B-BE9C-79FF3051767D}" destId="{A40845D4-AE39-4E76-9BB9-C9F7B7116D8B}" srcOrd="0" destOrd="0" presId="urn:microsoft.com/office/officeart/2018/2/layout/IconCircleList"/>
    <dgm:cxn modelId="{C76F17EF-C8DE-4B7A-AEDA-CE0AE74A2AB3}" type="presOf" srcId="{2449D1B2-EA88-4087-AAE5-263EB8FF830F}" destId="{36BEDF94-C2B4-442C-8347-CC331BE2F3C7}" srcOrd="0" destOrd="0" presId="urn:microsoft.com/office/officeart/2018/2/layout/IconCircleList"/>
    <dgm:cxn modelId="{3D2181D9-DC8F-4596-BD2D-784C5097D45F}" type="presParOf" srcId="{36BEDF94-C2B4-442C-8347-CC331BE2F3C7}" destId="{9975D89A-126C-4604-B141-5701B5DD9283}" srcOrd="0" destOrd="0" presId="urn:microsoft.com/office/officeart/2018/2/layout/IconCircleList"/>
    <dgm:cxn modelId="{77F778F3-BEDB-42F3-A824-8783A147D88D}" type="presParOf" srcId="{9975D89A-126C-4604-B141-5701B5DD9283}" destId="{FF4196A9-21C1-4188-9F50-97D860C33DCB}" srcOrd="0" destOrd="0" presId="urn:microsoft.com/office/officeart/2018/2/layout/IconCircleList"/>
    <dgm:cxn modelId="{F51ADE3A-99CA-40DC-8CBC-7A13AE151483}" type="presParOf" srcId="{FF4196A9-21C1-4188-9F50-97D860C33DCB}" destId="{8F5844A1-D245-47B6-9EFA-B1E45918DAC4}" srcOrd="0" destOrd="0" presId="urn:microsoft.com/office/officeart/2018/2/layout/IconCircleList"/>
    <dgm:cxn modelId="{D59F27BE-2195-4A3B-9453-111A96C4CAF0}" type="presParOf" srcId="{FF4196A9-21C1-4188-9F50-97D860C33DCB}" destId="{8DC8D750-FA52-40A5-AA1A-5268CDF10845}" srcOrd="1" destOrd="0" presId="urn:microsoft.com/office/officeart/2018/2/layout/IconCircleList"/>
    <dgm:cxn modelId="{228E2E04-22C7-4232-90B4-B258D4EB77AB}" type="presParOf" srcId="{FF4196A9-21C1-4188-9F50-97D860C33DCB}" destId="{D0D3AC66-8504-4647-A241-E09B34A082BF}" srcOrd="2" destOrd="0" presId="urn:microsoft.com/office/officeart/2018/2/layout/IconCircleList"/>
    <dgm:cxn modelId="{CD46703D-DC6D-451E-A91F-57B173FB4EF4}" type="presParOf" srcId="{FF4196A9-21C1-4188-9F50-97D860C33DCB}" destId="{DFA89E5F-8F97-45B0-A34B-CFD2C3B41DBA}" srcOrd="3" destOrd="0" presId="urn:microsoft.com/office/officeart/2018/2/layout/IconCircleList"/>
    <dgm:cxn modelId="{07E6FE82-ECF9-46FE-9A66-DD4EC0A2F50E}" type="presParOf" srcId="{9975D89A-126C-4604-B141-5701B5DD9283}" destId="{A4DCF13C-3060-4364-9CBF-97E3DAA35685}" srcOrd="1" destOrd="0" presId="urn:microsoft.com/office/officeart/2018/2/layout/IconCircleList"/>
    <dgm:cxn modelId="{4EDC9B64-C3A2-4999-B994-8E2D8A19A881}" type="presParOf" srcId="{9975D89A-126C-4604-B141-5701B5DD9283}" destId="{97CF60AF-D18B-45DC-9971-401FEBEBE9A6}" srcOrd="2" destOrd="0" presId="urn:microsoft.com/office/officeart/2018/2/layout/IconCircleList"/>
    <dgm:cxn modelId="{646986C6-9823-440D-A342-8C71758041E9}" type="presParOf" srcId="{97CF60AF-D18B-45DC-9971-401FEBEBE9A6}" destId="{BE790BF0-90A9-48F7-99E1-9D91F299637D}" srcOrd="0" destOrd="0" presId="urn:microsoft.com/office/officeart/2018/2/layout/IconCircleList"/>
    <dgm:cxn modelId="{7BD09153-B187-4CB6-A40E-3040435C4FFE}" type="presParOf" srcId="{97CF60AF-D18B-45DC-9971-401FEBEBE9A6}" destId="{96460A8D-40F9-46E5-94BF-206A6D96A80A}" srcOrd="1" destOrd="0" presId="urn:microsoft.com/office/officeart/2018/2/layout/IconCircleList"/>
    <dgm:cxn modelId="{1F81BA29-2C09-4322-AFF0-8EE2B41FEE72}" type="presParOf" srcId="{97CF60AF-D18B-45DC-9971-401FEBEBE9A6}" destId="{A5B8D0D9-13E0-4546-AEF9-8BCE1C7A7172}" srcOrd="2" destOrd="0" presId="urn:microsoft.com/office/officeart/2018/2/layout/IconCircleList"/>
    <dgm:cxn modelId="{44AC426C-EEE8-46DB-B97A-F8CEA9B106FE}" type="presParOf" srcId="{97CF60AF-D18B-45DC-9971-401FEBEBE9A6}" destId="{183BFEF5-3630-4F3B-8B4F-42808C7FEC11}" srcOrd="3" destOrd="0" presId="urn:microsoft.com/office/officeart/2018/2/layout/IconCircleList"/>
    <dgm:cxn modelId="{972609B1-EA5F-469D-83A6-B111B24454AB}" type="presParOf" srcId="{9975D89A-126C-4604-B141-5701B5DD9283}" destId="{B30349F8-1ACB-4A73-9B6A-B61598C34874}" srcOrd="3" destOrd="0" presId="urn:microsoft.com/office/officeart/2018/2/layout/IconCircleList"/>
    <dgm:cxn modelId="{963B2C61-B91F-4FDE-8B0C-AED57017137E}" type="presParOf" srcId="{9975D89A-126C-4604-B141-5701B5DD9283}" destId="{AC84069F-0594-48E3-BEE7-B350B404C96D}" srcOrd="4" destOrd="0" presId="urn:microsoft.com/office/officeart/2018/2/layout/IconCircleList"/>
    <dgm:cxn modelId="{011F0CBD-2146-4001-BAAB-63C199F0DC30}" type="presParOf" srcId="{AC84069F-0594-48E3-BEE7-B350B404C96D}" destId="{DE92E208-B2FA-41E6-87A7-1BF416A463DA}" srcOrd="0" destOrd="0" presId="urn:microsoft.com/office/officeart/2018/2/layout/IconCircleList"/>
    <dgm:cxn modelId="{631D0D67-21C8-4C27-BB84-E017AB2E07F4}" type="presParOf" srcId="{AC84069F-0594-48E3-BEE7-B350B404C96D}" destId="{B545A7C1-8769-4CBB-8E32-631F67DDC7A1}" srcOrd="1" destOrd="0" presId="urn:microsoft.com/office/officeart/2018/2/layout/IconCircleList"/>
    <dgm:cxn modelId="{3F8D7D6A-3A26-4278-8446-B8C06175D759}" type="presParOf" srcId="{AC84069F-0594-48E3-BEE7-B350B404C96D}" destId="{B0C1A6B4-33AD-4BAD-94E5-63F8A8FC09FF}" srcOrd="2" destOrd="0" presId="urn:microsoft.com/office/officeart/2018/2/layout/IconCircleList"/>
    <dgm:cxn modelId="{784ABA1D-DE02-4655-9ED4-2D687F1531C9}" type="presParOf" srcId="{AC84069F-0594-48E3-BEE7-B350B404C96D}" destId="{87CCA371-B66E-46C4-AB9B-AAEDD1CFA32F}" srcOrd="3" destOrd="0" presId="urn:microsoft.com/office/officeart/2018/2/layout/IconCircleList"/>
    <dgm:cxn modelId="{D36628D6-2A77-40BE-85F7-3F54012F1807}" type="presParOf" srcId="{9975D89A-126C-4604-B141-5701B5DD9283}" destId="{A40845D4-AE39-4E76-9BB9-C9F7B7116D8B}" srcOrd="5" destOrd="0" presId="urn:microsoft.com/office/officeart/2018/2/layout/IconCircleList"/>
    <dgm:cxn modelId="{00F3F90C-B2AC-4EDB-BB67-F1A37EBDD7F9}" type="presParOf" srcId="{9975D89A-126C-4604-B141-5701B5DD9283}" destId="{BFAE5FCE-1E94-4D3C-9FB2-FA24232428AD}" srcOrd="6" destOrd="0" presId="urn:microsoft.com/office/officeart/2018/2/layout/IconCircleList"/>
    <dgm:cxn modelId="{FB345EF2-4175-45E1-9685-0BE96EE7493D}" type="presParOf" srcId="{BFAE5FCE-1E94-4D3C-9FB2-FA24232428AD}" destId="{7896B1A7-8D1C-40A4-B892-C89C5966887A}" srcOrd="0" destOrd="0" presId="urn:microsoft.com/office/officeart/2018/2/layout/IconCircleList"/>
    <dgm:cxn modelId="{0F905E5E-25F2-4D2F-8CF9-8B340C2F2A7A}" type="presParOf" srcId="{BFAE5FCE-1E94-4D3C-9FB2-FA24232428AD}" destId="{0DBD1C49-0FC7-4658-89A0-2210492ED865}" srcOrd="1" destOrd="0" presId="urn:microsoft.com/office/officeart/2018/2/layout/IconCircleList"/>
    <dgm:cxn modelId="{55A69282-4B77-4B93-9F2D-552EDC57BD7B}" type="presParOf" srcId="{BFAE5FCE-1E94-4D3C-9FB2-FA24232428AD}" destId="{88D344AF-9051-4AAB-89E6-8D5B3426A8D4}" srcOrd="2" destOrd="0" presId="urn:microsoft.com/office/officeart/2018/2/layout/IconCircleList"/>
    <dgm:cxn modelId="{CABA74CF-C637-4804-BD9B-E2CD250936E3}" type="presParOf" srcId="{BFAE5FCE-1E94-4D3C-9FB2-FA24232428AD}" destId="{009C36C2-722E-446B-8A41-01CE4F29659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41F4E3-0B16-4257-83E1-0CB0829C79E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A0145D8-6D43-42BE-9809-7AE44FA31A7B}">
      <dgm:prSet/>
      <dgm:spPr/>
      <dgm:t>
        <a:bodyPr/>
        <a:lstStyle/>
        <a:p>
          <a:pPr>
            <a:lnSpc>
              <a:spcPct val="100000"/>
            </a:lnSpc>
          </a:pPr>
          <a:r>
            <a:rPr lang="en-US"/>
            <a:t>Based on the identified criteria, the attributes of these criteria can be identified.</a:t>
          </a:r>
        </a:p>
      </dgm:t>
    </dgm:pt>
    <dgm:pt modelId="{2EC073F3-D88B-4E33-BB66-9FF4E5DBFF83}" type="parTrans" cxnId="{AFF2A64C-7018-4659-BC1F-850BB225BEC7}">
      <dgm:prSet/>
      <dgm:spPr/>
      <dgm:t>
        <a:bodyPr/>
        <a:lstStyle/>
        <a:p>
          <a:endParaRPr lang="en-US"/>
        </a:p>
      </dgm:t>
    </dgm:pt>
    <dgm:pt modelId="{8AA74446-38AB-45FF-95D7-10BAD2D5D779}" type="sibTrans" cxnId="{AFF2A64C-7018-4659-BC1F-850BB225BEC7}">
      <dgm:prSet/>
      <dgm:spPr/>
      <dgm:t>
        <a:bodyPr/>
        <a:lstStyle/>
        <a:p>
          <a:endParaRPr lang="en-US"/>
        </a:p>
      </dgm:t>
    </dgm:pt>
    <dgm:pt modelId="{9864A4FC-EB5D-4C1F-BD29-27D5707BCAC1}">
      <dgm:prSet/>
      <dgm:spPr/>
      <dgm:t>
        <a:bodyPr/>
        <a:lstStyle/>
        <a:p>
          <a:pPr>
            <a:lnSpc>
              <a:spcPct val="100000"/>
            </a:lnSpc>
          </a:pPr>
          <a:r>
            <a:rPr lang="en-US"/>
            <a:t>There are different ways to measure an attribute, depending on the decision-makers’ goal.</a:t>
          </a:r>
        </a:p>
      </dgm:t>
    </dgm:pt>
    <dgm:pt modelId="{212C0F3A-ECD6-43C8-BA59-ABA220326AE1}" type="parTrans" cxnId="{A49BAFD3-CCB9-4254-9CC6-AC89652A985F}">
      <dgm:prSet/>
      <dgm:spPr/>
      <dgm:t>
        <a:bodyPr/>
        <a:lstStyle/>
        <a:p>
          <a:endParaRPr lang="en-US"/>
        </a:p>
      </dgm:t>
    </dgm:pt>
    <dgm:pt modelId="{8DB2BFAB-A1DE-4333-9119-10D45522328D}" type="sibTrans" cxnId="{A49BAFD3-CCB9-4254-9CC6-AC89652A985F}">
      <dgm:prSet/>
      <dgm:spPr/>
      <dgm:t>
        <a:bodyPr/>
        <a:lstStyle/>
        <a:p>
          <a:endParaRPr lang="en-US"/>
        </a:p>
      </dgm:t>
    </dgm:pt>
    <dgm:pt modelId="{A32865E2-0491-4FEC-B3D3-724D7E96722D}">
      <dgm:prSet/>
      <dgm:spPr/>
      <dgm:t>
        <a:bodyPr/>
        <a:lstStyle/>
        <a:p>
          <a:pPr>
            <a:lnSpc>
              <a:spcPct val="100000"/>
            </a:lnSpc>
          </a:pPr>
          <a:r>
            <a:rPr lang="en-US"/>
            <a:t>When defining each criterion, the main question should be: </a:t>
          </a:r>
          <a:r>
            <a:rPr lang="en-US" i="1"/>
            <a:t>how would you like to measure success/progress towards the goal?</a:t>
          </a:r>
          <a:endParaRPr lang="en-US"/>
        </a:p>
      </dgm:t>
    </dgm:pt>
    <dgm:pt modelId="{0648950B-B7A1-476E-99FF-E5615082634F}" type="parTrans" cxnId="{E79E30C6-2CA6-41A3-B253-B58FF3DC8E25}">
      <dgm:prSet/>
      <dgm:spPr/>
      <dgm:t>
        <a:bodyPr/>
        <a:lstStyle/>
        <a:p>
          <a:endParaRPr lang="en-US"/>
        </a:p>
      </dgm:t>
    </dgm:pt>
    <dgm:pt modelId="{49897E72-16EA-4223-B2FF-265C8C6C7F79}" type="sibTrans" cxnId="{E79E30C6-2CA6-41A3-B253-B58FF3DC8E25}">
      <dgm:prSet/>
      <dgm:spPr/>
      <dgm:t>
        <a:bodyPr/>
        <a:lstStyle/>
        <a:p>
          <a:endParaRPr lang="en-US"/>
        </a:p>
      </dgm:t>
    </dgm:pt>
    <dgm:pt modelId="{23FAB77E-587E-4327-B136-39F6F43ED66C}">
      <dgm:prSet/>
      <dgm:spPr/>
      <dgm:t>
        <a:bodyPr/>
        <a:lstStyle/>
        <a:p>
          <a:pPr>
            <a:lnSpc>
              <a:spcPct val="100000"/>
            </a:lnSpc>
          </a:pPr>
          <a:r>
            <a:rPr lang="en-US" dirty="0"/>
            <a:t>Criteria can be categorized as beneficial, i.e., the higher value, the better result, and non-beneficial, i.e., the lower value leads to a better result.</a:t>
          </a:r>
        </a:p>
      </dgm:t>
    </dgm:pt>
    <dgm:pt modelId="{5E3D6E53-730D-443D-95F4-15CDED4676DD}" type="parTrans" cxnId="{A25640A4-3B6D-4527-8CAB-F62F5CDC23C0}">
      <dgm:prSet/>
      <dgm:spPr/>
      <dgm:t>
        <a:bodyPr/>
        <a:lstStyle/>
        <a:p>
          <a:endParaRPr lang="en-US"/>
        </a:p>
      </dgm:t>
    </dgm:pt>
    <dgm:pt modelId="{4FBEBA6F-9F1B-44D1-9CFE-497ED47519A4}" type="sibTrans" cxnId="{A25640A4-3B6D-4527-8CAB-F62F5CDC23C0}">
      <dgm:prSet/>
      <dgm:spPr/>
      <dgm:t>
        <a:bodyPr/>
        <a:lstStyle/>
        <a:p>
          <a:endParaRPr lang="en-US"/>
        </a:p>
      </dgm:t>
    </dgm:pt>
    <dgm:pt modelId="{6D642C0D-6114-4C12-B61C-779F858D9BA3}" type="pres">
      <dgm:prSet presAssocID="{1441F4E3-0B16-4257-83E1-0CB0829C79E1}" presName="root" presStyleCnt="0">
        <dgm:presLayoutVars>
          <dgm:dir/>
          <dgm:resizeHandles val="exact"/>
        </dgm:presLayoutVars>
      </dgm:prSet>
      <dgm:spPr/>
    </dgm:pt>
    <dgm:pt modelId="{E08890F9-77E2-44A5-A645-C82431E6BB61}" type="pres">
      <dgm:prSet presAssocID="{FA0145D8-6D43-42BE-9809-7AE44FA31A7B}" presName="compNode" presStyleCnt="0"/>
      <dgm:spPr/>
    </dgm:pt>
    <dgm:pt modelId="{A342E09B-1F0A-4E0B-A435-54C98F75F606}" type="pres">
      <dgm:prSet presAssocID="{FA0145D8-6D43-42BE-9809-7AE44FA31A7B}" presName="bgRect" presStyleLbl="bgShp" presStyleIdx="0" presStyleCnt="4"/>
      <dgm:spPr/>
    </dgm:pt>
    <dgm:pt modelId="{0593F6E2-41ED-4320-BDC2-41A3B80EADDC}" type="pres">
      <dgm:prSet presAssocID="{FA0145D8-6D43-42BE-9809-7AE44FA31A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
        </a:ext>
      </dgm:extLst>
    </dgm:pt>
    <dgm:pt modelId="{A4D7727C-0CAF-40DF-BDF6-44BDECEA9AAF}" type="pres">
      <dgm:prSet presAssocID="{FA0145D8-6D43-42BE-9809-7AE44FA31A7B}" presName="spaceRect" presStyleCnt="0"/>
      <dgm:spPr/>
    </dgm:pt>
    <dgm:pt modelId="{EC388701-29EB-4EE2-8D3D-A4608C43DF0C}" type="pres">
      <dgm:prSet presAssocID="{FA0145D8-6D43-42BE-9809-7AE44FA31A7B}" presName="parTx" presStyleLbl="revTx" presStyleIdx="0" presStyleCnt="4">
        <dgm:presLayoutVars>
          <dgm:chMax val="0"/>
          <dgm:chPref val="0"/>
        </dgm:presLayoutVars>
      </dgm:prSet>
      <dgm:spPr/>
    </dgm:pt>
    <dgm:pt modelId="{BD0080E1-4EEB-456C-B240-D5CD7BBDEEC4}" type="pres">
      <dgm:prSet presAssocID="{8AA74446-38AB-45FF-95D7-10BAD2D5D779}" presName="sibTrans" presStyleCnt="0"/>
      <dgm:spPr/>
    </dgm:pt>
    <dgm:pt modelId="{B42EF497-B0EE-4A9E-9629-F9D9CCFD9073}" type="pres">
      <dgm:prSet presAssocID="{9864A4FC-EB5D-4C1F-BD29-27D5707BCAC1}" presName="compNode" presStyleCnt="0"/>
      <dgm:spPr/>
    </dgm:pt>
    <dgm:pt modelId="{DED819A5-8B2E-4AD5-99F9-C4FC776010F6}" type="pres">
      <dgm:prSet presAssocID="{9864A4FC-EB5D-4C1F-BD29-27D5707BCAC1}" presName="bgRect" presStyleLbl="bgShp" presStyleIdx="1" presStyleCnt="4"/>
      <dgm:spPr/>
    </dgm:pt>
    <dgm:pt modelId="{3C9BB75A-2D40-4134-98C8-6498287FA027}" type="pres">
      <dgm:prSet presAssocID="{9864A4FC-EB5D-4C1F-BD29-27D5707BCA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5A8AFCD-B864-4707-806E-3DED506DC2B5}" type="pres">
      <dgm:prSet presAssocID="{9864A4FC-EB5D-4C1F-BD29-27D5707BCAC1}" presName="spaceRect" presStyleCnt="0"/>
      <dgm:spPr/>
    </dgm:pt>
    <dgm:pt modelId="{F878A2BA-0E4D-4863-BB44-1CFE92665875}" type="pres">
      <dgm:prSet presAssocID="{9864A4FC-EB5D-4C1F-BD29-27D5707BCAC1}" presName="parTx" presStyleLbl="revTx" presStyleIdx="1" presStyleCnt="4">
        <dgm:presLayoutVars>
          <dgm:chMax val="0"/>
          <dgm:chPref val="0"/>
        </dgm:presLayoutVars>
      </dgm:prSet>
      <dgm:spPr/>
    </dgm:pt>
    <dgm:pt modelId="{3B5A900F-2843-489D-9220-2B2C83B38235}" type="pres">
      <dgm:prSet presAssocID="{8DB2BFAB-A1DE-4333-9119-10D45522328D}" presName="sibTrans" presStyleCnt="0"/>
      <dgm:spPr/>
    </dgm:pt>
    <dgm:pt modelId="{2C141714-69D2-4C17-87BE-245D9B836CD7}" type="pres">
      <dgm:prSet presAssocID="{A32865E2-0491-4FEC-B3D3-724D7E96722D}" presName="compNode" presStyleCnt="0"/>
      <dgm:spPr/>
    </dgm:pt>
    <dgm:pt modelId="{580B819A-7926-4259-8655-D9FA421DB89C}" type="pres">
      <dgm:prSet presAssocID="{A32865E2-0491-4FEC-B3D3-724D7E96722D}" presName="bgRect" presStyleLbl="bgShp" presStyleIdx="2" presStyleCnt="4"/>
      <dgm:spPr/>
    </dgm:pt>
    <dgm:pt modelId="{7DBE5FA8-0A28-4A30-B7EC-F0B3385760AA}" type="pres">
      <dgm:prSet presAssocID="{A32865E2-0491-4FEC-B3D3-724D7E9672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D33CB0B8-9A3A-4C52-9DB2-2BB70F7AED5C}" type="pres">
      <dgm:prSet presAssocID="{A32865E2-0491-4FEC-B3D3-724D7E96722D}" presName="spaceRect" presStyleCnt="0"/>
      <dgm:spPr/>
    </dgm:pt>
    <dgm:pt modelId="{89187FF0-AE38-4E3E-A0FE-7ED065759C8B}" type="pres">
      <dgm:prSet presAssocID="{A32865E2-0491-4FEC-B3D3-724D7E96722D}" presName="parTx" presStyleLbl="revTx" presStyleIdx="2" presStyleCnt="4">
        <dgm:presLayoutVars>
          <dgm:chMax val="0"/>
          <dgm:chPref val="0"/>
        </dgm:presLayoutVars>
      </dgm:prSet>
      <dgm:spPr/>
    </dgm:pt>
    <dgm:pt modelId="{B1943F21-6B88-46E3-ADD8-55C20884F794}" type="pres">
      <dgm:prSet presAssocID="{49897E72-16EA-4223-B2FF-265C8C6C7F79}" presName="sibTrans" presStyleCnt="0"/>
      <dgm:spPr/>
    </dgm:pt>
    <dgm:pt modelId="{42B93FCA-7192-47A7-AA82-B354873A7262}" type="pres">
      <dgm:prSet presAssocID="{23FAB77E-587E-4327-B136-39F6F43ED66C}" presName="compNode" presStyleCnt="0"/>
      <dgm:spPr/>
    </dgm:pt>
    <dgm:pt modelId="{7E8A11A0-CA98-47C5-AAC2-321BACDA78E9}" type="pres">
      <dgm:prSet presAssocID="{23FAB77E-587E-4327-B136-39F6F43ED66C}" presName="bgRect" presStyleLbl="bgShp" presStyleIdx="3" presStyleCnt="4"/>
      <dgm:spPr/>
    </dgm:pt>
    <dgm:pt modelId="{1CDE1155-D088-46DF-9077-8423E357C28C}" type="pres">
      <dgm:prSet presAssocID="{23FAB77E-587E-4327-B136-39F6F43ED6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ce"/>
        </a:ext>
      </dgm:extLst>
    </dgm:pt>
    <dgm:pt modelId="{27AE5FB4-A5FF-48E4-820F-FB1298692459}" type="pres">
      <dgm:prSet presAssocID="{23FAB77E-587E-4327-B136-39F6F43ED66C}" presName="spaceRect" presStyleCnt="0"/>
      <dgm:spPr/>
    </dgm:pt>
    <dgm:pt modelId="{C386B4DE-B51A-407A-A60A-9FCF71E3B789}" type="pres">
      <dgm:prSet presAssocID="{23FAB77E-587E-4327-B136-39F6F43ED66C}" presName="parTx" presStyleLbl="revTx" presStyleIdx="3" presStyleCnt="4">
        <dgm:presLayoutVars>
          <dgm:chMax val="0"/>
          <dgm:chPref val="0"/>
        </dgm:presLayoutVars>
      </dgm:prSet>
      <dgm:spPr/>
    </dgm:pt>
  </dgm:ptLst>
  <dgm:cxnLst>
    <dgm:cxn modelId="{29FA2007-A2FB-4B5C-B27B-3F9ED9CCB4B2}" type="presOf" srcId="{FA0145D8-6D43-42BE-9809-7AE44FA31A7B}" destId="{EC388701-29EB-4EE2-8D3D-A4608C43DF0C}" srcOrd="0" destOrd="0" presId="urn:microsoft.com/office/officeart/2018/2/layout/IconVerticalSolidList"/>
    <dgm:cxn modelId="{60E7CC25-4B3A-4039-8D35-F2E76E39CB71}" type="presOf" srcId="{A32865E2-0491-4FEC-B3D3-724D7E96722D}" destId="{89187FF0-AE38-4E3E-A0FE-7ED065759C8B}" srcOrd="0" destOrd="0" presId="urn:microsoft.com/office/officeart/2018/2/layout/IconVerticalSolidList"/>
    <dgm:cxn modelId="{629B4345-5DB4-49EE-A610-A58ADC403EED}" type="presOf" srcId="{9864A4FC-EB5D-4C1F-BD29-27D5707BCAC1}" destId="{F878A2BA-0E4D-4863-BB44-1CFE92665875}" srcOrd="0" destOrd="0" presId="urn:microsoft.com/office/officeart/2018/2/layout/IconVerticalSolidList"/>
    <dgm:cxn modelId="{F2EE7647-9149-4F87-AEF6-3250DEB0DEE9}" type="presOf" srcId="{1441F4E3-0B16-4257-83E1-0CB0829C79E1}" destId="{6D642C0D-6114-4C12-B61C-779F858D9BA3}" srcOrd="0" destOrd="0" presId="urn:microsoft.com/office/officeart/2018/2/layout/IconVerticalSolidList"/>
    <dgm:cxn modelId="{AFF2A64C-7018-4659-BC1F-850BB225BEC7}" srcId="{1441F4E3-0B16-4257-83E1-0CB0829C79E1}" destId="{FA0145D8-6D43-42BE-9809-7AE44FA31A7B}" srcOrd="0" destOrd="0" parTransId="{2EC073F3-D88B-4E33-BB66-9FF4E5DBFF83}" sibTransId="{8AA74446-38AB-45FF-95D7-10BAD2D5D779}"/>
    <dgm:cxn modelId="{A25640A4-3B6D-4527-8CAB-F62F5CDC23C0}" srcId="{1441F4E3-0B16-4257-83E1-0CB0829C79E1}" destId="{23FAB77E-587E-4327-B136-39F6F43ED66C}" srcOrd="3" destOrd="0" parTransId="{5E3D6E53-730D-443D-95F4-15CDED4676DD}" sibTransId="{4FBEBA6F-9F1B-44D1-9CFE-497ED47519A4}"/>
    <dgm:cxn modelId="{E79E30C6-2CA6-41A3-B253-B58FF3DC8E25}" srcId="{1441F4E3-0B16-4257-83E1-0CB0829C79E1}" destId="{A32865E2-0491-4FEC-B3D3-724D7E96722D}" srcOrd="2" destOrd="0" parTransId="{0648950B-B7A1-476E-99FF-E5615082634F}" sibTransId="{49897E72-16EA-4223-B2FF-265C8C6C7F79}"/>
    <dgm:cxn modelId="{BB9DD3CC-E912-4D83-B72F-B99FFDDF4805}" type="presOf" srcId="{23FAB77E-587E-4327-B136-39F6F43ED66C}" destId="{C386B4DE-B51A-407A-A60A-9FCF71E3B789}" srcOrd="0" destOrd="0" presId="urn:microsoft.com/office/officeart/2018/2/layout/IconVerticalSolidList"/>
    <dgm:cxn modelId="{A49BAFD3-CCB9-4254-9CC6-AC89652A985F}" srcId="{1441F4E3-0B16-4257-83E1-0CB0829C79E1}" destId="{9864A4FC-EB5D-4C1F-BD29-27D5707BCAC1}" srcOrd="1" destOrd="0" parTransId="{212C0F3A-ECD6-43C8-BA59-ABA220326AE1}" sibTransId="{8DB2BFAB-A1DE-4333-9119-10D45522328D}"/>
    <dgm:cxn modelId="{13DE4A95-58A4-426E-AA9A-0643BFA6803C}" type="presParOf" srcId="{6D642C0D-6114-4C12-B61C-779F858D9BA3}" destId="{E08890F9-77E2-44A5-A645-C82431E6BB61}" srcOrd="0" destOrd="0" presId="urn:microsoft.com/office/officeart/2018/2/layout/IconVerticalSolidList"/>
    <dgm:cxn modelId="{440EBC5D-CE2A-4C87-A595-482C977BBB11}" type="presParOf" srcId="{E08890F9-77E2-44A5-A645-C82431E6BB61}" destId="{A342E09B-1F0A-4E0B-A435-54C98F75F606}" srcOrd="0" destOrd="0" presId="urn:microsoft.com/office/officeart/2018/2/layout/IconVerticalSolidList"/>
    <dgm:cxn modelId="{24910792-0B38-4EFB-B0AD-5FE50D7213B6}" type="presParOf" srcId="{E08890F9-77E2-44A5-A645-C82431E6BB61}" destId="{0593F6E2-41ED-4320-BDC2-41A3B80EADDC}" srcOrd="1" destOrd="0" presId="urn:microsoft.com/office/officeart/2018/2/layout/IconVerticalSolidList"/>
    <dgm:cxn modelId="{6CAA7314-A0F8-41D4-89DD-87B23F472630}" type="presParOf" srcId="{E08890F9-77E2-44A5-A645-C82431E6BB61}" destId="{A4D7727C-0CAF-40DF-BDF6-44BDECEA9AAF}" srcOrd="2" destOrd="0" presId="urn:microsoft.com/office/officeart/2018/2/layout/IconVerticalSolidList"/>
    <dgm:cxn modelId="{8362F8B2-E851-44FA-8459-1D4AA82635D8}" type="presParOf" srcId="{E08890F9-77E2-44A5-A645-C82431E6BB61}" destId="{EC388701-29EB-4EE2-8D3D-A4608C43DF0C}" srcOrd="3" destOrd="0" presId="urn:microsoft.com/office/officeart/2018/2/layout/IconVerticalSolidList"/>
    <dgm:cxn modelId="{A2336C2D-FC97-49BB-AE94-DB3D8393106C}" type="presParOf" srcId="{6D642C0D-6114-4C12-B61C-779F858D9BA3}" destId="{BD0080E1-4EEB-456C-B240-D5CD7BBDEEC4}" srcOrd="1" destOrd="0" presId="urn:microsoft.com/office/officeart/2018/2/layout/IconVerticalSolidList"/>
    <dgm:cxn modelId="{4094F63B-0845-4DFE-99F5-24E000FA1D80}" type="presParOf" srcId="{6D642C0D-6114-4C12-B61C-779F858D9BA3}" destId="{B42EF497-B0EE-4A9E-9629-F9D9CCFD9073}" srcOrd="2" destOrd="0" presId="urn:microsoft.com/office/officeart/2018/2/layout/IconVerticalSolidList"/>
    <dgm:cxn modelId="{9DAE5F8A-4CE4-4BF8-8B8C-9C6EE29A70A6}" type="presParOf" srcId="{B42EF497-B0EE-4A9E-9629-F9D9CCFD9073}" destId="{DED819A5-8B2E-4AD5-99F9-C4FC776010F6}" srcOrd="0" destOrd="0" presId="urn:microsoft.com/office/officeart/2018/2/layout/IconVerticalSolidList"/>
    <dgm:cxn modelId="{01B061D0-7C3F-4473-9FBF-201F097DBA7B}" type="presParOf" srcId="{B42EF497-B0EE-4A9E-9629-F9D9CCFD9073}" destId="{3C9BB75A-2D40-4134-98C8-6498287FA027}" srcOrd="1" destOrd="0" presId="urn:microsoft.com/office/officeart/2018/2/layout/IconVerticalSolidList"/>
    <dgm:cxn modelId="{8696727A-F43B-4C2F-BC99-BE3E0B12E72B}" type="presParOf" srcId="{B42EF497-B0EE-4A9E-9629-F9D9CCFD9073}" destId="{55A8AFCD-B864-4707-806E-3DED506DC2B5}" srcOrd="2" destOrd="0" presId="urn:microsoft.com/office/officeart/2018/2/layout/IconVerticalSolidList"/>
    <dgm:cxn modelId="{945E0393-D688-417D-813D-0F66DD92379C}" type="presParOf" srcId="{B42EF497-B0EE-4A9E-9629-F9D9CCFD9073}" destId="{F878A2BA-0E4D-4863-BB44-1CFE92665875}" srcOrd="3" destOrd="0" presId="urn:microsoft.com/office/officeart/2018/2/layout/IconVerticalSolidList"/>
    <dgm:cxn modelId="{52355BBB-BA75-40D8-8BDF-CA8503C925CE}" type="presParOf" srcId="{6D642C0D-6114-4C12-B61C-779F858D9BA3}" destId="{3B5A900F-2843-489D-9220-2B2C83B38235}" srcOrd="3" destOrd="0" presId="urn:microsoft.com/office/officeart/2018/2/layout/IconVerticalSolidList"/>
    <dgm:cxn modelId="{1A2D82D0-6EB3-45E8-B87D-83DE9553341F}" type="presParOf" srcId="{6D642C0D-6114-4C12-B61C-779F858D9BA3}" destId="{2C141714-69D2-4C17-87BE-245D9B836CD7}" srcOrd="4" destOrd="0" presId="urn:microsoft.com/office/officeart/2018/2/layout/IconVerticalSolidList"/>
    <dgm:cxn modelId="{179C4573-6C74-450B-B15B-768CBC02240F}" type="presParOf" srcId="{2C141714-69D2-4C17-87BE-245D9B836CD7}" destId="{580B819A-7926-4259-8655-D9FA421DB89C}" srcOrd="0" destOrd="0" presId="urn:microsoft.com/office/officeart/2018/2/layout/IconVerticalSolidList"/>
    <dgm:cxn modelId="{5DB36752-1C51-4B6D-9607-6D1D76FD4E99}" type="presParOf" srcId="{2C141714-69D2-4C17-87BE-245D9B836CD7}" destId="{7DBE5FA8-0A28-4A30-B7EC-F0B3385760AA}" srcOrd="1" destOrd="0" presId="urn:microsoft.com/office/officeart/2018/2/layout/IconVerticalSolidList"/>
    <dgm:cxn modelId="{89D721B3-AEA3-4A40-A5CE-0DF28F1AFB83}" type="presParOf" srcId="{2C141714-69D2-4C17-87BE-245D9B836CD7}" destId="{D33CB0B8-9A3A-4C52-9DB2-2BB70F7AED5C}" srcOrd="2" destOrd="0" presId="urn:microsoft.com/office/officeart/2018/2/layout/IconVerticalSolidList"/>
    <dgm:cxn modelId="{7D3B0BA9-938F-4144-9ADB-411F2E8F3B00}" type="presParOf" srcId="{2C141714-69D2-4C17-87BE-245D9B836CD7}" destId="{89187FF0-AE38-4E3E-A0FE-7ED065759C8B}" srcOrd="3" destOrd="0" presId="urn:microsoft.com/office/officeart/2018/2/layout/IconVerticalSolidList"/>
    <dgm:cxn modelId="{E404CE38-8597-4B71-99F2-7501F28B3ECF}" type="presParOf" srcId="{6D642C0D-6114-4C12-B61C-779F858D9BA3}" destId="{B1943F21-6B88-46E3-ADD8-55C20884F794}" srcOrd="5" destOrd="0" presId="urn:microsoft.com/office/officeart/2018/2/layout/IconVerticalSolidList"/>
    <dgm:cxn modelId="{70E6AB10-A682-4285-BF17-D87E8CE1C83C}" type="presParOf" srcId="{6D642C0D-6114-4C12-B61C-779F858D9BA3}" destId="{42B93FCA-7192-47A7-AA82-B354873A7262}" srcOrd="6" destOrd="0" presId="urn:microsoft.com/office/officeart/2018/2/layout/IconVerticalSolidList"/>
    <dgm:cxn modelId="{18808C9D-8BFB-448A-9454-43429C0627C3}" type="presParOf" srcId="{42B93FCA-7192-47A7-AA82-B354873A7262}" destId="{7E8A11A0-CA98-47C5-AAC2-321BACDA78E9}" srcOrd="0" destOrd="0" presId="urn:microsoft.com/office/officeart/2018/2/layout/IconVerticalSolidList"/>
    <dgm:cxn modelId="{84652ABE-B033-4765-B6B5-B79DD9DDBC1F}" type="presParOf" srcId="{42B93FCA-7192-47A7-AA82-B354873A7262}" destId="{1CDE1155-D088-46DF-9077-8423E357C28C}" srcOrd="1" destOrd="0" presId="urn:microsoft.com/office/officeart/2018/2/layout/IconVerticalSolidList"/>
    <dgm:cxn modelId="{D20768D1-69C3-482C-952C-42D5AF5063E6}" type="presParOf" srcId="{42B93FCA-7192-47A7-AA82-B354873A7262}" destId="{27AE5FB4-A5FF-48E4-820F-FB1298692459}" srcOrd="2" destOrd="0" presId="urn:microsoft.com/office/officeart/2018/2/layout/IconVerticalSolidList"/>
    <dgm:cxn modelId="{5A71F7CA-645B-4E28-8D90-74559F80311E}" type="presParOf" srcId="{42B93FCA-7192-47A7-AA82-B354873A7262}" destId="{C386B4DE-B51A-407A-A60A-9FCF71E3B78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49D1B2-EA88-4087-AAE5-263EB8FF830F}"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A73F1445-BB27-4522-9914-B8ABF5E20E27}">
      <dgm:prSet custT="1"/>
      <dgm:spPr/>
      <dgm:t>
        <a:bodyPr/>
        <a:lstStyle/>
        <a:p>
          <a:pPr>
            <a:lnSpc>
              <a:spcPct val="100000"/>
            </a:lnSpc>
          </a:pPr>
          <a:r>
            <a:rPr lang="en-US" sz="2000">
              <a:latin typeface="Arial" panose="020B0604020202020204" pitchFamily="34" charset="0"/>
              <a:cs typeface="Arial" panose="020B0604020202020204" pitchFamily="34" charset="0"/>
            </a:rPr>
            <a:t>Results highlight the need for local explorations of perceived </a:t>
          </a:r>
          <a:r>
            <a:rPr lang="en-US" sz="2000" i="1">
              <a:latin typeface="Arial" panose="020B0604020202020204" pitchFamily="34" charset="0"/>
              <a:cs typeface="Arial" panose="020B0604020202020204" pitchFamily="34" charset="0"/>
            </a:rPr>
            <a:t>and</a:t>
          </a:r>
          <a:r>
            <a:rPr lang="en-US" sz="2000">
              <a:latin typeface="Arial" panose="020B0604020202020204" pitchFamily="34" charset="0"/>
              <a:cs typeface="Arial" panose="020B0604020202020204" pitchFamily="34" charset="0"/>
            </a:rPr>
            <a:t> actual measures of benefits/costs. </a:t>
          </a:r>
          <a:endParaRPr lang="en-US" sz="2000"/>
        </a:p>
      </dgm:t>
    </dgm:pt>
    <dgm:pt modelId="{070CACAD-A62E-4FEA-88B7-FA19C4999971}" type="parTrans" cxnId="{C9D4559C-5A01-4D4D-825E-B6D895F44808}">
      <dgm:prSet/>
      <dgm:spPr/>
      <dgm:t>
        <a:bodyPr/>
        <a:lstStyle/>
        <a:p>
          <a:endParaRPr lang="en-US"/>
        </a:p>
      </dgm:t>
    </dgm:pt>
    <dgm:pt modelId="{233BEA01-30C2-40BD-87D9-067692286F7F}" type="sibTrans" cxnId="{C9D4559C-5A01-4D4D-825E-B6D895F44808}">
      <dgm:prSet/>
      <dgm:spPr/>
      <dgm:t>
        <a:bodyPr/>
        <a:lstStyle/>
        <a:p>
          <a:pPr>
            <a:lnSpc>
              <a:spcPct val="100000"/>
            </a:lnSpc>
          </a:pPr>
          <a:endParaRPr lang="en-US"/>
        </a:p>
      </dgm:t>
    </dgm:pt>
    <dgm:pt modelId="{A8CC1D04-0528-4665-B86C-293391E2E284}">
      <dgm:prSet custT="1"/>
      <dgm:spPr/>
      <dgm:t>
        <a:bodyPr/>
        <a:lstStyle/>
        <a:p>
          <a:pPr>
            <a:lnSpc>
              <a:spcPct val="100000"/>
            </a:lnSpc>
          </a:pPr>
          <a:r>
            <a:rPr lang="en-US" sz="2000">
              <a:latin typeface="Arial" panose="020B0604020202020204" pitchFamily="34" charset="0"/>
              <a:cs typeface="Arial" panose="020B0604020202020204" pitchFamily="34" charset="0"/>
            </a:rPr>
            <a:t>A stand-alone spread-sheet-based tool has been designed for this research (available upon request), and the analysis can be easily performed by non-experts that have basic Excel skills.</a:t>
          </a:r>
          <a:endParaRPr lang="en-US" sz="2000"/>
        </a:p>
      </dgm:t>
    </dgm:pt>
    <dgm:pt modelId="{050925DC-4595-49F4-894F-8612F9E500F6}" type="parTrans" cxnId="{FD143590-89B5-4165-8F18-ACB0F10E1656}">
      <dgm:prSet/>
      <dgm:spPr/>
      <dgm:t>
        <a:bodyPr/>
        <a:lstStyle/>
        <a:p>
          <a:endParaRPr lang="en-US"/>
        </a:p>
      </dgm:t>
    </dgm:pt>
    <dgm:pt modelId="{3DB101A0-E8A2-437F-8C3C-A9BDE09086A5}" type="sibTrans" cxnId="{FD143590-89B5-4165-8F18-ACB0F10E1656}">
      <dgm:prSet/>
      <dgm:spPr/>
      <dgm:t>
        <a:bodyPr/>
        <a:lstStyle/>
        <a:p>
          <a:pPr>
            <a:lnSpc>
              <a:spcPct val="100000"/>
            </a:lnSpc>
          </a:pPr>
          <a:endParaRPr lang="en-US"/>
        </a:p>
      </dgm:t>
    </dgm:pt>
    <dgm:pt modelId="{36BEDF94-C2B4-442C-8347-CC331BE2F3C7}" type="pres">
      <dgm:prSet presAssocID="{2449D1B2-EA88-4087-AAE5-263EB8FF830F}" presName="root" presStyleCnt="0">
        <dgm:presLayoutVars>
          <dgm:dir/>
          <dgm:resizeHandles val="exact"/>
        </dgm:presLayoutVars>
      </dgm:prSet>
      <dgm:spPr/>
    </dgm:pt>
    <dgm:pt modelId="{9975D89A-126C-4604-B141-5701B5DD9283}" type="pres">
      <dgm:prSet presAssocID="{2449D1B2-EA88-4087-AAE5-263EB8FF830F}" presName="container" presStyleCnt="0">
        <dgm:presLayoutVars>
          <dgm:dir/>
          <dgm:resizeHandles val="exact"/>
        </dgm:presLayoutVars>
      </dgm:prSet>
      <dgm:spPr/>
    </dgm:pt>
    <dgm:pt modelId="{FF4196A9-21C1-4188-9F50-97D860C33DCB}" type="pres">
      <dgm:prSet presAssocID="{A73F1445-BB27-4522-9914-B8ABF5E20E27}" presName="compNode" presStyleCnt="0"/>
      <dgm:spPr/>
    </dgm:pt>
    <dgm:pt modelId="{8F5844A1-D245-47B6-9EFA-B1E45918DAC4}" type="pres">
      <dgm:prSet presAssocID="{A73F1445-BB27-4522-9914-B8ABF5E20E27}" presName="iconBgRect" presStyleLbl="bgShp" presStyleIdx="0" presStyleCnt="2"/>
      <dgm:spPr/>
    </dgm:pt>
    <dgm:pt modelId="{8DC8D750-FA52-40A5-AA1A-5268CDF10845}" type="pres">
      <dgm:prSet presAssocID="{A73F1445-BB27-4522-9914-B8ABF5E20E2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D0D3AC66-8504-4647-A241-E09B34A082BF}" type="pres">
      <dgm:prSet presAssocID="{A73F1445-BB27-4522-9914-B8ABF5E20E27}" presName="spaceRect" presStyleCnt="0"/>
      <dgm:spPr/>
    </dgm:pt>
    <dgm:pt modelId="{DFA89E5F-8F97-45B0-A34B-CFD2C3B41DBA}" type="pres">
      <dgm:prSet presAssocID="{A73F1445-BB27-4522-9914-B8ABF5E20E27}" presName="textRect" presStyleLbl="revTx" presStyleIdx="0" presStyleCnt="2">
        <dgm:presLayoutVars>
          <dgm:chMax val="1"/>
          <dgm:chPref val="1"/>
        </dgm:presLayoutVars>
      </dgm:prSet>
      <dgm:spPr/>
    </dgm:pt>
    <dgm:pt modelId="{A4DCF13C-3060-4364-9CBF-97E3DAA35685}" type="pres">
      <dgm:prSet presAssocID="{233BEA01-30C2-40BD-87D9-067692286F7F}" presName="sibTrans" presStyleLbl="sibTrans2D1" presStyleIdx="0" presStyleCnt="0"/>
      <dgm:spPr/>
    </dgm:pt>
    <dgm:pt modelId="{97CF60AF-D18B-45DC-9971-401FEBEBE9A6}" type="pres">
      <dgm:prSet presAssocID="{A8CC1D04-0528-4665-B86C-293391E2E284}" presName="compNode" presStyleCnt="0"/>
      <dgm:spPr/>
    </dgm:pt>
    <dgm:pt modelId="{BE790BF0-90A9-48F7-99E1-9D91F299637D}" type="pres">
      <dgm:prSet presAssocID="{A8CC1D04-0528-4665-B86C-293391E2E284}" presName="iconBgRect" presStyleLbl="bgShp" presStyleIdx="1" presStyleCnt="2"/>
      <dgm:spPr/>
    </dgm:pt>
    <dgm:pt modelId="{96460A8D-40F9-46E5-94BF-206A6D96A80A}" type="pres">
      <dgm:prSet presAssocID="{A8CC1D04-0528-4665-B86C-293391E2E28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A5B8D0D9-13E0-4546-AEF9-8BCE1C7A7172}" type="pres">
      <dgm:prSet presAssocID="{A8CC1D04-0528-4665-B86C-293391E2E284}" presName="spaceRect" presStyleCnt="0"/>
      <dgm:spPr/>
    </dgm:pt>
    <dgm:pt modelId="{183BFEF5-3630-4F3B-8B4F-42808C7FEC11}" type="pres">
      <dgm:prSet presAssocID="{A8CC1D04-0528-4665-B86C-293391E2E284}" presName="textRect" presStyleLbl="revTx" presStyleIdx="1" presStyleCnt="2">
        <dgm:presLayoutVars>
          <dgm:chMax val="1"/>
          <dgm:chPref val="1"/>
        </dgm:presLayoutVars>
      </dgm:prSet>
      <dgm:spPr/>
    </dgm:pt>
  </dgm:ptLst>
  <dgm:cxnLst>
    <dgm:cxn modelId="{2F48D671-807A-4A19-9600-9D1EE459969D}" type="presOf" srcId="{A73F1445-BB27-4522-9914-B8ABF5E20E27}" destId="{DFA89E5F-8F97-45B0-A34B-CFD2C3B41DBA}" srcOrd="0" destOrd="0" presId="urn:microsoft.com/office/officeart/2018/2/layout/IconCircleList"/>
    <dgm:cxn modelId="{FD143590-89B5-4165-8F18-ACB0F10E1656}" srcId="{2449D1B2-EA88-4087-AAE5-263EB8FF830F}" destId="{A8CC1D04-0528-4665-B86C-293391E2E284}" srcOrd="1" destOrd="0" parTransId="{050925DC-4595-49F4-894F-8612F9E500F6}" sibTransId="{3DB101A0-E8A2-437F-8C3C-A9BDE09086A5}"/>
    <dgm:cxn modelId="{C9D4559C-5A01-4D4D-825E-B6D895F44808}" srcId="{2449D1B2-EA88-4087-AAE5-263EB8FF830F}" destId="{A73F1445-BB27-4522-9914-B8ABF5E20E27}" srcOrd="0" destOrd="0" parTransId="{070CACAD-A62E-4FEA-88B7-FA19C4999971}" sibTransId="{233BEA01-30C2-40BD-87D9-067692286F7F}"/>
    <dgm:cxn modelId="{E44BDACE-B4C0-47BF-939F-E65CE749245A}" type="presOf" srcId="{A8CC1D04-0528-4665-B86C-293391E2E284}" destId="{183BFEF5-3630-4F3B-8B4F-42808C7FEC11}" srcOrd="0" destOrd="0" presId="urn:microsoft.com/office/officeart/2018/2/layout/IconCircleList"/>
    <dgm:cxn modelId="{563F9AD7-9262-4E3E-B1C7-58D2036D363C}" type="presOf" srcId="{233BEA01-30C2-40BD-87D9-067692286F7F}" destId="{A4DCF13C-3060-4364-9CBF-97E3DAA35685}" srcOrd="0" destOrd="0" presId="urn:microsoft.com/office/officeart/2018/2/layout/IconCircleList"/>
    <dgm:cxn modelId="{C76F17EF-C8DE-4B7A-AEDA-CE0AE74A2AB3}" type="presOf" srcId="{2449D1B2-EA88-4087-AAE5-263EB8FF830F}" destId="{36BEDF94-C2B4-442C-8347-CC331BE2F3C7}" srcOrd="0" destOrd="0" presId="urn:microsoft.com/office/officeart/2018/2/layout/IconCircleList"/>
    <dgm:cxn modelId="{3D2181D9-DC8F-4596-BD2D-784C5097D45F}" type="presParOf" srcId="{36BEDF94-C2B4-442C-8347-CC331BE2F3C7}" destId="{9975D89A-126C-4604-B141-5701B5DD9283}" srcOrd="0" destOrd="0" presId="urn:microsoft.com/office/officeart/2018/2/layout/IconCircleList"/>
    <dgm:cxn modelId="{77F778F3-BEDB-42F3-A824-8783A147D88D}" type="presParOf" srcId="{9975D89A-126C-4604-B141-5701B5DD9283}" destId="{FF4196A9-21C1-4188-9F50-97D860C33DCB}" srcOrd="0" destOrd="0" presId="urn:microsoft.com/office/officeart/2018/2/layout/IconCircleList"/>
    <dgm:cxn modelId="{F51ADE3A-99CA-40DC-8CBC-7A13AE151483}" type="presParOf" srcId="{FF4196A9-21C1-4188-9F50-97D860C33DCB}" destId="{8F5844A1-D245-47B6-9EFA-B1E45918DAC4}" srcOrd="0" destOrd="0" presId="urn:microsoft.com/office/officeart/2018/2/layout/IconCircleList"/>
    <dgm:cxn modelId="{D59F27BE-2195-4A3B-9453-111A96C4CAF0}" type="presParOf" srcId="{FF4196A9-21C1-4188-9F50-97D860C33DCB}" destId="{8DC8D750-FA52-40A5-AA1A-5268CDF10845}" srcOrd="1" destOrd="0" presId="urn:microsoft.com/office/officeart/2018/2/layout/IconCircleList"/>
    <dgm:cxn modelId="{228E2E04-22C7-4232-90B4-B258D4EB77AB}" type="presParOf" srcId="{FF4196A9-21C1-4188-9F50-97D860C33DCB}" destId="{D0D3AC66-8504-4647-A241-E09B34A082BF}" srcOrd="2" destOrd="0" presId="urn:microsoft.com/office/officeart/2018/2/layout/IconCircleList"/>
    <dgm:cxn modelId="{CD46703D-DC6D-451E-A91F-57B173FB4EF4}" type="presParOf" srcId="{FF4196A9-21C1-4188-9F50-97D860C33DCB}" destId="{DFA89E5F-8F97-45B0-A34B-CFD2C3B41DBA}" srcOrd="3" destOrd="0" presId="urn:microsoft.com/office/officeart/2018/2/layout/IconCircleList"/>
    <dgm:cxn modelId="{07E6FE82-ECF9-46FE-9A66-DD4EC0A2F50E}" type="presParOf" srcId="{9975D89A-126C-4604-B141-5701B5DD9283}" destId="{A4DCF13C-3060-4364-9CBF-97E3DAA35685}" srcOrd="1" destOrd="0" presId="urn:microsoft.com/office/officeart/2018/2/layout/IconCircleList"/>
    <dgm:cxn modelId="{4EDC9B64-C3A2-4999-B994-8E2D8A19A881}" type="presParOf" srcId="{9975D89A-126C-4604-B141-5701B5DD9283}" destId="{97CF60AF-D18B-45DC-9971-401FEBEBE9A6}" srcOrd="2" destOrd="0" presId="urn:microsoft.com/office/officeart/2018/2/layout/IconCircleList"/>
    <dgm:cxn modelId="{646986C6-9823-440D-A342-8C71758041E9}" type="presParOf" srcId="{97CF60AF-D18B-45DC-9971-401FEBEBE9A6}" destId="{BE790BF0-90A9-48F7-99E1-9D91F299637D}" srcOrd="0" destOrd="0" presId="urn:microsoft.com/office/officeart/2018/2/layout/IconCircleList"/>
    <dgm:cxn modelId="{7BD09153-B187-4CB6-A40E-3040435C4FFE}" type="presParOf" srcId="{97CF60AF-D18B-45DC-9971-401FEBEBE9A6}" destId="{96460A8D-40F9-46E5-94BF-206A6D96A80A}" srcOrd="1" destOrd="0" presId="urn:microsoft.com/office/officeart/2018/2/layout/IconCircleList"/>
    <dgm:cxn modelId="{1F81BA29-2C09-4322-AFF0-8EE2B41FEE72}" type="presParOf" srcId="{97CF60AF-D18B-45DC-9971-401FEBEBE9A6}" destId="{A5B8D0D9-13E0-4546-AEF9-8BCE1C7A7172}" srcOrd="2" destOrd="0" presId="urn:microsoft.com/office/officeart/2018/2/layout/IconCircleList"/>
    <dgm:cxn modelId="{44AC426C-EEE8-46DB-B97A-F8CEA9B106FE}" type="presParOf" srcId="{97CF60AF-D18B-45DC-9971-401FEBEBE9A6}" destId="{183BFEF5-3630-4F3B-8B4F-42808C7FEC1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49D1B2-EA88-4087-AAE5-263EB8FF830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73F1445-BB27-4522-9914-B8ABF5E20E27}">
      <dgm:prSet custT="1"/>
      <dgm:spPr/>
      <dgm:t>
        <a:bodyPr/>
        <a:lstStyle/>
        <a:p>
          <a:pPr>
            <a:lnSpc>
              <a:spcPct val="100000"/>
            </a:lnSpc>
          </a:pPr>
          <a:r>
            <a:rPr lang="en-US" sz="2000" dirty="0">
              <a:latin typeface="Arial" panose="020B0604020202020204" pitchFamily="34" charset="0"/>
              <a:cs typeface="Arial" panose="020B0604020202020204" pitchFamily="34" charset="0"/>
            </a:rPr>
            <a:t>The proposed framework can assist small transit agencies in early stages of exploring and planning innovative transit services. </a:t>
          </a:r>
          <a:endParaRPr lang="en-US" sz="2000" dirty="0"/>
        </a:p>
      </dgm:t>
    </dgm:pt>
    <dgm:pt modelId="{070CACAD-A62E-4FEA-88B7-FA19C4999971}" type="parTrans" cxnId="{C9D4559C-5A01-4D4D-825E-B6D895F44808}">
      <dgm:prSet/>
      <dgm:spPr/>
      <dgm:t>
        <a:bodyPr/>
        <a:lstStyle/>
        <a:p>
          <a:endParaRPr lang="en-US" sz="1800"/>
        </a:p>
      </dgm:t>
    </dgm:pt>
    <dgm:pt modelId="{233BEA01-30C2-40BD-87D9-067692286F7F}" type="sibTrans" cxnId="{C9D4559C-5A01-4D4D-825E-B6D895F44808}">
      <dgm:prSet/>
      <dgm:spPr/>
      <dgm:t>
        <a:bodyPr/>
        <a:lstStyle/>
        <a:p>
          <a:endParaRPr lang="en-US" sz="1800"/>
        </a:p>
      </dgm:t>
    </dgm:pt>
    <dgm:pt modelId="{AA0395B6-15B1-4A24-A48C-A0B9E8310F9D}">
      <dgm:prSet custT="1"/>
      <dgm:spPr/>
      <dgm:t>
        <a:bodyPr/>
        <a:lstStyle/>
        <a:p>
          <a:pPr>
            <a:lnSpc>
              <a:spcPct val="100000"/>
            </a:lnSpc>
          </a:pPr>
          <a:r>
            <a:rPr lang="en-US" sz="1800" i="1" dirty="0">
              <a:latin typeface="Arial" panose="020B0604020202020204" pitchFamily="34" charset="0"/>
              <a:cs typeface="Arial" panose="020B0604020202020204" pitchFamily="34" charset="0"/>
            </a:rPr>
            <a:t>To</a:t>
          </a:r>
          <a:r>
            <a:rPr lang="en-US" sz="1800" dirty="0">
              <a:latin typeface="Arial" panose="020B0604020202020204" pitchFamily="34" charset="0"/>
              <a:cs typeface="Arial" panose="020B0604020202020204" pitchFamily="34" charset="0"/>
            </a:rPr>
            <a:t> </a:t>
          </a:r>
          <a:r>
            <a:rPr lang="en-US" sz="1800" i="1" dirty="0">
              <a:latin typeface="Arial" panose="020B0604020202020204" pitchFamily="34" charset="0"/>
              <a:cs typeface="Arial" panose="020B0604020202020204" pitchFamily="34" charset="0"/>
            </a:rPr>
            <a:t>(1) </a:t>
          </a:r>
          <a:r>
            <a:rPr lang="en-US" sz="1800" dirty="0">
              <a:latin typeface="Arial" panose="020B0604020202020204" pitchFamily="34" charset="0"/>
              <a:cs typeface="Arial" panose="020B0604020202020204" pitchFamily="34" charset="0"/>
            </a:rPr>
            <a:t>more </a:t>
          </a:r>
          <a:r>
            <a:rPr lang="en-US" sz="2000" i="1" dirty="0">
              <a:latin typeface="Arial" panose="020B0604020202020204" pitchFamily="34" charset="0"/>
              <a:cs typeface="Arial" panose="020B0604020202020204" pitchFamily="34" charset="0"/>
            </a:rPr>
            <a:t>clearly define</a:t>
          </a:r>
          <a:r>
            <a:rPr lang="en-US" sz="1800" dirty="0">
              <a:latin typeface="Arial" panose="020B0604020202020204" pitchFamily="34" charset="0"/>
              <a:cs typeface="Arial" panose="020B0604020202020204" pitchFamily="34" charset="0"/>
            </a:rPr>
            <a:t> the problem agencies are trying to address and the associated goals and </a:t>
          </a:r>
          <a:r>
            <a:rPr lang="en-US" sz="1800" i="1" dirty="0">
              <a:latin typeface="Arial" panose="020B0604020202020204" pitchFamily="34" charset="0"/>
              <a:cs typeface="Arial" panose="020B0604020202020204" pitchFamily="34" charset="0"/>
            </a:rPr>
            <a:t>(2) </a:t>
          </a:r>
          <a:r>
            <a:rPr lang="en-US" sz="2000" i="1" dirty="0">
              <a:latin typeface="Arial" panose="020B0604020202020204" pitchFamily="34" charset="0"/>
              <a:cs typeface="Arial" panose="020B0604020202020204" pitchFamily="34" charset="0"/>
            </a:rPr>
            <a:t>articulate the problem, goals, and intentions </a:t>
          </a:r>
          <a:r>
            <a:rPr lang="en-US" sz="1800" dirty="0">
              <a:latin typeface="Arial" panose="020B0604020202020204" pitchFamily="34" charset="0"/>
              <a:cs typeface="Arial" panose="020B0604020202020204" pitchFamily="34" charset="0"/>
            </a:rPr>
            <a:t>of potential partnerships. </a:t>
          </a:r>
        </a:p>
      </dgm:t>
    </dgm:pt>
    <dgm:pt modelId="{8D926B69-2E96-43D2-8866-DA7ED33CF35B}" type="parTrans" cxnId="{3DC79889-3BFE-4D42-BD82-3FE7414F2CA1}">
      <dgm:prSet/>
      <dgm:spPr/>
      <dgm:t>
        <a:bodyPr/>
        <a:lstStyle/>
        <a:p>
          <a:endParaRPr lang="en-US" sz="1800"/>
        </a:p>
      </dgm:t>
    </dgm:pt>
    <dgm:pt modelId="{27DCC497-18EE-4752-B5CE-B52C02BA3F71}" type="sibTrans" cxnId="{3DC79889-3BFE-4D42-BD82-3FE7414F2CA1}">
      <dgm:prSet/>
      <dgm:spPr/>
      <dgm:t>
        <a:bodyPr/>
        <a:lstStyle/>
        <a:p>
          <a:endParaRPr lang="en-US" sz="1800"/>
        </a:p>
      </dgm:t>
    </dgm:pt>
    <dgm:pt modelId="{DABEFF93-3618-42B9-A227-C04A7CEA8090}">
      <dgm:prSet custT="1"/>
      <dgm:spPr/>
      <dgm:t>
        <a:bodyPr/>
        <a:lstStyle/>
        <a:p>
          <a:pPr>
            <a:lnSpc>
              <a:spcPct val="100000"/>
            </a:lnSpc>
          </a:pPr>
          <a:r>
            <a:rPr lang="en-US" sz="2000" i="1" dirty="0">
              <a:latin typeface="Arial" panose="020B0604020202020204" pitchFamily="34" charset="0"/>
              <a:cs typeface="Arial" panose="020B0604020202020204" pitchFamily="34" charset="0"/>
            </a:rPr>
            <a:t>To consider different perspectives. </a:t>
          </a:r>
          <a:r>
            <a:rPr lang="en-US" sz="1800" dirty="0">
              <a:latin typeface="Arial" panose="020B0604020202020204" pitchFamily="34" charset="0"/>
              <a:cs typeface="Arial" panose="020B0604020202020204" pitchFamily="34" charset="0"/>
            </a:rPr>
            <a:t>Assessing the results of an analysis that incorporates objective measures allows the stakeholders to re-evaluate their empirical perspective that often comes from practice. </a:t>
          </a:r>
        </a:p>
      </dgm:t>
    </dgm:pt>
    <dgm:pt modelId="{DC0E7E87-4DEA-4F84-8848-CB601665D776}" type="parTrans" cxnId="{0541721B-3426-4A94-AFAE-099495746BB4}">
      <dgm:prSet/>
      <dgm:spPr/>
      <dgm:t>
        <a:bodyPr/>
        <a:lstStyle/>
        <a:p>
          <a:endParaRPr lang="en-US" sz="1800"/>
        </a:p>
      </dgm:t>
    </dgm:pt>
    <dgm:pt modelId="{19BBC42F-D2FE-4E37-8F50-2A3F3A2FF826}" type="sibTrans" cxnId="{0541721B-3426-4A94-AFAE-099495746BB4}">
      <dgm:prSet/>
      <dgm:spPr/>
      <dgm:t>
        <a:bodyPr/>
        <a:lstStyle/>
        <a:p>
          <a:endParaRPr lang="en-US" sz="1800"/>
        </a:p>
      </dgm:t>
    </dgm:pt>
    <dgm:pt modelId="{05F9BEFD-6601-4A8A-A0C2-8463AE79ABA4}">
      <dgm:prSet custT="1"/>
      <dgm:spPr/>
      <dgm:t>
        <a:bodyPr/>
        <a:lstStyle/>
        <a:p>
          <a:pPr>
            <a:lnSpc>
              <a:spcPct val="100000"/>
            </a:lnSpc>
          </a:pPr>
          <a:r>
            <a:rPr lang="en-US" sz="2000" i="1" dirty="0">
              <a:latin typeface="Arial" panose="020B0604020202020204" pitchFamily="34" charset="0"/>
              <a:cs typeface="Arial" panose="020B0604020202020204" pitchFamily="34" charset="0"/>
            </a:rPr>
            <a:t>As an internal collaboration tool. </a:t>
          </a:r>
          <a:r>
            <a:rPr lang="en-US" sz="1800" dirty="0">
              <a:latin typeface="Arial" panose="020B0604020202020204" pitchFamily="34" charset="0"/>
              <a:cs typeface="Arial" panose="020B0604020202020204" pitchFamily="34" charset="0"/>
            </a:rPr>
            <a:t>All involved stakeholders complete the rating and ranking of the criteria and alternatives. Exploration of the results can provide insights on different perspectives and opinions. </a:t>
          </a:r>
        </a:p>
      </dgm:t>
    </dgm:pt>
    <dgm:pt modelId="{D44DE5B6-B97D-43A4-A236-C16865008F68}" type="sibTrans" cxnId="{AAC9036E-5B13-4A6A-8CA9-3CBF46390861}">
      <dgm:prSet/>
      <dgm:spPr/>
      <dgm:t>
        <a:bodyPr/>
        <a:lstStyle/>
        <a:p>
          <a:endParaRPr lang="en-US" sz="1800"/>
        </a:p>
      </dgm:t>
    </dgm:pt>
    <dgm:pt modelId="{336AE02B-5697-4DFA-88E9-2817774B0A52}" type="parTrans" cxnId="{AAC9036E-5B13-4A6A-8CA9-3CBF46390861}">
      <dgm:prSet/>
      <dgm:spPr/>
      <dgm:t>
        <a:bodyPr/>
        <a:lstStyle/>
        <a:p>
          <a:endParaRPr lang="en-US" sz="1800"/>
        </a:p>
      </dgm:t>
    </dgm:pt>
    <dgm:pt modelId="{C29910A5-0C73-40CE-9A32-2BB61601BE61}" type="pres">
      <dgm:prSet presAssocID="{2449D1B2-EA88-4087-AAE5-263EB8FF830F}" presName="root" presStyleCnt="0">
        <dgm:presLayoutVars>
          <dgm:dir/>
          <dgm:resizeHandles val="exact"/>
        </dgm:presLayoutVars>
      </dgm:prSet>
      <dgm:spPr/>
    </dgm:pt>
    <dgm:pt modelId="{5ECEEA3E-8ADE-40E1-B3E3-CCDE10A5367A}" type="pres">
      <dgm:prSet presAssocID="{A73F1445-BB27-4522-9914-B8ABF5E20E27}" presName="compNode" presStyleCnt="0"/>
      <dgm:spPr/>
    </dgm:pt>
    <dgm:pt modelId="{541EB552-C0D3-4C8F-9020-32B0A215ED85}" type="pres">
      <dgm:prSet presAssocID="{A73F1445-BB27-4522-9914-B8ABF5E20E27}" presName="bgRect" presStyleLbl="bgShp" presStyleIdx="0" presStyleCnt="4"/>
      <dgm:spPr/>
    </dgm:pt>
    <dgm:pt modelId="{361379EA-65E9-44F4-8C48-137F3E1DCDFD}" type="pres">
      <dgm:prSet presAssocID="{A73F1445-BB27-4522-9914-B8ABF5E20E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43B3C3E5-C12E-4B04-BC8B-DB541D716368}" type="pres">
      <dgm:prSet presAssocID="{A73F1445-BB27-4522-9914-B8ABF5E20E27}" presName="spaceRect" presStyleCnt="0"/>
      <dgm:spPr/>
    </dgm:pt>
    <dgm:pt modelId="{CFE7C781-FB98-4175-82AA-C16862D151A2}" type="pres">
      <dgm:prSet presAssocID="{A73F1445-BB27-4522-9914-B8ABF5E20E27}" presName="parTx" presStyleLbl="revTx" presStyleIdx="0" presStyleCnt="4">
        <dgm:presLayoutVars>
          <dgm:chMax val="0"/>
          <dgm:chPref val="0"/>
        </dgm:presLayoutVars>
      </dgm:prSet>
      <dgm:spPr/>
    </dgm:pt>
    <dgm:pt modelId="{DFF5B24F-AEB5-42E1-BB46-3FD2993578F4}" type="pres">
      <dgm:prSet presAssocID="{233BEA01-30C2-40BD-87D9-067692286F7F}" presName="sibTrans" presStyleCnt="0"/>
      <dgm:spPr/>
    </dgm:pt>
    <dgm:pt modelId="{854CE1E0-A1A1-419E-B02A-1DB2D3B6A650}" type="pres">
      <dgm:prSet presAssocID="{05F9BEFD-6601-4A8A-A0C2-8463AE79ABA4}" presName="compNode" presStyleCnt="0"/>
      <dgm:spPr/>
    </dgm:pt>
    <dgm:pt modelId="{5D084DFB-AD73-4931-B345-5B213148AF6A}" type="pres">
      <dgm:prSet presAssocID="{05F9BEFD-6601-4A8A-A0C2-8463AE79ABA4}" presName="bgRect" presStyleLbl="bgShp" presStyleIdx="1" presStyleCnt="4"/>
      <dgm:spPr/>
    </dgm:pt>
    <dgm:pt modelId="{DA18A164-7410-4889-B4CB-547EBE89DB7E}" type="pres">
      <dgm:prSet presAssocID="{05F9BEFD-6601-4A8A-A0C2-8463AE79AB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FAAD7D4A-0054-4A16-9EA2-89C6422FCABA}" type="pres">
      <dgm:prSet presAssocID="{05F9BEFD-6601-4A8A-A0C2-8463AE79ABA4}" presName="spaceRect" presStyleCnt="0"/>
      <dgm:spPr/>
    </dgm:pt>
    <dgm:pt modelId="{34430EF8-68E5-49BC-89D0-EF07FC8F727A}" type="pres">
      <dgm:prSet presAssocID="{05F9BEFD-6601-4A8A-A0C2-8463AE79ABA4}" presName="parTx" presStyleLbl="revTx" presStyleIdx="1" presStyleCnt="4" custLinFactNeighborX="2180">
        <dgm:presLayoutVars>
          <dgm:chMax val="0"/>
          <dgm:chPref val="0"/>
        </dgm:presLayoutVars>
      </dgm:prSet>
      <dgm:spPr/>
    </dgm:pt>
    <dgm:pt modelId="{881B7706-F66A-4E3B-B722-9A2961C12847}" type="pres">
      <dgm:prSet presAssocID="{D44DE5B6-B97D-43A4-A236-C16865008F68}" presName="sibTrans" presStyleCnt="0"/>
      <dgm:spPr/>
    </dgm:pt>
    <dgm:pt modelId="{5C663CB8-AE08-42BC-8605-88B7B91809F0}" type="pres">
      <dgm:prSet presAssocID="{AA0395B6-15B1-4A24-A48C-A0B9E8310F9D}" presName="compNode" presStyleCnt="0"/>
      <dgm:spPr/>
    </dgm:pt>
    <dgm:pt modelId="{DF6F76AF-9CE2-49ED-982B-B5FBB0BBC9C6}" type="pres">
      <dgm:prSet presAssocID="{AA0395B6-15B1-4A24-A48C-A0B9E8310F9D}" presName="bgRect" presStyleLbl="bgShp" presStyleIdx="2" presStyleCnt="4"/>
      <dgm:spPr/>
    </dgm:pt>
    <dgm:pt modelId="{D52B9DD9-05B0-4048-8C93-7D90FB11720F}" type="pres">
      <dgm:prSet presAssocID="{AA0395B6-15B1-4A24-A48C-A0B9E8310F9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71CD4427-3134-45A8-ACB2-65E4F7C941A0}" type="pres">
      <dgm:prSet presAssocID="{AA0395B6-15B1-4A24-A48C-A0B9E8310F9D}" presName="spaceRect" presStyleCnt="0"/>
      <dgm:spPr/>
    </dgm:pt>
    <dgm:pt modelId="{1C0C84A4-61C6-4F3D-8001-E9E66D454349}" type="pres">
      <dgm:prSet presAssocID="{AA0395B6-15B1-4A24-A48C-A0B9E8310F9D}" presName="parTx" presStyleLbl="revTx" presStyleIdx="2" presStyleCnt="4" custLinFactNeighborX="3441" custLinFactNeighborY="-1258">
        <dgm:presLayoutVars>
          <dgm:chMax val="0"/>
          <dgm:chPref val="0"/>
        </dgm:presLayoutVars>
      </dgm:prSet>
      <dgm:spPr/>
    </dgm:pt>
    <dgm:pt modelId="{5AC45D5D-02B3-4E08-B9FF-144B302A7D1D}" type="pres">
      <dgm:prSet presAssocID="{27DCC497-18EE-4752-B5CE-B52C02BA3F71}" presName="sibTrans" presStyleCnt="0"/>
      <dgm:spPr/>
    </dgm:pt>
    <dgm:pt modelId="{E9467F3B-63E7-4CA4-A537-131FBEE5F6A4}" type="pres">
      <dgm:prSet presAssocID="{DABEFF93-3618-42B9-A227-C04A7CEA8090}" presName="compNode" presStyleCnt="0"/>
      <dgm:spPr/>
    </dgm:pt>
    <dgm:pt modelId="{8E46AC33-144E-4FA7-B09E-28091DCC3AFB}" type="pres">
      <dgm:prSet presAssocID="{DABEFF93-3618-42B9-A227-C04A7CEA8090}" presName="bgRect" presStyleLbl="bgShp" presStyleIdx="3" presStyleCnt="4" custLinFactNeighborX="-2212" custLinFactNeighborY="194"/>
      <dgm:spPr/>
    </dgm:pt>
    <dgm:pt modelId="{1A47E43D-B90E-4140-8DD6-C1A4D3212A69}" type="pres">
      <dgm:prSet presAssocID="{DABEFF93-3618-42B9-A227-C04A7CEA80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56701841-DEE2-480F-A885-C7C8F19E2A59}" type="pres">
      <dgm:prSet presAssocID="{DABEFF93-3618-42B9-A227-C04A7CEA8090}" presName="spaceRect" presStyleCnt="0"/>
      <dgm:spPr/>
    </dgm:pt>
    <dgm:pt modelId="{7ED1B322-75BA-41CB-AFDC-2F9B5B04484A}" type="pres">
      <dgm:prSet presAssocID="{DABEFF93-3618-42B9-A227-C04A7CEA8090}" presName="parTx" presStyleLbl="revTx" presStyleIdx="3" presStyleCnt="4" custScaleX="100256" custLinFactNeighborX="4223" custLinFactNeighborY="96">
        <dgm:presLayoutVars>
          <dgm:chMax val="0"/>
          <dgm:chPref val="0"/>
        </dgm:presLayoutVars>
      </dgm:prSet>
      <dgm:spPr/>
    </dgm:pt>
  </dgm:ptLst>
  <dgm:cxnLst>
    <dgm:cxn modelId="{0541721B-3426-4A94-AFAE-099495746BB4}" srcId="{2449D1B2-EA88-4087-AAE5-263EB8FF830F}" destId="{DABEFF93-3618-42B9-A227-C04A7CEA8090}" srcOrd="3" destOrd="0" parTransId="{DC0E7E87-4DEA-4F84-8848-CB601665D776}" sibTransId="{19BBC42F-D2FE-4E37-8F50-2A3F3A2FF826}"/>
    <dgm:cxn modelId="{AAC9036E-5B13-4A6A-8CA9-3CBF46390861}" srcId="{2449D1B2-EA88-4087-AAE5-263EB8FF830F}" destId="{05F9BEFD-6601-4A8A-A0C2-8463AE79ABA4}" srcOrd="1" destOrd="0" parTransId="{336AE02B-5697-4DFA-88E9-2817774B0A52}" sibTransId="{D44DE5B6-B97D-43A4-A236-C16865008F68}"/>
    <dgm:cxn modelId="{3DC79889-3BFE-4D42-BD82-3FE7414F2CA1}" srcId="{2449D1B2-EA88-4087-AAE5-263EB8FF830F}" destId="{AA0395B6-15B1-4A24-A48C-A0B9E8310F9D}" srcOrd="2" destOrd="0" parTransId="{8D926B69-2E96-43D2-8866-DA7ED33CF35B}" sibTransId="{27DCC497-18EE-4752-B5CE-B52C02BA3F71}"/>
    <dgm:cxn modelId="{C9D4559C-5A01-4D4D-825E-B6D895F44808}" srcId="{2449D1B2-EA88-4087-AAE5-263EB8FF830F}" destId="{A73F1445-BB27-4522-9914-B8ABF5E20E27}" srcOrd="0" destOrd="0" parTransId="{070CACAD-A62E-4FEA-88B7-FA19C4999971}" sibTransId="{233BEA01-30C2-40BD-87D9-067692286F7F}"/>
    <dgm:cxn modelId="{C6C3A8A2-3EEA-4F91-9A00-1A1F1913A5E0}" type="presOf" srcId="{A73F1445-BB27-4522-9914-B8ABF5E20E27}" destId="{CFE7C781-FB98-4175-82AA-C16862D151A2}" srcOrd="0" destOrd="0" presId="urn:microsoft.com/office/officeart/2018/2/layout/IconVerticalSolidList"/>
    <dgm:cxn modelId="{F09250B8-7FD3-423D-9DC2-1A81DF275AF8}" type="presOf" srcId="{05F9BEFD-6601-4A8A-A0C2-8463AE79ABA4}" destId="{34430EF8-68E5-49BC-89D0-EF07FC8F727A}" srcOrd="0" destOrd="0" presId="urn:microsoft.com/office/officeart/2018/2/layout/IconVerticalSolidList"/>
    <dgm:cxn modelId="{84ABF4BF-90D1-476B-8EA0-2187A04F60B1}" type="presOf" srcId="{DABEFF93-3618-42B9-A227-C04A7CEA8090}" destId="{7ED1B322-75BA-41CB-AFDC-2F9B5B04484A}" srcOrd="0" destOrd="0" presId="urn:microsoft.com/office/officeart/2018/2/layout/IconVerticalSolidList"/>
    <dgm:cxn modelId="{D7ACC7E8-A125-4AAF-BBEE-66250F5D8958}" type="presOf" srcId="{AA0395B6-15B1-4A24-A48C-A0B9E8310F9D}" destId="{1C0C84A4-61C6-4F3D-8001-E9E66D454349}" srcOrd="0" destOrd="0" presId="urn:microsoft.com/office/officeart/2018/2/layout/IconVerticalSolidList"/>
    <dgm:cxn modelId="{4B9CC3ED-0A1F-4C9F-A079-F00C541D2F06}" type="presOf" srcId="{2449D1B2-EA88-4087-AAE5-263EB8FF830F}" destId="{C29910A5-0C73-40CE-9A32-2BB61601BE61}" srcOrd="0" destOrd="0" presId="urn:microsoft.com/office/officeart/2018/2/layout/IconVerticalSolidList"/>
    <dgm:cxn modelId="{9359FE64-E2F6-408D-B720-A9F6F438AC65}" type="presParOf" srcId="{C29910A5-0C73-40CE-9A32-2BB61601BE61}" destId="{5ECEEA3E-8ADE-40E1-B3E3-CCDE10A5367A}" srcOrd="0" destOrd="0" presId="urn:microsoft.com/office/officeart/2018/2/layout/IconVerticalSolidList"/>
    <dgm:cxn modelId="{E2521AAA-64D5-4022-A529-684A54A30ED3}" type="presParOf" srcId="{5ECEEA3E-8ADE-40E1-B3E3-CCDE10A5367A}" destId="{541EB552-C0D3-4C8F-9020-32B0A215ED85}" srcOrd="0" destOrd="0" presId="urn:microsoft.com/office/officeart/2018/2/layout/IconVerticalSolidList"/>
    <dgm:cxn modelId="{CA4C4698-C5E7-4B98-AE8B-A5943F5DE57F}" type="presParOf" srcId="{5ECEEA3E-8ADE-40E1-B3E3-CCDE10A5367A}" destId="{361379EA-65E9-44F4-8C48-137F3E1DCDFD}" srcOrd="1" destOrd="0" presId="urn:microsoft.com/office/officeart/2018/2/layout/IconVerticalSolidList"/>
    <dgm:cxn modelId="{A5A47CB6-08EA-4D33-B618-7010A4DE42EB}" type="presParOf" srcId="{5ECEEA3E-8ADE-40E1-B3E3-CCDE10A5367A}" destId="{43B3C3E5-C12E-4B04-BC8B-DB541D716368}" srcOrd="2" destOrd="0" presId="urn:microsoft.com/office/officeart/2018/2/layout/IconVerticalSolidList"/>
    <dgm:cxn modelId="{19036F72-6750-4038-AAEF-7970A781BCB1}" type="presParOf" srcId="{5ECEEA3E-8ADE-40E1-B3E3-CCDE10A5367A}" destId="{CFE7C781-FB98-4175-82AA-C16862D151A2}" srcOrd="3" destOrd="0" presId="urn:microsoft.com/office/officeart/2018/2/layout/IconVerticalSolidList"/>
    <dgm:cxn modelId="{E7A0B43E-8F84-451F-9375-F3171BE26F6B}" type="presParOf" srcId="{C29910A5-0C73-40CE-9A32-2BB61601BE61}" destId="{DFF5B24F-AEB5-42E1-BB46-3FD2993578F4}" srcOrd="1" destOrd="0" presId="urn:microsoft.com/office/officeart/2018/2/layout/IconVerticalSolidList"/>
    <dgm:cxn modelId="{DCDAE94E-4F3F-4285-BCBA-87316C14276C}" type="presParOf" srcId="{C29910A5-0C73-40CE-9A32-2BB61601BE61}" destId="{854CE1E0-A1A1-419E-B02A-1DB2D3B6A650}" srcOrd="2" destOrd="0" presId="urn:microsoft.com/office/officeart/2018/2/layout/IconVerticalSolidList"/>
    <dgm:cxn modelId="{2157C260-1A43-4AB8-A94C-731F65032B47}" type="presParOf" srcId="{854CE1E0-A1A1-419E-B02A-1DB2D3B6A650}" destId="{5D084DFB-AD73-4931-B345-5B213148AF6A}" srcOrd="0" destOrd="0" presId="urn:microsoft.com/office/officeart/2018/2/layout/IconVerticalSolidList"/>
    <dgm:cxn modelId="{5ECBDD9E-FE67-4272-B673-E71595AC1B70}" type="presParOf" srcId="{854CE1E0-A1A1-419E-B02A-1DB2D3B6A650}" destId="{DA18A164-7410-4889-B4CB-547EBE89DB7E}" srcOrd="1" destOrd="0" presId="urn:microsoft.com/office/officeart/2018/2/layout/IconVerticalSolidList"/>
    <dgm:cxn modelId="{9E92C9CD-E9FF-4C6D-A331-A8CF738DD351}" type="presParOf" srcId="{854CE1E0-A1A1-419E-B02A-1DB2D3B6A650}" destId="{FAAD7D4A-0054-4A16-9EA2-89C6422FCABA}" srcOrd="2" destOrd="0" presId="urn:microsoft.com/office/officeart/2018/2/layout/IconVerticalSolidList"/>
    <dgm:cxn modelId="{514D9017-7DB7-4EA3-89B3-98CB5C92ED66}" type="presParOf" srcId="{854CE1E0-A1A1-419E-B02A-1DB2D3B6A650}" destId="{34430EF8-68E5-49BC-89D0-EF07FC8F727A}" srcOrd="3" destOrd="0" presId="urn:microsoft.com/office/officeart/2018/2/layout/IconVerticalSolidList"/>
    <dgm:cxn modelId="{C92DD269-EAA6-4894-9456-F02DA656A438}" type="presParOf" srcId="{C29910A5-0C73-40CE-9A32-2BB61601BE61}" destId="{881B7706-F66A-4E3B-B722-9A2961C12847}" srcOrd="3" destOrd="0" presId="urn:microsoft.com/office/officeart/2018/2/layout/IconVerticalSolidList"/>
    <dgm:cxn modelId="{793BB189-E0DD-45B4-BC54-0C02396BA9A1}" type="presParOf" srcId="{C29910A5-0C73-40CE-9A32-2BB61601BE61}" destId="{5C663CB8-AE08-42BC-8605-88B7B91809F0}" srcOrd="4" destOrd="0" presId="urn:microsoft.com/office/officeart/2018/2/layout/IconVerticalSolidList"/>
    <dgm:cxn modelId="{884A8143-C316-4928-92AD-45AD035BF801}" type="presParOf" srcId="{5C663CB8-AE08-42BC-8605-88B7B91809F0}" destId="{DF6F76AF-9CE2-49ED-982B-B5FBB0BBC9C6}" srcOrd="0" destOrd="0" presId="urn:microsoft.com/office/officeart/2018/2/layout/IconVerticalSolidList"/>
    <dgm:cxn modelId="{0E8EB800-DA14-4F8C-89EE-95BC810EC5C2}" type="presParOf" srcId="{5C663CB8-AE08-42BC-8605-88B7B91809F0}" destId="{D52B9DD9-05B0-4048-8C93-7D90FB11720F}" srcOrd="1" destOrd="0" presId="urn:microsoft.com/office/officeart/2018/2/layout/IconVerticalSolidList"/>
    <dgm:cxn modelId="{48C8F4F8-AA55-4C5C-956C-1768D5F75768}" type="presParOf" srcId="{5C663CB8-AE08-42BC-8605-88B7B91809F0}" destId="{71CD4427-3134-45A8-ACB2-65E4F7C941A0}" srcOrd="2" destOrd="0" presId="urn:microsoft.com/office/officeart/2018/2/layout/IconVerticalSolidList"/>
    <dgm:cxn modelId="{5678B456-1B6B-4D2D-AB63-F8EC80E28182}" type="presParOf" srcId="{5C663CB8-AE08-42BC-8605-88B7B91809F0}" destId="{1C0C84A4-61C6-4F3D-8001-E9E66D454349}" srcOrd="3" destOrd="0" presId="urn:microsoft.com/office/officeart/2018/2/layout/IconVerticalSolidList"/>
    <dgm:cxn modelId="{505ED4B6-A11A-4EFD-86FE-9589438A5B41}" type="presParOf" srcId="{C29910A5-0C73-40CE-9A32-2BB61601BE61}" destId="{5AC45D5D-02B3-4E08-B9FF-144B302A7D1D}" srcOrd="5" destOrd="0" presId="urn:microsoft.com/office/officeart/2018/2/layout/IconVerticalSolidList"/>
    <dgm:cxn modelId="{B3FAB0D9-6753-4093-8313-C315AD51BBE1}" type="presParOf" srcId="{C29910A5-0C73-40CE-9A32-2BB61601BE61}" destId="{E9467F3B-63E7-4CA4-A537-131FBEE5F6A4}" srcOrd="6" destOrd="0" presId="urn:microsoft.com/office/officeart/2018/2/layout/IconVerticalSolidList"/>
    <dgm:cxn modelId="{F8611098-830F-48DA-B0D0-16A2E554BF64}" type="presParOf" srcId="{E9467F3B-63E7-4CA4-A537-131FBEE5F6A4}" destId="{8E46AC33-144E-4FA7-B09E-28091DCC3AFB}" srcOrd="0" destOrd="0" presId="urn:microsoft.com/office/officeart/2018/2/layout/IconVerticalSolidList"/>
    <dgm:cxn modelId="{F123E16B-4507-4177-8F00-18CDB2E97A6B}" type="presParOf" srcId="{E9467F3B-63E7-4CA4-A537-131FBEE5F6A4}" destId="{1A47E43D-B90E-4140-8DD6-C1A4D3212A69}" srcOrd="1" destOrd="0" presId="urn:microsoft.com/office/officeart/2018/2/layout/IconVerticalSolidList"/>
    <dgm:cxn modelId="{6C3810F0-D115-4789-A8A8-1C5DAFFE443A}" type="presParOf" srcId="{E9467F3B-63E7-4CA4-A537-131FBEE5F6A4}" destId="{56701841-DEE2-480F-A885-C7C8F19E2A59}" srcOrd="2" destOrd="0" presId="urn:microsoft.com/office/officeart/2018/2/layout/IconVerticalSolidList"/>
    <dgm:cxn modelId="{E0D7C87A-E71D-4E78-86A9-5B2C823133B8}" type="presParOf" srcId="{E9467F3B-63E7-4CA4-A537-131FBEE5F6A4}" destId="{7ED1B322-75BA-41CB-AFDC-2F9B5B04484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844A1-D245-47B6-9EFA-B1E45918DAC4}">
      <dsp:nvSpPr>
        <dsp:cNvPr id="0" name=""/>
        <dsp:cNvSpPr/>
      </dsp:nvSpPr>
      <dsp:spPr>
        <a:xfrm>
          <a:off x="210785" y="404339"/>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8D750-FA52-40A5-AA1A-5268CDF10845}">
      <dsp:nvSpPr>
        <dsp:cNvPr id="0" name=""/>
        <dsp:cNvSpPr/>
      </dsp:nvSpPr>
      <dsp:spPr>
        <a:xfrm>
          <a:off x="491159" y="684713"/>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A89E5F-8F97-45B0-A34B-CFD2C3B41DBA}">
      <dsp:nvSpPr>
        <dsp:cNvPr id="0" name=""/>
        <dsp:cNvSpPr/>
      </dsp:nvSpPr>
      <dsp:spPr>
        <a:xfrm>
          <a:off x="1831996" y="404339"/>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Public-private partnerships between transit agencies and transportation network companies (TNCs).</a:t>
          </a:r>
        </a:p>
      </dsp:txBody>
      <dsp:txXfrm>
        <a:off x="1831996" y="404339"/>
        <a:ext cx="3147056" cy="1335114"/>
      </dsp:txXfrm>
    </dsp:sp>
    <dsp:sp modelId="{BE790BF0-90A9-48F7-99E1-9D91F299637D}">
      <dsp:nvSpPr>
        <dsp:cNvPr id="0" name=""/>
        <dsp:cNvSpPr/>
      </dsp:nvSpPr>
      <dsp:spPr>
        <a:xfrm>
          <a:off x="5527403" y="404339"/>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460A8D-40F9-46E5-94BF-206A6D96A80A}">
      <dsp:nvSpPr>
        <dsp:cNvPr id="0" name=""/>
        <dsp:cNvSpPr/>
      </dsp:nvSpPr>
      <dsp:spPr>
        <a:xfrm>
          <a:off x="5807777" y="684713"/>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3BFEF5-3630-4F3B-8B4F-42808C7FEC11}">
      <dsp:nvSpPr>
        <dsp:cNvPr id="0" name=""/>
        <dsp:cNvSpPr/>
      </dsp:nvSpPr>
      <dsp:spPr>
        <a:xfrm>
          <a:off x="7148614" y="404339"/>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Early planning stages of establishing a ride-hailing program within a small transit agency.</a:t>
          </a:r>
        </a:p>
      </dsp:txBody>
      <dsp:txXfrm>
        <a:off x="7148614" y="404339"/>
        <a:ext cx="3147056" cy="1335114"/>
      </dsp:txXfrm>
    </dsp:sp>
    <dsp:sp modelId="{DE92E208-B2FA-41E6-87A7-1BF416A463DA}">
      <dsp:nvSpPr>
        <dsp:cNvPr id="0" name=""/>
        <dsp:cNvSpPr/>
      </dsp:nvSpPr>
      <dsp:spPr>
        <a:xfrm>
          <a:off x="210785" y="2682193"/>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45A7C1-8769-4CBB-8E32-631F67DDC7A1}">
      <dsp:nvSpPr>
        <dsp:cNvPr id="0" name=""/>
        <dsp:cNvSpPr/>
      </dsp:nvSpPr>
      <dsp:spPr>
        <a:xfrm>
          <a:off x="491159" y="2962567"/>
          <a:ext cx="774366" cy="774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CCA371-B66E-46C4-AB9B-AAEDD1CFA32F}">
      <dsp:nvSpPr>
        <dsp:cNvPr id="0" name=""/>
        <dsp:cNvSpPr/>
      </dsp:nvSpPr>
      <dsp:spPr>
        <a:xfrm>
          <a:off x="1831996" y="2518895"/>
          <a:ext cx="3147056" cy="1661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Exploring the perceived and actual potential benefits/costs and performance of different ride-hailing service models. </a:t>
          </a:r>
        </a:p>
      </dsp:txBody>
      <dsp:txXfrm>
        <a:off x="1831996" y="2518895"/>
        <a:ext cx="3147056" cy="1661710"/>
      </dsp:txXfrm>
    </dsp:sp>
    <dsp:sp modelId="{7896B1A7-8D1C-40A4-B892-C89C5966887A}">
      <dsp:nvSpPr>
        <dsp:cNvPr id="0" name=""/>
        <dsp:cNvSpPr/>
      </dsp:nvSpPr>
      <dsp:spPr>
        <a:xfrm>
          <a:off x="5527403" y="2682193"/>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BD1C49-0FC7-4658-89A0-2210492ED865}">
      <dsp:nvSpPr>
        <dsp:cNvPr id="0" name=""/>
        <dsp:cNvSpPr/>
      </dsp:nvSpPr>
      <dsp:spPr>
        <a:xfrm>
          <a:off x="5807777" y="2962567"/>
          <a:ext cx="774366" cy="774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9C36C2-722E-446B-8A41-01CE4F29659F}">
      <dsp:nvSpPr>
        <dsp:cNvPr id="0" name=""/>
        <dsp:cNvSpPr/>
      </dsp:nvSpPr>
      <dsp:spPr>
        <a:xfrm>
          <a:off x="7148614" y="268219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t>Proposing a framework based on selected multi-criteria decision analysis (MCDA) methods.</a:t>
          </a:r>
        </a:p>
      </dsp:txBody>
      <dsp:txXfrm>
        <a:off x="7148614" y="2682193"/>
        <a:ext cx="3147056" cy="13351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2E09B-1F0A-4E0B-A435-54C98F75F606}">
      <dsp:nvSpPr>
        <dsp:cNvPr id="0" name=""/>
        <dsp:cNvSpPr/>
      </dsp:nvSpPr>
      <dsp:spPr>
        <a:xfrm>
          <a:off x="0" y="2258"/>
          <a:ext cx="6830568" cy="1144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93F6E2-41ED-4320-BDC2-41A3B80EADDC}">
      <dsp:nvSpPr>
        <dsp:cNvPr id="0" name=""/>
        <dsp:cNvSpPr/>
      </dsp:nvSpPr>
      <dsp:spPr>
        <a:xfrm>
          <a:off x="346197" y="259760"/>
          <a:ext cx="629450" cy="6294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388701-29EB-4EE2-8D3D-A4608C43DF0C}">
      <dsp:nvSpPr>
        <dsp:cNvPr id="0" name=""/>
        <dsp:cNvSpPr/>
      </dsp:nvSpPr>
      <dsp:spPr>
        <a:xfrm>
          <a:off x="1321846" y="2258"/>
          <a:ext cx="5508721" cy="1144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22" tIns="121122" rIns="121122" bIns="121122" numCol="1" spcCol="1270" anchor="ctr" anchorCtr="0">
          <a:noAutofit/>
        </a:bodyPr>
        <a:lstStyle/>
        <a:p>
          <a:pPr marL="0" lvl="0" indent="0" algn="l" defTabSz="800100">
            <a:lnSpc>
              <a:spcPct val="100000"/>
            </a:lnSpc>
            <a:spcBef>
              <a:spcPct val="0"/>
            </a:spcBef>
            <a:spcAft>
              <a:spcPct val="35000"/>
            </a:spcAft>
            <a:buNone/>
          </a:pPr>
          <a:r>
            <a:rPr lang="en-US" sz="1800" kern="1200"/>
            <a:t>Based on the identified criteria, the attributes of these criteria can be identified.</a:t>
          </a:r>
        </a:p>
      </dsp:txBody>
      <dsp:txXfrm>
        <a:off x="1321846" y="2258"/>
        <a:ext cx="5508721" cy="1144455"/>
      </dsp:txXfrm>
    </dsp:sp>
    <dsp:sp modelId="{DED819A5-8B2E-4AD5-99F9-C4FC776010F6}">
      <dsp:nvSpPr>
        <dsp:cNvPr id="0" name=""/>
        <dsp:cNvSpPr/>
      </dsp:nvSpPr>
      <dsp:spPr>
        <a:xfrm>
          <a:off x="0" y="1432827"/>
          <a:ext cx="6830568" cy="1144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9BB75A-2D40-4134-98C8-6498287FA027}">
      <dsp:nvSpPr>
        <dsp:cNvPr id="0" name=""/>
        <dsp:cNvSpPr/>
      </dsp:nvSpPr>
      <dsp:spPr>
        <a:xfrm>
          <a:off x="346197" y="1690330"/>
          <a:ext cx="629450" cy="6294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78A2BA-0E4D-4863-BB44-1CFE92665875}">
      <dsp:nvSpPr>
        <dsp:cNvPr id="0" name=""/>
        <dsp:cNvSpPr/>
      </dsp:nvSpPr>
      <dsp:spPr>
        <a:xfrm>
          <a:off x="1321846" y="1432827"/>
          <a:ext cx="5508721" cy="1144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22" tIns="121122" rIns="121122" bIns="121122" numCol="1" spcCol="1270" anchor="ctr" anchorCtr="0">
          <a:noAutofit/>
        </a:bodyPr>
        <a:lstStyle/>
        <a:p>
          <a:pPr marL="0" lvl="0" indent="0" algn="l" defTabSz="800100">
            <a:lnSpc>
              <a:spcPct val="100000"/>
            </a:lnSpc>
            <a:spcBef>
              <a:spcPct val="0"/>
            </a:spcBef>
            <a:spcAft>
              <a:spcPct val="35000"/>
            </a:spcAft>
            <a:buNone/>
          </a:pPr>
          <a:r>
            <a:rPr lang="en-US" sz="1800" kern="1200"/>
            <a:t>There are different ways to measure an attribute, depending on the decision-makers’ goal.</a:t>
          </a:r>
        </a:p>
      </dsp:txBody>
      <dsp:txXfrm>
        <a:off x="1321846" y="1432827"/>
        <a:ext cx="5508721" cy="1144455"/>
      </dsp:txXfrm>
    </dsp:sp>
    <dsp:sp modelId="{580B819A-7926-4259-8655-D9FA421DB89C}">
      <dsp:nvSpPr>
        <dsp:cNvPr id="0" name=""/>
        <dsp:cNvSpPr/>
      </dsp:nvSpPr>
      <dsp:spPr>
        <a:xfrm>
          <a:off x="0" y="2863396"/>
          <a:ext cx="6830568" cy="1144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BE5FA8-0A28-4A30-B7EC-F0B3385760AA}">
      <dsp:nvSpPr>
        <dsp:cNvPr id="0" name=""/>
        <dsp:cNvSpPr/>
      </dsp:nvSpPr>
      <dsp:spPr>
        <a:xfrm>
          <a:off x="346197" y="3120899"/>
          <a:ext cx="629450" cy="6294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187FF0-AE38-4E3E-A0FE-7ED065759C8B}">
      <dsp:nvSpPr>
        <dsp:cNvPr id="0" name=""/>
        <dsp:cNvSpPr/>
      </dsp:nvSpPr>
      <dsp:spPr>
        <a:xfrm>
          <a:off x="1321846" y="2863396"/>
          <a:ext cx="5508721" cy="1144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22" tIns="121122" rIns="121122" bIns="121122" numCol="1" spcCol="1270" anchor="ctr" anchorCtr="0">
          <a:noAutofit/>
        </a:bodyPr>
        <a:lstStyle/>
        <a:p>
          <a:pPr marL="0" lvl="0" indent="0" algn="l" defTabSz="800100">
            <a:lnSpc>
              <a:spcPct val="100000"/>
            </a:lnSpc>
            <a:spcBef>
              <a:spcPct val="0"/>
            </a:spcBef>
            <a:spcAft>
              <a:spcPct val="35000"/>
            </a:spcAft>
            <a:buNone/>
          </a:pPr>
          <a:r>
            <a:rPr lang="en-US" sz="1800" kern="1200"/>
            <a:t>When defining each criterion, the main question should be: </a:t>
          </a:r>
          <a:r>
            <a:rPr lang="en-US" sz="1800" i="1" kern="1200"/>
            <a:t>how would you like to measure success/progress towards the goal?</a:t>
          </a:r>
          <a:endParaRPr lang="en-US" sz="1800" kern="1200"/>
        </a:p>
      </dsp:txBody>
      <dsp:txXfrm>
        <a:off x="1321846" y="2863396"/>
        <a:ext cx="5508721" cy="1144455"/>
      </dsp:txXfrm>
    </dsp:sp>
    <dsp:sp modelId="{7E8A11A0-CA98-47C5-AAC2-321BACDA78E9}">
      <dsp:nvSpPr>
        <dsp:cNvPr id="0" name=""/>
        <dsp:cNvSpPr/>
      </dsp:nvSpPr>
      <dsp:spPr>
        <a:xfrm>
          <a:off x="0" y="4293966"/>
          <a:ext cx="6830568" cy="11444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DE1155-D088-46DF-9077-8423E357C28C}">
      <dsp:nvSpPr>
        <dsp:cNvPr id="0" name=""/>
        <dsp:cNvSpPr/>
      </dsp:nvSpPr>
      <dsp:spPr>
        <a:xfrm>
          <a:off x="346197" y="4551468"/>
          <a:ext cx="629450" cy="6294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86B4DE-B51A-407A-A60A-9FCF71E3B789}">
      <dsp:nvSpPr>
        <dsp:cNvPr id="0" name=""/>
        <dsp:cNvSpPr/>
      </dsp:nvSpPr>
      <dsp:spPr>
        <a:xfrm>
          <a:off x="1321846" y="4293966"/>
          <a:ext cx="5508721" cy="1144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122" tIns="121122" rIns="121122" bIns="121122" numCol="1" spcCol="1270" anchor="ctr" anchorCtr="0">
          <a:noAutofit/>
        </a:bodyPr>
        <a:lstStyle/>
        <a:p>
          <a:pPr marL="0" lvl="0" indent="0" algn="l" defTabSz="800100">
            <a:lnSpc>
              <a:spcPct val="100000"/>
            </a:lnSpc>
            <a:spcBef>
              <a:spcPct val="0"/>
            </a:spcBef>
            <a:spcAft>
              <a:spcPct val="35000"/>
            </a:spcAft>
            <a:buNone/>
          </a:pPr>
          <a:r>
            <a:rPr lang="en-US" sz="1800" kern="1200" dirty="0"/>
            <a:t>Criteria can be categorized as beneficial, i.e., the higher value, the better result, and non-beneficial, i.e., the lower value leads to a better result.</a:t>
          </a:r>
        </a:p>
      </dsp:txBody>
      <dsp:txXfrm>
        <a:off x="1321846" y="4293966"/>
        <a:ext cx="5508721" cy="11444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844A1-D245-47B6-9EFA-B1E45918DAC4}">
      <dsp:nvSpPr>
        <dsp:cNvPr id="0" name=""/>
        <dsp:cNvSpPr/>
      </dsp:nvSpPr>
      <dsp:spPr>
        <a:xfrm>
          <a:off x="210785" y="1624915"/>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8D750-FA52-40A5-AA1A-5268CDF10845}">
      <dsp:nvSpPr>
        <dsp:cNvPr id="0" name=""/>
        <dsp:cNvSpPr/>
      </dsp:nvSpPr>
      <dsp:spPr>
        <a:xfrm>
          <a:off x="491159" y="1905289"/>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A89E5F-8F97-45B0-A34B-CFD2C3B41DBA}">
      <dsp:nvSpPr>
        <dsp:cNvPr id="0" name=""/>
        <dsp:cNvSpPr/>
      </dsp:nvSpPr>
      <dsp:spPr>
        <a:xfrm>
          <a:off x="1831996" y="1624915"/>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Arial" panose="020B0604020202020204" pitchFamily="34" charset="0"/>
              <a:cs typeface="Arial" panose="020B0604020202020204" pitchFamily="34" charset="0"/>
            </a:rPr>
            <a:t>Results highlight the need for local explorations of perceived </a:t>
          </a:r>
          <a:r>
            <a:rPr lang="en-US" sz="2000" i="1" kern="1200">
              <a:latin typeface="Arial" panose="020B0604020202020204" pitchFamily="34" charset="0"/>
              <a:cs typeface="Arial" panose="020B0604020202020204" pitchFamily="34" charset="0"/>
            </a:rPr>
            <a:t>and</a:t>
          </a:r>
          <a:r>
            <a:rPr lang="en-US" sz="2000" kern="1200">
              <a:latin typeface="Arial" panose="020B0604020202020204" pitchFamily="34" charset="0"/>
              <a:cs typeface="Arial" panose="020B0604020202020204" pitchFamily="34" charset="0"/>
            </a:rPr>
            <a:t> actual measures of benefits/costs. </a:t>
          </a:r>
          <a:endParaRPr lang="en-US" sz="2000" kern="1200"/>
        </a:p>
      </dsp:txBody>
      <dsp:txXfrm>
        <a:off x="1831996" y="1624915"/>
        <a:ext cx="3147056" cy="1335114"/>
      </dsp:txXfrm>
    </dsp:sp>
    <dsp:sp modelId="{BE790BF0-90A9-48F7-99E1-9D91F299637D}">
      <dsp:nvSpPr>
        <dsp:cNvPr id="0" name=""/>
        <dsp:cNvSpPr/>
      </dsp:nvSpPr>
      <dsp:spPr>
        <a:xfrm>
          <a:off x="5527403" y="1624915"/>
          <a:ext cx="1335114" cy="13351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460A8D-40F9-46E5-94BF-206A6D96A80A}">
      <dsp:nvSpPr>
        <dsp:cNvPr id="0" name=""/>
        <dsp:cNvSpPr/>
      </dsp:nvSpPr>
      <dsp:spPr>
        <a:xfrm>
          <a:off x="5807777" y="1905289"/>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3BFEF5-3630-4F3B-8B4F-42808C7FEC11}">
      <dsp:nvSpPr>
        <dsp:cNvPr id="0" name=""/>
        <dsp:cNvSpPr/>
      </dsp:nvSpPr>
      <dsp:spPr>
        <a:xfrm>
          <a:off x="7148614" y="1624915"/>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latin typeface="Arial" panose="020B0604020202020204" pitchFamily="34" charset="0"/>
              <a:cs typeface="Arial" panose="020B0604020202020204" pitchFamily="34" charset="0"/>
            </a:rPr>
            <a:t>A stand-alone spread-sheet-based tool has been designed for this research (available upon request), and the analysis can be easily performed by non-experts that have basic Excel skills.</a:t>
          </a:r>
          <a:endParaRPr lang="en-US" sz="2000" kern="1200"/>
        </a:p>
      </dsp:txBody>
      <dsp:txXfrm>
        <a:off x="7148614" y="1624915"/>
        <a:ext cx="3147056" cy="13351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EB552-C0D3-4C8F-9020-32B0A215ED85}">
      <dsp:nvSpPr>
        <dsp:cNvPr id="0" name=""/>
        <dsp:cNvSpPr/>
      </dsp:nvSpPr>
      <dsp:spPr>
        <a:xfrm>
          <a:off x="0" y="7961"/>
          <a:ext cx="7487920" cy="11516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379EA-65E9-44F4-8C48-137F3E1DCDFD}">
      <dsp:nvSpPr>
        <dsp:cNvPr id="0" name=""/>
        <dsp:cNvSpPr/>
      </dsp:nvSpPr>
      <dsp:spPr>
        <a:xfrm>
          <a:off x="348369" y="267079"/>
          <a:ext cx="634018" cy="6333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E7C781-FB98-4175-82AA-C16862D151A2}">
      <dsp:nvSpPr>
        <dsp:cNvPr id="0" name=""/>
        <dsp:cNvSpPr/>
      </dsp:nvSpPr>
      <dsp:spPr>
        <a:xfrm>
          <a:off x="1330757" y="7961"/>
          <a:ext cx="5835998" cy="1152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01" tIns="122001" rIns="122001" bIns="122001"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Arial" panose="020B0604020202020204" pitchFamily="34" charset="0"/>
              <a:cs typeface="Arial" panose="020B0604020202020204" pitchFamily="34" charset="0"/>
            </a:rPr>
            <a:t>The proposed framework can assist small transit agencies in early stages of exploring and planning innovative transit services. </a:t>
          </a:r>
          <a:endParaRPr lang="en-US" sz="2000" kern="1200" dirty="0"/>
        </a:p>
      </dsp:txBody>
      <dsp:txXfrm>
        <a:off x="1330757" y="7961"/>
        <a:ext cx="5835998" cy="1152760"/>
      </dsp:txXfrm>
    </dsp:sp>
    <dsp:sp modelId="{5D084DFB-AD73-4931-B345-5B213148AF6A}">
      <dsp:nvSpPr>
        <dsp:cNvPr id="0" name=""/>
        <dsp:cNvSpPr/>
      </dsp:nvSpPr>
      <dsp:spPr>
        <a:xfrm>
          <a:off x="0" y="1431960"/>
          <a:ext cx="7487920" cy="11516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18A164-7410-4889-B4CB-547EBE89DB7E}">
      <dsp:nvSpPr>
        <dsp:cNvPr id="0" name=""/>
        <dsp:cNvSpPr/>
      </dsp:nvSpPr>
      <dsp:spPr>
        <a:xfrm>
          <a:off x="348369" y="1691078"/>
          <a:ext cx="634018" cy="6333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430EF8-68E5-49BC-89D0-EF07FC8F727A}">
      <dsp:nvSpPr>
        <dsp:cNvPr id="0" name=""/>
        <dsp:cNvSpPr/>
      </dsp:nvSpPr>
      <dsp:spPr>
        <a:xfrm>
          <a:off x="1457982" y="1431960"/>
          <a:ext cx="5835998" cy="1152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01" tIns="122001" rIns="122001" bIns="122001" numCol="1" spcCol="1270" anchor="ctr" anchorCtr="0">
          <a:noAutofit/>
        </a:bodyPr>
        <a:lstStyle/>
        <a:p>
          <a:pPr marL="0" lvl="0" indent="0" algn="l" defTabSz="889000">
            <a:lnSpc>
              <a:spcPct val="100000"/>
            </a:lnSpc>
            <a:spcBef>
              <a:spcPct val="0"/>
            </a:spcBef>
            <a:spcAft>
              <a:spcPct val="35000"/>
            </a:spcAft>
            <a:buNone/>
          </a:pPr>
          <a:r>
            <a:rPr lang="en-US" sz="2000" i="1" kern="1200" dirty="0">
              <a:latin typeface="Arial" panose="020B0604020202020204" pitchFamily="34" charset="0"/>
              <a:cs typeface="Arial" panose="020B0604020202020204" pitchFamily="34" charset="0"/>
            </a:rPr>
            <a:t>As an internal collaboration tool. </a:t>
          </a:r>
          <a:r>
            <a:rPr lang="en-US" sz="1800" kern="1200" dirty="0">
              <a:latin typeface="Arial" panose="020B0604020202020204" pitchFamily="34" charset="0"/>
              <a:cs typeface="Arial" panose="020B0604020202020204" pitchFamily="34" charset="0"/>
            </a:rPr>
            <a:t>All involved stakeholders complete the rating and ranking of the criteria and alternatives. Exploration of the results can provide insights on different perspectives and opinions. </a:t>
          </a:r>
        </a:p>
      </dsp:txBody>
      <dsp:txXfrm>
        <a:off x="1457982" y="1431960"/>
        <a:ext cx="5835998" cy="1152760"/>
      </dsp:txXfrm>
    </dsp:sp>
    <dsp:sp modelId="{DF6F76AF-9CE2-49ED-982B-B5FBB0BBC9C6}">
      <dsp:nvSpPr>
        <dsp:cNvPr id="0" name=""/>
        <dsp:cNvSpPr/>
      </dsp:nvSpPr>
      <dsp:spPr>
        <a:xfrm>
          <a:off x="0" y="2855958"/>
          <a:ext cx="7487920" cy="11516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2B9DD9-05B0-4048-8C93-7D90FB11720F}">
      <dsp:nvSpPr>
        <dsp:cNvPr id="0" name=""/>
        <dsp:cNvSpPr/>
      </dsp:nvSpPr>
      <dsp:spPr>
        <a:xfrm>
          <a:off x="348369" y="3115076"/>
          <a:ext cx="634018" cy="6333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0C84A4-61C6-4F3D-8001-E9E66D454349}">
      <dsp:nvSpPr>
        <dsp:cNvPr id="0" name=""/>
        <dsp:cNvSpPr/>
      </dsp:nvSpPr>
      <dsp:spPr>
        <a:xfrm>
          <a:off x="1531574" y="2841457"/>
          <a:ext cx="5835998" cy="1152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01" tIns="122001" rIns="122001" bIns="122001" numCol="1" spcCol="1270" anchor="ctr" anchorCtr="0">
          <a:noAutofit/>
        </a:bodyPr>
        <a:lstStyle/>
        <a:p>
          <a:pPr marL="0" lvl="0" indent="0" algn="l" defTabSz="800100">
            <a:lnSpc>
              <a:spcPct val="100000"/>
            </a:lnSpc>
            <a:spcBef>
              <a:spcPct val="0"/>
            </a:spcBef>
            <a:spcAft>
              <a:spcPct val="35000"/>
            </a:spcAft>
            <a:buNone/>
          </a:pPr>
          <a:r>
            <a:rPr lang="en-US" sz="1800" i="1" kern="1200" dirty="0">
              <a:latin typeface="Arial" panose="020B0604020202020204" pitchFamily="34" charset="0"/>
              <a:cs typeface="Arial" panose="020B0604020202020204" pitchFamily="34" charset="0"/>
            </a:rPr>
            <a:t>To</a:t>
          </a:r>
          <a:r>
            <a:rPr lang="en-US" sz="1800" kern="1200" dirty="0">
              <a:latin typeface="Arial" panose="020B0604020202020204" pitchFamily="34" charset="0"/>
              <a:cs typeface="Arial" panose="020B0604020202020204" pitchFamily="34" charset="0"/>
            </a:rPr>
            <a:t> </a:t>
          </a:r>
          <a:r>
            <a:rPr lang="en-US" sz="1800" i="1" kern="1200" dirty="0">
              <a:latin typeface="Arial" panose="020B0604020202020204" pitchFamily="34" charset="0"/>
              <a:cs typeface="Arial" panose="020B0604020202020204" pitchFamily="34" charset="0"/>
            </a:rPr>
            <a:t>(1) </a:t>
          </a:r>
          <a:r>
            <a:rPr lang="en-US" sz="1800" kern="1200" dirty="0">
              <a:latin typeface="Arial" panose="020B0604020202020204" pitchFamily="34" charset="0"/>
              <a:cs typeface="Arial" panose="020B0604020202020204" pitchFamily="34" charset="0"/>
            </a:rPr>
            <a:t>more </a:t>
          </a:r>
          <a:r>
            <a:rPr lang="en-US" sz="2000" i="1" kern="1200" dirty="0">
              <a:latin typeface="Arial" panose="020B0604020202020204" pitchFamily="34" charset="0"/>
              <a:cs typeface="Arial" panose="020B0604020202020204" pitchFamily="34" charset="0"/>
            </a:rPr>
            <a:t>clearly define</a:t>
          </a:r>
          <a:r>
            <a:rPr lang="en-US" sz="1800" kern="1200" dirty="0">
              <a:latin typeface="Arial" panose="020B0604020202020204" pitchFamily="34" charset="0"/>
              <a:cs typeface="Arial" panose="020B0604020202020204" pitchFamily="34" charset="0"/>
            </a:rPr>
            <a:t> the problem agencies are trying to address and the associated goals and </a:t>
          </a:r>
          <a:r>
            <a:rPr lang="en-US" sz="1800" i="1" kern="1200" dirty="0">
              <a:latin typeface="Arial" panose="020B0604020202020204" pitchFamily="34" charset="0"/>
              <a:cs typeface="Arial" panose="020B0604020202020204" pitchFamily="34" charset="0"/>
            </a:rPr>
            <a:t>(2) </a:t>
          </a:r>
          <a:r>
            <a:rPr lang="en-US" sz="2000" i="1" kern="1200" dirty="0">
              <a:latin typeface="Arial" panose="020B0604020202020204" pitchFamily="34" charset="0"/>
              <a:cs typeface="Arial" panose="020B0604020202020204" pitchFamily="34" charset="0"/>
            </a:rPr>
            <a:t>articulate the problem, goals, and intentions </a:t>
          </a:r>
          <a:r>
            <a:rPr lang="en-US" sz="1800" kern="1200" dirty="0">
              <a:latin typeface="Arial" panose="020B0604020202020204" pitchFamily="34" charset="0"/>
              <a:cs typeface="Arial" panose="020B0604020202020204" pitchFamily="34" charset="0"/>
            </a:rPr>
            <a:t>of potential partnerships. </a:t>
          </a:r>
        </a:p>
      </dsp:txBody>
      <dsp:txXfrm>
        <a:off x="1531574" y="2841457"/>
        <a:ext cx="5835998" cy="1152760"/>
      </dsp:txXfrm>
    </dsp:sp>
    <dsp:sp modelId="{8E46AC33-144E-4FA7-B09E-28091DCC3AFB}">
      <dsp:nvSpPr>
        <dsp:cNvPr id="0" name=""/>
        <dsp:cNvSpPr/>
      </dsp:nvSpPr>
      <dsp:spPr>
        <a:xfrm>
          <a:off x="0" y="4282191"/>
          <a:ext cx="7487920" cy="11516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47E43D-B90E-4140-8DD6-C1A4D3212A69}">
      <dsp:nvSpPr>
        <dsp:cNvPr id="0" name=""/>
        <dsp:cNvSpPr/>
      </dsp:nvSpPr>
      <dsp:spPr>
        <a:xfrm>
          <a:off x="348369" y="4539075"/>
          <a:ext cx="634018" cy="6333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D1B322-75BA-41CB-AFDC-2F9B5B04484A}">
      <dsp:nvSpPr>
        <dsp:cNvPr id="0" name=""/>
        <dsp:cNvSpPr/>
      </dsp:nvSpPr>
      <dsp:spPr>
        <a:xfrm>
          <a:off x="1569741" y="4281064"/>
          <a:ext cx="5850939" cy="1152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001" tIns="122001" rIns="122001" bIns="122001" numCol="1" spcCol="1270" anchor="ctr" anchorCtr="0">
          <a:noAutofit/>
        </a:bodyPr>
        <a:lstStyle/>
        <a:p>
          <a:pPr marL="0" lvl="0" indent="0" algn="l" defTabSz="889000">
            <a:lnSpc>
              <a:spcPct val="100000"/>
            </a:lnSpc>
            <a:spcBef>
              <a:spcPct val="0"/>
            </a:spcBef>
            <a:spcAft>
              <a:spcPct val="35000"/>
            </a:spcAft>
            <a:buNone/>
          </a:pPr>
          <a:r>
            <a:rPr lang="en-US" sz="2000" i="1" kern="1200" dirty="0">
              <a:latin typeface="Arial" panose="020B0604020202020204" pitchFamily="34" charset="0"/>
              <a:cs typeface="Arial" panose="020B0604020202020204" pitchFamily="34" charset="0"/>
            </a:rPr>
            <a:t>To consider different perspectives. </a:t>
          </a:r>
          <a:r>
            <a:rPr lang="en-US" sz="1800" kern="1200" dirty="0">
              <a:latin typeface="Arial" panose="020B0604020202020204" pitchFamily="34" charset="0"/>
              <a:cs typeface="Arial" panose="020B0604020202020204" pitchFamily="34" charset="0"/>
            </a:rPr>
            <a:t>Assessing the results of an analysis that incorporates objective measures allows the stakeholders to re-evaluate their empirical perspective that often comes from practice. </a:t>
          </a:r>
        </a:p>
      </dsp:txBody>
      <dsp:txXfrm>
        <a:off x="1569741" y="4281064"/>
        <a:ext cx="5850939" cy="115276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4F5EB-F279-451C-87D0-7920A9BF1C9C}" type="datetimeFigureOut">
              <a:rPr lang="en-US"/>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557D69-F312-4C3E-ABE8-17113DB8A826}" type="slidenum">
              <a:rPr lang="en-US"/>
              <a:t>‹#›</a:t>
            </a:fld>
            <a:endParaRPr lang="en-US"/>
          </a:p>
        </p:txBody>
      </p:sp>
    </p:spTree>
    <p:extLst>
      <p:ext uri="{BB962C8B-B14F-4D97-AF65-F5344CB8AC3E}">
        <p14:creationId xmlns:p14="http://schemas.microsoft.com/office/powerpoint/2010/main" val="1498502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557D69-F312-4C3E-ABE8-17113DB8A826}" type="slidenum">
              <a:rPr lang="en-US" smtClean="0"/>
              <a:t>1</a:t>
            </a:fld>
            <a:endParaRPr lang="en-US"/>
          </a:p>
        </p:txBody>
      </p:sp>
    </p:spTree>
    <p:extLst>
      <p:ext uri="{BB962C8B-B14F-4D97-AF65-F5344CB8AC3E}">
        <p14:creationId xmlns:p14="http://schemas.microsoft.com/office/powerpoint/2010/main" val="964249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This study incorporates four measures of potential spatial-related benefits in the MCDA analysis.</a:t>
            </a:r>
          </a:p>
          <a:p>
            <a:pPr marL="171450" indent="-171450">
              <a:buFont typeface="Arial"/>
              <a:buChar char="•"/>
            </a:pPr>
            <a:r>
              <a:rPr lang="en-US" dirty="0"/>
              <a:t>GTFS data provided by MLTA and 2018 5-year American Community Survey (ACS) data at the block-group level were used to estimate population sizes. Finally, we used the 2017 Tiger Line U.S. Urban Area/Urban shapefile to determine the urban area. The spatial analysis was done using ArcGIS Pro. </a:t>
            </a:r>
            <a:endParaRPr lang="en-US" dirty="0">
              <a:cs typeface="Calibri"/>
            </a:endParaRPr>
          </a:p>
        </p:txBody>
      </p:sp>
      <p:sp>
        <p:nvSpPr>
          <p:cNvPr id="4" name="Slide Number Placeholder 3"/>
          <p:cNvSpPr>
            <a:spLocks noGrp="1"/>
          </p:cNvSpPr>
          <p:nvPr>
            <p:ph type="sldNum" sz="quarter" idx="5"/>
          </p:nvPr>
        </p:nvSpPr>
        <p:spPr/>
        <p:txBody>
          <a:bodyPr/>
          <a:lstStyle/>
          <a:p>
            <a:fld id="{C8557D69-F312-4C3E-ABE8-17113DB8A826}" type="slidenum">
              <a:rPr lang="en-US"/>
              <a:t>10</a:t>
            </a:fld>
            <a:endParaRPr lang="en-US"/>
          </a:p>
        </p:txBody>
      </p:sp>
    </p:spTree>
    <p:extLst>
      <p:ext uri="{BB962C8B-B14F-4D97-AF65-F5344CB8AC3E}">
        <p14:creationId xmlns:p14="http://schemas.microsoft.com/office/powerpoint/2010/main" val="2236096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US" dirty="0">
                <a:cs typeface="Calibri"/>
              </a:rPr>
              <a:t> </a:t>
            </a:r>
            <a:r>
              <a:rPr lang="en-US" dirty="0"/>
              <a:t>A 0.5-mile buffer surrounding the routes was considered, following common research practices. This buffer was dissolved to remove any overlaps among routes. The buffer was not limited to the stations to account for the described “flag down” operations system. </a:t>
            </a:r>
            <a:endParaRPr lang="en-US" dirty="0">
              <a:cs typeface="Calibri"/>
            </a:endParaRPr>
          </a:p>
          <a:p>
            <a:pPr marL="228600" indent="-228600">
              <a:buFont typeface="Arial" panose="020B0604020202020204" pitchFamily="34" charset="0"/>
              <a:buChar char="•"/>
            </a:pPr>
            <a:r>
              <a:rPr lang="en-US" dirty="0"/>
              <a:t>The county shapefile was joined with the population counts from the ACS data, and, from the “Summarize Within” calculations, the “sum” field was used to obtain the combined population. Subsequently, we expressed the results as a percentage of the total county population. </a:t>
            </a:r>
            <a:endParaRPr lang="en-US" dirty="0">
              <a:cs typeface="Calibri"/>
            </a:endParaRPr>
          </a:p>
          <a:p>
            <a:pPr marL="228600" indent="-228600">
              <a:buAutoNum type="arabicPeriod"/>
            </a:pPr>
            <a:endParaRPr lang="en-US" dirty="0"/>
          </a:p>
          <a:p>
            <a:r>
              <a:rPr lang="en-US" dirty="0"/>
              <a:t>  </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8557D69-F312-4C3E-ABE8-17113DB8A826}" type="slidenum">
              <a:rPr lang="en-US"/>
              <a:t>11</a:t>
            </a:fld>
            <a:endParaRPr lang="en-US"/>
          </a:p>
        </p:txBody>
      </p:sp>
    </p:spTree>
    <p:extLst>
      <p:ext uri="{BB962C8B-B14F-4D97-AF65-F5344CB8AC3E}">
        <p14:creationId xmlns:p14="http://schemas.microsoft.com/office/powerpoint/2010/main" val="3974577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The same methodology used to quantify the accessibility was used to quantify access to health services, considering now only direct services. </a:t>
            </a:r>
          </a:p>
          <a:p>
            <a:pPr marL="171450" indent="-171450">
              <a:buFont typeface="Arial"/>
              <a:buChar char="•"/>
            </a:pPr>
            <a:r>
              <a:rPr lang="en-US"/>
              <a:t>We used the erase function to remove the urban area from the county shapefile and followed the same process to calculate the percentages of the rural population with transit access in comparison to the total rural population of the county. </a:t>
            </a:r>
            <a:r>
              <a:rPr lang="en-US" dirty="0"/>
              <a:t>  </a:t>
            </a:r>
            <a:endParaRPr lang="en-US" dirty="0">
              <a:cs typeface="Calibri"/>
            </a:endParaRPr>
          </a:p>
        </p:txBody>
      </p:sp>
      <p:sp>
        <p:nvSpPr>
          <p:cNvPr id="4" name="Slide Number Placeholder 3"/>
          <p:cNvSpPr>
            <a:spLocks noGrp="1"/>
          </p:cNvSpPr>
          <p:nvPr>
            <p:ph type="sldNum" sz="quarter" idx="5"/>
          </p:nvPr>
        </p:nvSpPr>
        <p:spPr/>
        <p:txBody>
          <a:bodyPr/>
          <a:lstStyle/>
          <a:p>
            <a:fld id="{C8557D69-F312-4C3E-ABE8-17113DB8A826}" type="slidenum">
              <a:rPr lang="en-US"/>
              <a:t>12</a:t>
            </a:fld>
            <a:endParaRPr lang="en-US"/>
          </a:p>
        </p:txBody>
      </p:sp>
    </p:spTree>
    <p:extLst>
      <p:ext uri="{BB962C8B-B14F-4D97-AF65-F5344CB8AC3E}">
        <p14:creationId xmlns:p14="http://schemas.microsoft.com/office/powerpoint/2010/main" val="1368871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10000"/>
              </a:lnSpc>
              <a:spcBef>
                <a:spcPts val="1000"/>
              </a:spcBef>
              <a:buFont typeface="Arial"/>
              <a:buChar char="•"/>
            </a:pPr>
            <a:r>
              <a:rPr lang="en-US" dirty="0"/>
              <a:t>Key stakeholders of MLTA were invited to participate in an interview focusing on the evaluation of different service models/ride-hailing programs for a potential future partnership between MLTA and a TNC. </a:t>
            </a:r>
          </a:p>
          <a:p>
            <a:pPr marL="285750" indent="-285750">
              <a:lnSpc>
                <a:spcPct val="110000"/>
              </a:lnSpc>
              <a:spcBef>
                <a:spcPts val="1000"/>
              </a:spcBef>
              <a:buFont typeface="Arial"/>
              <a:buChar char="•"/>
            </a:pPr>
            <a:r>
              <a:rPr lang="en-US" dirty="0"/>
              <a:t>We collected data through a pre-interview survey, individual interviews, and allowed participants to revise their input if needed by providing them with a summary of the interview data. </a:t>
            </a:r>
          </a:p>
          <a:p>
            <a:pPr marL="285750" indent="-285750">
              <a:lnSpc>
                <a:spcPct val="110000"/>
              </a:lnSpc>
              <a:spcBef>
                <a:spcPts val="1000"/>
              </a:spcBef>
              <a:buFont typeface="Arial"/>
              <a:buChar char="•"/>
            </a:pPr>
            <a:r>
              <a:rPr lang="en-US" dirty="0"/>
              <a:t> In the pre-interview survey, the various alternative survey models discussed in the previous section were presented to the participants. The participants reviewed them and selected the ones they have been exploring as possible models and are interested in discussing with us. We also briefly discussed these models at the beginning of the second part of each interview to ensure that both the participants and the researchers conceptualize the service models in the same way.</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8557D69-F312-4C3E-ABE8-17113DB8A826}" type="slidenum">
              <a:rPr lang="en-US"/>
              <a:t>13</a:t>
            </a:fld>
            <a:endParaRPr lang="en-US"/>
          </a:p>
        </p:txBody>
      </p:sp>
    </p:spTree>
    <p:extLst>
      <p:ext uri="{BB962C8B-B14F-4D97-AF65-F5344CB8AC3E}">
        <p14:creationId xmlns:p14="http://schemas.microsoft.com/office/powerpoint/2010/main" val="2965866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analysis, we considered the average weights of the criteria and average perceived ratings of each alternative with respect to each criterion according to stakeholders’ opinions. In other words, equal weight was assigned to each expert (or the opinion of each participant was considered as of equal importance). The tables show the final MCDA ranking results. The following two slides include the decision matrixes that were used to derive these results. </a:t>
            </a:r>
          </a:p>
          <a:p>
            <a:endParaRPr lang="en-US" baseline="0" dirty="0"/>
          </a:p>
        </p:txBody>
      </p:sp>
      <p:sp>
        <p:nvSpPr>
          <p:cNvPr id="4" name="Slide Number Placeholder 3"/>
          <p:cNvSpPr>
            <a:spLocks noGrp="1"/>
          </p:cNvSpPr>
          <p:nvPr>
            <p:ph type="sldNum" sz="quarter" idx="5"/>
          </p:nvPr>
        </p:nvSpPr>
        <p:spPr/>
        <p:txBody>
          <a:bodyPr/>
          <a:lstStyle/>
          <a:p>
            <a:fld id="{C8557D69-F312-4C3E-ABE8-17113DB8A826}" type="slidenum">
              <a:rPr lang="en-US"/>
              <a:t>14</a:t>
            </a:fld>
            <a:endParaRPr lang="en-US"/>
          </a:p>
        </p:txBody>
      </p:sp>
    </p:spTree>
    <p:extLst>
      <p:ext uri="{BB962C8B-B14F-4D97-AF65-F5344CB8AC3E}">
        <p14:creationId xmlns:p14="http://schemas.microsoft.com/office/powerpoint/2010/main" val="2099639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anticipated, the results of the analysis that considered exclusively the perceived benefits/costs produced more consistent results across the three methods explored. On the other hand, when the measured spatial data were incorporated, none of the methods produced the same results; the difference is likely due to the different scaling methods used to account for the unit variability. </a:t>
            </a:r>
            <a:endParaRPr lang="en-US"/>
          </a:p>
        </p:txBody>
      </p:sp>
      <p:sp>
        <p:nvSpPr>
          <p:cNvPr id="4" name="Slide Number Placeholder 3"/>
          <p:cNvSpPr>
            <a:spLocks noGrp="1"/>
          </p:cNvSpPr>
          <p:nvPr>
            <p:ph type="sldNum" sz="quarter" idx="5"/>
          </p:nvPr>
        </p:nvSpPr>
        <p:spPr/>
        <p:txBody>
          <a:bodyPr/>
          <a:lstStyle/>
          <a:p>
            <a:fld id="{C8557D69-F312-4C3E-ABE8-17113DB8A826}" type="slidenum">
              <a:rPr lang="en-US"/>
              <a:t>17</a:t>
            </a:fld>
            <a:endParaRPr lang="en-US"/>
          </a:p>
        </p:txBody>
      </p:sp>
    </p:spTree>
    <p:extLst>
      <p:ext uri="{BB962C8B-B14F-4D97-AF65-F5344CB8AC3E}">
        <p14:creationId xmlns:p14="http://schemas.microsoft.com/office/powerpoint/2010/main" val="199981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For example, although two of the most cited motivations are enabling people to connect to traditional transit services and addressing late-night travel needs, various characteristics of small urban or rural areas might make such alternatives less attractive or beneficial. </a:t>
            </a:r>
          </a:p>
          <a:p>
            <a:endParaRPr lang="en-US" sz="1200" dirty="0"/>
          </a:p>
        </p:txBody>
      </p:sp>
      <p:sp>
        <p:nvSpPr>
          <p:cNvPr id="4" name="Slide Number Placeholder 3"/>
          <p:cNvSpPr>
            <a:spLocks noGrp="1"/>
          </p:cNvSpPr>
          <p:nvPr>
            <p:ph type="sldNum" sz="quarter" idx="5"/>
          </p:nvPr>
        </p:nvSpPr>
        <p:spPr/>
        <p:txBody>
          <a:bodyPr/>
          <a:lstStyle/>
          <a:p>
            <a:fld id="{C8557D69-F312-4C3E-ABE8-17113DB8A826}" type="slidenum">
              <a:rPr lang="en-US"/>
              <a:t>18</a:t>
            </a:fld>
            <a:endParaRPr lang="en-US"/>
          </a:p>
        </p:txBody>
      </p:sp>
    </p:spTree>
    <p:extLst>
      <p:ext uri="{BB962C8B-B14F-4D97-AF65-F5344CB8AC3E}">
        <p14:creationId xmlns:p14="http://schemas.microsoft.com/office/powerpoint/2010/main" val="2917333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study and method limitations should be mentioned here. Firstly, when the analysis involves only qualitative variables (criteria), which are heavily expert-dependent, the results may be highly subjective. In our study, only two experts participated, and therefore, results may not represent MLTA as a whole. Furthermore, the estimates of this study may be conservative and leaning towards an overestimation of the performance of the base scenario. The inclusion of A0 (or the current situation) together with the wording used to solicit information about the performance of the alternatives resulted in a left-skewed distribution of the performance ratings (i.e., the perceived ratings of the current services across all criteria was 2.8, which resulted in relatively small variations across the ratings of the other alternatives). Future research can explore different designs of the data collection instrument that do not explicitly involve the performance evaluation of current services and/or the use of a measurement scale with more than 5-points. Finally, as mentioned, additional objective measures can be calculated to provide a more accurate comparison between the perceptions of the stakeholders and more objective measures of the performance of each alternative service models. </a:t>
            </a:r>
          </a:p>
          <a:p>
            <a:endParaRPr lang="en-US" sz="1200" dirty="0"/>
          </a:p>
        </p:txBody>
      </p:sp>
      <p:sp>
        <p:nvSpPr>
          <p:cNvPr id="4" name="Slide Number Placeholder 3"/>
          <p:cNvSpPr>
            <a:spLocks noGrp="1"/>
          </p:cNvSpPr>
          <p:nvPr>
            <p:ph type="sldNum" sz="quarter" idx="5"/>
          </p:nvPr>
        </p:nvSpPr>
        <p:spPr/>
        <p:txBody>
          <a:bodyPr/>
          <a:lstStyle/>
          <a:p>
            <a:fld id="{C8557D69-F312-4C3E-ABE8-17113DB8A826}" type="slidenum">
              <a:rPr lang="en-US"/>
              <a:t>19</a:t>
            </a:fld>
            <a:endParaRPr lang="en-US"/>
          </a:p>
        </p:txBody>
      </p:sp>
    </p:spTree>
    <p:extLst>
      <p:ext uri="{BB962C8B-B14F-4D97-AF65-F5344CB8AC3E}">
        <p14:creationId xmlns:p14="http://schemas.microsoft.com/office/powerpoint/2010/main" val="400076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To address the lack of specific guidance and resources that can be used by small transit agencies, this paper focuses on the early planning stages of establishing a ride-hailing program within rural and small urban transit agencies. According to the Partnership Playbook developed as part of the TCRP Research Report 204</a:t>
            </a:r>
            <a:r>
              <a:rPr lang="en-US" sz="1200" baseline="30000" dirty="0"/>
              <a:t>1</a:t>
            </a:r>
            <a:r>
              <a:rPr lang="en-US" sz="1200" dirty="0"/>
              <a:t>, the first step towards developing a TNC partnership (i.e., “Organize and Plan”) involves the definition of the problem or service gap and the identification of the intent of the partnership. </a:t>
            </a:r>
          </a:p>
          <a:p>
            <a:endParaRPr lang="en-US" sz="1200" dirty="0"/>
          </a:p>
          <a:p>
            <a:r>
              <a:rPr lang="en-US" sz="1200" dirty="0">
                <a:latin typeface="Arial" panose="020B0604020202020204" pitchFamily="34" charset="0"/>
                <a:cs typeface="Arial" panose="020B0604020202020204" pitchFamily="34" charset="0"/>
              </a:rPr>
              <a:t>To address the lack of specific guidance are resources that can be used by small transit agencies, we focus on the early planning stages of establishing a ride-hailing program within a small transit agency. We, specifically </a:t>
            </a:r>
          </a:p>
          <a:p>
            <a:pPr marL="342900" indent="-342900">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Establish a framework based on multi-criteria decision analysis (MCDA) methods that can be used to assess the perceived and actual potential benefits and performance of different ride-hailing service models. </a:t>
            </a:r>
          </a:p>
          <a:p>
            <a:pPr marL="342900" indent="-342900">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Illustrate the framework using the case study of Mountain Line Transit Authority (MLTA), operating in Monongalia County, WV.</a:t>
            </a:r>
          </a:p>
          <a:p>
            <a:pPr marL="342900" indent="-342900">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Explore and compare the ranking of specified ride-hailing service models, using as an input the stakeholders' perceived performance of the models. </a:t>
            </a:r>
          </a:p>
          <a:p>
            <a:pPr marL="342900" indent="-342900">
              <a:spcAft>
                <a:spcPts val="600"/>
              </a:spcAft>
              <a:buFont typeface="Arial" panose="020B0604020202020204" pitchFamily="34" charset="0"/>
              <a:buChar char="•"/>
            </a:pPr>
            <a:r>
              <a:rPr lang="en-US" sz="1200" dirty="0">
                <a:latin typeface="Arial" panose="020B0604020202020204" pitchFamily="34" charset="0"/>
                <a:cs typeface="Arial" panose="020B0604020202020204" pitchFamily="34" charset="0"/>
              </a:rPr>
              <a:t>Explore the differences between perceived and actual potential benefits and performance of the models. </a:t>
            </a:r>
          </a:p>
          <a:p>
            <a:endParaRPr lang="en-US" sz="1200" dirty="0"/>
          </a:p>
          <a:p>
            <a:endParaRPr lang="en-US" sz="1200"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000" kern="1200" dirty="0">
                <a:solidFill>
                  <a:schemeClr val="tx1"/>
                </a:solidFill>
                <a:effectLst/>
                <a:latin typeface="+mn-lt"/>
                <a:ea typeface="+mn-ea"/>
                <a:cs typeface="+mn-cs"/>
              </a:rPr>
              <a:t>National Academies of Sciences, E. Partnerships Between Transit Agencies and Transportation Network Companies. 2019.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mn-lt"/>
              <a:ea typeface="+mn-ea"/>
              <a:cs typeface="+mn-cs"/>
            </a:endParaRPr>
          </a:p>
          <a:p>
            <a:endParaRPr lang="en-US" sz="1200" dirty="0"/>
          </a:p>
        </p:txBody>
      </p:sp>
      <p:sp>
        <p:nvSpPr>
          <p:cNvPr id="4" name="Slide Number Placeholder 3"/>
          <p:cNvSpPr>
            <a:spLocks noGrp="1"/>
          </p:cNvSpPr>
          <p:nvPr>
            <p:ph type="sldNum" sz="quarter" idx="5"/>
          </p:nvPr>
        </p:nvSpPr>
        <p:spPr/>
        <p:txBody>
          <a:bodyPr/>
          <a:lstStyle/>
          <a:p>
            <a:fld id="{C8557D69-F312-4C3E-ABE8-17113DB8A826}" type="slidenum">
              <a:rPr lang="en-US"/>
              <a:t>2</a:t>
            </a:fld>
            <a:endParaRPr lang="en-US"/>
          </a:p>
        </p:txBody>
      </p:sp>
    </p:spTree>
    <p:extLst>
      <p:ext uri="{BB962C8B-B14F-4D97-AF65-F5344CB8AC3E}">
        <p14:creationId xmlns:p14="http://schemas.microsoft.com/office/powerpoint/2010/main" val="987886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Although Monongalia County is classified as a Metropolitan statistical area according to the Office of Management and Budget classification, it is predominantly a rural county. According to the Census Urban-Rural Classification of 2010, approximately 89% of the area is rural (327 mi</a:t>
            </a:r>
            <a:r>
              <a:rPr lang="en-US" baseline="30000" dirty="0"/>
              <a:t>2</a:t>
            </a:r>
            <a:r>
              <a:rPr lang="en-US" dirty="0"/>
              <a:t>), while only 11% (39mi</a:t>
            </a:r>
            <a:r>
              <a:rPr lang="en-US" baseline="30000" dirty="0"/>
              <a:t>2</a:t>
            </a:r>
            <a:r>
              <a:rPr lang="en-US" dirty="0"/>
              <a:t>) is classified as Urbanized Area. MLTA is considered a small urban agency and is classified as a reduced reporter for the National Transit Database (NTD) reporting purposes.</a:t>
            </a:r>
          </a:p>
          <a:p>
            <a:pPr marL="171450" indent="-171450">
              <a:buFont typeface="Arial"/>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For all non-express routes, access and egress are allowed anywhere throughout a bus route, as long as the infrastructure and safety practices allow it. Because of this “flag down” system and due to the topography and tight street environment, there is limited conventional transit infrastructure in place (i.e., bus shelters and bus stop signs are not predominant).</a:t>
            </a:r>
          </a:p>
          <a:p>
            <a:pPr marL="171450" indent="-171450">
              <a:buFont typeface="Arial"/>
              <a:buChar char="•"/>
            </a:pP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8557D69-F312-4C3E-ABE8-17113DB8A826}" type="slidenum">
              <a:rPr lang="en-US"/>
              <a:t>3</a:t>
            </a:fld>
            <a:endParaRPr lang="en-US"/>
          </a:p>
        </p:txBody>
      </p:sp>
    </p:spTree>
    <p:extLst>
      <p:ext uri="{BB962C8B-B14F-4D97-AF65-F5344CB8AC3E}">
        <p14:creationId xmlns:p14="http://schemas.microsoft.com/office/powerpoint/2010/main" val="62131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majority of decision problems in the public sector have a complex character and involve many possible alternatives, uncertainties, and many stakeholders with various interests</a:t>
            </a:r>
            <a:r>
              <a:rPr lang="en-US" baseline="30000" dirty="0"/>
              <a:t>1</a:t>
            </a:r>
            <a:r>
              <a:rPr lang="en-US" baseline="0" dirty="0"/>
              <a: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Walker, W. E. Policy Analysis: A Systematic Approach to Supporting Policymaking in the Public Sector. </a:t>
            </a:r>
            <a:r>
              <a:rPr lang="en-US" sz="1000" i="1" kern="1200" dirty="0">
                <a:solidFill>
                  <a:schemeClr val="tx1"/>
                </a:solidFill>
                <a:effectLst/>
                <a:latin typeface="+mn-lt"/>
                <a:ea typeface="+mn-ea"/>
                <a:cs typeface="+mn-cs"/>
              </a:rPr>
              <a:t>Journal of Multi‐Criteria Decision Analysis</a:t>
            </a:r>
            <a:r>
              <a:rPr lang="en-US" sz="1000" kern="1200" dirty="0">
                <a:solidFill>
                  <a:schemeClr val="tx1"/>
                </a:solidFill>
                <a:effectLst/>
                <a:latin typeface="+mn-lt"/>
                <a:ea typeface="+mn-ea"/>
                <a:cs typeface="+mn-cs"/>
              </a:rPr>
              <a:t>, Vol. 9, No. 1‐3, 2000, pp. 11–27.</a:t>
            </a:r>
          </a:p>
          <a:p>
            <a:endParaRPr lang="en-US" baseline="0" dirty="0"/>
          </a:p>
        </p:txBody>
      </p:sp>
      <p:sp>
        <p:nvSpPr>
          <p:cNvPr id="4" name="Slide Number Placeholder 3"/>
          <p:cNvSpPr>
            <a:spLocks noGrp="1"/>
          </p:cNvSpPr>
          <p:nvPr>
            <p:ph type="sldNum" sz="quarter" idx="5"/>
          </p:nvPr>
        </p:nvSpPr>
        <p:spPr/>
        <p:txBody>
          <a:bodyPr/>
          <a:lstStyle/>
          <a:p>
            <a:fld id="{C8557D69-F312-4C3E-ABE8-17113DB8A826}" type="slidenum">
              <a:rPr lang="en-US"/>
              <a:t>4</a:t>
            </a:fld>
            <a:endParaRPr lang="en-US"/>
          </a:p>
        </p:txBody>
      </p:sp>
    </p:spTree>
    <p:extLst>
      <p:ext uri="{BB962C8B-B14F-4D97-AF65-F5344CB8AC3E}">
        <p14:creationId xmlns:p14="http://schemas.microsoft.com/office/powerpoint/2010/main" val="1983570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defining each criterion, the main question should be: </a:t>
            </a:r>
            <a:r>
              <a:rPr lang="en-US" i="1" dirty="0"/>
              <a:t>how would you like to measure success/progress towards the goal?</a:t>
            </a:r>
            <a:r>
              <a:rPr lang="en-US" dirty="0"/>
              <a:t> Criteria can be categorized as beneficial, i.e., the higher value, the better result, and non-beneficial, i.e., the lower value leads to a better result.</a:t>
            </a:r>
          </a:p>
          <a:p>
            <a:endParaRPr lang="en-US" dirty="0">
              <a:cs typeface="Calibri"/>
            </a:endParaRPr>
          </a:p>
          <a:p>
            <a:r>
              <a:rPr lang="en-US" dirty="0">
                <a:cs typeface="Calibri"/>
              </a:rPr>
              <a:t>MLTA alternatives considered:</a:t>
            </a:r>
          </a:p>
          <a:p>
            <a:r>
              <a:rPr lang="en-US" sz="1200" b="1" i="1" kern="1200" dirty="0">
                <a:solidFill>
                  <a:schemeClr val="tx1"/>
                </a:solidFill>
                <a:effectLst/>
                <a:latin typeface="+mn-lt"/>
                <a:ea typeface="+mn-ea"/>
                <a:cs typeface="+mn-cs"/>
              </a:rPr>
              <a:t>A0-Do nothing</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This was the base scenario or a representation of the current or as-is situation. The reader is referred to the section Empirical Setting that discusses the current services provided by MLTA. </a:t>
            </a:r>
          </a:p>
          <a:p>
            <a:r>
              <a:rPr lang="en-US" sz="1200" b="1" i="1" kern="1200" dirty="0">
                <a:solidFill>
                  <a:schemeClr val="tx1"/>
                </a:solidFill>
                <a:effectLst/>
                <a:latin typeface="+mn-lt"/>
                <a:ea typeface="+mn-ea"/>
                <a:cs typeface="+mn-cs"/>
              </a:rPr>
              <a:t>A1–First/Last-mile</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This was described as providing first/last-mile connections to and from different locations where a passenger can transfer to a fixed-route (i.e., transit centers, bus stops, or intersections with transit service) throughout Monongalia County for areas that are not sufficiently served by pedestrian connections.</a:t>
            </a:r>
          </a:p>
          <a:p>
            <a:r>
              <a:rPr lang="en-US" sz="1200" b="1" i="1" kern="1200" dirty="0">
                <a:solidFill>
                  <a:schemeClr val="tx1"/>
                </a:solidFill>
                <a:effectLst/>
                <a:latin typeface="+mn-lt"/>
                <a:ea typeface="+mn-ea"/>
                <a:cs typeface="+mn-cs"/>
              </a:rPr>
              <a:t>A2 - Late night/Early morning</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This program was described as overnight door-to-door rides throughout Monongalia County (e.g., 10 pm to 6 am). MLTA currently provides two late-night fixed-route services. The stakeholders felt that this service type could substitute these current services and expand to other service areas; they envisioned the program as open to the general public. </a:t>
            </a:r>
          </a:p>
          <a:p>
            <a:r>
              <a:rPr lang="en-US" sz="1200" b="1" i="1" kern="1200" dirty="0">
                <a:solidFill>
                  <a:schemeClr val="tx1"/>
                </a:solidFill>
                <a:effectLst/>
                <a:latin typeface="+mn-lt"/>
                <a:ea typeface="+mn-ea"/>
                <a:cs typeface="+mn-cs"/>
              </a:rPr>
              <a:t>A3 - On-Demand (substitution of low-frequency fixed routes)</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This program was described as substituting low-frequency fixed-route services with on-demand service for the general public in areas previously serviced by the fixed route. This service model is typically offered in designated service areas (or zones) in which the ride-hailing program operates. The MLTA stakeholders identified three specific routes that are considering substituting with a ride-hailing service. From the discussions, it was evident that eliminating these low-performing (low-frequency, low-demand) services was a strong motivator for the stakeholders. The three routes, shown in Figure of slide #3, are offered two or three times per day during peak-hours (i.e., headway between more than one and five hours). </a:t>
            </a:r>
          </a:p>
          <a:p>
            <a:r>
              <a:rPr lang="en-US" sz="1200" b="1" i="1" kern="1200" dirty="0">
                <a:solidFill>
                  <a:schemeClr val="tx1"/>
                </a:solidFill>
                <a:effectLst/>
                <a:latin typeface="+mn-lt"/>
                <a:ea typeface="+mn-ea"/>
                <a:cs typeface="+mn-cs"/>
              </a:rPr>
              <a:t>A4 - On-Demand (non-coverage)</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This program was described as providing on-demand service for the general public in areas of Monongalia County where there is no access to fixed routes. Typically, this service model is offered for trips that start or end outside of the fixed-route service areas. </a:t>
            </a:r>
          </a:p>
          <a:p>
            <a:endParaRPr lang="en-US" dirty="0">
              <a:cs typeface="Calibri"/>
            </a:endParaRPr>
          </a:p>
        </p:txBody>
      </p:sp>
      <p:sp>
        <p:nvSpPr>
          <p:cNvPr id="4" name="Slide Number Placeholder 3"/>
          <p:cNvSpPr>
            <a:spLocks noGrp="1"/>
          </p:cNvSpPr>
          <p:nvPr>
            <p:ph type="sldNum" sz="quarter" idx="5"/>
          </p:nvPr>
        </p:nvSpPr>
        <p:spPr/>
        <p:txBody>
          <a:bodyPr/>
          <a:lstStyle/>
          <a:p>
            <a:fld id="{C8557D69-F312-4C3E-ABE8-17113DB8A826}" type="slidenum">
              <a:rPr lang="en-US"/>
              <a:t>5</a:t>
            </a:fld>
            <a:endParaRPr lang="en-US"/>
          </a:p>
        </p:txBody>
      </p:sp>
    </p:spTree>
    <p:extLst>
      <p:ext uri="{BB962C8B-B14F-4D97-AF65-F5344CB8AC3E}">
        <p14:creationId xmlns:p14="http://schemas.microsoft.com/office/powerpoint/2010/main" val="3896618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weight of each criterion expresses the perceived relative importance of the criterion. In this study, we identified a list of initial criteria based on the literature. The list was shared with the MLTA participants, and the selected the shown 15 criteria as </a:t>
            </a:r>
            <a:r>
              <a:rPr lang="en-US" sz="1200" kern="1200">
                <a:solidFill>
                  <a:schemeClr val="tx1"/>
                </a:solidFill>
                <a:effectLst/>
                <a:latin typeface="+mn-lt"/>
                <a:ea typeface="+mn-ea"/>
                <a:cs typeface="+mn-cs"/>
              </a:rPr>
              <a:t>pertinent.</a:t>
            </a:r>
            <a:endParaRPr lang="en-US" dirty="0"/>
          </a:p>
        </p:txBody>
      </p:sp>
      <p:sp>
        <p:nvSpPr>
          <p:cNvPr id="4" name="Slide Number Placeholder 3"/>
          <p:cNvSpPr>
            <a:spLocks noGrp="1"/>
          </p:cNvSpPr>
          <p:nvPr>
            <p:ph type="sldNum" sz="quarter" idx="5"/>
          </p:nvPr>
        </p:nvSpPr>
        <p:spPr/>
        <p:txBody>
          <a:bodyPr/>
          <a:lstStyle/>
          <a:p>
            <a:fld id="{C8557D69-F312-4C3E-ABE8-17113DB8A826}" type="slidenum">
              <a:rPr lang="en-US"/>
              <a:t>6</a:t>
            </a:fld>
            <a:endParaRPr lang="en-US"/>
          </a:p>
        </p:txBody>
      </p:sp>
    </p:spTree>
    <p:extLst>
      <p:ext uri="{BB962C8B-B14F-4D97-AF65-F5344CB8AC3E}">
        <p14:creationId xmlns:p14="http://schemas.microsoft.com/office/powerpoint/2010/main" val="3493110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ways to measure an attribute, depending on the decision-makers’ goal. When defining each criterion, the main question should be: </a:t>
            </a:r>
            <a:r>
              <a:rPr lang="en-US" i="1" dirty="0"/>
              <a:t>how would you like to measure success/progress towards the goal?</a:t>
            </a:r>
            <a:r>
              <a:rPr lang="en-US" dirty="0"/>
              <a:t> Criteria can be categorized as beneficial, i.e., the higher value, the better result, and non-beneficial, i.e., the lower value leads to a better result </a:t>
            </a:r>
            <a:endParaRPr lang="en-US" dirty="0">
              <a:cs typeface="Calibri"/>
            </a:endParaRPr>
          </a:p>
        </p:txBody>
      </p:sp>
      <p:sp>
        <p:nvSpPr>
          <p:cNvPr id="4" name="Slide Number Placeholder 3"/>
          <p:cNvSpPr>
            <a:spLocks noGrp="1"/>
          </p:cNvSpPr>
          <p:nvPr>
            <p:ph type="sldNum" sz="quarter" idx="5"/>
          </p:nvPr>
        </p:nvSpPr>
        <p:spPr/>
        <p:txBody>
          <a:bodyPr/>
          <a:lstStyle/>
          <a:p>
            <a:fld id="{C8557D69-F312-4C3E-ABE8-17113DB8A826}" type="slidenum">
              <a:rPr lang="en-US"/>
              <a:t>7</a:t>
            </a:fld>
            <a:endParaRPr lang="en-US"/>
          </a:p>
        </p:txBody>
      </p:sp>
    </p:spTree>
    <p:extLst>
      <p:ext uri="{BB962C8B-B14F-4D97-AF65-F5344CB8AC3E}">
        <p14:creationId xmlns:p14="http://schemas.microsoft.com/office/powerpoint/2010/main" val="94992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a:t>
            </a:r>
            <a:r>
              <a:rPr lang="en-US" i="1" dirty="0"/>
              <a:t>j</a:t>
            </a:r>
            <a:r>
              <a:rPr lang="en-US" dirty="0"/>
              <a:t> denote the criterion index ,</a:t>
            </a:r>
            <a:r>
              <a:rPr lang="en-US" i="1" dirty="0"/>
              <a:t> j = 1, …, n</a:t>
            </a:r>
            <a:r>
              <a:rPr lang="en-US" dirty="0"/>
              <a:t>. When a group of </a:t>
            </a:r>
            <a:r>
              <a:rPr lang="en-US" i="1" dirty="0"/>
              <a:t>E</a:t>
            </a:r>
            <a:r>
              <a:rPr lang="en-US" dirty="0"/>
              <a:t> experts are asked to rate each criterion, , where e is the index of the expert, </a:t>
            </a:r>
            <a:r>
              <a:rPr lang="en-US" i="1" dirty="0"/>
              <a:t>e = 1, …, E</a:t>
            </a:r>
            <a:r>
              <a:rPr lang="en-US" dirty="0"/>
              <a:t>. </a:t>
            </a:r>
          </a:p>
          <a:p>
            <a:r>
              <a:rPr lang="en-US" dirty="0"/>
              <a:t>The rates allocated by each expert </a:t>
            </a:r>
            <a:r>
              <a:rPr lang="en-US" i="1" dirty="0"/>
              <a:t>e</a:t>
            </a:r>
            <a:r>
              <a:rPr lang="en-US" dirty="0"/>
              <a:t> to each criterion </a:t>
            </a:r>
            <a:r>
              <a:rPr lang="en-US" i="1" dirty="0"/>
              <a:t>j</a:t>
            </a:r>
            <a:r>
              <a:rPr lang="en-US" dirty="0"/>
              <a:t>, are averaged  (as shown in </a:t>
            </a:r>
            <a:r>
              <a:rPr lang="en-US" b="1" dirty="0"/>
              <a:t>Eq. 1</a:t>
            </a:r>
            <a:r>
              <a:rPr lang="en-US" dirty="0"/>
              <a:t>) to estimate the rate of each criterion </a:t>
            </a:r>
            <a:r>
              <a:rPr lang="en-US" i="1" dirty="0"/>
              <a:t>j</a:t>
            </a:r>
            <a:r>
              <a:rPr lang="en-US" dirty="0"/>
              <a:t>. Each expert rates each criterion using a scale (in this study, we used the following scale, 1: not at all important to 5: extremely important). Then the weight for each criterion </a:t>
            </a:r>
            <a:r>
              <a:rPr lang="en-US" i="1" dirty="0"/>
              <a:t>j</a:t>
            </a:r>
            <a:r>
              <a:rPr lang="en-US" dirty="0"/>
              <a:t>, will be calculated, as shown in </a:t>
            </a:r>
            <a:r>
              <a:rPr lang="en-US" b="1" dirty="0"/>
              <a:t>Eq. 2</a:t>
            </a:r>
            <a:r>
              <a:rPr lang="en-US" dirty="0"/>
              <a:t>. The final weights should be nonnegative values that sum to 1, as reflected in </a:t>
            </a:r>
            <a:r>
              <a:rPr lang="en-US" b="1" dirty="0"/>
              <a:t>Eq. 3</a:t>
            </a:r>
            <a:r>
              <a:rPr lang="en-US" dirty="0"/>
              <a:t>. </a:t>
            </a:r>
            <a:endParaRPr lang="en-US" dirty="0">
              <a:cs typeface="Calibri"/>
            </a:endParaRPr>
          </a:p>
        </p:txBody>
      </p:sp>
      <p:sp>
        <p:nvSpPr>
          <p:cNvPr id="4" name="Slide Number Placeholder 3"/>
          <p:cNvSpPr>
            <a:spLocks noGrp="1"/>
          </p:cNvSpPr>
          <p:nvPr>
            <p:ph type="sldNum" sz="quarter" idx="5"/>
          </p:nvPr>
        </p:nvSpPr>
        <p:spPr/>
        <p:txBody>
          <a:bodyPr/>
          <a:lstStyle/>
          <a:p>
            <a:fld id="{C8557D69-F312-4C3E-ABE8-17113DB8A826}" type="slidenum">
              <a:rPr lang="en-US"/>
              <a:t>8</a:t>
            </a:fld>
            <a:endParaRPr lang="en-US"/>
          </a:p>
        </p:txBody>
      </p:sp>
    </p:spTree>
    <p:extLst>
      <p:ext uri="{BB962C8B-B14F-4D97-AF65-F5344CB8AC3E}">
        <p14:creationId xmlns:p14="http://schemas.microsoft.com/office/powerpoint/2010/main" val="1331095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goal of MCDA methods is to identify a ranking of alternatives from most to least preferable, given a set of relevant decision criteria and alternatives. Three different MCDA methods were explored in this study: </a:t>
            </a:r>
            <a:r>
              <a:rPr lang="en-US" i="1" dirty="0"/>
              <a:t>WSM, TOPSIS, and VIKOR</a:t>
            </a:r>
            <a:r>
              <a:rPr lang="en-US" dirty="0"/>
              <a:t>. </a:t>
            </a:r>
          </a:p>
        </p:txBody>
      </p:sp>
      <p:sp>
        <p:nvSpPr>
          <p:cNvPr id="4" name="Slide Number Placeholder 3"/>
          <p:cNvSpPr>
            <a:spLocks noGrp="1"/>
          </p:cNvSpPr>
          <p:nvPr>
            <p:ph type="sldNum" sz="quarter" idx="5"/>
          </p:nvPr>
        </p:nvSpPr>
        <p:spPr/>
        <p:txBody>
          <a:bodyPr/>
          <a:lstStyle/>
          <a:p>
            <a:fld id="{C8557D69-F312-4C3E-ABE8-17113DB8A826}" type="slidenum">
              <a:rPr lang="en-US"/>
              <a:t>9</a:t>
            </a:fld>
            <a:endParaRPr lang="en-US"/>
          </a:p>
        </p:txBody>
      </p:sp>
    </p:spTree>
    <p:extLst>
      <p:ext uri="{BB962C8B-B14F-4D97-AF65-F5344CB8AC3E}">
        <p14:creationId xmlns:p14="http://schemas.microsoft.com/office/powerpoint/2010/main" val="124406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1/14/2021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3556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1/14/2021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22112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1/14/2021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3989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1/14/2021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870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1/14/2021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678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1/14/2021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07090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1/14/2021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8541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1/14/2021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1152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1/14/2021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7275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1/14/2021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34586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1/14/2021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810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1/14/2021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063469582"/>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svg"/><Relationship Id="rId11" Type="http://schemas.openxmlformats.org/officeDocument/2006/relationships/image" Target="../media/image31.sv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svg"/><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grass, outdoor, sky, road&#10;&#10;Description automatically generated">
            <a:extLst>
              <a:ext uri="{FF2B5EF4-FFF2-40B4-BE49-F238E27FC236}">
                <a16:creationId xmlns:a16="http://schemas.microsoft.com/office/drawing/2014/main" id="{381DE646-6166-4F94-AC93-1AADE9EE7A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8661" y="5378"/>
            <a:ext cx="10273339" cy="6858000"/>
          </a:xfrm>
          <a:prstGeom prst="rect">
            <a:avLst/>
          </a:prstGeom>
        </p:spPr>
      </p:pic>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77981" y="1122363"/>
            <a:ext cx="4023360" cy="3204134"/>
          </a:xfrm>
        </p:spPr>
        <p:txBody>
          <a:bodyPr anchor="b">
            <a:normAutofit/>
          </a:bodyPr>
          <a:lstStyle/>
          <a:p>
            <a:r>
              <a:rPr lang="en-US" sz="3700" b="1" dirty="0">
                <a:ea typeface="+mj-lt"/>
                <a:cs typeface="+mj-lt"/>
              </a:rPr>
              <a:t>Planning for the Integration of Ride-Hailing Services with Transit                                        </a:t>
            </a:r>
            <a:endParaRPr lang="en-US" sz="3700" dirty="0"/>
          </a:p>
        </p:txBody>
      </p:sp>
      <p:sp>
        <p:nvSpPr>
          <p:cNvPr id="3" name="Subtitle 2"/>
          <p:cNvSpPr>
            <a:spLocks noGrp="1"/>
          </p:cNvSpPr>
          <p:nvPr>
            <p:ph type="subTitle" idx="1"/>
          </p:nvPr>
        </p:nvSpPr>
        <p:spPr>
          <a:xfrm>
            <a:off x="477981" y="4872922"/>
            <a:ext cx="3933306" cy="1208141"/>
          </a:xfrm>
        </p:spPr>
        <p:txBody>
          <a:bodyPr vert="horz" lIns="91440" tIns="45720" rIns="91440" bIns="45720" rtlCol="0">
            <a:normAutofit lnSpcReduction="10000"/>
          </a:bodyPr>
          <a:lstStyle/>
          <a:p>
            <a:r>
              <a:rPr lang="en-US" sz="3200" b="1" dirty="0">
                <a:latin typeface="Calibri Light"/>
                <a:cs typeface="Calibri Light"/>
              </a:rPr>
              <a:t>The Case of </a:t>
            </a:r>
          </a:p>
          <a:p>
            <a:r>
              <a:rPr lang="en-US" sz="3200" b="1" dirty="0">
                <a:latin typeface="Calibri Light"/>
                <a:cs typeface="Calibri Light"/>
              </a:rPr>
              <a:t>Small Transit Agencies</a:t>
            </a:r>
            <a:r>
              <a:rPr lang="en-US" sz="3200" dirty="0">
                <a:latin typeface="Calibri Light"/>
                <a:cs typeface="Calibri Light"/>
              </a:rPr>
              <a:t> </a:t>
            </a:r>
            <a:endParaRPr lang="en-US" sz="3200" dirty="0"/>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9C4F2516-962A-494E-AF06-D38EAFF900DC}"/>
              </a:ext>
            </a:extLst>
          </p:cNvPr>
          <p:cNvSpPr/>
          <p:nvPr/>
        </p:nvSpPr>
        <p:spPr>
          <a:xfrm>
            <a:off x="9864577" y="6588323"/>
            <a:ext cx="2361609" cy="276999"/>
          </a:xfrm>
          <a:prstGeom prst="rect">
            <a:avLst/>
          </a:prstGeom>
        </p:spPr>
        <p:txBody>
          <a:bodyPr wrap="none">
            <a:spAutoFit/>
          </a:bodyPr>
          <a:lstStyle/>
          <a:p>
            <a:r>
              <a:rPr lang="en-US" sz="1200" dirty="0" err="1">
                <a:latin typeface="calibri" panose="020F0502020204030204" pitchFamily="34" charset="0"/>
              </a:rPr>
              <a:t>Aigars</a:t>
            </a:r>
            <a:r>
              <a:rPr lang="en-US" sz="1200" dirty="0">
                <a:latin typeface="calibri" panose="020F0502020204030204" pitchFamily="34" charset="0"/>
              </a:rPr>
              <a:t> Reinholds/Shutterstock.com</a:t>
            </a:r>
            <a:endParaRPr lang="en-US" sz="1200" dirty="0"/>
          </a:p>
        </p:txBody>
      </p:sp>
      <p:sp>
        <p:nvSpPr>
          <p:cNvPr id="16" name="Text Placeholder 15">
            <a:extLst>
              <a:ext uri="{FF2B5EF4-FFF2-40B4-BE49-F238E27FC236}">
                <a16:creationId xmlns:a16="http://schemas.microsoft.com/office/drawing/2014/main" id="{D6855B4D-64E7-4026-8619-1BA4EC111DB0}"/>
              </a:ext>
            </a:extLst>
          </p:cNvPr>
          <p:cNvSpPr txBox="1">
            <a:spLocks/>
          </p:cNvSpPr>
          <p:nvPr/>
        </p:nvSpPr>
        <p:spPr>
          <a:xfrm>
            <a:off x="4948887" y="708823"/>
            <a:ext cx="6195116" cy="942512"/>
          </a:xfrm>
          <a:prstGeom prst="rect">
            <a:avLst/>
          </a:prstGeom>
        </p:spPr>
        <p:txBody>
          <a:bodyP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Arial" panose="020B0604020202020204" pitchFamily="34" charset="0"/>
                <a:cs typeface="Arial" panose="020B0604020202020204" pitchFamily="34" charset="0"/>
              </a:rPr>
              <a:t>1: West Virginia University, 2: University of Massachusetts Lowell, 3: California State University Northridge</a:t>
            </a:r>
          </a:p>
        </p:txBody>
      </p:sp>
      <p:sp>
        <p:nvSpPr>
          <p:cNvPr id="18" name="Text Placeholder 16">
            <a:extLst>
              <a:ext uri="{FF2B5EF4-FFF2-40B4-BE49-F238E27FC236}">
                <a16:creationId xmlns:a16="http://schemas.microsoft.com/office/drawing/2014/main" id="{73B8580D-CE7C-4931-B640-0469A0A28C54}"/>
              </a:ext>
            </a:extLst>
          </p:cNvPr>
          <p:cNvSpPr txBox="1">
            <a:spLocks/>
          </p:cNvSpPr>
          <p:nvPr/>
        </p:nvSpPr>
        <p:spPr>
          <a:xfrm>
            <a:off x="4979322" y="334528"/>
            <a:ext cx="7868611" cy="1280160"/>
          </a:xfrm>
          <a:prstGeom prst="rect">
            <a:avLst/>
          </a:prstGeom>
        </p:spPr>
        <p:txBody>
          <a:bodyP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Arial" panose="020B0604020202020204" pitchFamily="34" charset="0"/>
                <a:cs typeface="Arial" panose="020B0604020202020204" pitchFamily="34" charset="0"/>
              </a:rPr>
              <a:t>V. D. Pyrialakou</a:t>
            </a:r>
            <a:r>
              <a:rPr lang="en-US" sz="1800" b="1" baseline="30000" dirty="0">
                <a:latin typeface="Arial" panose="020B0604020202020204" pitchFamily="34" charset="0"/>
                <a:cs typeface="Arial" panose="020B0604020202020204" pitchFamily="34" charset="0"/>
              </a:rPr>
              <a:t>1</a:t>
            </a:r>
            <a:r>
              <a:rPr lang="en-US" sz="1800" b="1" dirty="0">
                <a:latin typeface="Arial" panose="020B0604020202020204" pitchFamily="34" charset="0"/>
                <a:cs typeface="Arial" panose="020B0604020202020204" pitchFamily="34" charset="0"/>
              </a:rPr>
              <a:t>, P. Hajibabaee</a:t>
            </a:r>
            <a:r>
              <a:rPr lang="en-US" sz="1800" b="1" baseline="30000" dirty="0">
                <a:latin typeface="Arial" panose="020B0604020202020204" pitchFamily="34" charset="0"/>
                <a:cs typeface="Arial" panose="020B0604020202020204" pitchFamily="34" charset="0"/>
              </a:rPr>
              <a:t>2</a:t>
            </a:r>
            <a:r>
              <a:rPr lang="en-US" sz="1800" b="1" dirty="0">
                <a:latin typeface="Arial" panose="020B0604020202020204" pitchFamily="34" charset="0"/>
                <a:cs typeface="Arial" panose="020B0604020202020204" pitchFamily="34" charset="0"/>
              </a:rPr>
              <a:t>, L. Farrokhvar</a:t>
            </a:r>
            <a:r>
              <a:rPr lang="en-US" sz="1800" b="1" baseline="30000" dirty="0">
                <a:latin typeface="Arial" panose="020B0604020202020204" pitchFamily="34" charset="0"/>
                <a:cs typeface="Arial" panose="020B0604020202020204" pitchFamily="34" charset="0"/>
              </a:rPr>
              <a:t>3</a:t>
            </a:r>
            <a:r>
              <a:rPr lang="en-US" sz="1800" b="1" dirty="0">
                <a:latin typeface="Arial" panose="020B0604020202020204" pitchFamily="34" charset="0"/>
                <a:cs typeface="Arial" panose="020B0604020202020204" pitchFamily="34" charset="0"/>
              </a:rPr>
              <a:t>, A. Williams</a:t>
            </a:r>
            <a:r>
              <a:rPr lang="en-US" sz="1800" b="1" baseline="30000" dirty="0">
                <a:latin typeface="Arial" panose="020B0604020202020204" pitchFamily="34" charset="0"/>
                <a:cs typeface="Arial" panose="020B0604020202020204" pitchFamily="34" charset="0"/>
              </a:rPr>
              <a:t>1</a:t>
            </a:r>
            <a:r>
              <a:rPr lang="en-US" sz="1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025355-6ADC-445D-A2E7-AC5BC34E49E4}"/>
              </a:ext>
            </a:extLst>
          </p:cNvPr>
          <p:cNvSpPr>
            <a:spLocks noGrp="1"/>
          </p:cNvSpPr>
          <p:nvPr>
            <p:ph type="title"/>
          </p:nvPr>
        </p:nvSpPr>
        <p:spPr>
          <a:xfrm>
            <a:off x="1045029" y="1092857"/>
            <a:ext cx="3669704" cy="4389120"/>
          </a:xfrm>
        </p:spPr>
        <p:txBody>
          <a:bodyPr>
            <a:normAutofit/>
          </a:bodyPr>
          <a:lstStyle/>
          <a:p>
            <a:r>
              <a:rPr lang="en-US" sz="3800" dirty="0"/>
              <a:t>Measured Benefits and Costs </a:t>
            </a:r>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310A863-3C93-4E38-9A84-E9B792F4F55F}"/>
              </a:ext>
            </a:extLst>
          </p:cNvPr>
          <p:cNvSpPr>
            <a:spLocks noGrp="1"/>
          </p:cNvSpPr>
          <p:nvPr>
            <p:ph idx="1"/>
          </p:nvPr>
        </p:nvSpPr>
        <p:spPr>
          <a:xfrm>
            <a:off x="5572679" y="1092857"/>
            <a:ext cx="5670087" cy="4389120"/>
          </a:xfrm>
        </p:spPr>
        <p:txBody>
          <a:bodyPr vert="horz" lIns="91440" tIns="45720" rIns="91440" bIns="45720" rtlCol="0" anchor="ctr">
            <a:normAutofit/>
          </a:bodyPr>
          <a:lstStyle/>
          <a:p>
            <a:pPr>
              <a:lnSpc>
                <a:spcPct val="100000"/>
              </a:lnSpc>
            </a:pPr>
            <a:r>
              <a:rPr lang="en-US" sz="2000" dirty="0"/>
              <a:t>This study incorporates four measures of potential spatial-related benefits.</a:t>
            </a:r>
          </a:p>
          <a:p>
            <a:pPr>
              <a:lnSpc>
                <a:spcPct val="100000"/>
              </a:lnSpc>
            </a:pPr>
            <a:r>
              <a:rPr lang="en-US" sz="2000" dirty="0"/>
              <a:t>The results between initial MCDA findings and the findings of the enhanced with the objective measures were compared. </a:t>
            </a:r>
          </a:p>
          <a:p>
            <a:pPr>
              <a:lnSpc>
                <a:spcPct val="100000"/>
              </a:lnSpc>
            </a:pPr>
            <a:r>
              <a:rPr lang="en-US" sz="2000" dirty="0">
                <a:ea typeface="+mn-lt"/>
                <a:cs typeface="+mn-lt"/>
              </a:rPr>
              <a:t>The data sources included GTFS data and data from the American Community Survey.</a:t>
            </a:r>
            <a:endParaRPr lang="en-US" sz="2000" dirty="0"/>
          </a:p>
          <a:p>
            <a:pPr>
              <a:lnSpc>
                <a:spcPct val="100000"/>
              </a:lnSpc>
            </a:pPr>
            <a:r>
              <a:rPr lang="en-US" sz="2000" dirty="0">
                <a:ea typeface="+mn-lt"/>
                <a:cs typeface="+mn-lt"/>
              </a:rPr>
              <a:t>Zones were used to calculate the performance of the ride-hailing services.</a:t>
            </a:r>
          </a:p>
          <a:p>
            <a:pPr>
              <a:lnSpc>
                <a:spcPct val="100000"/>
              </a:lnSpc>
            </a:pPr>
            <a:r>
              <a:rPr lang="en-US" sz="2000" dirty="0">
                <a:ea typeface="+mn-lt"/>
                <a:cs typeface="+mn-lt"/>
              </a:rPr>
              <a:t>The same calculation process was repeated for each of the five alternatives.</a:t>
            </a:r>
            <a:endParaRPr lang="en-US" sz="2000" dirty="0"/>
          </a:p>
          <a:p>
            <a:pPr>
              <a:lnSpc>
                <a:spcPct val="100000"/>
              </a:lnSpc>
            </a:pPr>
            <a:endParaRPr lang="en-US" sz="2000" dirty="0"/>
          </a:p>
        </p:txBody>
      </p:sp>
    </p:spTree>
    <p:extLst>
      <p:ext uri="{BB962C8B-B14F-4D97-AF65-F5344CB8AC3E}">
        <p14:creationId xmlns:p14="http://schemas.microsoft.com/office/powerpoint/2010/main" val="4107845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025355-6ADC-445D-A2E7-AC5BC34E49E4}"/>
              </a:ext>
            </a:extLst>
          </p:cNvPr>
          <p:cNvSpPr>
            <a:spLocks noGrp="1"/>
          </p:cNvSpPr>
          <p:nvPr>
            <p:ph type="title"/>
          </p:nvPr>
        </p:nvSpPr>
        <p:spPr>
          <a:xfrm>
            <a:off x="1045029" y="1092857"/>
            <a:ext cx="3669704" cy="4389120"/>
          </a:xfrm>
        </p:spPr>
        <p:txBody>
          <a:bodyPr>
            <a:normAutofit/>
          </a:bodyPr>
          <a:lstStyle/>
          <a:p>
            <a:r>
              <a:rPr lang="en-US" sz="3800" dirty="0"/>
              <a:t>Measured Benefits and Costs </a:t>
            </a:r>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2">
            <a:extLst>
              <a:ext uri="{FF2B5EF4-FFF2-40B4-BE49-F238E27FC236}">
                <a16:creationId xmlns:a16="http://schemas.microsoft.com/office/drawing/2014/main" id="{A310A863-3C93-4E38-9A84-E9B792F4F55F}"/>
              </a:ext>
            </a:extLst>
          </p:cNvPr>
          <p:cNvSpPr>
            <a:spLocks noGrp="1"/>
          </p:cNvSpPr>
          <p:nvPr>
            <p:ph idx="1"/>
          </p:nvPr>
        </p:nvSpPr>
        <p:spPr>
          <a:xfrm>
            <a:off x="5572679" y="1092857"/>
            <a:ext cx="5670087" cy="4389120"/>
          </a:xfrm>
        </p:spPr>
        <p:txBody>
          <a:bodyPr vert="horz" lIns="91440" tIns="45720" rIns="91440" bIns="45720" rtlCol="0" anchor="ctr">
            <a:noAutofit/>
          </a:bodyPr>
          <a:lstStyle/>
          <a:p>
            <a:pPr marL="457200" indent="-457200">
              <a:lnSpc>
                <a:spcPct val="100000"/>
              </a:lnSpc>
              <a:buFont typeface="Courier New" panose="020B0604020202020204" pitchFamily="34" charset="0"/>
              <a:buChar char="o"/>
            </a:pPr>
            <a:r>
              <a:rPr lang="en-US" sz="2000" dirty="0"/>
              <a:t>Geographic Coverage</a:t>
            </a:r>
          </a:p>
          <a:p>
            <a:pPr lvl="1">
              <a:lnSpc>
                <a:spcPct val="100000"/>
              </a:lnSpc>
            </a:pPr>
            <a:r>
              <a:rPr lang="en-US" dirty="0">
                <a:ea typeface="+mn-lt"/>
                <a:cs typeface="+mn-lt"/>
              </a:rPr>
              <a:t>Captures the coverage of the MLTA fixed-routes and potential ride-hailing services (in mi</a:t>
            </a:r>
            <a:r>
              <a:rPr lang="en-US" baseline="30000" dirty="0">
                <a:ea typeface="+mn-lt"/>
                <a:cs typeface="+mn-lt"/>
              </a:rPr>
              <a:t>2</a:t>
            </a:r>
            <a:r>
              <a:rPr lang="en-US" dirty="0">
                <a:ea typeface="+mn-lt"/>
                <a:cs typeface="+mn-lt"/>
              </a:rPr>
              <a:t>). </a:t>
            </a:r>
          </a:p>
          <a:p>
            <a:pPr lvl="1">
              <a:lnSpc>
                <a:spcPct val="100000"/>
              </a:lnSpc>
            </a:pPr>
            <a:r>
              <a:rPr lang="en-US" dirty="0">
                <a:ea typeface="+mn-lt"/>
                <a:cs typeface="+mn-lt"/>
              </a:rPr>
              <a:t>The ArcGIS Pro “Summarize Within” function was used to calculate the area MLTA’s fixed routes cover within the county.</a:t>
            </a:r>
            <a:endParaRPr lang="en-US" dirty="0"/>
          </a:p>
          <a:p>
            <a:pPr marL="457200" indent="-457200">
              <a:lnSpc>
                <a:spcPct val="100000"/>
              </a:lnSpc>
              <a:buFont typeface="Courier New" panose="020B0604020202020204" pitchFamily="34" charset="0"/>
              <a:buChar char="o"/>
            </a:pPr>
            <a:r>
              <a:rPr lang="en-US" sz="2000" dirty="0"/>
              <a:t>Accessibility</a:t>
            </a:r>
          </a:p>
          <a:p>
            <a:pPr lvl="1">
              <a:lnSpc>
                <a:spcPct val="100000"/>
              </a:lnSpc>
            </a:pPr>
            <a:r>
              <a:rPr lang="en-US" dirty="0">
                <a:ea typeface="+mn-lt"/>
                <a:cs typeface="+mn-lt"/>
              </a:rPr>
              <a:t>A population-based measure that measures the percentage of the population in the county that has access to the transit services was used. </a:t>
            </a:r>
            <a:endParaRPr lang="en-US" dirty="0"/>
          </a:p>
        </p:txBody>
      </p:sp>
    </p:spTree>
    <p:extLst>
      <p:ext uri="{BB962C8B-B14F-4D97-AF65-F5344CB8AC3E}">
        <p14:creationId xmlns:p14="http://schemas.microsoft.com/office/powerpoint/2010/main" val="1972420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025355-6ADC-445D-A2E7-AC5BC34E49E4}"/>
              </a:ext>
            </a:extLst>
          </p:cNvPr>
          <p:cNvSpPr>
            <a:spLocks noGrp="1"/>
          </p:cNvSpPr>
          <p:nvPr>
            <p:ph type="title"/>
          </p:nvPr>
        </p:nvSpPr>
        <p:spPr>
          <a:xfrm>
            <a:off x="1045029" y="1092857"/>
            <a:ext cx="3669704" cy="4389120"/>
          </a:xfrm>
        </p:spPr>
        <p:txBody>
          <a:bodyPr>
            <a:normAutofit/>
          </a:bodyPr>
          <a:lstStyle/>
          <a:p>
            <a:r>
              <a:rPr lang="en-US" sz="3800" dirty="0"/>
              <a:t>Measured Benefits and Costs </a:t>
            </a:r>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310A863-3C93-4E38-9A84-E9B792F4F55F}"/>
              </a:ext>
            </a:extLst>
          </p:cNvPr>
          <p:cNvSpPr>
            <a:spLocks noGrp="1"/>
          </p:cNvSpPr>
          <p:nvPr>
            <p:ph idx="1"/>
          </p:nvPr>
        </p:nvSpPr>
        <p:spPr>
          <a:xfrm>
            <a:off x="5572679" y="1092857"/>
            <a:ext cx="5670087" cy="4389120"/>
          </a:xfrm>
        </p:spPr>
        <p:txBody>
          <a:bodyPr vert="horz" lIns="91440" tIns="45720" rIns="91440" bIns="45720" rtlCol="0" anchor="ctr">
            <a:noAutofit/>
          </a:bodyPr>
          <a:lstStyle/>
          <a:p>
            <a:pPr marL="342900" indent="-342900">
              <a:lnSpc>
                <a:spcPct val="100000"/>
              </a:lnSpc>
              <a:buFont typeface="Courier New" panose="020B0604020202020204" pitchFamily="34" charset="0"/>
              <a:buChar char="o"/>
            </a:pPr>
            <a:r>
              <a:rPr lang="en-US" sz="2000" dirty="0"/>
              <a:t>Access to Health Services</a:t>
            </a:r>
          </a:p>
          <a:p>
            <a:pPr lvl="1">
              <a:lnSpc>
                <a:spcPct val="100000"/>
              </a:lnSpc>
            </a:pPr>
            <a:r>
              <a:rPr lang="en-US" dirty="0">
                <a:ea typeface="+mn-lt"/>
                <a:cs typeface="+mn-lt"/>
              </a:rPr>
              <a:t>Captures the direct access to hospitals or trauma centers. </a:t>
            </a:r>
            <a:endParaRPr lang="en-US" dirty="0"/>
          </a:p>
          <a:p>
            <a:pPr marL="342900" indent="-342900">
              <a:lnSpc>
                <a:spcPct val="100000"/>
              </a:lnSpc>
              <a:buFont typeface="Courier New" panose="020B0604020202020204" pitchFamily="34" charset="0"/>
              <a:buChar char="o"/>
            </a:pPr>
            <a:r>
              <a:rPr lang="en-US" sz="2000" dirty="0"/>
              <a:t>Providing mobility options in suburban/rural areas</a:t>
            </a:r>
          </a:p>
          <a:p>
            <a:pPr lvl="1">
              <a:lnSpc>
                <a:spcPct val="100000"/>
              </a:lnSpc>
            </a:pPr>
            <a:r>
              <a:rPr lang="en-US" dirty="0">
                <a:ea typeface="+mn-lt"/>
                <a:cs typeface="+mn-lt"/>
              </a:rPr>
              <a:t>Quantifies the percentage of rural population with access to transit services. </a:t>
            </a:r>
          </a:p>
          <a:p>
            <a:pPr lvl="1">
              <a:lnSpc>
                <a:spcPct val="100000"/>
              </a:lnSpc>
            </a:pPr>
            <a:r>
              <a:rPr lang="en-US" dirty="0">
                <a:ea typeface="+mn-lt"/>
                <a:cs typeface="+mn-lt"/>
              </a:rPr>
              <a:t>The 2010 Urban/Rural Classification system was used to map the Urbanized Area. Rural area was defined as any area that is not urbanized area or urban cluster.</a:t>
            </a:r>
            <a:endParaRPr lang="en-US" dirty="0"/>
          </a:p>
        </p:txBody>
      </p:sp>
    </p:spTree>
    <p:extLst>
      <p:ext uri="{BB962C8B-B14F-4D97-AF65-F5344CB8AC3E}">
        <p14:creationId xmlns:p14="http://schemas.microsoft.com/office/powerpoint/2010/main" val="155789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7BB426-7411-4D2A-B645-DA119A7D2C34}"/>
              </a:ext>
            </a:extLst>
          </p:cNvPr>
          <p:cNvSpPr>
            <a:spLocks noGrp="1"/>
          </p:cNvSpPr>
          <p:nvPr>
            <p:ph type="title"/>
          </p:nvPr>
        </p:nvSpPr>
        <p:spPr>
          <a:xfrm>
            <a:off x="1045029" y="1092857"/>
            <a:ext cx="3669704" cy="4389120"/>
          </a:xfrm>
        </p:spPr>
        <p:txBody>
          <a:bodyPr>
            <a:normAutofit/>
          </a:bodyPr>
          <a:lstStyle/>
          <a:p>
            <a:r>
              <a:rPr lang="en-US" sz="3800" dirty="0"/>
              <a:t>Data Collection Methods</a:t>
            </a:r>
            <a:r>
              <a:rPr lang="en-US" sz="3800" b="0" dirty="0">
                <a:ea typeface="+mj-lt"/>
                <a:cs typeface="+mj-lt"/>
              </a:rPr>
              <a:t> </a:t>
            </a:r>
            <a:endParaRPr lang="en-US" sz="3800" dirty="0">
              <a:ea typeface="+mj-lt"/>
              <a:cs typeface="+mj-lt"/>
            </a:endParaRPr>
          </a:p>
        </p:txBody>
      </p:sp>
      <p:sp>
        <p:nvSpPr>
          <p:cNvPr id="23" name="Rectangle 2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B01DBD1-27F7-493D-8AD7-7AEB3C5D10A2}"/>
              </a:ext>
            </a:extLst>
          </p:cNvPr>
          <p:cNvSpPr>
            <a:spLocks noGrp="1"/>
          </p:cNvSpPr>
          <p:nvPr>
            <p:ph idx="1"/>
          </p:nvPr>
        </p:nvSpPr>
        <p:spPr>
          <a:xfrm>
            <a:off x="4305301" y="1092857"/>
            <a:ext cx="6937466" cy="4389120"/>
          </a:xfrm>
        </p:spPr>
        <p:txBody>
          <a:bodyPr vert="horz" lIns="91440" tIns="45720" rIns="91440" bIns="45720" rtlCol="0" anchor="ctr">
            <a:noAutofit/>
          </a:bodyPr>
          <a:lstStyle/>
          <a:p>
            <a:pPr>
              <a:lnSpc>
                <a:spcPct val="100000"/>
              </a:lnSpc>
            </a:pPr>
            <a:r>
              <a:rPr lang="en-US" sz="2000" b="1" dirty="0"/>
              <a:t>Interview </a:t>
            </a:r>
            <a:r>
              <a:rPr lang="en-US" sz="2000" b="1" dirty="0">
                <a:ea typeface="+mn-lt"/>
                <a:cs typeface="+mn-lt"/>
              </a:rPr>
              <a:t>focused on three main topics </a:t>
            </a:r>
          </a:p>
          <a:p>
            <a:pPr lvl="1" indent="-342900">
              <a:lnSpc>
                <a:spcPct val="100000"/>
              </a:lnSpc>
            </a:pPr>
            <a:r>
              <a:rPr lang="en-US" dirty="0">
                <a:ea typeface="+mn-lt"/>
                <a:cs typeface="+mn-lt"/>
              </a:rPr>
              <a:t>The selection of criteria MLTA would consider when assessing a potential ride-hailing program.</a:t>
            </a:r>
          </a:p>
          <a:p>
            <a:pPr lvl="1" indent="-342900">
              <a:lnSpc>
                <a:spcPct val="100000"/>
              </a:lnSpc>
            </a:pPr>
            <a:r>
              <a:rPr lang="en-US" dirty="0">
                <a:ea typeface="+mn-lt"/>
                <a:cs typeface="+mn-lt"/>
              </a:rPr>
              <a:t>The importance of each criterion MLTA would consider when assessing a ride-hailing program.</a:t>
            </a:r>
          </a:p>
          <a:p>
            <a:pPr lvl="1" indent="-342900">
              <a:lnSpc>
                <a:spcPct val="100000"/>
              </a:lnSpc>
            </a:pPr>
            <a:r>
              <a:rPr lang="en-US" dirty="0">
                <a:ea typeface="+mn-lt"/>
                <a:cs typeface="+mn-lt"/>
              </a:rPr>
              <a:t>The assessment of potential ride-hailing programs with respect to the different criteria identified.</a:t>
            </a:r>
          </a:p>
          <a:p>
            <a:pPr>
              <a:lnSpc>
                <a:spcPct val="100000"/>
              </a:lnSpc>
            </a:pPr>
            <a:r>
              <a:rPr lang="en-US" sz="2000" b="1" dirty="0">
                <a:ea typeface="+mn-lt"/>
                <a:cs typeface="+mn-lt"/>
              </a:rPr>
              <a:t>During the interview</a:t>
            </a:r>
          </a:p>
          <a:p>
            <a:pPr lvl="1" indent="-342900">
              <a:lnSpc>
                <a:spcPct val="100000"/>
              </a:lnSpc>
            </a:pPr>
            <a:r>
              <a:rPr lang="en-US" dirty="0">
                <a:ea typeface="+mn-lt"/>
                <a:cs typeface="+mn-lt"/>
              </a:rPr>
              <a:t>The participants were also asked to rate “</a:t>
            </a:r>
            <a:r>
              <a:rPr lang="en-US" i="1" dirty="0">
                <a:ea typeface="+mn-lt"/>
                <a:cs typeface="+mn-lt"/>
              </a:rPr>
              <a:t>How important is (criterion xxx) in selecting a ride-hailing partnership program”</a:t>
            </a:r>
            <a:r>
              <a:rPr lang="en-US" dirty="0">
                <a:ea typeface="+mn-lt"/>
                <a:cs typeface="+mn-lt"/>
              </a:rPr>
              <a:t> (</a:t>
            </a:r>
            <a:r>
              <a:rPr lang="en-US" i="1" dirty="0">
                <a:ea typeface="+mn-lt"/>
                <a:cs typeface="+mn-lt"/>
              </a:rPr>
              <a:t>[1] </a:t>
            </a:r>
            <a:r>
              <a:rPr lang="en-US" dirty="0">
                <a:ea typeface="+mn-lt"/>
                <a:cs typeface="+mn-lt"/>
              </a:rPr>
              <a:t>not at all important to </a:t>
            </a:r>
            <a:r>
              <a:rPr lang="en-US" i="1" dirty="0">
                <a:ea typeface="+mn-lt"/>
                <a:cs typeface="+mn-lt"/>
              </a:rPr>
              <a:t>[5] </a:t>
            </a:r>
            <a:r>
              <a:rPr lang="en-US" dirty="0">
                <a:ea typeface="+mn-lt"/>
                <a:cs typeface="+mn-lt"/>
              </a:rPr>
              <a:t>extremely important). This information was used to calculate the weights of each criterion.</a:t>
            </a:r>
            <a:endParaRPr lang="en-US" dirty="0"/>
          </a:p>
        </p:txBody>
      </p:sp>
    </p:spTree>
    <p:extLst>
      <p:ext uri="{BB962C8B-B14F-4D97-AF65-F5344CB8AC3E}">
        <p14:creationId xmlns:p14="http://schemas.microsoft.com/office/powerpoint/2010/main" val="1051343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C99A-F01E-40E6-A6A5-6F705E33A416}"/>
              </a:ext>
            </a:extLst>
          </p:cNvPr>
          <p:cNvSpPr>
            <a:spLocks noGrp="1"/>
          </p:cNvSpPr>
          <p:nvPr>
            <p:ph type="title"/>
          </p:nvPr>
        </p:nvSpPr>
        <p:spPr>
          <a:xfrm>
            <a:off x="1115568" y="548640"/>
            <a:ext cx="10168128" cy="1179576"/>
          </a:xfrm>
        </p:spPr>
        <p:txBody>
          <a:bodyPr>
            <a:noAutofit/>
          </a:bodyPr>
          <a:lstStyle/>
          <a:p>
            <a:r>
              <a:rPr lang="en-US" dirty="0"/>
              <a:t>CASE STUDY RESULTS</a:t>
            </a:r>
          </a:p>
        </p:txBody>
      </p:sp>
      <p:graphicFrame>
        <p:nvGraphicFramePr>
          <p:cNvPr id="6" name="Table 5">
            <a:extLst>
              <a:ext uri="{FF2B5EF4-FFF2-40B4-BE49-F238E27FC236}">
                <a16:creationId xmlns:a16="http://schemas.microsoft.com/office/drawing/2014/main" id="{AE4A7D2A-20DD-41E5-A220-B6DA60E5BDC8}"/>
              </a:ext>
            </a:extLst>
          </p:cNvPr>
          <p:cNvGraphicFramePr>
            <a:graphicFrameLocks noGrp="1"/>
          </p:cNvGraphicFramePr>
          <p:nvPr>
            <p:extLst>
              <p:ext uri="{D42A27DB-BD31-4B8C-83A1-F6EECF244321}">
                <p14:modId xmlns:p14="http://schemas.microsoft.com/office/powerpoint/2010/main" val="3185687465"/>
              </p:ext>
            </p:extLst>
          </p:nvPr>
        </p:nvGraphicFramePr>
        <p:xfrm>
          <a:off x="6394198" y="2825113"/>
          <a:ext cx="5257799" cy="2304672"/>
        </p:xfrm>
        <a:graphic>
          <a:graphicData uri="http://schemas.openxmlformats.org/drawingml/2006/table">
            <a:tbl>
              <a:tblPr firstRow="1" firstCol="1" bandRow="1">
                <a:tableStyleId>{3B4B98B0-60AC-42C2-AFA5-B58CD77FA1E5}</a:tableStyleId>
              </a:tblPr>
              <a:tblGrid>
                <a:gridCol w="2291214">
                  <a:extLst>
                    <a:ext uri="{9D8B030D-6E8A-4147-A177-3AD203B41FA5}">
                      <a16:colId xmlns:a16="http://schemas.microsoft.com/office/drawing/2014/main" val="2135632523"/>
                    </a:ext>
                  </a:extLst>
                </a:gridCol>
                <a:gridCol w="593317">
                  <a:extLst>
                    <a:ext uri="{9D8B030D-6E8A-4147-A177-3AD203B41FA5}">
                      <a16:colId xmlns:a16="http://schemas.microsoft.com/office/drawing/2014/main" val="2149724427"/>
                    </a:ext>
                  </a:extLst>
                </a:gridCol>
                <a:gridCol w="593317">
                  <a:extLst>
                    <a:ext uri="{9D8B030D-6E8A-4147-A177-3AD203B41FA5}">
                      <a16:colId xmlns:a16="http://schemas.microsoft.com/office/drawing/2014/main" val="1828656845"/>
                    </a:ext>
                  </a:extLst>
                </a:gridCol>
                <a:gridCol w="593317">
                  <a:extLst>
                    <a:ext uri="{9D8B030D-6E8A-4147-A177-3AD203B41FA5}">
                      <a16:colId xmlns:a16="http://schemas.microsoft.com/office/drawing/2014/main" val="2029538304"/>
                    </a:ext>
                  </a:extLst>
                </a:gridCol>
                <a:gridCol w="593317">
                  <a:extLst>
                    <a:ext uri="{9D8B030D-6E8A-4147-A177-3AD203B41FA5}">
                      <a16:colId xmlns:a16="http://schemas.microsoft.com/office/drawing/2014/main" val="2488396326"/>
                    </a:ext>
                  </a:extLst>
                </a:gridCol>
                <a:gridCol w="593317">
                  <a:extLst>
                    <a:ext uri="{9D8B030D-6E8A-4147-A177-3AD203B41FA5}">
                      <a16:colId xmlns:a16="http://schemas.microsoft.com/office/drawing/2014/main" val="971500174"/>
                    </a:ext>
                  </a:extLst>
                </a:gridCol>
              </a:tblGrid>
              <a:tr h="209550">
                <a:tc gridSpan="6">
                  <a:txBody>
                    <a:bodyPr/>
                    <a:lstStyle/>
                    <a:p>
                      <a:pPr marL="0" marR="0" indent="0" algn="ctr">
                        <a:lnSpc>
                          <a:spcPct val="115000"/>
                        </a:lnSpc>
                        <a:spcBef>
                          <a:spcPts val="0"/>
                        </a:spcBef>
                        <a:spcAft>
                          <a:spcPts val="0"/>
                        </a:spcAft>
                      </a:pPr>
                      <a:r>
                        <a:rPr lang="en-US" sz="2000" dirty="0">
                          <a:effectLst/>
                        </a:rPr>
                        <a:t>MCDA Results-Based on Perceived Benefits and Costs and Spatial Measures</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14004475"/>
                  </a:ext>
                </a:extLst>
              </a:tr>
              <a:tr h="209550">
                <a:tc>
                  <a:txBody>
                    <a:bodyPr/>
                    <a:lstStyle/>
                    <a:p>
                      <a:pPr marL="0" marR="0" indent="0">
                        <a:lnSpc>
                          <a:spcPct val="115000"/>
                        </a:lnSpc>
                        <a:spcBef>
                          <a:spcPts val="0"/>
                        </a:spcBef>
                        <a:spcAft>
                          <a:spcPts val="0"/>
                        </a:spcAft>
                      </a:pPr>
                      <a:r>
                        <a:rPr lang="en-US" sz="2000">
                          <a:effectLst/>
                        </a:rPr>
                        <a:t>MCDA</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2000" b="1" dirty="0">
                          <a:effectLst/>
                        </a:rPr>
                        <a:t>Alternatives</a:t>
                      </a:r>
                      <a:endParaRPr lang="en-US" sz="20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1321561"/>
                  </a:ext>
                </a:extLst>
              </a:tr>
              <a:tr h="200025">
                <a:tc>
                  <a:txBody>
                    <a:bodyPr/>
                    <a:lstStyle/>
                    <a:p>
                      <a:pPr marL="0" marR="0" indent="0">
                        <a:lnSpc>
                          <a:spcPct val="115000"/>
                        </a:lnSpc>
                        <a:spcBef>
                          <a:spcPts val="0"/>
                        </a:spcBef>
                        <a:spcAft>
                          <a:spcPts val="0"/>
                        </a:spcAft>
                      </a:pPr>
                      <a:r>
                        <a:rPr lang="en-US" sz="2000">
                          <a:effectLst/>
                        </a:rPr>
                        <a:t>METHODS</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A0</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A1</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A2</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A3</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A4</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126800977"/>
                  </a:ext>
                </a:extLst>
              </a:tr>
              <a:tr h="190500">
                <a:tc>
                  <a:txBody>
                    <a:bodyPr/>
                    <a:lstStyle/>
                    <a:p>
                      <a:pPr marL="0" marR="0" indent="0">
                        <a:lnSpc>
                          <a:spcPct val="115000"/>
                        </a:lnSpc>
                        <a:spcBef>
                          <a:spcPts val="0"/>
                        </a:spcBef>
                        <a:spcAft>
                          <a:spcPts val="0"/>
                        </a:spcAft>
                      </a:pPr>
                      <a:r>
                        <a:rPr lang="en-US" sz="2000">
                          <a:effectLst/>
                        </a:rPr>
                        <a:t>WSM</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5</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2</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4</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3</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1</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58201803"/>
                  </a:ext>
                </a:extLst>
              </a:tr>
              <a:tr h="190500">
                <a:tc>
                  <a:txBody>
                    <a:bodyPr/>
                    <a:lstStyle/>
                    <a:p>
                      <a:pPr marL="0" marR="0" indent="0">
                        <a:lnSpc>
                          <a:spcPct val="115000"/>
                        </a:lnSpc>
                        <a:spcBef>
                          <a:spcPts val="0"/>
                        </a:spcBef>
                        <a:spcAft>
                          <a:spcPts val="0"/>
                        </a:spcAft>
                      </a:pPr>
                      <a:r>
                        <a:rPr lang="en-US" sz="2000">
                          <a:effectLst/>
                        </a:rPr>
                        <a:t>TOPSIS</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5</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1</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4</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3</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2</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4072157"/>
                  </a:ext>
                </a:extLst>
              </a:tr>
              <a:tr h="200025">
                <a:tc>
                  <a:txBody>
                    <a:bodyPr/>
                    <a:lstStyle/>
                    <a:p>
                      <a:pPr marL="0" marR="0" indent="0">
                        <a:lnSpc>
                          <a:spcPct val="115000"/>
                        </a:lnSpc>
                        <a:spcBef>
                          <a:spcPts val="0"/>
                        </a:spcBef>
                        <a:spcAft>
                          <a:spcPts val="0"/>
                        </a:spcAft>
                      </a:pPr>
                      <a:r>
                        <a:rPr lang="en-US" sz="2000">
                          <a:effectLst/>
                        </a:rPr>
                        <a:t>VIKOR</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5</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1</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4</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2</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3</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58196469"/>
                  </a:ext>
                </a:extLst>
              </a:tr>
            </a:tbl>
          </a:graphicData>
        </a:graphic>
      </p:graphicFrame>
      <p:graphicFrame>
        <p:nvGraphicFramePr>
          <p:cNvPr id="7" name="Table 6">
            <a:extLst>
              <a:ext uri="{FF2B5EF4-FFF2-40B4-BE49-F238E27FC236}">
                <a16:creationId xmlns:a16="http://schemas.microsoft.com/office/drawing/2014/main" id="{58D8CCC7-01C5-4F21-8BE0-56350D1E4C42}"/>
              </a:ext>
            </a:extLst>
          </p:cNvPr>
          <p:cNvGraphicFramePr>
            <a:graphicFrameLocks noGrp="1"/>
          </p:cNvGraphicFramePr>
          <p:nvPr>
            <p:extLst>
              <p:ext uri="{D42A27DB-BD31-4B8C-83A1-F6EECF244321}">
                <p14:modId xmlns:p14="http://schemas.microsoft.com/office/powerpoint/2010/main" val="3634543915"/>
              </p:ext>
            </p:extLst>
          </p:nvPr>
        </p:nvGraphicFramePr>
        <p:xfrm>
          <a:off x="540003" y="2825113"/>
          <a:ext cx="5257799" cy="2304672"/>
        </p:xfrm>
        <a:graphic>
          <a:graphicData uri="http://schemas.openxmlformats.org/drawingml/2006/table">
            <a:tbl>
              <a:tblPr firstRow="1" firstCol="1" bandRow="1">
                <a:tableStyleId>{3B4B98B0-60AC-42C2-AFA5-B58CD77FA1E5}</a:tableStyleId>
              </a:tblPr>
              <a:tblGrid>
                <a:gridCol w="2291214">
                  <a:extLst>
                    <a:ext uri="{9D8B030D-6E8A-4147-A177-3AD203B41FA5}">
                      <a16:colId xmlns:a16="http://schemas.microsoft.com/office/drawing/2014/main" val="294179370"/>
                    </a:ext>
                  </a:extLst>
                </a:gridCol>
                <a:gridCol w="593317">
                  <a:extLst>
                    <a:ext uri="{9D8B030D-6E8A-4147-A177-3AD203B41FA5}">
                      <a16:colId xmlns:a16="http://schemas.microsoft.com/office/drawing/2014/main" val="1669192566"/>
                    </a:ext>
                  </a:extLst>
                </a:gridCol>
                <a:gridCol w="593317">
                  <a:extLst>
                    <a:ext uri="{9D8B030D-6E8A-4147-A177-3AD203B41FA5}">
                      <a16:colId xmlns:a16="http://schemas.microsoft.com/office/drawing/2014/main" val="3336350583"/>
                    </a:ext>
                  </a:extLst>
                </a:gridCol>
                <a:gridCol w="593317">
                  <a:extLst>
                    <a:ext uri="{9D8B030D-6E8A-4147-A177-3AD203B41FA5}">
                      <a16:colId xmlns:a16="http://schemas.microsoft.com/office/drawing/2014/main" val="1496954362"/>
                    </a:ext>
                  </a:extLst>
                </a:gridCol>
                <a:gridCol w="593317">
                  <a:extLst>
                    <a:ext uri="{9D8B030D-6E8A-4147-A177-3AD203B41FA5}">
                      <a16:colId xmlns:a16="http://schemas.microsoft.com/office/drawing/2014/main" val="3049001125"/>
                    </a:ext>
                  </a:extLst>
                </a:gridCol>
                <a:gridCol w="593317">
                  <a:extLst>
                    <a:ext uri="{9D8B030D-6E8A-4147-A177-3AD203B41FA5}">
                      <a16:colId xmlns:a16="http://schemas.microsoft.com/office/drawing/2014/main" val="3677885945"/>
                    </a:ext>
                  </a:extLst>
                </a:gridCol>
              </a:tblGrid>
              <a:tr h="209550">
                <a:tc gridSpan="6">
                  <a:txBody>
                    <a:bodyPr/>
                    <a:lstStyle/>
                    <a:p>
                      <a:pPr marL="0" marR="0" indent="0" algn="ctr">
                        <a:lnSpc>
                          <a:spcPct val="115000"/>
                        </a:lnSpc>
                        <a:spcBef>
                          <a:spcPts val="0"/>
                        </a:spcBef>
                        <a:spcAft>
                          <a:spcPts val="0"/>
                        </a:spcAft>
                      </a:pPr>
                      <a:r>
                        <a:rPr lang="en-US" sz="2000" dirty="0">
                          <a:effectLst/>
                        </a:rPr>
                        <a:t>MCDA Results-Based Exclusively on Perceived Benefits and Costs</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65307508"/>
                  </a:ext>
                </a:extLst>
              </a:tr>
              <a:tr h="209550">
                <a:tc>
                  <a:txBody>
                    <a:bodyPr/>
                    <a:lstStyle/>
                    <a:p>
                      <a:pPr marL="0" marR="0" indent="0">
                        <a:lnSpc>
                          <a:spcPct val="115000"/>
                        </a:lnSpc>
                        <a:spcBef>
                          <a:spcPts val="0"/>
                        </a:spcBef>
                        <a:spcAft>
                          <a:spcPts val="0"/>
                        </a:spcAft>
                      </a:pPr>
                      <a:r>
                        <a:rPr lang="en-US" sz="2000" dirty="0">
                          <a:effectLst/>
                        </a:rPr>
                        <a:t>MCDA</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gridSpan="5">
                  <a:txBody>
                    <a:bodyPr/>
                    <a:lstStyle/>
                    <a:p>
                      <a:pPr marL="0" marR="0" indent="0" algn="ctr">
                        <a:lnSpc>
                          <a:spcPct val="115000"/>
                        </a:lnSpc>
                        <a:spcBef>
                          <a:spcPts val="0"/>
                        </a:spcBef>
                        <a:spcAft>
                          <a:spcPts val="0"/>
                        </a:spcAft>
                      </a:pPr>
                      <a:r>
                        <a:rPr lang="en-US" sz="2000" b="1" dirty="0">
                          <a:effectLst/>
                        </a:rPr>
                        <a:t>Alternatives</a:t>
                      </a:r>
                      <a:endParaRPr lang="en-US" sz="20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7303002"/>
                  </a:ext>
                </a:extLst>
              </a:tr>
              <a:tr h="200025">
                <a:tc>
                  <a:txBody>
                    <a:bodyPr/>
                    <a:lstStyle/>
                    <a:p>
                      <a:pPr marL="0" marR="0" indent="0">
                        <a:lnSpc>
                          <a:spcPct val="115000"/>
                        </a:lnSpc>
                        <a:spcBef>
                          <a:spcPts val="0"/>
                        </a:spcBef>
                        <a:spcAft>
                          <a:spcPts val="0"/>
                        </a:spcAft>
                      </a:pPr>
                      <a:r>
                        <a:rPr lang="en-US" sz="2000">
                          <a:effectLst/>
                        </a:rPr>
                        <a:t>METHODS</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A0</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A1</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A2</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A3</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A4</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600171992"/>
                  </a:ext>
                </a:extLst>
              </a:tr>
              <a:tr h="190500">
                <a:tc>
                  <a:txBody>
                    <a:bodyPr/>
                    <a:lstStyle/>
                    <a:p>
                      <a:pPr marL="0" marR="0" indent="0">
                        <a:lnSpc>
                          <a:spcPct val="115000"/>
                        </a:lnSpc>
                        <a:spcBef>
                          <a:spcPts val="0"/>
                        </a:spcBef>
                        <a:spcAft>
                          <a:spcPts val="0"/>
                        </a:spcAft>
                      </a:pPr>
                      <a:r>
                        <a:rPr lang="en-US" sz="2000">
                          <a:effectLst/>
                        </a:rPr>
                        <a:t>WSM</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5</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3</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4</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1</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2</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005896189"/>
                  </a:ext>
                </a:extLst>
              </a:tr>
              <a:tr h="190500">
                <a:tc>
                  <a:txBody>
                    <a:bodyPr/>
                    <a:lstStyle/>
                    <a:p>
                      <a:pPr marL="0" marR="0" indent="0">
                        <a:lnSpc>
                          <a:spcPct val="115000"/>
                        </a:lnSpc>
                        <a:spcBef>
                          <a:spcPts val="0"/>
                        </a:spcBef>
                        <a:spcAft>
                          <a:spcPts val="0"/>
                        </a:spcAft>
                      </a:pPr>
                      <a:r>
                        <a:rPr lang="en-US" sz="2000">
                          <a:effectLst/>
                        </a:rPr>
                        <a:t>TOPSIS</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5</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3</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4</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1</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2</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984864583"/>
                  </a:ext>
                </a:extLst>
              </a:tr>
              <a:tr h="200025">
                <a:tc>
                  <a:txBody>
                    <a:bodyPr/>
                    <a:lstStyle/>
                    <a:p>
                      <a:pPr marL="0" marR="0" indent="0">
                        <a:lnSpc>
                          <a:spcPct val="115000"/>
                        </a:lnSpc>
                        <a:spcBef>
                          <a:spcPts val="0"/>
                        </a:spcBef>
                        <a:spcAft>
                          <a:spcPts val="0"/>
                        </a:spcAft>
                      </a:pPr>
                      <a:r>
                        <a:rPr lang="en-US" sz="2000">
                          <a:effectLst/>
                        </a:rPr>
                        <a:t>VIKOR</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5</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2</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a:effectLst/>
                        </a:rPr>
                        <a:t>4</a:t>
                      </a:r>
                      <a:endParaRPr lang="en-US" sz="20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1</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lnSpc>
                          <a:spcPct val="115000"/>
                        </a:lnSpc>
                        <a:spcBef>
                          <a:spcPts val="0"/>
                        </a:spcBef>
                        <a:spcAft>
                          <a:spcPts val="0"/>
                        </a:spcAft>
                      </a:pPr>
                      <a:r>
                        <a:rPr lang="en-US" sz="2000" dirty="0">
                          <a:effectLst/>
                        </a:rPr>
                        <a:t>3</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76198948"/>
                  </a:ext>
                </a:extLst>
              </a:tr>
            </a:tbl>
          </a:graphicData>
        </a:graphic>
      </p:graphicFrame>
    </p:spTree>
    <p:extLst>
      <p:ext uri="{BB962C8B-B14F-4D97-AF65-F5344CB8AC3E}">
        <p14:creationId xmlns:p14="http://schemas.microsoft.com/office/powerpoint/2010/main" val="1594557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2">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Freeform: Shape 24">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2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0FE9F7-30A6-4BB1-90B0-F0C035518863}"/>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3800" dirty="0"/>
              <a:t>Case Study Results </a:t>
            </a:r>
          </a:p>
        </p:txBody>
      </p:sp>
      <p:sp>
        <p:nvSpPr>
          <p:cNvPr id="44" name="Rectangle 28">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3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C6A894D9-53FC-48E9-A43A-FA6C52ABBEF6}"/>
              </a:ext>
            </a:extLst>
          </p:cNvPr>
          <p:cNvSpPr>
            <a:spLocks noGrp="1"/>
          </p:cNvSpPr>
          <p:nvPr>
            <p:ph idx="1"/>
          </p:nvPr>
        </p:nvSpPr>
        <p:spPr>
          <a:xfrm>
            <a:off x="390385" y="2718054"/>
            <a:ext cx="3689690" cy="3207258"/>
          </a:xfrm>
        </p:spPr>
        <p:txBody>
          <a:bodyPr vert="horz" lIns="91440" tIns="45720" rIns="91440" bIns="45720" rtlCol="0" anchor="t">
            <a:normAutofit/>
          </a:bodyPr>
          <a:lstStyle/>
          <a:p>
            <a:pPr marL="0" indent="0">
              <a:buNone/>
            </a:pPr>
            <a:r>
              <a:rPr lang="en-US" sz="1700" b="1" dirty="0">
                <a:ea typeface="+mn-lt"/>
                <a:cs typeface="+mn-lt"/>
              </a:rPr>
              <a:t>MCDA Results-Based Exclusively on Perceived Benefits and Costs</a:t>
            </a:r>
            <a:endParaRPr lang="en-US" dirty="0"/>
          </a:p>
          <a:p>
            <a:pPr marL="0" indent="0">
              <a:buNone/>
            </a:pPr>
            <a:endParaRPr lang="en-US" sz="1700" b="1"/>
          </a:p>
        </p:txBody>
      </p:sp>
      <p:sp>
        <p:nvSpPr>
          <p:cNvPr id="9" name="TextBox 8">
            <a:extLst>
              <a:ext uri="{FF2B5EF4-FFF2-40B4-BE49-F238E27FC236}">
                <a16:creationId xmlns:a16="http://schemas.microsoft.com/office/drawing/2014/main" id="{7B1E2CAA-ED0D-415B-85FE-042FA68AA71E}"/>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0CA7BD65-F257-4670-9819-2B4050C8E7E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4E10DEAA-22FD-4BD4-8B36-59D852B0328E}"/>
              </a:ext>
            </a:extLst>
          </p:cNvPr>
          <p:cNvGraphicFramePr>
            <a:graphicFrameLocks noGrp="1"/>
          </p:cNvGraphicFramePr>
          <p:nvPr>
            <p:extLst>
              <p:ext uri="{D42A27DB-BD31-4B8C-83A1-F6EECF244321}">
                <p14:modId xmlns:p14="http://schemas.microsoft.com/office/powerpoint/2010/main" val="321849676"/>
              </p:ext>
            </p:extLst>
          </p:nvPr>
        </p:nvGraphicFramePr>
        <p:xfrm>
          <a:off x="5064858" y="228449"/>
          <a:ext cx="6111557" cy="6408246"/>
        </p:xfrm>
        <a:graphic>
          <a:graphicData uri="http://schemas.openxmlformats.org/drawingml/2006/table">
            <a:tbl>
              <a:tblPr firstRow="1" firstCol="1" bandRow="1">
                <a:tableStyleId>{3B4B98B0-60AC-42C2-AFA5-B58CD77FA1E5}</a:tableStyleId>
              </a:tblPr>
              <a:tblGrid>
                <a:gridCol w="860212">
                  <a:extLst>
                    <a:ext uri="{9D8B030D-6E8A-4147-A177-3AD203B41FA5}">
                      <a16:colId xmlns:a16="http://schemas.microsoft.com/office/drawing/2014/main" val="422540668"/>
                    </a:ext>
                  </a:extLst>
                </a:gridCol>
                <a:gridCol w="860212">
                  <a:extLst>
                    <a:ext uri="{9D8B030D-6E8A-4147-A177-3AD203B41FA5}">
                      <a16:colId xmlns:a16="http://schemas.microsoft.com/office/drawing/2014/main" val="3837920854"/>
                    </a:ext>
                  </a:extLst>
                </a:gridCol>
                <a:gridCol w="1088718">
                  <a:extLst>
                    <a:ext uri="{9D8B030D-6E8A-4147-A177-3AD203B41FA5}">
                      <a16:colId xmlns:a16="http://schemas.microsoft.com/office/drawing/2014/main" val="507554600"/>
                    </a:ext>
                  </a:extLst>
                </a:gridCol>
                <a:gridCol w="660483">
                  <a:extLst>
                    <a:ext uri="{9D8B030D-6E8A-4147-A177-3AD203B41FA5}">
                      <a16:colId xmlns:a16="http://schemas.microsoft.com/office/drawing/2014/main" val="3765514099"/>
                    </a:ext>
                  </a:extLst>
                </a:gridCol>
                <a:gridCol w="660483">
                  <a:extLst>
                    <a:ext uri="{9D8B030D-6E8A-4147-A177-3AD203B41FA5}">
                      <a16:colId xmlns:a16="http://schemas.microsoft.com/office/drawing/2014/main" val="4134606762"/>
                    </a:ext>
                  </a:extLst>
                </a:gridCol>
                <a:gridCol w="660483">
                  <a:extLst>
                    <a:ext uri="{9D8B030D-6E8A-4147-A177-3AD203B41FA5}">
                      <a16:colId xmlns:a16="http://schemas.microsoft.com/office/drawing/2014/main" val="1690549836"/>
                    </a:ext>
                  </a:extLst>
                </a:gridCol>
                <a:gridCol w="660483">
                  <a:extLst>
                    <a:ext uri="{9D8B030D-6E8A-4147-A177-3AD203B41FA5}">
                      <a16:colId xmlns:a16="http://schemas.microsoft.com/office/drawing/2014/main" val="3085706700"/>
                    </a:ext>
                  </a:extLst>
                </a:gridCol>
                <a:gridCol w="660483">
                  <a:extLst>
                    <a:ext uri="{9D8B030D-6E8A-4147-A177-3AD203B41FA5}">
                      <a16:colId xmlns:a16="http://schemas.microsoft.com/office/drawing/2014/main" val="34969640"/>
                    </a:ext>
                  </a:extLst>
                </a:gridCol>
              </a:tblGrid>
              <a:tr h="593433">
                <a:tc gridSpan="8">
                  <a:txBody>
                    <a:bodyPr/>
                    <a:lstStyle/>
                    <a:p>
                      <a:pPr indent="0"/>
                      <a:r>
                        <a:rPr lang="en-US" sz="1800" cap="all" spc="60" dirty="0">
                          <a:effectLst/>
                        </a:rPr>
                        <a:t>MCDA Results-Based Exclusively on Perceived Benefits and Costs</a:t>
                      </a:r>
                      <a:endParaRPr lang="en-US" sz="1800" b="1" cap="all" spc="60" dirty="0">
                        <a:solidFill>
                          <a:schemeClr val="tx1"/>
                        </a:solidFill>
                        <a:effectLst/>
                        <a:latin typeface="Arial"/>
                      </a:endParaRPr>
                    </a:p>
                  </a:txBody>
                  <a:tcPr marL="86406" marR="86406" marT="43203" marB="43203"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66952408"/>
                  </a:ext>
                </a:extLst>
              </a:tr>
              <a:tr h="436310">
                <a:tc>
                  <a:txBody>
                    <a:bodyPr/>
                    <a:lstStyle/>
                    <a:p>
                      <a:pPr indent="0" algn="l"/>
                      <a:r>
                        <a:rPr lang="en-US" sz="1800" b="1" cap="none" spc="0" dirty="0" err="1">
                          <a:effectLst/>
                        </a:rPr>
                        <a:t>C</a:t>
                      </a:r>
                      <a:r>
                        <a:rPr lang="en-US" sz="1800" b="1" cap="none" spc="0" baseline="-25000" dirty="0" err="1">
                          <a:effectLst/>
                        </a:rPr>
                        <a:t>j</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b="1" cap="none" spc="0" dirty="0">
                          <a:effectLst/>
                        </a:rPr>
                        <a:t>Av. Rating</a:t>
                      </a:r>
                      <a:endParaRPr lang="en-US" sz="1800" b="1" cap="none" spc="0" dirty="0">
                        <a:solidFill>
                          <a:schemeClr val="tx1"/>
                        </a:solidFill>
                        <a:effectLst/>
                        <a:latin typeface="Arial"/>
                      </a:endParaRPr>
                    </a:p>
                  </a:txBody>
                  <a:tcPr marL="52021" marR="52021" marT="0" marB="69360" anchor="ctr"/>
                </a:tc>
                <a:tc>
                  <a:txBody>
                    <a:bodyPr/>
                    <a:lstStyle/>
                    <a:p>
                      <a:pPr indent="9525" algn="l"/>
                      <a:r>
                        <a:rPr lang="en-US" sz="1800" b="1" cap="none" spc="0" dirty="0">
                          <a:effectLst/>
                        </a:rPr>
                        <a:t>Weight </a:t>
                      </a:r>
                    </a:p>
                    <a:p>
                      <a:pPr indent="9525" algn="l"/>
                      <a:r>
                        <a:rPr lang="en-US" sz="1800" b="1" cap="none" spc="0" dirty="0">
                          <a:effectLst/>
                        </a:rPr>
                        <a:t>(W</a:t>
                      </a:r>
                      <a:r>
                        <a:rPr lang="en-US" sz="1800" b="1" cap="none" spc="0" baseline="-25000" dirty="0">
                          <a:effectLst/>
                        </a:rPr>
                        <a:t> j</a:t>
                      </a:r>
                      <a:r>
                        <a:rPr lang="en-US" sz="1800" b="1" cap="none" spc="0" dirty="0">
                          <a:effectLst/>
                        </a:rPr>
                        <a:t>)</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b="1" cap="none" spc="0" dirty="0">
                          <a:effectLst/>
                        </a:rPr>
                        <a:t>A</a:t>
                      </a:r>
                      <a:r>
                        <a:rPr lang="en-US" sz="1800" b="1" cap="none" spc="0" baseline="-25000" dirty="0">
                          <a:effectLst/>
                        </a:rPr>
                        <a:t>0</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b="1" cap="none" spc="0" dirty="0">
                          <a:effectLst/>
                        </a:rPr>
                        <a:t>A</a:t>
                      </a:r>
                      <a:r>
                        <a:rPr lang="en-US" sz="1800" b="1" cap="none" spc="0" baseline="-25000" dirty="0">
                          <a:effectLst/>
                        </a:rPr>
                        <a:t>1</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b="1" cap="none" spc="0" dirty="0">
                          <a:effectLst/>
                        </a:rPr>
                        <a:t>A</a:t>
                      </a:r>
                      <a:r>
                        <a:rPr lang="en-US" sz="1800" b="1" cap="none" spc="0" baseline="-25000" dirty="0">
                          <a:effectLst/>
                        </a:rPr>
                        <a:t>2</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b="1" cap="none" spc="0" dirty="0">
                          <a:effectLst/>
                        </a:rPr>
                        <a:t>A</a:t>
                      </a:r>
                      <a:r>
                        <a:rPr lang="en-US" sz="1800" b="1" cap="none" spc="0" baseline="-25000" dirty="0">
                          <a:effectLst/>
                        </a:rPr>
                        <a:t>3</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b="1" cap="none" spc="0" dirty="0">
                          <a:effectLst/>
                        </a:rPr>
                        <a:t>A</a:t>
                      </a:r>
                      <a:r>
                        <a:rPr lang="en-US" sz="1800" b="1" cap="none" spc="0" baseline="-25000" dirty="0">
                          <a:effectLst/>
                        </a:rPr>
                        <a:t>4</a:t>
                      </a:r>
                      <a:endParaRPr lang="en-US" sz="1800" b="1"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1486637180"/>
                  </a:ext>
                </a:extLst>
              </a:tr>
              <a:tr h="322103">
                <a:tc>
                  <a:txBody>
                    <a:bodyPr/>
                    <a:lstStyle/>
                    <a:p>
                      <a:pPr indent="0" algn="l"/>
                      <a:r>
                        <a:rPr lang="en-US" sz="1800" cap="none" spc="0" dirty="0">
                          <a:effectLst/>
                        </a:rPr>
                        <a:t>C</a:t>
                      </a:r>
                      <a:r>
                        <a:rPr lang="en-US" sz="1800" cap="none" spc="0" baseline="-25000" dirty="0">
                          <a:effectLst/>
                        </a:rPr>
                        <a:t>1</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0.085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1060287244"/>
                  </a:ext>
                </a:extLst>
              </a:tr>
              <a:tr h="322103">
                <a:tc>
                  <a:txBody>
                    <a:bodyPr/>
                    <a:lstStyle/>
                    <a:p>
                      <a:pPr indent="0" algn="l"/>
                      <a:r>
                        <a:rPr lang="en-US" sz="1800" cap="none" spc="0" dirty="0">
                          <a:effectLst/>
                        </a:rPr>
                        <a:t>C</a:t>
                      </a:r>
                      <a:r>
                        <a:rPr lang="en-US" sz="1800" cap="none" spc="0" baseline="-25000" dirty="0">
                          <a:effectLst/>
                        </a:rPr>
                        <a:t>2</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0.085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2</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2</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1569816999"/>
                  </a:ext>
                </a:extLst>
              </a:tr>
              <a:tr h="322103">
                <a:tc>
                  <a:txBody>
                    <a:bodyPr/>
                    <a:lstStyle/>
                    <a:p>
                      <a:pPr indent="0" algn="l"/>
                      <a:r>
                        <a:rPr lang="en-US" sz="1800" cap="none" spc="0" dirty="0">
                          <a:effectLst/>
                        </a:rPr>
                        <a:t>C</a:t>
                      </a:r>
                      <a:r>
                        <a:rPr lang="en-US" sz="1800" cap="none" spc="0" baseline="-25000" dirty="0">
                          <a:effectLst/>
                        </a:rPr>
                        <a:t>3</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0.074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2297922218"/>
                  </a:ext>
                </a:extLst>
              </a:tr>
              <a:tr h="322103">
                <a:tc>
                  <a:txBody>
                    <a:bodyPr/>
                    <a:lstStyle/>
                    <a:p>
                      <a:pPr indent="0" algn="l"/>
                      <a:r>
                        <a:rPr lang="en-US" sz="1800" cap="none" spc="0" dirty="0">
                          <a:effectLst/>
                        </a:rPr>
                        <a:t>C</a:t>
                      </a:r>
                      <a:r>
                        <a:rPr lang="en-US" sz="1800" cap="none" spc="0" baseline="-25000" dirty="0">
                          <a:effectLst/>
                        </a:rPr>
                        <a:t>4</a:t>
                      </a:r>
                      <a:endParaRPr lang="en-US" sz="1800" b="1" cap="none" spc="0">
                        <a:solidFill>
                          <a:schemeClr val="tx1"/>
                        </a:solidFill>
                        <a:effectLst/>
                        <a:latin typeface="Arial"/>
                      </a:endParaRPr>
                    </a:p>
                  </a:txBody>
                  <a:tcPr marL="52021" marR="52021" marT="0" marB="69360" anchor="ctr"/>
                </a:tc>
                <a:tc>
                  <a:txBody>
                    <a:bodyPr/>
                    <a:lstStyle/>
                    <a:p>
                      <a:pPr indent="0" algn="l"/>
                      <a:r>
                        <a:rPr lang="en-US" sz="1800" cap="none" spc="0" dirty="0">
                          <a:effectLst/>
                        </a:rPr>
                        <a:t>2</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0.043</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2.5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3320955689"/>
                  </a:ext>
                </a:extLst>
              </a:tr>
              <a:tr h="322103">
                <a:tc>
                  <a:txBody>
                    <a:bodyPr/>
                    <a:lstStyle/>
                    <a:p>
                      <a:pPr indent="0" algn="l"/>
                      <a:r>
                        <a:rPr lang="en-US" sz="1800" cap="none" spc="0" dirty="0">
                          <a:effectLst/>
                        </a:rPr>
                        <a:t>C</a:t>
                      </a:r>
                      <a:r>
                        <a:rPr lang="en-US" sz="1800" cap="none" spc="0" baseline="-25000" dirty="0">
                          <a:effectLst/>
                        </a:rPr>
                        <a:t>5</a:t>
                      </a:r>
                      <a:endParaRPr lang="en-US" sz="1800" b="1" cap="none" spc="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0.096</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2.5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3374622278"/>
                  </a:ext>
                </a:extLst>
              </a:tr>
              <a:tr h="322103">
                <a:tc>
                  <a:txBody>
                    <a:bodyPr/>
                    <a:lstStyle/>
                    <a:p>
                      <a:pPr indent="0" algn="l"/>
                      <a:r>
                        <a:rPr lang="en-US" sz="1800" cap="none" spc="0" dirty="0">
                          <a:effectLst/>
                        </a:rPr>
                        <a:t>C</a:t>
                      </a:r>
                      <a:r>
                        <a:rPr lang="en-US" sz="1800" cap="none" spc="0" baseline="-25000" dirty="0">
                          <a:effectLst/>
                        </a:rPr>
                        <a:t>6</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0.096</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2</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2.5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370892696"/>
                  </a:ext>
                </a:extLst>
              </a:tr>
              <a:tr h="322103">
                <a:tc>
                  <a:txBody>
                    <a:bodyPr/>
                    <a:lstStyle/>
                    <a:p>
                      <a:pPr indent="0" algn="l"/>
                      <a:r>
                        <a:rPr lang="en-US" sz="1800" cap="none" spc="0" dirty="0">
                          <a:effectLst/>
                        </a:rPr>
                        <a:t>C</a:t>
                      </a:r>
                      <a:r>
                        <a:rPr lang="en-US" sz="1800" cap="none" spc="0" baseline="-25000" dirty="0">
                          <a:effectLst/>
                        </a:rPr>
                        <a:t>7</a:t>
                      </a:r>
                      <a:endParaRPr lang="en-US" sz="1800" b="1" cap="none" spc="0">
                        <a:solidFill>
                          <a:schemeClr val="tx1"/>
                        </a:solidFill>
                        <a:effectLst/>
                        <a:latin typeface="Arial"/>
                      </a:endParaRPr>
                    </a:p>
                  </a:txBody>
                  <a:tcPr marL="52021" marR="52021" marT="0" marB="69360" anchor="ctr"/>
                </a:tc>
                <a:tc>
                  <a:txBody>
                    <a:bodyPr/>
                    <a:lstStyle/>
                    <a:p>
                      <a:pPr indent="0" algn="l"/>
                      <a:r>
                        <a:rPr lang="en-US" sz="1800" cap="none" spc="0" dirty="0">
                          <a:effectLst/>
                        </a:rPr>
                        <a:t>2.5</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0.053</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3451225017"/>
                  </a:ext>
                </a:extLst>
              </a:tr>
              <a:tr h="322103">
                <a:tc>
                  <a:txBody>
                    <a:bodyPr/>
                    <a:lstStyle/>
                    <a:p>
                      <a:pPr indent="0" algn="l"/>
                      <a:r>
                        <a:rPr lang="en-US" sz="1800" cap="none" spc="0" dirty="0">
                          <a:effectLst/>
                        </a:rPr>
                        <a:t>C</a:t>
                      </a:r>
                      <a:r>
                        <a:rPr lang="en-US" sz="1800" cap="none" spc="0" baseline="-25000" dirty="0">
                          <a:effectLst/>
                        </a:rPr>
                        <a:t>8</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0.074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2008022984"/>
                  </a:ext>
                </a:extLst>
              </a:tr>
              <a:tr h="322103">
                <a:tc>
                  <a:txBody>
                    <a:bodyPr/>
                    <a:lstStyle/>
                    <a:p>
                      <a:pPr indent="0" algn="l"/>
                      <a:r>
                        <a:rPr lang="en-US" sz="1800" cap="none" spc="0" dirty="0">
                          <a:effectLst/>
                        </a:rPr>
                        <a:t>C</a:t>
                      </a:r>
                      <a:r>
                        <a:rPr lang="en-US" sz="1800" cap="none" spc="0" baseline="-25000" dirty="0">
                          <a:effectLst/>
                        </a:rPr>
                        <a:t>9</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2.5</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0.053</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2.5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5</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969040482"/>
                  </a:ext>
                </a:extLst>
              </a:tr>
              <a:tr h="322103">
                <a:tc>
                  <a:txBody>
                    <a:bodyPr/>
                    <a:lstStyle/>
                    <a:p>
                      <a:pPr indent="0" algn="l"/>
                      <a:r>
                        <a:rPr lang="en-US" sz="1800" cap="none" spc="0" dirty="0">
                          <a:effectLst/>
                        </a:rPr>
                        <a:t>C</a:t>
                      </a:r>
                      <a:r>
                        <a:rPr lang="en-US" sz="1800" cap="none" spc="0" baseline="-25000" dirty="0">
                          <a:effectLst/>
                        </a:rPr>
                        <a:t>10</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0.085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2</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5</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3339234099"/>
                  </a:ext>
                </a:extLst>
              </a:tr>
              <a:tr h="322103">
                <a:tc>
                  <a:txBody>
                    <a:bodyPr/>
                    <a:lstStyle/>
                    <a:p>
                      <a:pPr indent="0" algn="l"/>
                      <a:r>
                        <a:rPr lang="en-US" sz="1800" cap="none" spc="0" dirty="0">
                          <a:effectLst/>
                        </a:rPr>
                        <a:t>C</a:t>
                      </a:r>
                      <a:r>
                        <a:rPr lang="en-US" sz="1800" cap="none" spc="0" baseline="-25000" dirty="0">
                          <a:effectLst/>
                        </a:rPr>
                        <a:t>11</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1.5</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0.032</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3174338750"/>
                  </a:ext>
                </a:extLst>
              </a:tr>
              <a:tr h="322103">
                <a:tc>
                  <a:txBody>
                    <a:bodyPr/>
                    <a:lstStyle/>
                    <a:p>
                      <a:pPr indent="0" algn="l"/>
                      <a:r>
                        <a:rPr lang="en-US" sz="1800" cap="none" spc="0" dirty="0">
                          <a:effectLst/>
                        </a:rPr>
                        <a:t>C</a:t>
                      </a:r>
                      <a:r>
                        <a:rPr lang="en-US" sz="1800" cap="none" spc="0" baseline="-25000" dirty="0">
                          <a:effectLst/>
                        </a:rPr>
                        <a:t>12</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2</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0.043</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2</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2191452970"/>
                  </a:ext>
                </a:extLst>
              </a:tr>
              <a:tr h="322103">
                <a:tc>
                  <a:txBody>
                    <a:bodyPr/>
                    <a:lstStyle/>
                    <a:p>
                      <a:pPr indent="0" algn="l"/>
                      <a:r>
                        <a:rPr lang="en-US" sz="1800" cap="none" spc="0" dirty="0">
                          <a:effectLst/>
                        </a:rPr>
                        <a:t>C</a:t>
                      </a:r>
                      <a:r>
                        <a:rPr lang="en-US" sz="1800" cap="none" spc="0" baseline="-25000" dirty="0">
                          <a:effectLst/>
                        </a:rPr>
                        <a:t>13</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0.085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2</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1435163454"/>
                  </a:ext>
                </a:extLst>
              </a:tr>
              <a:tr h="322103">
                <a:tc>
                  <a:txBody>
                    <a:bodyPr/>
                    <a:lstStyle/>
                    <a:p>
                      <a:pPr indent="0" algn="l"/>
                      <a:r>
                        <a:rPr lang="en-US" sz="1800" cap="none" spc="0" dirty="0">
                          <a:effectLst/>
                        </a:rPr>
                        <a:t>C</a:t>
                      </a:r>
                      <a:r>
                        <a:rPr lang="en-US" sz="1800" cap="none" spc="0" baseline="-25000" dirty="0">
                          <a:effectLst/>
                        </a:rPr>
                        <a:t>14</a:t>
                      </a:r>
                      <a:endParaRPr lang="en-US" sz="1800" b="1"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3</a:t>
                      </a:r>
                      <a:endParaRPr lang="en-US" sz="1800" cap="none" spc="0" dirty="0">
                        <a:solidFill>
                          <a:schemeClr val="tx1"/>
                        </a:solidFill>
                        <a:effectLst/>
                        <a:latin typeface="Arial"/>
                      </a:endParaRPr>
                    </a:p>
                  </a:txBody>
                  <a:tcPr marL="52021" marR="52021" marT="0" marB="69360" anchor="ctr"/>
                </a:tc>
                <a:tc>
                  <a:txBody>
                    <a:bodyPr/>
                    <a:lstStyle/>
                    <a:p>
                      <a:pPr indent="9525" algn="l"/>
                      <a:r>
                        <a:rPr lang="en-US" sz="1800" cap="none" spc="0" dirty="0">
                          <a:effectLst/>
                        </a:rPr>
                        <a:t>0.064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2.5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Arial"/>
                      </a:endParaRPr>
                    </a:p>
                  </a:txBody>
                  <a:tcPr marL="52021" marR="52021" marT="0" marB="69360" anchor="ctr"/>
                </a:tc>
                <a:extLst>
                  <a:ext uri="{0D108BD9-81ED-4DB2-BD59-A6C34878D82A}">
                    <a16:rowId xmlns:a16="http://schemas.microsoft.com/office/drawing/2014/main" val="887791960"/>
                  </a:ext>
                </a:extLst>
              </a:tr>
              <a:tr h="175108">
                <a:tc>
                  <a:txBody>
                    <a:bodyPr/>
                    <a:lstStyle/>
                    <a:p>
                      <a:pPr indent="0" algn="l"/>
                      <a:r>
                        <a:rPr lang="en-US" sz="1800" cap="none" spc="0" dirty="0">
                          <a:effectLst/>
                        </a:rPr>
                        <a:t>C</a:t>
                      </a:r>
                      <a:r>
                        <a:rPr lang="en-US" sz="1800" cap="none" spc="0" baseline="-25000" dirty="0">
                          <a:effectLst/>
                        </a:rPr>
                        <a:t>15</a:t>
                      </a:r>
                      <a:endParaRPr lang="en-US" sz="1800" b="1" cap="none" spc="0" dirty="0">
                        <a:solidFill>
                          <a:schemeClr val="tx1"/>
                        </a:solidFill>
                        <a:effectLst/>
                        <a:latin typeface="Sans serif"/>
                      </a:endParaRPr>
                    </a:p>
                  </a:txBody>
                  <a:tcPr marL="52021" marR="52021" marT="0" marB="69360" anchor="ctr"/>
                </a:tc>
                <a:tc>
                  <a:txBody>
                    <a:bodyPr/>
                    <a:lstStyle/>
                    <a:p>
                      <a:pPr indent="0" algn="l"/>
                      <a:r>
                        <a:rPr lang="en-US" sz="1800" cap="none" spc="0" dirty="0">
                          <a:effectLst/>
                        </a:rPr>
                        <a:t>1.5</a:t>
                      </a:r>
                      <a:endParaRPr lang="en-US" sz="1800" cap="none" spc="0" dirty="0">
                        <a:solidFill>
                          <a:schemeClr val="tx1"/>
                        </a:solidFill>
                        <a:effectLst/>
                        <a:latin typeface="Sans serif"/>
                      </a:endParaRPr>
                    </a:p>
                  </a:txBody>
                  <a:tcPr marL="52021" marR="52021" marT="0" marB="69360" anchor="ctr"/>
                </a:tc>
                <a:tc>
                  <a:txBody>
                    <a:bodyPr/>
                    <a:lstStyle/>
                    <a:p>
                      <a:pPr indent="9525" algn="l"/>
                      <a:r>
                        <a:rPr lang="en-US" sz="1800" cap="none" spc="0" dirty="0">
                          <a:effectLst/>
                        </a:rPr>
                        <a:t>0.032</a:t>
                      </a:r>
                      <a:endParaRPr lang="en-US" sz="1800" cap="none" spc="0" dirty="0">
                        <a:solidFill>
                          <a:schemeClr val="tx1"/>
                        </a:solidFill>
                        <a:effectLst/>
                        <a:latin typeface="Sans serif"/>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Sans serif"/>
                      </a:endParaRPr>
                    </a:p>
                  </a:txBody>
                  <a:tcPr marL="52021" marR="52021" marT="0" marB="69360" anchor="ctr"/>
                </a:tc>
                <a:tc>
                  <a:txBody>
                    <a:bodyPr/>
                    <a:lstStyle/>
                    <a:p>
                      <a:pPr indent="0" algn="l"/>
                      <a:r>
                        <a:rPr lang="en-US" sz="1800" cap="none" spc="0" dirty="0">
                          <a:effectLst/>
                        </a:rPr>
                        <a:t>4.5</a:t>
                      </a:r>
                      <a:endParaRPr lang="en-US" sz="1800" cap="none" spc="0" dirty="0">
                        <a:solidFill>
                          <a:schemeClr val="tx1"/>
                        </a:solidFill>
                        <a:effectLst/>
                        <a:latin typeface="Sans serif"/>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Sans serif"/>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Sans serif"/>
                      </a:endParaRPr>
                    </a:p>
                  </a:txBody>
                  <a:tcPr marL="52021" marR="52021" marT="0" marB="69360" anchor="ctr"/>
                </a:tc>
                <a:tc>
                  <a:txBody>
                    <a:bodyPr/>
                    <a:lstStyle/>
                    <a:p>
                      <a:pPr indent="0" algn="l"/>
                      <a:r>
                        <a:rPr lang="en-US" sz="1800" cap="none" spc="0" dirty="0">
                          <a:effectLst/>
                        </a:rPr>
                        <a:t>3.5</a:t>
                      </a:r>
                      <a:endParaRPr lang="en-US" sz="1800" cap="none" spc="0" dirty="0">
                        <a:solidFill>
                          <a:schemeClr val="tx1"/>
                        </a:solidFill>
                        <a:effectLst/>
                        <a:latin typeface="Sans serif"/>
                      </a:endParaRPr>
                    </a:p>
                  </a:txBody>
                  <a:tcPr marL="52021" marR="52021" marT="0" marB="69360" anchor="ctr"/>
                </a:tc>
                <a:extLst>
                  <a:ext uri="{0D108BD9-81ED-4DB2-BD59-A6C34878D82A}">
                    <a16:rowId xmlns:a16="http://schemas.microsoft.com/office/drawing/2014/main" val="458312731"/>
                  </a:ext>
                </a:extLst>
              </a:tr>
            </a:tbl>
          </a:graphicData>
        </a:graphic>
      </p:graphicFrame>
    </p:spTree>
    <p:extLst>
      <p:ext uri="{BB962C8B-B14F-4D97-AF65-F5344CB8AC3E}">
        <p14:creationId xmlns:p14="http://schemas.microsoft.com/office/powerpoint/2010/main" val="1163464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6" name="Freeform: Shape 6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8" name="Freeform: Shape 67">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198ABD-CA44-4522-83B3-6DCAC241C062}"/>
              </a:ext>
            </a:extLst>
          </p:cNvPr>
          <p:cNvSpPr>
            <a:spLocks noGrp="1"/>
          </p:cNvSpPr>
          <p:nvPr>
            <p:ph type="title"/>
          </p:nvPr>
        </p:nvSpPr>
        <p:spPr>
          <a:xfrm>
            <a:off x="371094" y="1161288"/>
            <a:ext cx="3438144" cy="1239012"/>
          </a:xfrm>
        </p:spPr>
        <p:txBody>
          <a:bodyPr anchor="ctr">
            <a:normAutofit/>
          </a:bodyPr>
          <a:lstStyle/>
          <a:p>
            <a:r>
              <a:rPr lang="en-US" sz="3800" dirty="0">
                <a:ea typeface="+mj-lt"/>
                <a:cs typeface="+mj-lt"/>
              </a:rPr>
              <a:t>Case Study </a:t>
            </a:r>
            <a:br>
              <a:rPr lang="en-US" sz="3800" dirty="0">
                <a:ea typeface="+mj-lt"/>
                <a:cs typeface="+mj-lt"/>
              </a:rPr>
            </a:br>
            <a:r>
              <a:rPr lang="en-US" sz="3800" dirty="0">
                <a:ea typeface="+mj-lt"/>
                <a:cs typeface="+mj-lt"/>
              </a:rPr>
              <a:t>Results </a:t>
            </a:r>
            <a:endParaRPr lang="en-US" sz="3800" dirty="0"/>
          </a:p>
        </p:txBody>
      </p:sp>
      <p:sp>
        <p:nvSpPr>
          <p:cNvPr id="70" name="Rectangle 69">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Rectangle 7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4CC10E2-5C19-41AA-B3F5-B4CDE24EA4C5}"/>
              </a:ext>
            </a:extLst>
          </p:cNvPr>
          <p:cNvSpPr>
            <a:spLocks noGrp="1"/>
          </p:cNvSpPr>
          <p:nvPr>
            <p:ph idx="1"/>
          </p:nvPr>
        </p:nvSpPr>
        <p:spPr>
          <a:xfrm>
            <a:off x="371094" y="2718054"/>
            <a:ext cx="3438906" cy="3207258"/>
          </a:xfrm>
        </p:spPr>
        <p:txBody>
          <a:bodyPr vert="horz" lIns="91440" tIns="45720" rIns="91440" bIns="45720" rtlCol="0" anchor="t">
            <a:normAutofit/>
          </a:bodyPr>
          <a:lstStyle/>
          <a:p>
            <a:pPr marL="0" indent="0">
              <a:buNone/>
            </a:pPr>
            <a:r>
              <a:rPr lang="en-US" sz="1700" b="1">
                <a:ea typeface="+mn-lt"/>
                <a:cs typeface="+mn-lt"/>
              </a:rPr>
              <a:t>MCDA Results-Based on Perceived Benefits and Costs and Spatial Measures</a:t>
            </a:r>
          </a:p>
          <a:p>
            <a:pPr marL="0" indent="0">
              <a:buNone/>
            </a:pPr>
            <a:endParaRPr lang="en-US" sz="1700" b="1"/>
          </a:p>
        </p:txBody>
      </p:sp>
      <p:sp>
        <p:nvSpPr>
          <p:cNvPr id="6" name="TextBox 5">
            <a:extLst>
              <a:ext uri="{FF2B5EF4-FFF2-40B4-BE49-F238E27FC236}">
                <a16:creationId xmlns:a16="http://schemas.microsoft.com/office/drawing/2014/main" id="{433B8E21-7FCC-4B5F-AF2E-2EB6AE3B365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13" name="Table 12">
            <a:extLst>
              <a:ext uri="{FF2B5EF4-FFF2-40B4-BE49-F238E27FC236}">
                <a16:creationId xmlns:a16="http://schemas.microsoft.com/office/drawing/2014/main" id="{F689C51C-770A-4D2D-9040-1A0A69C62F9D}"/>
              </a:ext>
            </a:extLst>
          </p:cNvPr>
          <p:cNvGraphicFramePr>
            <a:graphicFrameLocks noGrp="1"/>
          </p:cNvGraphicFramePr>
          <p:nvPr>
            <p:extLst>
              <p:ext uri="{D42A27DB-BD31-4B8C-83A1-F6EECF244321}">
                <p14:modId xmlns:p14="http://schemas.microsoft.com/office/powerpoint/2010/main" val="3792900009"/>
              </p:ext>
            </p:extLst>
          </p:nvPr>
        </p:nvGraphicFramePr>
        <p:xfrm>
          <a:off x="4603500" y="282961"/>
          <a:ext cx="7440671" cy="6129851"/>
        </p:xfrm>
        <a:graphic>
          <a:graphicData uri="http://schemas.openxmlformats.org/drawingml/2006/table">
            <a:tbl>
              <a:tblPr firstRow="1" firstCol="1" bandRow="1">
                <a:tableStyleId>{3B4B98B0-60AC-42C2-AFA5-B58CD77FA1E5}</a:tableStyleId>
              </a:tblPr>
              <a:tblGrid>
                <a:gridCol w="1332157">
                  <a:extLst>
                    <a:ext uri="{9D8B030D-6E8A-4147-A177-3AD203B41FA5}">
                      <a16:colId xmlns:a16="http://schemas.microsoft.com/office/drawing/2014/main" val="3571769092"/>
                    </a:ext>
                  </a:extLst>
                </a:gridCol>
                <a:gridCol w="915072">
                  <a:extLst>
                    <a:ext uri="{9D8B030D-6E8A-4147-A177-3AD203B41FA5}">
                      <a16:colId xmlns:a16="http://schemas.microsoft.com/office/drawing/2014/main" val="2522485588"/>
                    </a:ext>
                  </a:extLst>
                </a:gridCol>
                <a:gridCol w="915072">
                  <a:extLst>
                    <a:ext uri="{9D8B030D-6E8A-4147-A177-3AD203B41FA5}">
                      <a16:colId xmlns:a16="http://schemas.microsoft.com/office/drawing/2014/main" val="1806744095"/>
                    </a:ext>
                  </a:extLst>
                </a:gridCol>
                <a:gridCol w="855674">
                  <a:extLst>
                    <a:ext uri="{9D8B030D-6E8A-4147-A177-3AD203B41FA5}">
                      <a16:colId xmlns:a16="http://schemas.microsoft.com/office/drawing/2014/main" val="3772082726"/>
                    </a:ext>
                  </a:extLst>
                </a:gridCol>
                <a:gridCol w="855674">
                  <a:extLst>
                    <a:ext uri="{9D8B030D-6E8A-4147-A177-3AD203B41FA5}">
                      <a16:colId xmlns:a16="http://schemas.microsoft.com/office/drawing/2014/main" val="2031254671"/>
                    </a:ext>
                  </a:extLst>
                </a:gridCol>
                <a:gridCol w="855674">
                  <a:extLst>
                    <a:ext uri="{9D8B030D-6E8A-4147-A177-3AD203B41FA5}">
                      <a16:colId xmlns:a16="http://schemas.microsoft.com/office/drawing/2014/main" val="1481869269"/>
                    </a:ext>
                  </a:extLst>
                </a:gridCol>
                <a:gridCol w="855674">
                  <a:extLst>
                    <a:ext uri="{9D8B030D-6E8A-4147-A177-3AD203B41FA5}">
                      <a16:colId xmlns:a16="http://schemas.microsoft.com/office/drawing/2014/main" val="2723945503"/>
                    </a:ext>
                  </a:extLst>
                </a:gridCol>
                <a:gridCol w="855674">
                  <a:extLst>
                    <a:ext uri="{9D8B030D-6E8A-4147-A177-3AD203B41FA5}">
                      <a16:colId xmlns:a16="http://schemas.microsoft.com/office/drawing/2014/main" val="3148921756"/>
                    </a:ext>
                  </a:extLst>
                </a:gridCol>
              </a:tblGrid>
              <a:tr h="247792">
                <a:tc gridSpan="8">
                  <a:txBody>
                    <a:bodyPr/>
                    <a:lstStyle/>
                    <a:p>
                      <a:pPr indent="0" algn="l"/>
                      <a:r>
                        <a:rPr lang="en-US" sz="2000" cap="all" spc="60" dirty="0">
                          <a:effectLst/>
                        </a:rPr>
                        <a:t>MCDA Results-Based on Perceived Benefits and Costs and Spatial Measures</a:t>
                      </a:r>
                      <a:endParaRPr lang="en-US" sz="2000" b="1" cap="all" spc="60" dirty="0">
                        <a:solidFill>
                          <a:schemeClr val="tx1"/>
                        </a:solidFill>
                        <a:effectLst/>
                        <a:latin typeface="Sans serif"/>
                      </a:endParaRPr>
                    </a:p>
                  </a:txBody>
                  <a:tcPr marL="89976" marR="89976" marT="44988" marB="44988"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2246458"/>
                  </a:ext>
                </a:extLst>
              </a:tr>
              <a:tr h="555451">
                <a:tc>
                  <a:txBody>
                    <a:bodyPr/>
                    <a:lstStyle/>
                    <a:p>
                      <a:pPr indent="0" algn="l"/>
                      <a:r>
                        <a:rPr lang="en-US" sz="1800" cap="none" spc="0" dirty="0" err="1">
                          <a:effectLst/>
                        </a:rPr>
                        <a:t>C</a:t>
                      </a:r>
                      <a:r>
                        <a:rPr lang="en-US" sz="1800" cap="none" spc="0" baseline="-25000" dirty="0" err="1">
                          <a:effectLst/>
                        </a:rPr>
                        <a:t>j</a:t>
                      </a:r>
                      <a:r>
                        <a:rPr lang="en-US" sz="1800" cap="none" spc="0" baseline="-25000" dirty="0">
                          <a:effectLst/>
                        </a:rPr>
                        <a:t> </a:t>
                      </a:r>
                      <a:r>
                        <a:rPr lang="en-US" sz="1800" cap="none" spc="0" dirty="0">
                          <a:effectLst/>
                        </a:rPr>
                        <a:t>(Unit)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b="1" kern="1200" cap="none" spc="0" dirty="0">
                          <a:solidFill>
                            <a:schemeClr val="tx1"/>
                          </a:solidFill>
                          <a:effectLst/>
                          <a:latin typeface="+mn-lt"/>
                          <a:ea typeface="+mn-ea"/>
                          <a:cs typeface="+mn-cs"/>
                        </a:rPr>
                        <a:t>Av. Rating</a:t>
                      </a:r>
                    </a:p>
                  </a:txBody>
                  <a:tcPr marL="12578" marR="2858" marT="6286" marB="9310" anchor="ctr"/>
                </a:tc>
                <a:tc>
                  <a:txBody>
                    <a:bodyPr/>
                    <a:lstStyle/>
                    <a:p>
                      <a:pPr marL="0" indent="0" algn="l" defTabSz="914400" rtl="0" eaLnBrk="1" latinLnBrk="0" hangingPunct="1"/>
                      <a:r>
                        <a:rPr lang="en-US" sz="1800" b="1" kern="1200" cap="none" spc="0" dirty="0">
                          <a:solidFill>
                            <a:schemeClr val="tx1"/>
                          </a:solidFill>
                          <a:effectLst/>
                          <a:latin typeface="+mn-lt"/>
                          <a:ea typeface="+mn-ea"/>
                          <a:cs typeface="+mn-cs"/>
                        </a:rPr>
                        <a:t>Weight </a:t>
                      </a:r>
                    </a:p>
                    <a:p>
                      <a:pPr marL="0" indent="0" algn="l" defTabSz="914400" rtl="0" eaLnBrk="1" latinLnBrk="0" hangingPunct="1"/>
                      <a:r>
                        <a:rPr lang="en-US" sz="1800" b="1" kern="1200" cap="none" spc="0" dirty="0">
                          <a:solidFill>
                            <a:schemeClr val="tx1"/>
                          </a:solidFill>
                          <a:effectLst/>
                          <a:latin typeface="+mn-lt"/>
                          <a:ea typeface="+mn-ea"/>
                          <a:cs typeface="+mn-cs"/>
                        </a:rPr>
                        <a:t>(W j)</a:t>
                      </a:r>
                    </a:p>
                  </a:txBody>
                  <a:tcPr marL="12578" marR="2858" marT="6286" marB="9310" anchor="ctr"/>
                </a:tc>
                <a:tc>
                  <a:txBody>
                    <a:bodyPr/>
                    <a:lstStyle/>
                    <a:p>
                      <a:pPr marL="0" lvl="0" indent="0" algn="l" defTabSz="914400" rtl="0" eaLnBrk="1" latinLnBrk="0" hangingPunct="1">
                        <a:buNone/>
                      </a:pPr>
                      <a:r>
                        <a:rPr lang="en-US" sz="1800" b="1" kern="1200" cap="none" spc="0" dirty="0">
                          <a:solidFill>
                            <a:schemeClr val="tx1"/>
                          </a:solidFill>
                          <a:effectLst/>
                          <a:latin typeface="+mn-lt"/>
                          <a:ea typeface="+mn-ea"/>
                          <a:cs typeface="+mn-cs"/>
                        </a:rPr>
                        <a:t>A0</a:t>
                      </a:r>
                    </a:p>
                  </a:txBody>
                  <a:tcPr marL="12578" marR="2858" marT="6286" marB="9310" anchor="ctr"/>
                </a:tc>
                <a:tc>
                  <a:txBody>
                    <a:bodyPr/>
                    <a:lstStyle/>
                    <a:p>
                      <a:pPr marL="0" lvl="0" indent="0" algn="l" defTabSz="914400" rtl="0" eaLnBrk="1" latinLnBrk="0" hangingPunct="1">
                        <a:buNone/>
                      </a:pPr>
                      <a:r>
                        <a:rPr lang="en-US" sz="1800" b="1" kern="1200" cap="none" spc="0" dirty="0">
                          <a:solidFill>
                            <a:schemeClr val="tx1"/>
                          </a:solidFill>
                          <a:effectLst/>
                          <a:latin typeface="+mn-lt"/>
                          <a:ea typeface="+mn-ea"/>
                          <a:cs typeface="+mn-cs"/>
                        </a:rPr>
                        <a:t>A1</a:t>
                      </a:r>
                    </a:p>
                  </a:txBody>
                  <a:tcPr marL="12578" marR="2858" marT="6286" marB="9310" anchor="ctr"/>
                </a:tc>
                <a:tc>
                  <a:txBody>
                    <a:bodyPr/>
                    <a:lstStyle/>
                    <a:p>
                      <a:pPr marL="0" lvl="0" indent="0" algn="l" defTabSz="914400" rtl="0" eaLnBrk="1" latinLnBrk="0" hangingPunct="1">
                        <a:buNone/>
                      </a:pPr>
                      <a:r>
                        <a:rPr lang="en-US" sz="1800" b="1" kern="1200" cap="none" spc="0" dirty="0">
                          <a:solidFill>
                            <a:schemeClr val="tx1"/>
                          </a:solidFill>
                          <a:effectLst/>
                          <a:latin typeface="+mn-lt"/>
                          <a:ea typeface="+mn-ea"/>
                          <a:cs typeface="+mn-cs"/>
                        </a:rPr>
                        <a:t>A2</a:t>
                      </a:r>
                    </a:p>
                  </a:txBody>
                  <a:tcPr marL="12578" marR="2858" marT="6286" marB="9310" anchor="ctr"/>
                </a:tc>
                <a:tc>
                  <a:txBody>
                    <a:bodyPr/>
                    <a:lstStyle/>
                    <a:p>
                      <a:pPr marL="0" lvl="0" indent="0" algn="l" defTabSz="914400" rtl="0" eaLnBrk="1" latinLnBrk="0" hangingPunct="1">
                        <a:buNone/>
                      </a:pPr>
                      <a:r>
                        <a:rPr lang="en-US" sz="1800" b="1" kern="1200" cap="none" spc="0" dirty="0">
                          <a:solidFill>
                            <a:schemeClr val="tx1"/>
                          </a:solidFill>
                          <a:effectLst/>
                          <a:latin typeface="+mn-lt"/>
                          <a:ea typeface="+mn-ea"/>
                          <a:cs typeface="+mn-cs"/>
                        </a:rPr>
                        <a:t>A3</a:t>
                      </a:r>
                    </a:p>
                  </a:txBody>
                  <a:tcPr marL="12578" marR="2858" marT="6286" marB="9310" anchor="ctr"/>
                </a:tc>
                <a:tc>
                  <a:txBody>
                    <a:bodyPr/>
                    <a:lstStyle/>
                    <a:p>
                      <a:pPr marL="0" lvl="0" indent="0" algn="l" defTabSz="914400" rtl="0" eaLnBrk="1" latinLnBrk="0" hangingPunct="1">
                        <a:buNone/>
                      </a:pPr>
                      <a:r>
                        <a:rPr lang="en-US" sz="1800" b="1" kern="1200" cap="none" spc="0" dirty="0">
                          <a:solidFill>
                            <a:schemeClr val="tx1"/>
                          </a:solidFill>
                          <a:effectLst/>
                          <a:latin typeface="+mn-lt"/>
                          <a:ea typeface="+mn-ea"/>
                          <a:cs typeface="+mn-cs"/>
                        </a:rPr>
                        <a:t>A4</a:t>
                      </a:r>
                    </a:p>
                  </a:txBody>
                  <a:tcPr marL="12578" marR="2858" marT="6286" marB="9310" anchor="ctr"/>
                </a:tc>
                <a:extLst>
                  <a:ext uri="{0D108BD9-81ED-4DB2-BD59-A6C34878D82A}">
                    <a16:rowId xmlns:a16="http://schemas.microsoft.com/office/drawing/2014/main" val="1990220481"/>
                  </a:ext>
                </a:extLst>
              </a:tr>
              <a:tr h="319439">
                <a:tc>
                  <a:txBody>
                    <a:bodyPr/>
                    <a:lstStyle/>
                    <a:p>
                      <a:pPr indent="0" algn="l"/>
                      <a:r>
                        <a:rPr lang="en-US" sz="1800" cap="none" spc="0" dirty="0">
                          <a:effectLst/>
                        </a:rPr>
                        <a:t>C</a:t>
                      </a:r>
                      <a:r>
                        <a:rPr lang="en-US" sz="1800" cap="none" spc="0" baseline="-25000" dirty="0">
                          <a:effectLst/>
                        </a:rPr>
                        <a:t>1 </a:t>
                      </a:r>
                      <a:r>
                        <a:rPr lang="en-US" sz="1800" cap="none" spc="0" dirty="0">
                          <a:effectLst/>
                        </a:rPr>
                        <a:t>(point)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0.085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3</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3.5</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3</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3</a:t>
                      </a:r>
                      <a:endParaRPr lang="en-US" sz="1800" kern="1200" cap="none" spc="0" dirty="0">
                        <a:solidFill>
                          <a:schemeClr val="tx1"/>
                        </a:solidFill>
                        <a:effectLst/>
                        <a:latin typeface="+mn-lt"/>
                        <a:ea typeface="+mn-ea"/>
                        <a:cs typeface="+mn-cs"/>
                      </a:endParaRPr>
                    </a:p>
                  </a:txBody>
                  <a:tcPr marL="12578" marR="2858" marT="6286" marB="9310" anchor="ctr"/>
                </a:tc>
                <a:extLst>
                  <a:ext uri="{0D108BD9-81ED-4DB2-BD59-A6C34878D82A}">
                    <a16:rowId xmlns:a16="http://schemas.microsoft.com/office/drawing/2014/main" val="1608464129"/>
                  </a:ext>
                </a:extLst>
              </a:tr>
              <a:tr h="319439">
                <a:tc>
                  <a:txBody>
                    <a:bodyPr/>
                    <a:lstStyle/>
                    <a:p>
                      <a:pPr indent="0" algn="l"/>
                      <a:r>
                        <a:rPr lang="en-US" sz="1800" cap="none" spc="0">
                          <a:effectLst/>
                        </a:rPr>
                        <a:t>C</a:t>
                      </a:r>
                      <a:r>
                        <a:rPr lang="en-US" sz="1800" cap="none" spc="0" baseline="-25000">
                          <a:effectLst/>
                        </a:rPr>
                        <a:t>2 </a:t>
                      </a:r>
                      <a:r>
                        <a:rPr lang="en-US" sz="1800" cap="none" spc="0">
                          <a:effectLst/>
                        </a:rPr>
                        <a:t>(point)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0.085</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3</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2</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2</a:t>
                      </a:r>
                      <a:endParaRPr lang="en-US" sz="1800" kern="1200" cap="none" spc="0" dirty="0">
                        <a:solidFill>
                          <a:schemeClr val="tx1"/>
                        </a:solidFill>
                        <a:effectLst/>
                        <a:latin typeface="+mn-lt"/>
                        <a:ea typeface="+mn-ea"/>
                        <a:cs typeface="+mn-cs"/>
                      </a:endParaRPr>
                    </a:p>
                  </a:txBody>
                  <a:tcPr marL="12578" marR="2858" marT="6286" marB="9310" anchor="ctr"/>
                </a:tc>
                <a:extLst>
                  <a:ext uri="{0D108BD9-81ED-4DB2-BD59-A6C34878D82A}">
                    <a16:rowId xmlns:a16="http://schemas.microsoft.com/office/drawing/2014/main" val="2349583564"/>
                  </a:ext>
                </a:extLst>
              </a:tr>
              <a:tr h="319439">
                <a:tc>
                  <a:txBody>
                    <a:bodyPr/>
                    <a:lstStyle/>
                    <a:p>
                      <a:pPr indent="0" algn="l"/>
                      <a:r>
                        <a:rPr lang="en-US" sz="1800" cap="none" spc="0">
                          <a:effectLst/>
                        </a:rPr>
                        <a:t>C</a:t>
                      </a:r>
                      <a:r>
                        <a:rPr lang="en-US" sz="1800" cap="none" spc="0" baseline="-25000">
                          <a:effectLst/>
                        </a:rPr>
                        <a:t>3</a:t>
                      </a:r>
                      <a:r>
                        <a:rPr lang="en-US" sz="1800" cap="none" spc="0">
                          <a:effectLst/>
                        </a:rPr>
                        <a:t> (point)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3.5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0.074</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3</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4.5</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4.5</a:t>
                      </a:r>
                      <a:endParaRPr lang="en-US" sz="1800" kern="1200" cap="none" spc="0" dirty="0">
                        <a:solidFill>
                          <a:schemeClr val="tx1"/>
                        </a:solidFill>
                        <a:effectLst/>
                        <a:latin typeface="+mn-lt"/>
                        <a:ea typeface="+mn-ea"/>
                        <a:cs typeface="+mn-cs"/>
                      </a:endParaRPr>
                    </a:p>
                  </a:txBody>
                  <a:tcPr marL="12578" marR="2858" marT="6286" marB="9310" anchor="ctr"/>
                </a:tc>
                <a:extLst>
                  <a:ext uri="{0D108BD9-81ED-4DB2-BD59-A6C34878D82A}">
                    <a16:rowId xmlns:a16="http://schemas.microsoft.com/office/drawing/2014/main" val="3758129200"/>
                  </a:ext>
                </a:extLst>
              </a:tr>
              <a:tr h="393893">
                <a:tc>
                  <a:txBody>
                    <a:bodyPr/>
                    <a:lstStyle/>
                    <a:p>
                      <a:pPr indent="0" algn="l"/>
                      <a:r>
                        <a:rPr lang="en-US" sz="1800" cap="none" spc="0">
                          <a:effectLst/>
                        </a:rPr>
                        <a:t>C</a:t>
                      </a:r>
                      <a:r>
                        <a:rPr lang="en-US" sz="1800" cap="none" spc="0" baseline="-25000">
                          <a:effectLst/>
                        </a:rPr>
                        <a:t>4 </a:t>
                      </a:r>
                      <a:r>
                        <a:rPr lang="en-US" sz="1800" cap="none" spc="0">
                          <a:effectLst/>
                        </a:rPr>
                        <a:t>(mi</a:t>
                      </a:r>
                      <a:r>
                        <a:rPr lang="en-US" sz="1800" cap="none" spc="0" baseline="30000">
                          <a:effectLst/>
                        </a:rPr>
                        <a:t>2</a:t>
                      </a:r>
                      <a:r>
                        <a:rPr lang="en-US" sz="1800" cap="none" spc="0">
                          <a:effectLst/>
                        </a:rPr>
                        <a: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2</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0.043</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117.5</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365.9</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117.5</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147.7</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365.9</a:t>
                      </a:r>
                    </a:p>
                  </a:txBody>
                  <a:tcPr marL="12578" marR="2858" marT="6286" marB="9310" anchor="ctr"/>
                </a:tc>
                <a:extLst>
                  <a:ext uri="{0D108BD9-81ED-4DB2-BD59-A6C34878D82A}">
                    <a16:rowId xmlns:a16="http://schemas.microsoft.com/office/drawing/2014/main" val="2042173516"/>
                  </a:ext>
                </a:extLst>
              </a:tr>
              <a:tr h="319439">
                <a:tc>
                  <a:txBody>
                    <a:bodyPr/>
                    <a:lstStyle/>
                    <a:p>
                      <a:pPr indent="0" algn="l"/>
                      <a:r>
                        <a:rPr lang="en-US" sz="1800" cap="none" spc="0">
                          <a:effectLst/>
                        </a:rPr>
                        <a:t>C</a:t>
                      </a:r>
                      <a:r>
                        <a:rPr lang="en-US" sz="1800" cap="none" spc="0" baseline="-25000">
                          <a:effectLst/>
                        </a:rPr>
                        <a:t>5 </a:t>
                      </a:r>
                      <a:r>
                        <a:rPr lang="en-US" sz="1800" cap="none" spc="0">
                          <a:effectLst/>
                        </a:rPr>
                        <a: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0.096</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74.7</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100</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74.7</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79.5</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100</a:t>
                      </a:r>
                      <a:endParaRPr lang="en-US" sz="1800" kern="1200" cap="none" spc="0" dirty="0">
                        <a:solidFill>
                          <a:schemeClr val="tx1"/>
                        </a:solidFill>
                        <a:effectLst/>
                        <a:latin typeface="+mn-lt"/>
                        <a:ea typeface="+mn-ea"/>
                        <a:cs typeface="+mn-cs"/>
                      </a:endParaRPr>
                    </a:p>
                  </a:txBody>
                  <a:tcPr marL="12578" marR="2858" marT="6286" marB="9310" anchor="ctr"/>
                </a:tc>
                <a:extLst>
                  <a:ext uri="{0D108BD9-81ED-4DB2-BD59-A6C34878D82A}">
                    <a16:rowId xmlns:a16="http://schemas.microsoft.com/office/drawing/2014/main" val="161238537"/>
                  </a:ext>
                </a:extLst>
              </a:tr>
              <a:tr h="319439">
                <a:tc>
                  <a:txBody>
                    <a:bodyPr/>
                    <a:lstStyle/>
                    <a:p>
                      <a:pPr indent="0" algn="l"/>
                      <a:r>
                        <a:rPr lang="en-US" sz="1800" cap="none" spc="0">
                          <a:effectLst/>
                        </a:rPr>
                        <a:t>C</a:t>
                      </a:r>
                      <a:r>
                        <a:rPr lang="en-US" sz="1800" cap="none" spc="0" baseline="-25000">
                          <a:effectLst/>
                        </a:rPr>
                        <a:t>6 </a:t>
                      </a:r>
                      <a:r>
                        <a:rPr lang="en-US" sz="1800" cap="none" spc="0">
                          <a:effectLst/>
                        </a:rPr>
                        <a:t>(point)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0.096</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2</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2.5</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3.5</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a:t>
                      </a:r>
                      <a:endParaRPr lang="en-US" sz="1800" kern="1200" cap="none" spc="0" dirty="0">
                        <a:solidFill>
                          <a:schemeClr val="tx1"/>
                        </a:solidFill>
                        <a:effectLst/>
                        <a:latin typeface="+mn-lt"/>
                        <a:ea typeface="+mn-ea"/>
                        <a:cs typeface="+mn-cs"/>
                      </a:endParaRPr>
                    </a:p>
                  </a:txBody>
                  <a:tcPr marL="12578" marR="2858" marT="6286" marB="9310" anchor="ctr"/>
                </a:tc>
                <a:extLst>
                  <a:ext uri="{0D108BD9-81ED-4DB2-BD59-A6C34878D82A}">
                    <a16:rowId xmlns:a16="http://schemas.microsoft.com/office/drawing/2014/main" val="3103115324"/>
                  </a:ext>
                </a:extLst>
              </a:tr>
              <a:tr h="319439">
                <a:tc>
                  <a:txBody>
                    <a:bodyPr/>
                    <a:lstStyle/>
                    <a:p>
                      <a:pPr indent="0" algn="l"/>
                      <a:r>
                        <a:rPr lang="en-US" sz="1800" cap="none" spc="0">
                          <a:effectLst/>
                        </a:rPr>
                        <a:t>C</a:t>
                      </a:r>
                      <a:r>
                        <a:rPr lang="en-US" sz="1800" cap="none" spc="0" baseline="-25000">
                          <a:effectLst/>
                        </a:rPr>
                        <a:t>7  </a:t>
                      </a:r>
                      <a:r>
                        <a:rPr lang="en-US" sz="1800" cap="none" spc="0">
                          <a:effectLst/>
                        </a:rPr>
                        <a: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2.5</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0.053</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35.1</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100</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100</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35.1</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100</a:t>
                      </a:r>
                      <a:endParaRPr lang="en-US" sz="1800" kern="1200" cap="none" spc="0" dirty="0">
                        <a:solidFill>
                          <a:schemeClr val="tx1"/>
                        </a:solidFill>
                        <a:effectLst/>
                        <a:latin typeface="+mn-lt"/>
                        <a:ea typeface="+mn-ea"/>
                        <a:cs typeface="+mn-cs"/>
                      </a:endParaRPr>
                    </a:p>
                  </a:txBody>
                  <a:tcPr marL="12578" marR="2858" marT="6286" marB="9310" anchor="ctr"/>
                </a:tc>
                <a:extLst>
                  <a:ext uri="{0D108BD9-81ED-4DB2-BD59-A6C34878D82A}">
                    <a16:rowId xmlns:a16="http://schemas.microsoft.com/office/drawing/2014/main" val="1228300354"/>
                  </a:ext>
                </a:extLst>
              </a:tr>
              <a:tr h="319439">
                <a:tc>
                  <a:txBody>
                    <a:bodyPr/>
                    <a:lstStyle/>
                    <a:p>
                      <a:pPr indent="0" algn="l"/>
                      <a:r>
                        <a:rPr lang="en-US" sz="1800" cap="none" spc="0">
                          <a:effectLst/>
                        </a:rPr>
                        <a:t>C</a:t>
                      </a:r>
                      <a:r>
                        <a:rPr lang="en-US" sz="1800" cap="none" spc="0" baseline="-25000">
                          <a:effectLst/>
                        </a:rPr>
                        <a:t>8 </a:t>
                      </a:r>
                      <a:r>
                        <a:rPr lang="en-US" sz="1800" cap="none" spc="0">
                          <a:effectLst/>
                        </a:rPr>
                        <a:t>(point)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3.5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0.074</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3.5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3.5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4.5</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4.5</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4.5</a:t>
                      </a:r>
                      <a:endParaRPr lang="en-US" sz="1800" kern="1200" cap="none" spc="0" dirty="0">
                        <a:solidFill>
                          <a:schemeClr val="tx1"/>
                        </a:solidFill>
                        <a:effectLst/>
                        <a:latin typeface="+mn-lt"/>
                        <a:ea typeface="+mn-ea"/>
                        <a:cs typeface="+mn-cs"/>
                      </a:endParaRPr>
                    </a:p>
                  </a:txBody>
                  <a:tcPr marL="12578" marR="2858" marT="6286" marB="9310" anchor="ctr"/>
                </a:tc>
                <a:extLst>
                  <a:ext uri="{0D108BD9-81ED-4DB2-BD59-A6C34878D82A}">
                    <a16:rowId xmlns:a16="http://schemas.microsoft.com/office/drawing/2014/main" val="3698903399"/>
                  </a:ext>
                </a:extLst>
              </a:tr>
              <a:tr h="319439">
                <a:tc>
                  <a:txBody>
                    <a:bodyPr/>
                    <a:lstStyle/>
                    <a:p>
                      <a:pPr indent="0" algn="l"/>
                      <a:r>
                        <a:rPr lang="en-US" sz="1800" cap="none" spc="0">
                          <a:effectLst/>
                        </a:rPr>
                        <a:t>C</a:t>
                      </a:r>
                      <a:r>
                        <a:rPr lang="en-US" sz="1800" cap="none" spc="0" baseline="-25000">
                          <a:effectLst/>
                        </a:rPr>
                        <a:t>9 </a:t>
                      </a:r>
                      <a:r>
                        <a:rPr lang="en-US" sz="1800" cap="none" spc="0">
                          <a:effectLst/>
                        </a:rPr>
                        <a:t>(point)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2.5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0.053</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2.5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5</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5</a:t>
                      </a:r>
                    </a:p>
                  </a:txBody>
                  <a:tcPr marL="12578" marR="2858" marT="6286" marB="9310" anchor="ctr"/>
                </a:tc>
                <a:extLst>
                  <a:ext uri="{0D108BD9-81ED-4DB2-BD59-A6C34878D82A}">
                    <a16:rowId xmlns:a16="http://schemas.microsoft.com/office/drawing/2014/main" val="2253370863"/>
                  </a:ext>
                </a:extLst>
              </a:tr>
              <a:tr h="319439">
                <a:tc>
                  <a:txBody>
                    <a:bodyPr/>
                    <a:lstStyle/>
                    <a:p>
                      <a:pPr indent="0" algn="l"/>
                      <a:r>
                        <a:rPr lang="en-US" sz="1800" cap="none" spc="0">
                          <a:effectLst/>
                        </a:rPr>
                        <a:t>C</a:t>
                      </a:r>
                      <a:r>
                        <a:rPr lang="en-US" sz="1800" cap="none" spc="0" baseline="-25000">
                          <a:effectLst/>
                        </a:rPr>
                        <a:t>10 </a:t>
                      </a:r>
                      <a:r>
                        <a:rPr lang="en-US" sz="1800" cap="none" spc="0">
                          <a:effectLst/>
                        </a:rPr>
                        <a:t>(point)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0.085</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2</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5</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5</a:t>
                      </a:r>
                    </a:p>
                  </a:txBody>
                  <a:tcPr marL="12578" marR="2858" marT="6286" marB="9310" anchor="ctr"/>
                </a:tc>
                <a:extLst>
                  <a:ext uri="{0D108BD9-81ED-4DB2-BD59-A6C34878D82A}">
                    <a16:rowId xmlns:a16="http://schemas.microsoft.com/office/drawing/2014/main" val="3579787731"/>
                  </a:ext>
                </a:extLst>
              </a:tr>
              <a:tr h="319439">
                <a:tc>
                  <a:txBody>
                    <a:bodyPr/>
                    <a:lstStyle/>
                    <a:p>
                      <a:pPr indent="0" algn="l"/>
                      <a:r>
                        <a:rPr lang="en-US" sz="1800" cap="none" spc="0">
                          <a:effectLst/>
                        </a:rPr>
                        <a:t>C</a:t>
                      </a:r>
                      <a:r>
                        <a:rPr lang="en-US" sz="1800" cap="none" spc="0" baseline="-25000">
                          <a:effectLst/>
                        </a:rPr>
                        <a:t>11 </a:t>
                      </a:r>
                      <a:r>
                        <a:rPr lang="en-US" sz="1800" cap="none" spc="0">
                          <a:effectLst/>
                        </a:rPr>
                        <a:t>(point)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1.5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0.032</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3.5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3.5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4.5</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4.5</a:t>
                      </a:r>
                    </a:p>
                  </a:txBody>
                  <a:tcPr marL="12578" marR="2858" marT="6286" marB="9310" anchor="ctr"/>
                </a:tc>
                <a:extLst>
                  <a:ext uri="{0D108BD9-81ED-4DB2-BD59-A6C34878D82A}">
                    <a16:rowId xmlns:a16="http://schemas.microsoft.com/office/drawing/2014/main" val="630464482"/>
                  </a:ext>
                </a:extLst>
              </a:tr>
              <a:tr h="319439">
                <a:tc>
                  <a:txBody>
                    <a:bodyPr/>
                    <a:lstStyle/>
                    <a:p>
                      <a:pPr indent="0" algn="l"/>
                      <a:r>
                        <a:rPr lang="en-US" sz="1800" cap="none" spc="0">
                          <a:effectLst/>
                        </a:rPr>
                        <a:t>C</a:t>
                      </a:r>
                      <a:r>
                        <a:rPr lang="en-US" sz="1800" cap="none" spc="0" baseline="-25000">
                          <a:effectLst/>
                        </a:rPr>
                        <a:t>12 </a:t>
                      </a:r>
                      <a:r>
                        <a:rPr lang="en-US" sz="1800" cap="none" spc="0">
                          <a:effectLst/>
                        </a:rPr>
                        <a:t>(point)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2</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0.043</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2</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3.5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a:t>
                      </a:r>
                    </a:p>
                  </a:txBody>
                  <a:tcPr marL="12578" marR="2858" marT="6286" marB="9310" anchor="ctr"/>
                </a:tc>
                <a:extLst>
                  <a:ext uri="{0D108BD9-81ED-4DB2-BD59-A6C34878D82A}">
                    <a16:rowId xmlns:a16="http://schemas.microsoft.com/office/drawing/2014/main" val="2479903372"/>
                  </a:ext>
                </a:extLst>
              </a:tr>
              <a:tr h="319439">
                <a:tc>
                  <a:txBody>
                    <a:bodyPr/>
                    <a:lstStyle/>
                    <a:p>
                      <a:pPr indent="0" algn="l"/>
                      <a:r>
                        <a:rPr lang="en-US" sz="1800" cap="none" spc="0">
                          <a:effectLst/>
                        </a:rPr>
                        <a:t>C</a:t>
                      </a:r>
                      <a:r>
                        <a:rPr lang="en-US" sz="1800" cap="none" spc="0" baseline="-25000">
                          <a:effectLst/>
                        </a:rPr>
                        <a:t>13 </a:t>
                      </a:r>
                      <a:r>
                        <a:rPr lang="en-US" sz="1800" cap="none" spc="0">
                          <a:effectLst/>
                        </a:rPr>
                        <a: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0.085</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25.4</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100</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25.4</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34.6</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100</a:t>
                      </a:r>
                    </a:p>
                  </a:txBody>
                  <a:tcPr marL="12578" marR="2858" marT="6286" marB="9310" anchor="ctr"/>
                </a:tc>
                <a:extLst>
                  <a:ext uri="{0D108BD9-81ED-4DB2-BD59-A6C34878D82A}">
                    <a16:rowId xmlns:a16="http://schemas.microsoft.com/office/drawing/2014/main" val="1405407495"/>
                  </a:ext>
                </a:extLst>
              </a:tr>
              <a:tr h="319439">
                <a:tc>
                  <a:txBody>
                    <a:bodyPr/>
                    <a:lstStyle/>
                    <a:p>
                      <a:pPr indent="0" algn="l"/>
                      <a:r>
                        <a:rPr lang="en-US" sz="1800" cap="none" spc="0">
                          <a:effectLst/>
                        </a:rPr>
                        <a:t>C</a:t>
                      </a:r>
                      <a:r>
                        <a:rPr lang="en-US" sz="1800" cap="none" spc="0" baseline="-25000">
                          <a:effectLst/>
                        </a:rPr>
                        <a:t>14 </a:t>
                      </a:r>
                      <a:r>
                        <a:rPr lang="en-US" sz="1800" cap="none" spc="0">
                          <a:effectLst/>
                        </a:rPr>
                        <a:t>(point)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3</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0.064</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2.5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4.5</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4.5</a:t>
                      </a:r>
                    </a:p>
                  </a:txBody>
                  <a:tcPr marL="12578" marR="2858" marT="6286" marB="9310" anchor="ctr"/>
                </a:tc>
                <a:extLst>
                  <a:ext uri="{0D108BD9-81ED-4DB2-BD59-A6C34878D82A}">
                    <a16:rowId xmlns:a16="http://schemas.microsoft.com/office/drawing/2014/main" val="1572971452"/>
                  </a:ext>
                </a:extLst>
              </a:tr>
              <a:tr h="319439">
                <a:tc>
                  <a:txBody>
                    <a:bodyPr/>
                    <a:lstStyle/>
                    <a:p>
                      <a:pPr indent="0" algn="l"/>
                      <a:r>
                        <a:rPr lang="en-US" sz="1800" cap="none" spc="0">
                          <a:effectLst/>
                        </a:rPr>
                        <a:t>C</a:t>
                      </a:r>
                      <a:r>
                        <a:rPr lang="en-US" sz="1800" cap="none" spc="0" baseline="-25000">
                          <a:effectLst/>
                        </a:rPr>
                        <a:t>15 </a:t>
                      </a:r>
                      <a:r>
                        <a:rPr lang="en-US" sz="1800" cap="none" spc="0">
                          <a:effectLst/>
                        </a:rPr>
                        <a:t>(point)</a:t>
                      </a:r>
                      <a:endParaRPr lang="en-US" sz="1800" b="1" cap="none" spc="0" dirty="0">
                        <a:solidFill>
                          <a:schemeClr val="tx1"/>
                        </a:solidFill>
                        <a:effectLst/>
                        <a:latin typeface="Sans serif"/>
                      </a:endParaRPr>
                    </a:p>
                  </a:txBody>
                  <a:tcPr marL="12578" marR="18866"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1.5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0.032</a:t>
                      </a: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3.5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4.5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a:solidFill>
                            <a:schemeClr val="tx1"/>
                          </a:solidFill>
                          <a:effectLst/>
                          <a:latin typeface="+mn-lt"/>
                          <a:ea typeface="+mn-ea"/>
                          <a:cs typeface="+mn-cs"/>
                        </a:rPr>
                        <a:t>3.5</a:t>
                      </a:r>
                      <a:endParaRPr lang="en-US" sz="1800" kern="1200" cap="none" spc="0" dirty="0">
                        <a:solidFill>
                          <a:schemeClr val="tx1"/>
                        </a:solidFill>
                        <a:effectLst/>
                        <a:latin typeface="+mn-lt"/>
                        <a:ea typeface="+mn-ea"/>
                        <a:cs typeface="+mn-cs"/>
                      </a:endParaRP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3.5</a:t>
                      </a:r>
                    </a:p>
                  </a:txBody>
                  <a:tcPr marL="12578" marR="2858" marT="6286" marB="9310" anchor="ctr"/>
                </a:tc>
                <a:tc>
                  <a:txBody>
                    <a:bodyPr/>
                    <a:lstStyle/>
                    <a:p>
                      <a:pPr marL="0" indent="0" algn="l" defTabSz="914400" rtl="0" eaLnBrk="1" latinLnBrk="0" hangingPunct="1"/>
                      <a:r>
                        <a:rPr lang="en-US" sz="1800" kern="1200" cap="none" spc="0" dirty="0">
                          <a:solidFill>
                            <a:schemeClr val="tx1"/>
                          </a:solidFill>
                          <a:effectLst/>
                          <a:latin typeface="+mn-lt"/>
                          <a:ea typeface="+mn-ea"/>
                          <a:cs typeface="+mn-cs"/>
                        </a:rPr>
                        <a:t>3.5</a:t>
                      </a:r>
                    </a:p>
                  </a:txBody>
                  <a:tcPr marL="12578" marR="2858" marT="6286" marB="9310" anchor="ctr"/>
                </a:tc>
                <a:extLst>
                  <a:ext uri="{0D108BD9-81ED-4DB2-BD59-A6C34878D82A}">
                    <a16:rowId xmlns:a16="http://schemas.microsoft.com/office/drawing/2014/main" val="3422160022"/>
                  </a:ext>
                </a:extLst>
              </a:tr>
            </a:tbl>
          </a:graphicData>
        </a:graphic>
      </p:graphicFrame>
    </p:spTree>
    <p:extLst>
      <p:ext uri="{BB962C8B-B14F-4D97-AF65-F5344CB8AC3E}">
        <p14:creationId xmlns:p14="http://schemas.microsoft.com/office/powerpoint/2010/main" val="1499348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Freeform: Shape 73">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3" name="Freeform: Shape 75">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845457-FE65-4F25-956C-BCDCAEBABA67}"/>
              </a:ext>
            </a:extLst>
          </p:cNvPr>
          <p:cNvSpPr>
            <a:spLocks noGrp="1"/>
          </p:cNvSpPr>
          <p:nvPr>
            <p:ph type="title"/>
          </p:nvPr>
        </p:nvSpPr>
        <p:spPr>
          <a:xfrm>
            <a:off x="621792" y="1161288"/>
            <a:ext cx="3602736" cy="4526280"/>
          </a:xfrm>
        </p:spPr>
        <p:txBody>
          <a:bodyPr>
            <a:normAutofit/>
          </a:bodyPr>
          <a:lstStyle/>
          <a:p>
            <a:r>
              <a:rPr lang="en-US" sz="3800" dirty="0"/>
              <a:t>Results Discussion </a:t>
            </a:r>
          </a:p>
        </p:txBody>
      </p:sp>
      <p:sp>
        <p:nvSpPr>
          <p:cNvPr id="84" name="Rectangle 7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Content Placeholder 5">
            <a:extLst>
              <a:ext uri="{FF2B5EF4-FFF2-40B4-BE49-F238E27FC236}">
                <a16:creationId xmlns:a16="http://schemas.microsoft.com/office/drawing/2014/main" id="{88ABFC33-2969-4F1C-9532-62AAE97E46A7}"/>
              </a:ext>
            </a:extLst>
          </p:cNvPr>
          <p:cNvSpPr>
            <a:spLocks noGrp="1"/>
          </p:cNvSpPr>
          <p:nvPr>
            <p:ph idx="1"/>
          </p:nvPr>
        </p:nvSpPr>
        <p:spPr>
          <a:xfrm>
            <a:off x="5440679" y="203200"/>
            <a:ext cx="6421121" cy="6858000"/>
          </a:xfrm>
        </p:spPr>
        <p:txBody>
          <a:bodyPr vert="horz" lIns="91440" tIns="45720" rIns="91440" bIns="45720" rtlCol="0" anchor="ctr">
            <a:normAutofit/>
          </a:bodyPr>
          <a:lstStyle/>
          <a:p>
            <a:r>
              <a:rPr lang="en-US" sz="2000" dirty="0">
                <a:ea typeface="+mn-lt"/>
                <a:cs typeface="+mn-lt"/>
              </a:rPr>
              <a:t>Any ride-hailing service model would improve the existing MLTA services. </a:t>
            </a:r>
          </a:p>
          <a:p>
            <a:r>
              <a:rPr lang="en-US" sz="2000" dirty="0">
                <a:ea typeface="+mn-lt"/>
                <a:cs typeface="+mn-lt"/>
              </a:rPr>
              <a:t>Considering the perceived benefits/costs exclusively </a:t>
            </a:r>
          </a:p>
          <a:p>
            <a:pPr lvl="1"/>
            <a:r>
              <a:rPr lang="en-US" sz="1800" dirty="0">
                <a:ea typeface="+mn-lt"/>
                <a:cs typeface="+mn-lt"/>
              </a:rPr>
              <a:t>The substitution of low performing routes (A3) is perceived to be the most attractive alternative.</a:t>
            </a:r>
          </a:p>
          <a:p>
            <a:pPr lvl="1"/>
            <a:r>
              <a:rPr lang="en-US" sz="1800" dirty="0">
                <a:ea typeface="+mn-lt"/>
                <a:cs typeface="+mn-lt"/>
              </a:rPr>
              <a:t>The non-covered areas on-demand service model (A4) and the first/last-mile program (A1) are perceived as almost equally attractive alternatives. </a:t>
            </a:r>
          </a:p>
          <a:p>
            <a:pPr>
              <a:lnSpc>
                <a:spcPct val="120000"/>
              </a:lnSpc>
            </a:pPr>
            <a:r>
              <a:rPr lang="en-US" sz="2000" dirty="0">
                <a:ea typeface="+mn-lt"/>
                <a:cs typeface="+mn-lt"/>
              </a:rPr>
              <a:t>On the contrary, when spatial measures are incorporated, a first/last mile service (A1) was found more beneficial under most methods. </a:t>
            </a:r>
          </a:p>
          <a:p>
            <a:pPr>
              <a:lnSpc>
                <a:spcPct val="120000"/>
              </a:lnSpc>
            </a:pPr>
            <a:r>
              <a:rPr lang="en-US" sz="2000" dirty="0">
                <a:ea typeface="+mn-lt"/>
                <a:cs typeface="+mn-lt"/>
              </a:rPr>
              <a:t>There is a consensus in that the area will be the least benefited from implementing a late night/early morning service model.</a:t>
            </a:r>
          </a:p>
          <a:p>
            <a:endParaRPr lang="en-US" sz="2000" dirty="0"/>
          </a:p>
        </p:txBody>
      </p:sp>
    </p:spTree>
    <p:extLst>
      <p:ext uri="{BB962C8B-B14F-4D97-AF65-F5344CB8AC3E}">
        <p14:creationId xmlns:p14="http://schemas.microsoft.com/office/powerpoint/2010/main" val="3037750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E01A-DDF2-43E1-8844-36CCC6718D23}"/>
              </a:ext>
            </a:extLst>
          </p:cNvPr>
          <p:cNvSpPr>
            <a:spLocks noGrp="1"/>
          </p:cNvSpPr>
          <p:nvPr>
            <p:ph type="title"/>
          </p:nvPr>
        </p:nvSpPr>
        <p:spPr>
          <a:xfrm>
            <a:off x="841248" y="251312"/>
            <a:ext cx="10506456" cy="1010264"/>
          </a:xfrm>
        </p:spPr>
        <p:txBody>
          <a:bodyPr anchor="ctr">
            <a:normAutofit/>
          </a:bodyPr>
          <a:lstStyle/>
          <a:p>
            <a:r>
              <a:rPr lang="en-US" dirty="0"/>
              <a:t>CONCLUSIONS </a:t>
            </a:r>
          </a:p>
        </p:txBody>
      </p:sp>
      <p:graphicFrame>
        <p:nvGraphicFramePr>
          <p:cNvPr id="5" name="Content Placeholder 2">
            <a:extLst>
              <a:ext uri="{FF2B5EF4-FFF2-40B4-BE49-F238E27FC236}">
                <a16:creationId xmlns:a16="http://schemas.microsoft.com/office/drawing/2014/main" id="{ED743BBE-FC7D-4AFA-BBF1-715C9F5A6A97}"/>
              </a:ext>
            </a:extLst>
          </p:cNvPr>
          <p:cNvGraphicFramePr>
            <a:graphicFrameLocks noGrp="1"/>
          </p:cNvGraphicFramePr>
          <p:nvPr>
            <p:ph idx="1"/>
            <p:extLst>
              <p:ext uri="{D42A27DB-BD31-4B8C-83A1-F6EECF244321}">
                <p14:modId xmlns:p14="http://schemas.microsoft.com/office/powerpoint/2010/main" val="30120603"/>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8330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9CE01A-DDF2-43E1-8844-36CCC6718D23}"/>
              </a:ext>
            </a:extLst>
          </p:cNvPr>
          <p:cNvSpPr>
            <a:spLocks noGrp="1"/>
          </p:cNvSpPr>
          <p:nvPr>
            <p:ph type="title"/>
          </p:nvPr>
        </p:nvSpPr>
        <p:spPr>
          <a:xfrm>
            <a:off x="1045029" y="507160"/>
            <a:ext cx="2993571" cy="5438730"/>
          </a:xfrm>
        </p:spPr>
        <p:txBody>
          <a:bodyPr>
            <a:normAutofit/>
          </a:bodyPr>
          <a:lstStyle/>
          <a:p>
            <a:r>
              <a:rPr lang="en-US" sz="2800" dirty="0"/>
              <a:t>CONCLUSIONS </a:t>
            </a:r>
          </a:p>
        </p:txBody>
      </p:sp>
      <p:sp>
        <p:nvSpPr>
          <p:cNvPr id="14" name="Rectangle 1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D743BBE-FC7D-4AFA-BBF1-715C9F5A6A97}"/>
              </a:ext>
            </a:extLst>
          </p:cNvPr>
          <p:cNvGraphicFramePr>
            <a:graphicFrameLocks noGrp="1"/>
          </p:cNvGraphicFramePr>
          <p:nvPr>
            <p:ph idx="1"/>
            <p:extLst>
              <p:ext uri="{D42A27DB-BD31-4B8C-83A1-F6EECF244321}">
                <p14:modId xmlns:p14="http://schemas.microsoft.com/office/powerpoint/2010/main" val="541193553"/>
              </p:ext>
            </p:extLst>
          </p:nvPr>
        </p:nvGraphicFramePr>
        <p:xfrm>
          <a:off x="4526280" y="512064"/>
          <a:ext cx="7487920" cy="544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963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9CE01A-DDF2-43E1-8844-36CCC6718D23}"/>
              </a:ext>
            </a:extLst>
          </p:cNvPr>
          <p:cNvSpPr>
            <a:spLocks noGrp="1"/>
          </p:cNvSpPr>
          <p:nvPr>
            <p:ph type="title"/>
          </p:nvPr>
        </p:nvSpPr>
        <p:spPr>
          <a:xfrm>
            <a:off x="841248" y="251312"/>
            <a:ext cx="10506456" cy="1010264"/>
          </a:xfrm>
        </p:spPr>
        <p:txBody>
          <a:bodyPr anchor="ctr">
            <a:normAutofit/>
          </a:bodyPr>
          <a:lstStyle/>
          <a:p>
            <a:r>
              <a:rPr lang="en-US" dirty="0"/>
              <a:t>INTRODUCTION</a:t>
            </a:r>
          </a:p>
        </p:txBody>
      </p:sp>
      <p:sp>
        <p:nvSpPr>
          <p:cNvPr id="20" name="Rectangle 1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D743BBE-FC7D-4AFA-BBF1-715C9F5A6A97}"/>
              </a:ext>
            </a:extLst>
          </p:cNvPr>
          <p:cNvGraphicFramePr>
            <a:graphicFrameLocks noGrp="1"/>
          </p:cNvGraphicFramePr>
          <p:nvPr>
            <p:ph idx="1"/>
            <p:extLst>
              <p:ext uri="{D42A27DB-BD31-4B8C-83A1-F6EECF244321}">
                <p14:modId xmlns:p14="http://schemas.microsoft.com/office/powerpoint/2010/main" val="340542557"/>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388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Rectangle 4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F7598D-7B17-419C-BE78-1D7C9809183C}"/>
              </a:ext>
            </a:extLst>
          </p:cNvPr>
          <p:cNvSpPr>
            <a:spLocks noGrp="1"/>
          </p:cNvSpPr>
          <p:nvPr>
            <p:ph type="title"/>
          </p:nvPr>
        </p:nvSpPr>
        <p:spPr>
          <a:xfrm>
            <a:off x="1115568" y="548640"/>
            <a:ext cx="10168128" cy="1179576"/>
          </a:xfrm>
        </p:spPr>
        <p:txBody>
          <a:bodyPr>
            <a:normAutofit/>
          </a:bodyPr>
          <a:lstStyle/>
          <a:p>
            <a:r>
              <a:rPr lang="en-US" dirty="0"/>
              <a:t>EMPIRICAL SETTING </a:t>
            </a:r>
          </a:p>
        </p:txBody>
      </p:sp>
      <p:sp>
        <p:nvSpPr>
          <p:cNvPr id="48" name="Rectangle 4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DC5CD53-D3C0-4116-A4B5-B818A37C8C59}"/>
              </a:ext>
            </a:extLst>
          </p:cNvPr>
          <p:cNvSpPr>
            <a:spLocks noGrp="1"/>
          </p:cNvSpPr>
          <p:nvPr>
            <p:ph idx="1"/>
          </p:nvPr>
        </p:nvSpPr>
        <p:spPr>
          <a:xfrm>
            <a:off x="7228320" y="2549666"/>
            <a:ext cx="4559808" cy="3694176"/>
          </a:xfrm>
        </p:spPr>
        <p:txBody>
          <a:bodyPr vert="horz" lIns="91440" tIns="45720" rIns="91440" bIns="45720" rtlCol="0" anchor="ctr">
            <a:normAutofit/>
          </a:bodyPr>
          <a:lstStyle/>
          <a:p>
            <a:pPr marL="0" indent="0">
              <a:buNone/>
            </a:pPr>
            <a:r>
              <a:rPr lang="en-US" sz="2000" b="1" dirty="0">
                <a:ea typeface="+mn-lt"/>
                <a:cs typeface="+mn-lt"/>
              </a:rPr>
              <a:t>Mountain Line Transit Authority (MLTA)</a:t>
            </a:r>
          </a:p>
          <a:p>
            <a:pPr lvl="1"/>
            <a:r>
              <a:rPr lang="en-US" dirty="0">
                <a:ea typeface="+mn-lt"/>
                <a:cs typeface="+mn-lt"/>
              </a:rPr>
              <a:t>Founded in 1996</a:t>
            </a:r>
          </a:p>
          <a:p>
            <a:pPr lvl="1"/>
            <a:r>
              <a:rPr lang="en-US" dirty="0">
                <a:ea typeface="+mn-lt"/>
                <a:cs typeface="+mn-lt"/>
              </a:rPr>
              <a:t>The primary transit provider in</a:t>
            </a:r>
          </a:p>
          <a:p>
            <a:pPr lvl="2"/>
            <a:r>
              <a:rPr lang="en-US" dirty="0">
                <a:ea typeface="+mn-lt"/>
                <a:cs typeface="+mn-lt"/>
              </a:rPr>
              <a:t>Morgantown (campus town of West Virginia University) </a:t>
            </a:r>
          </a:p>
          <a:p>
            <a:pPr lvl="2"/>
            <a:r>
              <a:rPr lang="en-US" dirty="0">
                <a:ea typeface="+mn-lt"/>
                <a:cs typeface="+mn-lt"/>
              </a:rPr>
              <a:t>Monongalia County, WV (pop. of over 106,000 people) </a:t>
            </a:r>
          </a:p>
          <a:p>
            <a:pPr lvl="1"/>
            <a:r>
              <a:rPr lang="en-US" dirty="0">
                <a:ea typeface="+mn-lt"/>
                <a:cs typeface="+mn-lt"/>
              </a:rPr>
              <a:t>Primarily fixed-deviated routes</a:t>
            </a:r>
            <a:endParaRPr lang="en-US" dirty="0"/>
          </a:p>
        </p:txBody>
      </p:sp>
      <p:pic>
        <p:nvPicPr>
          <p:cNvPr id="6" name="Picture 5" descr="Diagram, map&#10;&#10;Description automatically generated">
            <a:extLst>
              <a:ext uri="{FF2B5EF4-FFF2-40B4-BE49-F238E27FC236}">
                <a16:creationId xmlns:a16="http://schemas.microsoft.com/office/drawing/2014/main" id="{9A11E283-8577-4C78-BB0F-1A927B29BA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72" t="43148" r="1351"/>
          <a:stretch/>
        </p:blipFill>
        <p:spPr>
          <a:xfrm>
            <a:off x="933966" y="2222253"/>
            <a:ext cx="5890483" cy="4432300"/>
          </a:xfrm>
          <a:prstGeom prst="rect">
            <a:avLst/>
          </a:prstGeom>
        </p:spPr>
      </p:pic>
    </p:spTree>
    <p:extLst>
      <p:ext uri="{BB962C8B-B14F-4D97-AF65-F5344CB8AC3E}">
        <p14:creationId xmlns:p14="http://schemas.microsoft.com/office/powerpoint/2010/main" val="185302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B8DC99A-F01E-40E6-A6A5-6F705E33A416}"/>
              </a:ext>
            </a:extLst>
          </p:cNvPr>
          <p:cNvSpPr>
            <a:spLocks noGrp="1"/>
          </p:cNvSpPr>
          <p:nvPr>
            <p:ph type="title"/>
          </p:nvPr>
        </p:nvSpPr>
        <p:spPr>
          <a:xfrm>
            <a:off x="1115568" y="548640"/>
            <a:ext cx="10168128" cy="1179576"/>
          </a:xfrm>
        </p:spPr>
        <p:txBody>
          <a:bodyPr>
            <a:noAutofit/>
          </a:bodyPr>
          <a:lstStyle/>
          <a:p>
            <a:r>
              <a:rPr lang="en-US" dirty="0"/>
              <a:t>METHODOLOGY AND RESEARCH BACKGROUND </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4C5E69F-07E4-4A23-9333-EF237C57D577}"/>
              </a:ext>
            </a:extLst>
          </p:cNvPr>
          <p:cNvSpPr>
            <a:spLocks noGrp="1"/>
          </p:cNvSpPr>
          <p:nvPr>
            <p:ph idx="1"/>
          </p:nvPr>
        </p:nvSpPr>
        <p:spPr>
          <a:xfrm>
            <a:off x="1115568" y="2481943"/>
            <a:ext cx="10168128" cy="3695020"/>
          </a:xfrm>
        </p:spPr>
        <p:txBody>
          <a:bodyPr vert="horz" lIns="91440" tIns="45720" rIns="91440" bIns="45720" rtlCol="0" anchor="t">
            <a:normAutofit/>
          </a:bodyPr>
          <a:lstStyle/>
          <a:p>
            <a:pPr marL="0" indent="0">
              <a:buNone/>
            </a:pPr>
            <a:r>
              <a:rPr lang="en-US" sz="2200" b="1" dirty="0">
                <a:ea typeface="+mn-lt"/>
                <a:cs typeface="+mn-lt"/>
              </a:rPr>
              <a:t>Multi Criteria Decision Analysis</a:t>
            </a:r>
            <a:endParaRPr lang="en-US" sz="2200" dirty="0">
              <a:ea typeface="+mn-lt"/>
              <a:cs typeface="+mn-lt"/>
            </a:endParaRPr>
          </a:p>
          <a:p>
            <a:pPr marL="800100" lvl="1" indent="-342900">
              <a:spcBef>
                <a:spcPts val="1200"/>
              </a:spcBef>
              <a:spcAft>
                <a:spcPts val="600"/>
              </a:spcAft>
            </a:pPr>
            <a:r>
              <a:rPr lang="en-US" dirty="0">
                <a:ea typeface="+mn-lt"/>
                <a:cs typeface="+mn-lt"/>
              </a:rPr>
              <a:t>is</a:t>
            </a:r>
            <a:r>
              <a:rPr lang="en-US" dirty="0"/>
              <a:t> used to </a:t>
            </a:r>
            <a:r>
              <a:rPr lang="en-US" dirty="0">
                <a:ea typeface="+mn-lt"/>
                <a:cs typeface="+mn-lt"/>
              </a:rPr>
              <a:t>address the complexity of transit agency decisions associating with evaluating and selecting a ride-hailing program for integration.</a:t>
            </a:r>
            <a:endParaRPr lang="en-US" dirty="0"/>
          </a:p>
          <a:p>
            <a:pPr marL="800100" lvl="1" indent="-342900">
              <a:spcBef>
                <a:spcPts val="1200"/>
              </a:spcBef>
              <a:spcAft>
                <a:spcPts val="600"/>
              </a:spcAft>
            </a:pPr>
            <a:r>
              <a:rPr lang="en-US" dirty="0">
                <a:ea typeface="+mn-lt"/>
                <a:cs typeface="+mn-lt"/>
              </a:rPr>
              <a:t>is to help policymakers select the preferable choice among several possible alternatives, accounting for a wide range of criteria.</a:t>
            </a:r>
            <a:endParaRPr lang="en-US" dirty="0"/>
          </a:p>
          <a:p>
            <a:pPr marL="800100" lvl="1" indent="-342900">
              <a:spcBef>
                <a:spcPts val="1200"/>
              </a:spcBef>
              <a:spcAft>
                <a:spcPts val="600"/>
              </a:spcAft>
            </a:pPr>
            <a:r>
              <a:rPr lang="en-US" dirty="0">
                <a:ea typeface="+mn-lt"/>
                <a:cs typeface="+mn-lt"/>
              </a:rPr>
              <a:t>allows the integration of quantitative and qualitative information/input into a single assessment/output.</a:t>
            </a:r>
          </a:p>
          <a:p>
            <a:pPr marL="457200" lvl="1" indent="0">
              <a:buNone/>
            </a:pPr>
            <a:endParaRPr lang="en-US" dirty="0">
              <a:ea typeface="+mn-lt"/>
              <a:cs typeface="+mn-lt"/>
            </a:endParaRPr>
          </a:p>
        </p:txBody>
      </p:sp>
    </p:spTree>
    <p:extLst>
      <p:ext uri="{BB962C8B-B14F-4D97-AF65-F5344CB8AC3E}">
        <p14:creationId xmlns:p14="http://schemas.microsoft.com/office/powerpoint/2010/main" val="140980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2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1E9BAC-A36D-4D21-A335-CCB6CEA42EA8}"/>
              </a:ext>
            </a:extLst>
          </p:cNvPr>
          <p:cNvSpPr>
            <a:spLocks noGrp="1"/>
          </p:cNvSpPr>
          <p:nvPr>
            <p:ph type="title"/>
          </p:nvPr>
        </p:nvSpPr>
        <p:spPr>
          <a:xfrm>
            <a:off x="1045029" y="1092857"/>
            <a:ext cx="3669704" cy="4389120"/>
          </a:xfrm>
        </p:spPr>
        <p:txBody>
          <a:bodyPr>
            <a:normAutofit/>
          </a:bodyPr>
          <a:lstStyle/>
          <a:p>
            <a:r>
              <a:rPr lang="en-US" sz="3800" dirty="0"/>
              <a:t>Alternatives</a:t>
            </a:r>
          </a:p>
        </p:txBody>
      </p:sp>
      <p:sp>
        <p:nvSpPr>
          <p:cNvPr id="38" name="Rectangle 3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EA5ECEE-DF20-4424-A12B-E395C67D36CD}"/>
              </a:ext>
            </a:extLst>
          </p:cNvPr>
          <p:cNvSpPr>
            <a:spLocks noGrp="1"/>
          </p:cNvSpPr>
          <p:nvPr>
            <p:ph idx="1"/>
          </p:nvPr>
        </p:nvSpPr>
        <p:spPr>
          <a:xfrm>
            <a:off x="5572679" y="1092857"/>
            <a:ext cx="5670087" cy="4389120"/>
          </a:xfrm>
        </p:spPr>
        <p:txBody>
          <a:bodyPr vert="horz" lIns="91440" tIns="45720" rIns="91440" bIns="45720" rtlCol="0" anchor="ctr">
            <a:normAutofit/>
          </a:bodyPr>
          <a:lstStyle/>
          <a:p>
            <a:pPr marL="0" indent="0">
              <a:buNone/>
            </a:pPr>
            <a:r>
              <a:rPr lang="en-US" sz="2000" dirty="0">
                <a:ea typeface="+mn-lt"/>
                <a:cs typeface="+mn-lt"/>
              </a:rPr>
              <a:t>Five alternatives, including the base scenario (or business as usual) and four alternatives.</a:t>
            </a:r>
          </a:p>
          <a:p>
            <a:pPr lvl="1" indent="-342900"/>
            <a:r>
              <a:rPr lang="en-US" b="1" i="1" dirty="0">
                <a:ea typeface="+mn-lt"/>
                <a:cs typeface="+mn-lt"/>
              </a:rPr>
              <a:t>A0 – Do nothing</a:t>
            </a:r>
          </a:p>
          <a:p>
            <a:pPr lvl="1" indent="-342900"/>
            <a:r>
              <a:rPr lang="en-US" b="1" i="1" dirty="0">
                <a:ea typeface="+mn-lt"/>
                <a:cs typeface="+mn-lt"/>
              </a:rPr>
              <a:t>A1 – First/Last-mile</a:t>
            </a:r>
          </a:p>
          <a:p>
            <a:pPr lvl="1" indent="-342900"/>
            <a:r>
              <a:rPr lang="en-US" b="1" i="1" dirty="0">
                <a:ea typeface="+mn-lt"/>
                <a:cs typeface="+mn-lt"/>
              </a:rPr>
              <a:t>A2 – Late night/Early morning</a:t>
            </a:r>
          </a:p>
          <a:p>
            <a:pPr lvl="1" indent="-342900"/>
            <a:r>
              <a:rPr lang="en-US" b="1" i="1" dirty="0">
                <a:ea typeface="+mn-lt"/>
                <a:cs typeface="+mn-lt"/>
              </a:rPr>
              <a:t>A3 – On-Demand </a:t>
            </a:r>
            <a:r>
              <a:rPr lang="en-US" i="1" dirty="0">
                <a:ea typeface="+mn-lt"/>
                <a:cs typeface="+mn-lt"/>
              </a:rPr>
              <a:t>(substitution of low-frequency fixed routes)</a:t>
            </a:r>
          </a:p>
          <a:p>
            <a:pPr lvl="1" indent="-342900"/>
            <a:r>
              <a:rPr lang="en-US" b="1" i="1" dirty="0">
                <a:ea typeface="+mn-lt"/>
                <a:cs typeface="+mn-lt"/>
              </a:rPr>
              <a:t>A4 – On-Demand </a:t>
            </a:r>
            <a:r>
              <a:rPr lang="en-US" i="1" dirty="0">
                <a:ea typeface="+mn-lt"/>
                <a:cs typeface="+mn-lt"/>
              </a:rPr>
              <a:t>(non-coverage)</a:t>
            </a:r>
            <a:endParaRPr lang="en-US" i="1" dirty="0"/>
          </a:p>
        </p:txBody>
      </p:sp>
    </p:spTree>
    <p:extLst>
      <p:ext uri="{BB962C8B-B14F-4D97-AF65-F5344CB8AC3E}">
        <p14:creationId xmlns:p14="http://schemas.microsoft.com/office/powerpoint/2010/main" val="118451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AE6725-6F0E-4533-9C9C-3A1E588B8F83}"/>
              </a:ext>
            </a:extLst>
          </p:cNvPr>
          <p:cNvSpPr>
            <a:spLocks noGrp="1"/>
          </p:cNvSpPr>
          <p:nvPr>
            <p:ph type="title"/>
          </p:nvPr>
        </p:nvSpPr>
        <p:spPr>
          <a:xfrm>
            <a:off x="1045029" y="1092857"/>
            <a:ext cx="3669704" cy="4389120"/>
          </a:xfrm>
        </p:spPr>
        <p:txBody>
          <a:bodyPr>
            <a:normAutofit/>
          </a:bodyPr>
          <a:lstStyle/>
          <a:p>
            <a:r>
              <a:rPr lang="en-US" sz="3800" dirty="0">
                <a:ea typeface="+mj-lt"/>
                <a:cs typeface="+mj-lt"/>
              </a:rPr>
              <a:t>Criteria</a:t>
            </a:r>
            <a:endParaRPr lang="en-US" sz="3800" b="0" dirty="0"/>
          </a:p>
        </p:txBody>
      </p:sp>
      <p:sp>
        <p:nvSpPr>
          <p:cNvPr id="48" name="Rectangle 47">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CC37C15-42D9-4FC9-9240-69E6D4BBC19E}"/>
              </a:ext>
            </a:extLst>
          </p:cNvPr>
          <p:cNvSpPr>
            <a:spLocks noGrp="1"/>
          </p:cNvSpPr>
          <p:nvPr>
            <p:ph idx="1"/>
          </p:nvPr>
        </p:nvSpPr>
        <p:spPr>
          <a:xfrm>
            <a:off x="5906578" y="785429"/>
            <a:ext cx="4627233" cy="735943"/>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lnSpcReduction="10000"/>
          </a:bodyPr>
          <a:lstStyle/>
          <a:p>
            <a:pPr marL="0" indent="0">
              <a:buNone/>
            </a:pPr>
            <a:r>
              <a:rPr lang="en-US" sz="2000" i="1" dirty="0">
                <a:ea typeface="+mn-lt"/>
                <a:cs typeface="+mn-lt"/>
              </a:rPr>
              <a:t>The factors that are used to evaluate a set of alternatives are called criteria.</a:t>
            </a:r>
            <a:endParaRPr lang="en-US" sz="2000" i="1" dirty="0"/>
          </a:p>
        </p:txBody>
      </p:sp>
      <p:graphicFrame>
        <p:nvGraphicFramePr>
          <p:cNvPr id="4" name="Table 3">
            <a:extLst>
              <a:ext uri="{FF2B5EF4-FFF2-40B4-BE49-F238E27FC236}">
                <a16:creationId xmlns:a16="http://schemas.microsoft.com/office/drawing/2014/main" id="{3EC5D5F2-E979-4C57-852A-06135100FBA2}"/>
              </a:ext>
            </a:extLst>
          </p:cNvPr>
          <p:cNvGraphicFramePr>
            <a:graphicFrameLocks noGrp="1"/>
          </p:cNvGraphicFramePr>
          <p:nvPr>
            <p:extLst>
              <p:ext uri="{D42A27DB-BD31-4B8C-83A1-F6EECF244321}">
                <p14:modId xmlns:p14="http://schemas.microsoft.com/office/powerpoint/2010/main" val="581265468"/>
              </p:ext>
            </p:extLst>
          </p:nvPr>
        </p:nvGraphicFramePr>
        <p:xfrm>
          <a:off x="4204257" y="1622403"/>
          <a:ext cx="7390843" cy="4206240"/>
        </p:xfrm>
        <a:graphic>
          <a:graphicData uri="http://schemas.openxmlformats.org/drawingml/2006/table">
            <a:tbl>
              <a:tblPr firstRow="1" firstCol="1">
                <a:tableStyleId>{3B4B98B0-60AC-42C2-AFA5-B58CD77FA1E5}</a:tableStyleId>
              </a:tblPr>
              <a:tblGrid>
                <a:gridCol w="941009">
                  <a:extLst>
                    <a:ext uri="{9D8B030D-6E8A-4147-A177-3AD203B41FA5}">
                      <a16:colId xmlns:a16="http://schemas.microsoft.com/office/drawing/2014/main" val="3348988468"/>
                    </a:ext>
                  </a:extLst>
                </a:gridCol>
                <a:gridCol w="6449834">
                  <a:extLst>
                    <a:ext uri="{9D8B030D-6E8A-4147-A177-3AD203B41FA5}">
                      <a16:colId xmlns:a16="http://schemas.microsoft.com/office/drawing/2014/main" val="1106213842"/>
                    </a:ext>
                  </a:extLst>
                </a:gridCol>
              </a:tblGrid>
              <a:tr h="262890">
                <a:tc>
                  <a:txBody>
                    <a:bodyPr/>
                    <a:lstStyle/>
                    <a:p>
                      <a:pPr algn="l" fontAlgn="b">
                        <a:spcBef>
                          <a:spcPts val="600"/>
                        </a:spcBef>
                        <a:spcAft>
                          <a:spcPts val="600"/>
                        </a:spcAft>
                      </a:pPr>
                      <a:r>
                        <a:rPr lang="en-US" sz="1600" i="1" u="none" strike="noStrike" dirty="0" err="1">
                          <a:effectLst/>
                        </a:rPr>
                        <a:t>C</a:t>
                      </a:r>
                      <a:r>
                        <a:rPr lang="en-US" sz="1600" i="1" u="none" strike="noStrike" baseline="-25000" dirty="0" err="1">
                          <a:effectLst/>
                        </a:rPr>
                        <a:t>j</a:t>
                      </a:r>
                      <a:endParaRPr lang="en-US" sz="1600" b="1" i="1"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dirty="0">
                          <a:effectLst/>
                        </a:rPr>
                        <a:t>Final Criteria Used</a:t>
                      </a:r>
                      <a:endParaRPr lang="en-US"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0115957"/>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1</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Other operating expenses</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26403971"/>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2</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Cost of ride-hailing program</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1811926"/>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3</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System-wide ridership (including the riders of ride-hailing program)</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43472804"/>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4</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Geographic coverage (i.e., service area)</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68359409"/>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5</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Accessibility (i.e., population with access to public transit services)</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4382676"/>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6</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First/last mile services</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71139396"/>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7</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Access to health services</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99930994"/>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8</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Service hours</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31286026"/>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9</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Passengers’ waiting time</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97222838"/>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10</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Customer satisfaction</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2923795"/>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11</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Providing peak-hour mobility services</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7024680"/>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12</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Providing off peak-hour mobility services</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54883862"/>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13</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Providing mobility options in suburban/rural areas</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33930291"/>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14</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a:effectLst/>
                        </a:rPr>
                        <a:t>Demographic makeup of participants</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64643506"/>
                  </a:ext>
                </a:extLst>
              </a:tr>
              <a:tr h="262890">
                <a:tc>
                  <a:txBody>
                    <a:bodyPr/>
                    <a:lstStyle/>
                    <a:p>
                      <a:pPr algn="l" fontAlgn="b">
                        <a:spcBef>
                          <a:spcPts val="600"/>
                        </a:spcBef>
                        <a:spcAft>
                          <a:spcPts val="600"/>
                        </a:spcAft>
                      </a:pPr>
                      <a:r>
                        <a:rPr lang="en-US" sz="1600" u="none" strike="noStrike" dirty="0">
                          <a:effectLst/>
                        </a:rPr>
                        <a:t>C</a:t>
                      </a:r>
                      <a:r>
                        <a:rPr lang="en-US" sz="1600" u="none" strike="noStrike" baseline="-25000" dirty="0">
                          <a:effectLst/>
                        </a:rPr>
                        <a:t>15</a:t>
                      </a:r>
                      <a:endParaRPr lang="en-US" sz="1600" b="0"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spcBef>
                          <a:spcPts val="600"/>
                        </a:spcBef>
                        <a:spcAft>
                          <a:spcPts val="600"/>
                        </a:spcAft>
                      </a:pPr>
                      <a:r>
                        <a:rPr lang="en-US" sz="1600" u="none" strike="noStrike" dirty="0">
                          <a:effectLst/>
                        </a:rPr>
                        <a:t>Impact on traffic congestion and/or parking demand</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49439611"/>
                  </a:ext>
                </a:extLst>
              </a:tr>
            </a:tbl>
          </a:graphicData>
        </a:graphic>
      </p:graphicFrame>
    </p:spTree>
    <p:extLst>
      <p:ext uri="{BB962C8B-B14F-4D97-AF65-F5344CB8AC3E}">
        <p14:creationId xmlns:p14="http://schemas.microsoft.com/office/powerpoint/2010/main" val="220424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AE6725-6F0E-4533-9C9C-3A1E588B8F83}"/>
              </a:ext>
            </a:extLst>
          </p:cNvPr>
          <p:cNvSpPr>
            <a:spLocks noGrp="1"/>
          </p:cNvSpPr>
          <p:nvPr>
            <p:ph type="title"/>
          </p:nvPr>
        </p:nvSpPr>
        <p:spPr>
          <a:xfrm>
            <a:off x="1045029" y="507160"/>
            <a:ext cx="2993571" cy="5438730"/>
          </a:xfrm>
        </p:spPr>
        <p:txBody>
          <a:bodyPr>
            <a:normAutofit/>
          </a:bodyPr>
          <a:lstStyle/>
          <a:p>
            <a:r>
              <a:rPr lang="en-US" sz="3800" dirty="0">
                <a:ea typeface="+mj-lt"/>
                <a:cs typeface="+mj-lt"/>
              </a:rPr>
              <a:t>Attributes</a:t>
            </a:r>
            <a:endParaRPr lang="en-US" sz="3800" b="0" dirty="0"/>
          </a:p>
        </p:txBody>
      </p:sp>
      <p:sp>
        <p:nvSpPr>
          <p:cNvPr id="19" name="Rectangle 18">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0" name="Content Placeholder 2">
            <a:extLst>
              <a:ext uri="{FF2B5EF4-FFF2-40B4-BE49-F238E27FC236}">
                <a16:creationId xmlns:a16="http://schemas.microsoft.com/office/drawing/2014/main" id="{5F688074-04BB-4074-A6EC-B02E0783365C}"/>
              </a:ext>
            </a:extLst>
          </p:cNvPr>
          <p:cNvGraphicFramePr>
            <a:graphicFrameLocks noGrp="1"/>
          </p:cNvGraphicFramePr>
          <p:nvPr>
            <p:ph idx="1"/>
            <p:extLst>
              <p:ext uri="{D42A27DB-BD31-4B8C-83A1-F6EECF244321}">
                <p14:modId xmlns:p14="http://schemas.microsoft.com/office/powerpoint/2010/main" val="2241201809"/>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777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26DEE1-683E-4EC4-B4FA-195434CB1A94}"/>
              </a:ext>
            </a:extLst>
          </p:cNvPr>
          <p:cNvSpPr>
            <a:spLocks noGrp="1"/>
          </p:cNvSpPr>
          <p:nvPr>
            <p:ph type="title"/>
          </p:nvPr>
        </p:nvSpPr>
        <p:spPr>
          <a:xfrm>
            <a:off x="1045029" y="1092857"/>
            <a:ext cx="3669704" cy="4389120"/>
          </a:xfrm>
        </p:spPr>
        <p:txBody>
          <a:bodyPr>
            <a:normAutofit/>
          </a:bodyPr>
          <a:lstStyle/>
          <a:p>
            <a:r>
              <a:rPr lang="en-US" sz="3800" dirty="0"/>
              <a:t>Weighting of Criteria</a:t>
            </a:r>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59E408F-C213-44BF-82A3-74A1EDB672AB}"/>
              </a:ext>
            </a:extLst>
          </p:cNvPr>
          <p:cNvSpPr>
            <a:spLocks noGrp="1"/>
          </p:cNvSpPr>
          <p:nvPr>
            <p:ph idx="1"/>
          </p:nvPr>
        </p:nvSpPr>
        <p:spPr>
          <a:xfrm>
            <a:off x="6055569" y="1105556"/>
            <a:ext cx="5670087" cy="1180443"/>
          </a:xfrm>
        </p:spPr>
        <p:txBody>
          <a:bodyPr vert="horz" lIns="91440" tIns="45720" rIns="91440" bIns="45720" rtlCol="0" anchor="ctr">
            <a:normAutofit/>
          </a:bodyPr>
          <a:lstStyle/>
          <a:p>
            <a:pPr marL="0" indent="0">
              <a:buNone/>
            </a:pPr>
            <a:r>
              <a:rPr lang="en-US" sz="2000" dirty="0">
                <a:ea typeface="+mn-lt"/>
                <a:cs typeface="+mn-lt"/>
              </a:rPr>
              <a:t>The weights of each criterion represent the importance of the various evaluation criteria.</a:t>
            </a:r>
          </a:p>
        </p:txBody>
      </p:sp>
      <p:sp>
        <p:nvSpPr>
          <p:cNvPr id="9" name="Rectangle 8">
            <a:extLst>
              <a:ext uri="{FF2B5EF4-FFF2-40B4-BE49-F238E27FC236}">
                <a16:creationId xmlns:a16="http://schemas.microsoft.com/office/drawing/2014/main" id="{A2638F97-CD08-43D6-A0BA-E4D1255669B8}"/>
              </a:ext>
            </a:extLst>
          </p:cNvPr>
          <p:cNvSpPr/>
          <p:nvPr/>
        </p:nvSpPr>
        <p:spPr>
          <a:xfrm>
            <a:off x="6082492" y="2224674"/>
            <a:ext cx="5382254" cy="1323439"/>
          </a:xfrm>
          <a:prstGeom prst="rect">
            <a:avLst/>
          </a:prstGeom>
        </p:spPr>
        <p:txBody>
          <a:bodyPr wrap="square">
            <a:spAutoFit/>
          </a:bodyPr>
          <a:lstStyle/>
          <a:p>
            <a:r>
              <a:rPr lang="en-US" sz="2000" dirty="0">
                <a:ea typeface="+mn-lt"/>
                <a:cs typeface="+mn-lt"/>
              </a:rPr>
              <a:t>Decision-makers assign a relative weight to every criterion.</a:t>
            </a:r>
          </a:p>
          <a:p>
            <a:pPr marL="342900" indent="-342900">
              <a:buFont typeface="Arial" panose="020B0604020202020204" pitchFamily="34" charset="0"/>
              <a:buChar char="•"/>
            </a:pPr>
            <a:r>
              <a:rPr lang="en-US" sz="2000" dirty="0">
                <a:ea typeface="+mn-lt"/>
                <a:cs typeface="+mn-lt"/>
              </a:rPr>
              <a:t>The weight represents the perceived relative importance of the criterion.</a:t>
            </a:r>
          </a:p>
        </p:txBody>
      </p:sp>
      <p:sp>
        <p:nvSpPr>
          <p:cNvPr id="11" name="Rectangle 10">
            <a:extLst>
              <a:ext uri="{FF2B5EF4-FFF2-40B4-BE49-F238E27FC236}">
                <a16:creationId xmlns:a16="http://schemas.microsoft.com/office/drawing/2014/main" id="{D0987FA9-F0DA-4794-AE60-DE0F6CD1FF42}"/>
              </a:ext>
            </a:extLst>
          </p:cNvPr>
          <p:cNvSpPr/>
          <p:nvPr/>
        </p:nvSpPr>
        <p:spPr>
          <a:xfrm>
            <a:off x="6149393" y="3727011"/>
            <a:ext cx="5073825" cy="400110"/>
          </a:xfrm>
          <a:prstGeom prst="rect">
            <a:avLst/>
          </a:prstGeom>
        </p:spPr>
        <p:txBody>
          <a:bodyPr wrap="none">
            <a:spAutoFit/>
          </a:bodyPr>
          <a:lstStyle/>
          <a:p>
            <a:r>
              <a:rPr lang="en-US" dirty="0">
                <a:ea typeface="+mn-lt"/>
                <a:cs typeface="+mn-lt"/>
              </a:rPr>
              <a:t>The </a:t>
            </a:r>
            <a:r>
              <a:rPr lang="en-US" sz="2000" dirty="0">
                <a:ea typeface="+mn-lt"/>
                <a:cs typeface="+mn-lt"/>
              </a:rPr>
              <a:t>general</a:t>
            </a:r>
            <a:r>
              <a:rPr lang="en-US" dirty="0">
                <a:ea typeface="+mn-lt"/>
                <a:cs typeface="+mn-lt"/>
              </a:rPr>
              <a:t> formulation of criteria weighting:</a:t>
            </a:r>
          </a:p>
        </p:txBody>
      </p:sp>
      <p:pic>
        <p:nvPicPr>
          <p:cNvPr id="14" name="Graphic 13" descr="Dumbbell">
            <a:extLst>
              <a:ext uri="{FF2B5EF4-FFF2-40B4-BE49-F238E27FC236}">
                <a16:creationId xmlns:a16="http://schemas.microsoft.com/office/drawing/2014/main" id="{D554A1F2-A899-4FB0-A1F7-127C9F2856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2528" y="1468683"/>
            <a:ext cx="548640" cy="548640"/>
          </a:xfrm>
          <a:prstGeom prst="rect">
            <a:avLst/>
          </a:prstGeom>
        </p:spPr>
      </p:pic>
      <p:pic>
        <p:nvPicPr>
          <p:cNvPr id="16" name="Graphic 15" descr="Scales of justice">
            <a:extLst>
              <a:ext uri="{FF2B5EF4-FFF2-40B4-BE49-F238E27FC236}">
                <a16:creationId xmlns:a16="http://schemas.microsoft.com/office/drawing/2014/main" id="{288F0560-6959-4067-9BAB-6F6030C563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02528" y="2555024"/>
            <a:ext cx="548640" cy="548640"/>
          </a:xfrm>
          <a:prstGeom prst="rect">
            <a:avLst/>
          </a:prstGeom>
        </p:spPr>
      </p:pic>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F48A10B2-4A95-4FAB-B225-EAFFB9EE89AD}"/>
                  </a:ext>
                </a:extLst>
              </p:cNvPr>
              <p:cNvSpPr/>
              <p:nvPr/>
            </p:nvSpPr>
            <p:spPr>
              <a:xfrm>
                <a:off x="4848311" y="4190006"/>
                <a:ext cx="4621457" cy="76399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Sup>
                        <m:sSubSupPr>
                          <m:ctrlPr>
                            <a:rPr lang="en-US" smtClean="0">
                              <a:latin typeface="Cambria Math" panose="02040503050406030204" pitchFamily="18" charset="0"/>
                            </a:rPr>
                          </m:ctrlPr>
                        </m:sSubSupPr>
                        <m:e>
                          <m:r>
                            <a:rPr lang="en-US" i="1">
                              <a:latin typeface="Cambria Math" panose="02040503050406030204" pitchFamily="18" charset="0"/>
                            </a:rPr>
                            <m:t>𝑅</m:t>
                          </m:r>
                        </m:e>
                        <m:sub>
                          <m:r>
                            <a:rPr lang="en-US" i="1">
                              <a:latin typeface="Cambria Math" panose="02040503050406030204" pitchFamily="18" charset="0"/>
                            </a:rPr>
                            <m:t>𝑗</m:t>
                          </m:r>
                        </m:sub>
                        <m:sup>
                          <m:r>
                            <a:rPr lang="en-US" i="1">
                              <a:latin typeface="Cambria Math" panose="02040503050406030204" pitchFamily="18" charset="0"/>
                            </a:rPr>
                            <m:t>𝐼</m:t>
                          </m:r>
                        </m:sup>
                      </m:sSubSup>
                      <m:r>
                        <a:rPr lang="en-US" i="0">
                          <a:latin typeface="Cambria Math" panose="02040503050406030204" pitchFamily="18" charset="0"/>
                        </a:rPr>
                        <m:t>=</m:t>
                      </m:r>
                      <m:f>
                        <m:fPr>
                          <m:ctrlPr>
                            <a:rPr lang="en-US" i="1">
                              <a:latin typeface="Cambria Math" panose="02040503050406030204" pitchFamily="18" charset="0"/>
                            </a:rPr>
                          </m:ctrlPr>
                        </m:fPr>
                        <m:num>
                          <m:d>
                            <m:dPr>
                              <m:begChr m:val=""/>
                              <m:ctrlPr>
                                <a:rPr lang="en-US" i="1">
                                  <a:latin typeface="Cambria Math" panose="02040503050406030204" pitchFamily="18" charset="0"/>
                                </a:rPr>
                              </m:ctrlPr>
                            </m:dPr>
                            <m:e>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𝑒</m:t>
                                  </m:r>
                                  <m:r>
                                    <a:rPr lang="en-US" i="0">
                                      <a:latin typeface="Cambria Math" panose="02040503050406030204" pitchFamily="18" charset="0"/>
                                    </a:rPr>
                                    <m:t>=1</m:t>
                                  </m:r>
                                </m:sub>
                                <m:sup>
                                  <m:r>
                                    <a:rPr lang="en-US" i="1">
                                      <a:latin typeface="Cambria Math" panose="02040503050406030204" pitchFamily="18" charset="0"/>
                                    </a:rPr>
                                    <m:t>𝐸</m:t>
                                  </m:r>
                                </m:sup>
                                <m:e>
                                  <m:sSub>
                                    <m:sSubPr>
                                      <m:ctrlPr>
                                        <a:rPr lang="en-US" i="1">
                                          <a:latin typeface="Cambria Math" panose="02040503050406030204" pitchFamily="18" charset="0"/>
                                        </a:rPr>
                                      </m:ctrlPr>
                                    </m:sSubPr>
                                    <m:e>
                                      <m:d>
                                        <m:dPr>
                                          <m:endChr m:val=""/>
                                          <m:ctrlPr>
                                            <a:rPr lang="en-US" i="1">
                                              <a:latin typeface="Cambria Math" panose="02040503050406030204" pitchFamily="18" charset="0"/>
                                            </a:rPr>
                                          </m:ctrlPr>
                                        </m:dPr>
                                        <m:e>
                                          <m:r>
                                            <a:rPr lang="en-US" i="1">
                                              <a:latin typeface="Cambria Math" panose="02040503050406030204" pitchFamily="18" charset="0"/>
                                            </a:rPr>
                                            <m:t>𝑅</m:t>
                                          </m:r>
                                        </m:e>
                                      </m:d>
                                    </m:e>
                                    <m:sub>
                                      <m:r>
                                        <a:rPr lang="en-US" i="1">
                                          <a:latin typeface="Cambria Math" panose="02040503050406030204" pitchFamily="18" charset="0"/>
                                        </a:rPr>
                                        <m:t>𝑗𝑒</m:t>
                                      </m:r>
                                    </m:sub>
                                  </m:sSub>
                                </m:e>
                              </m:nary>
                              <m:r>
                                <a:rPr lang="en-US" i="0">
                                  <a:latin typeface="Cambria Math" panose="02040503050406030204" pitchFamily="18" charset="0"/>
                                </a:rPr>
                                <m:t> </m:t>
                              </m:r>
                            </m:e>
                          </m:d>
                        </m:num>
                        <m:den>
                          <m:r>
                            <a:rPr lang="en-US" i="1">
                              <a:latin typeface="Cambria Math" panose="02040503050406030204" pitchFamily="18" charset="0"/>
                            </a:rPr>
                            <m:t>𝐸</m:t>
                          </m:r>
                        </m:den>
                      </m:f>
                      <m:r>
                        <a:rPr lang="en-US" i="0">
                          <a:latin typeface="Cambria Math" panose="02040503050406030204" pitchFamily="18" charset="0"/>
                        </a:rPr>
                        <m:t>,      ∀</m:t>
                      </m:r>
                      <m:r>
                        <a:rPr lang="en-US" i="1">
                          <a:latin typeface="Cambria Math" panose="02040503050406030204" pitchFamily="18" charset="0"/>
                        </a:rPr>
                        <m:t>𝑗</m:t>
                      </m:r>
                      <m:r>
                        <a:rPr lang="en-US" i="0">
                          <a:latin typeface="Cambria Math" panose="02040503050406030204" pitchFamily="18" charset="0"/>
                        </a:rPr>
                        <m:t>,  </m:t>
                      </m:r>
                      <m:r>
                        <a:rPr lang="en-US" i="1">
                          <a:latin typeface="Cambria Math" panose="02040503050406030204" pitchFamily="18" charset="0"/>
                        </a:rPr>
                        <m:t>𝑗</m:t>
                      </m:r>
                      <m:r>
                        <a:rPr lang="en-US" i="0">
                          <a:latin typeface="Cambria Math" panose="02040503050406030204" pitchFamily="18" charset="0"/>
                        </a:rPr>
                        <m:t>= 1,2,…,</m:t>
                      </m:r>
                      <m:r>
                        <a:rPr lang="en-US" i="1">
                          <a:latin typeface="Cambria Math" panose="02040503050406030204" pitchFamily="18" charset="0"/>
                        </a:rPr>
                        <m:t>𝑛</m:t>
                      </m:r>
                    </m:oMath>
                  </m:oMathPara>
                </a14:m>
                <a:endParaRPr lang="en-US" dirty="0">
                  <a:latin typeface="Calibri" panose="020F0502020204030204" pitchFamily="34" charset="0"/>
                  <a:cs typeface="Calibri" panose="020F0502020204030204" pitchFamily="34" charset="0"/>
                </a:endParaRPr>
              </a:p>
            </p:txBody>
          </p:sp>
        </mc:Choice>
        <mc:Fallback>
          <p:sp>
            <p:nvSpPr>
              <p:cNvPr id="17" name="Rectangle 16">
                <a:extLst>
                  <a:ext uri="{FF2B5EF4-FFF2-40B4-BE49-F238E27FC236}">
                    <a16:creationId xmlns:a16="http://schemas.microsoft.com/office/drawing/2014/main" id="{F48A10B2-4A95-4FAB-B225-EAFFB9EE89AD}"/>
                  </a:ext>
                </a:extLst>
              </p:cNvPr>
              <p:cNvSpPr>
                <a:spLocks noRot="1" noChangeAspect="1" noMove="1" noResize="1" noEditPoints="1" noAdjustHandles="1" noChangeArrowheads="1" noChangeShapeType="1" noTextEdit="1"/>
              </p:cNvSpPr>
              <p:nvPr/>
            </p:nvSpPr>
            <p:spPr>
              <a:xfrm>
                <a:off x="4848311" y="4190006"/>
                <a:ext cx="4621457" cy="76399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2C8F235D-FCFC-4A3F-B908-817413B67960}"/>
                  </a:ext>
                </a:extLst>
              </p:cNvPr>
              <p:cNvSpPr/>
              <p:nvPr/>
            </p:nvSpPr>
            <p:spPr>
              <a:xfrm>
                <a:off x="4824413" y="5016883"/>
                <a:ext cx="3259546" cy="77982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mtClean="0">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𝑗</m:t>
                          </m:r>
                        </m:sub>
                      </m:sSub>
                      <m:r>
                        <a:rPr lang="en-US" i="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𝑅</m:t>
                              </m:r>
                            </m:e>
                            <m:sub>
                              <m:r>
                                <a:rPr lang="en-US" i="1">
                                  <a:latin typeface="Cambria Math" panose="02040503050406030204" pitchFamily="18" charset="0"/>
                                </a:rPr>
                                <m:t>𝑗</m:t>
                              </m:r>
                            </m:sub>
                            <m:sup>
                              <m:r>
                                <a:rPr lang="en-US" i="1">
                                  <a:latin typeface="Cambria Math" panose="02040503050406030204" pitchFamily="18" charset="0"/>
                                </a:rPr>
                                <m:t>𝐼</m:t>
                              </m:r>
                            </m:sup>
                          </m:sSubSup>
                        </m:num>
                        <m:den>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=1</m:t>
                              </m:r>
                            </m:sub>
                            <m:sup>
                              <m:r>
                                <a:rPr lang="en-US" i="1">
                                  <a:latin typeface="Cambria Math" panose="02040503050406030204" pitchFamily="18" charset="0"/>
                                </a:rPr>
                                <m:t>𝑛</m:t>
                              </m:r>
                            </m:sup>
                            <m:e>
                              <m:sSubSup>
                                <m:sSubSupPr>
                                  <m:ctrlPr>
                                    <a:rPr lang="en-US" i="1">
                                      <a:latin typeface="Cambria Math" panose="02040503050406030204" pitchFamily="18" charset="0"/>
                                    </a:rPr>
                                  </m:ctrlPr>
                                </m:sSubSupPr>
                                <m:e>
                                  <m:r>
                                    <a:rPr lang="en-US" i="1">
                                      <a:latin typeface="Cambria Math" panose="02040503050406030204" pitchFamily="18" charset="0"/>
                                    </a:rPr>
                                    <m:t>𝑅</m:t>
                                  </m:r>
                                </m:e>
                                <m:sub>
                                  <m:r>
                                    <a:rPr lang="en-US" i="1">
                                      <a:latin typeface="Cambria Math" panose="02040503050406030204" pitchFamily="18" charset="0"/>
                                    </a:rPr>
                                    <m:t>𝑗</m:t>
                                  </m:r>
                                </m:sub>
                                <m:sup>
                                  <m:r>
                                    <a:rPr lang="en-US" i="1">
                                      <a:latin typeface="Cambria Math" panose="02040503050406030204" pitchFamily="18" charset="0"/>
                                    </a:rPr>
                                    <m:t>𝐼</m:t>
                                  </m:r>
                                </m:sup>
                              </m:sSubSup>
                            </m:e>
                          </m:nary>
                        </m:den>
                      </m:f>
                      <m:r>
                        <a:rPr lang="en-US" b="0" i="0" smtClean="0">
                          <a:latin typeface="Cambria Math" panose="02040503050406030204" pitchFamily="18" charset="0"/>
                        </a:rPr>
                        <m:t>, </m:t>
                      </m:r>
                      <m:r>
                        <a:rPr lang="en-US" i="0">
                          <a:latin typeface="Cambria Math" panose="02040503050406030204" pitchFamily="18" charset="0"/>
                        </a:rPr>
                        <m:t>∀</m:t>
                      </m:r>
                      <m:r>
                        <a:rPr lang="en-US" i="1">
                          <a:latin typeface="Cambria Math" panose="02040503050406030204" pitchFamily="18" charset="0"/>
                        </a:rPr>
                        <m:t>𝑗</m:t>
                      </m:r>
                      <m:r>
                        <a:rPr lang="en-US" i="0">
                          <a:latin typeface="Cambria Math" panose="02040503050406030204" pitchFamily="18" charset="0"/>
                        </a:rPr>
                        <m:t>, </m:t>
                      </m:r>
                      <m:r>
                        <a:rPr lang="en-US" i="1">
                          <a:latin typeface="Cambria Math" panose="02040503050406030204" pitchFamily="18" charset="0"/>
                        </a:rPr>
                        <m:t>𝑗</m:t>
                      </m:r>
                      <m:r>
                        <a:rPr lang="en-US" i="0">
                          <a:latin typeface="Cambria Math" panose="02040503050406030204" pitchFamily="18" charset="0"/>
                        </a:rPr>
                        <m:t>= 1,2,…,</m:t>
                      </m:r>
                      <m:r>
                        <a:rPr lang="en-US" i="1">
                          <a:latin typeface="Cambria Math" panose="02040503050406030204" pitchFamily="18" charset="0"/>
                        </a:rPr>
                        <m:t>𝑛</m:t>
                      </m:r>
                    </m:oMath>
                  </m:oMathPara>
                </a14:m>
                <a:endParaRPr lang="en-US" dirty="0"/>
              </a:p>
            </p:txBody>
          </p:sp>
        </mc:Choice>
        <mc:Fallback>
          <p:sp>
            <p:nvSpPr>
              <p:cNvPr id="18" name="Rectangle 17">
                <a:extLst>
                  <a:ext uri="{FF2B5EF4-FFF2-40B4-BE49-F238E27FC236}">
                    <a16:creationId xmlns:a16="http://schemas.microsoft.com/office/drawing/2014/main" id="{2C8F235D-FCFC-4A3F-B908-817413B67960}"/>
                  </a:ext>
                </a:extLst>
              </p:cNvPr>
              <p:cNvSpPr>
                <a:spLocks noRot="1" noChangeAspect="1" noMove="1" noResize="1" noEditPoints="1" noAdjustHandles="1" noChangeArrowheads="1" noChangeShapeType="1" noTextEdit="1"/>
              </p:cNvSpPr>
              <p:nvPr/>
            </p:nvSpPr>
            <p:spPr>
              <a:xfrm>
                <a:off x="4824413" y="5016883"/>
                <a:ext cx="3259546" cy="77982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55D44B3F-B8A2-4285-998C-EFCB760013FE}"/>
                  </a:ext>
                </a:extLst>
              </p:cNvPr>
              <p:cNvSpPr/>
              <p:nvPr/>
            </p:nvSpPr>
            <p:spPr>
              <a:xfrm>
                <a:off x="9004787" y="4986149"/>
                <a:ext cx="2136867" cy="87985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with</m:t>
                      </m:r>
                      <m:r>
                        <a:rPr lang="en-US" b="0" i="0" smtClean="0">
                          <a:latin typeface="Cambria Math" panose="02040503050406030204" pitchFamily="18" charset="0"/>
                        </a:rPr>
                        <m:t> </m:t>
                      </m:r>
                      <m:nary>
                        <m:naryPr>
                          <m:chr m:val="∑"/>
                          <m:limLoc m:val="undOvr"/>
                          <m:ctrlPr>
                            <a:rPr lang="en-US">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d>
                                <m:dPr>
                                  <m:endChr m:val=""/>
                                  <m:ctrlPr>
                                    <a:rPr lang="en-US" i="1">
                                      <a:latin typeface="Cambria Math" panose="02040503050406030204" pitchFamily="18" charset="0"/>
                                    </a:rPr>
                                  </m:ctrlPr>
                                </m:dPr>
                                <m:e>
                                  <m:r>
                                    <a:rPr lang="en-US" i="1">
                                      <a:latin typeface="Cambria Math" panose="02040503050406030204" pitchFamily="18" charset="0"/>
                                    </a:rPr>
                                    <m:t>𝑊</m:t>
                                  </m:r>
                                </m:e>
                              </m:d>
                            </m:e>
                            <m:sub>
                              <m:r>
                                <a:rPr lang="en-US" i="1">
                                  <a:latin typeface="Cambria Math" panose="02040503050406030204" pitchFamily="18" charset="0"/>
                                </a:rPr>
                                <m:t>𝑗</m:t>
                              </m:r>
                            </m:sub>
                          </m:sSub>
                        </m:e>
                      </m:nary>
                      <m:r>
                        <a:rPr lang="en-US" i="0">
                          <a:latin typeface="Cambria Math" panose="02040503050406030204" pitchFamily="18" charset="0"/>
                        </a:rPr>
                        <m:t> ) =1</m:t>
                      </m:r>
                    </m:oMath>
                  </m:oMathPara>
                </a14:m>
                <a:endParaRPr lang="en-US" dirty="0"/>
              </a:p>
            </p:txBody>
          </p:sp>
        </mc:Choice>
        <mc:Fallback>
          <p:sp>
            <p:nvSpPr>
              <p:cNvPr id="19" name="Rectangle 18">
                <a:extLst>
                  <a:ext uri="{FF2B5EF4-FFF2-40B4-BE49-F238E27FC236}">
                    <a16:creationId xmlns:a16="http://schemas.microsoft.com/office/drawing/2014/main" id="{55D44B3F-B8A2-4285-998C-EFCB760013FE}"/>
                  </a:ext>
                </a:extLst>
              </p:cNvPr>
              <p:cNvSpPr>
                <a:spLocks noRot="1" noChangeAspect="1" noMove="1" noResize="1" noEditPoints="1" noAdjustHandles="1" noChangeArrowheads="1" noChangeShapeType="1" noTextEdit="1"/>
              </p:cNvSpPr>
              <p:nvPr/>
            </p:nvSpPr>
            <p:spPr>
              <a:xfrm>
                <a:off x="9004787" y="4986149"/>
                <a:ext cx="2136867" cy="879856"/>
              </a:xfrm>
              <a:prstGeom prst="rect">
                <a:avLst/>
              </a:prstGeom>
              <a:blipFill>
                <a:blip r:embed="rId9"/>
                <a:stretch>
                  <a:fillRect/>
                </a:stretch>
              </a:blipFill>
            </p:spPr>
            <p:txBody>
              <a:bodyPr/>
              <a:lstStyle/>
              <a:p>
                <a:r>
                  <a:rPr lang="en-US">
                    <a:noFill/>
                  </a:rPr>
                  <a:t> </a:t>
                </a:r>
              </a:p>
            </p:txBody>
          </p:sp>
        </mc:Fallback>
      </mc:AlternateContent>
      <p:pic>
        <p:nvPicPr>
          <p:cNvPr id="21" name="Graphic 20" descr="Magnifying glass">
            <a:extLst>
              <a:ext uri="{FF2B5EF4-FFF2-40B4-BE49-F238E27FC236}">
                <a16:creationId xmlns:a16="http://schemas.microsoft.com/office/drawing/2014/main" id="{81F78D3D-E050-4FFA-8D3C-CAFE4418777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29068" y="3515451"/>
            <a:ext cx="548640" cy="548640"/>
          </a:xfrm>
          <a:prstGeom prst="rect">
            <a:avLst/>
          </a:prstGeom>
        </p:spPr>
      </p:pic>
      <p:sp>
        <p:nvSpPr>
          <p:cNvPr id="22" name="TextBox 21">
            <a:extLst>
              <a:ext uri="{FF2B5EF4-FFF2-40B4-BE49-F238E27FC236}">
                <a16:creationId xmlns:a16="http://schemas.microsoft.com/office/drawing/2014/main" id="{1391C809-9905-4D2B-950A-5A6CDD2D695E}"/>
              </a:ext>
            </a:extLst>
          </p:cNvPr>
          <p:cNvSpPr txBox="1"/>
          <p:nvPr/>
        </p:nvSpPr>
        <p:spPr>
          <a:xfrm>
            <a:off x="11144089" y="5222131"/>
            <a:ext cx="479618" cy="369332"/>
          </a:xfrm>
          <a:prstGeom prst="rect">
            <a:avLst/>
          </a:prstGeom>
          <a:noFill/>
        </p:spPr>
        <p:txBody>
          <a:bodyPr wrap="none" rtlCol="0">
            <a:spAutoFit/>
          </a:bodyPr>
          <a:lstStyle/>
          <a:p>
            <a:r>
              <a:rPr lang="en-US" i="1" dirty="0"/>
              <a:t>(3)</a:t>
            </a:r>
          </a:p>
        </p:txBody>
      </p:sp>
      <p:sp>
        <p:nvSpPr>
          <p:cNvPr id="23" name="TextBox 22">
            <a:extLst>
              <a:ext uri="{FF2B5EF4-FFF2-40B4-BE49-F238E27FC236}">
                <a16:creationId xmlns:a16="http://schemas.microsoft.com/office/drawing/2014/main" id="{865517E1-56D5-4F0D-A904-B4DC725EA01B}"/>
              </a:ext>
            </a:extLst>
          </p:cNvPr>
          <p:cNvSpPr txBox="1"/>
          <p:nvPr/>
        </p:nvSpPr>
        <p:spPr>
          <a:xfrm>
            <a:off x="8084694" y="5213463"/>
            <a:ext cx="474810" cy="369332"/>
          </a:xfrm>
          <a:prstGeom prst="rect">
            <a:avLst/>
          </a:prstGeom>
          <a:noFill/>
        </p:spPr>
        <p:txBody>
          <a:bodyPr wrap="none" rtlCol="0">
            <a:spAutoFit/>
          </a:bodyPr>
          <a:lstStyle/>
          <a:p>
            <a:r>
              <a:rPr lang="en-US" i="1" dirty="0"/>
              <a:t>(2)</a:t>
            </a:r>
          </a:p>
        </p:txBody>
      </p:sp>
      <p:sp>
        <p:nvSpPr>
          <p:cNvPr id="24" name="TextBox 23">
            <a:extLst>
              <a:ext uri="{FF2B5EF4-FFF2-40B4-BE49-F238E27FC236}">
                <a16:creationId xmlns:a16="http://schemas.microsoft.com/office/drawing/2014/main" id="{04E6F174-06D0-48C4-BE0E-5796B2F42927}"/>
              </a:ext>
            </a:extLst>
          </p:cNvPr>
          <p:cNvSpPr txBox="1"/>
          <p:nvPr/>
        </p:nvSpPr>
        <p:spPr>
          <a:xfrm>
            <a:off x="9566578" y="4438134"/>
            <a:ext cx="433132" cy="369332"/>
          </a:xfrm>
          <a:prstGeom prst="rect">
            <a:avLst/>
          </a:prstGeom>
          <a:noFill/>
        </p:spPr>
        <p:txBody>
          <a:bodyPr wrap="none" rtlCol="0">
            <a:spAutoFit/>
          </a:bodyPr>
          <a:lstStyle/>
          <a:p>
            <a:r>
              <a:rPr lang="en-US" i="1" dirty="0"/>
              <a:t>(1)</a:t>
            </a:r>
          </a:p>
        </p:txBody>
      </p:sp>
    </p:spTree>
    <p:extLst>
      <p:ext uri="{BB962C8B-B14F-4D97-AF65-F5344CB8AC3E}">
        <p14:creationId xmlns:p14="http://schemas.microsoft.com/office/powerpoint/2010/main" val="302073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8D79A2-9EFF-467E-8EBA-8A21E40508E3}"/>
              </a:ext>
            </a:extLst>
          </p:cNvPr>
          <p:cNvSpPr>
            <a:spLocks noGrp="1"/>
          </p:cNvSpPr>
          <p:nvPr>
            <p:ph type="title"/>
          </p:nvPr>
        </p:nvSpPr>
        <p:spPr>
          <a:xfrm>
            <a:off x="1045029" y="507160"/>
            <a:ext cx="2993571" cy="5438730"/>
          </a:xfrm>
        </p:spPr>
        <p:txBody>
          <a:bodyPr>
            <a:normAutofit/>
          </a:bodyPr>
          <a:lstStyle/>
          <a:p>
            <a:r>
              <a:rPr lang="en-US" sz="3800" dirty="0"/>
              <a:t>MCDA Methods </a:t>
            </a:r>
          </a:p>
        </p:txBody>
      </p:sp>
      <p:sp>
        <p:nvSpPr>
          <p:cNvPr id="83" name="Rectangle 8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6B4586BA-0D47-4027-B9A9-A99A638D86C4}"/>
              </a:ext>
            </a:extLst>
          </p:cNvPr>
          <p:cNvGraphicFramePr>
            <a:graphicFrameLocks noGrp="1"/>
          </p:cNvGraphicFramePr>
          <p:nvPr>
            <p:extLst>
              <p:ext uri="{D42A27DB-BD31-4B8C-83A1-F6EECF244321}">
                <p14:modId xmlns:p14="http://schemas.microsoft.com/office/powerpoint/2010/main" val="1026204644"/>
              </p:ext>
            </p:extLst>
          </p:nvPr>
        </p:nvGraphicFramePr>
        <p:xfrm>
          <a:off x="3370311" y="898570"/>
          <a:ext cx="8263480" cy="4251267"/>
        </p:xfrm>
        <a:graphic>
          <a:graphicData uri="http://schemas.openxmlformats.org/drawingml/2006/table">
            <a:tbl>
              <a:tblPr firstRow="1" firstCol="1" bandRow="1">
                <a:tableStyleId>{3B4B98B0-60AC-42C2-AFA5-B58CD77FA1E5}</a:tableStyleId>
              </a:tblPr>
              <a:tblGrid>
                <a:gridCol w="2611980">
                  <a:extLst>
                    <a:ext uri="{9D8B030D-6E8A-4147-A177-3AD203B41FA5}">
                      <a16:colId xmlns:a16="http://schemas.microsoft.com/office/drawing/2014/main" val="1565576436"/>
                    </a:ext>
                  </a:extLst>
                </a:gridCol>
                <a:gridCol w="2871665">
                  <a:extLst>
                    <a:ext uri="{9D8B030D-6E8A-4147-A177-3AD203B41FA5}">
                      <a16:colId xmlns:a16="http://schemas.microsoft.com/office/drawing/2014/main" val="2217762247"/>
                    </a:ext>
                  </a:extLst>
                </a:gridCol>
                <a:gridCol w="1272576">
                  <a:extLst>
                    <a:ext uri="{9D8B030D-6E8A-4147-A177-3AD203B41FA5}">
                      <a16:colId xmlns:a16="http://schemas.microsoft.com/office/drawing/2014/main" val="980979719"/>
                    </a:ext>
                  </a:extLst>
                </a:gridCol>
                <a:gridCol w="1507259">
                  <a:extLst>
                    <a:ext uri="{9D8B030D-6E8A-4147-A177-3AD203B41FA5}">
                      <a16:colId xmlns:a16="http://schemas.microsoft.com/office/drawing/2014/main" val="2227485372"/>
                    </a:ext>
                  </a:extLst>
                </a:gridCol>
              </a:tblGrid>
              <a:tr h="593667">
                <a:tc>
                  <a:txBody>
                    <a:bodyPr/>
                    <a:lstStyle/>
                    <a:p>
                      <a:endParaRPr lang="en-US" sz="1600">
                        <a:effectLst/>
                        <a:latin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dirty="0">
                          <a:effectLst/>
                        </a:rPr>
                        <a:t>Strength</a:t>
                      </a:r>
                      <a:endParaRPr lang="en-US"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Calculation Procedure</a:t>
                      </a:r>
                      <a:endParaRPr lang="en-US"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Scaling</a:t>
                      </a:r>
                      <a:endParaRPr lang="en-US"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855098719"/>
                  </a:ext>
                </a:extLst>
              </a:tr>
              <a:tr h="1219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Weighted Sum Method (WSM) </a:t>
                      </a:r>
                    </a:p>
                  </a:txBody>
                  <a:tcPr marL="68580" marR="68580" marT="0" marB="0" anchor="ctr"/>
                </a:tc>
                <a:tc>
                  <a:txBody>
                    <a:bodyPr/>
                    <a:lstStyle/>
                    <a:p>
                      <a:pPr marL="0" marR="0" indent="0">
                        <a:spcBef>
                          <a:spcPts val="0"/>
                        </a:spcBef>
                        <a:spcAft>
                          <a:spcPts val="0"/>
                        </a:spcAft>
                      </a:pPr>
                      <a:r>
                        <a:rPr lang="en-US" sz="1600" dirty="0">
                          <a:effectLst/>
                        </a:rPr>
                        <a:t>Simple and easy to handle problems in decision making with multiple criteria.</a:t>
                      </a:r>
                      <a:endParaRPr lang="en-US"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Easy</a:t>
                      </a:r>
                      <a:endParaRPr lang="en-US"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Max Scaling</a:t>
                      </a:r>
                      <a:endParaRPr lang="en-US"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620941261"/>
                  </a:ext>
                </a:extLst>
              </a:tr>
              <a:tr h="1219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Technique for the Order of Preference by Similarity to the Ideal Solution (TOPSIS) </a:t>
                      </a:r>
                    </a:p>
                    <a:p>
                      <a:pPr marL="0" marR="0" indent="0" algn="ctr">
                        <a:spcBef>
                          <a:spcPts val="0"/>
                        </a:spcBef>
                        <a:spcAft>
                          <a:spcPts val="0"/>
                        </a:spcAft>
                      </a:pPr>
                      <a:endParaRPr lang="en-US"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spcBef>
                          <a:spcPts val="0"/>
                        </a:spcBef>
                        <a:spcAft>
                          <a:spcPts val="0"/>
                        </a:spcAft>
                      </a:pPr>
                      <a:r>
                        <a:rPr lang="en-US" sz="1600" dirty="0">
                          <a:effectLst/>
                        </a:rPr>
                        <a:t>Accounts for both the ideal-best and ideal-worst solutions.</a:t>
                      </a:r>
                      <a:endParaRPr lang="en-US"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dirty="0">
                          <a:effectLst/>
                        </a:rPr>
                        <a:t>Medium</a:t>
                      </a:r>
                      <a:endParaRPr lang="en-US"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a:effectLst/>
                        </a:rPr>
                        <a:t>Vector Scaling</a:t>
                      </a:r>
                      <a:endParaRPr lang="en-US"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290858363"/>
                  </a:ext>
                </a:extLst>
              </a:tr>
              <a:tr h="1219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err="1"/>
                        <a:t>VIšekriterijumsko</a:t>
                      </a:r>
                      <a:r>
                        <a:rPr lang="en-US" sz="1600" dirty="0"/>
                        <a:t> </a:t>
                      </a:r>
                      <a:r>
                        <a:rPr lang="en-US" sz="1600" dirty="0" err="1"/>
                        <a:t>KOmpromisno</a:t>
                      </a:r>
                      <a:r>
                        <a:rPr lang="en-US" sz="1600" dirty="0"/>
                        <a:t> </a:t>
                      </a:r>
                      <a:r>
                        <a:rPr lang="en-US" sz="1600" dirty="0" err="1"/>
                        <a:t>Rangiranje</a:t>
                      </a:r>
                      <a:r>
                        <a:rPr lang="en-US" sz="1600" dirty="0"/>
                        <a:t> (VIKOR) </a:t>
                      </a:r>
                    </a:p>
                  </a:txBody>
                  <a:tcPr marL="68580" marR="68580" marT="0" marB="0" anchor="ctr"/>
                </a:tc>
                <a:tc>
                  <a:txBody>
                    <a:bodyPr/>
                    <a:lstStyle/>
                    <a:p>
                      <a:pPr marL="0" marR="0" indent="0">
                        <a:spcBef>
                          <a:spcPts val="0"/>
                        </a:spcBef>
                        <a:spcAft>
                          <a:spcPts val="0"/>
                        </a:spcAft>
                      </a:pPr>
                      <a:r>
                        <a:rPr lang="en-US" sz="1600">
                          <a:effectLst/>
                        </a:rPr>
                        <a:t>Maximize group benefits and minimize individual regret so that decision-makers can consider consensus solutions more easily.</a:t>
                      </a:r>
                      <a:endParaRPr lang="en-US"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dirty="0">
                          <a:effectLst/>
                        </a:rPr>
                        <a:t>Medium</a:t>
                      </a:r>
                      <a:endParaRPr lang="en-US"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marL="0" marR="0" indent="0" algn="ctr">
                        <a:spcBef>
                          <a:spcPts val="0"/>
                        </a:spcBef>
                        <a:spcAft>
                          <a:spcPts val="0"/>
                        </a:spcAft>
                      </a:pPr>
                      <a:r>
                        <a:rPr lang="en-US" sz="1600" dirty="0">
                          <a:effectLst/>
                        </a:rPr>
                        <a:t>Linear Normalization</a:t>
                      </a:r>
                      <a:endParaRPr lang="en-US"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760786267"/>
                  </a:ext>
                </a:extLst>
              </a:tr>
            </a:tbl>
          </a:graphicData>
        </a:graphic>
      </p:graphicFrame>
    </p:spTree>
    <p:extLst>
      <p:ext uri="{BB962C8B-B14F-4D97-AF65-F5344CB8AC3E}">
        <p14:creationId xmlns:p14="http://schemas.microsoft.com/office/powerpoint/2010/main" val="255101124"/>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202938"/>
      </a:dk2>
      <a:lt2>
        <a:srgbClr val="E2E5E8"/>
      </a:lt2>
      <a:accent1>
        <a:srgbClr val="C68E4A"/>
      </a:accent1>
      <a:accent2>
        <a:srgbClr val="B44938"/>
      </a:accent2>
      <a:accent3>
        <a:srgbClr val="C64A6D"/>
      </a:accent3>
      <a:accent4>
        <a:srgbClr val="B4388F"/>
      </a:accent4>
      <a:accent5>
        <a:srgbClr val="B84AC6"/>
      </a:accent5>
      <a:accent6>
        <a:srgbClr val="7238B4"/>
      </a:accent6>
      <a:hlink>
        <a:srgbClr val="3F78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3654</Words>
  <Application>Microsoft Office PowerPoint</Application>
  <PresentationFormat>Widescreen</PresentationFormat>
  <Paragraphs>516</Paragraphs>
  <Slides>19</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vt:lpstr>
      <vt:lpstr>Calibri Light</vt:lpstr>
      <vt:lpstr>Cambria Math</vt:lpstr>
      <vt:lpstr>Courier New</vt:lpstr>
      <vt:lpstr>Neue Haas Grotesk Text Pro</vt:lpstr>
      <vt:lpstr>Sans serif</vt:lpstr>
      <vt:lpstr>Times New Roman</vt:lpstr>
      <vt:lpstr>AccentBoxVTI</vt:lpstr>
      <vt:lpstr>Planning for the Integration of Ride-Hailing Services with Transit                                        </vt:lpstr>
      <vt:lpstr>INTRODUCTION</vt:lpstr>
      <vt:lpstr>EMPIRICAL SETTING </vt:lpstr>
      <vt:lpstr>METHODOLOGY AND RESEARCH BACKGROUND </vt:lpstr>
      <vt:lpstr>Alternatives</vt:lpstr>
      <vt:lpstr>Criteria</vt:lpstr>
      <vt:lpstr>Attributes</vt:lpstr>
      <vt:lpstr>Weighting of Criteria</vt:lpstr>
      <vt:lpstr>MCDA Methods </vt:lpstr>
      <vt:lpstr>Measured Benefits and Costs </vt:lpstr>
      <vt:lpstr>Measured Benefits and Costs </vt:lpstr>
      <vt:lpstr>Measured Benefits and Costs </vt:lpstr>
      <vt:lpstr>Data Collection Methods </vt:lpstr>
      <vt:lpstr>CASE STUDY RESULTS</vt:lpstr>
      <vt:lpstr>Case Study Results </vt:lpstr>
      <vt:lpstr>Case Study  Results </vt:lpstr>
      <vt:lpstr>Results Discussion </vt:lpstr>
      <vt:lpstr>CONCLUSIONS </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for the Integration of Ride-Hailing Services with Transit                                        </dc:title>
  <dc:creator>Dimitra Pyrialakou</dc:creator>
  <cp:lastModifiedBy>Dimitra Pyrialakou</cp:lastModifiedBy>
  <cp:revision>6</cp:revision>
  <dcterms:created xsi:type="dcterms:W3CDTF">2021-01-14T19:35:56Z</dcterms:created>
  <dcterms:modified xsi:type="dcterms:W3CDTF">2021-01-14T19:46:42Z</dcterms:modified>
</cp:coreProperties>
</file>