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5"/>
  </p:notesMasterIdLst>
  <p:handoutMasterIdLst>
    <p:handoutMasterId r:id="rId16"/>
  </p:handoutMasterIdLst>
  <p:sldIdLst>
    <p:sldId id="256" r:id="rId2"/>
    <p:sldId id="261" r:id="rId3"/>
    <p:sldId id="263" r:id="rId4"/>
    <p:sldId id="267" r:id="rId5"/>
    <p:sldId id="260" r:id="rId6"/>
    <p:sldId id="268" r:id="rId7"/>
    <p:sldId id="269" r:id="rId8"/>
    <p:sldId id="272" r:id="rId9"/>
    <p:sldId id="270" r:id="rId10"/>
    <p:sldId id="271" r:id="rId11"/>
    <p:sldId id="266" r:id="rId12"/>
    <p:sldId id="264" r:id="rId13"/>
    <p:sldId id="265" r:id="rId1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6058" autoAdjust="0"/>
  </p:normalViewPr>
  <p:slideViewPr>
    <p:cSldViewPr snapToGrid="0">
      <p:cViewPr varScale="1">
        <p:scale>
          <a:sx n="119" d="100"/>
          <a:sy n="119" d="100"/>
        </p:scale>
        <p:origin x="352"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rtlCol="0"/>
        <a:lstStyle/>
        <a:p>
          <a:pPr>
            <a:lnSpc>
              <a:spcPct val="100000"/>
            </a:lnSpc>
          </a:pPr>
          <a:r>
            <a:rPr lang="en-GB" noProof="0" dirty="0"/>
            <a:t>Company</a:t>
          </a:r>
        </a:p>
      </dgm:t>
    </dgm:pt>
    <dgm:pt modelId="{9617668C-C38C-4017-8DDF-37855B15D110}" type="parTrans" cxnId="{C4BA385D-31ED-40EF-A5D6-98DFBA64E71A}">
      <dgm:prSet/>
      <dgm:spPr/>
      <dgm:t>
        <a:bodyPr rtlCol="0"/>
        <a:lstStyle/>
        <a:p>
          <a:pPr rtl="0"/>
          <a:endParaRPr lang="en-GB" noProof="0" dirty="0"/>
        </a:p>
      </dgm:t>
    </dgm:pt>
    <dgm:pt modelId="{0C95B389-AC0C-4055-9AA3-38815EFC8B0A}" type="sibTrans" cxnId="{C4BA385D-31ED-40EF-A5D6-98DFBA64E71A}">
      <dgm:prSet/>
      <dgm:spPr/>
      <dgm:t>
        <a:bodyPr rtlCol="0"/>
        <a:lstStyle/>
        <a:p>
          <a:pPr rtl="0"/>
          <a:endParaRPr lang="en-GB" noProof="0" dirty="0"/>
        </a:p>
      </dgm:t>
    </dgm:pt>
    <dgm:pt modelId="{91A66877-AC1C-46D9-BF2C-6024B638DEA9}">
      <dgm:prSet phldrT="[Text]"/>
      <dgm:spPr/>
      <dgm:t>
        <a:bodyPr rtlCol="0"/>
        <a:lstStyle/>
        <a:p>
          <a:pPr>
            <a:lnSpc>
              <a:spcPct val="100000"/>
            </a:lnSpc>
          </a:pPr>
          <a:r>
            <a:rPr lang="en-GB" noProof="0" dirty="0"/>
            <a:t>Client</a:t>
          </a:r>
        </a:p>
      </dgm:t>
    </dgm:pt>
    <dgm:pt modelId="{913FED05-DF41-48A7-B1F8-81937A468EF9}" type="parTrans" cxnId="{7F0DAB6F-9257-4F2D-B31A-3418F73F6952}">
      <dgm:prSet/>
      <dgm:spPr/>
      <dgm:t>
        <a:bodyPr rtlCol="0"/>
        <a:lstStyle/>
        <a:p>
          <a:pPr rtl="0"/>
          <a:endParaRPr lang="en-GB" noProof="0" dirty="0"/>
        </a:p>
      </dgm:t>
    </dgm:pt>
    <dgm:pt modelId="{BFCE4A28-C381-46FF-935A-B11534EF7D87}" type="sibTrans" cxnId="{7F0DAB6F-9257-4F2D-B31A-3418F73F6952}">
      <dgm:prSet/>
      <dgm:spPr/>
      <dgm:t>
        <a:bodyPr rtlCol="0"/>
        <a:lstStyle/>
        <a:p>
          <a:pPr rtl="0"/>
          <a:endParaRPr lang="en-GB" noProof="0" dirty="0"/>
        </a:p>
      </dgm:t>
    </dgm:pt>
    <dgm:pt modelId="{76CC3289-2662-43F0-A3C6-BA04A135F08C}">
      <dgm:prSet phldrT="[Text]"/>
      <dgm:spPr/>
      <dgm:t>
        <a:bodyPr rtlCol="0"/>
        <a:lstStyle/>
        <a:p>
          <a:pPr>
            <a:lnSpc>
              <a:spcPct val="100000"/>
            </a:lnSpc>
          </a:pPr>
          <a:r>
            <a:rPr lang="en-GB" noProof="0" dirty="0"/>
            <a:t>Client Database</a:t>
          </a:r>
        </a:p>
        <a:p>
          <a:pPr>
            <a:lnSpc>
              <a:spcPct val="100000"/>
            </a:lnSpc>
          </a:pPr>
          <a:r>
            <a:rPr lang="en-GB" noProof="0" dirty="0"/>
            <a:t>(Clientele)</a:t>
          </a:r>
        </a:p>
      </dgm:t>
    </dgm:pt>
    <dgm:pt modelId="{D46DB4DA-1442-4ECE-89FE-BBB1E3489E3D}" type="parTrans" cxnId="{0400886E-8A1A-44C2-95A7-DB0EF4911494}">
      <dgm:prSet/>
      <dgm:spPr/>
      <dgm:t>
        <a:bodyPr rtlCol="0"/>
        <a:lstStyle/>
        <a:p>
          <a:pPr rtl="0"/>
          <a:endParaRPr lang="en-GB" noProof="0" dirty="0"/>
        </a:p>
      </dgm:t>
    </dgm:pt>
    <dgm:pt modelId="{FA28C9D6-476E-43CD-BA23-D6D990FD78D0}" type="sibTrans" cxnId="{0400886E-8A1A-44C2-95A7-DB0EF4911494}">
      <dgm:prSet/>
      <dgm:spPr/>
      <dgm:t>
        <a:bodyPr rtlCol="0"/>
        <a:lstStyle/>
        <a:p>
          <a:pPr rtl="0"/>
          <a:endParaRPr lang="en-GB"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5000" b="-5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3">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a:noFill/>
        </a:ln>
      </dgm:spPr>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custLinFactNeighborY="12867">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5000" b="-5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pPr>
          <a:r>
            <a:rPr lang="en-GB" sz="2000" kern="1200" noProof="0" dirty="0"/>
            <a:t>Company</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pPr>
          <a:r>
            <a:rPr lang="en-GB" sz="2000" kern="1200" noProof="0" dirty="0"/>
            <a:t>Client</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3">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838912"/>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pPr>
          <a:r>
            <a:rPr lang="en-GB" sz="2000" kern="1200" noProof="0" dirty="0"/>
            <a:t>Client Database</a:t>
          </a:r>
        </a:p>
        <a:p>
          <a:pPr marL="0" lvl="0" indent="0" algn="ctr" defTabSz="889000">
            <a:lnSpc>
              <a:spcPct val="100000"/>
            </a:lnSpc>
            <a:spcBef>
              <a:spcPct val="0"/>
            </a:spcBef>
            <a:spcAft>
              <a:spcPct val="35000"/>
            </a:spcAft>
            <a:buNone/>
          </a:pPr>
          <a:r>
            <a:rPr lang="en-GB" sz="2000" kern="1200" noProof="0" dirty="0"/>
            <a:t>(Clientele)</a:t>
          </a:r>
        </a:p>
      </dsp:txBody>
      <dsp:txXfrm>
        <a:off x="7628474" y="2838912"/>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DBC529-8773-4D02-8CFA-ADB515C5CBA3}" type="datetime1">
              <a:rPr lang="en-GB" smtClean="0"/>
              <a:t>09/03/2022</a:t>
            </a:fld>
            <a:endParaRPr lang="en-GB"/>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n-GB" smtClean="0"/>
              <a:t>‹#›</a:t>
            </a:fld>
            <a:endParaRPr lang="en-GB"/>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777525A-FAFB-4452-AC36-0F7189B7A6A9}" type="datetime1">
              <a:rPr lang="en-GB" noProof="0" smtClean="0"/>
              <a:t>09/03/2022</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n-GB" noProof="0" smtClean="0"/>
              <a:t>‹#›</a:t>
            </a:fld>
            <a:endParaRPr lang="en-GB"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1</a:t>
            </a:fld>
            <a:endParaRPr lang="en-GB"/>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2</a:t>
            </a:fld>
            <a:endParaRPr lang="en-GB"/>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5</a:t>
            </a:fld>
            <a:endParaRPr lang="en-GB"/>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n-GB" noProof="0"/>
              <a:t>Click to edit Master title style</a:t>
            </a:r>
          </a:p>
        </p:txBody>
      </p:sp>
      <p:sp>
        <p:nvSpPr>
          <p:cNvPr id="3" name="Subtitl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03A4E85-D1CF-4174-8E96-0E716FE67106}" type="datetime1">
              <a:rPr lang="en-GB" noProof="0" smtClean="0"/>
              <a:t>09/03/2022</a:t>
            </a:fld>
            <a:endParaRPr lang="en-GB" noProof="0"/>
          </a:p>
        </p:txBody>
      </p:sp>
      <p:sp>
        <p:nvSpPr>
          <p:cNvPr id="5" name="Footer Placeholder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rtlCol="0"/>
          <a:lstStyle/>
          <a:p>
            <a:pPr rtl="0"/>
            <a:r>
              <a:rPr lang="en-GB" noProof="0"/>
              <a:t>Click to edit Master title style</a:t>
            </a:r>
          </a:p>
        </p:txBody>
      </p:sp>
      <p:sp>
        <p:nvSpPr>
          <p:cNvPr id="3" name="Vertical Text Placeholder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EBFDA4C-4741-4614-8CF1-6BBCA681C2EE}" type="datetime1">
              <a:rPr lang="en-GB" noProof="0" smtClean="0"/>
              <a:t>09/03/2022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rtlCol="0"/>
          <a:lstStyle/>
          <a:p>
            <a:pPr rtl="0"/>
            <a:r>
              <a:rPr lang="en-GB" noProof="0"/>
              <a:t>Click to edit Master title style</a:t>
            </a:r>
          </a:p>
        </p:txBody>
      </p:sp>
      <p:sp>
        <p:nvSpPr>
          <p:cNvPr id="3" name="Vertical Text Placeholder 2"/>
          <p:cNvSpPr>
            <a:spLocks noGrp="1"/>
          </p:cNvSpPr>
          <p:nvPr>
            <p:ph type="body" orient="vert" idx="1" hasCustomPrompt="1"/>
          </p:nvPr>
        </p:nvSpPr>
        <p:spPr>
          <a:xfrm>
            <a:off x="774923" y="675726"/>
            <a:ext cx="7896279" cy="5183073"/>
          </a:xfrm>
        </p:spPr>
        <p:txBody>
          <a:bodyPr vert="eaVert" rtlCol="0" anchor="t"/>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0663A167-FB84-446A-9868-9338781AA304}" type="datetime1">
              <a:rPr lang="en-GB" noProof="0" smtClean="0"/>
              <a:t>09/03/2022</a:t>
            </a:fld>
            <a:endParaRPr lang="en-GB" noProof="0"/>
          </a:p>
        </p:txBody>
      </p:sp>
      <p:sp>
        <p:nvSpPr>
          <p:cNvPr id="5" name="Footer Placeholder 4"/>
          <p:cNvSpPr>
            <a:spLocks noGrp="1"/>
          </p:cNvSpPr>
          <p:nvPr>
            <p:ph type="ftr" sz="quarter" idx="11"/>
          </p:nvPr>
        </p:nvSpPr>
        <p:spPr>
          <a:xfrm>
            <a:off x="774923" y="5951811"/>
            <a:ext cx="7896279" cy="365125"/>
          </a:xfrm>
        </p:spPr>
        <p:txBody>
          <a:bodyPr rtlCol="0"/>
          <a:lstStyle/>
          <a:p>
            <a:pPr rtl="0"/>
            <a:endParaRPr lang="en-GB" noProof="0"/>
          </a:p>
        </p:txBody>
      </p:sp>
      <p:sp>
        <p:nvSpPr>
          <p:cNvPr id="6" name="Slide Number Placeholder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rtlCol="0"/>
          <a:lstStyle/>
          <a:p>
            <a:pPr rtl="0"/>
            <a:r>
              <a:rPr lang="en-GB" noProof="0"/>
              <a:t>Click to edit Master title style</a:t>
            </a:r>
          </a:p>
        </p:txBody>
      </p:sp>
      <p:sp>
        <p:nvSpPr>
          <p:cNvPr id="3" name="Content Placeholder 2"/>
          <p:cNvSpPr>
            <a:spLocks noGrp="1"/>
          </p:cNvSpPr>
          <p:nvPr>
            <p:ph idx="1" hasCustomPrompt="1"/>
          </p:nvPr>
        </p:nvSpPr>
        <p:spPr>
          <a:xfrm>
            <a:off x="581192" y="2180496"/>
            <a:ext cx="11029615" cy="3678303"/>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3DCA11A-9768-448A-88A0-EBE3646E26CE}" type="datetime1">
              <a:rPr lang="en-GB" noProof="0" smtClean="0"/>
              <a:t>09/03/2022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a:xfrm>
            <a:off x="10558300" y="5956137"/>
            <a:ext cx="1052508" cy="365125"/>
          </a:xfrm>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n-GB" noProof="0"/>
              <a:t>Click to edit Master title style</a:t>
            </a:r>
          </a:p>
        </p:txBody>
      </p:sp>
      <p:sp>
        <p:nvSpPr>
          <p:cNvPr id="3" name="Text Placeholder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lvl1pPr>
              <a:defRPr>
                <a:solidFill>
                  <a:schemeClr val="accent1">
                    <a:lumMod val="75000"/>
                    <a:lumOff val="25000"/>
                  </a:schemeClr>
                </a:solidFill>
              </a:defRPr>
            </a:lvl1pPr>
          </a:lstStyle>
          <a:p>
            <a:pPr rtl="0"/>
            <a:fld id="{1FEDAE78-A3F9-426C-8A41-9692E3443471}" type="datetime1">
              <a:rPr lang="en-GB" noProof="0" smtClean="0"/>
              <a:t>09/03/2022</a:t>
            </a:fld>
            <a:endParaRPr lang="en-GB" noProof="0"/>
          </a:p>
        </p:txBody>
      </p:sp>
      <p:sp>
        <p:nvSpPr>
          <p:cNvPr id="5" name="Footer Placeholder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rtlCol="0"/>
          <a:lstStyle/>
          <a:p>
            <a:pPr rtl="0"/>
            <a:r>
              <a:rPr lang="en-GB" noProof="0"/>
              <a:t>Click to edit Master title style</a:t>
            </a:r>
          </a:p>
        </p:txBody>
      </p:sp>
      <p:sp>
        <p:nvSpPr>
          <p:cNvPr id="3" name="Content Placeholder 2"/>
          <p:cNvSpPr>
            <a:spLocks noGrp="1"/>
          </p:cNvSpPr>
          <p:nvPr>
            <p:ph sz="half" idx="1" hasCustomPrompt="1"/>
          </p:nvPr>
        </p:nvSpPr>
        <p:spPr>
          <a:xfrm>
            <a:off x="581193" y="2228003"/>
            <a:ext cx="5422390" cy="3633047"/>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188417" y="2228003"/>
            <a:ext cx="5422392" cy="3633047"/>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E17F9CBD-9AAB-4D08-A1FC-12CB5054CF84}" type="datetime1">
              <a:rPr lang="en-GB" noProof="0" smtClean="0"/>
              <a:t>09/03/2022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rtlCol="0"/>
          <a:lstStyle/>
          <a:p>
            <a:pPr rtl="0"/>
            <a:r>
              <a:rPr lang="en-GB" noProof="0"/>
              <a:t>Click to edit Master title style</a:t>
            </a:r>
          </a:p>
        </p:txBody>
      </p:sp>
      <p:sp>
        <p:nvSpPr>
          <p:cNvPr id="3" name="Text Placeholder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581194" y="2926052"/>
            <a:ext cx="5393100" cy="2934999"/>
          </a:xfrm>
        </p:spPr>
        <p:txBody>
          <a:bodyPr rtlCol="0" anchor="t">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217709" y="2926052"/>
            <a:ext cx="5393100" cy="2934999"/>
          </a:xfrm>
        </p:spPr>
        <p:txBody>
          <a:bodyPr rtlCol="0" anchor="t">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A9E97160-1FA1-4003-9894-A2FDBE217EB3}" type="datetime1">
              <a:rPr lang="en-GB" noProof="0" smtClean="0"/>
              <a:t>09/03/2022</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0"/>
          <a:lstStyle/>
          <a:p>
            <a:pPr rtl="0"/>
            <a:fld id="{25F76C7B-B428-4E1D-8DC1-C83A59B39C9C}" type="datetime1">
              <a:rPr lang="en-GB" noProof="0" smtClean="0"/>
              <a:t>09/03/2022</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rtlCol="0"/>
          <a:lstStyle/>
          <a:p>
            <a:pPr rtl="0"/>
            <a:r>
              <a:rPr lang="en-GB" noProof="0"/>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89227842-69A9-4D57-8696-571A640FF47C}" type="datetime1">
              <a:rPr lang="en-GB" noProof="0" smtClean="0"/>
              <a:t>09/03/2022</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n-GB" noProof="0"/>
              <a:t>Click to edit Master title style</a:t>
            </a:r>
          </a:p>
        </p:txBody>
      </p:sp>
      <p:sp>
        <p:nvSpPr>
          <p:cNvPr id="3" name="Content Placeholder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lvl1pPr>
              <a:defRPr>
                <a:solidFill>
                  <a:schemeClr val="accent1">
                    <a:lumMod val="75000"/>
                    <a:lumOff val="25000"/>
                  </a:schemeClr>
                </a:solidFill>
              </a:defRPr>
            </a:lvl1pPr>
          </a:lstStyle>
          <a:p>
            <a:pPr rtl="0"/>
            <a:fld id="{B6D4024D-709A-489C-A1E0-404FC4EC40E9}" type="datetime1">
              <a:rPr lang="en-GB" noProof="0" smtClean="0"/>
              <a:t>09/03/2022</a:t>
            </a:fld>
            <a:endParaRPr lang="en-GB" noProof="0"/>
          </a:p>
        </p:txBody>
      </p:sp>
      <p:sp>
        <p:nvSpPr>
          <p:cNvPr id="6" name="Footer Placeholder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7" name="Slide Number Placeholder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n-GB" noProof="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5FFEA7D9-67F6-4FDA-9663-2C4F43E353A1}" type="datetime1">
              <a:rPr lang="en-GB" noProof="0" smtClean="0"/>
              <a:t>09/03/2022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n-GB" noProof="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B4B326D-8F15-4B53-B18E-44A3026066F3}" type="datetime1">
              <a:rPr lang="en-GB" noProof="0" smtClean="0"/>
              <a:t>09/03/2022</a:t>
            </a:fld>
            <a:endParaRPr lang="en-GB" noProof="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n-GB" noProof="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n-GB" noProof="0" smtClean="0"/>
              <a:pPr/>
              <a:t>‹#›</a:t>
            </a:fld>
            <a:endParaRPr lang="en-GB"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n-GB" sz="6000" dirty="0">
                <a:solidFill>
                  <a:schemeClr val="bg1"/>
                </a:solidFill>
              </a:rPr>
              <a:t>“cLIENTtsingdel” - ctd</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GB" dirty="0">
                <a:solidFill>
                  <a:srgbClr val="7CEBFF"/>
                </a:solidFill>
              </a:rPr>
              <a:t>SOFTTSING LTD</a:t>
            </a: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F1EA-D5F6-464E-AB7F-7C4B9289F82C}"/>
              </a:ext>
            </a:extLst>
          </p:cNvPr>
          <p:cNvSpPr>
            <a:spLocks noGrp="1"/>
          </p:cNvSpPr>
          <p:nvPr>
            <p:ph type="title"/>
          </p:nvPr>
        </p:nvSpPr>
        <p:spPr/>
        <p:txBody>
          <a:bodyPr/>
          <a:lstStyle/>
          <a:p>
            <a:r>
              <a:rPr lang="en-GB" dirty="0"/>
              <a:t>Software Product Features</a:t>
            </a:r>
          </a:p>
        </p:txBody>
      </p:sp>
      <p:sp>
        <p:nvSpPr>
          <p:cNvPr id="3" name="Content Placeholder 2">
            <a:extLst>
              <a:ext uri="{FF2B5EF4-FFF2-40B4-BE49-F238E27FC236}">
                <a16:creationId xmlns:a16="http://schemas.microsoft.com/office/drawing/2014/main" id="{1088518D-D717-EB4B-AF60-D4599A521F92}"/>
              </a:ext>
            </a:extLst>
          </p:cNvPr>
          <p:cNvSpPr>
            <a:spLocks noGrp="1"/>
          </p:cNvSpPr>
          <p:nvPr>
            <p:ph idx="1"/>
          </p:nvPr>
        </p:nvSpPr>
        <p:spPr>
          <a:xfrm>
            <a:off x="581192" y="2043861"/>
            <a:ext cx="11029615" cy="4367449"/>
          </a:xfrm>
        </p:spPr>
        <p:txBody>
          <a:bodyPr>
            <a:normAutofit/>
          </a:bodyPr>
          <a:lstStyle/>
          <a:p>
            <a:pPr marL="0" indent="0">
              <a:buNone/>
            </a:pPr>
            <a:r>
              <a:rPr lang="en-GB" b="1" dirty="0"/>
              <a:t> </a:t>
            </a:r>
            <a:endParaRPr lang="en-GB" dirty="0"/>
          </a:p>
          <a:p>
            <a:r>
              <a:rPr lang="en-GB" dirty="0"/>
              <a:t>Functional Customer Database will include: </a:t>
            </a:r>
          </a:p>
          <a:p>
            <a:pPr marL="0" indent="0">
              <a:buNone/>
            </a:pPr>
            <a:r>
              <a:rPr lang="en-GB" dirty="0"/>
              <a:t>●  Add a new customer </a:t>
            </a:r>
          </a:p>
          <a:p>
            <a:pPr marL="0" indent="0">
              <a:buNone/>
            </a:pPr>
            <a:r>
              <a:rPr lang="en-GB" dirty="0"/>
              <a:t>●  Delete a customer </a:t>
            </a:r>
          </a:p>
          <a:p>
            <a:pPr marL="0" indent="0">
              <a:buNone/>
            </a:pPr>
            <a:r>
              <a:rPr lang="en-GB" dirty="0"/>
              <a:t>●  Edit a customer </a:t>
            </a:r>
          </a:p>
          <a:p>
            <a:r>
              <a:rPr lang="en-GB" dirty="0"/>
              <a:t>Using the new database that we created for our client we also able to: </a:t>
            </a:r>
          </a:p>
          <a:p>
            <a:pPr marL="0" indent="0">
              <a:buNone/>
            </a:pPr>
            <a:r>
              <a:rPr lang="en-GB" dirty="0"/>
              <a:t>●  Message a customer about offers via email </a:t>
            </a:r>
          </a:p>
          <a:p>
            <a:pPr marL="0" indent="0">
              <a:buNone/>
            </a:pPr>
            <a:r>
              <a:rPr lang="en-GB" dirty="0"/>
              <a:t>●  Updating the loyalty Card number of the member </a:t>
            </a:r>
          </a:p>
          <a:p>
            <a:pPr marL="0" indent="0">
              <a:buNone/>
            </a:pPr>
            <a:r>
              <a:rPr lang="en-GB" dirty="0"/>
              <a:t>●  Customer orders. </a:t>
            </a:r>
          </a:p>
          <a:p>
            <a:pPr marL="0" indent="0">
              <a:buNone/>
            </a:pPr>
            <a:r>
              <a:rPr lang="en-GB" dirty="0"/>
              <a:t>●  User orders. </a:t>
            </a:r>
          </a:p>
          <a:p>
            <a:endParaRPr lang="en-GB" dirty="0"/>
          </a:p>
        </p:txBody>
      </p:sp>
    </p:spTree>
    <p:extLst>
      <p:ext uri="{BB962C8B-B14F-4D97-AF65-F5344CB8AC3E}">
        <p14:creationId xmlns:p14="http://schemas.microsoft.com/office/powerpoint/2010/main" val="6887249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29F9453-4451-49AF-8FC9-21E2F9960E2F}"/>
              </a:ext>
            </a:extLst>
          </p:cNvPr>
          <p:cNvSpPr>
            <a:spLocks noGrp="1"/>
          </p:cNvSpPr>
          <p:nvPr>
            <p:ph type="title"/>
          </p:nvPr>
        </p:nvSpPr>
        <p:spPr>
          <a:xfrm>
            <a:off x="581193" y="729658"/>
            <a:ext cx="11029616" cy="988332"/>
          </a:xfrm>
        </p:spPr>
        <p:txBody>
          <a:bodyPr/>
          <a:lstStyle/>
          <a:p>
            <a:r>
              <a:rPr lang="en-US" dirty="0"/>
              <a:t>You sussy baka amoungous</a:t>
            </a:r>
          </a:p>
        </p:txBody>
      </p:sp>
      <p:pic>
        <p:nvPicPr>
          <p:cNvPr id="6" name="Content Placeholder 5" descr="A person wearing glasses&#10;&#10;Description automatically generated">
            <a:extLst>
              <a:ext uri="{FF2B5EF4-FFF2-40B4-BE49-F238E27FC236}">
                <a16:creationId xmlns:a16="http://schemas.microsoft.com/office/drawing/2014/main" id="{B47FFBCE-99BD-9749-8A05-1E86062AE488}"/>
              </a:ext>
            </a:extLst>
          </p:cNvPr>
          <p:cNvPicPr>
            <a:picLocks noGrp="1" noChangeAspect="1"/>
          </p:cNvPicPr>
          <p:nvPr>
            <p:ph sz="half" idx="1"/>
          </p:nvPr>
        </p:nvPicPr>
        <p:blipFill>
          <a:blip r:embed="rId2"/>
          <a:stretch>
            <a:fillRect/>
          </a:stretch>
        </p:blipFill>
        <p:spPr>
          <a:xfrm>
            <a:off x="447575" y="1967514"/>
            <a:ext cx="3128865" cy="3225884"/>
          </a:xfrm>
        </p:spPr>
      </p:pic>
      <p:pic>
        <p:nvPicPr>
          <p:cNvPr id="8" name="Content Placeholder 7" descr="A picture containing text, transport, indoor, red&#10;&#10;Description automatically generated">
            <a:extLst>
              <a:ext uri="{FF2B5EF4-FFF2-40B4-BE49-F238E27FC236}">
                <a16:creationId xmlns:a16="http://schemas.microsoft.com/office/drawing/2014/main" id="{1B21A5B2-29DB-7E46-B3E6-A6D8BDB46CBF}"/>
              </a:ext>
            </a:extLst>
          </p:cNvPr>
          <p:cNvPicPr>
            <a:picLocks noGrp="1" noChangeAspect="1"/>
          </p:cNvPicPr>
          <p:nvPr>
            <p:ph sz="half" idx="2"/>
          </p:nvPr>
        </p:nvPicPr>
        <p:blipFill>
          <a:blip r:embed="rId3"/>
          <a:stretch>
            <a:fillRect/>
          </a:stretch>
        </p:blipFill>
        <p:spPr>
          <a:xfrm>
            <a:off x="3639044" y="1967515"/>
            <a:ext cx="3667863" cy="4890485"/>
          </a:xfrm>
        </p:spPr>
      </p:pic>
      <p:sp>
        <p:nvSpPr>
          <p:cNvPr id="10" name="TextBox 9">
            <a:extLst>
              <a:ext uri="{FF2B5EF4-FFF2-40B4-BE49-F238E27FC236}">
                <a16:creationId xmlns:a16="http://schemas.microsoft.com/office/drawing/2014/main" id="{DFDAC80A-448C-A346-A0E8-CDE071434FCF}"/>
              </a:ext>
            </a:extLst>
          </p:cNvPr>
          <p:cNvSpPr txBox="1"/>
          <p:nvPr/>
        </p:nvSpPr>
        <p:spPr>
          <a:xfrm>
            <a:off x="715017" y="5193398"/>
            <a:ext cx="2593980" cy="646331"/>
          </a:xfrm>
          <a:prstGeom prst="rect">
            <a:avLst/>
          </a:prstGeom>
          <a:noFill/>
        </p:spPr>
        <p:txBody>
          <a:bodyPr wrap="none" rtlCol="0">
            <a:spAutoFit/>
          </a:bodyPr>
          <a:lstStyle/>
          <a:p>
            <a:pPr algn="ctr"/>
            <a:r>
              <a:rPr lang="en-GB" dirty="0"/>
              <a:t>OUR CHIEF EXECUTIVE</a:t>
            </a:r>
          </a:p>
          <a:p>
            <a:pPr algn="ctr"/>
            <a:r>
              <a:rPr lang="en-GB" dirty="0"/>
              <a:t>The mastermind</a:t>
            </a:r>
          </a:p>
        </p:txBody>
      </p:sp>
      <p:pic>
        <p:nvPicPr>
          <p:cNvPr id="4" name="Picture 3" descr="Graphical user interface, website&#10;&#10;Description automatically generated">
            <a:extLst>
              <a:ext uri="{FF2B5EF4-FFF2-40B4-BE49-F238E27FC236}">
                <a16:creationId xmlns:a16="http://schemas.microsoft.com/office/drawing/2014/main" id="{D56625C2-3851-7041-9499-D6F2588682DF}"/>
              </a:ext>
            </a:extLst>
          </p:cNvPr>
          <p:cNvPicPr>
            <a:picLocks noChangeAspect="1"/>
          </p:cNvPicPr>
          <p:nvPr/>
        </p:nvPicPr>
        <p:blipFill>
          <a:blip r:embed="rId4"/>
          <a:stretch>
            <a:fillRect/>
          </a:stretch>
        </p:blipFill>
        <p:spPr>
          <a:xfrm>
            <a:off x="7369511" y="1967513"/>
            <a:ext cx="4374914" cy="4890485"/>
          </a:xfrm>
          <a:prstGeom prst="rect">
            <a:avLst/>
          </a:prstGeom>
        </p:spPr>
      </p:pic>
    </p:spTree>
    <p:extLst>
      <p:ext uri="{BB962C8B-B14F-4D97-AF65-F5344CB8AC3E}">
        <p14:creationId xmlns:p14="http://schemas.microsoft.com/office/powerpoint/2010/main" val="1850833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3C68-1F4D-7F42-BB94-2C767FC60C09}"/>
              </a:ext>
            </a:extLst>
          </p:cNvPr>
          <p:cNvSpPr>
            <a:spLocks noGrp="1"/>
          </p:cNvSpPr>
          <p:nvPr>
            <p:ph type="title"/>
          </p:nvPr>
        </p:nvSpPr>
        <p:spPr/>
        <p:txBody>
          <a:bodyPr/>
          <a:lstStyle/>
          <a:p>
            <a:r>
              <a:rPr lang="en-GB" dirty="0"/>
              <a:t>Useful cause…</a:t>
            </a:r>
          </a:p>
        </p:txBody>
      </p:sp>
      <p:sp>
        <p:nvSpPr>
          <p:cNvPr id="3" name="Content Placeholder 2">
            <a:extLst>
              <a:ext uri="{FF2B5EF4-FFF2-40B4-BE49-F238E27FC236}">
                <a16:creationId xmlns:a16="http://schemas.microsoft.com/office/drawing/2014/main" id="{BB5F6D04-1F56-C24E-B4C2-7AD0111E5CAC}"/>
              </a:ext>
            </a:extLst>
          </p:cNvPr>
          <p:cNvSpPr>
            <a:spLocks noGrp="1"/>
          </p:cNvSpPr>
          <p:nvPr>
            <p:ph idx="1"/>
          </p:nvPr>
        </p:nvSpPr>
        <p:spPr>
          <a:xfrm>
            <a:off x="581192" y="2180496"/>
            <a:ext cx="11029615" cy="3975348"/>
          </a:xfrm>
        </p:spPr>
        <p:txBody>
          <a:bodyPr/>
          <a:lstStyle/>
          <a:p>
            <a:pPr algn="just"/>
            <a:r>
              <a:rPr lang="en-GB" dirty="0"/>
              <a:t>This kind of software can be found handy to not only our client but also to almost every other book shop, especially those that also sell painting materials like, brushes, canvases, Graphite pencils, Painting palette, Masking tape etc... </a:t>
            </a:r>
          </a:p>
          <a:p>
            <a:pPr algn="just"/>
            <a:r>
              <a:rPr lang="en-GB" dirty="0"/>
              <a:t>Nevertheless, can be useful for the ordering of books that are currently not available in the shop... </a:t>
            </a:r>
          </a:p>
          <a:p>
            <a:pPr algn="just"/>
            <a:r>
              <a:rPr lang="en-GB" dirty="0">
                <a:solidFill>
                  <a:srgbClr val="FF0000"/>
                </a:solidFill>
              </a:rPr>
              <a:t>So, based on the aforementioned, this software is a </a:t>
            </a:r>
            <a:r>
              <a:rPr lang="en-GB" b="1" dirty="0">
                <a:solidFill>
                  <a:srgbClr val="FF0000"/>
                </a:solidFill>
              </a:rPr>
              <a:t>convenience tool </a:t>
            </a:r>
            <a:r>
              <a:rPr lang="en-GB" dirty="0">
                <a:solidFill>
                  <a:srgbClr val="FF0000"/>
                </a:solidFill>
              </a:rPr>
              <a:t>that will not only save time but will also relieve the client from heavy stress, since the majority of it will be done automatically by the system itself, with little interaction from the user, what so ever!</a:t>
            </a:r>
          </a:p>
          <a:p>
            <a:endParaRPr lang="en-GB" dirty="0"/>
          </a:p>
        </p:txBody>
      </p:sp>
    </p:spTree>
    <p:extLst>
      <p:ext uri="{BB962C8B-B14F-4D97-AF65-F5344CB8AC3E}">
        <p14:creationId xmlns:p14="http://schemas.microsoft.com/office/powerpoint/2010/main" val="4282757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AEDE-250A-9643-BD09-9A5C65E63B10}"/>
              </a:ext>
            </a:extLst>
          </p:cNvPr>
          <p:cNvSpPr>
            <a:spLocks noGrp="1"/>
          </p:cNvSpPr>
          <p:nvPr>
            <p:ph type="title"/>
          </p:nvPr>
        </p:nvSpPr>
        <p:spPr/>
        <p:txBody>
          <a:bodyPr/>
          <a:lstStyle/>
          <a:p>
            <a:r>
              <a:rPr lang="en-GB" dirty="0"/>
              <a:t>OTHER COMMENTS</a:t>
            </a:r>
          </a:p>
        </p:txBody>
      </p:sp>
      <p:sp>
        <p:nvSpPr>
          <p:cNvPr id="3" name="Content Placeholder 2">
            <a:extLst>
              <a:ext uri="{FF2B5EF4-FFF2-40B4-BE49-F238E27FC236}">
                <a16:creationId xmlns:a16="http://schemas.microsoft.com/office/drawing/2014/main" id="{0E54771D-7772-264F-8F6C-18A51682C361}"/>
              </a:ext>
            </a:extLst>
          </p:cNvPr>
          <p:cNvSpPr>
            <a:spLocks noGrp="1"/>
          </p:cNvSpPr>
          <p:nvPr>
            <p:ph idx="1"/>
          </p:nvPr>
        </p:nvSpPr>
        <p:spPr>
          <a:xfrm>
            <a:off x="581192" y="2401213"/>
            <a:ext cx="11029615" cy="4177273"/>
          </a:xfrm>
        </p:spPr>
        <p:txBody>
          <a:bodyPr>
            <a:normAutofit/>
          </a:bodyPr>
          <a:lstStyle/>
          <a:p>
            <a:pPr algn="just"/>
            <a:r>
              <a:rPr lang="en-GB" b="1" u="sng" dirty="0"/>
              <a:t>The minimum requirements that we will need are a minimum of 8 GB of RAM on the pc and at least 3 internal storage devices(SSD, HDD). Also every 2 weeks the database will be updated automatically in the Cloud. </a:t>
            </a:r>
          </a:p>
          <a:p>
            <a:pPr marL="0" indent="0" algn="just">
              <a:buNone/>
            </a:pPr>
            <a:endParaRPr lang="en-GB" b="1" u="sng" dirty="0"/>
          </a:p>
          <a:p>
            <a:pPr marL="324000" lvl="1" indent="0" algn="just">
              <a:buNone/>
            </a:pPr>
            <a:endParaRPr lang="en-CY" dirty="0"/>
          </a:p>
          <a:p>
            <a:pPr algn="just"/>
            <a:r>
              <a:rPr lang="en-GB" dirty="0">
                <a:solidFill>
                  <a:srgbClr val="FF0000"/>
                </a:solidFill>
              </a:rPr>
              <a:t>BUT MORE DETAILS WILL BE PROVIDED AS WE PROGRESS WITH THE PROJECT AND FUTURE MEETINGS WITH OUR CLIENT.</a:t>
            </a:r>
          </a:p>
          <a:p>
            <a:pPr algn="just"/>
            <a:endParaRPr lang="en-CY" dirty="0">
              <a:solidFill>
                <a:srgbClr val="FF0000"/>
              </a:solidFill>
            </a:endParaRPr>
          </a:p>
          <a:p>
            <a:endParaRPr lang="en-GB" dirty="0"/>
          </a:p>
        </p:txBody>
      </p:sp>
    </p:spTree>
    <p:extLst>
      <p:ext uri="{BB962C8B-B14F-4D97-AF65-F5344CB8AC3E}">
        <p14:creationId xmlns:p14="http://schemas.microsoft.com/office/powerpoint/2010/main" val="404594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n-GB" dirty="0">
                <a:solidFill>
                  <a:srgbClr val="FFFEFF"/>
                </a:solidFill>
              </a:rPr>
              <a:t>”Ctd” Product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46714329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0D05-8EDB-6444-B3CC-CBA52E397B46}"/>
              </a:ext>
            </a:extLst>
          </p:cNvPr>
          <p:cNvSpPr>
            <a:spLocks noGrp="1"/>
          </p:cNvSpPr>
          <p:nvPr>
            <p:ph type="title"/>
          </p:nvPr>
        </p:nvSpPr>
        <p:spPr/>
        <p:txBody>
          <a:bodyPr/>
          <a:lstStyle/>
          <a:p>
            <a:r>
              <a:rPr lang="en-GB" dirty="0"/>
              <a:t>Product description</a:t>
            </a:r>
          </a:p>
        </p:txBody>
      </p:sp>
      <p:sp>
        <p:nvSpPr>
          <p:cNvPr id="3" name="Content Placeholder 2">
            <a:extLst>
              <a:ext uri="{FF2B5EF4-FFF2-40B4-BE49-F238E27FC236}">
                <a16:creationId xmlns:a16="http://schemas.microsoft.com/office/drawing/2014/main" id="{F199577A-65AA-964C-A9E0-3D7504FE9EF0}"/>
              </a:ext>
            </a:extLst>
          </p:cNvPr>
          <p:cNvSpPr>
            <a:spLocks noGrp="1"/>
          </p:cNvSpPr>
          <p:nvPr>
            <p:ph idx="1"/>
          </p:nvPr>
        </p:nvSpPr>
        <p:spPr>
          <a:xfrm>
            <a:off x="581192" y="2180496"/>
            <a:ext cx="11029615" cy="4251835"/>
          </a:xfrm>
        </p:spPr>
        <p:txBody>
          <a:bodyPr>
            <a:normAutofit/>
          </a:bodyPr>
          <a:lstStyle/>
          <a:p>
            <a:pPr algn="just"/>
            <a:r>
              <a:rPr lang="en-GB" dirty="0"/>
              <a:t>For the reason stated above, as a high intelligent company, we decided to help our client by making him a new UI Software-based clientele. After a respectively long meeting with him (took place on February 15th), we finally came to an agreement and accepted our help. This is then how </a:t>
            </a:r>
            <a:r>
              <a:rPr lang="en-GB" dirty="0">
                <a:solidFill>
                  <a:srgbClr val="FF0000"/>
                </a:solidFill>
              </a:rPr>
              <a:t>“</a:t>
            </a:r>
            <a:r>
              <a:rPr lang="en-GB" dirty="0" err="1">
                <a:solidFill>
                  <a:srgbClr val="FF0000"/>
                </a:solidFill>
              </a:rPr>
              <a:t>ClientTsingDel</a:t>
            </a:r>
            <a:r>
              <a:rPr lang="en-GB" dirty="0">
                <a:solidFill>
                  <a:srgbClr val="FF0000"/>
                </a:solidFill>
              </a:rPr>
              <a:t> (CTD)” </a:t>
            </a:r>
            <a:r>
              <a:rPr lang="en-GB" dirty="0"/>
              <a:t>was born. It is the perfect solution for our client, this is literally the rage right now! </a:t>
            </a:r>
          </a:p>
          <a:p>
            <a:pPr algn="just"/>
            <a:r>
              <a:rPr lang="en-GB" dirty="0"/>
              <a:t>With this new software-based clientele (</a:t>
            </a:r>
            <a:r>
              <a:rPr lang="en-GB" u="sng" dirty="0"/>
              <a:t>and based on client’s requirements</a:t>
            </a:r>
            <a:r>
              <a:rPr lang="en-GB" dirty="0"/>
              <a:t>), our client can easily keep track of his customers. For instance, </a:t>
            </a:r>
          </a:p>
          <a:p>
            <a:pPr lvl="1" algn="just"/>
            <a:r>
              <a:rPr lang="en-GB" dirty="0"/>
              <a:t>A new customer can be added / Removed at any time </a:t>
            </a:r>
          </a:p>
          <a:p>
            <a:pPr lvl="1" algn="just"/>
            <a:r>
              <a:rPr lang="en-GB" dirty="0"/>
              <a:t>Can track what each customer bought or requested for copy (book) </a:t>
            </a:r>
          </a:p>
          <a:p>
            <a:pPr lvl="1" algn="just"/>
            <a:r>
              <a:rPr lang="en-GB" dirty="0"/>
              <a:t>In case of offers, the system will automatically send messages / email to the whole client list </a:t>
            </a:r>
          </a:p>
          <a:p>
            <a:pPr lvl="1" algn="just"/>
            <a:r>
              <a:rPr lang="en-GB" dirty="0"/>
              <a:t>Finally, it will be a proper UI system with buttons and all sort of fun and nerdy bits </a:t>
            </a:r>
          </a:p>
          <a:p>
            <a:pPr marL="0" indent="0" algn="just">
              <a:buNone/>
            </a:pPr>
            <a:r>
              <a:rPr lang="en-GB" dirty="0"/>
              <a:t>OF COURSE, DATABASE OF CLIENTS WILL BE PROVIDED IN ORDER TO ACHIEVE THIS MASTERPIECE </a:t>
            </a:r>
          </a:p>
          <a:p>
            <a:endParaRPr lang="en-GB" dirty="0"/>
          </a:p>
        </p:txBody>
      </p:sp>
    </p:spTree>
    <p:extLst>
      <p:ext uri="{BB962C8B-B14F-4D97-AF65-F5344CB8AC3E}">
        <p14:creationId xmlns:p14="http://schemas.microsoft.com/office/powerpoint/2010/main" val="1861521290"/>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0D05-8EDB-6444-B3CC-CBA52E397B46}"/>
              </a:ext>
            </a:extLst>
          </p:cNvPr>
          <p:cNvSpPr>
            <a:spLocks noGrp="1"/>
          </p:cNvSpPr>
          <p:nvPr>
            <p:ph type="title"/>
          </p:nvPr>
        </p:nvSpPr>
        <p:spPr/>
        <p:txBody>
          <a:bodyPr/>
          <a:lstStyle/>
          <a:p>
            <a:r>
              <a:rPr lang="en-GB" dirty="0"/>
              <a:t>Scope</a:t>
            </a:r>
          </a:p>
        </p:txBody>
      </p:sp>
      <p:sp>
        <p:nvSpPr>
          <p:cNvPr id="3" name="Content Placeholder 2">
            <a:extLst>
              <a:ext uri="{FF2B5EF4-FFF2-40B4-BE49-F238E27FC236}">
                <a16:creationId xmlns:a16="http://schemas.microsoft.com/office/drawing/2014/main" id="{F199577A-65AA-964C-A9E0-3D7504FE9EF0}"/>
              </a:ext>
            </a:extLst>
          </p:cNvPr>
          <p:cNvSpPr>
            <a:spLocks noGrp="1"/>
          </p:cNvSpPr>
          <p:nvPr>
            <p:ph idx="1"/>
          </p:nvPr>
        </p:nvSpPr>
        <p:spPr>
          <a:xfrm>
            <a:off x="581192" y="2180496"/>
            <a:ext cx="11029615" cy="4251835"/>
          </a:xfrm>
        </p:spPr>
        <p:txBody>
          <a:bodyPr>
            <a:normAutofit/>
          </a:bodyPr>
          <a:lstStyle/>
          <a:p>
            <a:pPr algn="just"/>
            <a:r>
              <a:rPr lang="en-GB" dirty="0"/>
              <a:t>The main scope for this cooperation with the client is to have the opportunity for better control of their storage and supplies. Also, they will have the ability to order books that they don't have at the company and re-order past orders, easy and fast. In addition to this, there will be a separate database with loyal customers that will take points each time that their customer makes purchases. </a:t>
            </a:r>
          </a:p>
          <a:p>
            <a:pPr marL="0" indent="0" algn="just">
              <a:buNone/>
            </a:pPr>
            <a:endParaRPr lang="en-GB" dirty="0"/>
          </a:p>
        </p:txBody>
      </p:sp>
    </p:spTree>
    <p:extLst>
      <p:ext uri="{BB962C8B-B14F-4D97-AF65-F5344CB8AC3E}">
        <p14:creationId xmlns:p14="http://schemas.microsoft.com/office/powerpoint/2010/main" val="3883681563"/>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CB511D-EA45-4336-847C-1252667143B5}"/>
              </a:ext>
            </a:extLst>
          </p:cNvPr>
          <p:cNvSpPr>
            <a:spLocks noGrp="1"/>
          </p:cNvSpPr>
          <p:nvPr>
            <p:ph type="title"/>
          </p:nvPr>
        </p:nvSpPr>
        <p:spPr>
          <a:xfrm>
            <a:off x="581192" y="5262296"/>
            <a:ext cx="4909445" cy="689514"/>
          </a:xfrm>
        </p:spPr>
        <p:txBody>
          <a:bodyPr rtlCol="0" anchor="ctr">
            <a:normAutofit/>
          </a:bodyPr>
          <a:lstStyle/>
          <a:p>
            <a:pPr rtl="0"/>
            <a:endParaRPr lang="en-GB"/>
          </a:p>
          <a:p>
            <a:pPr rtl="0"/>
            <a:endParaRPr lang="en-GB"/>
          </a:p>
        </p:txBody>
      </p:sp>
      <p:pic>
        <p:nvPicPr>
          <p:cNvPr id="19" name="Picture Placeholder 18" descr="Graphical user interface, application&#10;&#10;Description automatically generated">
            <a:extLst>
              <a:ext uri="{FF2B5EF4-FFF2-40B4-BE49-F238E27FC236}">
                <a16:creationId xmlns:a16="http://schemas.microsoft.com/office/drawing/2014/main" id="{32EB96F3-C362-A142-A6BD-9DE09883C223}"/>
              </a:ext>
            </a:extLst>
          </p:cNvPr>
          <p:cNvPicPr>
            <a:picLocks noGrp="1" noChangeAspect="1"/>
          </p:cNvPicPr>
          <p:nvPr>
            <p:ph idx="1"/>
          </p:nvPr>
        </p:nvPicPr>
        <p:blipFill>
          <a:blip r:embed="rId3"/>
          <a:stretch>
            <a:fillRect/>
          </a:stretch>
        </p:blipFill>
        <p:spPr>
          <a:xfrm>
            <a:off x="447816" y="670889"/>
            <a:ext cx="11292840" cy="4065421"/>
          </a:xfrm>
          <a:noFill/>
        </p:spPr>
      </p:pic>
      <p:sp>
        <p:nvSpPr>
          <p:cNvPr id="29" name="Text Placeholder 3">
            <a:extLst>
              <a:ext uri="{FF2B5EF4-FFF2-40B4-BE49-F238E27FC236}">
                <a16:creationId xmlns:a16="http://schemas.microsoft.com/office/drawing/2014/main" id="{AC2EFDA4-ED75-4800-9972-00203812AAD9}"/>
              </a:ext>
            </a:extLst>
          </p:cNvPr>
          <p:cNvSpPr>
            <a:spLocks noGrp="1"/>
          </p:cNvSpPr>
          <p:nvPr>
            <p:ph type="body" sz="half" idx="2"/>
          </p:nvPr>
        </p:nvSpPr>
        <p:spPr>
          <a:xfrm>
            <a:off x="581193" y="5262296"/>
            <a:ext cx="11029618" cy="924815"/>
          </a:xfrm>
        </p:spPr>
        <p:txBody>
          <a:bodyPr>
            <a:normAutofit fontScale="85000" lnSpcReduction="10000"/>
          </a:bodyPr>
          <a:lstStyle/>
          <a:p>
            <a:pPr algn="ctr"/>
            <a:r>
              <a:rPr lang="en-US" sz="4800" dirty="0"/>
              <a:t>MOVING TO THE INTERFACES, FEATURES etc.</a:t>
            </a:r>
          </a:p>
        </p:txBody>
      </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014-3822-6C4A-AADD-D9DDA518615F}"/>
              </a:ext>
            </a:extLst>
          </p:cNvPr>
          <p:cNvSpPr>
            <a:spLocks noGrp="1"/>
          </p:cNvSpPr>
          <p:nvPr>
            <p:ph type="title"/>
          </p:nvPr>
        </p:nvSpPr>
        <p:spPr/>
        <p:txBody>
          <a:bodyPr/>
          <a:lstStyle/>
          <a:p>
            <a:r>
              <a:rPr lang="en-GB" dirty="0"/>
              <a:t>User interface</a:t>
            </a:r>
          </a:p>
        </p:txBody>
      </p:sp>
      <p:sp>
        <p:nvSpPr>
          <p:cNvPr id="3" name="Content Placeholder 2">
            <a:extLst>
              <a:ext uri="{FF2B5EF4-FFF2-40B4-BE49-F238E27FC236}">
                <a16:creationId xmlns:a16="http://schemas.microsoft.com/office/drawing/2014/main" id="{76614CB5-ABEC-554A-A6A7-52DF81445459}"/>
              </a:ext>
            </a:extLst>
          </p:cNvPr>
          <p:cNvSpPr>
            <a:spLocks noGrp="1"/>
          </p:cNvSpPr>
          <p:nvPr>
            <p:ph idx="1"/>
          </p:nvPr>
        </p:nvSpPr>
        <p:spPr/>
        <p:txBody>
          <a:bodyPr/>
          <a:lstStyle/>
          <a:p>
            <a:pPr algn="just"/>
            <a:r>
              <a:rPr lang="en-GB" dirty="0"/>
              <a:t>The User of the system will be provided with the Graphical User Interface (GUI), there is no need for a command-line interface for any use or function for the program. </a:t>
            </a:r>
          </a:p>
          <a:p>
            <a:pPr algn="just"/>
            <a:r>
              <a:rPr lang="en-GB" dirty="0"/>
              <a:t>There is only administrator (Staff) access. </a:t>
            </a:r>
          </a:p>
          <a:p>
            <a:pPr algn="just"/>
            <a:r>
              <a:rPr lang="en-GB" dirty="0"/>
              <a:t>The User will be able to scan products (books), and also interact with the system regarding the products, for example, the user can check or change the availability of the sock for a specific product. </a:t>
            </a:r>
          </a:p>
          <a:p>
            <a:pPr algn="just"/>
            <a:r>
              <a:rPr lang="en-GB" dirty="0"/>
              <a:t>Also, the User can add at the cash-out the ID number of the customer and add it to the receipt for points and send informative emails and messages. </a:t>
            </a:r>
          </a:p>
          <a:p>
            <a:endParaRPr lang="en-GB" dirty="0"/>
          </a:p>
        </p:txBody>
      </p:sp>
    </p:spTree>
    <p:extLst>
      <p:ext uri="{BB962C8B-B14F-4D97-AF65-F5344CB8AC3E}">
        <p14:creationId xmlns:p14="http://schemas.microsoft.com/office/powerpoint/2010/main" val="3980443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71D9-7E3C-6E43-8725-67D9BD299F1F}"/>
              </a:ext>
            </a:extLst>
          </p:cNvPr>
          <p:cNvSpPr>
            <a:spLocks noGrp="1"/>
          </p:cNvSpPr>
          <p:nvPr>
            <p:ph type="title"/>
          </p:nvPr>
        </p:nvSpPr>
        <p:spPr/>
        <p:txBody>
          <a:bodyPr/>
          <a:lstStyle/>
          <a:p>
            <a:r>
              <a:rPr lang="en-GB" dirty="0"/>
              <a:t>Hardware Interface</a:t>
            </a:r>
          </a:p>
        </p:txBody>
      </p:sp>
      <p:sp>
        <p:nvSpPr>
          <p:cNvPr id="3" name="Content Placeholder 2">
            <a:extLst>
              <a:ext uri="{FF2B5EF4-FFF2-40B4-BE49-F238E27FC236}">
                <a16:creationId xmlns:a16="http://schemas.microsoft.com/office/drawing/2014/main" id="{B5EFC883-F350-B24C-B66D-DC8682831FCA}"/>
              </a:ext>
            </a:extLst>
          </p:cNvPr>
          <p:cNvSpPr>
            <a:spLocks noGrp="1"/>
          </p:cNvSpPr>
          <p:nvPr>
            <p:ph idx="1"/>
          </p:nvPr>
        </p:nvSpPr>
        <p:spPr>
          <a:xfrm>
            <a:off x="581192" y="2017586"/>
            <a:ext cx="11029615" cy="4840414"/>
          </a:xfrm>
        </p:spPr>
        <p:txBody>
          <a:bodyPr>
            <a:normAutofit/>
          </a:bodyPr>
          <a:lstStyle/>
          <a:p>
            <a:pPr algn="just"/>
            <a:r>
              <a:rPr lang="en-GB" dirty="0"/>
              <a:t>Regarding the hardware requirement, what we used to build the software is: </a:t>
            </a:r>
          </a:p>
          <a:p>
            <a:pPr marL="0" indent="0" algn="just">
              <a:buNone/>
            </a:pPr>
            <a:r>
              <a:rPr lang="en-GB" dirty="0"/>
              <a:t>●  Processor Intel i5 or above. </a:t>
            </a:r>
          </a:p>
          <a:p>
            <a:pPr marL="0" indent="0" algn="just">
              <a:buNone/>
            </a:pPr>
            <a:r>
              <a:rPr lang="en-GB" dirty="0"/>
              <a:t>●  Ram 8GB or above. </a:t>
            </a:r>
          </a:p>
          <a:p>
            <a:pPr marL="0" indent="0" algn="just">
              <a:buNone/>
            </a:pPr>
            <a:endParaRPr lang="en-GB" dirty="0"/>
          </a:p>
          <a:p>
            <a:pPr algn="just"/>
            <a:r>
              <a:rPr lang="en-GB" dirty="0"/>
              <a:t>Regarding the hardware requirement, our client will need </a:t>
            </a:r>
          </a:p>
          <a:p>
            <a:pPr marL="0" indent="0" algn="just">
              <a:buNone/>
            </a:pPr>
            <a:r>
              <a:rPr lang="en-GB" dirty="0"/>
              <a:t>●  A basic computer with basic characteristics. </a:t>
            </a:r>
          </a:p>
          <a:p>
            <a:pPr marL="0" indent="0" algn="just">
              <a:buNone/>
            </a:pPr>
            <a:r>
              <a:rPr lang="en-GB" dirty="0"/>
              <a:t>●  Internet access, modem/router. </a:t>
            </a:r>
          </a:p>
          <a:p>
            <a:pPr marL="0" indent="0" algn="just">
              <a:buNone/>
            </a:pPr>
            <a:r>
              <a:rPr lang="en-GB" dirty="0"/>
              <a:t>●  A barcode reader (POS). </a:t>
            </a:r>
          </a:p>
          <a:p>
            <a:pPr marL="0" indent="0" algn="just">
              <a:buNone/>
            </a:pPr>
            <a:endParaRPr lang="en-GB" dirty="0"/>
          </a:p>
          <a:p>
            <a:pPr marL="0" indent="0" algn="just">
              <a:buNone/>
            </a:pPr>
            <a:r>
              <a:rPr lang="en-GB" b="1" i="1" dirty="0"/>
              <a:t>***Lan cable for communicating machines***</a:t>
            </a:r>
          </a:p>
          <a:p>
            <a:endParaRPr lang="en-GB" dirty="0"/>
          </a:p>
        </p:txBody>
      </p:sp>
    </p:spTree>
    <p:extLst>
      <p:ext uri="{BB962C8B-B14F-4D97-AF65-F5344CB8AC3E}">
        <p14:creationId xmlns:p14="http://schemas.microsoft.com/office/powerpoint/2010/main" val="128006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B0C2-9835-E047-B794-7922046AADFE}"/>
              </a:ext>
            </a:extLst>
          </p:cNvPr>
          <p:cNvSpPr>
            <a:spLocks noGrp="1"/>
          </p:cNvSpPr>
          <p:nvPr>
            <p:ph type="title"/>
          </p:nvPr>
        </p:nvSpPr>
        <p:spPr/>
        <p:txBody>
          <a:bodyPr/>
          <a:lstStyle/>
          <a:p>
            <a:r>
              <a:rPr lang="en-GB" dirty="0"/>
              <a:t>COMMUNICATION INTERFACE</a:t>
            </a:r>
          </a:p>
        </p:txBody>
      </p:sp>
      <p:sp>
        <p:nvSpPr>
          <p:cNvPr id="3" name="Content Placeholder 2">
            <a:extLst>
              <a:ext uri="{FF2B5EF4-FFF2-40B4-BE49-F238E27FC236}">
                <a16:creationId xmlns:a16="http://schemas.microsoft.com/office/drawing/2014/main" id="{AFD2D622-A4A0-DA40-9465-9333512C126A}"/>
              </a:ext>
            </a:extLst>
          </p:cNvPr>
          <p:cNvSpPr>
            <a:spLocks noGrp="1"/>
          </p:cNvSpPr>
          <p:nvPr>
            <p:ph idx="1"/>
          </p:nvPr>
        </p:nvSpPr>
        <p:spPr/>
        <p:txBody>
          <a:bodyPr/>
          <a:lstStyle/>
          <a:p>
            <a:pPr algn="just"/>
            <a:r>
              <a:rPr lang="en-GB" dirty="0"/>
              <a:t>Regarding communication interfaces, we have a LAN (local area network) as well as an internet service provider connected to the LAN, who of course provides access to the internet and so for the several machines connected to LAN (through ethernet cables) that can communicate with each other. </a:t>
            </a:r>
          </a:p>
          <a:p>
            <a:endParaRPr lang="en-GB" dirty="0"/>
          </a:p>
        </p:txBody>
      </p:sp>
    </p:spTree>
    <p:extLst>
      <p:ext uri="{BB962C8B-B14F-4D97-AF65-F5344CB8AC3E}">
        <p14:creationId xmlns:p14="http://schemas.microsoft.com/office/powerpoint/2010/main" val="41503979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BA82-615B-B748-91E8-6CFF0B1C29ED}"/>
              </a:ext>
            </a:extLst>
          </p:cNvPr>
          <p:cNvSpPr>
            <a:spLocks noGrp="1"/>
          </p:cNvSpPr>
          <p:nvPr>
            <p:ph type="title"/>
          </p:nvPr>
        </p:nvSpPr>
        <p:spPr/>
        <p:txBody>
          <a:bodyPr/>
          <a:lstStyle/>
          <a:p>
            <a:r>
              <a:rPr lang="en-GB" dirty="0"/>
              <a:t>Software interface</a:t>
            </a:r>
          </a:p>
        </p:txBody>
      </p:sp>
      <p:sp>
        <p:nvSpPr>
          <p:cNvPr id="3" name="Content Placeholder 2">
            <a:extLst>
              <a:ext uri="{FF2B5EF4-FFF2-40B4-BE49-F238E27FC236}">
                <a16:creationId xmlns:a16="http://schemas.microsoft.com/office/drawing/2014/main" id="{83192E9B-D501-2A4E-82BA-63BC8A201F3A}"/>
              </a:ext>
            </a:extLst>
          </p:cNvPr>
          <p:cNvSpPr>
            <a:spLocks noGrp="1"/>
          </p:cNvSpPr>
          <p:nvPr>
            <p:ph idx="1"/>
          </p:nvPr>
        </p:nvSpPr>
        <p:spPr>
          <a:xfrm>
            <a:off x="581192" y="2477541"/>
            <a:ext cx="11029615" cy="3678303"/>
          </a:xfrm>
        </p:spPr>
        <p:txBody>
          <a:bodyPr>
            <a:normAutofit fontScale="77500" lnSpcReduction="20000"/>
          </a:bodyPr>
          <a:lstStyle/>
          <a:p>
            <a:pPr algn="just"/>
            <a:r>
              <a:rPr lang="en-GB" dirty="0"/>
              <a:t>The software that is required for the use of our system is: </a:t>
            </a:r>
          </a:p>
          <a:p>
            <a:pPr marL="0" indent="0" algn="just">
              <a:buNone/>
            </a:pPr>
            <a:r>
              <a:rPr lang="en-GB" dirty="0"/>
              <a:t>●  Operating system: Windows 7 or later version AND </a:t>
            </a:r>
            <a:r>
              <a:rPr lang="en-GB" b="1" u="sng" dirty="0"/>
              <a:t>MAC</a:t>
            </a:r>
            <a:r>
              <a:rPr lang="en-GB" dirty="0"/>
              <a:t> (cause the best obviously you windows dumbheads). </a:t>
            </a:r>
          </a:p>
          <a:p>
            <a:pPr marL="0" indent="0" algn="just">
              <a:buNone/>
            </a:pPr>
            <a:r>
              <a:rPr lang="en-GB" dirty="0"/>
              <a:t>●  Support for the Internet. </a:t>
            </a:r>
          </a:p>
          <a:p>
            <a:pPr marL="0" indent="0" algn="just">
              <a:buNone/>
            </a:pPr>
            <a:endParaRPr lang="en-GB" dirty="0"/>
          </a:p>
          <a:p>
            <a:pPr algn="just"/>
            <a:r>
              <a:rPr lang="en-GB" dirty="0"/>
              <a:t>Stuff required by us are:</a:t>
            </a:r>
          </a:p>
          <a:p>
            <a:pPr lvl="1"/>
            <a:r>
              <a:rPr lang="en-GB" b="1" dirty="0"/>
              <a:t>DATABASES </a:t>
            </a:r>
            <a:endParaRPr lang="en-GB" dirty="0"/>
          </a:p>
          <a:p>
            <a:pPr marL="324000" lvl="1" indent="0">
              <a:buNone/>
            </a:pPr>
            <a:r>
              <a:rPr lang="en-GB" dirty="0"/>
              <a:t>●  Microsoft Access 2016 </a:t>
            </a:r>
          </a:p>
          <a:p>
            <a:pPr lvl="1"/>
            <a:r>
              <a:rPr lang="en-GB" b="1" dirty="0"/>
              <a:t>SOFTWARE SYSTEM </a:t>
            </a:r>
            <a:endParaRPr lang="en-GB" dirty="0"/>
          </a:p>
          <a:p>
            <a:pPr marL="324000" lvl="1" indent="0">
              <a:buNone/>
            </a:pPr>
            <a:r>
              <a:rPr lang="en-GB" dirty="0"/>
              <a:t>●  Visual Studio 2022 </a:t>
            </a:r>
          </a:p>
          <a:p>
            <a:pPr lvl="1"/>
            <a:r>
              <a:rPr lang="en-GB" b="1" dirty="0"/>
              <a:t>.NET Desktop development Used For </a:t>
            </a:r>
            <a:endParaRPr lang="en-GB" dirty="0"/>
          </a:p>
          <a:p>
            <a:pPr marL="324000" lvl="1" indent="0">
              <a:buNone/>
            </a:pPr>
            <a:r>
              <a:rPr lang="en-GB" dirty="0"/>
              <a:t>●  windows forms </a:t>
            </a:r>
          </a:p>
          <a:p>
            <a:pPr marL="324000" lvl="1" indent="0">
              <a:buNone/>
            </a:pPr>
            <a:r>
              <a:rPr lang="en-GB" dirty="0"/>
              <a:t>●  Console Applications </a:t>
            </a:r>
          </a:p>
          <a:p>
            <a:pPr marL="324000" lvl="1" indent="0">
              <a:buNone/>
            </a:pPr>
            <a:r>
              <a:rPr lang="en-GB" dirty="0"/>
              <a:t>●  .NET framework </a:t>
            </a:r>
          </a:p>
          <a:p>
            <a:pPr lvl="1"/>
            <a:endParaRPr lang="en-GB" dirty="0"/>
          </a:p>
          <a:p>
            <a:pPr marL="324000" lvl="1" indent="0">
              <a:buNone/>
            </a:pPr>
            <a:endParaRPr lang="en-GB" dirty="0"/>
          </a:p>
          <a:p>
            <a:endParaRPr lang="en-GB" dirty="0"/>
          </a:p>
        </p:txBody>
      </p:sp>
    </p:spTree>
    <p:extLst>
      <p:ext uri="{BB962C8B-B14F-4D97-AF65-F5344CB8AC3E}">
        <p14:creationId xmlns:p14="http://schemas.microsoft.com/office/powerpoint/2010/main" val="2322404551"/>
      </p:ext>
    </p:extLst>
  </p:cSld>
  <p:clrMapOvr>
    <a:masterClrMapping/>
  </p:clrMapOvr>
  <p:transition spd="slow">
    <p:wipe/>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8_TF56390039_Win32" id="{9B435FBB-37EF-4CC2-A2AA-2D5176A76904}" vid="{B037E65D-0BE2-4226-856A-90D3BD06C5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79</TotalTime>
  <Words>860</Words>
  <Application>Microsoft Macintosh PowerPoint</Application>
  <PresentationFormat>Widescreen</PresentationFormat>
  <Paragraphs>77</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Gill Sans MT</vt:lpstr>
      <vt:lpstr>Wingdings 2</vt:lpstr>
      <vt:lpstr>Dividend</vt:lpstr>
      <vt:lpstr>“cLIENTtsingdel” - ctd</vt:lpstr>
      <vt:lpstr>”Ctd” Product Requirements</vt:lpstr>
      <vt:lpstr>Product description</vt:lpstr>
      <vt:lpstr>Scope</vt:lpstr>
      <vt:lpstr> </vt:lpstr>
      <vt:lpstr>User interface</vt:lpstr>
      <vt:lpstr>Hardware Interface</vt:lpstr>
      <vt:lpstr>COMMUNICATION INTERFACE</vt:lpstr>
      <vt:lpstr>Software interface</vt:lpstr>
      <vt:lpstr>Software Product Features</vt:lpstr>
      <vt:lpstr>You sussy baka amoungous</vt:lpstr>
      <vt:lpstr>Useful cause…</vt:lpstr>
      <vt:lpstr>OTHER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“cLIENTtsingdel” - ctd</dc:title>
  <dc:creator>Stavrinos Kostopoulos</dc:creator>
  <cp:lastModifiedBy>Stavrinos Kostopoulos</cp:lastModifiedBy>
  <cp:revision>35</cp:revision>
  <dcterms:created xsi:type="dcterms:W3CDTF">2022-02-13T12:33:43Z</dcterms:created>
  <dcterms:modified xsi:type="dcterms:W3CDTF">2022-03-09T14:26:42Z</dcterms:modified>
</cp:coreProperties>
</file>