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5" r:id="rId5"/>
    <p:sldId id="341" r:id="rId6"/>
    <p:sldId id="343" r:id="rId7"/>
    <p:sldId id="342" r:id="rId8"/>
    <p:sldId id="344" r:id="rId9"/>
    <p:sldId id="345" r:id="rId10"/>
    <p:sldId id="346" r:id="rId11"/>
  </p:sldIdLst>
  <p:sldSz cx="9144000" cy="5143500" type="screen16x9"/>
  <p:notesSz cx="14173200" cy="7772400"/>
  <p:custDataLst>
    <p:tags r:id="rId14"/>
  </p:custDataLst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BE67DC-4386-4951-AD9D-2C6C9070ADC3}">
          <p14:sldIdLst>
            <p14:sldId id="265"/>
            <p14:sldId id="341"/>
            <p14:sldId id="343"/>
            <p14:sldId id="342"/>
            <p14:sldId id="34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1" autoAdjust="0"/>
    <p:restoredTop sz="94629" autoAdjust="0"/>
  </p:normalViewPr>
  <p:slideViewPr>
    <p:cSldViewPr showGuides="1">
      <p:cViewPr>
        <p:scale>
          <a:sx n="140" d="100"/>
          <a:sy n="140" d="100"/>
        </p:scale>
        <p:origin x="-1182" y="-360"/>
      </p:cViewPr>
      <p:guideLst>
        <p:guide orient="horz" pos="2160"/>
        <p:guide orient="horz" pos="1620"/>
        <p:guide pos="383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41720" cy="38997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8028200" y="0"/>
            <a:ext cx="6141720" cy="38997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/>
            </a:lvl1pPr>
          </a:lstStyle>
          <a:p>
            <a:pPr rtl="0"/>
            <a:fld id="{95E640B8-84E0-4918-8D32-2DA907C40CB3}" type="datetime1">
              <a:rPr lang="en-GB" smtClean="0"/>
              <a:t>12/11/2020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7382431"/>
            <a:ext cx="6141720" cy="389969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8028200" y="7382431"/>
            <a:ext cx="6141720" cy="389969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pPr rtl="0"/>
            <a:fld id="{D9F912AB-2776-42F2-A957-313FC7EFED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41720" cy="38862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028200" y="0"/>
            <a:ext cx="6141720" cy="38862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/>
            </a:lvl1pPr>
          </a:lstStyle>
          <a:p>
            <a:fld id="{0A8CCBA2-4B54-4BA8-A1FE-CF186AA3561A}" type="datetime1">
              <a:rPr lang="en-GB" noProof="0" smtClean="0"/>
              <a:pPr/>
              <a:t>12/11/2020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95800" y="582613"/>
            <a:ext cx="51816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17320" y="3691890"/>
            <a:ext cx="11338560" cy="3497580"/>
          </a:xfrm>
          <a:prstGeom prst="rect">
            <a:avLst/>
          </a:prstGeom>
        </p:spPr>
        <p:txBody>
          <a:bodyPr vert="horz" lIns="125401" tIns="62700" rIns="125401" bIns="6270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2431"/>
            <a:ext cx="6141720" cy="38862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028200" y="7382431"/>
            <a:ext cx="6141720" cy="38862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pPr rtl="0"/>
            <a:fld id="{F93199CD-3E1B-4AE6-990F-76F925F5EA9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95800" y="582613"/>
            <a:ext cx="5181600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17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95800" y="582613"/>
            <a:ext cx="5181600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10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95800" y="582613"/>
            <a:ext cx="5181600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10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95800" y="582613"/>
            <a:ext cx="5181600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644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95800" y="582613"/>
            <a:ext cx="5181600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101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95800" y="582613"/>
            <a:ext cx="5181600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101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95800" y="582613"/>
            <a:ext cx="5181600" cy="2914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10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371600"/>
            <a:ext cx="6173808" cy="21717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600450"/>
            <a:ext cx="6173808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24FAD18-3452-4B34-A4E4-22E2785B07A3}" type="datetime1">
              <a:rPr lang="en-GB" noProof="0" smtClean="0"/>
              <a:pPr/>
              <a:t>12/11/2020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6" y="285751"/>
            <a:ext cx="1143298" cy="42291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285751"/>
            <a:ext cx="5544993" cy="42291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60E6D5-3A36-474F-AC94-B8AFE39F4B9F}" type="datetime1">
              <a:rPr lang="en-GB" noProof="0" smtClean="0"/>
              <a:pPr/>
              <a:t>12/11/2020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463550" indent="-231775">
              <a:buFont typeface="Symbol" panose="05050102010706020507" pitchFamily="18" charset="2"/>
              <a:buChar char=""/>
              <a:defRPr/>
            </a:lvl2pPr>
            <a:lvl5pPr>
              <a:defRPr/>
            </a:lvl5pPr>
            <a:lvl6pPr>
              <a:defRPr/>
            </a:lvl6pPr>
          </a:lstStyle>
          <a:p>
            <a:pPr lvl="0" rtl="0"/>
            <a:r>
              <a:rPr lang="en-US" noProof="0" dirty="0"/>
              <a:t>Click to edit Master text styles</a:t>
            </a:r>
          </a:p>
          <a:p>
            <a:pPr lvl="1" rtl="0"/>
            <a:r>
              <a:rPr lang="en-US" noProof="0" dirty="0"/>
              <a:t>Second level</a:t>
            </a:r>
          </a:p>
          <a:p>
            <a:pPr lvl="2" rtl="0"/>
            <a:r>
              <a:rPr lang="en-US" noProof="0" dirty="0"/>
              <a:t>Third level</a:t>
            </a:r>
          </a:p>
          <a:p>
            <a:pPr lvl="3" rtl="0"/>
            <a:r>
              <a:rPr lang="en-US" noProof="0" dirty="0"/>
              <a:t>Fourth level</a:t>
            </a:r>
          </a:p>
          <a:p>
            <a:pPr lvl="4" rtl="0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9AA5-5093-4317-9676-5AAD084B5371}" type="datetime1">
              <a:rPr lang="en-GB" noProof="0" smtClean="0"/>
              <a:pPr/>
              <a:t>12/11/2020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9" y="1885950"/>
            <a:ext cx="6520997" cy="211455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4057651"/>
            <a:ext cx="6517197" cy="45720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7D80C-6BD3-4457-9BF2-F38B91E1760B}" type="datetime1">
              <a:rPr lang="en-GB" noProof="0" smtClean="0"/>
              <a:pPr/>
              <a:t>12/11/2020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1" y="1428751"/>
            <a:ext cx="3315563" cy="30861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5" y="1428751"/>
            <a:ext cx="3315563" cy="30861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C4F072-D182-4F34-9168-71309E6FC15D}" type="datetime1">
              <a:rPr lang="en-GB" noProof="0" smtClean="0"/>
              <a:pPr/>
              <a:t>12/11/2020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428750"/>
            <a:ext cx="3313277" cy="5715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057401"/>
            <a:ext cx="3313277" cy="245745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8" y="1428750"/>
            <a:ext cx="3313277" cy="5715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8" y="2057401"/>
            <a:ext cx="3313277" cy="245745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1C63926-2464-408C-8904-4232F2FB7505}" type="datetime1">
              <a:rPr lang="en-GB" noProof="0" smtClean="0"/>
              <a:pPr/>
              <a:t>12/11/2020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77B8FD6-44DF-43B3-A4BA-D401B01CA3D6}" type="datetime1">
              <a:rPr lang="en-GB" noProof="0" smtClean="0"/>
              <a:pPr/>
              <a:t>12/11/2020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6A95A5-D665-4DFD-86CF-4B6DC5E916C0}" type="datetime1">
              <a:rPr lang="en-GB" smtClean="0"/>
              <a:pPr/>
              <a:t>12/11/2020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428750"/>
            <a:ext cx="2698158" cy="2000250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514350"/>
            <a:ext cx="4801850" cy="40005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3486150"/>
            <a:ext cx="2686749" cy="10287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B8704E-D0C5-4444-8D2F-E840C3C7CB66}" type="datetime1">
              <a:rPr lang="en-GB" smtClean="0"/>
              <a:pPr/>
              <a:t>12/11/2020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14528" y="514350"/>
            <a:ext cx="4801850" cy="40005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428750"/>
            <a:ext cx="2698158" cy="200025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3486150"/>
            <a:ext cx="2686749" cy="1028700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885DF5B-ECA0-4CD8-95E6-32A3810A8D0D}" type="datetime1">
              <a:rPr lang="en-GB" noProof="0" smtClean="0"/>
              <a:pPr/>
              <a:t>12/11/2020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285750"/>
            <a:ext cx="6859787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428749"/>
            <a:ext cx="6852578" cy="308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5" y="4800600"/>
            <a:ext cx="1087325" cy="20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4019-A16A-49AD-89DF-43D74BC1D771}" type="datetime1">
              <a:rPr lang="en-GB" noProof="0" smtClean="0"/>
              <a:pPr/>
              <a:t>12/11/2020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4800600"/>
            <a:ext cx="4916180" cy="20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9" y="4800600"/>
            <a:ext cx="628815" cy="20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gif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217666"/>
            <a:ext cx="8229600" cy="1219201"/>
          </a:xfrm>
        </p:spPr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/>
              <a:t>Study, modeling and simulation of pedestrian walk with regard to the improvement of stability and comfort on walkways</a:t>
            </a:r>
          </a:p>
        </p:txBody>
      </p:sp>
      <p:pic>
        <p:nvPicPr>
          <p:cNvPr id="5" name="Picture 4" descr="Αποτέλεσμα εικόνας για TUC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6" y="57150"/>
            <a:ext cx="902859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449" y="3436498"/>
            <a:ext cx="9067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Pavlos</a:t>
            </a:r>
            <a:r>
              <a:rPr lang="en-US" sz="1400" dirty="0"/>
              <a:t> Paris Giakoumakis</a:t>
            </a:r>
          </a:p>
          <a:p>
            <a:pPr algn="ctr"/>
            <a:r>
              <a:rPr lang="en-US" sz="1400" dirty="0"/>
              <a:t>AM: 2013030045</a:t>
            </a:r>
            <a:endParaRPr lang="el-G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44275" y="661469"/>
            <a:ext cx="799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School of Electrical &amp; Computer Engineering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xmlns="" id="{6A8469B0-4A0F-4357-B80C-06F72F8DDC20}"/>
              </a:ext>
            </a:extLst>
          </p:cNvPr>
          <p:cNvSpPr txBox="1">
            <a:spLocks/>
          </p:cNvSpPr>
          <p:nvPr/>
        </p:nvSpPr>
        <p:spPr>
          <a:xfrm>
            <a:off x="533400" y="2537591"/>
            <a:ext cx="8229600" cy="560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Statistical Model of Human Walk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xmlns="" id="{338B4C93-A615-4FAE-B488-C07589F39492}"/>
              </a:ext>
            </a:extLst>
          </p:cNvPr>
          <p:cNvSpPr txBox="1">
            <a:spLocks/>
          </p:cNvSpPr>
          <p:nvPr/>
        </p:nvSpPr>
        <p:spPr>
          <a:xfrm>
            <a:off x="457200" y="4298074"/>
            <a:ext cx="82296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Thesis project </a:t>
            </a:r>
            <a:r>
              <a:rPr lang="el-GR" sz="1400" dirty="0"/>
              <a:t>- </a:t>
            </a:r>
            <a:r>
              <a:rPr lang="en-US" sz="1400" dirty="0"/>
              <a:t>Erasmus+ internship at</a:t>
            </a:r>
            <a:r>
              <a:rPr lang="el-GR" sz="1400" dirty="0"/>
              <a:t> </a:t>
            </a:r>
            <a:r>
              <a:rPr lang="en-US" sz="1400" dirty="0"/>
              <a:t>University of Modena &amp; Reggio Emilia</a:t>
            </a:r>
            <a:r>
              <a:rPr lang="el-GR" sz="1400" dirty="0"/>
              <a:t> (</a:t>
            </a:r>
            <a:r>
              <a:rPr lang="en-US" sz="1400" dirty="0"/>
              <a:t>UNIMORE)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2800" dirty="0"/>
              <a:t>Variables Describing</a:t>
            </a:r>
            <a:r>
              <a:rPr lang="en-US" sz="2400" dirty="0"/>
              <a:t> </a:t>
            </a:r>
            <a:r>
              <a:rPr lang="en-US" sz="2800" dirty="0"/>
              <a:t>Human Walk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0" y="819150"/>
                <a:ext cx="8991600" cy="403860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/>
                  <a:t>The human walk is described through four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1400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400" b="1" i="0" dirty="0">
                    <a:latin typeface="+mj-lt"/>
                  </a:rPr>
                  <a:t>: The mean vertical force applied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 dirty="0" smtClean="0"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en-US" sz="1400" b="1" i="1" dirty="0" smtClean="0">
                            <a:latin typeface="Cambria Math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400" b="1" i="0" dirty="0">
                    <a:latin typeface="+mj-lt"/>
                  </a:rPr>
                  <a:t> step </a:t>
                </a:r>
                <a:r>
                  <a:rPr lang="en-US" sz="1400" i="0" dirty="0">
                    <a:latin typeface="+mj-lt"/>
                  </a:rPr>
                  <a:t>-</a:t>
                </a:r>
                <a:r>
                  <a:rPr lang="en-US" sz="1400" b="1" i="0" dirty="0">
                    <a:latin typeface="+mj-lt"/>
                  </a:rPr>
                  <a:t> </a:t>
                </a:r>
                <a:r>
                  <a:rPr lang="en-US" sz="1400" dirty="0">
                    <a:solidFill>
                      <a:prstClr val="white"/>
                    </a:solidFill>
                  </a:rPr>
                  <a:t>related to the weight and gait of the pedestrian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1" i="0" dirty="0" smtClean="0">
                        <a:latin typeface="Cambria Math"/>
                      </a:rPr>
                      <m:t>𝚫</m:t>
                    </m:r>
                    <m:sSub>
                      <m:sSubPr>
                        <m:ctrlPr>
                          <a:rPr lang="en-US" sz="1400" b="1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dirty="0" err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1400" b="1" i="1" dirty="0" err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400" b="1" i="0" dirty="0">
                    <a:latin typeface="+mj-lt"/>
                  </a:rPr>
                  <a:t>: The time interval between the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/>
                      </a:rPr>
                      <m:t>𝒌</m:t>
                    </m:r>
                    <m:r>
                      <a:rPr lang="en-US" sz="1400" b="1" i="1" dirty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14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 dirty="0" smtClean="0">
                            <a:latin typeface="Cambria Math"/>
                          </a:rPr>
                          <m:t>𝟏</m:t>
                        </m:r>
                      </m:e>
                      <m:sup>
                        <m:r>
                          <a:rPr lang="en-US" sz="1400" b="1" i="1" dirty="0" smtClean="0">
                            <a:latin typeface="Cambria Math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400" b="1" i="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 dirty="0" smtClean="0"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en-US" sz="1400" b="1" i="1" dirty="0" smtClean="0">
                            <a:latin typeface="Cambria Math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400" b="1" i="0" dirty="0">
                    <a:latin typeface="+mj-lt"/>
                  </a:rPr>
                  <a:t> step</a:t>
                </a:r>
              </a:p>
              <a:p>
                <a:pPr lvl="1"/>
                <a:r>
                  <a:rPr lang="en-US" sz="1400" b="1" i="0" dirty="0">
                    <a:latin typeface="+mj-lt"/>
                  </a:rPr>
                  <a:t>: The length traversed between the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/>
                      </a:rPr>
                      <m:t>𝒌</m:t>
                    </m:r>
                    <m:r>
                      <a:rPr lang="en-US" sz="1400" b="1" i="1" dirty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14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 dirty="0" smtClean="0">
                            <a:latin typeface="Cambria Math"/>
                          </a:rPr>
                          <m:t>𝟏</m:t>
                        </m:r>
                      </m:e>
                      <m:sup>
                        <m:r>
                          <a:rPr lang="en-US" sz="1400" b="1" i="1" dirty="0" smtClean="0">
                            <a:latin typeface="Cambria Math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400" b="1" i="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 dirty="0" smtClean="0"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en-US" sz="1400" b="1" i="1" dirty="0" smtClean="0">
                            <a:latin typeface="Cambria Math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400" b="1" i="0" dirty="0">
                    <a:latin typeface="+mj-lt"/>
                  </a:rPr>
                  <a:t> step</a:t>
                </a:r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sz="1400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400" b="1" dirty="0"/>
                  <a:t>: The direction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 dirty="0" smtClean="0"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en-US" sz="1400" b="1" i="1" dirty="0" smtClean="0">
                            <a:latin typeface="Cambria Math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400" b="1" dirty="0"/>
                  <a:t> step (angle between the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/>
                      </a:rPr>
                      <m:t>𝒌</m:t>
                    </m:r>
                    <m:r>
                      <a:rPr lang="en-US" sz="1400" b="1" i="1" dirty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14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 dirty="0" smtClean="0">
                            <a:latin typeface="Cambria Math"/>
                          </a:rPr>
                          <m:t>𝟏</m:t>
                        </m:r>
                      </m:e>
                      <m:sup>
                        <m:r>
                          <a:rPr lang="en-US" sz="1400" b="1" i="1" dirty="0" smtClean="0">
                            <a:latin typeface="Cambria Math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400" b="1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1" i="1" dirty="0" smtClean="0"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en-US" sz="1400" b="1" i="1" dirty="0" smtClean="0">
                            <a:latin typeface="Cambria Math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sz="1400" b="1" dirty="0"/>
                  <a:t> step)</a:t>
                </a:r>
              </a:p>
              <a:p>
                <a:pPr lvl="0">
                  <a:buClr>
                    <a:srgbClr val="56C5FF"/>
                  </a:buClr>
                  <a:defRPr/>
                </a:pPr>
                <a:r>
                  <a:rPr lang="en-US" sz="1800" dirty="0">
                    <a:solidFill>
                      <a:prstClr val="white"/>
                    </a:solidFill>
                  </a:rPr>
                  <a:t>Human steps are never identical</a:t>
                </a:r>
              </a:p>
              <a:p>
                <a:pPr lvl="1">
                  <a:buClr>
                    <a:srgbClr val="56C5FF"/>
                  </a:buClr>
                </a:pPr>
                <a:r>
                  <a:rPr lang="en-US" sz="1400" i="0" dirty="0">
                    <a:solidFill>
                      <a:prstClr val="white"/>
                    </a:solidFill>
                    <a:latin typeface="+mj-lt"/>
                  </a:rPr>
                  <a:t>Pedestrian walk is modeled as a series of steps where each parameter of a given step is independent of those of the previous steps</a:t>
                </a:r>
              </a:p>
              <a:p>
                <a:pPr lvl="1">
                  <a:buClr>
                    <a:srgbClr val="56C5FF"/>
                  </a:buClr>
                </a:pPr>
                <a:r>
                  <a:rPr lang="en-US" sz="1400" dirty="0">
                    <a:solidFill>
                      <a:prstClr val="white"/>
                    </a:solidFill>
                  </a:rPr>
                  <a:t>The model is memoryless and unable to describe some events i.e. a stumble or a collision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9150"/>
                <a:ext cx="8991600" cy="4038600"/>
              </a:xfrm>
              <a:blipFill rotWithShape="1">
                <a:blip r:embed="rId3"/>
                <a:stretch>
                  <a:fillRect l="-40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2800" dirty="0"/>
              <a:t>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0" y="819150"/>
                <a:ext cx="8991600" cy="403860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/>
                  <a:t>The mathematical model uses a Markov chain application called </a:t>
                </a:r>
                <a:r>
                  <a:rPr lang="en-US" sz="1800" b="1" dirty="0"/>
                  <a:t>random walk</a:t>
                </a:r>
                <a:endParaRPr lang="en-US" sz="1800" dirty="0">
                  <a:effectLst/>
                </a:endParaRPr>
              </a:p>
              <a:p>
                <a:pPr lvl="1"/>
                <a:r>
                  <a:rPr lang="en-US" sz="1400" dirty="0"/>
                  <a:t>The position of each pedestrian is a sequence - each step’s position depends exclusively on the position of the previous step </a:t>
                </a:r>
                <a:endParaRPr lang="en-US" sz="1400" b="1" i="0" dirty="0">
                  <a:latin typeface="Cambria Math"/>
                </a:endParaRPr>
              </a:p>
              <a:p>
                <a:pPr lvl="1"/>
                <a:r>
                  <a:rPr lang="en-US" sz="1400" dirty="0"/>
                  <a:t>The pedestrian is walking towards an endpoint, therefore its direction cannot be uniformly distributed </a:t>
                </a:r>
                <a:endParaRPr lang="en-US" sz="1400" b="1" i="1" dirty="0">
                  <a:latin typeface="Cambria Math"/>
                </a:endParaRPr>
              </a:p>
              <a:p>
                <a:pPr lvl="1"/>
                <a:r>
                  <a:rPr lang="en-US" sz="1400" dirty="0"/>
                  <a:t>The state of the Markov chain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1400" i="1" dirty="0" smtClean="0">
                            <a:latin typeface="Cambria Math"/>
                          </a:rPr>
                          <m:t>𝑡h</m:t>
                        </m:r>
                      </m:sup>
                    </m:sSup>
                    <m:r>
                      <a:rPr lang="en-US" sz="1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step is described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400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400" b="1" i="1" dirty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1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dirty="0" err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1400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400" b="1" i="1" dirty="0">
                        <a:latin typeface="Cambria Math"/>
                      </a:rPr>
                      <m:t>, </m:t>
                    </m:r>
                    <m:r>
                      <a:rPr lang="en-US" sz="1400" b="1" i="0" dirty="0" err="1">
                        <a:latin typeface="Cambria Math"/>
                      </a:rPr>
                      <m:t>𝚫</m:t>
                    </m:r>
                    <m:sSub>
                      <m:sSubPr>
                        <m:ctrlPr>
                          <a:rPr lang="en-US" sz="1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dirty="0" err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1400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400" b="1" i="1" dirty="0" err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dirty="0" err="1">
                            <a:latin typeface="Cambria Math"/>
                          </a:rPr>
                          <m:t>𝒍</m:t>
                        </m:r>
                      </m:e>
                      <m:sub>
                        <m:r>
                          <a:rPr lang="en-US" sz="1400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400" b="1" i="1" dirty="0" err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4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dirty="0" err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sz="1400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14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1400" b="1" dirty="0"/>
                  <a:t> </a:t>
                </a:r>
              </a:p>
              <a:p>
                <a:pPr lvl="1"/>
                <a:r>
                  <a:rPr lang="en-US" sz="1400" dirty="0"/>
                  <a:t>The Markov chain is continuous in the state space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400" dirty="0"/>
                  <a:t> and discrete in time</a:t>
                </a:r>
                <a:endParaRPr lang="en-US" sz="1400" b="1" i="1" dirty="0">
                  <a:latin typeface="Cambria Math"/>
                </a:endParaRPr>
              </a:p>
              <a:p>
                <a:pPr lvl="1"/>
                <a:r>
                  <a:rPr lang="en-US" sz="1400" dirty="0"/>
                  <a:t>The steps are independent and identically distributed (</a:t>
                </a:r>
                <a:r>
                  <a:rPr lang="en-US" sz="1400" dirty="0" err="1"/>
                  <a:t>i.i.d</a:t>
                </a:r>
                <a:r>
                  <a:rPr lang="en-US" sz="1400" dirty="0"/>
                  <a:t>.)</a:t>
                </a:r>
              </a:p>
              <a:p>
                <a:pPr lvl="1"/>
                <a:r>
                  <a:rPr lang="en-US" sz="1400" dirty="0"/>
                  <a:t>Transition probability density function (pdf):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/>
                      </a:rPr>
                      <m:t>𝑝</m:t>
                    </m:r>
                    <m:r>
                      <a:rPr lang="en-US" sz="1400" i="1" dirty="0" smtClean="0">
                        <a:latin typeface="Cambria Math"/>
                      </a:rPr>
                      <m:t>(</m:t>
                    </m:r>
                    <m:r>
                      <a:rPr lang="en-US" sz="1400" i="1" dirty="0" smtClean="0">
                        <a:latin typeface="Cambria Math"/>
                      </a:rPr>
                      <m:t>𝑆</m:t>
                    </m:r>
                    <m:r>
                      <a:rPr lang="en-US" sz="1400" i="1" dirty="0">
                        <a:latin typeface="Cambria Math"/>
                      </a:rPr>
                      <m:t>)=</m:t>
                    </m:r>
                    <m:r>
                      <a:rPr lang="en-US" sz="1400" i="1" dirty="0">
                        <a:latin typeface="Cambria Math"/>
                      </a:rPr>
                      <m:t>𝑝</m:t>
                    </m:r>
                    <m:r>
                      <a:rPr lang="en-US" sz="1400" i="1" dirty="0">
                        <a:latin typeface="Cambria Math"/>
                      </a:rPr>
                      <m:t>(</m:t>
                    </m:r>
                    <m:r>
                      <a:rPr lang="en-US" sz="1400" i="1" dirty="0" err="1">
                        <a:latin typeface="Cambria Math"/>
                      </a:rPr>
                      <m:t>𝐹</m:t>
                    </m:r>
                    <m:r>
                      <a:rPr lang="en-US" sz="1400" i="1" dirty="0" err="1">
                        <a:latin typeface="Cambria Math"/>
                      </a:rPr>
                      <m:t>,</m:t>
                    </m:r>
                    <m:r>
                      <a:rPr lang="en-US" sz="1400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0" dirty="0" err="1">
                        <a:latin typeface="Cambria Math"/>
                      </a:rPr>
                      <m:t>Δ</m:t>
                    </m:r>
                    <m:r>
                      <a:rPr lang="en-US" sz="1400" i="1" dirty="0" err="1">
                        <a:latin typeface="Cambria Math"/>
                      </a:rPr>
                      <m:t>𝑡</m:t>
                    </m:r>
                    <m:r>
                      <a:rPr lang="en-US" sz="1400" i="1" dirty="0" err="1">
                        <a:latin typeface="Cambria Math"/>
                      </a:rPr>
                      <m:t>,</m:t>
                    </m:r>
                    <m:r>
                      <a:rPr lang="en-US" sz="1400" i="1" dirty="0" err="1">
                        <a:latin typeface="Cambria Math"/>
                      </a:rPr>
                      <m:t>𝑙</m:t>
                    </m:r>
                    <m:r>
                      <a:rPr lang="en-US" sz="1400" i="1" dirty="0" err="1">
                        <a:latin typeface="Cambria Math"/>
                      </a:rPr>
                      <m:t>,</m:t>
                    </m:r>
                    <m:r>
                      <a:rPr lang="en-US" sz="1400" i="1" dirty="0" err="1">
                        <a:latin typeface="Cambria Math"/>
                      </a:rPr>
                      <m:t>𝜃</m:t>
                    </m:r>
                    <m:r>
                      <a:rPr lang="en-US" sz="1400" i="1" dirty="0">
                        <a:latin typeface="Cambria Math"/>
                      </a:rPr>
                      <m:t>)</m:t>
                    </m:r>
                  </m:oMath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9150"/>
                <a:ext cx="8991600" cy="4038600"/>
              </a:xfrm>
              <a:blipFill rotWithShape="1">
                <a:blip r:embed="rId3"/>
                <a:stretch>
                  <a:fillRect l="-40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8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2800" dirty="0"/>
              <a:t>Geometrical Interpretation</a:t>
            </a:r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11" y="971550"/>
            <a:ext cx="6540027" cy="3543300"/>
          </a:xfrm>
        </p:spPr>
      </p:pic>
    </p:spTree>
    <p:extLst>
      <p:ext uri="{BB962C8B-B14F-4D97-AF65-F5344CB8AC3E}">
        <p14:creationId xmlns:p14="http://schemas.microsoft.com/office/powerpoint/2010/main" val="28260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2800" dirty="0"/>
              <a:t>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0" y="819150"/>
                <a:ext cx="5209032" cy="403860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600" dirty="0"/>
                  <a:t>The correlation between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sz="1600" dirty="0"/>
                  <a:t> variables describing the human walk was extracted by Martina </a:t>
                </a:r>
                <a:r>
                  <a:rPr lang="en-US" sz="1600" dirty="0" err="1"/>
                  <a:t>Fornaciari</a:t>
                </a:r>
                <a:endParaRPr lang="en-US" sz="1600" dirty="0"/>
              </a:p>
              <a:p>
                <a:pPr lvl="1"/>
                <a:r>
                  <a:rPr lang="en-US" sz="1200" dirty="0"/>
                  <a:t>Correlation coefficients of distinct variables have been assessed and then averaged over the number of students in order to devise general indications. </a:t>
                </a:r>
              </a:p>
              <a:p>
                <a:pPr lvl="0">
                  <a:buClr>
                    <a:srgbClr val="56C5FF"/>
                  </a:buClr>
                </a:pPr>
                <a:r>
                  <a:rPr lang="en-US" sz="1600" dirty="0">
                    <a:solidFill>
                      <a:prstClr val="white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prstClr val="white"/>
                        </a:solidFill>
                        <a:latin typeface="Cambria Math"/>
                      </a:rPr>
                      <m:t>𝐷𝑡</m:t>
                    </m:r>
                  </m:oMath>
                </a14:m>
                <a:r>
                  <a:rPr lang="en-US" sz="1600" dirty="0">
                    <a:solidFill>
                      <a:prstClr val="white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prstClr val="white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en-US" sz="1600" dirty="0">
                    <a:solidFill>
                      <a:prstClr val="white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prstClr val="white"/>
                        </a:solidFill>
                        <a:latin typeface="Cambria Math"/>
                      </a:rPr>
                      <m:t>𝐷𝑡</m:t>
                    </m:r>
                  </m:oMath>
                </a14:m>
                <a:r>
                  <a:rPr lang="en-US" sz="1600" b="0" i="0" dirty="0">
                    <a:solidFill>
                      <a:prstClr val="white"/>
                    </a:solidFill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prstClr val="white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600" dirty="0">
                    <a:solidFill>
                      <a:prstClr val="white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prstClr val="white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en-US" sz="1600" dirty="0">
                    <a:solidFill>
                      <a:prstClr val="white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l-GR" sz="1600" b="0" i="1" dirty="0" smtClean="0">
                        <a:solidFill>
                          <a:prstClr val="white"/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en-US" sz="1600" dirty="0">
                    <a:solidFill>
                      <a:prstClr val="white"/>
                    </a:solidFill>
                  </a:rPr>
                  <a:t> correlations are important - any other correlation can be considered negligible</a:t>
                </a:r>
              </a:p>
              <a:p>
                <a:pPr lvl="0">
                  <a:buClr>
                    <a:srgbClr val="56C5FF"/>
                  </a:buClr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/>
                      </a:rPr>
                      <m:t>𝐷𝑡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1600" dirty="0"/>
                  <a:t> are correlated, while </a:t>
                </a:r>
                <a14:m>
                  <m:oMath xmlns:m="http://schemas.openxmlformats.org/officeDocument/2006/math">
                    <m:r>
                      <a:rPr lang="el-GR" sz="1600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l-GR" sz="1600" dirty="0"/>
                  <a:t> </a:t>
                </a:r>
                <a:r>
                  <a:rPr lang="en-US" sz="1600" dirty="0"/>
                  <a:t>is statistically independent from the others</a:t>
                </a: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9150"/>
                <a:ext cx="5209032" cy="4038600"/>
              </a:xfrm>
              <a:blipFill rotWithShape="1">
                <a:blip r:embed="rId3"/>
                <a:stretch>
                  <a:fillRect l="-351" r="-46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 descr="\bar{R} = [\bar{R}_{ij}] =&#10;\begin{bmatrix}&#10;1 &amp; -0.33 &amp; -0.25 &amp; 0.02 \\&#10;-0.33 &amp; 1 &amp; 0.06 &amp; 0.15 \\&#10;-0.25 &amp; 0.06 &amp; 1 &amp; 0.08 \\ &#10;0.02 &amp; 0.15 &amp; 0.08 &amp; 1&#10;\end{bmatrix} \textrm{for } i,j = 1,2,3,4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9" t="-4917" r="-1420" b="-7083"/>
          <a:stretch/>
        </p:blipFill>
        <p:spPr bwMode="auto">
          <a:xfrm>
            <a:off x="5214686" y="1525535"/>
            <a:ext cx="3847460" cy="806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0" name="Connector: Elbow 24">
            <a:extLst>
              <a:ext uri="{FF2B5EF4-FFF2-40B4-BE49-F238E27FC236}">
                <a16:creationId xmlns:a16="http://schemas.microsoft.com/office/drawing/2014/main" xmlns="" id="{E1CA4267-E994-4608-947B-323F407F64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69736" y="1416706"/>
            <a:ext cx="152400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24">
            <a:extLst>
              <a:ext uri="{FF2B5EF4-FFF2-40B4-BE49-F238E27FC236}">
                <a16:creationId xmlns:a16="http://schemas.microsoft.com/office/drawing/2014/main" xmlns="" id="{E1CA4267-E994-4608-947B-323F407F64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81806" y="1416706"/>
            <a:ext cx="152400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24">
            <a:extLst>
              <a:ext uri="{FF2B5EF4-FFF2-40B4-BE49-F238E27FC236}">
                <a16:creationId xmlns:a16="http://schemas.microsoft.com/office/drawing/2014/main" xmlns="" id="{E1CA4267-E994-4608-947B-323F407F64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15206" y="1416706"/>
            <a:ext cx="152400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24">
            <a:extLst>
              <a:ext uri="{FF2B5EF4-FFF2-40B4-BE49-F238E27FC236}">
                <a16:creationId xmlns:a16="http://schemas.microsoft.com/office/drawing/2014/main" xmlns="" id="{E1CA4267-E994-4608-947B-323F407F64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02306" y="1416706"/>
            <a:ext cx="152400" cy="4"/>
          </a:xfrm>
          <a:prstGeom prst="bentConnector3">
            <a:avLst>
              <a:gd name="adj1" fmla="val 18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0">
                <a:extLst>
                  <a:ext uri="{FF2B5EF4-FFF2-40B4-BE49-F238E27FC236}">
                    <a16:creationId xmlns:a16="http://schemas.microsoft.com/office/drawing/2014/main" xmlns="" id="{48316C5A-F30C-470C-AAFC-6DBCA338598E}"/>
                  </a:ext>
                </a:extLst>
              </p:cNvPr>
              <p:cNvSpPr txBox="1"/>
              <p:nvPr/>
            </p:nvSpPr>
            <p:spPr>
              <a:xfrm>
                <a:off x="6160498" y="1100493"/>
                <a:ext cx="3708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rtl="0"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/>
                        </a:rPr>
                        <m:t>𝐷𝑡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" name="TextBox 1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8316C5A-F30C-470C-AAFC-6DBCA3385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498" y="1100493"/>
                <a:ext cx="370871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0">
                <a:extLst>
                  <a:ext uri="{FF2B5EF4-FFF2-40B4-BE49-F238E27FC236}">
                    <a16:creationId xmlns:a16="http://schemas.microsoft.com/office/drawing/2014/main" xmlns="" id="{48316C5A-F30C-470C-AAFC-6DBCA338598E}"/>
                  </a:ext>
                </a:extLst>
              </p:cNvPr>
              <p:cNvSpPr txBox="1"/>
              <p:nvPr/>
            </p:nvSpPr>
            <p:spPr>
              <a:xfrm>
                <a:off x="6705210" y="1100493"/>
                <a:ext cx="305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rtl="0"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" name="TextBox 1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8316C5A-F30C-470C-AAFC-6DBCA3385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210" y="1100493"/>
                <a:ext cx="305596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0">
                <a:extLst>
                  <a:ext uri="{FF2B5EF4-FFF2-40B4-BE49-F238E27FC236}">
                    <a16:creationId xmlns:a16="http://schemas.microsoft.com/office/drawing/2014/main" xmlns="" id="{48316C5A-F30C-470C-AAFC-6DBCA338598E}"/>
                  </a:ext>
                </a:extLst>
              </p:cNvPr>
              <p:cNvSpPr txBox="1"/>
              <p:nvPr/>
            </p:nvSpPr>
            <p:spPr>
              <a:xfrm>
                <a:off x="7259962" y="1100493"/>
                <a:ext cx="262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rtl="0"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" name="TextBox 1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8316C5A-F30C-470C-AAFC-6DBCA3385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62" y="1100493"/>
                <a:ext cx="262892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0">
                <a:extLst>
                  <a:ext uri="{FF2B5EF4-FFF2-40B4-BE49-F238E27FC236}">
                    <a16:creationId xmlns:a16="http://schemas.microsoft.com/office/drawing/2014/main" xmlns="" id="{48316C5A-F30C-470C-AAFC-6DBCA338598E}"/>
                  </a:ext>
                </a:extLst>
              </p:cNvPr>
              <p:cNvSpPr txBox="1"/>
              <p:nvPr/>
            </p:nvSpPr>
            <p:spPr>
              <a:xfrm>
                <a:off x="7629617" y="1100493"/>
                <a:ext cx="2977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rtl="0">
                  <a:defRPr lang="en-GB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1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3" name="TextBox 1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8316C5A-F30C-470C-AAFC-6DBCA3385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617" y="1100493"/>
                <a:ext cx="29777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Ορθογώνιο 14"/>
          <p:cNvSpPr/>
          <p:nvPr/>
        </p:nvSpPr>
        <p:spPr>
          <a:xfrm>
            <a:off x="5119116" y="2381666"/>
            <a:ext cx="4038600" cy="4308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100" dirty="0"/>
              <a:t>The average matrix correlation between the variables as extracted by Martina </a:t>
            </a:r>
            <a:r>
              <a:rPr lang="en-US" sz="1100" dirty="0" err="1"/>
              <a:t>Fornaciari</a:t>
            </a:r>
            <a:endParaRPr lang="el-G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1"/>
              <p:cNvSpPr txBox="1">
                <a:spLocks/>
              </p:cNvSpPr>
              <p:nvPr/>
            </p:nvSpPr>
            <p:spPr>
              <a:xfrm>
                <a:off x="5209032" y="2808732"/>
                <a:ext cx="3858768" cy="15918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3550" indent="-2317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ct val="100000"/>
                  <a:buFont typeface="Symbol" panose="05050102010706020507" pitchFamily="18" charset="2"/>
                  <a:buChar char="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2625" indent="-21907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7250" indent="-174625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302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07008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80744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54480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28216" indent="-173736" algn="l" defTabSz="914400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1400" dirty="0">
                    <a:solidFill>
                      <a:prstClr val="white"/>
                    </a:solidFill>
                  </a:rPr>
                  <a:t>Thus, the pdf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prstClr val="white"/>
                        </a:solidFill>
                        <a:latin typeface="Cambria Math"/>
                      </a:rPr>
                      <m:t>𝑝</m:t>
                    </m:r>
                    <m:r>
                      <a:rPr lang="en-US" sz="1400" b="0" i="1" smtClean="0">
                        <a:solidFill>
                          <a:prstClr val="white"/>
                        </a:solidFill>
                        <a:latin typeface="Cambria Math"/>
                      </a:rPr>
                      <m:t>(</m:t>
                    </m:r>
                    <m:r>
                      <a:rPr lang="en-US" sz="1400" b="0" i="1" smtClean="0">
                        <a:solidFill>
                          <a:prstClr val="white"/>
                        </a:solidFill>
                        <a:latin typeface="Cambria Math"/>
                      </a:rPr>
                      <m:t>𝑆</m:t>
                    </m:r>
                    <m:r>
                      <a:rPr lang="en-US" sz="1400" b="0" i="1" smtClean="0">
                        <a:solidFill>
                          <a:prstClr val="white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prstClr val="white"/>
                    </a:solidFill>
                  </a:rPr>
                  <a:t> can be written as: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en-US" sz="1600" b="1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𝑭</m:t>
                          </m:r>
                          <m:r>
                            <a:rPr lang="en-US" sz="16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l-GR" sz="1600" b="1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𝚫</m:t>
                          </m:r>
                          <m:r>
                            <a:rPr lang="en-US" sz="1600" b="1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𝐭</m:t>
                          </m:r>
                          <m:r>
                            <a:rPr lang="en-US" sz="1600" b="1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600" b="1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𝐥</m:t>
                          </m:r>
                          <m:r>
                            <a:rPr lang="en-US" sz="1600" b="1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l-GR" sz="1600" b="1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𝛉</m:t>
                          </m:r>
                        </m:e>
                      </m:d>
                      <m:r>
                        <a:rPr lang="en-US" sz="1600" b="1" i="0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0" smtClean="0">
                          <a:solidFill>
                            <a:prstClr val="white"/>
                          </a:solidFill>
                          <a:latin typeface="Cambria Math"/>
                        </a:rPr>
                        <m:t>𝐩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𝐅</m:t>
                          </m:r>
                          <m:r>
                            <a:rPr lang="en-US" sz="1600" b="1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l-GR" sz="1600" b="1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𝚫</m:t>
                          </m:r>
                          <m:r>
                            <a:rPr lang="en-US" sz="1600" b="1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𝐭</m:t>
                          </m:r>
                          <m:r>
                            <a:rPr lang="en-US" sz="1600" b="1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600" b="1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𝐥</m:t>
                          </m:r>
                        </m:e>
                      </m:d>
                      <m:r>
                        <a:rPr lang="en-US" sz="1600" b="1" i="0" smtClean="0">
                          <a:solidFill>
                            <a:prstClr val="white"/>
                          </a:solidFill>
                          <a:latin typeface="Cambria Math"/>
                        </a:rPr>
                        <m:t>𝐩</m:t>
                      </m:r>
                      <m:r>
                        <a:rPr lang="en-US" sz="1600" b="1" i="0" smtClean="0">
                          <a:solidFill>
                            <a:prstClr val="white"/>
                          </a:solidFill>
                          <a:latin typeface="Cambria Math"/>
                        </a:rPr>
                        <m:t>(</m:t>
                      </m:r>
                      <m:r>
                        <a:rPr lang="el-GR" sz="1600" b="1" i="0" smtClean="0">
                          <a:solidFill>
                            <a:prstClr val="white"/>
                          </a:solidFill>
                          <a:latin typeface="Cambria Math"/>
                        </a:rPr>
                        <m:t>𝛉</m:t>
                      </m:r>
                      <m:r>
                        <a:rPr lang="el-GR" sz="1600" b="1" i="0" smtClean="0">
                          <a:solidFill>
                            <a:prstClr val="white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032" y="2808732"/>
                <a:ext cx="3858768" cy="159181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Ορθογώνιο 15"/>
          <p:cNvSpPr/>
          <p:nvPr/>
        </p:nvSpPr>
        <p:spPr>
          <a:xfrm>
            <a:off x="5456362" y="3604641"/>
            <a:ext cx="330663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83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 rtlCol="0">
            <a:normAutofit/>
          </a:bodyPr>
          <a:lstStyle/>
          <a:p>
            <a:pPr algn="ctr"/>
            <a:r>
              <a:rPr lang="en-US" sz="2800" dirty="0"/>
              <a:t>Gaussian Mixture Modeling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19150"/>
            <a:ext cx="8991600" cy="403860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 </a:t>
            </a:r>
            <a:r>
              <a:rPr lang="en-US" sz="1800" b="1" dirty="0"/>
              <a:t>Gaussian Mixture Model (GMM)</a:t>
            </a:r>
            <a:r>
              <a:rPr lang="en-US" sz="1800" dirty="0"/>
              <a:t> is a probabilistic model for representing normally distributed subpopulations within an overall population</a:t>
            </a:r>
            <a:endParaRPr lang="en-US" sz="1400" dirty="0">
              <a:solidFill>
                <a:prstClr val="white"/>
              </a:solidFill>
            </a:endParaRPr>
          </a:p>
          <a:p>
            <a:pPr lvl="1"/>
            <a:r>
              <a:rPr lang="en-US" sz="1400" dirty="0"/>
              <a:t>Parameterized by the mixture component </a:t>
            </a:r>
            <a:r>
              <a:rPr lang="en-US" sz="1400" b="1" dirty="0"/>
              <a:t>weights</a:t>
            </a:r>
            <a:r>
              <a:rPr lang="en-US" sz="1400" dirty="0"/>
              <a:t>, </a:t>
            </a:r>
            <a:r>
              <a:rPr lang="en-US" sz="1400" b="1" dirty="0"/>
              <a:t>means</a:t>
            </a:r>
            <a:r>
              <a:rPr lang="en-US" sz="1400" dirty="0"/>
              <a:t> and </a:t>
            </a:r>
            <a:r>
              <a:rPr lang="en-US" sz="1400" b="1" dirty="0"/>
              <a:t>variances/covariances</a:t>
            </a:r>
          </a:p>
          <a:p>
            <a:pPr lvl="1"/>
            <a:r>
              <a:rPr lang="en-US" sz="1400" i="0" dirty="0">
                <a:latin typeface="+mj-lt"/>
              </a:rPr>
              <a:t>The component weights are the a-posteriori estimates of the component probabilities given the data</a:t>
            </a:r>
            <a:endParaRPr lang="en-US" sz="1400" b="1" i="1" dirty="0">
              <a:latin typeface="Cambria Math"/>
            </a:endParaRPr>
          </a:p>
          <a:p>
            <a:pPr lvl="0">
              <a:buClr>
                <a:srgbClr val="56C5FF"/>
              </a:buClr>
              <a:defRPr/>
            </a:pPr>
            <a:r>
              <a:rPr lang="en-US" sz="1800" dirty="0"/>
              <a:t>GMMs are an interesting approach to this work</a:t>
            </a:r>
            <a:endParaRPr lang="en-US" sz="1800" dirty="0">
              <a:solidFill>
                <a:prstClr val="white"/>
              </a:solidFill>
            </a:endParaRPr>
          </a:p>
          <a:p>
            <a:pPr lvl="1">
              <a:buClr>
                <a:srgbClr val="56C5FF"/>
              </a:buClr>
            </a:pPr>
            <a:r>
              <a:rPr lang="en-US" sz="1400" dirty="0"/>
              <a:t>They depend on a limited number of parameters </a:t>
            </a:r>
          </a:p>
          <a:p>
            <a:pPr lvl="1">
              <a:buClr>
                <a:srgbClr val="56C5FF"/>
              </a:buClr>
            </a:pPr>
            <a:r>
              <a:rPr lang="en-US" sz="1400" dirty="0"/>
              <a:t>Can accurately approximate several practical distributions</a:t>
            </a:r>
          </a:p>
          <a:p>
            <a:pPr lvl="1">
              <a:buClr>
                <a:srgbClr val="56C5FF"/>
              </a:buClr>
            </a:pPr>
            <a:r>
              <a:rPr lang="en-US" sz="1400" dirty="0"/>
              <a:t>Can rely on simple algorithms</a:t>
            </a:r>
          </a:p>
          <a:p>
            <a:pPr lvl="1">
              <a:buClr>
                <a:srgbClr val="56C5FF"/>
              </a:buClr>
            </a:pPr>
            <a:r>
              <a:rPr lang="en-US" sz="1400" dirty="0"/>
              <a:t>A successful representation of the problem (as eventuated by the work of Thomas </a:t>
            </a:r>
            <a:r>
              <a:rPr lang="en-US" sz="1400" dirty="0" err="1"/>
              <a:t>Caleri</a:t>
            </a:r>
            <a:r>
              <a:rPr lang="en-US" sz="1400" dirty="0"/>
              <a:t>)</a:t>
            </a:r>
            <a:endParaRPr 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72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 rtlCol="0">
            <a:normAutofit/>
          </a:bodyPr>
          <a:lstStyle/>
          <a:p>
            <a:pPr algn="ctr"/>
            <a:r>
              <a:rPr lang="en-US" sz="2800" dirty="0"/>
              <a:t>Gaussian Mixture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19150"/>
                <a:ext cx="8991600" cy="4038600"/>
              </a:xfrm>
            </p:spPr>
            <p:txBody>
              <a:bodyPr anchor="ctr">
                <a:normAutofit fontScale="85000" lnSpcReduction="20000"/>
              </a:bodyPr>
              <a:lstStyle/>
              <a:p>
                <a:pPr lvl="0">
                  <a:buClr>
                    <a:srgbClr val="56C5FF"/>
                  </a:buClr>
                  <a:defRPr/>
                </a:pPr>
                <a:r>
                  <a:rPr lang="en-US" sz="1900" b="0" dirty="0" smtClean="0">
                    <a:solidFill>
                      <a:prstClr val="white"/>
                    </a:solidFill>
                    <a:latin typeface="Cambria Math" panose="02040503050406030204" pitchFamily="18" charset="0"/>
                  </a:rPr>
                  <a:t>Let a GMM with K components.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i="0" dirty="0" smtClean="0">
                            <a:latin typeface="Cambria Math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 i="0" dirty="0" smtClean="0">
                            <a:latin typeface="Cambria Math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1900" dirty="0"/>
                  <a:t> component has:</a:t>
                </a:r>
              </a:p>
              <a:p>
                <a:pPr marL="463550" marR="0" lvl="1" indent="-231775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56C5FF"/>
                  </a:buClr>
                  <a:buSzPct val="100000"/>
                  <a:buFont typeface="Symbol" panose="05050102010706020507" pitchFamily="18" charset="2"/>
                  <a:buChar char=""/>
                  <a:tabLst/>
                  <a:defRPr/>
                </a:pPr>
                <a:r>
                  <a:rPr lang="en-US" sz="1500" dirty="0">
                    <a:solidFill>
                      <a:prstClr val="white"/>
                    </a:solidFill>
                    <a:latin typeface="Corbel"/>
                  </a:rPr>
                  <a:t>M</a:t>
                </a:r>
                <a:r>
                  <a:rPr kumimoji="0" lang="en-US" sz="15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/>
                  </a:rPr>
                  <a:t>ean</a:t>
                </a: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5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15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kumimoji="0" lang="en-US" sz="15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0" lang="en-US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/>
                  </a:rPr>
                  <a:t> </a:t>
                </a: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/>
                  </a:rPr>
                  <a:t>for the </a:t>
                </a:r>
                <a:r>
                  <a:rPr kumimoji="0" lang="en-US" sz="15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/>
                  </a:rPr>
                  <a:t>univariate</a:t>
                </a: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/>
                  </a:rPr>
                  <a:t> case and 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5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l-GR" sz="15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kumimoji="0" lang="en-US" sz="15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0" lang="en-US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/>
                  </a:rPr>
                  <a:t> </a:t>
                </a: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/>
                  </a:rPr>
                  <a:t>for the multivariate case</a:t>
                </a:r>
              </a:p>
              <a:p>
                <a:pPr lvl="1">
                  <a:buClr>
                    <a:srgbClr val="56C5FF"/>
                  </a:buClr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/>
                  </a:rPr>
                  <a:t>Variance/covariance: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5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15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kumimoji="0" lang="en-US" sz="15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0" lang="en-US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/>
                  </a:rPr>
                  <a:t> </a:t>
                </a: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/>
                  </a:rPr>
                  <a:t>for the </a:t>
                </a:r>
                <a:r>
                  <a:rPr kumimoji="0" lang="en-US" sz="15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/>
                  </a:rPr>
                  <a:t>univariate</a:t>
                </a: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/>
                  </a:rPr>
                  <a:t> case and</a:t>
                </a:r>
                <a:r>
                  <a:rPr kumimoji="0" lang="en-US" sz="15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rbe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00" b="1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sz="1500" b="1" i="1" dirty="0">
                            <a:solidFill>
                              <a:prstClr val="white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500" b="1" dirty="0">
                    <a:solidFill>
                      <a:prstClr val="white"/>
                    </a:solidFill>
                  </a:rPr>
                  <a:t>​ </a:t>
                </a:r>
                <a:r>
                  <a:rPr lang="en-US" sz="1500" dirty="0">
                    <a:solidFill>
                      <a:prstClr val="white"/>
                    </a:solidFill>
                  </a:rPr>
                  <a:t>for the multivariate case</a:t>
                </a:r>
              </a:p>
              <a:p>
                <a:pPr lvl="1">
                  <a:buClr>
                    <a:srgbClr val="56C5FF"/>
                  </a:buClr>
                  <a:defRPr/>
                </a:pPr>
                <a:r>
                  <a:rPr lang="en-US" sz="1500" i="0" dirty="0">
                    <a:latin typeface="+mj-lt"/>
                  </a:rPr>
                  <a:t>Mixture component 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00" b="1" i="1" dirty="0" smtClean="0">
                            <a:latin typeface="Cambria Math"/>
                          </a:rPr>
                          <m:t>𝝓</m:t>
                        </m:r>
                      </m:e>
                      <m:sub>
                        <m:r>
                          <a:rPr lang="en-US" sz="1500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500" b="1" i="0" dirty="0">
                    <a:latin typeface="+mj-lt"/>
                  </a:rPr>
                  <a:t> </a:t>
                </a:r>
                <a:r>
                  <a:rPr lang="en-US" sz="1500" i="0" dirty="0">
                    <a:latin typeface="+mj-lt"/>
                  </a:rPr>
                  <a:t>​with the constraint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5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5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5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500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l-GR" sz="15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 dirty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500" b="0" i="0" smtClean="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r>
                          <a:rPr lang="en-US" sz="1500" b="0" i="0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1500" i="0" dirty="0">
                    <a:latin typeface="+mj-lt"/>
                  </a:rPr>
                  <a:t>  - the total probability distribution normalizes to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sz="1500" dirty="0" smtClean="0">
                  <a:solidFill>
                    <a:prstClr val="white"/>
                  </a:solidFill>
                </a:endParaRPr>
              </a:p>
              <a:p>
                <a:pPr lvl="0">
                  <a:buClr>
                    <a:srgbClr val="56C5FF"/>
                  </a:buClr>
                  <a:defRPr/>
                </a:pPr>
                <a:r>
                  <a:rPr lang="en-US" sz="1900" dirty="0" smtClean="0">
                    <a:solidFill>
                      <a:prstClr val="white"/>
                    </a:solidFill>
                  </a:rPr>
                  <a:t>pdf of a GM based on K components</a:t>
                </a:r>
                <a:endParaRPr lang="en-US" sz="1400" dirty="0">
                  <a:solidFill>
                    <a:prstClr val="white"/>
                  </a:solidFill>
                </a:endParaRPr>
              </a:p>
              <a:p>
                <a:pPr lvl="1">
                  <a:buClr>
                    <a:srgbClr val="56C5FF"/>
                  </a:buClr>
                  <a:defRPr/>
                </a:pPr>
                <a:r>
                  <a:rPr lang="en-US" sz="1500" dirty="0" smtClean="0">
                    <a:solidFill>
                      <a:prstClr val="white"/>
                    </a:solidFill>
                  </a:rPr>
                  <a:t>Univariate </a:t>
                </a:r>
                <a:r>
                  <a:rPr lang="en-US" sz="1500" dirty="0">
                    <a:solidFill>
                      <a:prstClr val="white"/>
                    </a:solidFill>
                  </a:rPr>
                  <a:t>case (modeling </a:t>
                </a:r>
                <a14:m>
                  <m:oMath xmlns:m="http://schemas.openxmlformats.org/officeDocument/2006/math">
                    <m:r>
                      <a:rPr lang="el-GR" sz="1500" b="0" i="1" smtClean="0">
                        <a:solidFill>
                          <a:prstClr val="white"/>
                        </a:solidFill>
                        <a:latin typeface="Cambria Math"/>
                      </a:rPr>
                      <m:t>𝜃</m:t>
                    </m:r>
                  </m:oMath>
                </a14:m>
                <a:r>
                  <a:rPr lang="en-US" sz="1500" dirty="0" smtClean="0">
                    <a:solidFill>
                      <a:prstClr val="white"/>
                    </a:solidFill>
                  </a:rPr>
                  <a:t>):</a:t>
                </a:r>
                <a:endParaRPr lang="en-US" sz="1500" i="1" dirty="0" smtClean="0">
                  <a:solidFill>
                    <a:prstClr val="white"/>
                  </a:solidFill>
                  <a:latin typeface="Cambria Math"/>
                </a:endParaRPr>
              </a:p>
              <a:p>
                <a:pPr marL="0" indent="0" algn="ctr">
                  <a:buClr>
                    <a:srgbClr val="56C5FF"/>
                  </a:buClr>
                  <a:buNone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𝒑</m:t>
                        </m:r>
                      </m:e>
                    </m:acc>
                    <m:d>
                      <m:dPr>
                        <m:ctrlP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l-GR" sz="1200" b="1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  <m:r>
                      <a:rPr lang="en-US" sz="1200" b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1200" b="1" i="0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𝐊</m:t>
                        </m:r>
                      </m:sup>
                      <m:e>
                        <m:sSub>
                          <m:sSubPr>
                            <m:ctrlPr>
                              <a:rPr lang="en-US" sz="1200" b="1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dirty="0">
                                <a:latin typeface="Cambria Math"/>
                              </a:rPr>
                              <m:t>𝝓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𝑵</m:t>
                        </m:r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l-GR" sz="1200" b="1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l-GR" sz="1200" b="1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1200" b="1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1200" b="1" i="1">
                        <a:solidFill>
                          <a:prstClr val="white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400" b="1" dirty="0" smtClean="0">
                    <a:solidFill>
                      <a:prstClr val="white"/>
                    </a:solidFill>
                  </a:rPr>
                  <a:t>   </a:t>
                </a:r>
                <a:r>
                  <a:rPr lang="en-US" sz="1400" i="1" dirty="0" smtClean="0">
                    <a:solidFill>
                      <a:prstClr val="white"/>
                    </a:solidFill>
                  </a:rPr>
                  <a:t>where  </a:t>
                </a:r>
                <a:r>
                  <a:rPr lang="en-US" sz="1400" dirty="0" smtClean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white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l-GR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14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400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l-GR" sz="14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14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l-GR" sz="14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l-GR" sz="1400" b="0" i="1" smtClean="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sz="1400">
                        <a:solidFill>
                          <a:prstClr val="white"/>
                        </a:solidFill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en-US" sz="1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40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1400" b="0" i="0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sz="1400" b="0" i="0" smtClean="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US" sz="1400" dirty="0">
                  <a:solidFill>
                    <a:prstClr val="white"/>
                  </a:solidFill>
                </a:endParaRPr>
              </a:p>
              <a:p>
                <a:pPr lvl="1">
                  <a:buClr>
                    <a:srgbClr val="56C5FF"/>
                  </a:buClr>
                  <a:defRPr/>
                </a:pPr>
                <a:r>
                  <a:rPr lang="en-US" sz="1500" dirty="0">
                    <a:solidFill>
                      <a:prstClr val="white"/>
                    </a:solidFill>
                  </a:rPr>
                  <a:t>Multivariate case (modeling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prstClr val="white"/>
                        </a:solidFill>
                        <a:latin typeface="Cambria Math"/>
                      </a:rPr>
                      <m:t>𝐹</m:t>
                    </m:r>
                    <m:r>
                      <a:rPr lang="en-US" sz="1500" i="1">
                        <a:solidFill>
                          <a:prstClr val="white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l-GR" sz="1500">
                        <a:solidFill>
                          <a:prstClr val="white"/>
                        </a:solidFill>
                        <a:latin typeface="Cambria Math"/>
                      </a:rPr>
                      <m:t>Δ</m:t>
                    </m:r>
                    <m:r>
                      <m:rPr>
                        <m:sty m:val="p"/>
                      </m:rPr>
                      <a:rPr lang="en-US" sz="1500">
                        <a:solidFill>
                          <a:prstClr val="white"/>
                        </a:solidFill>
                        <a:latin typeface="Cambria Math"/>
                      </a:rPr>
                      <m:t>t</m:t>
                    </m:r>
                    <m:r>
                      <a:rPr lang="en-US" sz="1500">
                        <a:solidFill>
                          <a:prstClr val="white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500">
                        <a:solidFill>
                          <a:prstClr val="white"/>
                        </a:solidFill>
                        <a:latin typeface="Cambria Math"/>
                      </a:rPr>
                      <m:t>l</m:t>
                    </m:r>
                  </m:oMath>
                </a14:m>
                <a:r>
                  <a:rPr lang="en-US" sz="1500" dirty="0">
                    <a:solidFill>
                      <a:prstClr val="white"/>
                    </a:solidFill>
                  </a:rPr>
                  <a:t>):</a:t>
                </a:r>
                <a:endParaRPr lang="en-US" sz="1500" dirty="0" smtClean="0">
                  <a:solidFill>
                    <a:prstClr val="white"/>
                  </a:solidFill>
                </a:endParaRPr>
              </a:p>
              <a:p>
                <a:pPr marL="0" lvl="0" indent="0" algn="ctr">
                  <a:buClr>
                    <a:srgbClr val="56C5FF"/>
                  </a:buClr>
                  <a:buNone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𝒑</m:t>
                        </m:r>
                      </m:e>
                    </m:acc>
                    <m:d>
                      <m:dPr>
                        <m:ctrlP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𝑭</m:t>
                        </m:r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l-GR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𝜟</m:t>
                        </m:r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𝒍</m:t>
                        </m:r>
                      </m:e>
                    </m:d>
                    <m:r>
                      <a:rPr lang="en-US" sz="1200" b="1" i="1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lang="en-US" sz="1200" b="1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1" i="1" dirty="0">
                                <a:latin typeface="Cambria Math"/>
                              </a:rPr>
                              <m:t>𝝓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𝑵</m:t>
                        </m:r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l-GR" sz="1200" b="1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1200" b="1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200" b="1" i="1">
                            <a:solidFill>
                              <a:prstClr val="white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l-GR" sz="1200" b="1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1200" b="1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𝜮</m:t>
                            </m:r>
                          </m:e>
                          <m:sub>
                            <m:r>
                              <a:rPr lang="en-US" sz="1200" b="1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1200" b="1" i="1">
                        <a:solidFill>
                          <a:prstClr val="white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400" b="1" i="1" dirty="0">
                    <a:solidFill>
                      <a:prstClr val="white"/>
                    </a:solidFill>
                  </a:rPr>
                  <a:t>   </a:t>
                </a:r>
                <a:r>
                  <a:rPr lang="en-US" sz="1400" i="1" dirty="0">
                    <a:solidFill>
                      <a:prstClr val="white"/>
                    </a:solidFill>
                  </a:rPr>
                  <a:t>where </a:t>
                </a:r>
                <a:r>
                  <a:rPr lang="en-US" sz="14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white"/>
                        </a:solidFill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l-GR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400">
                        <a:solidFill>
                          <a:prstClr val="white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>
                            <a:solidFill>
                              <a:prstClr val="white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l-GR" sz="1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140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400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l-GR" sz="14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sz="1400">
                        <a:solidFill>
                          <a:prstClr val="white"/>
                        </a:solidFill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en-US" sz="1400" i="1">
                            <a:solidFill>
                              <a:prstClr val="white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40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4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1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4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l-GR" sz="1400" i="1">
                                            <a:solidFill>
                                              <a:prstClr val="white"/>
                                            </a:solidFill>
                                            <a:latin typeface="Cambria Math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prstClr val="white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140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i</m:t>
                            </m:r>
                          </m:sub>
                          <m:sup>
                            <m:r>
                              <a:rPr lang="en-US" sz="1400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r>
                          <a:rPr lang="en-US" sz="1400">
                            <a:solidFill>
                              <a:prstClr val="white"/>
                            </a:solidFill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1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l-GR" sz="1400" i="1">
                                    <a:solidFill>
                                      <a:prstClr val="white"/>
                                    </a:solidFill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solidFill>
                                  <a:prstClr val="white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solidFill>
                              <a:prstClr val="white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sz="1900" dirty="0" smtClean="0"/>
              </a:p>
              <a:p>
                <a:pPr>
                  <a:lnSpc>
                    <a:spcPct val="170000"/>
                  </a:lnSpc>
                  <a:buClr>
                    <a:srgbClr val="56C5FF"/>
                  </a:buClr>
                  <a:defRPr/>
                </a:pPr>
                <a:r>
                  <a:rPr lang="en-US" sz="1900" dirty="0" smtClean="0"/>
                  <a:t>The </a:t>
                </a:r>
                <a:r>
                  <a:rPr lang="en-US" sz="1900" dirty="0"/>
                  <a:t>transition </a:t>
                </a:r>
                <a:r>
                  <a:rPr lang="en-US" sz="1900" dirty="0" smtClean="0"/>
                  <a:t>pdf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/>
                      </a:rPr>
                      <m:t>𝑝</m:t>
                    </m:r>
                    <m:r>
                      <a:rPr lang="en-US" sz="1900" i="1" dirty="0" smtClean="0">
                        <a:latin typeface="Cambria Math"/>
                      </a:rPr>
                      <m:t>(</m:t>
                    </m:r>
                    <m:r>
                      <a:rPr lang="en-US" sz="1900" i="1" dirty="0" smtClean="0">
                        <a:latin typeface="Cambria Math"/>
                      </a:rPr>
                      <m:t>𝑆</m:t>
                    </m:r>
                    <m:r>
                      <a:rPr lang="en-US" sz="19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900" dirty="0"/>
                  <a:t> </a:t>
                </a:r>
                <a:r>
                  <a:rPr lang="en-US" sz="1900" dirty="0" smtClean="0"/>
                  <a:t>is </a:t>
                </a:r>
                <a:r>
                  <a:rPr lang="en-US" sz="1900" dirty="0"/>
                  <a:t>therefore </a:t>
                </a:r>
                <a:r>
                  <a:rPr lang="en-US" sz="1900" dirty="0" smtClean="0"/>
                  <a:t>approximated </a:t>
                </a:r>
                <a:r>
                  <a:rPr lang="en-US" sz="1900" dirty="0"/>
                  <a:t>as</a:t>
                </a:r>
                <a:r>
                  <a:rPr lang="en-US" sz="1900" dirty="0" smtClean="0"/>
                  <a:t>:</a:t>
                </a:r>
                <a:endParaRPr lang="en-US" sz="1900" b="0" i="1" dirty="0" smtClean="0">
                  <a:solidFill>
                    <a:prstClr val="white"/>
                  </a:solidFill>
                  <a:latin typeface="Cambria Math"/>
                </a:endParaRPr>
              </a:p>
              <a:p>
                <a:pPr marL="0" lvl="0" indent="0">
                  <a:lnSpc>
                    <a:spcPct val="170000"/>
                  </a:lnSpc>
                  <a:buClr>
                    <a:srgbClr val="56C5FF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</m:acc>
                      <m:d>
                        <m:d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</m:d>
                      <m:r>
                        <a:rPr lang="en-US" sz="1400" b="1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</m:acc>
                      <m:d>
                        <m:dPr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𝑭</m:t>
                          </m:r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l-GR" sz="1400" b="1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𝚫</m:t>
                          </m:r>
                          <m:r>
                            <a:rPr lang="en-US" sz="1400" b="1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𝐭</m:t>
                          </m:r>
                          <m:r>
                            <a:rPr lang="en-US" sz="1400" b="1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400" b="1" i="0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𝐥</m:t>
                          </m:r>
                        </m:e>
                      </m:d>
                      <m:r>
                        <a:rPr lang="en-US" sz="1400" b="1" i="0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solidFill>
                                <a:prstClr val="white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</m:acc>
                      <m:r>
                        <a:rPr lang="en-US" sz="1400" b="1" i="1" smtClean="0">
                          <a:solidFill>
                            <a:prstClr val="white"/>
                          </a:solidFill>
                          <a:latin typeface="Cambria Math"/>
                        </a:rPr>
                        <m:t>(</m:t>
                      </m:r>
                      <m:r>
                        <a:rPr lang="el-GR" sz="1400" b="1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𝜽</m:t>
                      </m:r>
                      <m:r>
                        <a:rPr lang="el-GR" sz="1400" b="1" i="1" smtClean="0">
                          <a:solidFill>
                            <a:prstClr val="white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19150"/>
                <a:ext cx="8991600" cy="4038600"/>
              </a:xfrm>
              <a:blipFill rotWithShape="1">
                <a:blip r:embed="rId3"/>
                <a:stretch>
                  <a:fillRect l="-271" t="-90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Ορθογώνιο 2"/>
          <p:cNvSpPr/>
          <p:nvPr/>
        </p:nvSpPr>
        <p:spPr>
          <a:xfrm>
            <a:off x="2438400" y="2819400"/>
            <a:ext cx="15240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Ορθογώνιο 3"/>
          <p:cNvSpPr/>
          <p:nvPr/>
        </p:nvSpPr>
        <p:spPr>
          <a:xfrm>
            <a:off x="1752600" y="3574007"/>
            <a:ext cx="17526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Ορθογώνιο 4"/>
          <p:cNvSpPr/>
          <p:nvPr/>
        </p:nvSpPr>
        <p:spPr>
          <a:xfrm>
            <a:off x="3733800" y="4476750"/>
            <a:ext cx="1676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/>
          <p:cNvSpPr/>
          <p:nvPr/>
        </p:nvSpPr>
        <p:spPr>
          <a:xfrm>
            <a:off x="4448034" y="2762250"/>
            <a:ext cx="2181366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Ορθογώνιο 7"/>
          <p:cNvSpPr/>
          <p:nvPr/>
        </p:nvSpPr>
        <p:spPr>
          <a:xfrm>
            <a:off x="3962400" y="3505200"/>
            <a:ext cx="3429000" cy="419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741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f0289526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2786175_TF02895261" id="{09871225-3C89-4965-9994-3C1727E7602C}" vid="{4AD81417-1316-475F-B518-906C0D665D5C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4873beb7-5857-4685-be1f-d57550cc96cc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Microsoft Office PowerPoint</Application>
  <PresentationFormat>Προβολή στην οθόνη (16:9)</PresentationFormat>
  <Paragraphs>64</Paragraphs>
  <Slides>7</Slides>
  <Notes>7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8" baseType="lpstr">
      <vt:lpstr>tf02895261</vt:lpstr>
      <vt:lpstr>Study, modeling and simulation of pedestrian walk with regard to the improvement of stability and comfort on walkways</vt:lpstr>
      <vt:lpstr>Variables Describing Human Walk</vt:lpstr>
      <vt:lpstr>The Model</vt:lpstr>
      <vt:lpstr>Geometrical Interpretation</vt:lpstr>
      <vt:lpstr>The Model</vt:lpstr>
      <vt:lpstr>Gaussian Mixture Modeling</vt:lpstr>
      <vt:lpstr>Gaussian Mixture Modeling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2020-11-08T16:18:39Z</dcterms:created>
  <dcterms:modified xsi:type="dcterms:W3CDTF">2020-11-12T09:42:12Z</dcterms:modified>
</cp:coreProperties>
</file>