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Helvetica World Bold" panose="020B0604020202020204" charset="-128"/>
      <p:regular r:id="rId10"/>
    </p:embeddedFont>
    <p:embeddedFont>
      <p:font typeface="Canva Sans" panose="020B0604020202020204" charset="0"/>
      <p:regular r:id="rId11"/>
    </p:embeddedFont>
    <p:embeddedFont>
      <p:font typeface="Canva Sans Bold" panose="020B0604020202020204" charset="0"/>
      <p:regular r:id="rId12"/>
    </p:embeddedFont>
    <p:embeddedFont>
      <p:font typeface="Comic Sans" panose="020B0604020202020204" charset="0"/>
      <p:regular r:id="rId13"/>
    </p:embeddedFont>
    <p:embeddedFont>
      <p:font typeface="Gagalin"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5033" autoAdjust="0"/>
  </p:normalViewPr>
  <p:slideViewPr>
    <p:cSldViewPr>
      <p:cViewPr varScale="1">
        <p:scale>
          <a:sx n="55" d="100"/>
          <a:sy n="55" d="100"/>
        </p:scale>
        <p:origin x="504"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sv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gif"/><Relationship Id="rId5" Type="http://schemas.openxmlformats.org/officeDocument/2006/relationships/image" Target="../media/image8.sv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4592769" y="3932276"/>
            <a:ext cx="5412939" cy="771704"/>
            <a:chOff x="0" y="0"/>
            <a:chExt cx="1726462" cy="246136"/>
          </a:xfrm>
        </p:grpSpPr>
        <p:sp>
          <p:nvSpPr>
            <p:cNvPr id="3" name="Freeform 3"/>
            <p:cNvSpPr/>
            <p:nvPr/>
          </p:nvSpPr>
          <p:spPr>
            <a:xfrm>
              <a:off x="0" y="0"/>
              <a:ext cx="1726462" cy="246136"/>
            </a:xfrm>
            <a:custGeom>
              <a:avLst/>
              <a:gdLst/>
              <a:ahLst/>
              <a:cxnLst/>
              <a:rect l="l" t="t" r="r" b="b"/>
              <a:pathLst>
                <a:path w="1726462" h="246136">
                  <a:moveTo>
                    <a:pt x="72943" y="0"/>
                  </a:moveTo>
                  <a:lnTo>
                    <a:pt x="1653519" y="0"/>
                  </a:lnTo>
                  <a:cubicBezTo>
                    <a:pt x="1693804" y="0"/>
                    <a:pt x="1726462" y="32658"/>
                    <a:pt x="1726462" y="72943"/>
                  </a:cubicBezTo>
                  <a:lnTo>
                    <a:pt x="1726462" y="173192"/>
                  </a:lnTo>
                  <a:cubicBezTo>
                    <a:pt x="1726462" y="192538"/>
                    <a:pt x="1718777" y="211092"/>
                    <a:pt x="1705097" y="224771"/>
                  </a:cubicBezTo>
                  <a:cubicBezTo>
                    <a:pt x="1691418" y="238451"/>
                    <a:pt x="1672865" y="246136"/>
                    <a:pt x="1653519" y="246136"/>
                  </a:cubicBezTo>
                  <a:lnTo>
                    <a:pt x="72943" y="246136"/>
                  </a:lnTo>
                  <a:cubicBezTo>
                    <a:pt x="32658" y="246136"/>
                    <a:pt x="0" y="213478"/>
                    <a:pt x="0" y="173192"/>
                  </a:cubicBezTo>
                  <a:lnTo>
                    <a:pt x="0" y="72943"/>
                  </a:lnTo>
                  <a:cubicBezTo>
                    <a:pt x="0" y="32658"/>
                    <a:pt x="32658" y="0"/>
                    <a:pt x="72943"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4" name="TextBox 4"/>
            <p:cNvSpPr txBox="1"/>
            <p:nvPr/>
          </p:nvSpPr>
          <p:spPr>
            <a:xfrm>
              <a:off x="0" y="-47625"/>
              <a:ext cx="1726462" cy="293761"/>
            </a:xfrm>
            <a:prstGeom prst="rect">
              <a:avLst/>
            </a:prstGeom>
          </p:spPr>
          <p:txBody>
            <a:bodyPr lIns="50800" tIns="50800" rIns="50800" bIns="50800" rtlCol="0" anchor="ctr"/>
            <a:lstStyle/>
            <a:p>
              <a:pPr algn="ctr">
                <a:lnSpc>
                  <a:spcPts val="3669"/>
                </a:lnSpc>
              </a:pPr>
              <a:endParaRPr/>
            </a:p>
          </p:txBody>
        </p:sp>
      </p:grpSp>
      <p:sp>
        <p:nvSpPr>
          <p:cNvPr id="5" name="Freeform 5"/>
          <p:cNvSpPr/>
          <p:nvPr/>
        </p:nvSpPr>
        <p:spPr>
          <a:xfrm>
            <a:off x="11096390" y="536415"/>
            <a:ext cx="1255719" cy="1255719"/>
          </a:xfrm>
          <a:custGeom>
            <a:avLst/>
            <a:gdLst/>
            <a:ahLst/>
            <a:cxnLst/>
            <a:rect l="l" t="t" r="r" b="b"/>
            <a:pathLst>
              <a:path w="1255719" h="1255719">
                <a:moveTo>
                  <a:pt x="0" y="0"/>
                </a:moveTo>
                <a:lnTo>
                  <a:pt x="1255720" y="0"/>
                </a:lnTo>
                <a:lnTo>
                  <a:pt x="1255720" y="1255720"/>
                </a:lnTo>
                <a:lnTo>
                  <a:pt x="0" y="1255720"/>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14350" y="9883238"/>
            <a:ext cx="21040117" cy="3086100"/>
            <a:chOff x="0" y="0"/>
            <a:chExt cx="5541430" cy="812800"/>
          </a:xfrm>
        </p:grpSpPr>
        <p:sp>
          <p:nvSpPr>
            <p:cNvPr id="7" name="Freeform 7"/>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8" name="TextBox 8"/>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9" name="TextBox 9"/>
          <p:cNvSpPr txBox="1"/>
          <p:nvPr/>
        </p:nvSpPr>
        <p:spPr>
          <a:xfrm>
            <a:off x="2045269" y="2262541"/>
            <a:ext cx="5321030" cy="1580994"/>
          </a:xfrm>
          <a:prstGeom prst="rect">
            <a:avLst/>
          </a:prstGeom>
        </p:spPr>
        <p:txBody>
          <a:bodyPr lIns="0" tIns="0" rIns="0" bIns="0" rtlCol="0" anchor="t">
            <a:spAutoFit/>
          </a:bodyPr>
          <a:lstStyle/>
          <a:p>
            <a:pPr algn="l">
              <a:lnSpc>
                <a:spcPts val="10872"/>
              </a:lnSpc>
            </a:pPr>
            <a:r>
              <a:rPr lang="en-US" sz="14497" spc="-507">
                <a:solidFill>
                  <a:srgbClr val="DAFFFB"/>
                </a:solidFill>
                <a:latin typeface="Gagalin"/>
                <a:ea typeface="Gagalin"/>
                <a:cs typeface="Gagalin"/>
                <a:sym typeface="Gagalin"/>
              </a:rPr>
              <a:t>DONNA</a:t>
            </a:r>
          </a:p>
        </p:txBody>
      </p:sp>
      <p:sp>
        <p:nvSpPr>
          <p:cNvPr id="10" name="TextBox 10"/>
          <p:cNvSpPr txBox="1"/>
          <p:nvPr/>
        </p:nvSpPr>
        <p:spPr>
          <a:xfrm>
            <a:off x="2045269" y="5423106"/>
            <a:ext cx="6155471" cy="3835194"/>
          </a:xfrm>
          <a:prstGeom prst="rect">
            <a:avLst/>
          </a:prstGeom>
        </p:spPr>
        <p:txBody>
          <a:bodyPr lIns="0" tIns="0" rIns="0" bIns="0" rtlCol="0" anchor="t">
            <a:spAutoFit/>
          </a:bodyPr>
          <a:lstStyle/>
          <a:p>
            <a:pPr algn="just">
              <a:lnSpc>
                <a:spcPts val="4439"/>
              </a:lnSpc>
            </a:pPr>
            <a:r>
              <a:rPr lang="en-US" sz="3171">
                <a:solidFill>
                  <a:srgbClr val="FFFFFF"/>
                </a:solidFill>
                <a:latin typeface="Canva Sans"/>
                <a:ea typeface="Canva Sans"/>
                <a:cs typeface="Canva Sans"/>
                <a:sym typeface="Canva Sans"/>
              </a:rPr>
              <a:t>Presented by:</a:t>
            </a:r>
          </a:p>
          <a:p>
            <a:pPr algn="just">
              <a:lnSpc>
                <a:spcPts val="4439"/>
              </a:lnSpc>
            </a:pPr>
            <a:endParaRPr lang="en-US" sz="3171">
              <a:solidFill>
                <a:srgbClr val="FFFFFF"/>
              </a:solidFill>
              <a:latin typeface="Canva Sans"/>
              <a:ea typeface="Canva Sans"/>
              <a:cs typeface="Canva Sans"/>
              <a:sym typeface="Canva Sans"/>
            </a:endParaRPr>
          </a:p>
          <a:p>
            <a:pPr algn="just">
              <a:lnSpc>
                <a:spcPts val="4439"/>
              </a:lnSpc>
            </a:pPr>
            <a:r>
              <a:rPr lang="en-US" sz="3171" b="1">
                <a:solidFill>
                  <a:srgbClr val="FFFFFF"/>
                </a:solidFill>
                <a:latin typeface="Canva Sans Bold"/>
                <a:ea typeface="Canva Sans Bold"/>
                <a:cs typeface="Canva Sans Bold"/>
                <a:sym typeface="Canva Sans Bold"/>
              </a:rPr>
              <a:t>Ashutosh Mishra</a:t>
            </a:r>
          </a:p>
          <a:p>
            <a:pPr algn="just">
              <a:lnSpc>
                <a:spcPts val="4439"/>
              </a:lnSpc>
            </a:pPr>
            <a:r>
              <a:rPr lang="en-US" sz="3171" b="1">
                <a:solidFill>
                  <a:srgbClr val="FFFFFF"/>
                </a:solidFill>
                <a:latin typeface="Canva Sans Bold"/>
                <a:ea typeface="Canva Sans Bold"/>
                <a:cs typeface="Canva Sans Bold"/>
                <a:sym typeface="Canva Sans Bold"/>
              </a:rPr>
              <a:t>Swetha Bommireddy</a:t>
            </a:r>
          </a:p>
          <a:p>
            <a:pPr algn="just">
              <a:lnSpc>
                <a:spcPts val="4439"/>
              </a:lnSpc>
            </a:pPr>
            <a:r>
              <a:rPr lang="en-US" sz="3171" b="1">
                <a:solidFill>
                  <a:srgbClr val="FFFFFF"/>
                </a:solidFill>
                <a:latin typeface="Canva Sans Bold"/>
                <a:ea typeface="Canva Sans Bold"/>
                <a:cs typeface="Canva Sans Bold"/>
                <a:sym typeface="Canva Sans Bold"/>
              </a:rPr>
              <a:t>Usha Rani Kudikala</a:t>
            </a:r>
          </a:p>
          <a:p>
            <a:pPr algn="just">
              <a:lnSpc>
                <a:spcPts val="4439"/>
              </a:lnSpc>
            </a:pPr>
            <a:r>
              <a:rPr lang="en-US" sz="3171" b="1">
                <a:solidFill>
                  <a:srgbClr val="FFFFFF"/>
                </a:solidFill>
                <a:latin typeface="Canva Sans Bold"/>
                <a:ea typeface="Canva Sans Bold"/>
                <a:cs typeface="Canva Sans Bold"/>
                <a:sym typeface="Canva Sans Bold"/>
              </a:rPr>
              <a:t>Mallikarjuna Abhiram Mulpuri</a:t>
            </a:r>
          </a:p>
          <a:p>
            <a:pPr algn="just">
              <a:lnSpc>
                <a:spcPts val="4439"/>
              </a:lnSpc>
            </a:pPr>
            <a:r>
              <a:rPr lang="en-US" sz="3171" b="1">
                <a:solidFill>
                  <a:srgbClr val="FFFFFF"/>
                </a:solidFill>
                <a:latin typeface="Canva Sans Bold"/>
                <a:ea typeface="Canva Sans Bold"/>
                <a:cs typeface="Canva Sans Bold"/>
                <a:sym typeface="Canva Sans Bold"/>
              </a:rPr>
              <a:t>Parisha Desai</a:t>
            </a:r>
          </a:p>
        </p:txBody>
      </p:sp>
      <p:sp>
        <p:nvSpPr>
          <p:cNvPr id="11" name="TextBox 11"/>
          <p:cNvSpPr txBox="1"/>
          <p:nvPr/>
        </p:nvSpPr>
        <p:spPr>
          <a:xfrm>
            <a:off x="4946985" y="3995636"/>
            <a:ext cx="4583100" cy="578308"/>
          </a:xfrm>
          <a:prstGeom prst="rect">
            <a:avLst/>
          </a:prstGeom>
        </p:spPr>
        <p:txBody>
          <a:bodyPr lIns="0" tIns="0" rIns="0" bIns="0" rtlCol="0" anchor="t">
            <a:spAutoFit/>
          </a:bodyPr>
          <a:lstStyle/>
          <a:p>
            <a:pPr algn="ctr">
              <a:lnSpc>
                <a:spcPts val="4747"/>
              </a:lnSpc>
            </a:pPr>
            <a:r>
              <a:rPr lang="en-US" sz="3390">
                <a:solidFill>
                  <a:srgbClr val="FFFFFF"/>
                </a:solidFill>
                <a:latin typeface="Canva Sans"/>
                <a:ea typeface="Canva Sans"/>
                <a:cs typeface="Canva Sans"/>
                <a:sym typeface="Canva Sans"/>
              </a:rPr>
              <a:t>The Virtual Assistant</a:t>
            </a:r>
          </a:p>
        </p:txBody>
      </p:sp>
      <p:sp>
        <p:nvSpPr>
          <p:cNvPr id="12" name="Freeform 12"/>
          <p:cNvSpPr/>
          <p:nvPr/>
        </p:nvSpPr>
        <p:spPr>
          <a:xfrm>
            <a:off x="12641679" y="2437810"/>
            <a:ext cx="6931941" cy="9616565"/>
          </a:xfrm>
          <a:custGeom>
            <a:avLst/>
            <a:gdLst/>
            <a:ahLst/>
            <a:cxnLst/>
            <a:rect l="l" t="t" r="r" b="b"/>
            <a:pathLst>
              <a:path w="6931941" h="9616565">
                <a:moveTo>
                  <a:pt x="0" y="0"/>
                </a:moveTo>
                <a:lnTo>
                  <a:pt x="6931941" y="0"/>
                </a:lnTo>
                <a:lnTo>
                  <a:pt x="6931941" y="9616565"/>
                </a:lnTo>
                <a:lnTo>
                  <a:pt x="0" y="9616565"/>
                </a:lnTo>
                <a:lnTo>
                  <a:pt x="0" y="0"/>
                </a:lnTo>
                <a:close/>
              </a:path>
            </a:pathLst>
          </a:custGeom>
          <a:blipFill>
            <a:blip r:embed="rId4">
              <a:alphaModFix amt="65000"/>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2" name="Freeform 2"/>
          <p:cNvSpPr/>
          <p:nvPr/>
        </p:nvSpPr>
        <p:spPr>
          <a:xfrm>
            <a:off x="16807053" y="1415666"/>
            <a:ext cx="1255719" cy="1255719"/>
          </a:xfrm>
          <a:custGeom>
            <a:avLst/>
            <a:gdLst/>
            <a:ahLst/>
            <a:cxnLst/>
            <a:rect l="l" t="t" r="r" b="b"/>
            <a:pathLst>
              <a:path w="1255719" h="1255719">
                <a:moveTo>
                  <a:pt x="0" y="0"/>
                </a:moveTo>
                <a:lnTo>
                  <a:pt x="1255719" y="0"/>
                </a:lnTo>
                <a:lnTo>
                  <a:pt x="1255719" y="1255720"/>
                </a:lnTo>
                <a:lnTo>
                  <a:pt x="0" y="1255720"/>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14350" y="9883238"/>
            <a:ext cx="21040117" cy="3086100"/>
            <a:chOff x="0" y="0"/>
            <a:chExt cx="5541430" cy="812800"/>
          </a:xfrm>
        </p:grpSpPr>
        <p:sp>
          <p:nvSpPr>
            <p:cNvPr id="4" name="Freeform 4"/>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5" name="TextBox 5"/>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grpSp>
        <p:nvGrpSpPr>
          <p:cNvPr id="6" name="Group 6"/>
          <p:cNvGrpSpPr/>
          <p:nvPr/>
        </p:nvGrpSpPr>
        <p:grpSpPr>
          <a:xfrm>
            <a:off x="1466969" y="2620800"/>
            <a:ext cx="7583981" cy="2999711"/>
            <a:chOff x="0" y="0"/>
            <a:chExt cx="2418918" cy="956761"/>
          </a:xfrm>
        </p:grpSpPr>
        <p:sp>
          <p:nvSpPr>
            <p:cNvPr id="7" name="Freeform 7"/>
            <p:cNvSpPr/>
            <p:nvPr/>
          </p:nvSpPr>
          <p:spPr>
            <a:xfrm>
              <a:off x="0" y="0"/>
              <a:ext cx="2418918" cy="956761"/>
            </a:xfrm>
            <a:custGeom>
              <a:avLst/>
              <a:gdLst/>
              <a:ahLst/>
              <a:cxnLst/>
              <a:rect l="l" t="t" r="r" b="b"/>
              <a:pathLst>
                <a:path w="2418918" h="956761">
                  <a:moveTo>
                    <a:pt x="52062" y="0"/>
                  </a:moveTo>
                  <a:lnTo>
                    <a:pt x="2366856" y="0"/>
                  </a:lnTo>
                  <a:cubicBezTo>
                    <a:pt x="2395609" y="0"/>
                    <a:pt x="2418918" y="23309"/>
                    <a:pt x="2418918" y="52062"/>
                  </a:cubicBezTo>
                  <a:lnTo>
                    <a:pt x="2418918" y="904698"/>
                  </a:lnTo>
                  <a:cubicBezTo>
                    <a:pt x="2418918" y="918506"/>
                    <a:pt x="2413433" y="931748"/>
                    <a:pt x="2403669" y="941512"/>
                  </a:cubicBezTo>
                  <a:cubicBezTo>
                    <a:pt x="2393906" y="951275"/>
                    <a:pt x="2380663" y="956761"/>
                    <a:pt x="2366856" y="956761"/>
                  </a:cubicBezTo>
                  <a:lnTo>
                    <a:pt x="52062" y="956761"/>
                  </a:lnTo>
                  <a:cubicBezTo>
                    <a:pt x="23309" y="956761"/>
                    <a:pt x="0" y="933452"/>
                    <a:pt x="0" y="904698"/>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8" name="TextBox 8"/>
            <p:cNvSpPr txBox="1"/>
            <p:nvPr/>
          </p:nvSpPr>
          <p:spPr>
            <a:xfrm>
              <a:off x="0" y="-47625"/>
              <a:ext cx="2418918" cy="1004386"/>
            </a:xfrm>
            <a:prstGeom prst="rect">
              <a:avLst/>
            </a:prstGeom>
          </p:spPr>
          <p:txBody>
            <a:bodyPr lIns="50800" tIns="50800" rIns="50800" bIns="50800" rtlCol="0" anchor="ctr"/>
            <a:lstStyle/>
            <a:p>
              <a:pPr algn="ctr">
                <a:lnSpc>
                  <a:spcPts val="3669"/>
                </a:lnSpc>
              </a:pPr>
              <a:endParaRPr/>
            </a:p>
          </p:txBody>
        </p:sp>
      </p:grpSp>
      <p:grpSp>
        <p:nvGrpSpPr>
          <p:cNvPr id="9" name="Group 9"/>
          <p:cNvGrpSpPr/>
          <p:nvPr/>
        </p:nvGrpSpPr>
        <p:grpSpPr>
          <a:xfrm>
            <a:off x="1466969" y="5985890"/>
            <a:ext cx="7583981" cy="3352136"/>
            <a:chOff x="0" y="0"/>
            <a:chExt cx="2418918" cy="1069167"/>
          </a:xfrm>
        </p:grpSpPr>
        <p:sp>
          <p:nvSpPr>
            <p:cNvPr id="10" name="Freeform 10"/>
            <p:cNvSpPr/>
            <p:nvPr/>
          </p:nvSpPr>
          <p:spPr>
            <a:xfrm>
              <a:off x="0" y="0"/>
              <a:ext cx="2418918" cy="1069167"/>
            </a:xfrm>
            <a:custGeom>
              <a:avLst/>
              <a:gdLst/>
              <a:ahLst/>
              <a:cxnLst/>
              <a:rect l="l" t="t" r="r" b="b"/>
              <a:pathLst>
                <a:path w="2418918" h="1069167">
                  <a:moveTo>
                    <a:pt x="52062" y="0"/>
                  </a:moveTo>
                  <a:lnTo>
                    <a:pt x="2366856" y="0"/>
                  </a:lnTo>
                  <a:cubicBezTo>
                    <a:pt x="2395609" y="0"/>
                    <a:pt x="2418918" y="23309"/>
                    <a:pt x="2418918" y="52062"/>
                  </a:cubicBezTo>
                  <a:lnTo>
                    <a:pt x="2418918" y="1017105"/>
                  </a:lnTo>
                  <a:cubicBezTo>
                    <a:pt x="2418918" y="1045858"/>
                    <a:pt x="2395609" y="1069167"/>
                    <a:pt x="2366856" y="1069167"/>
                  </a:cubicBezTo>
                  <a:lnTo>
                    <a:pt x="52062" y="1069167"/>
                  </a:lnTo>
                  <a:cubicBezTo>
                    <a:pt x="23309" y="1069167"/>
                    <a:pt x="0" y="1045858"/>
                    <a:pt x="0" y="1017105"/>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11" name="TextBox 11"/>
            <p:cNvSpPr txBox="1"/>
            <p:nvPr/>
          </p:nvSpPr>
          <p:spPr>
            <a:xfrm>
              <a:off x="0" y="-47625"/>
              <a:ext cx="2418918" cy="1116792"/>
            </a:xfrm>
            <a:prstGeom prst="rect">
              <a:avLst/>
            </a:prstGeom>
          </p:spPr>
          <p:txBody>
            <a:bodyPr lIns="50800" tIns="50800" rIns="50800" bIns="50800" rtlCol="0" anchor="ctr"/>
            <a:lstStyle/>
            <a:p>
              <a:pPr algn="ctr">
                <a:lnSpc>
                  <a:spcPts val="3669"/>
                </a:lnSpc>
              </a:pPr>
              <a:endParaRPr/>
            </a:p>
          </p:txBody>
        </p:sp>
      </p:grpSp>
      <p:sp>
        <p:nvSpPr>
          <p:cNvPr id="12" name="Freeform 12"/>
          <p:cNvSpPr/>
          <p:nvPr/>
        </p:nvSpPr>
        <p:spPr>
          <a:xfrm>
            <a:off x="10005709" y="4394793"/>
            <a:ext cx="7253591" cy="3137178"/>
          </a:xfrm>
          <a:custGeom>
            <a:avLst/>
            <a:gdLst/>
            <a:ahLst/>
            <a:cxnLst/>
            <a:rect l="l" t="t" r="r" b="b"/>
            <a:pathLst>
              <a:path w="7253591" h="3137178">
                <a:moveTo>
                  <a:pt x="0" y="0"/>
                </a:moveTo>
                <a:lnTo>
                  <a:pt x="7253591" y="0"/>
                </a:lnTo>
                <a:lnTo>
                  <a:pt x="7253591" y="3137178"/>
                </a:lnTo>
                <a:lnTo>
                  <a:pt x="0" y="3137178"/>
                </a:lnTo>
                <a:lnTo>
                  <a:pt x="0" y="0"/>
                </a:lnTo>
                <a:close/>
              </a:path>
            </a:pathLst>
          </a:custGeom>
          <a:blipFill>
            <a:blip r:embed="rId4"/>
            <a:stretch>
              <a:fillRect/>
            </a:stretch>
          </a:blipFill>
        </p:spPr>
        <p:txBody>
          <a:bodyPr/>
          <a:lstStyle/>
          <a:p>
            <a:endParaRPr lang="en-US"/>
          </a:p>
        </p:txBody>
      </p:sp>
      <p:sp>
        <p:nvSpPr>
          <p:cNvPr id="13" name="Freeform 13"/>
          <p:cNvSpPr/>
          <p:nvPr/>
        </p:nvSpPr>
        <p:spPr>
          <a:xfrm>
            <a:off x="13308575" y="5143500"/>
            <a:ext cx="647858" cy="647858"/>
          </a:xfrm>
          <a:custGeom>
            <a:avLst/>
            <a:gdLst/>
            <a:ahLst/>
            <a:cxnLst/>
            <a:rect l="l" t="t" r="r" b="b"/>
            <a:pathLst>
              <a:path w="647858" h="647858">
                <a:moveTo>
                  <a:pt x="0" y="0"/>
                </a:moveTo>
                <a:lnTo>
                  <a:pt x="647858" y="0"/>
                </a:lnTo>
                <a:lnTo>
                  <a:pt x="647858" y="647858"/>
                </a:lnTo>
                <a:lnTo>
                  <a:pt x="0" y="64785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4" name="Group 14"/>
          <p:cNvGrpSpPr/>
          <p:nvPr/>
        </p:nvGrpSpPr>
        <p:grpSpPr>
          <a:xfrm>
            <a:off x="12957670" y="6432122"/>
            <a:ext cx="1349669" cy="317130"/>
            <a:chOff x="0" y="0"/>
            <a:chExt cx="355468" cy="83524"/>
          </a:xfrm>
        </p:grpSpPr>
        <p:sp>
          <p:nvSpPr>
            <p:cNvPr id="15" name="Freeform 15"/>
            <p:cNvSpPr/>
            <p:nvPr/>
          </p:nvSpPr>
          <p:spPr>
            <a:xfrm>
              <a:off x="0" y="0"/>
              <a:ext cx="355468" cy="83524"/>
            </a:xfrm>
            <a:custGeom>
              <a:avLst/>
              <a:gdLst/>
              <a:ahLst/>
              <a:cxnLst/>
              <a:rect l="l" t="t" r="r" b="b"/>
              <a:pathLst>
                <a:path w="355468" h="83524">
                  <a:moveTo>
                    <a:pt x="41762" y="0"/>
                  </a:moveTo>
                  <a:lnTo>
                    <a:pt x="313706" y="0"/>
                  </a:lnTo>
                  <a:cubicBezTo>
                    <a:pt x="336771" y="0"/>
                    <a:pt x="355468" y="18697"/>
                    <a:pt x="355468" y="41762"/>
                  </a:cubicBezTo>
                  <a:lnTo>
                    <a:pt x="355468" y="41762"/>
                  </a:lnTo>
                  <a:cubicBezTo>
                    <a:pt x="355468" y="52838"/>
                    <a:pt x="351069" y="63460"/>
                    <a:pt x="343237" y="71292"/>
                  </a:cubicBezTo>
                  <a:cubicBezTo>
                    <a:pt x="335405" y="79124"/>
                    <a:pt x="324782" y="83524"/>
                    <a:pt x="313706" y="83524"/>
                  </a:cubicBezTo>
                  <a:lnTo>
                    <a:pt x="41762" y="83524"/>
                  </a:lnTo>
                  <a:cubicBezTo>
                    <a:pt x="18697" y="83524"/>
                    <a:pt x="0" y="64826"/>
                    <a:pt x="0" y="41762"/>
                  </a:cubicBezTo>
                  <a:lnTo>
                    <a:pt x="0" y="41762"/>
                  </a:lnTo>
                  <a:cubicBezTo>
                    <a:pt x="0" y="18697"/>
                    <a:pt x="18697" y="0"/>
                    <a:pt x="41762" y="0"/>
                  </a:cubicBezTo>
                  <a:close/>
                </a:path>
              </a:pathLst>
            </a:custGeom>
            <a:solidFill>
              <a:srgbClr val="000000"/>
            </a:solidFill>
          </p:spPr>
          <p:txBody>
            <a:bodyPr/>
            <a:lstStyle/>
            <a:p>
              <a:endParaRPr lang="en-US"/>
            </a:p>
          </p:txBody>
        </p:sp>
        <p:sp>
          <p:nvSpPr>
            <p:cNvPr id="16" name="TextBox 16"/>
            <p:cNvSpPr txBox="1"/>
            <p:nvPr/>
          </p:nvSpPr>
          <p:spPr>
            <a:xfrm>
              <a:off x="0" y="-38100"/>
              <a:ext cx="355468" cy="121624"/>
            </a:xfrm>
            <a:prstGeom prst="rect">
              <a:avLst/>
            </a:prstGeom>
          </p:spPr>
          <p:txBody>
            <a:bodyPr lIns="50800" tIns="50800" rIns="50800" bIns="50800" rtlCol="0" anchor="ctr"/>
            <a:lstStyle/>
            <a:p>
              <a:pPr algn="ctr">
                <a:lnSpc>
                  <a:spcPts val="3359"/>
                </a:lnSpc>
              </a:pPr>
              <a:endParaRPr/>
            </a:p>
          </p:txBody>
        </p:sp>
      </p:grpSp>
      <p:sp>
        <p:nvSpPr>
          <p:cNvPr id="17" name="TextBox 17"/>
          <p:cNvSpPr txBox="1"/>
          <p:nvPr/>
        </p:nvSpPr>
        <p:spPr>
          <a:xfrm>
            <a:off x="753048" y="595310"/>
            <a:ext cx="16595804" cy="1057280"/>
          </a:xfrm>
          <a:prstGeom prst="rect">
            <a:avLst/>
          </a:prstGeom>
        </p:spPr>
        <p:txBody>
          <a:bodyPr lIns="0" tIns="0" rIns="0" bIns="0" rtlCol="0" anchor="t">
            <a:spAutoFit/>
          </a:bodyPr>
          <a:lstStyle/>
          <a:p>
            <a:pPr algn="l">
              <a:lnSpc>
                <a:spcPts val="6900"/>
              </a:lnSpc>
            </a:pPr>
            <a:r>
              <a:rPr lang="en-US" sz="7500" b="1" spc="-262">
                <a:solidFill>
                  <a:srgbClr val="DAFFFB"/>
                </a:solidFill>
                <a:latin typeface="Helvetica World Bold"/>
                <a:ea typeface="Helvetica World Bold"/>
                <a:cs typeface="Helvetica World Bold"/>
                <a:sym typeface="Helvetica World Bold"/>
              </a:rPr>
              <a:t>Functional Requirements (Must-have) </a:t>
            </a:r>
          </a:p>
        </p:txBody>
      </p:sp>
      <p:sp>
        <p:nvSpPr>
          <p:cNvPr id="18" name="TextBox 18"/>
          <p:cNvSpPr txBox="1"/>
          <p:nvPr/>
        </p:nvSpPr>
        <p:spPr>
          <a:xfrm>
            <a:off x="2000006" y="3038145"/>
            <a:ext cx="3903254" cy="3962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Registration and Login:</a:t>
            </a:r>
          </a:p>
        </p:txBody>
      </p:sp>
      <p:sp>
        <p:nvSpPr>
          <p:cNvPr id="19" name="TextBox 19"/>
          <p:cNvSpPr txBox="1"/>
          <p:nvPr/>
        </p:nvSpPr>
        <p:spPr>
          <a:xfrm>
            <a:off x="2000006" y="3575055"/>
            <a:ext cx="6855889" cy="1611630"/>
          </a:xfrm>
          <a:prstGeom prst="rect">
            <a:avLst/>
          </a:prstGeom>
        </p:spPr>
        <p:txBody>
          <a:bodyPr lIns="0" tIns="0" rIns="0" bIns="0" rtlCol="0" anchor="t">
            <a:spAutoFit/>
          </a:bodyPr>
          <a:lstStyle/>
          <a:p>
            <a:pPr algn="l">
              <a:lnSpc>
                <a:spcPts val="3299"/>
              </a:lnSpc>
            </a:pPr>
            <a:r>
              <a:rPr lang="en-US" sz="2199" dirty="0">
                <a:solidFill>
                  <a:srgbClr val="FFFFFF"/>
                </a:solidFill>
                <a:latin typeface="Canva Sans"/>
                <a:ea typeface="Canva Sans"/>
                <a:cs typeface="Canva Sans"/>
                <a:sym typeface="Canva Sans"/>
              </a:rPr>
              <a:t>The virtual assistant offers a seamless user experience by allowing new users to register and existing users to log in, ensuring personalized access to the application</a:t>
            </a:r>
          </a:p>
        </p:txBody>
      </p:sp>
      <p:sp>
        <p:nvSpPr>
          <p:cNvPr id="20" name="TextBox 20"/>
          <p:cNvSpPr txBox="1"/>
          <p:nvPr/>
        </p:nvSpPr>
        <p:spPr>
          <a:xfrm>
            <a:off x="2000006" y="6940145"/>
            <a:ext cx="6855889" cy="2021205"/>
          </a:xfrm>
          <a:prstGeom prst="rect">
            <a:avLst/>
          </a:prstGeom>
        </p:spPr>
        <p:txBody>
          <a:bodyPr lIns="0" tIns="0" rIns="0" bIns="0" rtlCol="0" anchor="t">
            <a:spAutoFit/>
          </a:bodyPr>
          <a:lstStyle/>
          <a:p>
            <a:pPr algn="l">
              <a:lnSpc>
                <a:spcPts val="3299"/>
              </a:lnSpc>
            </a:pPr>
            <a:r>
              <a:rPr lang="en-US" sz="2199" dirty="0">
                <a:solidFill>
                  <a:srgbClr val="FFFFFF"/>
                </a:solidFill>
                <a:latin typeface="Canva Sans"/>
                <a:ea typeface="Canva Sans"/>
                <a:cs typeface="Canva Sans"/>
                <a:sym typeface="Canva Sans"/>
              </a:rPr>
              <a:t>Upon login, the assistant greets the user via text, audio, and video, ensuring an engaging interaction. It retrieves up to 20 past conversations to inquire about the user’s previous experience and satisfaction.</a:t>
            </a:r>
          </a:p>
        </p:txBody>
      </p:sp>
      <p:sp>
        <p:nvSpPr>
          <p:cNvPr id="21" name="TextBox 21"/>
          <p:cNvSpPr txBox="1"/>
          <p:nvPr/>
        </p:nvSpPr>
        <p:spPr>
          <a:xfrm>
            <a:off x="2000006" y="6382280"/>
            <a:ext cx="6165559" cy="3962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Personalized Greetings and Follow-up:​</a:t>
            </a:r>
          </a:p>
        </p:txBody>
      </p:sp>
      <p:sp>
        <p:nvSpPr>
          <p:cNvPr id="22" name="TextBox 22"/>
          <p:cNvSpPr txBox="1"/>
          <p:nvPr/>
        </p:nvSpPr>
        <p:spPr>
          <a:xfrm>
            <a:off x="12405015" y="5736687"/>
            <a:ext cx="2454979" cy="405765"/>
          </a:xfrm>
          <a:prstGeom prst="rect">
            <a:avLst/>
          </a:prstGeom>
        </p:spPr>
        <p:txBody>
          <a:bodyPr lIns="0" tIns="0" rIns="0" bIns="0" rtlCol="0" anchor="t">
            <a:spAutoFit/>
          </a:bodyPr>
          <a:lstStyle/>
          <a:p>
            <a:pPr algn="ctr">
              <a:lnSpc>
                <a:spcPts val="3359"/>
              </a:lnSpc>
              <a:spcBef>
                <a:spcPct val="0"/>
              </a:spcBef>
            </a:pPr>
            <a:r>
              <a:rPr lang="en-US" sz="2400">
                <a:solidFill>
                  <a:srgbClr val="000000"/>
                </a:solidFill>
                <a:latin typeface="Comic Sans"/>
                <a:ea typeface="Comic Sans"/>
                <a:cs typeface="Comic Sans"/>
                <a:sym typeface="Comic Sans"/>
              </a:rPr>
              <a:t>Welcome John!</a:t>
            </a:r>
          </a:p>
        </p:txBody>
      </p:sp>
      <p:sp>
        <p:nvSpPr>
          <p:cNvPr id="23" name="TextBox 23"/>
          <p:cNvSpPr txBox="1"/>
          <p:nvPr/>
        </p:nvSpPr>
        <p:spPr>
          <a:xfrm>
            <a:off x="13047997" y="6501880"/>
            <a:ext cx="1169014" cy="168090"/>
          </a:xfrm>
          <a:prstGeom prst="rect">
            <a:avLst/>
          </a:prstGeom>
        </p:spPr>
        <p:txBody>
          <a:bodyPr lIns="0" tIns="0" rIns="0" bIns="0" rtlCol="0" anchor="t">
            <a:spAutoFit/>
          </a:bodyPr>
          <a:lstStyle/>
          <a:p>
            <a:pPr algn="ctr">
              <a:lnSpc>
                <a:spcPts val="1487"/>
              </a:lnSpc>
              <a:spcBef>
                <a:spcPct val="0"/>
              </a:spcBef>
            </a:pPr>
            <a:r>
              <a:rPr lang="en-US" sz="1062" b="1">
                <a:solidFill>
                  <a:srgbClr val="FFFFFF"/>
                </a:solidFill>
                <a:latin typeface="Canva Sans Bold"/>
                <a:ea typeface="Canva Sans Bold"/>
                <a:cs typeface="Canva Sans Bold"/>
                <a:sym typeface="Canva Sans Bold"/>
              </a:rPr>
              <a:t>Chat with Donna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2" name="Freeform 2"/>
          <p:cNvSpPr/>
          <p:nvPr/>
        </p:nvSpPr>
        <p:spPr>
          <a:xfrm>
            <a:off x="16861598" y="1709836"/>
            <a:ext cx="1255719" cy="1255719"/>
          </a:xfrm>
          <a:custGeom>
            <a:avLst/>
            <a:gdLst/>
            <a:ahLst/>
            <a:cxnLst/>
            <a:rect l="l" t="t" r="r" b="b"/>
            <a:pathLst>
              <a:path w="1255719" h="1255719">
                <a:moveTo>
                  <a:pt x="0" y="0"/>
                </a:moveTo>
                <a:lnTo>
                  <a:pt x="1255719" y="0"/>
                </a:lnTo>
                <a:lnTo>
                  <a:pt x="1255719" y="1255719"/>
                </a:lnTo>
                <a:lnTo>
                  <a:pt x="0" y="1255719"/>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14350" y="9883238"/>
            <a:ext cx="21040117" cy="3086100"/>
            <a:chOff x="0" y="0"/>
            <a:chExt cx="5541430" cy="812800"/>
          </a:xfrm>
        </p:grpSpPr>
        <p:sp>
          <p:nvSpPr>
            <p:cNvPr id="4" name="Freeform 4"/>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5" name="TextBox 5"/>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grpSp>
        <p:nvGrpSpPr>
          <p:cNvPr id="6" name="Group 6"/>
          <p:cNvGrpSpPr/>
          <p:nvPr/>
        </p:nvGrpSpPr>
        <p:grpSpPr>
          <a:xfrm>
            <a:off x="9675319" y="6605985"/>
            <a:ext cx="7583981" cy="2968869"/>
            <a:chOff x="0" y="0"/>
            <a:chExt cx="2418918" cy="946924"/>
          </a:xfrm>
        </p:grpSpPr>
        <p:sp>
          <p:nvSpPr>
            <p:cNvPr id="7" name="Freeform 7"/>
            <p:cNvSpPr/>
            <p:nvPr/>
          </p:nvSpPr>
          <p:spPr>
            <a:xfrm>
              <a:off x="0" y="0"/>
              <a:ext cx="2418918" cy="946923"/>
            </a:xfrm>
            <a:custGeom>
              <a:avLst/>
              <a:gdLst/>
              <a:ahLst/>
              <a:cxnLst/>
              <a:rect l="l" t="t" r="r" b="b"/>
              <a:pathLst>
                <a:path w="2418918" h="946923">
                  <a:moveTo>
                    <a:pt x="52062" y="0"/>
                  </a:moveTo>
                  <a:lnTo>
                    <a:pt x="2366856" y="0"/>
                  </a:lnTo>
                  <a:cubicBezTo>
                    <a:pt x="2395609" y="0"/>
                    <a:pt x="2418918" y="23309"/>
                    <a:pt x="2418918" y="52062"/>
                  </a:cubicBezTo>
                  <a:lnTo>
                    <a:pt x="2418918" y="894861"/>
                  </a:lnTo>
                  <a:cubicBezTo>
                    <a:pt x="2418918" y="908669"/>
                    <a:pt x="2413433" y="921911"/>
                    <a:pt x="2403669" y="931675"/>
                  </a:cubicBezTo>
                  <a:cubicBezTo>
                    <a:pt x="2393906" y="941438"/>
                    <a:pt x="2380663" y="946923"/>
                    <a:pt x="2366856" y="946923"/>
                  </a:cubicBezTo>
                  <a:lnTo>
                    <a:pt x="52062" y="946923"/>
                  </a:lnTo>
                  <a:cubicBezTo>
                    <a:pt x="23309" y="946923"/>
                    <a:pt x="0" y="923615"/>
                    <a:pt x="0" y="894861"/>
                  </a:cubicBezTo>
                  <a:lnTo>
                    <a:pt x="0" y="52062"/>
                  </a:lnTo>
                  <a:cubicBezTo>
                    <a:pt x="0" y="23309"/>
                    <a:pt x="23309" y="0"/>
                    <a:pt x="52062"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8" name="TextBox 8"/>
            <p:cNvSpPr txBox="1"/>
            <p:nvPr/>
          </p:nvSpPr>
          <p:spPr>
            <a:xfrm>
              <a:off x="0" y="-47625"/>
              <a:ext cx="2418918" cy="994549"/>
            </a:xfrm>
            <a:prstGeom prst="rect">
              <a:avLst/>
            </a:prstGeom>
          </p:spPr>
          <p:txBody>
            <a:bodyPr lIns="50800" tIns="50800" rIns="50800" bIns="50800" rtlCol="0" anchor="ctr"/>
            <a:lstStyle/>
            <a:p>
              <a:pPr algn="ctr">
                <a:lnSpc>
                  <a:spcPts val="3669"/>
                </a:lnSpc>
              </a:pPr>
              <a:endParaRPr/>
            </a:p>
          </p:txBody>
        </p:sp>
      </p:grpSp>
      <p:sp>
        <p:nvSpPr>
          <p:cNvPr id="9" name="Freeform 9"/>
          <p:cNvSpPr/>
          <p:nvPr/>
        </p:nvSpPr>
        <p:spPr>
          <a:xfrm rot="368">
            <a:off x="12892443" y="4507135"/>
            <a:ext cx="1446842" cy="1446842"/>
          </a:xfrm>
          <a:custGeom>
            <a:avLst/>
            <a:gdLst/>
            <a:ahLst/>
            <a:cxnLst/>
            <a:rect l="l" t="t" r="r" b="b"/>
            <a:pathLst>
              <a:path w="1446842" h="1446842">
                <a:moveTo>
                  <a:pt x="0" y="0"/>
                </a:moveTo>
                <a:lnTo>
                  <a:pt x="1446842" y="0"/>
                </a:lnTo>
                <a:lnTo>
                  <a:pt x="1446842" y="1446842"/>
                </a:lnTo>
                <a:lnTo>
                  <a:pt x="0" y="14468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10" name="Picture 10"/>
          <p:cNvPicPr>
            <a:picLocks noChangeAspect="1"/>
          </p:cNvPicPr>
          <p:nvPr/>
        </p:nvPicPr>
        <p:blipFill>
          <a:blip r:embed="rId6"/>
          <a:srcRect/>
          <a:stretch>
            <a:fillRect/>
          </a:stretch>
        </p:blipFill>
        <p:spPr>
          <a:xfrm>
            <a:off x="13291619" y="4731476"/>
            <a:ext cx="648619" cy="997875"/>
          </a:xfrm>
          <a:prstGeom prst="rect">
            <a:avLst/>
          </a:prstGeom>
        </p:spPr>
      </p:pic>
      <p:grpSp>
        <p:nvGrpSpPr>
          <p:cNvPr id="11" name="Group 11"/>
          <p:cNvGrpSpPr/>
          <p:nvPr/>
        </p:nvGrpSpPr>
        <p:grpSpPr>
          <a:xfrm rot="368">
            <a:off x="10970901" y="2587905"/>
            <a:ext cx="1451777" cy="1446842"/>
            <a:chOff x="0" y="0"/>
            <a:chExt cx="563521" cy="561606"/>
          </a:xfrm>
        </p:grpSpPr>
        <p:sp>
          <p:nvSpPr>
            <p:cNvPr id="12" name="Freeform 12"/>
            <p:cNvSpPr/>
            <p:nvPr/>
          </p:nvSpPr>
          <p:spPr>
            <a:xfrm>
              <a:off x="0" y="0"/>
              <a:ext cx="563521" cy="561606"/>
            </a:xfrm>
            <a:custGeom>
              <a:avLst/>
              <a:gdLst/>
              <a:ahLst/>
              <a:cxnLst/>
              <a:rect l="l" t="t" r="r" b="b"/>
              <a:pathLst>
                <a:path w="563521" h="561606">
                  <a:moveTo>
                    <a:pt x="271969" y="0"/>
                  </a:moveTo>
                  <a:lnTo>
                    <a:pt x="291553" y="0"/>
                  </a:lnTo>
                  <a:cubicBezTo>
                    <a:pt x="363683" y="0"/>
                    <a:pt x="432859" y="28654"/>
                    <a:pt x="483864" y="79658"/>
                  </a:cubicBezTo>
                  <a:cubicBezTo>
                    <a:pt x="534868" y="130662"/>
                    <a:pt x="563521" y="199838"/>
                    <a:pt x="563521" y="271969"/>
                  </a:cubicBezTo>
                  <a:lnTo>
                    <a:pt x="563521" y="289637"/>
                  </a:lnTo>
                  <a:cubicBezTo>
                    <a:pt x="563521" y="439841"/>
                    <a:pt x="441757" y="561606"/>
                    <a:pt x="291553" y="561606"/>
                  </a:cubicBezTo>
                  <a:lnTo>
                    <a:pt x="271969" y="561606"/>
                  </a:lnTo>
                  <a:cubicBezTo>
                    <a:pt x="199838" y="561606"/>
                    <a:pt x="130662" y="532952"/>
                    <a:pt x="79658" y="481948"/>
                  </a:cubicBezTo>
                  <a:cubicBezTo>
                    <a:pt x="28654" y="430944"/>
                    <a:pt x="0" y="361768"/>
                    <a:pt x="0" y="289637"/>
                  </a:cubicBezTo>
                  <a:lnTo>
                    <a:pt x="0" y="271969"/>
                  </a:lnTo>
                  <a:cubicBezTo>
                    <a:pt x="0" y="199838"/>
                    <a:pt x="28654" y="130662"/>
                    <a:pt x="79658" y="79658"/>
                  </a:cubicBezTo>
                  <a:cubicBezTo>
                    <a:pt x="130662" y="28654"/>
                    <a:pt x="199838" y="0"/>
                    <a:pt x="271969" y="0"/>
                  </a:cubicBezTo>
                  <a:close/>
                </a:path>
              </a:pathLst>
            </a:custGeom>
            <a:solidFill>
              <a:srgbClr val="D9D9D9"/>
            </a:solidFill>
          </p:spPr>
          <p:txBody>
            <a:bodyPr/>
            <a:lstStyle/>
            <a:p>
              <a:endParaRPr lang="en-US"/>
            </a:p>
          </p:txBody>
        </p:sp>
        <p:sp>
          <p:nvSpPr>
            <p:cNvPr id="13" name="TextBox 13"/>
            <p:cNvSpPr txBox="1"/>
            <p:nvPr/>
          </p:nvSpPr>
          <p:spPr>
            <a:xfrm>
              <a:off x="0" y="-38100"/>
              <a:ext cx="563521" cy="599706"/>
            </a:xfrm>
            <a:prstGeom prst="rect">
              <a:avLst/>
            </a:prstGeom>
          </p:spPr>
          <p:txBody>
            <a:bodyPr lIns="50800" tIns="50800" rIns="50800" bIns="50800" rtlCol="0" anchor="ctr"/>
            <a:lstStyle/>
            <a:p>
              <a:pPr algn="ctr">
                <a:lnSpc>
                  <a:spcPts val="3359"/>
                </a:lnSpc>
              </a:pPr>
              <a:endParaRPr/>
            </a:p>
          </p:txBody>
        </p:sp>
      </p:grpSp>
      <p:sp>
        <p:nvSpPr>
          <p:cNvPr id="14" name="Freeform 14"/>
          <p:cNvSpPr/>
          <p:nvPr/>
        </p:nvSpPr>
        <p:spPr>
          <a:xfrm>
            <a:off x="11068465" y="2734604"/>
            <a:ext cx="1256366" cy="1153572"/>
          </a:xfrm>
          <a:custGeom>
            <a:avLst/>
            <a:gdLst/>
            <a:ahLst/>
            <a:cxnLst/>
            <a:rect l="l" t="t" r="r" b="b"/>
            <a:pathLst>
              <a:path w="1256366" h="1153572">
                <a:moveTo>
                  <a:pt x="0" y="0"/>
                </a:moveTo>
                <a:lnTo>
                  <a:pt x="1256366" y="0"/>
                </a:lnTo>
                <a:lnTo>
                  <a:pt x="1256366" y="1153573"/>
                </a:lnTo>
                <a:lnTo>
                  <a:pt x="0" y="11535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5" name="Group 15"/>
          <p:cNvGrpSpPr/>
          <p:nvPr/>
        </p:nvGrpSpPr>
        <p:grpSpPr>
          <a:xfrm>
            <a:off x="14765365" y="2587970"/>
            <a:ext cx="1451777" cy="1446842"/>
            <a:chOff x="0" y="0"/>
            <a:chExt cx="563521" cy="561606"/>
          </a:xfrm>
        </p:grpSpPr>
        <p:sp>
          <p:nvSpPr>
            <p:cNvPr id="16" name="Freeform 16"/>
            <p:cNvSpPr/>
            <p:nvPr/>
          </p:nvSpPr>
          <p:spPr>
            <a:xfrm>
              <a:off x="0" y="0"/>
              <a:ext cx="563521" cy="561606"/>
            </a:xfrm>
            <a:custGeom>
              <a:avLst/>
              <a:gdLst/>
              <a:ahLst/>
              <a:cxnLst/>
              <a:rect l="l" t="t" r="r" b="b"/>
              <a:pathLst>
                <a:path w="563521" h="561606">
                  <a:moveTo>
                    <a:pt x="271969" y="0"/>
                  </a:moveTo>
                  <a:lnTo>
                    <a:pt x="291553" y="0"/>
                  </a:lnTo>
                  <a:cubicBezTo>
                    <a:pt x="363683" y="0"/>
                    <a:pt x="432859" y="28654"/>
                    <a:pt x="483864" y="79658"/>
                  </a:cubicBezTo>
                  <a:cubicBezTo>
                    <a:pt x="534868" y="130662"/>
                    <a:pt x="563521" y="199838"/>
                    <a:pt x="563521" y="271969"/>
                  </a:cubicBezTo>
                  <a:lnTo>
                    <a:pt x="563521" y="289637"/>
                  </a:lnTo>
                  <a:cubicBezTo>
                    <a:pt x="563521" y="439841"/>
                    <a:pt x="441757" y="561606"/>
                    <a:pt x="291553" y="561606"/>
                  </a:cubicBezTo>
                  <a:lnTo>
                    <a:pt x="271969" y="561606"/>
                  </a:lnTo>
                  <a:cubicBezTo>
                    <a:pt x="199838" y="561606"/>
                    <a:pt x="130662" y="532952"/>
                    <a:pt x="79658" y="481948"/>
                  </a:cubicBezTo>
                  <a:cubicBezTo>
                    <a:pt x="28654" y="430944"/>
                    <a:pt x="0" y="361768"/>
                    <a:pt x="0" y="289637"/>
                  </a:cubicBezTo>
                  <a:lnTo>
                    <a:pt x="0" y="271969"/>
                  </a:lnTo>
                  <a:cubicBezTo>
                    <a:pt x="0" y="199838"/>
                    <a:pt x="28654" y="130662"/>
                    <a:pt x="79658" y="79658"/>
                  </a:cubicBezTo>
                  <a:cubicBezTo>
                    <a:pt x="130662" y="28654"/>
                    <a:pt x="199838" y="0"/>
                    <a:pt x="271969" y="0"/>
                  </a:cubicBezTo>
                  <a:close/>
                </a:path>
              </a:pathLst>
            </a:custGeom>
            <a:solidFill>
              <a:srgbClr val="D9D9D9"/>
            </a:solidFill>
          </p:spPr>
          <p:txBody>
            <a:bodyPr/>
            <a:lstStyle/>
            <a:p>
              <a:endParaRPr lang="en-US"/>
            </a:p>
          </p:txBody>
        </p:sp>
        <p:sp>
          <p:nvSpPr>
            <p:cNvPr id="17" name="TextBox 17"/>
            <p:cNvSpPr txBox="1"/>
            <p:nvPr/>
          </p:nvSpPr>
          <p:spPr>
            <a:xfrm>
              <a:off x="0" y="-38100"/>
              <a:ext cx="563521" cy="599706"/>
            </a:xfrm>
            <a:prstGeom prst="rect">
              <a:avLst/>
            </a:prstGeom>
          </p:spPr>
          <p:txBody>
            <a:bodyPr lIns="50800" tIns="50800" rIns="50800" bIns="50800" rtlCol="0" anchor="ctr"/>
            <a:lstStyle/>
            <a:p>
              <a:pPr algn="ctr">
                <a:lnSpc>
                  <a:spcPts val="3359"/>
                </a:lnSpc>
              </a:pPr>
              <a:endParaRPr/>
            </a:p>
          </p:txBody>
        </p:sp>
      </p:grpSp>
      <p:sp>
        <p:nvSpPr>
          <p:cNvPr id="18" name="Freeform 18"/>
          <p:cNvSpPr/>
          <p:nvPr/>
        </p:nvSpPr>
        <p:spPr>
          <a:xfrm>
            <a:off x="15027300" y="2698553"/>
            <a:ext cx="927907" cy="1189624"/>
          </a:xfrm>
          <a:custGeom>
            <a:avLst/>
            <a:gdLst/>
            <a:ahLst/>
            <a:cxnLst/>
            <a:rect l="l" t="t" r="r" b="b"/>
            <a:pathLst>
              <a:path w="927907" h="1189624">
                <a:moveTo>
                  <a:pt x="0" y="0"/>
                </a:moveTo>
                <a:lnTo>
                  <a:pt x="927906" y="0"/>
                </a:lnTo>
                <a:lnTo>
                  <a:pt x="927906" y="1189624"/>
                </a:lnTo>
                <a:lnTo>
                  <a:pt x="0" y="118962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9" name="TextBox 19"/>
          <p:cNvSpPr txBox="1"/>
          <p:nvPr/>
        </p:nvSpPr>
        <p:spPr>
          <a:xfrm>
            <a:off x="10005709" y="7016108"/>
            <a:ext cx="5061639" cy="3962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Note-Taking with Audio Input:​</a:t>
            </a:r>
          </a:p>
        </p:txBody>
      </p:sp>
      <p:sp>
        <p:nvSpPr>
          <p:cNvPr id="20" name="TextBox 20"/>
          <p:cNvSpPr txBox="1"/>
          <p:nvPr/>
        </p:nvSpPr>
        <p:spPr>
          <a:xfrm>
            <a:off x="10005709" y="7646670"/>
            <a:ext cx="6855889" cy="1611630"/>
          </a:xfrm>
          <a:prstGeom prst="rect">
            <a:avLst/>
          </a:prstGeom>
        </p:spPr>
        <p:txBody>
          <a:bodyPr lIns="0" tIns="0" rIns="0" bIns="0" rtlCol="0" anchor="t">
            <a:spAutoFit/>
          </a:bodyPr>
          <a:lstStyle/>
          <a:p>
            <a:pPr algn="l">
              <a:lnSpc>
                <a:spcPts val="3299"/>
              </a:lnSpc>
            </a:pPr>
            <a:r>
              <a:rPr lang="en-US" sz="2199">
                <a:solidFill>
                  <a:srgbClr val="FFFFFF"/>
                </a:solidFill>
                <a:latin typeface="Canva Sans"/>
                <a:ea typeface="Canva Sans"/>
                <a:cs typeface="Canva Sans"/>
                <a:sym typeface="Canva Sans"/>
              </a:rPr>
              <a:t>The assistant uses Speech-to-Text to convert spoken input into text, storing it as a document for future access. This ensures a convenient way to keep track of voice-based interactions.</a:t>
            </a:r>
          </a:p>
        </p:txBody>
      </p:sp>
      <p:sp>
        <p:nvSpPr>
          <p:cNvPr id="21" name="TextBox 21"/>
          <p:cNvSpPr txBox="1"/>
          <p:nvPr/>
        </p:nvSpPr>
        <p:spPr>
          <a:xfrm>
            <a:off x="12892443" y="6039129"/>
            <a:ext cx="1473746" cy="271580"/>
          </a:xfrm>
          <a:prstGeom prst="rect">
            <a:avLst/>
          </a:prstGeom>
        </p:spPr>
        <p:txBody>
          <a:bodyPr lIns="0" tIns="0" rIns="0" bIns="0" rtlCol="0" anchor="t">
            <a:spAutoFit/>
          </a:bodyPr>
          <a:lstStyle/>
          <a:p>
            <a:pPr algn="ctr">
              <a:lnSpc>
                <a:spcPts val="2279"/>
              </a:lnSpc>
              <a:spcBef>
                <a:spcPct val="0"/>
              </a:spcBef>
            </a:pPr>
            <a:r>
              <a:rPr lang="en-US" sz="1628" b="1">
                <a:solidFill>
                  <a:srgbClr val="FFFFFF"/>
                </a:solidFill>
                <a:latin typeface="Canva Sans Bold"/>
                <a:ea typeface="Canva Sans Bold"/>
                <a:cs typeface="Canva Sans Bold"/>
                <a:sym typeface="Canva Sans Bold"/>
              </a:rPr>
              <a:t>DONNA</a:t>
            </a:r>
          </a:p>
        </p:txBody>
      </p:sp>
      <p:sp>
        <p:nvSpPr>
          <p:cNvPr id="22" name="AutoShape 22"/>
          <p:cNvSpPr/>
          <p:nvPr/>
        </p:nvSpPr>
        <p:spPr>
          <a:xfrm>
            <a:off x="11696712" y="4034747"/>
            <a:ext cx="1195731" cy="1195731"/>
          </a:xfrm>
          <a:prstGeom prst="line">
            <a:avLst/>
          </a:prstGeom>
          <a:ln w="57150" cap="flat">
            <a:solidFill>
              <a:srgbClr val="D9D9D9"/>
            </a:solidFill>
            <a:prstDash val="solid"/>
            <a:headEnd type="none" w="sm" len="sm"/>
            <a:tailEnd type="arrow" w="med" len="sm"/>
          </a:ln>
        </p:spPr>
        <p:txBody>
          <a:bodyPr/>
          <a:lstStyle/>
          <a:p>
            <a:endParaRPr lang="en-US"/>
          </a:p>
        </p:txBody>
      </p:sp>
      <p:sp>
        <p:nvSpPr>
          <p:cNvPr id="23" name="AutoShape 23"/>
          <p:cNvSpPr/>
          <p:nvPr/>
        </p:nvSpPr>
        <p:spPr>
          <a:xfrm flipV="1">
            <a:off x="14339285" y="4034811"/>
            <a:ext cx="1151968" cy="1195822"/>
          </a:xfrm>
          <a:prstGeom prst="line">
            <a:avLst/>
          </a:prstGeom>
          <a:ln w="57150" cap="flat">
            <a:solidFill>
              <a:srgbClr val="D9D9D9"/>
            </a:solidFill>
            <a:prstDash val="solid"/>
            <a:headEnd type="none" w="sm" len="sm"/>
            <a:tailEnd type="arrow" w="med" len="sm"/>
          </a:ln>
        </p:spPr>
        <p:txBody>
          <a:bodyPr/>
          <a:lstStyle/>
          <a:p>
            <a:endParaRPr lang="en-US"/>
          </a:p>
        </p:txBody>
      </p:sp>
      <p:grpSp>
        <p:nvGrpSpPr>
          <p:cNvPr id="24" name="Group 24"/>
          <p:cNvGrpSpPr/>
          <p:nvPr/>
        </p:nvGrpSpPr>
        <p:grpSpPr>
          <a:xfrm>
            <a:off x="891197" y="2671386"/>
            <a:ext cx="8252803" cy="5350604"/>
            <a:chOff x="0" y="0"/>
            <a:chExt cx="2460717" cy="1595376"/>
          </a:xfrm>
        </p:grpSpPr>
        <p:sp>
          <p:nvSpPr>
            <p:cNvPr id="25" name="Freeform 25"/>
            <p:cNvSpPr/>
            <p:nvPr/>
          </p:nvSpPr>
          <p:spPr>
            <a:xfrm>
              <a:off x="0" y="0"/>
              <a:ext cx="2460717" cy="1595376"/>
            </a:xfrm>
            <a:custGeom>
              <a:avLst/>
              <a:gdLst/>
              <a:ahLst/>
              <a:cxnLst/>
              <a:rect l="l" t="t" r="r" b="b"/>
              <a:pathLst>
                <a:path w="2460717" h="1595376">
                  <a:moveTo>
                    <a:pt x="47843" y="0"/>
                  </a:moveTo>
                  <a:lnTo>
                    <a:pt x="2412875" y="0"/>
                  </a:lnTo>
                  <a:cubicBezTo>
                    <a:pt x="2439297" y="0"/>
                    <a:pt x="2460717" y="21420"/>
                    <a:pt x="2460717" y="47843"/>
                  </a:cubicBezTo>
                  <a:lnTo>
                    <a:pt x="2460717" y="1547533"/>
                  </a:lnTo>
                  <a:cubicBezTo>
                    <a:pt x="2460717" y="1573956"/>
                    <a:pt x="2439297" y="1595376"/>
                    <a:pt x="2412875" y="1595376"/>
                  </a:cubicBezTo>
                  <a:lnTo>
                    <a:pt x="47843" y="1595376"/>
                  </a:lnTo>
                  <a:cubicBezTo>
                    <a:pt x="35154" y="1595376"/>
                    <a:pt x="22985" y="1590335"/>
                    <a:pt x="14013" y="1581363"/>
                  </a:cubicBezTo>
                  <a:cubicBezTo>
                    <a:pt x="5041" y="1572391"/>
                    <a:pt x="0" y="1560222"/>
                    <a:pt x="0" y="1547533"/>
                  </a:cubicBezTo>
                  <a:lnTo>
                    <a:pt x="0" y="47843"/>
                  </a:lnTo>
                  <a:cubicBezTo>
                    <a:pt x="0" y="35154"/>
                    <a:pt x="5041" y="22985"/>
                    <a:pt x="14013" y="14013"/>
                  </a:cubicBezTo>
                  <a:cubicBezTo>
                    <a:pt x="22985" y="5041"/>
                    <a:pt x="35154" y="0"/>
                    <a:pt x="47843"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26" name="TextBox 26"/>
            <p:cNvSpPr txBox="1"/>
            <p:nvPr/>
          </p:nvSpPr>
          <p:spPr>
            <a:xfrm>
              <a:off x="0" y="-47625"/>
              <a:ext cx="2460717" cy="1643001"/>
            </a:xfrm>
            <a:prstGeom prst="rect">
              <a:avLst/>
            </a:prstGeom>
          </p:spPr>
          <p:txBody>
            <a:bodyPr lIns="50800" tIns="50800" rIns="50800" bIns="50800" rtlCol="0" anchor="ctr"/>
            <a:lstStyle/>
            <a:p>
              <a:pPr algn="ctr">
                <a:lnSpc>
                  <a:spcPts val="3669"/>
                </a:lnSpc>
              </a:pPr>
              <a:endParaRPr/>
            </a:p>
          </p:txBody>
        </p:sp>
      </p:grpSp>
      <p:sp>
        <p:nvSpPr>
          <p:cNvPr id="27" name="TextBox 27"/>
          <p:cNvSpPr txBox="1"/>
          <p:nvPr/>
        </p:nvSpPr>
        <p:spPr>
          <a:xfrm>
            <a:off x="1350712" y="2917930"/>
            <a:ext cx="3666886" cy="870075"/>
          </a:xfrm>
          <a:prstGeom prst="rect">
            <a:avLst/>
          </a:prstGeom>
        </p:spPr>
        <p:txBody>
          <a:bodyPr lIns="0" tIns="0" rIns="0" bIns="0" rtlCol="0" anchor="t">
            <a:spAutoFit/>
          </a:bodyPr>
          <a:lstStyle/>
          <a:p>
            <a:pPr algn="l">
              <a:lnSpc>
                <a:spcPts val="3594"/>
              </a:lnSpc>
            </a:pPr>
            <a:r>
              <a:rPr lang="en-US" sz="2567" b="1">
                <a:solidFill>
                  <a:srgbClr val="FFFFFF"/>
                </a:solidFill>
                <a:latin typeface="Canva Sans Bold"/>
                <a:ea typeface="Canva Sans Bold"/>
                <a:cs typeface="Canva Sans Bold"/>
                <a:sym typeface="Canva Sans Bold"/>
              </a:rPr>
              <a:t>Interactive Query:​</a:t>
            </a:r>
          </a:p>
          <a:p>
            <a:pPr algn="l">
              <a:lnSpc>
                <a:spcPts val="3459"/>
              </a:lnSpc>
            </a:pPr>
            <a:endParaRPr lang="en-US" sz="2567" b="1">
              <a:solidFill>
                <a:srgbClr val="FFFFFF"/>
              </a:solidFill>
              <a:latin typeface="Canva Sans Bold"/>
              <a:ea typeface="Canva Sans Bold"/>
              <a:cs typeface="Canva Sans Bold"/>
              <a:sym typeface="Canva Sans Bold"/>
            </a:endParaRPr>
          </a:p>
        </p:txBody>
      </p:sp>
      <p:sp>
        <p:nvSpPr>
          <p:cNvPr id="28" name="TextBox 28"/>
          <p:cNvSpPr txBox="1"/>
          <p:nvPr/>
        </p:nvSpPr>
        <p:spPr>
          <a:xfrm>
            <a:off x="1045678" y="3765808"/>
            <a:ext cx="8046467" cy="4256181"/>
          </a:xfrm>
          <a:prstGeom prst="rect">
            <a:avLst/>
          </a:prstGeom>
        </p:spPr>
        <p:txBody>
          <a:bodyPr lIns="0" tIns="0" rIns="0" bIns="0" rtlCol="0" anchor="t">
            <a:spAutoFit/>
          </a:bodyPr>
          <a:lstStyle/>
          <a:p>
            <a:pPr marL="508087" lvl="1" indent="-254044" algn="l">
              <a:lnSpc>
                <a:spcPts val="3294"/>
              </a:lnSpc>
              <a:buFont typeface="Arial"/>
              <a:buChar char="•"/>
            </a:pPr>
            <a:r>
              <a:rPr lang="en-US" sz="2353">
                <a:solidFill>
                  <a:srgbClr val="FFFFFF"/>
                </a:solidFill>
                <a:latin typeface="Canva Sans"/>
                <a:ea typeface="Canva Sans"/>
                <a:cs typeface="Canva Sans"/>
                <a:sym typeface="Canva Sans"/>
              </a:rPr>
              <a:t>The assistant prompts the user for input via text or audio, processes it with the model, and generates an appropriate response. Responses are delivered in text, audio, and visual formats for a multi-modal experience.</a:t>
            </a:r>
          </a:p>
          <a:p>
            <a:pPr marL="533492" lvl="1" indent="-266746" algn="l">
              <a:lnSpc>
                <a:spcPts val="3459"/>
              </a:lnSpc>
              <a:buFont typeface="Arial"/>
              <a:buChar char="•"/>
            </a:pPr>
            <a:r>
              <a:rPr lang="en-US" sz="2471">
                <a:solidFill>
                  <a:srgbClr val="FFFFFF"/>
                </a:solidFill>
                <a:latin typeface="Canva Sans"/>
                <a:ea typeface="Canva Sans"/>
                <a:cs typeface="Canva Sans"/>
                <a:sym typeface="Canva Sans"/>
              </a:rPr>
              <a:t>The assistant responds strictly to relevant queries within its scope, ensuring focused interactions. For out-of-scope requests, it provides a default response to maintain clarity.</a:t>
            </a:r>
          </a:p>
          <a:p>
            <a:pPr algn="l">
              <a:lnSpc>
                <a:spcPts val="3459"/>
              </a:lnSpc>
            </a:pPr>
            <a:endParaRPr lang="en-US" sz="2471">
              <a:solidFill>
                <a:srgbClr val="FFFFFF"/>
              </a:solidFill>
              <a:latin typeface="Canva Sans"/>
              <a:ea typeface="Canva Sans"/>
              <a:cs typeface="Canva Sans"/>
              <a:sym typeface="Canva Sans"/>
            </a:endParaRPr>
          </a:p>
        </p:txBody>
      </p:sp>
      <p:sp>
        <p:nvSpPr>
          <p:cNvPr id="29" name="TextBox 29"/>
          <p:cNvSpPr txBox="1"/>
          <p:nvPr/>
        </p:nvSpPr>
        <p:spPr>
          <a:xfrm>
            <a:off x="794244" y="606622"/>
            <a:ext cx="16595804" cy="1057280"/>
          </a:xfrm>
          <a:prstGeom prst="rect">
            <a:avLst/>
          </a:prstGeom>
        </p:spPr>
        <p:txBody>
          <a:bodyPr lIns="0" tIns="0" rIns="0" bIns="0" rtlCol="0" anchor="t">
            <a:spAutoFit/>
          </a:bodyPr>
          <a:lstStyle/>
          <a:p>
            <a:pPr algn="l">
              <a:lnSpc>
                <a:spcPts val="6900"/>
              </a:lnSpc>
            </a:pPr>
            <a:r>
              <a:rPr lang="en-US" sz="7500" b="1" spc="-262">
                <a:solidFill>
                  <a:srgbClr val="DAFFFB"/>
                </a:solidFill>
                <a:latin typeface="Helvetica World Bold"/>
                <a:ea typeface="Helvetica World Bold"/>
                <a:cs typeface="Helvetica World Bold"/>
                <a:sym typeface="Helvetica World Bold"/>
              </a:rPr>
              <a:t>Functional Requirements (Must-have)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2" name="Freeform 2"/>
          <p:cNvSpPr/>
          <p:nvPr/>
        </p:nvSpPr>
        <p:spPr>
          <a:xfrm>
            <a:off x="17259300" y="1739881"/>
            <a:ext cx="1255719" cy="1255719"/>
          </a:xfrm>
          <a:custGeom>
            <a:avLst/>
            <a:gdLst/>
            <a:ahLst/>
            <a:cxnLst/>
            <a:rect l="l" t="t" r="r" b="b"/>
            <a:pathLst>
              <a:path w="1255719" h="1255719">
                <a:moveTo>
                  <a:pt x="0" y="0"/>
                </a:moveTo>
                <a:lnTo>
                  <a:pt x="1255719" y="0"/>
                </a:lnTo>
                <a:lnTo>
                  <a:pt x="1255719" y="1255720"/>
                </a:lnTo>
                <a:lnTo>
                  <a:pt x="0" y="1255720"/>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514350" y="9883238"/>
            <a:ext cx="21040117" cy="3086100"/>
            <a:chOff x="0" y="0"/>
            <a:chExt cx="5541430" cy="812800"/>
          </a:xfrm>
        </p:grpSpPr>
        <p:sp>
          <p:nvSpPr>
            <p:cNvPr id="4" name="Freeform 4"/>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5" name="TextBox 5"/>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grpSp>
        <p:nvGrpSpPr>
          <p:cNvPr id="6" name="Group 6"/>
          <p:cNvGrpSpPr/>
          <p:nvPr/>
        </p:nvGrpSpPr>
        <p:grpSpPr>
          <a:xfrm>
            <a:off x="1400671" y="5143500"/>
            <a:ext cx="15724941" cy="2069048"/>
            <a:chOff x="0" y="0"/>
            <a:chExt cx="5015484" cy="659925"/>
          </a:xfrm>
        </p:grpSpPr>
        <p:sp>
          <p:nvSpPr>
            <p:cNvPr id="7" name="Freeform 7"/>
            <p:cNvSpPr/>
            <p:nvPr/>
          </p:nvSpPr>
          <p:spPr>
            <a:xfrm>
              <a:off x="0" y="0"/>
              <a:ext cx="5015484" cy="659925"/>
            </a:xfrm>
            <a:custGeom>
              <a:avLst/>
              <a:gdLst/>
              <a:ahLst/>
              <a:cxnLst/>
              <a:rect l="l" t="t" r="r" b="b"/>
              <a:pathLst>
                <a:path w="5015484" h="659925">
                  <a:moveTo>
                    <a:pt x="25109" y="0"/>
                  </a:moveTo>
                  <a:lnTo>
                    <a:pt x="4990375" y="0"/>
                  </a:lnTo>
                  <a:cubicBezTo>
                    <a:pt x="4997035" y="0"/>
                    <a:pt x="5003421" y="2645"/>
                    <a:pt x="5008130" y="7354"/>
                  </a:cubicBezTo>
                  <a:cubicBezTo>
                    <a:pt x="5012839" y="12063"/>
                    <a:pt x="5015484" y="18450"/>
                    <a:pt x="5015484" y="25109"/>
                  </a:cubicBezTo>
                  <a:lnTo>
                    <a:pt x="5015484" y="634816"/>
                  </a:lnTo>
                  <a:cubicBezTo>
                    <a:pt x="5015484" y="641475"/>
                    <a:pt x="5012839" y="647862"/>
                    <a:pt x="5008130" y="652571"/>
                  </a:cubicBezTo>
                  <a:cubicBezTo>
                    <a:pt x="5003421" y="657279"/>
                    <a:pt x="4997035" y="659925"/>
                    <a:pt x="4990375" y="659925"/>
                  </a:cubicBezTo>
                  <a:lnTo>
                    <a:pt x="25109" y="659925"/>
                  </a:lnTo>
                  <a:cubicBezTo>
                    <a:pt x="18450" y="659925"/>
                    <a:pt x="12063" y="657279"/>
                    <a:pt x="7354" y="652571"/>
                  </a:cubicBezTo>
                  <a:cubicBezTo>
                    <a:pt x="2645" y="647862"/>
                    <a:pt x="0" y="641475"/>
                    <a:pt x="0" y="634816"/>
                  </a:cubicBezTo>
                  <a:lnTo>
                    <a:pt x="0" y="25109"/>
                  </a:lnTo>
                  <a:cubicBezTo>
                    <a:pt x="0" y="18450"/>
                    <a:pt x="2645" y="12063"/>
                    <a:pt x="7354" y="7354"/>
                  </a:cubicBezTo>
                  <a:cubicBezTo>
                    <a:pt x="12063" y="2645"/>
                    <a:pt x="18450" y="0"/>
                    <a:pt x="25109"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8" name="TextBox 8"/>
            <p:cNvSpPr txBox="1"/>
            <p:nvPr/>
          </p:nvSpPr>
          <p:spPr>
            <a:xfrm>
              <a:off x="0" y="-47625"/>
              <a:ext cx="5015484" cy="707550"/>
            </a:xfrm>
            <a:prstGeom prst="rect">
              <a:avLst/>
            </a:prstGeom>
          </p:spPr>
          <p:txBody>
            <a:bodyPr lIns="50800" tIns="50800" rIns="50800" bIns="50800" rtlCol="0" anchor="ctr"/>
            <a:lstStyle/>
            <a:p>
              <a:pPr algn="ctr">
                <a:lnSpc>
                  <a:spcPts val="3669"/>
                </a:lnSpc>
              </a:pPr>
              <a:endParaRPr/>
            </a:p>
          </p:txBody>
        </p:sp>
      </p:grpSp>
      <p:sp>
        <p:nvSpPr>
          <p:cNvPr id="9" name="TextBox 9"/>
          <p:cNvSpPr txBox="1"/>
          <p:nvPr/>
        </p:nvSpPr>
        <p:spPr>
          <a:xfrm>
            <a:off x="1808078" y="5362684"/>
            <a:ext cx="5061639" cy="8153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Knowledge-Based Q&amp;A:​</a:t>
            </a:r>
          </a:p>
          <a:p>
            <a:pPr algn="l">
              <a:lnSpc>
                <a:spcPts val="3359"/>
              </a:lnSpc>
            </a:pPr>
            <a:endParaRPr lang="en-US" sz="2400" b="1">
              <a:solidFill>
                <a:srgbClr val="FFFFFF"/>
              </a:solidFill>
              <a:latin typeface="Canva Sans Bold"/>
              <a:ea typeface="Canva Sans Bold"/>
              <a:cs typeface="Canva Sans Bold"/>
              <a:sym typeface="Canva Sans Bold"/>
            </a:endParaRPr>
          </a:p>
        </p:txBody>
      </p:sp>
      <p:sp>
        <p:nvSpPr>
          <p:cNvPr id="10" name="TextBox 10"/>
          <p:cNvSpPr txBox="1"/>
          <p:nvPr/>
        </p:nvSpPr>
        <p:spPr>
          <a:xfrm>
            <a:off x="1924991" y="5906551"/>
            <a:ext cx="15200620" cy="1153795"/>
          </a:xfrm>
          <a:prstGeom prst="rect">
            <a:avLst/>
          </a:prstGeom>
        </p:spPr>
        <p:txBody>
          <a:bodyPr lIns="0" tIns="0" rIns="0" bIns="0" rtlCol="0" anchor="t">
            <a:spAutoFit/>
          </a:bodyPr>
          <a:lstStyle/>
          <a:p>
            <a:pPr algn="l">
              <a:lnSpc>
                <a:spcPts val="3079"/>
              </a:lnSpc>
            </a:pPr>
            <a:r>
              <a:rPr lang="en-US" sz="2199">
                <a:solidFill>
                  <a:srgbClr val="FFFFFF"/>
                </a:solidFill>
                <a:latin typeface="Canva Sans"/>
                <a:ea typeface="Canva Sans"/>
                <a:cs typeface="Canva Sans"/>
                <a:sym typeface="Canva Sans"/>
              </a:rPr>
              <a:t>The virtual assistant addresses a wide range of university-related topics using a pre-trained model fine-tuned for contextual understanding. This allows it to generate informed and relevant responses based on the provided content.</a:t>
            </a:r>
          </a:p>
        </p:txBody>
      </p:sp>
      <p:grpSp>
        <p:nvGrpSpPr>
          <p:cNvPr id="11" name="Group 11"/>
          <p:cNvGrpSpPr/>
          <p:nvPr/>
        </p:nvGrpSpPr>
        <p:grpSpPr>
          <a:xfrm>
            <a:off x="1400671" y="7669748"/>
            <a:ext cx="15724941" cy="1542813"/>
            <a:chOff x="0" y="0"/>
            <a:chExt cx="5015484" cy="492082"/>
          </a:xfrm>
        </p:grpSpPr>
        <p:sp>
          <p:nvSpPr>
            <p:cNvPr id="12" name="Freeform 12"/>
            <p:cNvSpPr/>
            <p:nvPr/>
          </p:nvSpPr>
          <p:spPr>
            <a:xfrm>
              <a:off x="0" y="0"/>
              <a:ext cx="5015484" cy="492082"/>
            </a:xfrm>
            <a:custGeom>
              <a:avLst/>
              <a:gdLst/>
              <a:ahLst/>
              <a:cxnLst/>
              <a:rect l="l" t="t" r="r" b="b"/>
              <a:pathLst>
                <a:path w="5015484" h="492082">
                  <a:moveTo>
                    <a:pt x="25109" y="0"/>
                  </a:moveTo>
                  <a:lnTo>
                    <a:pt x="4990375" y="0"/>
                  </a:lnTo>
                  <a:cubicBezTo>
                    <a:pt x="4997035" y="0"/>
                    <a:pt x="5003421" y="2645"/>
                    <a:pt x="5008130" y="7354"/>
                  </a:cubicBezTo>
                  <a:cubicBezTo>
                    <a:pt x="5012839" y="12063"/>
                    <a:pt x="5015484" y="18450"/>
                    <a:pt x="5015484" y="25109"/>
                  </a:cubicBezTo>
                  <a:lnTo>
                    <a:pt x="5015484" y="466973"/>
                  </a:lnTo>
                  <a:cubicBezTo>
                    <a:pt x="5015484" y="473632"/>
                    <a:pt x="5012839" y="480019"/>
                    <a:pt x="5008130" y="484727"/>
                  </a:cubicBezTo>
                  <a:cubicBezTo>
                    <a:pt x="5003421" y="489436"/>
                    <a:pt x="4997035" y="492082"/>
                    <a:pt x="4990375" y="492082"/>
                  </a:cubicBezTo>
                  <a:lnTo>
                    <a:pt x="25109" y="492082"/>
                  </a:lnTo>
                  <a:cubicBezTo>
                    <a:pt x="18450" y="492082"/>
                    <a:pt x="12063" y="489436"/>
                    <a:pt x="7354" y="484727"/>
                  </a:cubicBezTo>
                  <a:cubicBezTo>
                    <a:pt x="2645" y="480019"/>
                    <a:pt x="0" y="473632"/>
                    <a:pt x="0" y="466973"/>
                  </a:cubicBezTo>
                  <a:lnTo>
                    <a:pt x="0" y="25109"/>
                  </a:lnTo>
                  <a:cubicBezTo>
                    <a:pt x="0" y="18450"/>
                    <a:pt x="2645" y="12063"/>
                    <a:pt x="7354" y="7354"/>
                  </a:cubicBezTo>
                  <a:cubicBezTo>
                    <a:pt x="12063" y="2645"/>
                    <a:pt x="18450" y="0"/>
                    <a:pt x="25109"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13" name="TextBox 13"/>
            <p:cNvSpPr txBox="1"/>
            <p:nvPr/>
          </p:nvSpPr>
          <p:spPr>
            <a:xfrm>
              <a:off x="0" y="-47625"/>
              <a:ext cx="5015484" cy="539707"/>
            </a:xfrm>
            <a:prstGeom prst="rect">
              <a:avLst/>
            </a:prstGeom>
          </p:spPr>
          <p:txBody>
            <a:bodyPr lIns="50800" tIns="50800" rIns="50800" bIns="50800" rtlCol="0" anchor="ctr"/>
            <a:lstStyle/>
            <a:p>
              <a:pPr algn="ctr">
                <a:lnSpc>
                  <a:spcPts val="3669"/>
                </a:lnSpc>
              </a:pPr>
              <a:endParaRPr/>
            </a:p>
          </p:txBody>
        </p:sp>
      </p:grpSp>
      <p:sp>
        <p:nvSpPr>
          <p:cNvPr id="14" name="TextBox 14"/>
          <p:cNvSpPr txBox="1"/>
          <p:nvPr/>
        </p:nvSpPr>
        <p:spPr>
          <a:xfrm>
            <a:off x="1808078" y="7815598"/>
            <a:ext cx="5061639" cy="8153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Miscellaneous Tasks:​</a:t>
            </a:r>
          </a:p>
          <a:p>
            <a:pPr algn="l">
              <a:lnSpc>
                <a:spcPts val="3359"/>
              </a:lnSpc>
            </a:pPr>
            <a:endParaRPr lang="en-US" sz="2400" b="1">
              <a:solidFill>
                <a:srgbClr val="FFFFFF"/>
              </a:solidFill>
              <a:latin typeface="Canva Sans Bold"/>
              <a:ea typeface="Canva Sans Bold"/>
              <a:cs typeface="Canva Sans Bold"/>
              <a:sym typeface="Canva Sans Bold"/>
            </a:endParaRPr>
          </a:p>
        </p:txBody>
      </p:sp>
      <p:sp>
        <p:nvSpPr>
          <p:cNvPr id="15" name="TextBox 15"/>
          <p:cNvSpPr txBox="1"/>
          <p:nvPr/>
        </p:nvSpPr>
        <p:spPr>
          <a:xfrm>
            <a:off x="1922603" y="8285480"/>
            <a:ext cx="15446012" cy="763270"/>
          </a:xfrm>
          <a:prstGeom prst="rect">
            <a:avLst/>
          </a:prstGeom>
        </p:spPr>
        <p:txBody>
          <a:bodyPr lIns="0" tIns="0" rIns="0" bIns="0" rtlCol="0" anchor="t">
            <a:spAutoFit/>
          </a:bodyPr>
          <a:lstStyle/>
          <a:p>
            <a:pPr algn="l">
              <a:lnSpc>
                <a:spcPts val="3079"/>
              </a:lnSpc>
            </a:pPr>
            <a:r>
              <a:rPr lang="en-US" sz="2199">
                <a:solidFill>
                  <a:srgbClr val="FFFFFF"/>
                </a:solidFill>
                <a:latin typeface="Canva Sans"/>
                <a:ea typeface="Canva Sans"/>
                <a:cs typeface="Canva Sans"/>
                <a:sym typeface="Canva Sans"/>
              </a:rPr>
              <a:t>The assistant can manage various tasks, including sending emails, through seamless integration with external </a:t>
            </a:r>
          </a:p>
          <a:p>
            <a:pPr algn="l">
              <a:lnSpc>
                <a:spcPts val="3079"/>
              </a:lnSpc>
            </a:pPr>
            <a:r>
              <a:rPr lang="en-US" sz="2199">
                <a:solidFill>
                  <a:srgbClr val="FFFFFF"/>
                </a:solidFill>
                <a:latin typeface="Canva Sans"/>
                <a:ea typeface="Canva Sans"/>
                <a:cs typeface="Canva Sans"/>
                <a:sym typeface="Canva Sans"/>
              </a:rPr>
              <a:t>APIs. </a:t>
            </a:r>
          </a:p>
        </p:txBody>
      </p:sp>
      <p:grpSp>
        <p:nvGrpSpPr>
          <p:cNvPr id="16" name="Group 16"/>
          <p:cNvGrpSpPr/>
          <p:nvPr/>
        </p:nvGrpSpPr>
        <p:grpSpPr>
          <a:xfrm>
            <a:off x="1400671" y="2859382"/>
            <a:ext cx="15724941" cy="1826918"/>
            <a:chOff x="0" y="0"/>
            <a:chExt cx="5015484" cy="582697"/>
          </a:xfrm>
        </p:grpSpPr>
        <p:sp>
          <p:nvSpPr>
            <p:cNvPr id="17" name="Freeform 17"/>
            <p:cNvSpPr/>
            <p:nvPr/>
          </p:nvSpPr>
          <p:spPr>
            <a:xfrm>
              <a:off x="0" y="0"/>
              <a:ext cx="5015484" cy="582697"/>
            </a:xfrm>
            <a:custGeom>
              <a:avLst/>
              <a:gdLst/>
              <a:ahLst/>
              <a:cxnLst/>
              <a:rect l="l" t="t" r="r" b="b"/>
              <a:pathLst>
                <a:path w="5015484" h="582697">
                  <a:moveTo>
                    <a:pt x="25109" y="0"/>
                  </a:moveTo>
                  <a:lnTo>
                    <a:pt x="4990375" y="0"/>
                  </a:lnTo>
                  <a:cubicBezTo>
                    <a:pt x="4997035" y="0"/>
                    <a:pt x="5003421" y="2645"/>
                    <a:pt x="5008130" y="7354"/>
                  </a:cubicBezTo>
                  <a:cubicBezTo>
                    <a:pt x="5012839" y="12063"/>
                    <a:pt x="5015484" y="18450"/>
                    <a:pt x="5015484" y="25109"/>
                  </a:cubicBezTo>
                  <a:lnTo>
                    <a:pt x="5015484" y="557588"/>
                  </a:lnTo>
                  <a:cubicBezTo>
                    <a:pt x="5015484" y="564248"/>
                    <a:pt x="5012839" y="570634"/>
                    <a:pt x="5008130" y="575343"/>
                  </a:cubicBezTo>
                  <a:cubicBezTo>
                    <a:pt x="5003421" y="580052"/>
                    <a:pt x="4997035" y="582697"/>
                    <a:pt x="4990375" y="582697"/>
                  </a:cubicBezTo>
                  <a:lnTo>
                    <a:pt x="25109" y="582697"/>
                  </a:lnTo>
                  <a:cubicBezTo>
                    <a:pt x="18450" y="582697"/>
                    <a:pt x="12063" y="580052"/>
                    <a:pt x="7354" y="575343"/>
                  </a:cubicBezTo>
                  <a:cubicBezTo>
                    <a:pt x="2645" y="570634"/>
                    <a:pt x="0" y="564248"/>
                    <a:pt x="0" y="557588"/>
                  </a:cubicBezTo>
                  <a:lnTo>
                    <a:pt x="0" y="25109"/>
                  </a:lnTo>
                  <a:cubicBezTo>
                    <a:pt x="0" y="18450"/>
                    <a:pt x="2645" y="12063"/>
                    <a:pt x="7354" y="7354"/>
                  </a:cubicBezTo>
                  <a:cubicBezTo>
                    <a:pt x="12063" y="2645"/>
                    <a:pt x="18450" y="0"/>
                    <a:pt x="25109"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18" name="TextBox 18"/>
            <p:cNvSpPr txBox="1"/>
            <p:nvPr/>
          </p:nvSpPr>
          <p:spPr>
            <a:xfrm>
              <a:off x="0" y="-47625"/>
              <a:ext cx="5015484" cy="630322"/>
            </a:xfrm>
            <a:prstGeom prst="rect">
              <a:avLst/>
            </a:prstGeom>
          </p:spPr>
          <p:txBody>
            <a:bodyPr lIns="50800" tIns="50800" rIns="50800" bIns="50800" rtlCol="0" anchor="ctr"/>
            <a:lstStyle/>
            <a:p>
              <a:pPr algn="ctr">
                <a:lnSpc>
                  <a:spcPts val="3669"/>
                </a:lnSpc>
              </a:pPr>
              <a:endParaRPr/>
            </a:p>
          </p:txBody>
        </p:sp>
      </p:grpSp>
      <p:sp>
        <p:nvSpPr>
          <p:cNvPr id="19" name="TextBox 19"/>
          <p:cNvSpPr txBox="1"/>
          <p:nvPr/>
        </p:nvSpPr>
        <p:spPr>
          <a:xfrm>
            <a:off x="1807177" y="2957501"/>
            <a:ext cx="3211328" cy="8153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Task Reminders:​</a:t>
            </a:r>
          </a:p>
          <a:p>
            <a:pPr algn="l">
              <a:lnSpc>
                <a:spcPts val="3359"/>
              </a:lnSpc>
            </a:pPr>
            <a:endParaRPr lang="en-US" sz="2400" b="1">
              <a:solidFill>
                <a:srgbClr val="FFFFFF"/>
              </a:solidFill>
              <a:latin typeface="Canva Sans Bold"/>
              <a:ea typeface="Canva Sans Bold"/>
              <a:cs typeface="Canva Sans Bold"/>
              <a:sym typeface="Canva Sans Bold"/>
            </a:endParaRPr>
          </a:p>
        </p:txBody>
      </p:sp>
      <p:sp>
        <p:nvSpPr>
          <p:cNvPr id="20" name="TextBox 20"/>
          <p:cNvSpPr txBox="1"/>
          <p:nvPr/>
        </p:nvSpPr>
        <p:spPr>
          <a:xfrm>
            <a:off x="1807177" y="3580369"/>
            <a:ext cx="14328064" cy="792480"/>
          </a:xfrm>
          <a:prstGeom prst="rect">
            <a:avLst/>
          </a:prstGeom>
        </p:spPr>
        <p:txBody>
          <a:bodyPr lIns="0" tIns="0" rIns="0" bIns="0" rtlCol="0" anchor="t">
            <a:spAutoFit/>
          </a:bodyPr>
          <a:lstStyle/>
          <a:p>
            <a:pPr algn="l">
              <a:lnSpc>
                <a:spcPts val="3299"/>
              </a:lnSpc>
            </a:pPr>
            <a:r>
              <a:rPr lang="en-US" sz="2199">
                <a:solidFill>
                  <a:srgbClr val="FFFFFF"/>
                </a:solidFill>
                <a:latin typeface="Canva Sans"/>
                <a:ea typeface="Canva Sans"/>
                <a:cs typeface="Canva Sans"/>
                <a:sym typeface="Canva Sans"/>
              </a:rPr>
              <a:t>Users can set task reminders through external integrations like Power Automate or Google APIs, ensuring seamless task management. This allows for automated scheduling and timely notifications.</a:t>
            </a:r>
          </a:p>
        </p:txBody>
      </p:sp>
      <p:sp>
        <p:nvSpPr>
          <p:cNvPr id="21" name="TextBox 21"/>
          <p:cNvSpPr txBox="1"/>
          <p:nvPr/>
        </p:nvSpPr>
        <p:spPr>
          <a:xfrm>
            <a:off x="794244" y="606622"/>
            <a:ext cx="16595804" cy="1057280"/>
          </a:xfrm>
          <a:prstGeom prst="rect">
            <a:avLst/>
          </a:prstGeom>
        </p:spPr>
        <p:txBody>
          <a:bodyPr lIns="0" tIns="0" rIns="0" bIns="0" rtlCol="0" anchor="t">
            <a:spAutoFit/>
          </a:bodyPr>
          <a:lstStyle/>
          <a:p>
            <a:pPr algn="l">
              <a:lnSpc>
                <a:spcPts val="6900"/>
              </a:lnSpc>
            </a:pPr>
            <a:r>
              <a:rPr lang="en-US" sz="7500" b="1" spc="-262">
                <a:solidFill>
                  <a:srgbClr val="DAFFFB"/>
                </a:solidFill>
                <a:latin typeface="Helvetica World Bold"/>
                <a:ea typeface="Helvetica World Bold"/>
                <a:cs typeface="Helvetica World Bold"/>
                <a:sym typeface="Helvetica World Bold"/>
              </a:rPr>
              <a:t>Functional Requirements (Must-have)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2" name="TextBox 2"/>
          <p:cNvSpPr txBox="1"/>
          <p:nvPr/>
        </p:nvSpPr>
        <p:spPr>
          <a:xfrm>
            <a:off x="2294954" y="2773117"/>
            <a:ext cx="2786410" cy="815340"/>
          </a:xfrm>
          <a:prstGeom prst="rect">
            <a:avLst/>
          </a:prstGeom>
        </p:spPr>
        <p:txBody>
          <a:bodyPr lIns="0" tIns="0" rIns="0" bIns="0" rtlCol="0" anchor="t">
            <a:spAutoFit/>
          </a:bodyPr>
          <a:lstStyle/>
          <a:p>
            <a:pPr algn="l">
              <a:lnSpc>
                <a:spcPts val="3359"/>
              </a:lnSpc>
            </a:pPr>
            <a:r>
              <a:rPr lang="en-US" sz="2400" b="1">
                <a:solidFill>
                  <a:srgbClr val="FFFFFF"/>
                </a:solidFill>
                <a:latin typeface="Canva Sans Bold"/>
                <a:ea typeface="Canva Sans Bold"/>
                <a:cs typeface="Canva Sans Bold"/>
                <a:sym typeface="Canva Sans Bold"/>
              </a:rPr>
              <a:t>Performance:​</a:t>
            </a:r>
          </a:p>
          <a:p>
            <a:pPr algn="l">
              <a:lnSpc>
                <a:spcPts val="3359"/>
              </a:lnSpc>
            </a:pPr>
            <a:endParaRPr lang="en-US" sz="2400" b="1">
              <a:solidFill>
                <a:srgbClr val="FFFFFF"/>
              </a:solidFill>
              <a:latin typeface="Canva Sans Bold"/>
              <a:ea typeface="Canva Sans Bold"/>
              <a:cs typeface="Canva Sans Bold"/>
              <a:sym typeface="Canva Sans Bold"/>
            </a:endParaRPr>
          </a:p>
        </p:txBody>
      </p:sp>
      <p:sp>
        <p:nvSpPr>
          <p:cNvPr id="3" name="TextBox 3"/>
          <p:cNvSpPr txBox="1"/>
          <p:nvPr/>
        </p:nvSpPr>
        <p:spPr>
          <a:xfrm>
            <a:off x="9144000" y="5836871"/>
            <a:ext cx="2786410" cy="815230"/>
          </a:xfrm>
          <a:prstGeom prst="rect">
            <a:avLst/>
          </a:prstGeom>
        </p:spPr>
        <p:txBody>
          <a:bodyPr lIns="0" tIns="0" rIns="0" bIns="0" rtlCol="0" anchor="t">
            <a:spAutoFit/>
          </a:bodyPr>
          <a:lstStyle/>
          <a:p>
            <a:pPr algn="l">
              <a:lnSpc>
                <a:spcPts val="3366"/>
              </a:lnSpc>
            </a:pPr>
            <a:r>
              <a:rPr lang="en-US" sz="2404" b="1">
                <a:solidFill>
                  <a:srgbClr val="FFFFFF"/>
                </a:solidFill>
                <a:latin typeface="Canva Sans Bold"/>
                <a:ea typeface="Canva Sans Bold"/>
                <a:cs typeface="Canva Sans Bold"/>
                <a:sym typeface="Canva Sans Bold"/>
              </a:rPr>
              <a:t>Usability:​</a:t>
            </a:r>
          </a:p>
          <a:p>
            <a:pPr algn="l">
              <a:lnSpc>
                <a:spcPts val="3366"/>
              </a:lnSpc>
            </a:pPr>
            <a:endParaRPr lang="en-US" sz="2404" b="1">
              <a:solidFill>
                <a:srgbClr val="FFFFFF"/>
              </a:solidFill>
              <a:latin typeface="Canva Sans Bold"/>
              <a:ea typeface="Canva Sans Bold"/>
              <a:cs typeface="Canva Sans Bold"/>
              <a:sym typeface="Canva Sans Bold"/>
            </a:endParaRPr>
          </a:p>
        </p:txBody>
      </p:sp>
      <p:sp>
        <p:nvSpPr>
          <p:cNvPr id="4" name="TextBox 4"/>
          <p:cNvSpPr txBox="1"/>
          <p:nvPr/>
        </p:nvSpPr>
        <p:spPr>
          <a:xfrm>
            <a:off x="9144000" y="2773117"/>
            <a:ext cx="2786410" cy="753635"/>
          </a:xfrm>
          <a:prstGeom prst="rect">
            <a:avLst/>
          </a:prstGeom>
        </p:spPr>
        <p:txBody>
          <a:bodyPr lIns="0" tIns="0" rIns="0" bIns="0" rtlCol="0" anchor="t">
            <a:spAutoFit/>
          </a:bodyPr>
          <a:lstStyle/>
          <a:p>
            <a:pPr algn="l">
              <a:lnSpc>
                <a:spcPts val="3366"/>
              </a:lnSpc>
            </a:pPr>
            <a:r>
              <a:rPr lang="en-US" sz="2404" b="1">
                <a:solidFill>
                  <a:srgbClr val="FFFFFF"/>
                </a:solidFill>
                <a:latin typeface="Canva Sans Bold"/>
                <a:ea typeface="Canva Sans Bold"/>
                <a:cs typeface="Canva Sans Bold"/>
                <a:sym typeface="Canva Sans Bold"/>
              </a:rPr>
              <a:t>Interoperability:​</a:t>
            </a:r>
          </a:p>
          <a:p>
            <a:pPr algn="l">
              <a:lnSpc>
                <a:spcPts val="2806"/>
              </a:lnSpc>
            </a:pPr>
            <a:endParaRPr lang="en-US" sz="2404" b="1">
              <a:solidFill>
                <a:srgbClr val="FFFFFF"/>
              </a:solidFill>
              <a:latin typeface="Canva Sans Bold"/>
              <a:ea typeface="Canva Sans Bold"/>
              <a:cs typeface="Canva Sans Bold"/>
              <a:sym typeface="Canva Sans Bold"/>
            </a:endParaRPr>
          </a:p>
        </p:txBody>
      </p:sp>
      <p:sp>
        <p:nvSpPr>
          <p:cNvPr id="5" name="TextBox 5"/>
          <p:cNvSpPr txBox="1"/>
          <p:nvPr/>
        </p:nvSpPr>
        <p:spPr>
          <a:xfrm>
            <a:off x="2294954" y="5836871"/>
            <a:ext cx="2786410" cy="406650"/>
          </a:xfrm>
          <a:prstGeom prst="rect">
            <a:avLst/>
          </a:prstGeom>
        </p:spPr>
        <p:txBody>
          <a:bodyPr lIns="0" tIns="0" rIns="0" bIns="0" rtlCol="0" anchor="t">
            <a:spAutoFit/>
          </a:bodyPr>
          <a:lstStyle/>
          <a:p>
            <a:pPr algn="l">
              <a:lnSpc>
                <a:spcPts val="3366"/>
              </a:lnSpc>
            </a:pPr>
            <a:r>
              <a:rPr lang="en-US" sz="2404" b="1" dirty="0">
                <a:solidFill>
                  <a:srgbClr val="FFFFFF"/>
                </a:solidFill>
                <a:latin typeface="Canva Sans Bold"/>
                <a:ea typeface="Canva Sans Bold"/>
                <a:cs typeface="Canva Sans Bold"/>
                <a:sym typeface="Canva Sans Bold"/>
              </a:rPr>
              <a:t>Modularity:</a:t>
            </a:r>
          </a:p>
        </p:txBody>
      </p:sp>
      <p:sp>
        <p:nvSpPr>
          <p:cNvPr id="6" name="TextBox 6"/>
          <p:cNvSpPr txBox="1"/>
          <p:nvPr/>
        </p:nvSpPr>
        <p:spPr>
          <a:xfrm>
            <a:off x="2532608" y="3272907"/>
            <a:ext cx="5461856" cy="2078189"/>
          </a:xfrm>
          <a:prstGeom prst="rect">
            <a:avLst/>
          </a:prstGeom>
        </p:spPr>
        <p:txBody>
          <a:bodyPr lIns="0" tIns="0" rIns="0" bIns="0" rtlCol="0" anchor="t">
            <a:spAutoFit/>
          </a:bodyPr>
          <a:lstStyle/>
          <a:p>
            <a:pPr algn="l">
              <a:lnSpc>
                <a:spcPts val="3306"/>
              </a:lnSpc>
            </a:pPr>
            <a:r>
              <a:rPr lang="en-US" sz="2204">
                <a:solidFill>
                  <a:srgbClr val="FFFFFF"/>
                </a:solidFill>
                <a:latin typeface="Canva Sans"/>
                <a:ea typeface="Canva Sans"/>
                <a:cs typeface="Canva Sans"/>
                <a:sym typeface="Canva Sans"/>
              </a:rPr>
              <a:t>The virtual assistant is designed to process user queries and deliver responses within 30 seconds for text-based inputs and 40 seconds for audio-based inputs. </a:t>
            </a:r>
          </a:p>
        </p:txBody>
      </p:sp>
      <p:sp>
        <p:nvSpPr>
          <p:cNvPr id="7" name="TextBox 7"/>
          <p:cNvSpPr txBox="1"/>
          <p:nvPr/>
        </p:nvSpPr>
        <p:spPr>
          <a:xfrm>
            <a:off x="9355496" y="6443926"/>
            <a:ext cx="6497351" cy="1934735"/>
          </a:xfrm>
          <a:prstGeom prst="rect">
            <a:avLst/>
          </a:prstGeom>
        </p:spPr>
        <p:txBody>
          <a:bodyPr lIns="0" tIns="0" rIns="0" bIns="0" rtlCol="0" anchor="t">
            <a:spAutoFit/>
          </a:bodyPr>
          <a:lstStyle/>
          <a:p>
            <a:pPr algn="l">
              <a:lnSpc>
                <a:spcPts val="3086"/>
              </a:lnSpc>
            </a:pPr>
            <a:r>
              <a:rPr lang="en-US" sz="2204" dirty="0">
                <a:solidFill>
                  <a:srgbClr val="FFFFFF"/>
                </a:solidFill>
                <a:latin typeface="Canva Sans"/>
                <a:ea typeface="Canva Sans"/>
                <a:cs typeface="Canva Sans"/>
                <a:sym typeface="Canva Sans"/>
              </a:rPr>
              <a:t>The interface is designed to be intuitive, allowing users to interact effortlessly with the assistant through text, audio, and video modalities. This enhances user experience and accessibility across different platforms.</a:t>
            </a:r>
          </a:p>
        </p:txBody>
      </p:sp>
      <p:sp>
        <p:nvSpPr>
          <p:cNvPr id="8" name="TextBox 8"/>
          <p:cNvSpPr txBox="1"/>
          <p:nvPr/>
        </p:nvSpPr>
        <p:spPr>
          <a:xfrm>
            <a:off x="9355496" y="3272907"/>
            <a:ext cx="7903804" cy="2078189"/>
          </a:xfrm>
          <a:prstGeom prst="rect">
            <a:avLst/>
          </a:prstGeom>
        </p:spPr>
        <p:txBody>
          <a:bodyPr lIns="0" tIns="0" rIns="0" bIns="0" rtlCol="0" anchor="t">
            <a:spAutoFit/>
          </a:bodyPr>
          <a:lstStyle/>
          <a:p>
            <a:pPr algn="l">
              <a:lnSpc>
                <a:spcPts val="3306"/>
              </a:lnSpc>
            </a:pPr>
            <a:r>
              <a:rPr lang="en-US" sz="2204" dirty="0">
                <a:solidFill>
                  <a:srgbClr val="FFFFFF"/>
                </a:solidFill>
                <a:latin typeface="Canva Sans"/>
                <a:ea typeface="Canva Sans"/>
                <a:cs typeface="Canva Sans"/>
                <a:sym typeface="Canva Sans"/>
              </a:rPr>
              <a:t>The virtual assistant is designed for seamless integration with various external services, such as Google APIs and Power Automate. It supports common data exchange formats like JSON and XML, facilitating efficient communication and data handling.</a:t>
            </a:r>
          </a:p>
        </p:txBody>
      </p:sp>
      <p:sp>
        <p:nvSpPr>
          <p:cNvPr id="9" name="TextBox 9"/>
          <p:cNvSpPr txBox="1"/>
          <p:nvPr/>
        </p:nvSpPr>
        <p:spPr>
          <a:xfrm>
            <a:off x="2532608" y="6443926"/>
            <a:ext cx="5461856" cy="1153685"/>
          </a:xfrm>
          <a:prstGeom prst="rect">
            <a:avLst/>
          </a:prstGeom>
        </p:spPr>
        <p:txBody>
          <a:bodyPr lIns="0" tIns="0" rIns="0" bIns="0" rtlCol="0" anchor="t">
            <a:spAutoFit/>
          </a:bodyPr>
          <a:lstStyle/>
          <a:p>
            <a:pPr algn="l">
              <a:lnSpc>
                <a:spcPts val="3086"/>
              </a:lnSpc>
            </a:pPr>
            <a:r>
              <a:rPr lang="en-US" sz="2204">
                <a:solidFill>
                  <a:srgbClr val="FFFFFF"/>
                </a:solidFill>
                <a:latin typeface="Canva Sans"/>
                <a:ea typeface="Canva Sans"/>
                <a:cs typeface="Canva Sans"/>
                <a:sym typeface="Canva Sans"/>
              </a:rPr>
              <a:t>The codebase should follow modular design principles, making it easy to update, extend, and maintain over time.​</a:t>
            </a:r>
          </a:p>
        </p:txBody>
      </p:sp>
      <p:sp>
        <p:nvSpPr>
          <p:cNvPr id="10" name="Freeform 10"/>
          <p:cNvSpPr/>
          <p:nvPr/>
        </p:nvSpPr>
        <p:spPr>
          <a:xfrm>
            <a:off x="-635065" y="6482026"/>
            <a:ext cx="1969321" cy="1969321"/>
          </a:xfrm>
          <a:custGeom>
            <a:avLst/>
            <a:gdLst/>
            <a:ahLst/>
            <a:cxnLst/>
            <a:rect l="l" t="t" r="r" b="b"/>
            <a:pathLst>
              <a:path w="1969321" h="1969321">
                <a:moveTo>
                  <a:pt x="0" y="0"/>
                </a:moveTo>
                <a:lnTo>
                  <a:pt x="1969321" y="0"/>
                </a:lnTo>
                <a:lnTo>
                  <a:pt x="1969321" y="1969321"/>
                </a:lnTo>
                <a:lnTo>
                  <a:pt x="0" y="196932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p:cNvGrpSpPr/>
          <p:nvPr/>
        </p:nvGrpSpPr>
        <p:grpSpPr>
          <a:xfrm>
            <a:off x="-514350" y="9883238"/>
            <a:ext cx="21040117" cy="3086100"/>
            <a:chOff x="0" y="0"/>
            <a:chExt cx="5541430" cy="812800"/>
          </a:xfrm>
        </p:grpSpPr>
        <p:sp>
          <p:nvSpPr>
            <p:cNvPr id="12" name="Freeform 12"/>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13" name="TextBox 13"/>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14" name="Freeform 14"/>
          <p:cNvSpPr/>
          <p:nvPr/>
        </p:nvSpPr>
        <p:spPr>
          <a:xfrm>
            <a:off x="15852847" y="6060481"/>
            <a:ext cx="2578177" cy="4226519"/>
          </a:xfrm>
          <a:custGeom>
            <a:avLst/>
            <a:gdLst/>
            <a:ahLst/>
            <a:cxnLst/>
            <a:rect l="l" t="t" r="r" b="b"/>
            <a:pathLst>
              <a:path w="2578177" h="4226519">
                <a:moveTo>
                  <a:pt x="0" y="0"/>
                </a:moveTo>
                <a:lnTo>
                  <a:pt x="2578176" y="0"/>
                </a:lnTo>
                <a:lnTo>
                  <a:pt x="2578176" y="4226519"/>
                </a:lnTo>
                <a:lnTo>
                  <a:pt x="0" y="4226519"/>
                </a:lnTo>
                <a:lnTo>
                  <a:pt x="0" y="0"/>
                </a:lnTo>
                <a:close/>
              </a:path>
            </a:pathLst>
          </a:custGeom>
          <a:blipFill>
            <a:blip r:embed="rId4">
              <a:alphaModFix amt="48000"/>
            </a:blip>
            <a:stretch>
              <a:fillRect/>
            </a:stretch>
          </a:blipFill>
        </p:spPr>
        <p:txBody>
          <a:bodyPr/>
          <a:lstStyle/>
          <a:p>
            <a:endParaRPr lang="en-US"/>
          </a:p>
        </p:txBody>
      </p:sp>
      <p:sp>
        <p:nvSpPr>
          <p:cNvPr id="15" name="TextBox 15"/>
          <p:cNvSpPr txBox="1"/>
          <p:nvPr/>
        </p:nvSpPr>
        <p:spPr>
          <a:xfrm>
            <a:off x="1754861" y="751156"/>
            <a:ext cx="14778279" cy="1117918"/>
          </a:xfrm>
          <a:prstGeom prst="rect">
            <a:avLst/>
          </a:prstGeom>
        </p:spPr>
        <p:txBody>
          <a:bodyPr lIns="0" tIns="0" rIns="0" bIns="0" rtlCol="0" anchor="t">
            <a:spAutoFit/>
          </a:bodyPr>
          <a:lstStyle/>
          <a:p>
            <a:pPr algn="l">
              <a:lnSpc>
                <a:spcPts val="7360"/>
              </a:lnSpc>
            </a:pPr>
            <a:r>
              <a:rPr lang="en-US" sz="8000" b="1" spc="-280">
                <a:solidFill>
                  <a:srgbClr val="DAFFFB"/>
                </a:solidFill>
                <a:latin typeface="Helvetica World Bold"/>
                <a:ea typeface="Helvetica World Bold"/>
                <a:cs typeface="Helvetica World Bold"/>
                <a:sym typeface="Helvetica World Bold"/>
              </a:rPr>
              <a:t>Non - Functional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2" name="TextBox 2"/>
          <p:cNvSpPr txBox="1"/>
          <p:nvPr/>
        </p:nvSpPr>
        <p:spPr>
          <a:xfrm>
            <a:off x="10723663" y="937566"/>
            <a:ext cx="6931237" cy="3203893"/>
          </a:xfrm>
          <a:prstGeom prst="rect">
            <a:avLst/>
          </a:prstGeom>
        </p:spPr>
        <p:txBody>
          <a:bodyPr lIns="0" tIns="0" rIns="0" bIns="0" rtlCol="0" anchor="t">
            <a:spAutoFit/>
          </a:bodyPr>
          <a:lstStyle/>
          <a:p>
            <a:pPr algn="r">
              <a:lnSpc>
                <a:spcPts val="7360"/>
              </a:lnSpc>
            </a:pPr>
            <a:r>
              <a:rPr lang="en-US" sz="8000" b="1" spc="-280">
                <a:solidFill>
                  <a:srgbClr val="DAFFFB"/>
                </a:solidFill>
                <a:latin typeface="Helvetica World Bold"/>
                <a:ea typeface="Helvetica World Bold"/>
                <a:cs typeface="Helvetica World Bold"/>
                <a:sym typeface="Helvetica World Bold"/>
              </a:rPr>
              <a:t>Nice-to-have</a:t>
            </a:r>
          </a:p>
          <a:p>
            <a:pPr algn="r">
              <a:lnSpc>
                <a:spcPts val="7360"/>
              </a:lnSpc>
            </a:pPr>
            <a:r>
              <a:rPr lang="en-US" sz="8000" b="1" spc="-280">
                <a:solidFill>
                  <a:srgbClr val="DAFFFB"/>
                </a:solidFill>
                <a:latin typeface="Helvetica World Bold"/>
                <a:ea typeface="Helvetica World Bold"/>
                <a:cs typeface="Helvetica World Bold"/>
                <a:sym typeface="Helvetica World Bold"/>
              </a:rPr>
              <a:t> Requirements</a:t>
            </a:r>
          </a:p>
          <a:p>
            <a:pPr algn="r">
              <a:lnSpc>
                <a:spcPts val="7360"/>
              </a:lnSpc>
            </a:pPr>
            <a:r>
              <a:rPr lang="en-US" sz="8000" b="1" spc="-280">
                <a:solidFill>
                  <a:srgbClr val="DAFFFB"/>
                </a:solidFill>
                <a:latin typeface="Helvetica World Bold"/>
                <a:ea typeface="Helvetica World Bold"/>
                <a:cs typeface="Helvetica World Bold"/>
                <a:sym typeface="Helvetica World Bold"/>
              </a:rPr>
              <a:t>(Future Scope)</a:t>
            </a:r>
          </a:p>
        </p:txBody>
      </p:sp>
      <p:grpSp>
        <p:nvGrpSpPr>
          <p:cNvPr id="3" name="Group 3"/>
          <p:cNvGrpSpPr/>
          <p:nvPr/>
        </p:nvGrpSpPr>
        <p:grpSpPr>
          <a:xfrm>
            <a:off x="803044" y="1028700"/>
            <a:ext cx="7654977" cy="8089118"/>
            <a:chOff x="0" y="0"/>
            <a:chExt cx="2441562" cy="2580032"/>
          </a:xfrm>
        </p:grpSpPr>
        <p:sp>
          <p:nvSpPr>
            <p:cNvPr id="4" name="Freeform 4"/>
            <p:cNvSpPr/>
            <p:nvPr/>
          </p:nvSpPr>
          <p:spPr>
            <a:xfrm>
              <a:off x="0" y="0"/>
              <a:ext cx="2441562" cy="2580032"/>
            </a:xfrm>
            <a:custGeom>
              <a:avLst/>
              <a:gdLst/>
              <a:ahLst/>
              <a:cxnLst/>
              <a:rect l="l" t="t" r="r" b="b"/>
              <a:pathLst>
                <a:path w="2441562" h="2580032">
                  <a:moveTo>
                    <a:pt x="51579" y="0"/>
                  </a:moveTo>
                  <a:lnTo>
                    <a:pt x="2389983" y="0"/>
                  </a:lnTo>
                  <a:cubicBezTo>
                    <a:pt x="2418469" y="0"/>
                    <a:pt x="2441562" y="23093"/>
                    <a:pt x="2441562" y="51579"/>
                  </a:cubicBezTo>
                  <a:lnTo>
                    <a:pt x="2441562" y="2528453"/>
                  </a:lnTo>
                  <a:cubicBezTo>
                    <a:pt x="2441562" y="2542132"/>
                    <a:pt x="2436128" y="2555252"/>
                    <a:pt x="2426455" y="2564925"/>
                  </a:cubicBezTo>
                  <a:cubicBezTo>
                    <a:pt x="2416782" y="2574598"/>
                    <a:pt x="2403662" y="2580032"/>
                    <a:pt x="2389983" y="2580032"/>
                  </a:cubicBezTo>
                  <a:lnTo>
                    <a:pt x="51579" y="2580032"/>
                  </a:lnTo>
                  <a:cubicBezTo>
                    <a:pt x="23093" y="2580032"/>
                    <a:pt x="0" y="2556939"/>
                    <a:pt x="0" y="2528453"/>
                  </a:cubicBezTo>
                  <a:lnTo>
                    <a:pt x="0" y="51579"/>
                  </a:lnTo>
                  <a:cubicBezTo>
                    <a:pt x="0" y="37900"/>
                    <a:pt x="5434" y="24780"/>
                    <a:pt x="15107" y="15107"/>
                  </a:cubicBezTo>
                  <a:cubicBezTo>
                    <a:pt x="24780" y="5434"/>
                    <a:pt x="37900" y="0"/>
                    <a:pt x="51579" y="0"/>
                  </a:cubicBezTo>
                  <a:close/>
                </a:path>
              </a:pathLst>
            </a:custGeom>
            <a:solidFill>
              <a:srgbClr val="000000">
                <a:alpha val="0"/>
              </a:srgbClr>
            </a:solidFill>
            <a:ln w="19050" cap="rnd">
              <a:solidFill>
                <a:srgbClr val="FFFFFF"/>
              </a:solidFill>
              <a:prstDash val="solid"/>
              <a:round/>
            </a:ln>
          </p:spPr>
          <p:txBody>
            <a:bodyPr/>
            <a:lstStyle/>
            <a:p>
              <a:endParaRPr lang="en-US"/>
            </a:p>
          </p:txBody>
        </p:sp>
        <p:sp>
          <p:nvSpPr>
            <p:cNvPr id="5" name="TextBox 5"/>
            <p:cNvSpPr txBox="1"/>
            <p:nvPr/>
          </p:nvSpPr>
          <p:spPr>
            <a:xfrm>
              <a:off x="0" y="-47625"/>
              <a:ext cx="2441562" cy="2627657"/>
            </a:xfrm>
            <a:prstGeom prst="rect">
              <a:avLst/>
            </a:prstGeom>
          </p:spPr>
          <p:txBody>
            <a:bodyPr lIns="50800" tIns="50800" rIns="50800" bIns="50800" rtlCol="0" anchor="ctr"/>
            <a:lstStyle/>
            <a:p>
              <a:pPr algn="ctr">
                <a:lnSpc>
                  <a:spcPts val="3669"/>
                </a:lnSpc>
              </a:pPr>
              <a:endParaRPr/>
            </a:p>
          </p:txBody>
        </p:sp>
      </p:grpSp>
      <p:sp>
        <p:nvSpPr>
          <p:cNvPr id="6" name="TextBox 6"/>
          <p:cNvSpPr txBox="1"/>
          <p:nvPr/>
        </p:nvSpPr>
        <p:spPr>
          <a:xfrm>
            <a:off x="1134648" y="1690583"/>
            <a:ext cx="4003960" cy="396240"/>
          </a:xfrm>
          <a:prstGeom prst="rect">
            <a:avLst/>
          </a:prstGeom>
        </p:spPr>
        <p:txBody>
          <a:bodyPr lIns="0" tIns="0" rIns="0" bIns="0" rtlCol="0" anchor="t">
            <a:spAutoFit/>
          </a:bodyPr>
          <a:lstStyle/>
          <a:p>
            <a:pPr marL="518160" lvl="1" indent="-259080" algn="l">
              <a:lnSpc>
                <a:spcPts val="3359"/>
              </a:lnSpc>
              <a:buFont typeface="Arial"/>
              <a:buChar char="•"/>
            </a:pPr>
            <a:r>
              <a:rPr lang="en-US" sz="2400" b="1">
                <a:solidFill>
                  <a:srgbClr val="FFFFFF"/>
                </a:solidFill>
                <a:latin typeface="Canva Sans Bold"/>
                <a:ea typeface="Canva Sans Bold"/>
                <a:cs typeface="Canva Sans Bold"/>
                <a:sym typeface="Canva Sans Bold"/>
              </a:rPr>
              <a:t>User Personalization:​</a:t>
            </a:r>
          </a:p>
        </p:txBody>
      </p:sp>
      <p:sp>
        <p:nvSpPr>
          <p:cNvPr id="7" name="TextBox 7"/>
          <p:cNvSpPr txBox="1"/>
          <p:nvPr/>
        </p:nvSpPr>
        <p:spPr>
          <a:xfrm>
            <a:off x="1134648" y="3745220"/>
            <a:ext cx="4003960" cy="396240"/>
          </a:xfrm>
          <a:prstGeom prst="rect">
            <a:avLst/>
          </a:prstGeom>
        </p:spPr>
        <p:txBody>
          <a:bodyPr lIns="0" tIns="0" rIns="0" bIns="0" rtlCol="0" anchor="t">
            <a:spAutoFit/>
          </a:bodyPr>
          <a:lstStyle/>
          <a:p>
            <a:pPr marL="518160" lvl="1" indent="-259080" algn="l">
              <a:lnSpc>
                <a:spcPts val="3359"/>
              </a:lnSpc>
              <a:buFont typeface="Arial"/>
              <a:buChar char="•"/>
            </a:pPr>
            <a:r>
              <a:rPr lang="en-US" sz="2400" b="1">
                <a:solidFill>
                  <a:srgbClr val="FFFFFF"/>
                </a:solidFill>
                <a:latin typeface="Canva Sans Bold"/>
                <a:ea typeface="Canva Sans Bold"/>
                <a:cs typeface="Canva Sans Bold"/>
                <a:sym typeface="Canva Sans Bold"/>
              </a:rPr>
              <a:t>Direction Indication:​</a:t>
            </a:r>
          </a:p>
        </p:txBody>
      </p:sp>
      <p:sp>
        <p:nvSpPr>
          <p:cNvPr id="8" name="TextBox 8"/>
          <p:cNvSpPr txBox="1"/>
          <p:nvPr/>
        </p:nvSpPr>
        <p:spPr>
          <a:xfrm>
            <a:off x="1134648" y="5572943"/>
            <a:ext cx="5803345" cy="411950"/>
          </a:xfrm>
          <a:prstGeom prst="rect">
            <a:avLst/>
          </a:prstGeom>
        </p:spPr>
        <p:txBody>
          <a:bodyPr lIns="0" tIns="0" rIns="0" bIns="0" rtlCol="0" anchor="t">
            <a:spAutoFit/>
          </a:bodyPr>
          <a:lstStyle/>
          <a:p>
            <a:pPr marL="533986" lvl="1" indent="-266993" algn="l">
              <a:lnSpc>
                <a:spcPts val="3462"/>
              </a:lnSpc>
              <a:buFont typeface="Arial"/>
              <a:buChar char="•"/>
            </a:pPr>
            <a:r>
              <a:rPr lang="en-US" sz="2473" b="1">
                <a:solidFill>
                  <a:srgbClr val="FFFFFF"/>
                </a:solidFill>
                <a:latin typeface="Canva Sans Bold"/>
                <a:ea typeface="Canva Sans Bold"/>
                <a:cs typeface="Canva Sans Bold"/>
                <a:sym typeface="Canva Sans Bold"/>
              </a:rPr>
              <a:t>Mobile application development:​</a:t>
            </a:r>
          </a:p>
        </p:txBody>
      </p:sp>
      <p:sp>
        <p:nvSpPr>
          <p:cNvPr id="9" name="TextBox 9"/>
          <p:cNvSpPr txBox="1"/>
          <p:nvPr/>
        </p:nvSpPr>
        <p:spPr>
          <a:xfrm>
            <a:off x="1717904" y="2247890"/>
            <a:ext cx="6460338" cy="1202055"/>
          </a:xfrm>
          <a:prstGeom prst="rect">
            <a:avLst/>
          </a:prstGeom>
        </p:spPr>
        <p:txBody>
          <a:bodyPr lIns="0" tIns="0" rIns="0" bIns="0" rtlCol="0" anchor="t">
            <a:spAutoFit/>
          </a:bodyPr>
          <a:lstStyle/>
          <a:p>
            <a:pPr algn="l">
              <a:lnSpc>
                <a:spcPts val="3299"/>
              </a:lnSpc>
            </a:pPr>
            <a:r>
              <a:rPr lang="en-US" sz="2199" dirty="0">
                <a:solidFill>
                  <a:srgbClr val="FFFFFF"/>
                </a:solidFill>
                <a:latin typeface="Canva Sans"/>
                <a:ea typeface="Canva Sans"/>
                <a:cs typeface="Canva Sans"/>
                <a:sym typeface="Canva Sans"/>
              </a:rPr>
              <a:t>The assistant analyzes the user’s past activities and preferences to deliver personalized responses.</a:t>
            </a:r>
          </a:p>
        </p:txBody>
      </p:sp>
      <p:sp>
        <p:nvSpPr>
          <p:cNvPr id="10" name="TextBox 10"/>
          <p:cNvSpPr txBox="1"/>
          <p:nvPr/>
        </p:nvSpPr>
        <p:spPr>
          <a:xfrm>
            <a:off x="1717904" y="4351020"/>
            <a:ext cx="6460338" cy="792480"/>
          </a:xfrm>
          <a:prstGeom prst="rect">
            <a:avLst/>
          </a:prstGeom>
        </p:spPr>
        <p:txBody>
          <a:bodyPr lIns="0" tIns="0" rIns="0" bIns="0" rtlCol="0" anchor="t">
            <a:spAutoFit/>
          </a:bodyPr>
          <a:lstStyle/>
          <a:p>
            <a:pPr algn="l">
              <a:lnSpc>
                <a:spcPts val="3299"/>
              </a:lnSpc>
            </a:pPr>
            <a:r>
              <a:rPr lang="en-US" sz="2199">
                <a:solidFill>
                  <a:srgbClr val="FFFFFF"/>
                </a:solidFill>
                <a:latin typeface="Canva Sans"/>
                <a:ea typeface="Canva Sans"/>
                <a:cs typeface="Canva Sans"/>
                <a:sym typeface="Canva Sans"/>
              </a:rPr>
              <a:t>Users can receive guided directions to specific locations through the Virtual Assistant. </a:t>
            </a:r>
          </a:p>
        </p:txBody>
      </p:sp>
      <p:sp>
        <p:nvSpPr>
          <p:cNvPr id="11" name="TextBox 11"/>
          <p:cNvSpPr txBox="1"/>
          <p:nvPr/>
        </p:nvSpPr>
        <p:spPr>
          <a:xfrm>
            <a:off x="1717904" y="6261118"/>
            <a:ext cx="6568285" cy="2021205"/>
          </a:xfrm>
          <a:prstGeom prst="rect">
            <a:avLst/>
          </a:prstGeom>
        </p:spPr>
        <p:txBody>
          <a:bodyPr lIns="0" tIns="0" rIns="0" bIns="0" rtlCol="0" anchor="t">
            <a:spAutoFit/>
          </a:bodyPr>
          <a:lstStyle/>
          <a:p>
            <a:pPr algn="l">
              <a:lnSpc>
                <a:spcPts val="3299"/>
              </a:lnSpc>
            </a:pPr>
            <a:r>
              <a:rPr lang="en-US" sz="2199">
                <a:solidFill>
                  <a:srgbClr val="FFFFFF"/>
                </a:solidFill>
                <a:latin typeface="Canva Sans"/>
                <a:ea typeface="Canva Sans"/>
                <a:cs typeface="Canva Sans"/>
                <a:sym typeface="Canva Sans"/>
              </a:rPr>
              <a:t>The virtual assistant can be deployed as a mobile application, significantly increasing accessibility for users. This mobile integration enhances the overall user experience by providing convenient access on-the-go.</a:t>
            </a:r>
          </a:p>
        </p:txBody>
      </p:sp>
      <p:sp>
        <p:nvSpPr>
          <p:cNvPr id="12" name="Freeform 12"/>
          <p:cNvSpPr/>
          <p:nvPr/>
        </p:nvSpPr>
        <p:spPr>
          <a:xfrm>
            <a:off x="9617685" y="4860254"/>
            <a:ext cx="1501578" cy="1501578"/>
          </a:xfrm>
          <a:custGeom>
            <a:avLst/>
            <a:gdLst/>
            <a:ahLst/>
            <a:cxnLst/>
            <a:rect l="l" t="t" r="r" b="b"/>
            <a:pathLst>
              <a:path w="1501578" h="1501578">
                <a:moveTo>
                  <a:pt x="0" y="0"/>
                </a:moveTo>
                <a:lnTo>
                  <a:pt x="1501578" y="0"/>
                </a:lnTo>
                <a:lnTo>
                  <a:pt x="1501578" y="1501578"/>
                </a:lnTo>
                <a:lnTo>
                  <a:pt x="0" y="1501578"/>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3" name="Group 13"/>
          <p:cNvGrpSpPr/>
          <p:nvPr/>
        </p:nvGrpSpPr>
        <p:grpSpPr>
          <a:xfrm>
            <a:off x="-514350" y="9883238"/>
            <a:ext cx="21040117" cy="3086100"/>
            <a:chOff x="0" y="0"/>
            <a:chExt cx="5541430" cy="812800"/>
          </a:xfrm>
        </p:grpSpPr>
        <p:sp>
          <p:nvSpPr>
            <p:cNvPr id="14" name="Freeform 14"/>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15" name="TextBox 15"/>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16" name="Freeform 16"/>
          <p:cNvSpPr/>
          <p:nvPr/>
        </p:nvSpPr>
        <p:spPr>
          <a:xfrm>
            <a:off x="11407843" y="5761562"/>
            <a:ext cx="6140037" cy="6373741"/>
          </a:xfrm>
          <a:custGeom>
            <a:avLst/>
            <a:gdLst/>
            <a:ahLst/>
            <a:cxnLst/>
            <a:rect l="l" t="t" r="r" b="b"/>
            <a:pathLst>
              <a:path w="6140037" h="6373741">
                <a:moveTo>
                  <a:pt x="0" y="0"/>
                </a:moveTo>
                <a:lnTo>
                  <a:pt x="6140038" y="0"/>
                </a:lnTo>
                <a:lnTo>
                  <a:pt x="6140038" y="6373741"/>
                </a:lnTo>
                <a:lnTo>
                  <a:pt x="0" y="6373741"/>
                </a:lnTo>
                <a:lnTo>
                  <a:pt x="0" y="0"/>
                </a:lnTo>
                <a:close/>
              </a:path>
            </a:pathLst>
          </a:custGeom>
          <a:blipFill>
            <a:blip r:embed="rId4">
              <a:alphaModFix amt="65000"/>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284233" y="0"/>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TextBox 5"/>
          <p:cNvSpPr txBox="1"/>
          <p:nvPr/>
        </p:nvSpPr>
        <p:spPr>
          <a:xfrm>
            <a:off x="3829629" y="4993480"/>
            <a:ext cx="5786828" cy="2218976"/>
          </a:xfrm>
          <a:prstGeom prst="rect">
            <a:avLst/>
          </a:prstGeom>
        </p:spPr>
        <p:txBody>
          <a:bodyPr lIns="0" tIns="0" rIns="0" bIns="0" rtlCol="0" anchor="t">
            <a:spAutoFit/>
          </a:bodyPr>
          <a:lstStyle/>
          <a:p>
            <a:pPr algn="l">
              <a:lnSpc>
                <a:spcPts val="14662"/>
              </a:lnSpc>
            </a:pPr>
            <a:r>
              <a:rPr lang="en-US" sz="15937" b="1" spc="-557">
                <a:solidFill>
                  <a:srgbClr val="DAFFFB"/>
                </a:solidFill>
                <a:latin typeface="Helvetica World Bold"/>
                <a:ea typeface="Helvetica World Bold"/>
                <a:cs typeface="Helvetica World Bold"/>
                <a:sym typeface="Helvetica World Bold"/>
              </a:rPr>
              <a:t>Q &amp; A </a:t>
            </a:r>
          </a:p>
        </p:txBody>
      </p:sp>
      <p:grpSp>
        <p:nvGrpSpPr>
          <p:cNvPr id="6" name="Group 6"/>
          <p:cNvGrpSpPr/>
          <p:nvPr/>
        </p:nvGrpSpPr>
        <p:grpSpPr>
          <a:xfrm>
            <a:off x="-514350" y="9883238"/>
            <a:ext cx="21040117" cy="3086100"/>
            <a:chOff x="0" y="0"/>
            <a:chExt cx="5541430" cy="812800"/>
          </a:xfrm>
        </p:grpSpPr>
        <p:sp>
          <p:nvSpPr>
            <p:cNvPr id="7" name="Freeform 7"/>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8" name="TextBox 8"/>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
        <p:nvSpPr>
          <p:cNvPr id="9" name="Freeform 9"/>
          <p:cNvSpPr/>
          <p:nvPr/>
        </p:nvSpPr>
        <p:spPr>
          <a:xfrm>
            <a:off x="12033025" y="3131928"/>
            <a:ext cx="5802341" cy="8638721"/>
          </a:xfrm>
          <a:custGeom>
            <a:avLst/>
            <a:gdLst/>
            <a:ahLst/>
            <a:cxnLst/>
            <a:rect l="l" t="t" r="r" b="b"/>
            <a:pathLst>
              <a:path w="5802341" h="8638721">
                <a:moveTo>
                  <a:pt x="0" y="0"/>
                </a:moveTo>
                <a:lnTo>
                  <a:pt x="5802341" y="0"/>
                </a:lnTo>
                <a:lnTo>
                  <a:pt x="5802341" y="8638721"/>
                </a:lnTo>
                <a:lnTo>
                  <a:pt x="0" y="8638721"/>
                </a:lnTo>
                <a:lnTo>
                  <a:pt x="0" y="0"/>
                </a:lnTo>
                <a:close/>
              </a:path>
            </a:pathLst>
          </a:custGeom>
          <a:blipFill>
            <a:blip r:embed="rId4">
              <a:alphaModFix amt="75000"/>
            </a:blip>
            <a:stretch>
              <a:fillRect/>
            </a:stretch>
          </a:blipFill>
        </p:spPr>
        <p:txBody>
          <a:bodyPr/>
          <a:lstStyle/>
          <a:p>
            <a:endParaRPr lang="en-US"/>
          </a:p>
        </p:txBody>
      </p:sp>
      <p:sp>
        <p:nvSpPr>
          <p:cNvPr id="10" name="Freeform 10"/>
          <p:cNvSpPr/>
          <p:nvPr/>
        </p:nvSpPr>
        <p:spPr>
          <a:xfrm>
            <a:off x="163327" y="1028700"/>
            <a:ext cx="1730745" cy="1730745"/>
          </a:xfrm>
          <a:custGeom>
            <a:avLst/>
            <a:gdLst/>
            <a:ahLst/>
            <a:cxnLst/>
            <a:rect l="l" t="t" r="r" b="b"/>
            <a:pathLst>
              <a:path w="1730745" h="1730745">
                <a:moveTo>
                  <a:pt x="0" y="0"/>
                </a:moveTo>
                <a:lnTo>
                  <a:pt x="1730746" y="0"/>
                </a:lnTo>
                <a:lnTo>
                  <a:pt x="1730746" y="1730745"/>
                </a:lnTo>
                <a:lnTo>
                  <a:pt x="0" y="1730745"/>
                </a:lnTo>
                <a:lnTo>
                  <a:pt x="0" y="0"/>
                </a:lnTo>
                <a:close/>
              </a:path>
            </a:pathLst>
          </a:custGeom>
          <a:blipFill>
            <a:blip r:embed="rId5">
              <a:alphaModFix amt="62000"/>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grpSp>
        <p:nvGrpSpPr>
          <p:cNvPr id="2" name="Group 2"/>
          <p:cNvGrpSpPr/>
          <p:nvPr/>
        </p:nvGrpSpPr>
        <p:grpSpPr>
          <a:xfrm>
            <a:off x="-386085" y="-159421"/>
            <a:ext cx="19060169" cy="10605843"/>
            <a:chOff x="0" y="0"/>
            <a:chExt cx="25413559" cy="14141124"/>
          </a:xfrm>
        </p:grpSpPr>
        <p:sp>
          <p:nvSpPr>
            <p:cNvPr id="3" name="Freeform 3"/>
            <p:cNvSpPr/>
            <p:nvPr/>
          </p:nvSpPr>
          <p:spPr>
            <a:xfrm>
              <a:off x="0"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1272435" y="0"/>
              <a:ext cx="14141124" cy="14141124"/>
            </a:xfrm>
            <a:custGeom>
              <a:avLst/>
              <a:gdLst/>
              <a:ahLst/>
              <a:cxnLst/>
              <a:rect l="l" t="t" r="r" b="b"/>
              <a:pathLst>
                <a:path w="14141124" h="14141124">
                  <a:moveTo>
                    <a:pt x="0" y="0"/>
                  </a:moveTo>
                  <a:lnTo>
                    <a:pt x="14141124" y="0"/>
                  </a:lnTo>
                  <a:lnTo>
                    <a:pt x="14141124" y="14141124"/>
                  </a:lnTo>
                  <a:lnTo>
                    <a:pt x="0" y="14141124"/>
                  </a:lnTo>
                  <a:lnTo>
                    <a:pt x="0" y="0"/>
                  </a:lnTo>
                  <a:close/>
                </a:path>
              </a:pathLst>
            </a:custGeom>
            <a:blipFill>
              <a:blip r:embed="rId2">
                <a:alphaModFix amt="10999"/>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5" name="TextBox 5"/>
          <p:cNvSpPr txBox="1"/>
          <p:nvPr/>
        </p:nvSpPr>
        <p:spPr>
          <a:xfrm>
            <a:off x="2030244" y="2400731"/>
            <a:ext cx="9860907" cy="2218976"/>
          </a:xfrm>
          <a:prstGeom prst="rect">
            <a:avLst/>
          </a:prstGeom>
        </p:spPr>
        <p:txBody>
          <a:bodyPr lIns="0" tIns="0" rIns="0" bIns="0" rtlCol="0" anchor="t">
            <a:spAutoFit/>
          </a:bodyPr>
          <a:lstStyle/>
          <a:p>
            <a:pPr algn="l">
              <a:lnSpc>
                <a:spcPts val="14662"/>
              </a:lnSpc>
            </a:pPr>
            <a:r>
              <a:rPr lang="en-US" sz="15937" b="1" spc="-557">
                <a:solidFill>
                  <a:srgbClr val="DAFFFB"/>
                </a:solidFill>
                <a:latin typeface="Helvetica World Bold"/>
                <a:ea typeface="Helvetica World Bold"/>
                <a:cs typeface="Helvetica World Bold"/>
                <a:sym typeface="Helvetica World Bold"/>
              </a:rPr>
              <a:t>Thank you</a:t>
            </a:r>
          </a:p>
        </p:txBody>
      </p:sp>
      <p:sp>
        <p:nvSpPr>
          <p:cNvPr id="6" name="Freeform 6"/>
          <p:cNvSpPr/>
          <p:nvPr/>
        </p:nvSpPr>
        <p:spPr>
          <a:xfrm>
            <a:off x="649416" y="7414453"/>
            <a:ext cx="1627878" cy="1627878"/>
          </a:xfrm>
          <a:custGeom>
            <a:avLst/>
            <a:gdLst/>
            <a:ahLst/>
            <a:cxnLst/>
            <a:rect l="l" t="t" r="r" b="b"/>
            <a:pathLst>
              <a:path w="1627878" h="1627878">
                <a:moveTo>
                  <a:pt x="0" y="0"/>
                </a:moveTo>
                <a:lnTo>
                  <a:pt x="1627878" y="0"/>
                </a:lnTo>
                <a:lnTo>
                  <a:pt x="1627878" y="1627878"/>
                </a:lnTo>
                <a:lnTo>
                  <a:pt x="0" y="1627878"/>
                </a:lnTo>
                <a:lnTo>
                  <a:pt x="0" y="0"/>
                </a:lnTo>
                <a:close/>
              </a:path>
            </a:pathLst>
          </a:custGeom>
          <a:blipFill>
            <a:blip r:embed="rId4">
              <a:alphaModFix amt="62000"/>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0858985" y="5143500"/>
            <a:ext cx="8426212" cy="8229600"/>
          </a:xfrm>
          <a:custGeom>
            <a:avLst/>
            <a:gdLst/>
            <a:ahLst/>
            <a:cxnLst/>
            <a:rect l="l" t="t" r="r" b="b"/>
            <a:pathLst>
              <a:path w="8426212" h="8229600">
                <a:moveTo>
                  <a:pt x="0" y="0"/>
                </a:moveTo>
                <a:lnTo>
                  <a:pt x="8426211" y="0"/>
                </a:lnTo>
                <a:lnTo>
                  <a:pt x="8426211" y="8229600"/>
                </a:lnTo>
                <a:lnTo>
                  <a:pt x="0" y="8229600"/>
                </a:lnTo>
                <a:lnTo>
                  <a:pt x="0" y="0"/>
                </a:lnTo>
                <a:close/>
              </a:path>
            </a:pathLst>
          </a:custGeom>
          <a:blipFill>
            <a:blip r:embed="rId6">
              <a:alphaModFix amt="70000"/>
            </a:blip>
            <a:stretch>
              <a:fillRect/>
            </a:stretch>
          </a:blipFill>
        </p:spPr>
        <p:txBody>
          <a:bodyPr/>
          <a:lstStyle/>
          <a:p>
            <a:endParaRPr lang="en-US"/>
          </a:p>
        </p:txBody>
      </p:sp>
      <p:grpSp>
        <p:nvGrpSpPr>
          <p:cNvPr id="8" name="Group 8"/>
          <p:cNvGrpSpPr/>
          <p:nvPr/>
        </p:nvGrpSpPr>
        <p:grpSpPr>
          <a:xfrm>
            <a:off x="-514350" y="9883238"/>
            <a:ext cx="21040117" cy="3086100"/>
            <a:chOff x="0" y="0"/>
            <a:chExt cx="5541430" cy="812800"/>
          </a:xfrm>
        </p:grpSpPr>
        <p:sp>
          <p:nvSpPr>
            <p:cNvPr id="9" name="Freeform 9"/>
            <p:cNvSpPr/>
            <p:nvPr/>
          </p:nvSpPr>
          <p:spPr>
            <a:xfrm>
              <a:off x="0" y="0"/>
              <a:ext cx="5541430" cy="812800"/>
            </a:xfrm>
            <a:custGeom>
              <a:avLst/>
              <a:gdLst/>
              <a:ahLst/>
              <a:cxnLst/>
              <a:rect l="l" t="t" r="r" b="b"/>
              <a:pathLst>
                <a:path w="5541430" h="812800">
                  <a:moveTo>
                    <a:pt x="0" y="0"/>
                  </a:moveTo>
                  <a:lnTo>
                    <a:pt x="5541430" y="0"/>
                  </a:lnTo>
                  <a:lnTo>
                    <a:pt x="5541430" y="812800"/>
                  </a:lnTo>
                  <a:lnTo>
                    <a:pt x="0" y="812800"/>
                  </a:lnTo>
                  <a:close/>
                </a:path>
              </a:pathLst>
            </a:custGeom>
            <a:solidFill>
              <a:srgbClr val="DAFFFB"/>
            </a:solidFill>
          </p:spPr>
          <p:txBody>
            <a:bodyPr/>
            <a:lstStyle/>
            <a:p>
              <a:endParaRPr lang="en-US"/>
            </a:p>
          </p:txBody>
        </p:sp>
        <p:sp>
          <p:nvSpPr>
            <p:cNvPr id="10" name="TextBox 10"/>
            <p:cNvSpPr txBox="1"/>
            <p:nvPr/>
          </p:nvSpPr>
          <p:spPr>
            <a:xfrm>
              <a:off x="0" y="-38100"/>
              <a:ext cx="5541430" cy="850900"/>
            </a:xfrm>
            <a:prstGeom prst="rect">
              <a:avLst/>
            </a:prstGeom>
          </p:spPr>
          <p:txBody>
            <a:bodyPr lIns="50800" tIns="50800" rIns="50800" bIns="50800" rtlCol="0" anchor="ctr"/>
            <a:lstStyle/>
            <a:p>
              <a:pPr algn="ctr">
                <a:lnSpc>
                  <a:spcPts val="3462"/>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2751</TotalTime>
  <Words>540</Words>
  <Application>Microsoft Office PowerPoint</Application>
  <PresentationFormat>Custom</PresentationFormat>
  <Paragraphs>51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Canva Sans</vt:lpstr>
      <vt:lpstr>Gagalin</vt:lpstr>
      <vt:lpstr>Arial</vt:lpstr>
      <vt:lpstr>Calibri</vt:lpstr>
      <vt:lpstr>Comic Sans</vt:lpstr>
      <vt:lpstr>Canva Sans Bold</vt:lpstr>
      <vt:lpstr>Helvetica World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DONNA</dc:title>
  <dc:creator>Parisha Desai</dc:creator>
  <cp:lastModifiedBy>Parisha Desai</cp:lastModifiedBy>
  <cp:revision>2</cp:revision>
  <dcterms:created xsi:type="dcterms:W3CDTF">2006-08-16T00:00:00Z</dcterms:created>
  <dcterms:modified xsi:type="dcterms:W3CDTF">2024-09-26T15:14:19Z</dcterms:modified>
  <dc:identifier>DAGRnA1K4zM</dc:identifier>
</cp:coreProperties>
</file>