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81" r:id="rId15"/>
    <p:sldId id="283" r:id="rId16"/>
    <p:sldId id="284" r:id="rId17"/>
    <p:sldId id="274" r:id="rId18"/>
    <p:sldId id="275" r:id="rId19"/>
    <p:sldId id="276" r:id="rId20"/>
    <p:sldId id="277"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6" autoAdjust="0"/>
    <p:restoredTop sz="94660"/>
  </p:normalViewPr>
  <p:slideViewPr>
    <p:cSldViewPr snapToGrid="0">
      <p:cViewPr varScale="1">
        <p:scale>
          <a:sx n="61" d="100"/>
          <a:sy n="61" d="100"/>
        </p:scale>
        <p:origin x="7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2CEA380-2D13-431A-8438-481A61905945}"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400054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541261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405267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CEA380-2D13-431A-8438-481A61905945}"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191716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CEA380-2D13-431A-8438-481A61905945}"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55346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CEA380-2D13-431A-8438-481A61905945}"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18322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EA380-2D13-431A-8438-481A61905945}"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88606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CEA380-2D13-431A-8438-481A61905945}"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3676256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EA380-2D13-431A-8438-481A61905945}"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01905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EA380-2D13-431A-8438-481A61905945}"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111731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2CEA380-2D13-431A-8438-481A61905945}"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DBF59-53E9-45F8-AEB8-92B24713DE67}" type="slidenum">
              <a:rPr lang="en-US" smtClean="0"/>
              <a:t>‹#›</a:t>
            </a:fld>
            <a:endParaRPr lang="en-US"/>
          </a:p>
        </p:txBody>
      </p:sp>
    </p:spTree>
    <p:extLst>
      <p:ext uri="{BB962C8B-B14F-4D97-AF65-F5344CB8AC3E}">
        <p14:creationId xmlns:p14="http://schemas.microsoft.com/office/powerpoint/2010/main" val="206535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EA380-2D13-431A-8438-481A61905945}" type="datetimeFigureOut">
              <a:rPr lang="en-US" smtClean="0"/>
              <a:t>7/11/2025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DBF59-53E9-45F8-AEB8-92B24713DE67}" type="slidenum">
              <a:rPr lang="en-US" smtClean="0"/>
              <a:t>‹#›</a:t>
            </a:fld>
            <a:endParaRPr lang="en-US"/>
          </a:p>
        </p:txBody>
      </p:sp>
    </p:spTree>
    <p:extLst>
      <p:ext uri="{BB962C8B-B14F-4D97-AF65-F5344CB8AC3E}">
        <p14:creationId xmlns:p14="http://schemas.microsoft.com/office/powerpoint/2010/main" val="4023833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Digital Data</a:t>
            </a:r>
          </a:p>
        </p:txBody>
      </p:sp>
      <p:pic>
        <p:nvPicPr>
          <p:cNvPr id="5" name="Content Placeholder 4"/>
          <p:cNvPicPr>
            <a:picLocks noGrp="1" noChangeAspect="1"/>
          </p:cNvPicPr>
          <p:nvPr>
            <p:ph idx="1"/>
          </p:nvPr>
        </p:nvPicPr>
        <p:blipFill>
          <a:blip r:embed="rId2"/>
          <a:stretch>
            <a:fillRect/>
          </a:stretch>
        </p:blipFill>
        <p:spPr>
          <a:xfrm>
            <a:off x="3089989" y="2846231"/>
            <a:ext cx="6012022" cy="1419544"/>
          </a:xfrm>
          <a:prstGeom prst="rect">
            <a:avLst/>
          </a:prstGeom>
        </p:spPr>
      </p:pic>
    </p:spTree>
    <p:extLst>
      <p:ext uri="{BB962C8B-B14F-4D97-AF65-F5344CB8AC3E}">
        <p14:creationId xmlns:p14="http://schemas.microsoft.com/office/powerpoint/2010/main" val="150868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Inclass#exercise</a:t>
            </a:r>
            <a:endParaRPr lang="en-US" dirty="0"/>
          </a:p>
        </p:txBody>
      </p:sp>
      <p:pic>
        <p:nvPicPr>
          <p:cNvPr id="6" name="Content Placeholder 5"/>
          <p:cNvPicPr>
            <a:picLocks noGrp="1" noChangeAspect="1"/>
          </p:cNvPicPr>
          <p:nvPr>
            <p:ph idx="1"/>
          </p:nvPr>
        </p:nvPicPr>
        <p:blipFill>
          <a:blip r:embed="rId2"/>
          <a:stretch>
            <a:fillRect/>
          </a:stretch>
        </p:blipFill>
        <p:spPr>
          <a:xfrm>
            <a:off x="1325236" y="1918952"/>
            <a:ext cx="9637374" cy="4559121"/>
          </a:xfrm>
          <a:prstGeom prst="rect">
            <a:avLst/>
          </a:prstGeom>
        </p:spPr>
      </p:pic>
    </p:spTree>
    <p:extLst>
      <p:ext uri="{BB962C8B-B14F-4D97-AF65-F5344CB8AC3E}">
        <p14:creationId xmlns:p14="http://schemas.microsoft.com/office/powerpoint/2010/main" val="361279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p:cNvPicPr>
            <a:picLocks noGrp="1" noChangeAspect="1"/>
          </p:cNvPicPr>
          <p:nvPr>
            <p:ph idx="1"/>
          </p:nvPr>
        </p:nvPicPr>
        <p:blipFill>
          <a:blip r:embed="rId2"/>
          <a:stretch>
            <a:fillRect/>
          </a:stretch>
        </p:blipFill>
        <p:spPr>
          <a:xfrm>
            <a:off x="798672" y="2511380"/>
            <a:ext cx="9565463" cy="2690359"/>
          </a:xfrm>
          <a:prstGeom prst="rect">
            <a:avLst/>
          </a:prstGeom>
        </p:spPr>
      </p:pic>
      <p:sp>
        <p:nvSpPr>
          <p:cNvPr id="3" name="Rectangle: Rounded Corners 2">
            <a:extLst>
              <a:ext uri="{FF2B5EF4-FFF2-40B4-BE49-F238E27FC236}">
                <a16:creationId xmlns:a16="http://schemas.microsoft.com/office/drawing/2014/main" id="{98206131-C78A-4934-AFE7-3A489BB1FA36}"/>
              </a:ext>
            </a:extLst>
          </p:cNvPr>
          <p:cNvSpPr/>
          <p:nvPr/>
        </p:nvSpPr>
        <p:spPr>
          <a:xfrm>
            <a:off x="3968151" y="3329796"/>
            <a:ext cx="940279" cy="241540"/>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82DA882-5FF0-40A6-8651-F5E337962013}"/>
              </a:ext>
            </a:extLst>
          </p:cNvPr>
          <p:cNvSpPr/>
          <p:nvPr/>
        </p:nvSpPr>
        <p:spPr>
          <a:xfrm>
            <a:off x="6820618" y="3615019"/>
            <a:ext cx="940279" cy="241540"/>
          </a:xfrm>
          <a:prstGeom prst="round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Email</a:t>
            </a:r>
          </a:p>
        </p:txBody>
      </p:sp>
    </p:spTree>
    <p:extLst>
      <p:ext uri="{BB962C8B-B14F-4D97-AF65-F5344CB8AC3E}">
        <p14:creationId xmlns:p14="http://schemas.microsoft.com/office/powerpoint/2010/main" val="2137218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Discuss</a:t>
            </a:r>
          </a:p>
        </p:txBody>
      </p:sp>
      <p:sp>
        <p:nvSpPr>
          <p:cNvPr id="3" name="Content Placeholder 2"/>
          <p:cNvSpPr>
            <a:spLocks noGrp="1"/>
          </p:cNvSpPr>
          <p:nvPr>
            <p:ph idx="1"/>
          </p:nvPr>
        </p:nvSpPr>
        <p:spPr/>
        <p:txBody>
          <a:bodyPr/>
          <a:lstStyle/>
          <a:p>
            <a:r>
              <a:rPr lang="en-US" dirty="0"/>
              <a:t>Why email body in structured category?</a:t>
            </a:r>
          </a:p>
          <a:p>
            <a:r>
              <a:rPr lang="en-US" dirty="0"/>
              <a:t>Where should we put CCTV footage?</a:t>
            </a:r>
          </a:p>
          <a:p>
            <a:endParaRPr lang="en-US" dirty="0"/>
          </a:p>
        </p:txBody>
      </p:sp>
    </p:spTree>
    <p:extLst>
      <p:ext uri="{BB962C8B-B14F-4D97-AF65-F5344CB8AC3E}">
        <p14:creationId xmlns:p14="http://schemas.microsoft.com/office/powerpoint/2010/main" val="290088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15921" y="1854557"/>
            <a:ext cx="8075054" cy="2541465"/>
          </a:xfrm>
          <a:prstGeom prst="rect">
            <a:avLst/>
          </a:prstGeom>
        </p:spPr>
        <p:txBody>
          <a:bodyPr wrap="square">
            <a:spAutoFit/>
          </a:bodyPr>
          <a:lstStyle/>
          <a:p>
            <a:pPr algn="just">
              <a:lnSpc>
                <a:spcPct val="150000"/>
              </a:lnSpc>
            </a:pPr>
            <a:r>
              <a:rPr lang="en-US" b="1" i="1" dirty="0">
                <a:latin typeface="Bookman Old Style" panose="02050604050505020204" pitchFamily="18" charset="0"/>
                <a:ea typeface="Calibri" panose="020F0502020204030204" pitchFamily="34" charset="0"/>
                <a:cs typeface="Times New Roman" panose="02020603050405020304" pitchFamily="18" charset="0"/>
              </a:rPr>
              <a:t>You are at city shopping mall. You see few people are browsing the items. Some of them are looking for discounts. Some of them are filling feedback form. Few people are at billing counter. You may consider other things and events happening in this scenario. Think for while on the different types of data generated. Mention each of them with proper logic</a:t>
            </a:r>
            <a:endParaRPr lang="en-US" b="1" i="1" dirty="0"/>
          </a:p>
        </p:txBody>
      </p:sp>
    </p:spTree>
    <p:extLst>
      <p:ext uri="{BB962C8B-B14F-4D97-AF65-F5344CB8AC3E}">
        <p14:creationId xmlns:p14="http://schemas.microsoft.com/office/powerpoint/2010/main" val="4205400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4C3F9-D8EE-45B1-8532-4F76EEF92FC6}"/>
              </a:ext>
            </a:extLst>
          </p:cNvPr>
          <p:cNvSpPr>
            <a:spLocks noGrp="1"/>
          </p:cNvSpPr>
          <p:nvPr>
            <p:ph idx="1"/>
          </p:nvPr>
        </p:nvSpPr>
        <p:spPr>
          <a:xfrm>
            <a:off x="430923" y="304800"/>
            <a:ext cx="11498317" cy="6243145"/>
          </a:xfrm>
        </p:spPr>
        <p:txBody>
          <a:bodyPr>
            <a:normAutofit/>
          </a:bodyPr>
          <a:lstStyle/>
          <a:p>
            <a:pPr marL="0" indent="0" algn="ctr">
              <a:buNone/>
            </a:pPr>
            <a:r>
              <a:rPr lang="en-IN" b="1" u="sng" dirty="0"/>
              <a:t>Location : Library</a:t>
            </a:r>
          </a:p>
          <a:p>
            <a:endParaRPr lang="en-US" b="1" dirty="0"/>
          </a:p>
          <a:p>
            <a:pPr marL="457200" lvl="1" indent="0">
              <a:buNone/>
            </a:pPr>
            <a:r>
              <a:rPr lang="en-US" sz="2800" b="1" dirty="0"/>
              <a:t>Activities Observed</a:t>
            </a:r>
          </a:p>
          <a:p>
            <a:pPr marL="457200" lvl="1" indent="0">
              <a:buNone/>
            </a:pPr>
            <a:endParaRPr lang="en-US" sz="2800" dirty="0"/>
          </a:p>
          <a:p>
            <a:pPr marL="742950" lvl="1" indent="-285750">
              <a:buFont typeface="Wingdings" panose="05000000000000000000" pitchFamily="2" charset="2"/>
              <a:buChar char="ü"/>
            </a:pPr>
            <a:r>
              <a:rPr lang="en-US" sz="2800" dirty="0"/>
              <a:t>People browsing items</a:t>
            </a:r>
          </a:p>
          <a:p>
            <a:pPr marL="742950" lvl="1" indent="-285750">
              <a:buFont typeface="Wingdings" panose="05000000000000000000" pitchFamily="2" charset="2"/>
              <a:buChar char="ü"/>
            </a:pPr>
            <a:r>
              <a:rPr lang="en-US" sz="2800" dirty="0"/>
              <a:t>Customers searching for discounts</a:t>
            </a:r>
          </a:p>
          <a:p>
            <a:pPr marL="742950" lvl="1" indent="-285750">
              <a:buFont typeface="Wingdings" panose="05000000000000000000" pitchFamily="2" charset="2"/>
              <a:buChar char="ü"/>
            </a:pPr>
            <a:r>
              <a:rPr lang="en-US" sz="2800" dirty="0"/>
              <a:t>Feedback forms being filled</a:t>
            </a:r>
          </a:p>
          <a:p>
            <a:pPr marL="742950" lvl="1" indent="-285750">
              <a:buFont typeface="Wingdings" panose="05000000000000000000" pitchFamily="2" charset="2"/>
              <a:buChar char="ü"/>
            </a:pPr>
            <a:r>
              <a:rPr lang="en-US" sz="2800" dirty="0"/>
              <a:t>Billing at counters</a:t>
            </a:r>
          </a:p>
          <a:p>
            <a:pPr marL="742950" lvl="1" indent="-285750">
              <a:buFont typeface="Wingdings" panose="05000000000000000000" pitchFamily="2" charset="2"/>
              <a:buChar char="ü"/>
            </a:pPr>
            <a:r>
              <a:rPr lang="en-US" sz="2800" dirty="0"/>
              <a:t>Movement tracked via CCTV</a:t>
            </a:r>
          </a:p>
          <a:p>
            <a:pPr marL="742950" lvl="1" indent="-285750">
              <a:buFont typeface="Wingdings" panose="05000000000000000000" pitchFamily="2" charset="2"/>
              <a:buChar char="ü"/>
            </a:pPr>
            <a:r>
              <a:rPr lang="en-US" sz="2800" dirty="0"/>
              <a:t>Public announcements or music playing</a:t>
            </a:r>
          </a:p>
          <a:p>
            <a:pPr marL="742950" lvl="1" indent="-285750">
              <a:buFont typeface="Wingdings" panose="05000000000000000000" pitchFamily="2" charset="2"/>
              <a:buChar char="ü"/>
            </a:pPr>
            <a:r>
              <a:rPr lang="en-US" sz="2800" dirty="0"/>
              <a:t>Offers being sent on mobile apps</a:t>
            </a:r>
          </a:p>
          <a:p>
            <a:pPr marL="742950" lvl="1" indent="-285750">
              <a:buFont typeface="Wingdings" panose="05000000000000000000" pitchFamily="2" charset="2"/>
              <a:buChar char="ü"/>
            </a:pPr>
            <a:r>
              <a:rPr lang="en-US" sz="2800" dirty="0"/>
              <a:t>Staff-customer interactions</a:t>
            </a:r>
          </a:p>
          <a:p>
            <a:pPr marL="0" indent="0">
              <a:buNone/>
            </a:pPr>
            <a:endParaRPr lang="en-IN" dirty="0"/>
          </a:p>
        </p:txBody>
      </p:sp>
    </p:spTree>
    <p:extLst>
      <p:ext uri="{BB962C8B-B14F-4D97-AF65-F5344CB8AC3E}">
        <p14:creationId xmlns:p14="http://schemas.microsoft.com/office/powerpoint/2010/main" val="291197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625745-78AC-4187-9E52-ECC3AFFC9F5E}"/>
              </a:ext>
            </a:extLst>
          </p:cNvPr>
          <p:cNvSpPr/>
          <p:nvPr/>
        </p:nvSpPr>
        <p:spPr>
          <a:xfrm>
            <a:off x="1355834" y="1944414"/>
            <a:ext cx="5623035" cy="536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Rectangle 1"/>
          <p:cNvSpPr/>
          <p:nvPr/>
        </p:nvSpPr>
        <p:spPr>
          <a:xfrm>
            <a:off x="409903" y="-84083"/>
            <a:ext cx="11634952" cy="621708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000" b="1" dirty="0"/>
              <a:t>Types</a:t>
            </a:r>
            <a:r>
              <a:rPr lang="en-US" b="1" dirty="0"/>
              <a:t> of Data Generated:</a:t>
            </a:r>
          </a:p>
          <a:p>
            <a:endParaRPr lang="en-US" b="1" dirty="0"/>
          </a:p>
          <a:p>
            <a:pPr marL="285750" indent="-285750">
              <a:buFont typeface="Wingdings" panose="05000000000000000000" pitchFamily="2" charset="2"/>
              <a:buChar char="q"/>
            </a:pPr>
            <a:r>
              <a:rPr lang="en-US" b="1" dirty="0"/>
              <a:t>Structured Data:</a:t>
            </a:r>
          </a:p>
          <a:p>
            <a:pPr marL="800100" lvl="1" indent="-342900">
              <a:buFont typeface="+mj-lt"/>
              <a:buAutoNum type="arabicPeriod"/>
            </a:pPr>
            <a:r>
              <a:rPr lang="en-IN" dirty="0"/>
              <a:t>Billing Information </a:t>
            </a:r>
            <a:r>
              <a:rPr lang="en-US" b="1" dirty="0"/>
              <a:t>:</a:t>
            </a:r>
            <a:r>
              <a:rPr lang="en-US" dirty="0"/>
              <a:t> Transaction details such as item name, quantity, price, tax, total. Captured through Point of Sale (POS) systems and stored in tables.</a:t>
            </a:r>
          </a:p>
          <a:p>
            <a:pPr lvl="2"/>
            <a:r>
              <a:rPr lang="en-US" b="1" dirty="0"/>
              <a:t>Example: </a:t>
            </a:r>
          </a:p>
          <a:p>
            <a:pPr lvl="2"/>
            <a:r>
              <a:rPr lang="en-US" b="1" dirty="0" err="1"/>
              <a:t>Item_ID</a:t>
            </a:r>
            <a:r>
              <a:rPr lang="en-US" b="1" dirty="0"/>
              <a:t> | </a:t>
            </a:r>
            <a:r>
              <a:rPr lang="en-US" b="1" dirty="0" err="1"/>
              <a:t>Item_Name</a:t>
            </a:r>
            <a:r>
              <a:rPr lang="en-US" b="1" dirty="0"/>
              <a:t> | Quantity | Price | Discount | Total</a:t>
            </a:r>
          </a:p>
          <a:p>
            <a:pPr lvl="2"/>
            <a:r>
              <a:rPr lang="en-US" b="1" dirty="0"/>
              <a:t>102         | T-Shirt          |    2            | 500   | 10%         | 900</a:t>
            </a:r>
          </a:p>
          <a:p>
            <a:pPr marL="800100" lvl="1" indent="-342900">
              <a:buFont typeface="+mj-lt"/>
              <a:buAutoNum type="arabicPeriod"/>
            </a:pPr>
            <a:r>
              <a:rPr lang="en-IN" dirty="0"/>
              <a:t>Inventory Records </a:t>
            </a:r>
            <a:r>
              <a:rPr lang="en-US" b="1" dirty="0"/>
              <a:t>:</a:t>
            </a:r>
            <a:r>
              <a:rPr lang="en-US" dirty="0"/>
              <a:t> Details such as Product IDs, stock quantities, expiry dates. It is maintained in warehouse/inventory management systems</a:t>
            </a:r>
          </a:p>
          <a:p>
            <a:pPr lvl="2"/>
            <a:r>
              <a:rPr lang="en-US" b="1" dirty="0"/>
              <a:t>Example:</a:t>
            </a:r>
          </a:p>
          <a:p>
            <a:pPr lvl="2"/>
            <a:r>
              <a:rPr lang="en-US" b="1" dirty="0" err="1"/>
              <a:t>Product_ID</a:t>
            </a:r>
            <a:r>
              <a:rPr lang="en-US" b="1" dirty="0"/>
              <a:t> | </a:t>
            </a:r>
            <a:r>
              <a:rPr lang="en-US" b="1" dirty="0" err="1"/>
              <a:t>Product_Name</a:t>
            </a:r>
            <a:r>
              <a:rPr lang="en-US" b="1" dirty="0"/>
              <a:t> | Stock | </a:t>
            </a:r>
            <a:r>
              <a:rPr lang="en-US" b="1" dirty="0" err="1"/>
              <a:t>Expiry_Date</a:t>
            </a:r>
            <a:endParaRPr lang="en-US" b="1" dirty="0"/>
          </a:p>
          <a:p>
            <a:pPr marL="1714500" lvl="3" indent="-342900">
              <a:buFont typeface="+mj-lt"/>
              <a:buAutoNum type="arabicPeriod"/>
            </a:pPr>
            <a:r>
              <a:rPr lang="en-US" b="1" dirty="0"/>
              <a:t>2001            | Milk                    | 100     | 20-07-2025</a:t>
            </a:r>
          </a:p>
          <a:p>
            <a:pPr marL="800100" lvl="1" indent="-342900">
              <a:buFont typeface="+mj-lt"/>
              <a:buAutoNum type="arabicPeriod"/>
            </a:pPr>
            <a:r>
              <a:rPr lang="en-US" b="1" dirty="0"/>
              <a:t>Customer Information (Loyalty Program) : </a:t>
            </a:r>
            <a:r>
              <a:rPr lang="en-US" dirty="0"/>
              <a:t>Name, phone number, membership ID, </a:t>
            </a:r>
            <a:r>
              <a:rPr lang="en-US" dirty="0" err="1"/>
              <a:t>points.Stored</a:t>
            </a:r>
            <a:r>
              <a:rPr lang="en-US" dirty="0"/>
              <a:t> in CRM (Customer Relationship Management) systems.</a:t>
            </a:r>
          </a:p>
          <a:p>
            <a:pPr marL="285750" indent="-285750">
              <a:buFont typeface="Wingdings" panose="05000000000000000000" pitchFamily="2" charset="2"/>
              <a:buChar char="q"/>
            </a:pPr>
            <a:r>
              <a:rPr lang="en-US" b="1" dirty="0"/>
              <a:t>Semi-Structured Data:</a:t>
            </a:r>
          </a:p>
          <a:p>
            <a:pPr marL="800100" lvl="1" indent="-342900">
              <a:buFont typeface="+mj-lt"/>
              <a:buAutoNum type="arabicPeriod"/>
            </a:pPr>
            <a:r>
              <a:rPr lang="en-IN" dirty="0"/>
              <a:t>Feedback Forms (Digital)</a:t>
            </a:r>
            <a:r>
              <a:rPr lang="en-US" b="1" dirty="0"/>
              <a:t>:</a:t>
            </a:r>
            <a:r>
              <a:rPr lang="en-US" dirty="0"/>
              <a:t>  Online or app-based feedback with ratings, comments, customer ID.  stored in XML/JSON formats with varied fields.</a:t>
            </a:r>
          </a:p>
          <a:p>
            <a:pPr marL="800100" lvl="1" indent="-342900">
              <a:buFont typeface="+mj-lt"/>
              <a:buAutoNum type="arabicPeriod"/>
            </a:pPr>
            <a:r>
              <a:rPr lang="en-US" dirty="0"/>
              <a:t>App-based Discount Notifications:  Push notifications or emails about discounts and offers. Stored in tagged or formatted text, sometimes personalized. </a:t>
            </a:r>
          </a:p>
          <a:p>
            <a:pPr marL="800100" lvl="1" indent="-342900">
              <a:buFont typeface="+mj-lt"/>
              <a:buAutoNum type="arabicPeriod"/>
            </a:pPr>
            <a:r>
              <a:rPr lang="en-US" dirty="0"/>
              <a:t>Barcode and QR Scans: Product barcode scanned at kiosks or billing. Encoded data with consistent structure but needs interpretation.</a:t>
            </a:r>
          </a:p>
        </p:txBody>
      </p:sp>
    </p:spTree>
    <p:extLst>
      <p:ext uri="{BB962C8B-B14F-4D97-AF65-F5344CB8AC3E}">
        <p14:creationId xmlns:p14="http://schemas.microsoft.com/office/powerpoint/2010/main" val="2241496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6746" y="493987"/>
            <a:ext cx="10773102" cy="5262979"/>
          </a:xfrm>
          <a:prstGeom prst="rect">
            <a:avLst/>
          </a:prstGeom>
        </p:spPr>
        <p:txBody>
          <a:bodyPr wrap="square">
            <a:spAutoFit/>
          </a:bodyPr>
          <a:lstStyle/>
          <a:p>
            <a:pPr marL="285750" indent="-285750">
              <a:buFont typeface="Wingdings" panose="05000000000000000000" pitchFamily="2" charset="2"/>
              <a:buChar char="q"/>
            </a:pPr>
            <a:r>
              <a:rPr lang="en-US" b="1" dirty="0"/>
              <a:t>Unstructured Data:</a:t>
            </a:r>
          </a:p>
          <a:p>
            <a:endParaRPr lang="en-US" b="1" dirty="0"/>
          </a:p>
          <a:p>
            <a:pPr marL="800100" lvl="1" indent="-342900">
              <a:buFont typeface="+mj-lt"/>
              <a:buAutoNum type="arabicPeriod"/>
            </a:pPr>
            <a:r>
              <a:rPr lang="en-US" sz="2000" dirty="0"/>
              <a:t>CCTV Footage: Surveillance recordings capturing browsing, movement, or suspicious activity. Video files without structured metadata.</a:t>
            </a:r>
          </a:p>
          <a:p>
            <a:pPr lvl="2"/>
            <a:r>
              <a:rPr lang="en-US" sz="2000" dirty="0"/>
              <a:t> Example: .mp4 file capturing a customer's movement across sections.</a:t>
            </a:r>
          </a:p>
          <a:p>
            <a:pPr lvl="2"/>
            <a:endParaRPr lang="en-US" sz="2000" dirty="0"/>
          </a:p>
          <a:p>
            <a:pPr marL="800100" lvl="1" indent="-342900">
              <a:buFont typeface="+mj-lt"/>
              <a:buAutoNum type="arabicPeriod"/>
            </a:pPr>
            <a:r>
              <a:rPr lang="en-US" sz="2000" dirty="0"/>
              <a:t> Public Announcements or Background Music: Audio for promotions, offers, or safety instructions. Raw audio files with no defined structure. </a:t>
            </a:r>
          </a:p>
          <a:p>
            <a:pPr lvl="2"/>
            <a:r>
              <a:rPr lang="en-US" sz="2000" dirty="0"/>
              <a:t>Example: “Mega Sale – 50% off on selected items in Ground Floor.”</a:t>
            </a:r>
          </a:p>
          <a:p>
            <a:pPr lvl="2"/>
            <a:endParaRPr lang="en-US" sz="2000" dirty="0"/>
          </a:p>
          <a:p>
            <a:pPr marL="800100" lvl="1" indent="-342900">
              <a:buFont typeface="+mj-lt"/>
              <a:buAutoNum type="arabicPeriod"/>
            </a:pPr>
            <a:r>
              <a:rPr lang="en-US" sz="2000" dirty="0"/>
              <a:t>Customer Conversations: In-store queries, complaints, or product requests. Human speech, possibly captured via voice logs or not at all. </a:t>
            </a:r>
          </a:p>
          <a:p>
            <a:pPr lvl="2"/>
            <a:r>
              <a:rPr lang="en-US" sz="2000" dirty="0"/>
              <a:t>Example: Voice query: “Where can I find size 9 in running shoes?”</a:t>
            </a:r>
          </a:p>
          <a:p>
            <a:pPr lvl="2"/>
            <a:endParaRPr lang="en-US" sz="2000" dirty="0"/>
          </a:p>
          <a:p>
            <a:pPr marL="800100" lvl="1" indent="-342900">
              <a:buFont typeface="+mj-lt"/>
              <a:buAutoNum type="arabicPeriod"/>
            </a:pPr>
            <a:r>
              <a:rPr lang="en-US" sz="2000" dirty="0"/>
              <a:t>Social Media Mentions/Reviews: Customers posting their mall experience. Free-form text, images, emojis. </a:t>
            </a:r>
          </a:p>
          <a:p>
            <a:pPr lvl="2"/>
            <a:r>
              <a:rPr lang="en-US" sz="2000" dirty="0"/>
              <a:t> Example</a:t>
            </a:r>
            <a:r>
              <a:rPr lang="en-US" dirty="0"/>
              <a:t>: "Loved the new collection at XYZ! Great discounts too! 😍 #WeekendShopping"</a:t>
            </a:r>
          </a:p>
        </p:txBody>
      </p:sp>
    </p:spTree>
    <p:extLst>
      <p:ext uri="{BB962C8B-B14F-4D97-AF65-F5344CB8AC3E}">
        <p14:creationId xmlns:p14="http://schemas.microsoft.com/office/powerpoint/2010/main" val="3250226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125518"/>
          </a:xfrm>
          <a:prstGeom prst="rect">
            <a:avLst/>
          </a:prstGeom>
        </p:spPr>
        <p:txBody>
          <a:bodyPr wrap="square">
            <a:spAutoFit/>
          </a:bodyPr>
          <a:lstStyle/>
          <a:p>
            <a:pPr algn="just">
              <a:lnSpc>
                <a:spcPct val="150000"/>
              </a:lnSpc>
            </a:pPr>
            <a:r>
              <a:rPr lang="en-US" b="1" dirty="0"/>
              <a:t>Imagine you are at a busy airport. You see passengers checking in at kiosks, waiting in lounges, shopping at duty-free stores, and interacting with airport staff. There are numerous flights arriving and departing, announcements being made, and security checks happening. Consider the different types of data generated in this scenario. Mention each of them with proper logic.</a:t>
            </a:r>
            <a:endParaRPr lang="en-US" b="1" i="1" dirty="0">
              <a:latin typeface="Bookman Old Style" panose="020506040505050202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2761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585323"/>
          </a:xfrm>
          <a:prstGeom prst="rect">
            <a:avLst/>
          </a:prstGeom>
        </p:spPr>
        <p:txBody>
          <a:bodyPr wrap="square">
            <a:spAutoFit/>
          </a:bodyPr>
          <a:lstStyle/>
          <a:p>
            <a:r>
              <a:rPr lang="en-US" b="1" dirty="0"/>
              <a:t>Location:</a:t>
            </a:r>
            <a:r>
              <a:rPr lang="en-US" dirty="0"/>
              <a:t> Airport </a:t>
            </a:r>
          </a:p>
          <a:p>
            <a:endParaRPr lang="en-US" b="1" dirty="0"/>
          </a:p>
          <a:p>
            <a:r>
              <a:rPr lang="en-US" b="1" dirty="0"/>
              <a:t>Activities Observed:</a:t>
            </a:r>
            <a:endParaRPr lang="en-US" dirty="0"/>
          </a:p>
          <a:p>
            <a:pPr marL="285750" indent="-285750">
              <a:buFont typeface="Wingdings" panose="05000000000000000000" pitchFamily="2" charset="2"/>
              <a:buChar char="ü"/>
            </a:pPr>
            <a:r>
              <a:rPr lang="en-US" dirty="0"/>
              <a:t>Passengers checking in</a:t>
            </a:r>
          </a:p>
          <a:p>
            <a:pPr marL="285750" indent="-285750">
              <a:buFont typeface="Wingdings" panose="05000000000000000000" pitchFamily="2" charset="2"/>
              <a:buChar char="ü"/>
            </a:pPr>
            <a:r>
              <a:rPr lang="en-US" dirty="0"/>
              <a:t>Passengers waiting in lounges</a:t>
            </a:r>
          </a:p>
          <a:p>
            <a:pPr marL="285750" indent="-285750">
              <a:buFont typeface="Wingdings" panose="05000000000000000000" pitchFamily="2" charset="2"/>
              <a:buChar char="ü"/>
            </a:pPr>
            <a:r>
              <a:rPr lang="en-US" dirty="0"/>
              <a:t>Shopping at duty-free stores</a:t>
            </a:r>
          </a:p>
          <a:p>
            <a:pPr marL="285750" indent="-285750">
              <a:buFont typeface="Wingdings" panose="05000000000000000000" pitchFamily="2" charset="2"/>
              <a:buChar char="ü"/>
            </a:pPr>
            <a:r>
              <a:rPr lang="en-US" dirty="0"/>
              <a:t>Interacting with airport staff</a:t>
            </a:r>
          </a:p>
          <a:p>
            <a:pPr marL="285750" indent="-285750">
              <a:buFont typeface="Wingdings" panose="05000000000000000000" pitchFamily="2" charset="2"/>
              <a:buChar char="ü"/>
            </a:pPr>
            <a:r>
              <a:rPr lang="en-US" dirty="0"/>
              <a:t>Announcements being made</a:t>
            </a:r>
          </a:p>
          <a:p>
            <a:pPr marL="285750" indent="-285750">
              <a:buFont typeface="Wingdings" panose="05000000000000000000" pitchFamily="2" charset="2"/>
              <a:buChar char="ü"/>
            </a:pPr>
            <a:r>
              <a:rPr lang="en-US" dirty="0"/>
              <a:t>Security checks</a:t>
            </a:r>
          </a:p>
        </p:txBody>
      </p:sp>
    </p:spTree>
    <p:extLst>
      <p:ext uri="{BB962C8B-B14F-4D97-AF65-F5344CB8AC3E}">
        <p14:creationId xmlns:p14="http://schemas.microsoft.com/office/powerpoint/2010/main" val="194350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1218" y="301924"/>
            <a:ext cx="10438120" cy="6463308"/>
          </a:xfrm>
          <a:prstGeom prst="rect">
            <a:avLst/>
          </a:prstGeom>
        </p:spPr>
        <p:txBody>
          <a:bodyPr wrap="square">
            <a:spAutoFit/>
          </a:bodyPr>
          <a:lstStyle/>
          <a:p>
            <a:r>
              <a:rPr lang="en-US" b="1" dirty="0"/>
              <a:t>Types of Data Generated:</a:t>
            </a:r>
          </a:p>
          <a:p>
            <a:endParaRPr lang="en-US" b="1" dirty="0"/>
          </a:p>
          <a:p>
            <a:pPr marL="285750" indent="-285750">
              <a:buFont typeface="Wingdings" panose="05000000000000000000" pitchFamily="2" charset="2"/>
              <a:buChar char="q"/>
            </a:pPr>
            <a:r>
              <a:rPr lang="en-US" b="1" dirty="0"/>
              <a:t>Structured Data:</a:t>
            </a:r>
          </a:p>
          <a:p>
            <a:endParaRPr lang="en-US" dirty="0"/>
          </a:p>
          <a:p>
            <a:pPr marL="800100" lvl="1" indent="-342900">
              <a:buFont typeface="+mj-lt"/>
              <a:buAutoNum type="arabicPeriod"/>
            </a:pPr>
            <a:r>
              <a:rPr lang="en-US" b="1" dirty="0"/>
              <a:t>Flight Information:</a:t>
            </a:r>
            <a:r>
              <a:rPr lang="en-US" dirty="0"/>
              <a:t> Flight schedules, gate numbers, departure and arrival times, and passenger lists are stored in databases with predefined schemas.</a:t>
            </a:r>
          </a:p>
          <a:p>
            <a:pPr lvl="2"/>
            <a:r>
              <a:rPr lang="en-US" b="1" dirty="0"/>
              <a:t>Example:</a:t>
            </a:r>
            <a:r>
              <a:rPr lang="en-US" dirty="0"/>
              <a:t> A table in a relational database with columns like </a:t>
            </a:r>
            <a:r>
              <a:rPr lang="en-US" dirty="0" err="1"/>
              <a:t>Flight_Number</a:t>
            </a:r>
            <a:r>
              <a:rPr lang="en-US" dirty="0"/>
              <a:t>, </a:t>
            </a:r>
            <a:r>
              <a:rPr lang="en-US" dirty="0" err="1"/>
              <a:t>Departure_Time</a:t>
            </a:r>
            <a:r>
              <a:rPr lang="en-US" dirty="0"/>
              <a:t>, </a:t>
            </a:r>
            <a:r>
              <a:rPr lang="en-US" dirty="0" err="1"/>
              <a:t>Arrival_Time</a:t>
            </a:r>
            <a:r>
              <a:rPr lang="en-US" dirty="0"/>
              <a:t>, </a:t>
            </a:r>
            <a:r>
              <a:rPr lang="en-US" dirty="0" err="1"/>
              <a:t>Gate_Number</a:t>
            </a:r>
            <a:r>
              <a:rPr lang="en-US" dirty="0"/>
              <a:t>.</a:t>
            </a:r>
          </a:p>
          <a:p>
            <a:pPr marL="800100" lvl="1" indent="-342900">
              <a:buFont typeface="+mj-lt"/>
              <a:buAutoNum type="arabicPeriod"/>
            </a:pPr>
            <a:r>
              <a:rPr lang="en-US" b="1" dirty="0"/>
              <a:t>Passenger Information:</a:t>
            </a:r>
            <a:r>
              <a:rPr lang="en-US" dirty="0"/>
              <a:t> Details such as passenger names, ticket numbers, passport numbers, and seat assignments.</a:t>
            </a:r>
          </a:p>
          <a:p>
            <a:pPr lvl="2"/>
            <a:r>
              <a:rPr lang="en-US" b="1" dirty="0"/>
              <a:t>Example:</a:t>
            </a:r>
            <a:r>
              <a:rPr lang="en-US" dirty="0"/>
              <a:t> A database table with columns like </a:t>
            </a:r>
            <a:r>
              <a:rPr lang="en-US" dirty="0" err="1"/>
              <a:t>Passenger_Name</a:t>
            </a:r>
            <a:r>
              <a:rPr lang="en-US" dirty="0"/>
              <a:t>, </a:t>
            </a:r>
            <a:r>
              <a:rPr lang="en-US" dirty="0" err="1"/>
              <a:t>Ticket_Number</a:t>
            </a:r>
            <a:r>
              <a:rPr lang="en-US" dirty="0"/>
              <a:t>, </a:t>
            </a:r>
            <a:r>
              <a:rPr lang="en-US" dirty="0" err="1"/>
              <a:t>Passport_Number</a:t>
            </a:r>
            <a:r>
              <a:rPr lang="en-US" dirty="0"/>
              <a:t>, </a:t>
            </a:r>
            <a:r>
              <a:rPr lang="en-US" dirty="0" err="1"/>
              <a:t>Seat_Number</a:t>
            </a:r>
            <a:r>
              <a:rPr lang="en-US" dirty="0"/>
              <a:t>.</a:t>
            </a:r>
          </a:p>
          <a:p>
            <a:pPr marL="1200150" lvl="2" indent="-285750">
              <a:buFont typeface="Arial" panose="020B0604020202020204" pitchFamily="34" charset="0"/>
              <a:buChar char="•"/>
            </a:pPr>
            <a:endParaRPr lang="en-US" dirty="0"/>
          </a:p>
          <a:p>
            <a:pPr marL="285750" indent="-285750">
              <a:buFont typeface="Wingdings" panose="05000000000000000000" pitchFamily="2" charset="2"/>
              <a:buChar char="q"/>
            </a:pPr>
            <a:r>
              <a:rPr lang="en-US" b="1" dirty="0"/>
              <a:t>Semi-Structured Data:</a:t>
            </a:r>
          </a:p>
          <a:p>
            <a:pPr marL="285750" indent="-285750">
              <a:buFont typeface="Wingdings" panose="05000000000000000000" pitchFamily="2" charset="2"/>
              <a:buChar char="q"/>
            </a:pPr>
            <a:endParaRPr lang="en-US" dirty="0"/>
          </a:p>
          <a:p>
            <a:pPr marL="800100" lvl="1" indent="-342900">
              <a:buFont typeface="+mj-lt"/>
              <a:buAutoNum type="arabicPeriod"/>
            </a:pPr>
            <a:r>
              <a:rPr lang="en-US" b="1" dirty="0"/>
              <a:t>Shopping Receipts:</a:t>
            </a:r>
            <a:r>
              <a:rPr lang="en-US" dirty="0"/>
              <a:t> Electronic receipts from duty-free stores which might be in XML or JSON format, containing structured data but not following a strict schema.</a:t>
            </a:r>
          </a:p>
          <a:p>
            <a:pPr lvl="2"/>
            <a:r>
              <a:rPr lang="en-US" b="1" dirty="0"/>
              <a:t>Example:</a:t>
            </a:r>
            <a:r>
              <a:rPr lang="en-US" dirty="0"/>
              <a:t> A JSON document containing fields like {"</a:t>
            </a:r>
            <a:r>
              <a:rPr lang="en-US" dirty="0" err="1"/>
              <a:t>ReceiptID</a:t>
            </a:r>
            <a:r>
              <a:rPr lang="en-US" dirty="0"/>
              <a:t>": "12345", "Store": "Duty-Free", "Items": [{"</a:t>
            </a:r>
            <a:r>
              <a:rPr lang="en-US" dirty="0" err="1"/>
              <a:t>ItemName</a:t>
            </a:r>
            <a:r>
              <a:rPr lang="en-US" dirty="0"/>
              <a:t>": "Perfume", "Price": "50 USD"}]}.</a:t>
            </a:r>
          </a:p>
          <a:p>
            <a:pPr marL="800100" lvl="1" indent="-342900">
              <a:buFont typeface="+mj-lt"/>
              <a:buAutoNum type="arabicPeriod"/>
            </a:pPr>
            <a:r>
              <a:rPr lang="en-US" b="1" dirty="0"/>
              <a:t>Check-in Kiosk Data:</a:t>
            </a:r>
            <a:r>
              <a:rPr lang="en-US" dirty="0"/>
              <a:t> Logs from check-in kiosks that include structured elements (timestamps, transaction IDs) along with unstructured elements (error messages, user inputs).</a:t>
            </a:r>
          </a:p>
          <a:p>
            <a:pPr lvl="2"/>
            <a:r>
              <a:rPr lang="en-US" b="1" dirty="0"/>
              <a:t>Example:</a:t>
            </a:r>
            <a:r>
              <a:rPr lang="en-US" dirty="0"/>
              <a:t> An XML file with elements like &lt;</a:t>
            </a:r>
            <a:r>
              <a:rPr lang="en-US" dirty="0" err="1"/>
              <a:t>CheckIn</a:t>
            </a:r>
            <a:r>
              <a:rPr lang="en-US" dirty="0"/>
              <a:t>&gt;&lt;</a:t>
            </a:r>
            <a:r>
              <a:rPr lang="en-US" dirty="0" err="1"/>
              <a:t>PassengerID</a:t>
            </a:r>
            <a:r>
              <a:rPr lang="en-US" dirty="0"/>
              <a:t>&gt;123&lt;/</a:t>
            </a:r>
            <a:r>
              <a:rPr lang="en-US" dirty="0" err="1"/>
              <a:t>PassengerID</a:t>
            </a:r>
            <a:r>
              <a:rPr lang="en-US" dirty="0"/>
              <a:t>&gt;&lt;Status&gt;Success&lt;/Status&gt;&lt;/</a:t>
            </a:r>
            <a:r>
              <a:rPr lang="en-US" dirty="0" err="1"/>
              <a:t>CheckIn</a:t>
            </a:r>
            <a:r>
              <a:rPr lang="en-US" dirty="0"/>
              <a:t>&gt;.</a:t>
            </a:r>
          </a:p>
        </p:txBody>
      </p:sp>
    </p:spTree>
    <p:extLst>
      <p:ext uri="{BB962C8B-B14F-4D97-AF65-F5344CB8AC3E}">
        <p14:creationId xmlns:p14="http://schemas.microsoft.com/office/powerpoint/2010/main" val="192262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Data</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347469" y="2224870"/>
            <a:ext cx="4247180" cy="2617944"/>
          </a:xfrm>
          <a:prstGeom prst="rect">
            <a:avLst/>
          </a:prstGeom>
        </p:spPr>
      </p:pic>
    </p:spTree>
    <p:extLst>
      <p:ext uri="{BB962C8B-B14F-4D97-AF65-F5344CB8AC3E}">
        <p14:creationId xmlns:p14="http://schemas.microsoft.com/office/powerpoint/2010/main" val="907285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7701" y="1075509"/>
            <a:ext cx="10089990" cy="3416320"/>
          </a:xfrm>
          <a:prstGeom prst="rect">
            <a:avLst/>
          </a:prstGeom>
        </p:spPr>
        <p:txBody>
          <a:bodyPr wrap="square">
            <a:spAutoFit/>
          </a:bodyPr>
          <a:lstStyle/>
          <a:p>
            <a:pPr marL="285750" indent="-285750">
              <a:buFont typeface="Wingdings" panose="05000000000000000000" pitchFamily="2" charset="2"/>
              <a:buChar char="q"/>
            </a:pPr>
            <a:r>
              <a:rPr lang="en-US" b="1" dirty="0"/>
              <a:t>Unstructured Data:</a:t>
            </a:r>
          </a:p>
          <a:p>
            <a:pPr marL="285750" indent="-285750">
              <a:buFont typeface="Wingdings" panose="05000000000000000000" pitchFamily="2" charset="2"/>
              <a:buChar char="q"/>
            </a:pPr>
            <a:endParaRPr lang="en-US" dirty="0"/>
          </a:p>
          <a:p>
            <a:pPr marL="800100" lvl="1" indent="-342900">
              <a:buFont typeface="+mj-lt"/>
              <a:buAutoNum type="arabicPeriod"/>
            </a:pPr>
            <a:r>
              <a:rPr lang="en-US" b="1" dirty="0"/>
              <a:t>Announcements:</a:t>
            </a:r>
            <a:r>
              <a:rPr lang="en-US" dirty="0"/>
              <a:t> Audio recordings of flight announcements, security warnings, and other public address system communications.</a:t>
            </a:r>
          </a:p>
          <a:p>
            <a:pPr lvl="2"/>
            <a:r>
              <a:rPr lang="en-US" b="1" dirty="0"/>
              <a:t>Example:</a:t>
            </a:r>
            <a:r>
              <a:rPr lang="en-US" dirty="0"/>
              <a:t> An audio file containing the announcement: "Flight AB123 to New York is now boarding at Gate 12."</a:t>
            </a:r>
          </a:p>
          <a:p>
            <a:pPr marL="800100" lvl="1" indent="-342900">
              <a:buFont typeface="+mj-lt"/>
              <a:buAutoNum type="arabicPeriod"/>
            </a:pPr>
            <a:r>
              <a:rPr lang="en-US" b="1" dirty="0"/>
              <a:t>Passenger Interactions:</a:t>
            </a:r>
            <a:r>
              <a:rPr lang="en-US" dirty="0"/>
              <a:t> Video recordings from security cameras capturing interactions between passengers and staff, or passengers waiting in lounges.</a:t>
            </a:r>
          </a:p>
          <a:p>
            <a:pPr lvl="2"/>
            <a:r>
              <a:rPr lang="en-US" b="1" dirty="0"/>
              <a:t>Example:</a:t>
            </a:r>
            <a:r>
              <a:rPr lang="en-US" dirty="0"/>
              <a:t> A video file showing a passenger asking for assistance at an information desk.</a:t>
            </a:r>
          </a:p>
          <a:p>
            <a:pPr marL="800100" lvl="1" indent="-342900">
              <a:buFont typeface="+mj-lt"/>
              <a:buAutoNum type="arabicPeriod"/>
            </a:pPr>
            <a:r>
              <a:rPr lang="en-US" b="1" dirty="0"/>
              <a:t>Social Media Posts:</a:t>
            </a:r>
            <a:r>
              <a:rPr lang="en-US" dirty="0"/>
              <a:t> Tweets or Facebook posts from passengers sharing their travel experiences or complaints about airport services.</a:t>
            </a:r>
          </a:p>
          <a:p>
            <a:pPr lvl="2"/>
            <a:r>
              <a:rPr lang="en-US" b="1" dirty="0"/>
              <a:t>Example:</a:t>
            </a:r>
            <a:r>
              <a:rPr lang="en-US" dirty="0"/>
              <a:t> A tweet saying, "Stuck at the airport due to flight delay #frustrated".</a:t>
            </a:r>
          </a:p>
        </p:txBody>
      </p:sp>
    </p:spTree>
    <p:extLst>
      <p:ext uri="{BB962C8B-B14F-4D97-AF65-F5344CB8AC3E}">
        <p14:creationId xmlns:p14="http://schemas.microsoft.com/office/powerpoint/2010/main" val="3897311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35EAD-9312-4651-9A55-DF967CAE4EB8}"/>
              </a:ext>
            </a:extLst>
          </p:cNvPr>
          <p:cNvSpPr txBox="1"/>
          <p:nvPr/>
        </p:nvSpPr>
        <p:spPr>
          <a:xfrm>
            <a:off x="1817298" y="1095556"/>
            <a:ext cx="8557403" cy="3139321"/>
          </a:xfrm>
          <a:prstGeom prst="rect">
            <a:avLst/>
          </a:prstGeom>
          <a:noFill/>
        </p:spPr>
        <p:txBody>
          <a:bodyPr wrap="square">
            <a:spAutoFit/>
          </a:bodyPr>
          <a:lstStyle/>
          <a:p>
            <a:pPr marL="285750" indent="-285750">
              <a:buFont typeface="Wingdings" panose="05000000000000000000" pitchFamily="2" charset="2"/>
              <a:buChar char="q"/>
            </a:pPr>
            <a:r>
              <a:rPr lang="en-US" b="1" dirty="0"/>
              <a:t>Structured Data:</a:t>
            </a:r>
            <a:endParaRPr lang="en-US" dirty="0"/>
          </a:p>
          <a:p>
            <a:pPr marL="742950" lvl="1" indent="-285750">
              <a:buFont typeface="Arial" panose="020B0604020202020204" pitchFamily="34" charset="0"/>
              <a:buChar char="•"/>
            </a:pPr>
            <a:r>
              <a:rPr lang="en-US" dirty="0"/>
              <a:t>Baggage Tracking Information</a:t>
            </a:r>
          </a:p>
          <a:p>
            <a:pPr marL="742950" lvl="1" indent="-285750">
              <a:buFont typeface="Arial" panose="020B0604020202020204" pitchFamily="34" charset="0"/>
              <a:buChar char="•"/>
            </a:pPr>
            <a:r>
              <a:rPr lang="en-US" dirty="0"/>
              <a:t>Employee Schedules</a:t>
            </a:r>
          </a:p>
          <a:p>
            <a:pPr marL="742950" lvl="1" indent="-285750">
              <a:buFont typeface="Arial" panose="020B0604020202020204" pitchFamily="34" charset="0"/>
              <a:buChar char="•"/>
            </a:pPr>
            <a:r>
              <a:rPr lang="en-US" dirty="0"/>
              <a:t>Parking Lot Occupancy Records</a:t>
            </a:r>
          </a:p>
          <a:p>
            <a:pPr marL="285750" indent="-285750">
              <a:buFont typeface="Wingdings" panose="05000000000000000000" pitchFamily="2" charset="2"/>
              <a:buChar char="q"/>
            </a:pPr>
            <a:r>
              <a:rPr lang="en-US" b="1" dirty="0"/>
              <a:t>Semi-Structured Data:</a:t>
            </a:r>
            <a:endParaRPr lang="en-US" dirty="0"/>
          </a:p>
          <a:p>
            <a:pPr marL="742950" lvl="1" indent="-285750">
              <a:buFont typeface="Arial" panose="020B0604020202020204" pitchFamily="34" charset="0"/>
              <a:buChar char="•"/>
            </a:pPr>
            <a:r>
              <a:rPr lang="en-US" dirty="0"/>
              <a:t>Customer Feedback Forms in JSON format</a:t>
            </a:r>
          </a:p>
          <a:p>
            <a:pPr marL="742950" lvl="1" indent="-285750">
              <a:buFont typeface="Arial" panose="020B0604020202020204" pitchFamily="34" charset="0"/>
              <a:buChar char="•"/>
            </a:pPr>
            <a:r>
              <a:rPr lang="en-US" dirty="0"/>
              <a:t>Inventory Lists from Duty-Free Stores in XML format</a:t>
            </a:r>
          </a:p>
          <a:p>
            <a:pPr marL="742950" lvl="1" indent="-285750">
              <a:buFont typeface="Arial" panose="020B0604020202020204" pitchFamily="34" charset="0"/>
              <a:buChar char="•"/>
            </a:pPr>
            <a:r>
              <a:rPr lang="en-US" dirty="0"/>
              <a:t>Email Communications with Passengers</a:t>
            </a:r>
          </a:p>
          <a:p>
            <a:pPr marL="285750" indent="-285750">
              <a:buFont typeface="Wingdings" panose="05000000000000000000" pitchFamily="2" charset="2"/>
              <a:buChar char="q"/>
            </a:pPr>
            <a:r>
              <a:rPr lang="en-US" b="1" dirty="0"/>
              <a:t>Unstructured Data:</a:t>
            </a:r>
            <a:endParaRPr lang="en-US" dirty="0"/>
          </a:p>
          <a:p>
            <a:pPr marL="742950" lvl="1" indent="-285750">
              <a:buFont typeface="Arial" panose="020B0604020202020204" pitchFamily="34" charset="0"/>
              <a:buChar char="•"/>
            </a:pPr>
            <a:r>
              <a:rPr lang="en-US" dirty="0"/>
              <a:t>Photographs taken at the airport</a:t>
            </a:r>
          </a:p>
          <a:p>
            <a:pPr marL="742950" lvl="1" indent="-285750">
              <a:buFont typeface="Arial" panose="020B0604020202020204" pitchFamily="34" charset="0"/>
              <a:buChar char="•"/>
            </a:pPr>
            <a:r>
              <a:rPr lang="en-US" dirty="0"/>
              <a:t>Handwritten Notes from Staff</a:t>
            </a:r>
          </a:p>
        </p:txBody>
      </p:sp>
    </p:spTree>
    <p:extLst>
      <p:ext uri="{BB962C8B-B14F-4D97-AF65-F5344CB8AC3E}">
        <p14:creationId xmlns:p14="http://schemas.microsoft.com/office/powerpoint/2010/main" val="3804018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0614" y="1506829"/>
            <a:ext cx="9079606" cy="2169825"/>
          </a:xfrm>
          <a:prstGeom prst="rect">
            <a:avLst/>
          </a:prstGeom>
        </p:spPr>
        <p:txBody>
          <a:bodyPr wrap="square">
            <a:spAutoFit/>
          </a:bodyPr>
          <a:lstStyle/>
          <a:p>
            <a:pPr algn="just">
              <a:lnSpc>
                <a:spcPct val="150000"/>
              </a:lnSpc>
            </a:pPr>
            <a:r>
              <a:rPr lang="en-US" b="1" i="1" dirty="0">
                <a:latin typeface="Bookman Old Style" panose="02050604050505020204" pitchFamily="18" charset="0"/>
                <a:ea typeface="Calibri" panose="020F0502020204030204" pitchFamily="34" charset="0"/>
                <a:cs typeface="Times New Roman" panose="02020603050405020304" pitchFamily="18" charset="0"/>
              </a:rPr>
              <a:t>You are at university library. You see few students browsing through the library catalog on kiosk. You see the working of librarians and other staff to issue/return books, magazines, and journals. Few students are using the e-library service, too. Which type of data is generated in this scenario? Support your answer by considering big data</a:t>
            </a:r>
          </a:p>
        </p:txBody>
      </p:sp>
    </p:spTree>
    <p:extLst>
      <p:ext uri="{BB962C8B-B14F-4D97-AF65-F5344CB8AC3E}">
        <p14:creationId xmlns:p14="http://schemas.microsoft.com/office/powerpoint/2010/main" val="294862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a:t>
            </a:r>
          </a:p>
        </p:txBody>
      </p:sp>
      <p:sp>
        <p:nvSpPr>
          <p:cNvPr id="3" name="Content Placeholder 2"/>
          <p:cNvSpPr>
            <a:spLocks noGrp="1"/>
          </p:cNvSpPr>
          <p:nvPr>
            <p:ph idx="1"/>
          </p:nvPr>
        </p:nvSpPr>
        <p:spPr/>
        <p:txBody>
          <a:bodyPr/>
          <a:lstStyle/>
          <a:p>
            <a:r>
              <a:rPr lang="en-US" dirty="0"/>
              <a:t>When do we say that the data is structured??</a:t>
            </a:r>
          </a:p>
          <a:p>
            <a:r>
              <a:rPr lang="en-US" dirty="0"/>
              <a:t>Sources of structured data</a:t>
            </a:r>
          </a:p>
          <a:p>
            <a:endParaRPr lang="en-US" dirty="0"/>
          </a:p>
        </p:txBody>
      </p:sp>
      <p:pic>
        <p:nvPicPr>
          <p:cNvPr id="4" name="Picture 3"/>
          <p:cNvPicPr>
            <a:picLocks noChangeAspect="1"/>
          </p:cNvPicPr>
          <p:nvPr/>
        </p:nvPicPr>
        <p:blipFill>
          <a:blip r:embed="rId2"/>
          <a:stretch>
            <a:fillRect/>
          </a:stretch>
        </p:blipFill>
        <p:spPr>
          <a:xfrm>
            <a:off x="1790686" y="3180428"/>
            <a:ext cx="5030302" cy="2654954"/>
          </a:xfrm>
          <a:prstGeom prst="rect">
            <a:avLst/>
          </a:prstGeom>
        </p:spPr>
      </p:pic>
    </p:spTree>
    <p:extLst>
      <p:ext uri="{BB962C8B-B14F-4D97-AF65-F5344CB8AC3E}">
        <p14:creationId xmlns:p14="http://schemas.microsoft.com/office/powerpoint/2010/main" val="1541212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with structured data</a:t>
            </a:r>
          </a:p>
        </p:txBody>
      </p:sp>
      <p:sp>
        <p:nvSpPr>
          <p:cNvPr id="3" name="Content Placeholder 2"/>
          <p:cNvSpPr>
            <a:spLocks noGrp="1"/>
          </p:cNvSpPr>
          <p:nvPr>
            <p:ph idx="1"/>
          </p:nvPr>
        </p:nvSpPr>
        <p:spPr/>
        <p:txBody>
          <a:bodyPr/>
          <a:lstStyle/>
          <a:p>
            <a:r>
              <a:rPr lang="en-US" dirty="0"/>
              <a:t>Insert/update/delete</a:t>
            </a:r>
          </a:p>
          <a:p>
            <a:r>
              <a:rPr lang="en-US" dirty="0"/>
              <a:t>Indexing</a:t>
            </a:r>
          </a:p>
          <a:p>
            <a:r>
              <a:rPr lang="en-US" dirty="0"/>
              <a:t>Transaction processing</a:t>
            </a:r>
          </a:p>
          <a:p>
            <a:r>
              <a:rPr lang="en-US" dirty="0"/>
              <a:t>Security</a:t>
            </a:r>
          </a:p>
          <a:p>
            <a:r>
              <a:rPr lang="en-US" dirty="0"/>
              <a:t>Scalability</a:t>
            </a:r>
          </a:p>
          <a:p>
            <a:pPr marL="0" indent="0">
              <a:buNone/>
            </a:pPr>
            <a:endParaRPr lang="en-US" dirty="0"/>
          </a:p>
        </p:txBody>
      </p:sp>
      <p:pic>
        <p:nvPicPr>
          <p:cNvPr id="4" name="Picture 3"/>
          <p:cNvPicPr>
            <a:picLocks noChangeAspect="1"/>
          </p:cNvPicPr>
          <p:nvPr/>
        </p:nvPicPr>
        <p:blipFill>
          <a:blip r:embed="rId2"/>
          <a:stretch>
            <a:fillRect/>
          </a:stretch>
        </p:blipFill>
        <p:spPr>
          <a:xfrm>
            <a:off x="4974584" y="1825625"/>
            <a:ext cx="5995645" cy="3222046"/>
          </a:xfrm>
          <a:prstGeom prst="rect">
            <a:avLst/>
          </a:prstGeom>
        </p:spPr>
      </p:pic>
    </p:spTree>
    <p:extLst>
      <p:ext uri="{BB962C8B-B14F-4D97-AF65-F5344CB8AC3E}">
        <p14:creationId xmlns:p14="http://schemas.microsoft.com/office/powerpoint/2010/main" val="527999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273494" y="3287258"/>
            <a:ext cx="5843280" cy="2781985"/>
          </a:xfrm>
          <a:prstGeom prst="rect">
            <a:avLst/>
          </a:prstGeom>
        </p:spPr>
      </p:pic>
      <p:sp>
        <p:nvSpPr>
          <p:cNvPr id="2" name="Title 1"/>
          <p:cNvSpPr>
            <a:spLocks noGrp="1"/>
          </p:cNvSpPr>
          <p:nvPr>
            <p:ph type="title"/>
          </p:nvPr>
        </p:nvSpPr>
        <p:spPr/>
        <p:txBody>
          <a:bodyPr/>
          <a:lstStyle/>
          <a:p>
            <a:r>
              <a:rPr lang="en-US" dirty="0"/>
              <a:t>Semi-structured data</a:t>
            </a:r>
          </a:p>
        </p:txBody>
      </p:sp>
      <p:sp>
        <p:nvSpPr>
          <p:cNvPr id="3" name="Content Placeholder 2"/>
          <p:cNvSpPr>
            <a:spLocks noGrp="1"/>
          </p:cNvSpPr>
          <p:nvPr>
            <p:ph idx="1"/>
          </p:nvPr>
        </p:nvSpPr>
        <p:spPr/>
        <p:txBody>
          <a:bodyPr/>
          <a:lstStyle/>
          <a:p>
            <a:r>
              <a:rPr lang="en-IN" dirty="0"/>
              <a:t>Self Describing Structure</a:t>
            </a:r>
          </a:p>
          <a:p>
            <a:r>
              <a:rPr lang="en-US" dirty="0"/>
              <a:t>It does not conform to the data models that one typically associates with relational databases or any other form of data tables</a:t>
            </a:r>
          </a:p>
          <a:p>
            <a:r>
              <a:rPr lang="en-US" dirty="0"/>
              <a:t>It uses tags to segregate semantic elements</a:t>
            </a:r>
          </a:p>
          <a:p>
            <a:endParaRPr lang="en-US" dirty="0"/>
          </a:p>
          <a:p>
            <a:endParaRPr lang="en-US" dirty="0"/>
          </a:p>
          <a:p>
            <a:endParaRPr lang="en-US" dirty="0"/>
          </a:p>
        </p:txBody>
      </p:sp>
    </p:spTree>
    <p:extLst>
      <p:ext uri="{BB962C8B-B14F-4D97-AF65-F5344CB8AC3E}">
        <p14:creationId xmlns:p14="http://schemas.microsoft.com/office/powerpoint/2010/main" val="145526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semi-structured data</a:t>
            </a:r>
          </a:p>
        </p:txBody>
      </p:sp>
      <p:pic>
        <p:nvPicPr>
          <p:cNvPr id="4" name="Content Placeholder 3"/>
          <p:cNvPicPr>
            <a:picLocks noGrp="1" noChangeAspect="1"/>
          </p:cNvPicPr>
          <p:nvPr>
            <p:ph idx="1"/>
          </p:nvPr>
        </p:nvPicPr>
        <p:blipFill>
          <a:blip r:embed="rId2"/>
          <a:stretch>
            <a:fillRect/>
          </a:stretch>
        </p:blipFill>
        <p:spPr>
          <a:xfrm>
            <a:off x="2015911" y="2978576"/>
            <a:ext cx="7232493" cy="1884790"/>
          </a:xfrm>
          <a:prstGeom prst="rect">
            <a:avLst/>
          </a:prstGeom>
        </p:spPr>
      </p:pic>
    </p:spTree>
    <p:extLst>
      <p:ext uri="{BB962C8B-B14F-4D97-AF65-F5344CB8AC3E}">
        <p14:creationId xmlns:p14="http://schemas.microsoft.com/office/powerpoint/2010/main" val="75202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Unstructured data</a:t>
            </a:r>
          </a:p>
        </p:txBody>
      </p:sp>
      <p:sp>
        <p:nvSpPr>
          <p:cNvPr id="3" name="Content Placeholder 2"/>
          <p:cNvSpPr>
            <a:spLocks noGrp="1"/>
          </p:cNvSpPr>
          <p:nvPr>
            <p:ph idx="1"/>
          </p:nvPr>
        </p:nvSpPr>
        <p:spPr/>
        <p:txBody>
          <a:bodyPr/>
          <a:lstStyle/>
          <a:p>
            <a:r>
              <a:rPr lang="en-US" dirty="0"/>
              <a:t>Does not conform to any predefined data model</a:t>
            </a:r>
          </a:p>
          <a:p>
            <a:r>
              <a:rPr lang="en-US" dirty="0"/>
              <a:t>The structure can be unpredictable.</a:t>
            </a:r>
          </a:p>
          <a:p>
            <a:endParaRPr lang="en-US" dirty="0"/>
          </a:p>
          <a:p>
            <a:endParaRPr lang="en-US" dirty="0"/>
          </a:p>
        </p:txBody>
      </p:sp>
      <p:pic>
        <p:nvPicPr>
          <p:cNvPr id="7" name="Picture 6"/>
          <p:cNvPicPr>
            <a:picLocks noChangeAspect="1"/>
          </p:cNvPicPr>
          <p:nvPr/>
        </p:nvPicPr>
        <p:blipFill>
          <a:blip r:embed="rId2"/>
          <a:stretch>
            <a:fillRect/>
          </a:stretch>
        </p:blipFill>
        <p:spPr>
          <a:xfrm>
            <a:off x="542071" y="2920294"/>
            <a:ext cx="10572154" cy="3331042"/>
          </a:xfrm>
          <a:prstGeom prst="rect">
            <a:avLst/>
          </a:prstGeom>
        </p:spPr>
      </p:pic>
    </p:spTree>
    <p:extLst>
      <p:ext uri="{BB962C8B-B14F-4D97-AF65-F5344CB8AC3E}">
        <p14:creationId xmlns:p14="http://schemas.microsoft.com/office/powerpoint/2010/main" val="173648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676" y="128789"/>
            <a:ext cx="10515600" cy="943713"/>
          </a:xfrm>
        </p:spPr>
        <p:txBody>
          <a:bodyPr/>
          <a:lstStyle/>
          <a:p>
            <a:r>
              <a:rPr lang="en-US" dirty="0"/>
              <a:t>Sources of unstructured data</a:t>
            </a:r>
          </a:p>
        </p:txBody>
      </p:sp>
      <p:pic>
        <p:nvPicPr>
          <p:cNvPr id="4" name="Content Placeholder 3"/>
          <p:cNvPicPr>
            <a:picLocks noGrp="1" noChangeAspect="1"/>
          </p:cNvPicPr>
          <p:nvPr>
            <p:ph idx="1"/>
          </p:nvPr>
        </p:nvPicPr>
        <p:blipFill>
          <a:blip r:embed="rId2"/>
          <a:stretch>
            <a:fillRect/>
          </a:stretch>
        </p:blipFill>
        <p:spPr>
          <a:xfrm>
            <a:off x="3039414" y="1072502"/>
            <a:ext cx="5885645" cy="5695345"/>
          </a:xfrm>
          <a:prstGeom prst="rect">
            <a:avLst/>
          </a:prstGeom>
        </p:spPr>
      </p:pic>
    </p:spTree>
    <p:extLst>
      <p:ext uri="{BB962C8B-B14F-4D97-AF65-F5344CB8AC3E}">
        <p14:creationId xmlns:p14="http://schemas.microsoft.com/office/powerpoint/2010/main" val="20345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deal with unstructured data?</a:t>
            </a:r>
          </a:p>
        </p:txBody>
      </p:sp>
      <p:pic>
        <p:nvPicPr>
          <p:cNvPr id="4" name="Content Placeholder 3"/>
          <p:cNvPicPr>
            <a:picLocks noGrp="1" noChangeAspect="1"/>
          </p:cNvPicPr>
          <p:nvPr>
            <p:ph idx="1"/>
          </p:nvPr>
        </p:nvPicPr>
        <p:blipFill>
          <a:blip r:embed="rId2"/>
          <a:stretch>
            <a:fillRect/>
          </a:stretch>
        </p:blipFill>
        <p:spPr>
          <a:xfrm>
            <a:off x="1417350" y="2754629"/>
            <a:ext cx="9120134" cy="2950711"/>
          </a:xfrm>
          <a:prstGeom prst="rect">
            <a:avLst/>
          </a:prstGeom>
        </p:spPr>
      </p:pic>
    </p:spTree>
    <p:extLst>
      <p:ext uri="{BB962C8B-B14F-4D97-AF65-F5344CB8AC3E}">
        <p14:creationId xmlns:p14="http://schemas.microsoft.com/office/powerpoint/2010/main" val="15365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TotalTime>
  <Words>1145</Words>
  <Application>Microsoft Office PowerPoint</Application>
  <PresentationFormat>Widescreen</PresentationFormat>
  <Paragraphs>119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Calibri Light</vt:lpstr>
      <vt:lpstr>Wingdings</vt:lpstr>
      <vt:lpstr>Office Theme</vt:lpstr>
      <vt:lpstr>Classification of Digital Data</vt:lpstr>
      <vt:lpstr>Digital Data</vt:lpstr>
      <vt:lpstr>Structured data</vt:lpstr>
      <vt:lpstr>Working with structured data</vt:lpstr>
      <vt:lpstr>Semi-structured data</vt:lpstr>
      <vt:lpstr>Sources of semi-structured data</vt:lpstr>
      <vt:lpstr>Unstructured data</vt:lpstr>
      <vt:lpstr>Sources of unstructured data</vt:lpstr>
      <vt:lpstr>How to deal with unstructured data?</vt:lpstr>
      <vt:lpstr>Inclass#exercise</vt:lpstr>
      <vt:lpstr>Solution</vt:lpstr>
      <vt:lpstr>Let’s Discuss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CSE-5</cp:lastModifiedBy>
  <cp:revision>13</cp:revision>
  <dcterms:created xsi:type="dcterms:W3CDTF">2020-07-26T10:24:21Z</dcterms:created>
  <dcterms:modified xsi:type="dcterms:W3CDTF">2025-07-11T06:45:55Z</dcterms:modified>
</cp:coreProperties>
</file>