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76" r:id="rId2"/>
    <p:sldId id="256" r:id="rId3"/>
    <p:sldId id="259" r:id="rId4"/>
    <p:sldId id="279" r:id="rId5"/>
    <p:sldId id="260" r:id="rId6"/>
    <p:sldId id="261" r:id="rId7"/>
    <p:sldId id="262" r:id="rId8"/>
    <p:sldId id="280" r:id="rId9"/>
    <p:sldId id="264" r:id="rId10"/>
    <p:sldId id="263" r:id="rId11"/>
    <p:sldId id="281" r:id="rId12"/>
    <p:sldId id="273" r:id="rId13"/>
    <p:sldId id="274" r:id="rId14"/>
    <p:sldId id="275" r:id="rId15"/>
    <p:sldId id="265" r:id="rId16"/>
    <p:sldId id="266" r:id="rId17"/>
    <p:sldId id="291" r:id="rId18"/>
    <p:sldId id="287" r:id="rId19"/>
    <p:sldId id="288" r:id="rId20"/>
    <p:sldId id="268" r:id="rId21"/>
    <p:sldId id="289" r:id="rId22"/>
    <p:sldId id="292" r:id="rId23"/>
    <p:sldId id="269" r:id="rId24"/>
    <p:sldId id="290" r:id="rId25"/>
    <p:sldId id="293" r:id="rId26"/>
    <p:sldId id="270" r:id="rId27"/>
    <p:sldId id="277" r:id="rId28"/>
    <p:sldId id="286" r:id="rId29"/>
    <p:sldId id="272" r:id="rId30"/>
    <p:sldId id="278" r:id="rId31"/>
    <p:sldId id="294"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734" autoAdjust="0"/>
  </p:normalViewPr>
  <p:slideViewPr>
    <p:cSldViewPr snapToGrid="0">
      <p:cViewPr varScale="1">
        <p:scale>
          <a:sx n="56" d="100"/>
          <a:sy n="56" d="100"/>
        </p:scale>
        <p:origin x="104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B6EA9EF-3537-42EC-BE78-A00E319DE839}"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en-US"/>
        </a:p>
      </dgm:t>
    </dgm:pt>
    <dgm:pt modelId="{9593B522-1355-4AFB-B5B9-2F2AC24A9551}">
      <dgm:prSet phldrT="[Text]" custT="1"/>
      <dgm:spPr/>
      <dgm:t>
        <a:bodyPr/>
        <a:lstStyle/>
        <a:p>
          <a:pPr marL="0" lvl="0" algn="l" defTabSz="933450">
            <a:lnSpc>
              <a:spcPct val="90000"/>
            </a:lnSpc>
            <a:spcBef>
              <a:spcPct val="0"/>
            </a:spcBef>
            <a:spcAft>
              <a:spcPct val="35000"/>
            </a:spcAft>
            <a:buNone/>
          </a:pPr>
          <a:r>
            <a:rPr lang="en-US" sz="2100" b="1" kern="1200" dirty="0">
              <a:solidFill>
                <a:prstClr val="white"/>
              </a:solidFill>
              <a:latin typeface="Calibri" panose="020F0502020204030204"/>
              <a:ea typeface="+mn-ea"/>
              <a:cs typeface="+mn-cs"/>
            </a:rPr>
            <a:t>Gartner’s 3V casted by Douglas Laney in 2001</a:t>
          </a:r>
        </a:p>
        <a:p>
          <a:pPr marL="0" lvl="0" algn="l" defTabSz="933450">
            <a:lnSpc>
              <a:spcPct val="90000"/>
            </a:lnSpc>
            <a:spcBef>
              <a:spcPct val="0"/>
            </a:spcBef>
            <a:spcAft>
              <a:spcPct val="35000"/>
            </a:spcAft>
            <a:buNone/>
          </a:pPr>
          <a:r>
            <a:rPr lang="en-US" sz="2100" b="1" kern="1200" dirty="0">
              <a:solidFill>
                <a:prstClr val="white"/>
              </a:solidFill>
              <a:latin typeface="Calibri" panose="020F0502020204030204"/>
              <a:ea typeface="+mn-ea"/>
              <a:cs typeface="+mn-cs"/>
            </a:rPr>
            <a:t>Volume , Velocity and Variety</a:t>
          </a:r>
        </a:p>
      </dgm:t>
    </dgm:pt>
    <dgm:pt modelId="{A853FD29-2FDA-415F-AF60-C71AA8AEBA2C}" type="parTrans" cxnId="{0E8F4436-5258-49FD-9838-9059EECC54CC}">
      <dgm:prSet/>
      <dgm:spPr/>
      <dgm:t>
        <a:bodyPr/>
        <a:lstStyle/>
        <a:p>
          <a:endParaRPr lang="en-US"/>
        </a:p>
      </dgm:t>
    </dgm:pt>
    <dgm:pt modelId="{680210E5-33DB-4D39-B6FA-5264440B4C36}" type="sibTrans" cxnId="{0E8F4436-5258-49FD-9838-9059EECC54CC}">
      <dgm:prSet/>
      <dgm:spPr/>
      <dgm:t>
        <a:bodyPr/>
        <a:lstStyle/>
        <a:p>
          <a:endParaRPr lang="en-US"/>
        </a:p>
      </dgm:t>
    </dgm:pt>
    <dgm:pt modelId="{D95B8EDF-0611-432D-A8BA-07AF62749D46}">
      <dgm:prSet phldrT="[Text]"/>
      <dgm:spPr/>
      <dgm:t>
        <a:bodyPr/>
        <a:lstStyle/>
        <a:p>
          <a:r>
            <a:rPr lang="en-US" b="1" dirty="0"/>
            <a:t>IBM’s 4V casted by </a:t>
          </a:r>
          <a:r>
            <a:rPr lang="en-US" b="1" dirty="0" err="1"/>
            <a:t>Zikopoulos</a:t>
          </a:r>
          <a:r>
            <a:rPr lang="en-US" b="1" dirty="0"/>
            <a:t> in 2012 </a:t>
          </a:r>
        </a:p>
        <a:p>
          <a:r>
            <a:rPr lang="en-US" b="1" dirty="0"/>
            <a:t>Volume , Velocity , Variety  and Veracity</a:t>
          </a:r>
        </a:p>
      </dgm:t>
    </dgm:pt>
    <dgm:pt modelId="{7F1F2327-C91D-42FE-A2E6-F2D54699FCD6}" type="parTrans" cxnId="{E95A5F13-80B9-44C8-AE5E-179604D12470}">
      <dgm:prSet/>
      <dgm:spPr/>
      <dgm:t>
        <a:bodyPr/>
        <a:lstStyle/>
        <a:p>
          <a:endParaRPr lang="en-US"/>
        </a:p>
      </dgm:t>
    </dgm:pt>
    <dgm:pt modelId="{A9DBCD37-D701-42E8-937B-7E0229B075F7}" type="sibTrans" cxnId="{E95A5F13-80B9-44C8-AE5E-179604D12470}">
      <dgm:prSet/>
      <dgm:spPr/>
      <dgm:t>
        <a:bodyPr/>
        <a:lstStyle/>
        <a:p>
          <a:endParaRPr lang="en-US"/>
        </a:p>
      </dgm:t>
    </dgm:pt>
    <dgm:pt modelId="{CE3EEC84-512C-433E-8A66-52855CAE0B27}">
      <dgm:prSet phldrT="[Text]"/>
      <dgm:spPr/>
      <dgm:t>
        <a:bodyPr/>
        <a:lstStyle/>
        <a:p>
          <a:r>
            <a:rPr lang="en-US" b="1" dirty="0"/>
            <a:t>Yuri </a:t>
          </a:r>
          <a:r>
            <a:rPr lang="en-US" b="1" dirty="0" err="1"/>
            <a:t>Demchenko’s</a:t>
          </a:r>
          <a:r>
            <a:rPr lang="en-US" b="1" dirty="0"/>
            <a:t> 5V in 2013</a:t>
          </a:r>
        </a:p>
        <a:p>
          <a:r>
            <a:rPr lang="en-US" b="1" dirty="0"/>
            <a:t>Volume , Velocity , Variety , Veracity and Value</a:t>
          </a:r>
        </a:p>
      </dgm:t>
    </dgm:pt>
    <dgm:pt modelId="{2F93BC65-F506-489C-A43F-A5FF50F6109B}" type="parTrans" cxnId="{86F533BB-5D7D-4FCB-9586-FE9814E4A2CC}">
      <dgm:prSet/>
      <dgm:spPr/>
      <dgm:t>
        <a:bodyPr/>
        <a:lstStyle/>
        <a:p>
          <a:endParaRPr lang="en-US"/>
        </a:p>
      </dgm:t>
    </dgm:pt>
    <dgm:pt modelId="{DD7750B6-B22E-4D1F-84FD-17E6EB848E16}" type="sibTrans" cxnId="{86F533BB-5D7D-4FCB-9586-FE9814E4A2CC}">
      <dgm:prSet/>
      <dgm:spPr/>
      <dgm:t>
        <a:bodyPr/>
        <a:lstStyle/>
        <a:p>
          <a:endParaRPr lang="en-US"/>
        </a:p>
      </dgm:t>
    </dgm:pt>
    <dgm:pt modelId="{1B051218-42AD-435B-97F2-D0F9BE42FE41}">
      <dgm:prSet/>
      <dgm:spPr/>
      <dgm:t>
        <a:bodyPr/>
        <a:lstStyle/>
        <a:p>
          <a:r>
            <a:rPr lang="en-US" b="1" dirty="0"/>
            <a:t>Microsoft’s 6V in 2014</a:t>
          </a:r>
        </a:p>
        <a:p>
          <a:r>
            <a:rPr lang="en-US" b="1" dirty="0"/>
            <a:t>Volume , Velocity , Variety , Veracity , Value and Visibility</a:t>
          </a:r>
        </a:p>
      </dgm:t>
    </dgm:pt>
    <dgm:pt modelId="{B06C9F56-9DC4-4A40-9534-AFB133CA986D}" type="parTrans" cxnId="{90A735D1-F13D-4C7C-90F9-8492D6554E3F}">
      <dgm:prSet/>
      <dgm:spPr/>
      <dgm:t>
        <a:bodyPr/>
        <a:lstStyle/>
        <a:p>
          <a:endParaRPr lang="en-US"/>
        </a:p>
      </dgm:t>
    </dgm:pt>
    <dgm:pt modelId="{76203CAD-B43C-4F13-93E4-F731B635C3D5}" type="sibTrans" cxnId="{90A735D1-F13D-4C7C-90F9-8492D6554E3F}">
      <dgm:prSet/>
      <dgm:spPr/>
      <dgm:t>
        <a:bodyPr/>
        <a:lstStyle/>
        <a:p>
          <a:endParaRPr lang="en-US"/>
        </a:p>
      </dgm:t>
    </dgm:pt>
    <dgm:pt modelId="{5E9F699D-60B2-4135-A279-59FBEDDDD7E1}" type="pres">
      <dgm:prSet presAssocID="{DB6EA9EF-3537-42EC-BE78-A00E319DE839}" presName="Name0" presStyleCnt="0">
        <dgm:presLayoutVars>
          <dgm:chMax val="7"/>
          <dgm:chPref val="7"/>
          <dgm:dir/>
        </dgm:presLayoutVars>
      </dgm:prSet>
      <dgm:spPr/>
    </dgm:pt>
    <dgm:pt modelId="{68A5704D-1031-40AD-9D04-C326E8F09397}" type="pres">
      <dgm:prSet presAssocID="{DB6EA9EF-3537-42EC-BE78-A00E319DE839}" presName="Name1" presStyleCnt="0"/>
      <dgm:spPr/>
    </dgm:pt>
    <dgm:pt modelId="{5E379CA9-8412-44A7-ADB8-BBCC0794CE01}" type="pres">
      <dgm:prSet presAssocID="{DB6EA9EF-3537-42EC-BE78-A00E319DE839}" presName="cycle" presStyleCnt="0"/>
      <dgm:spPr/>
    </dgm:pt>
    <dgm:pt modelId="{C2BE3194-366F-4D51-A6AD-DA2F9C781858}" type="pres">
      <dgm:prSet presAssocID="{DB6EA9EF-3537-42EC-BE78-A00E319DE839}" presName="srcNode" presStyleLbl="node1" presStyleIdx="0" presStyleCnt="4"/>
      <dgm:spPr/>
    </dgm:pt>
    <dgm:pt modelId="{72CAC97D-19DD-44CA-9526-4CA84DA96679}" type="pres">
      <dgm:prSet presAssocID="{DB6EA9EF-3537-42EC-BE78-A00E319DE839}" presName="conn" presStyleLbl="parChTrans1D2" presStyleIdx="0" presStyleCnt="1"/>
      <dgm:spPr/>
    </dgm:pt>
    <dgm:pt modelId="{F7C3FAD8-C394-4D4D-83A6-3C6E54D6DE40}" type="pres">
      <dgm:prSet presAssocID="{DB6EA9EF-3537-42EC-BE78-A00E319DE839}" presName="extraNode" presStyleLbl="node1" presStyleIdx="0" presStyleCnt="4"/>
      <dgm:spPr/>
    </dgm:pt>
    <dgm:pt modelId="{87E48B22-4689-4BFA-9C6F-FAF1FEF6B776}" type="pres">
      <dgm:prSet presAssocID="{DB6EA9EF-3537-42EC-BE78-A00E319DE839}" presName="dstNode" presStyleLbl="node1" presStyleIdx="0" presStyleCnt="4"/>
      <dgm:spPr/>
    </dgm:pt>
    <dgm:pt modelId="{FD792F7E-D1C6-48E4-A01E-608BA11382CE}" type="pres">
      <dgm:prSet presAssocID="{9593B522-1355-4AFB-B5B9-2F2AC24A9551}" presName="text_1" presStyleLbl="node1" presStyleIdx="0" presStyleCnt="4" custLinFactNeighborX="-293" custLinFactNeighborY="-34875">
        <dgm:presLayoutVars>
          <dgm:bulletEnabled val="1"/>
        </dgm:presLayoutVars>
      </dgm:prSet>
      <dgm:spPr/>
    </dgm:pt>
    <dgm:pt modelId="{C405A923-1CBA-4155-B282-423E3DD3BC0D}" type="pres">
      <dgm:prSet presAssocID="{9593B522-1355-4AFB-B5B9-2F2AC24A9551}" presName="accent_1" presStyleCnt="0"/>
      <dgm:spPr/>
    </dgm:pt>
    <dgm:pt modelId="{CFECCBA8-6FA1-43D0-923B-0DCDE2ED47BA}" type="pres">
      <dgm:prSet presAssocID="{9593B522-1355-4AFB-B5B9-2F2AC24A9551}" presName="accentRepeatNode" presStyleLbl="solidFgAcc1" presStyleIdx="0" presStyleCnt="4" custLinFactNeighborX="9641" custLinFactNeighborY="-20370"/>
      <dgm:spPr/>
    </dgm:pt>
    <dgm:pt modelId="{70171E36-B5F0-4BD3-9668-E8DBA4E56D1A}" type="pres">
      <dgm:prSet presAssocID="{D95B8EDF-0611-432D-A8BA-07AF62749D46}" presName="text_2" presStyleLbl="node1" presStyleIdx="1" presStyleCnt="4">
        <dgm:presLayoutVars>
          <dgm:bulletEnabled val="1"/>
        </dgm:presLayoutVars>
      </dgm:prSet>
      <dgm:spPr/>
    </dgm:pt>
    <dgm:pt modelId="{AF7C7BB5-547F-4F27-A3A4-43A8971D82AD}" type="pres">
      <dgm:prSet presAssocID="{D95B8EDF-0611-432D-A8BA-07AF62749D46}" presName="accent_2" presStyleCnt="0"/>
      <dgm:spPr/>
    </dgm:pt>
    <dgm:pt modelId="{F980595C-2231-4FCD-9768-069EB8CE313B}" type="pres">
      <dgm:prSet presAssocID="{D95B8EDF-0611-432D-A8BA-07AF62749D46}" presName="accentRepeatNode" presStyleLbl="solidFgAcc1" presStyleIdx="1" presStyleCnt="4"/>
      <dgm:spPr/>
    </dgm:pt>
    <dgm:pt modelId="{14F5A09B-822B-4627-B210-06E133907546}" type="pres">
      <dgm:prSet presAssocID="{CE3EEC84-512C-433E-8A66-52855CAE0B27}" presName="text_3" presStyleLbl="node1" presStyleIdx="2" presStyleCnt="4">
        <dgm:presLayoutVars>
          <dgm:bulletEnabled val="1"/>
        </dgm:presLayoutVars>
      </dgm:prSet>
      <dgm:spPr/>
    </dgm:pt>
    <dgm:pt modelId="{6D5B810D-C7DF-47E4-88F4-B84D8B8CC9B1}" type="pres">
      <dgm:prSet presAssocID="{CE3EEC84-512C-433E-8A66-52855CAE0B27}" presName="accent_3" presStyleCnt="0"/>
      <dgm:spPr/>
    </dgm:pt>
    <dgm:pt modelId="{3483929C-0065-4FF2-8CA8-D703A1F6B3FF}" type="pres">
      <dgm:prSet presAssocID="{CE3EEC84-512C-433E-8A66-52855CAE0B27}" presName="accentRepeatNode" presStyleLbl="solidFgAcc1" presStyleIdx="2" presStyleCnt="4"/>
      <dgm:spPr/>
    </dgm:pt>
    <dgm:pt modelId="{8168B122-5149-440E-A333-74F76C06B9C6}" type="pres">
      <dgm:prSet presAssocID="{1B051218-42AD-435B-97F2-D0F9BE42FE41}" presName="text_4" presStyleLbl="node1" presStyleIdx="3" presStyleCnt="4">
        <dgm:presLayoutVars>
          <dgm:bulletEnabled val="1"/>
        </dgm:presLayoutVars>
      </dgm:prSet>
      <dgm:spPr/>
    </dgm:pt>
    <dgm:pt modelId="{B53AD9CC-F23D-47EE-B1C1-9DC9EA07A0A0}" type="pres">
      <dgm:prSet presAssocID="{1B051218-42AD-435B-97F2-D0F9BE42FE41}" presName="accent_4" presStyleCnt="0"/>
      <dgm:spPr/>
    </dgm:pt>
    <dgm:pt modelId="{AF1E6EB3-3CBF-48E2-A909-B5839BEC505F}" type="pres">
      <dgm:prSet presAssocID="{1B051218-42AD-435B-97F2-D0F9BE42FE41}" presName="accentRepeatNode" presStyleLbl="solidFgAcc1" presStyleIdx="3" presStyleCnt="4"/>
      <dgm:spPr/>
    </dgm:pt>
  </dgm:ptLst>
  <dgm:cxnLst>
    <dgm:cxn modelId="{E95A5F13-80B9-44C8-AE5E-179604D12470}" srcId="{DB6EA9EF-3537-42EC-BE78-A00E319DE839}" destId="{D95B8EDF-0611-432D-A8BA-07AF62749D46}" srcOrd="1" destOrd="0" parTransId="{7F1F2327-C91D-42FE-A2E6-F2D54699FCD6}" sibTransId="{A9DBCD37-D701-42E8-937B-7E0229B075F7}"/>
    <dgm:cxn modelId="{0E8F4436-5258-49FD-9838-9059EECC54CC}" srcId="{DB6EA9EF-3537-42EC-BE78-A00E319DE839}" destId="{9593B522-1355-4AFB-B5B9-2F2AC24A9551}" srcOrd="0" destOrd="0" parTransId="{A853FD29-2FDA-415F-AF60-C71AA8AEBA2C}" sibTransId="{680210E5-33DB-4D39-B6FA-5264440B4C36}"/>
    <dgm:cxn modelId="{4934A33D-1E89-430B-B3CA-B4E39CB14F08}" type="presOf" srcId="{DB6EA9EF-3537-42EC-BE78-A00E319DE839}" destId="{5E9F699D-60B2-4135-A279-59FBEDDDD7E1}" srcOrd="0" destOrd="0" presId="urn:microsoft.com/office/officeart/2008/layout/VerticalCurvedList"/>
    <dgm:cxn modelId="{D5D85F47-A003-42D1-8335-79384C596F34}" type="presOf" srcId="{680210E5-33DB-4D39-B6FA-5264440B4C36}" destId="{72CAC97D-19DD-44CA-9526-4CA84DA96679}" srcOrd="0" destOrd="0" presId="urn:microsoft.com/office/officeart/2008/layout/VerticalCurvedList"/>
    <dgm:cxn modelId="{14681B7B-4901-45F7-B856-52D8925407C0}" type="presOf" srcId="{CE3EEC84-512C-433E-8A66-52855CAE0B27}" destId="{14F5A09B-822B-4627-B210-06E133907546}" srcOrd="0" destOrd="0" presId="urn:microsoft.com/office/officeart/2008/layout/VerticalCurvedList"/>
    <dgm:cxn modelId="{F298F57C-6991-4CDC-8ECB-A602E420B902}" type="presOf" srcId="{D95B8EDF-0611-432D-A8BA-07AF62749D46}" destId="{70171E36-B5F0-4BD3-9668-E8DBA4E56D1A}" srcOrd="0" destOrd="0" presId="urn:microsoft.com/office/officeart/2008/layout/VerticalCurvedList"/>
    <dgm:cxn modelId="{48D98A97-319F-489D-9EC2-10B2D1231639}" type="presOf" srcId="{9593B522-1355-4AFB-B5B9-2F2AC24A9551}" destId="{FD792F7E-D1C6-48E4-A01E-608BA11382CE}" srcOrd="0" destOrd="0" presId="urn:microsoft.com/office/officeart/2008/layout/VerticalCurvedList"/>
    <dgm:cxn modelId="{86F533BB-5D7D-4FCB-9586-FE9814E4A2CC}" srcId="{DB6EA9EF-3537-42EC-BE78-A00E319DE839}" destId="{CE3EEC84-512C-433E-8A66-52855CAE0B27}" srcOrd="2" destOrd="0" parTransId="{2F93BC65-F506-489C-A43F-A5FF50F6109B}" sibTransId="{DD7750B6-B22E-4D1F-84FD-17E6EB848E16}"/>
    <dgm:cxn modelId="{90A735D1-F13D-4C7C-90F9-8492D6554E3F}" srcId="{DB6EA9EF-3537-42EC-BE78-A00E319DE839}" destId="{1B051218-42AD-435B-97F2-D0F9BE42FE41}" srcOrd="3" destOrd="0" parTransId="{B06C9F56-9DC4-4A40-9534-AFB133CA986D}" sibTransId="{76203CAD-B43C-4F13-93E4-F731B635C3D5}"/>
    <dgm:cxn modelId="{0E19A0FD-2C03-4EA5-8E6C-D2D3EB2BCAD6}" type="presOf" srcId="{1B051218-42AD-435B-97F2-D0F9BE42FE41}" destId="{8168B122-5149-440E-A333-74F76C06B9C6}" srcOrd="0" destOrd="0" presId="urn:microsoft.com/office/officeart/2008/layout/VerticalCurvedList"/>
    <dgm:cxn modelId="{D3578238-E5F5-4979-9C92-01047DCDE322}" type="presParOf" srcId="{5E9F699D-60B2-4135-A279-59FBEDDDD7E1}" destId="{68A5704D-1031-40AD-9D04-C326E8F09397}" srcOrd="0" destOrd="0" presId="urn:microsoft.com/office/officeart/2008/layout/VerticalCurvedList"/>
    <dgm:cxn modelId="{C6FF8803-0F41-4EF0-835F-339314DDB7A4}" type="presParOf" srcId="{68A5704D-1031-40AD-9D04-C326E8F09397}" destId="{5E379CA9-8412-44A7-ADB8-BBCC0794CE01}" srcOrd="0" destOrd="0" presId="urn:microsoft.com/office/officeart/2008/layout/VerticalCurvedList"/>
    <dgm:cxn modelId="{0EAD02BE-21DD-4D63-9656-3818D8712F88}" type="presParOf" srcId="{5E379CA9-8412-44A7-ADB8-BBCC0794CE01}" destId="{C2BE3194-366F-4D51-A6AD-DA2F9C781858}" srcOrd="0" destOrd="0" presId="urn:microsoft.com/office/officeart/2008/layout/VerticalCurvedList"/>
    <dgm:cxn modelId="{624D90B4-5BC4-40CC-BE8B-0379176D3DA3}" type="presParOf" srcId="{5E379CA9-8412-44A7-ADB8-BBCC0794CE01}" destId="{72CAC97D-19DD-44CA-9526-4CA84DA96679}" srcOrd="1" destOrd="0" presId="urn:microsoft.com/office/officeart/2008/layout/VerticalCurvedList"/>
    <dgm:cxn modelId="{9AB7F889-7797-45F9-9490-FB8D7F5C7C5A}" type="presParOf" srcId="{5E379CA9-8412-44A7-ADB8-BBCC0794CE01}" destId="{F7C3FAD8-C394-4D4D-83A6-3C6E54D6DE40}" srcOrd="2" destOrd="0" presId="urn:microsoft.com/office/officeart/2008/layout/VerticalCurvedList"/>
    <dgm:cxn modelId="{FAEFE360-50EE-4348-9C29-CEE67CB11876}" type="presParOf" srcId="{5E379CA9-8412-44A7-ADB8-BBCC0794CE01}" destId="{87E48B22-4689-4BFA-9C6F-FAF1FEF6B776}" srcOrd="3" destOrd="0" presId="urn:microsoft.com/office/officeart/2008/layout/VerticalCurvedList"/>
    <dgm:cxn modelId="{BEDFAD0D-43A3-4E2A-9648-DBC029DF5CAD}" type="presParOf" srcId="{68A5704D-1031-40AD-9D04-C326E8F09397}" destId="{FD792F7E-D1C6-48E4-A01E-608BA11382CE}" srcOrd="1" destOrd="0" presId="urn:microsoft.com/office/officeart/2008/layout/VerticalCurvedList"/>
    <dgm:cxn modelId="{D80F3226-40AC-4A49-9AE7-940D4228AF55}" type="presParOf" srcId="{68A5704D-1031-40AD-9D04-C326E8F09397}" destId="{C405A923-1CBA-4155-B282-423E3DD3BC0D}" srcOrd="2" destOrd="0" presId="urn:microsoft.com/office/officeart/2008/layout/VerticalCurvedList"/>
    <dgm:cxn modelId="{3A9A97F3-1863-4AC1-BC02-1F6DD2EB9D7F}" type="presParOf" srcId="{C405A923-1CBA-4155-B282-423E3DD3BC0D}" destId="{CFECCBA8-6FA1-43D0-923B-0DCDE2ED47BA}" srcOrd="0" destOrd="0" presId="urn:microsoft.com/office/officeart/2008/layout/VerticalCurvedList"/>
    <dgm:cxn modelId="{BD475F2A-5772-47A8-87AB-FE493DA4D1F5}" type="presParOf" srcId="{68A5704D-1031-40AD-9D04-C326E8F09397}" destId="{70171E36-B5F0-4BD3-9668-E8DBA4E56D1A}" srcOrd="3" destOrd="0" presId="urn:microsoft.com/office/officeart/2008/layout/VerticalCurvedList"/>
    <dgm:cxn modelId="{DC990413-3215-4F17-AA75-2358087EAE78}" type="presParOf" srcId="{68A5704D-1031-40AD-9D04-C326E8F09397}" destId="{AF7C7BB5-547F-4F27-A3A4-43A8971D82AD}" srcOrd="4" destOrd="0" presId="urn:microsoft.com/office/officeart/2008/layout/VerticalCurvedList"/>
    <dgm:cxn modelId="{FA6C2FFB-477A-4578-A15C-D5D2CF052830}" type="presParOf" srcId="{AF7C7BB5-547F-4F27-A3A4-43A8971D82AD}" destId="{F980595C-2231-4FCD-9768-069EB8CE313B}" srcOrd="0" destOrd="0" presId="urn:microsoft.com/office/officeart/2008/layout/VerticalCurvedList"/>
    <dgm:cxn modelId="{73BE638B-CE20-4994-8693-1DE49E0CEF63}" type="presParOf" srcId="{68A5704D-1031-40AD-9D04-C326E8F09397}" destId="{14F5A09B-822B-4627-B210-06E133907546}" srcOrd="5" destOrd="0" presId="urn:microsoft.com/office/officeart/2008/layout/VerticalCurvedList"/>
    <dgm:cxn modelId="{629388A9-663F-45CB-8822-CA87F2C19E15}" type="presParOf" srcId="{68A5704D-1031-40AD-9D04-C326E8F09397}" destId="{6D5B810D-C7DF-47E4-88F4-B84D8B8CC9B1}" srcOrd="6" destOrd="0" presId="urn:microsoft.com/office/officeart/2008/layout/VerticalCurvedList"/>
    <dgm:cxn modelId="{3BFAC567-3D51-4504-A34E-3E75168B925A}" type="presParOf" srcId="{6D5B810D-C7DF-47E4-88F4-B84D8B8CC9B1}" destId="{3483929C-0065-4FF2-8CA8-D703A1F6B3FF}" srcOrd="0" destOrd="0" presId="urn:microsoft.com/office/officeart/2008/layout/VerticalCurvedList"/>
    <dgm:cxn modelId="{ACF95D95-972D-4D49-BA99-452DCA2825FB}" type="presParOf" srcId="{68A5704D-1031-40AD-9D04-C326E8F09397}" destId="{8168B122-5149-440E-A333-74F76C06B9C6}" srcOrd="7" destOrd="0" presId="urn:microsoft.com/office/officeart/2008/layout/VerticalCurvedList"/>
    <dgm:cxn modelId="{7C05FF5D-7F5A-458E-BF13-789EB3880CDC}" type="presParOf" srcId="{68A5704D-1031-40AD-9D04-C326E8F09397}" destId="{B53AD9CC-F23D-47EE-B1C1-9DC9EA07A0A0}" srcOrd="8" destOrd="0" presId="urn:microsoft.com/office/officeart/2008/layout/VerticalCurvedList"/>
    <dgm:cxn modelId="{39D32AE0-770A-4D02-AE1A-064ED9B48968}" type="presParOf" srcId="{B53AD9CC-F23D-47EE-B1C1-9DC9EA07A0A0}" destId="{AF1E6EB3-3CBF-48E2-A909-B5839BEC505F}"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CAC97D-19DD-44CA-9526-4CA84DA96679}">
      <dsp:nvSpPr>
        <dsp:cNvPr id="0" name=""/>
        <dsp:cNvSpPr/>
      </dsp:nvSpPr>
      <dsp:spPr>
        <a:xfrm>
          <a:off x="-6191721" y="-947252"/>
          <a:ext cx="7370394" cy="7370394"/>
        </a:xfrm>
        <a:prstGeom prst="blockArc">
          <a:avLst>
            <a:gd name="adj1" fmla="val 18900000"/>
            <a:gd name="adj2" fmla="val 2700000"/>
            <a:gd name="adj3" fmla="val 293"/>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792F7E-D1C6-48E4-A01E-608BA11382CE}">
      <dsp:nvSpPr>
        <dsp:cNvPr id="0" name=""/>
        <dsp:cNvSpPr/>
      </dsp:nvSpPr>
      <dsp:spPr>
        <a:xfrm>
          <a:off x="584246" y="127195"/>
          <a:ext cx="11129795" cy="8424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8664" tIns="53340" rIns="53340" bIns="53340" numCol="1" spcCol="1270" anchor="ctr" anchorCtr="0">
          <a:noAutofit/>
        </a:bodyPr>
        <a:lstStyle/>
        <a:p>
          <a:pPr marL="0" lvl="0" indent="0" algn="l" defTabSz="933450">
            <a:lnSpc>
              <a:spcPct val="90000"/>
            </a:lnSpc>
            <a:spcBef>
              <a:spcPct val="0"/>
            </a:spcBef>
            <a:spcAft>
              <a:spcPct val="35000"/>
            </a:spcAft>
            <a:buNone/>
          </a:pPr>
          <a:r>
            <a:rPr lang="en-US" sz="2100" b="1" kern="1200" dirty="0">
              <a:solidFill>
                <a:prstClr val="white"/>
              </a:solidFill>
              <a:latin typeface="Calibri" panose="020F0502020204030204"/>
              <a:ea typeface="+mn-ea"/>
              <a:cs typeface="+mn-cs"/>
            </a:rPr>
            <a:t>Gartner’s 3V casted by Douglas Laney in 2001</a:t>
          </a:r>
        </a:p>
        <a:p>
          <a:pPr marL="0" lvl="0" indent="0" algn="l" defTabSz="933450">
            <a:lnSpc>
              <a:spcPct val="90000"/>
            </a:lnSpc>
            <a:spcBef>
              <a:spcPct val="0"/>
            </a:spcBef>
            <a:spcAft>
              <a:spcPct val="35000"/>
            </a:spcAft>
            <a:buNone/>
          </a:pPr>
          <a:r>
            <a:rPr lang="en-US" sz="2100" b="1" kern="1200" dirty="0">
              <a:solidFill>
                <a:prstClr val="white"/>
              </a:solidFill>
              <a:latin typeface="Calibri" panose="020F0502020204030204"/>
              <a:ea typeface="+mn-ea"/>
              <a:cs typeface="+mn-cs"/>
            </a:rPr>
            <a:t>Volume , Velocity and Variety</a:t>
          </a:r>
        </a:p>
      </dsp:txBody>
      <dsp:txXfrm>
        <a:off x="584246" y="127195"/>
        <a:ext cx="11129795" cy="842410"/>
      </dsp:txXfrm>
    </dsp:sp>
    <dsp:sp modelId="{CFECCBA8-6FA1-43D0-923B-0DCDE2ED47BA}">
      <dsp:nvSpPr>
        <dsp:cNvPr id="0" name=""/>
        <dsp:cNvSpPr/>
      </dsp:nvSpPr>
      <dsp:spPr>
        <a:xfrm>
          <a:off x="191871" y="101186"/>
          <a:ext cx="1053013" cy="10530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0171E36-B5F0-4BD3-9668-E8DBA4E56D1A}">
      <dsp:nvSpPr>
        <dsp:cNvPr id="0" name=""/>
        <dsp:cNvSpPr/>
      </dsp:nvSpPr>
      <dsp:spPr>
        <a:xfrm>
          <a:off x="1099830" y="1684821"/>
          <a:ext cx="10646821" cy="8424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8664" tIns="53340" rIns="53340" bIns="53340" numCol="1" spcCol="1270" anchor="ctr" anchorCtr="0">
          <a:noAutofit/>
        </a:bodyPr>
        <a:lstStyle/>
        <a:p>
          <a:pPr marL="0" lvl="0" indent="0" algn="l" defTabSz="933450">
            <a:lnSpc>
              <a:spcPct val="90000"/>
            </a:lnSpc>
            <a:spcBef>
              <a:spcPct val="0"/>
            </a:spcBef>
            <a:spcAft>
              <a:spcPct val="35000"/>
            </a:spcAft>
            <a:buNone/>
          </a:pPr>
          <a:r>
            <a:rPr lang="en-US" sz="2100" b="1" kern="1200" dirty="0"/>
            <a:t>IBM’s 4V casted by </a:t>
          </a:r>
          <a:r>
            <a:rPr lang="en-US" sz="2100" b="1" kern="1200" dirty="0" err="1"/>
            <a:t>Zikopoulos</a:t>
          </a:r>
          <a:r>
            <a:rPr lang="en-US" sz="2100" b="1" kern="1200" dirty="0"/>
            <a:t> in 2012 </a:t>
          </a:r>
        </a:p>
        <a:p>
          <a:pPr marL="0" lvl="0" indent="0" algn="l" defTabSz="933450">
            <a:lnSpc>
              <a:spcPct val="90000"/>
            </a:lnSpc>
            <a:spcBef>
              <a:spcPct val="0"/>
            </a:spcBef>
            <a:spcAft>
              <a:spcPct val="35000"/>
            </a:spcAft>
            <a:buNone/>
          </a:pPr>
          <a:r>
            <a:rPr lang="en-US" sz="2100" b="1" kern="1200" dirty="0"/>
            <a:t>Volume , Velocity , Variety  and Veracity</a:t>
          </a:r>
        </a:p>
      </dsp:txBody>
      <dsp:txXfrm>
        <a:off x="1099830" y="1684821"/>
        <a:ext cx="10646821" cy="842410"/>
      </dsp:txXfrm>
    </dsp:sp>
    <dsp:sp modelId="{F980595C-2231-4FCD-9768-069EB8CE313B}">
      <dsp:nvSpPr>
        <dsp:cNvPr id="0" name=""/>
        <dsp:cNvSpPr/>
      </dsp:nvSpPr>
      <dsp:spPr>
        <a:xfrm>
          <a:off x="573323" y="1579520"/>
          <a:ext cx="1053013" cy="10530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F5A09B-822B-4627-B210-06E133907546}">
      <dsp:nvSpPr>
        <dsp:cNvPr id="0" name=""/>
        <dsp:cNvSpPr/>
      </dsp:nvSpPr>
      <dsp:spPr>
        <a:xfrm>
          <a:off x="1099830" y="2948656"/>
          <a:ext cx="10646821" cy="8424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8664" tIns="53340" rIns="53340" bIns="53340" numCol="1" spcCol="1270" anchor="ctr" anchorCtr="0">
          <a:noAutofit/>
        </a:bodyPr>
        <a:lstStyle/>
        <a:p>
          <a:pPr marL="0" lvl="0" indent="0" algn="l" defTabSz="933450">
            <a:lnSpc>
              <a:spcPct val="90000"/>
            </a:lnSpc>
            <a:spcBef>
              <a:spcPct val="0"/>
            </a:spcBef>
            <a:spcAft>
              <a:spcPct val="35000"/>
            </a:spcAft>
            <a:buNone/>
          </a:pPr>
          <a:r>
            <a:rPr lang="en-US" sz="2100" b="1" kern="1200" dirty="0"/>
            <a:t>Yuri </a:t>
          </a:r>
          <a:r>
            <a:rPr lang="en-US" sz="2100" b="1" kern="1200" dirty="0" err="1"/>
            <a:t>Demchenko’s</a:t>
          </a:r>
          <a:r>
            <a:rPr lang="en-US" sz="2100" b="1" kern="1200" dirty="0"/>
            <a:t> 5V in 2013</a:t>
          </a:r>
        </a:p>
        <a:p>
          <a:pPr marL="0" lvl="0" indent="0" algn="l" defTabSz="933450">
            <a:lnSpc>
              <a:spcPct val="90000"/>
            </a:lnSpc>
            <a:spcBef>
              <a:spcPct val="0"/>
            </a:spcBef>
            <a:spcAft>
              <a:spcPct val="35000"/>
            </a:spcAft>
            <a:buNone/>
          </a:pPr>
          <a:r>
            <a:rPr lang="en-US" sz="2100" b="1" kern="1200" dirty="0"/>
            <a:t>Volume , Velocity , Variety , Veracity and Value</a:t>
          </a:r>
        </a:p>
      </dsp:txBody>
      <dsp:txXfrm>
        <a:off x="1099830" y="2948656"/>
        <a:ext cx="10646821" cy="842410"/>
      </dsp:txXfrm>
    </dsp:sp>
    <dsp:sp modelId="{3483929C-0065-4FF2-8CA8-D703A1F6B3FF}">
      <dsp:nvSpPr>
        <dsp:cNvPr id="0" name=""/>
        <dsp:cNvSpPr/>
      </dsp:nvSpPr>
      <dsp:spPr>
        <a:xfrm>
          <a:off x="573323" y="2843355"/>
          <a:ext cx="1053013" cy="10530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168B122-5149-440E-A333-74F76C06B9C6}">
      <dsp:nvSpPr>
        <dsp:cNvPr id="0" name=""/>
        <dsp:cNvSpPr/>
      </dsp:nvSpPr>
      <dsp:spPr>
        <a:xfrm>
          <a:off x="616856" y="4212491"/>
          <a:ext cx="11129795" cy="84241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68664" tIns="53340" rIns="53340" bIns="53340" numCol="1" spcCol="1270" anchor="ctr" anchorCtr="0">
          <a:noAutofit/>
        </a:bodyPr>
        <a:lstStyle/>
        <a:p>
          <a:pPr marL="0" lvl="0" indent="0" algn="l" defTabSz="933450">
            <a:lnSpc>
              <a:spcPct val="90000"/>
            </a:lnSpc>
            <a:spcBef>
              <a:spcPct val="0"/>
            </a:spcBef>
            <a:spcAft>
              <a:spcPct val="35000"/>
            </a:spcAft>
            <a:buNone/>
          </a:pPr>
          <a:r>
            <a:rPr lang="en-US" sz="2100" b="1" kern="1200" dirty="0"/>
            <a:t>Microsoft’s 6V in 2014</a:t>
          </a:r>
        </a:p>
        <a:p>
          <a:pPr marL="0" lvl="0" indent="0" algn="l" defTabSz="933450">
            <a:lnSpc>
              <a:spcPct val="90000"/>
            </a:lnSpc>
            <a:spcBef>
              <a:spcPct val="0"/>
            </a:spcBef>
            <a:spcAft>
              <a:spcPct val="35000"/>
            </a:spcAft>
            <a:buNone/>
          </a:pPr>
          <a:r>
            <a:rPr lang="en-US" sz="2100" b="1" kern="1200" dirty="0"/>
            <a:t>Volume , Velocity , Variety , Veracity , Value and Visibility</a:t>
          </a:r>
        </a:p>
      </dsp:txBody>
      <dsp:txXfrm>
        <a:off x="616856" y="4212491"/>
        <a:ext cx="11129795" cy="842410"/>
      </dsp:txXfrm>
    </dsp:sp>
    <dsp:sp modelId="{AF1E6EB3-3CBF-48E2-A909-B5839BEC505F}">
      <dsp:nvSpPr>
        <dsp:cNvPr id="0" name=""/>
        <dsp:cNvSpPr/>
      </dsp:nvSpPr>
      <dsp:spPr>
        <a:xfrm>
          <a:off x="90350" y="4107190"/>
          <a:ext cx="1053013" cy="1053013"/>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FF1F75-6771-43E2-B689-E6FD5C9B4F32}" type="datetimeFigureOut">
              <a:rPr lang="en-IN" smtClean="0"/>
              <a:t>16-07-2025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090903-FCF3-42EF-91E1-CEA50FEE75CB}" type="slidenum">
              <a:rPr lang="en-IN" smtClean="0"/>
              <a:t>‹#›</a:t>
            </a:fld>
            <a:endParaRPr lang="en-IN"/>
          </a:p>
        </p:txBody>
      </p:sp>
    </p:spTree>
    <p:extLst>
      <p:ext uri="{BB962C8B-B14F-4D97-AF65-F5344CB8AC3E}">
        <p14:creationId xmlns:p14="http://schemas.microsoft.com/office/powerpoint/2010/main" val="447670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F090903-FCF3-42EF-91E1-CEA50FEE75CB}" type="slidenum">
              <a:rPr lang="en-IN" smtClean="0"/>
              <a:t>1</a:t>
            </a:fld>
            <a:endParaRPr lang="en-IN"/>
          </a:p>
        </p:txBody>
      </p:sp>
    </p:spTree>
    <p:extLst>
      <p:ext uri="{BB962C8B-B14F-4D97-AF65-F5344CB8AC3E}">
        <p14:creationId xmlns:p14="http://schemas.microsoft.com/office/powerpoint/2010/main" val="42226085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F090903-FCF3-42EF-91E1-CEA50FEE75CB}" type="slidenum">
              <a:rPr lang="en-IN" smtClean="0"/>
              <a:t>10</a:t>
            </a:fld>
            <a:endParaRPr lang="en-IN"/>
          </a:p>
        </p:txBody>
      </p:sp>
    </p:spTree>
    <p:extLst>
      <p:ext uri="{BB962C8B-B14F-4D97-AF65-F5344CB8AC3E}">
        <p14:creationId xmlns:p14="http://schemas.microsoft.com/office/powerpoint/2010/main" val="3703382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F090903-FCF3-42EF-91E1-CEA50FEE75CB}" type="slidenum">
              <a:rPr lang="en-IN" smtClean="0"/>
              <a:t>11</a:t>
            </a:fld>
            <a:endParaRPr lang="en-IN"/>
          </a:p>
        </p:txBody>
      </p:sp>
    </p:spTree>
    <p:extLst>
      <p:ext uri="{BB962C8B-B14F-4D97-AF65-F5344CB8AC3E}">
        <p14:creationId xmlns:p14="http://schemas.microsoft.com/office/powerpoint/2010/main" val="12017798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F090903-FCF3-42EF-91E1-CEA50FEE75CB}" type="slidenum">
              <a:rPr lang="en-IN" smtClean="0"/>
              <a:t>12</a:t>
            </a:fld>
            <a:endParaRPr lang="en-IN"/>
          </a:p>
        </p:txBody>
      </p:sp>
    </p:spTree>
    <p:extLst>
      <p:ext uri="{BB962C8B-B14F-4D97-AF65-F5344CB8AC3E}">
        <p14:creationId xmlns:p14="http://schemas.microsoft.com/office/powerpoint/2010/main" val="1755067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F090903-FCF3-42EF-91E1-CEA50FEE75CB}" type="slidenum">
              <a:rPr lang="en-IN" smtClean="0"/>
              <a:t>13</a:t>
            </a:fld>
            <a:endParaRPr lang="en-IN"/>
          </a:p>
        </p:txBody>
      </p:sp>
    </p:spTree>
    <p:extLst>
      <p:ext uri="{BB962C8B-B14F-4D97-AF65-F5344CB8AC3E}">
        <p14:creationId xmlns:p14="http://schemas.microsoft.com/office/powerpoint/2010/main" val="17541650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F090903-FCF3-42EF-91E1-CEA50FEE75CB}" type="slidenum">
              <a:rPr lang="en-IN" smtClean="0"/>
              <a:t>14</a:t>
            </a:fld>
            <a:endParaRPr lang="en-IN"/>
          </a:p>
        </p:txBody>
      </p:sp>
    </p:spTree>
    <p:extLst>
      <p:ext uri="{BB962C8B-B14F-4D97-AF65-F5344CB8AC3E}">
        <p14:creationId xmlns:p14="http://schemas.microsoft.com/office/powerpoint/2010/main" val="20610779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F090903-FCF3-42EF-91E1-CEA50FEE75CB}" type="slidenum">
              <a:rPr lang="en-IN" smtClean="0"/>
              <a:t>15</a:t>
            </a:fld>
            <a:endParaRPr lang="en-IN"/>
          </a:p>
        </p:txBody>
      </p:sp>
    </p:spTree>
    <p:extLst>
      <p:ext uri="{BB962C8B-B14F-4D97-AF65-F5344CB8AC3E}">
        <p14:creationId xmlns:p14="http://schemas.microsoft.com/office/powerpoint/2010/main" val="15695224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Blind Men and the Elephant - Once upon a time, four blind men wanted to understand what an elephant was. Since they couldn’t see, they decided to touch the elephant and describe it based on what they felt.</a:t>
            </a:r>
          </a:p>
          <a:p>
            <a:pPr>
              <a:buFont typeface="Arial" panose="020B0604020202020204" pitchFamily="34" charset="0"/>
              <a:buChar char="•"/>
            </a:pPr>
            <a:r>
              <a:rPr lang="en-US" dirty="0"/>
              <a:t>The first man touched the </a:t>
            </a:r>
            <a:r>
              <a:rPr lang="en-US" b="1" dirty="0"/>
              <a:t>trunk</a:t>
            </a:r>
            <a:r>
              <a:rPr lang="en-US" dirty="0"/>
              <a:t> and said, </a:t>
            </a:r>
            <a:r>
              <a:rPr lang="en-US" i="1" dirty="0"/>
              <a:t>“This is a hose.”</a:t>
            </a:r>
            <a:endParaRPr lang="en-US" dirty="0"/>
          </a:p>
          <a:p>
            <a:pPr>
              <a:buFont typeface="Arial" panose="020B0604020202020204" pitchFamily="34" charset="0"/>
              <a:buChar char="•"/>
            </a:pPr>
            <a:r>
              <a:rPr lang="en-US" dirty="0"/>
              <a:t>The second man touched the </a:t>
            </a:r>
            <a:r>
              <a:rPr lang="en-US" b="1" dirty="0"/>
              <a:t>leg</a:t>
            </a:r>
            <a:r>
              <a:rPr lang="en-US" dirty="0"/>
              <a:t> and said, </a:t>
            </a:r>
            <a:r>
              <a:rPr lang="en-US" i="1" dirty="0"/>
              <a:t>“This is a tree.”</a:t>
            </a:r>
            <a:endParaRPr lang="en-US" dirty="0"/>
          </a:p>
          <a:p>
            <a:pPr>
              <a:buFont typeface="Arial" panose="020B0604020202020204" pitchFamily="34" charset="0"/>
              <a:buChar char="•"/>
            </a:pPr>
            <a:r>
              <a:rPr lang="en-US" dirty="0"/>
              <a:t>The third man touched the </a:t>
            </a:r>
            <a:r>
              <a:rPr lang="en-US" b="1" dirty="0"/>
              <a:t>side of the elephant’s body</a:t>
            </a:r>
            <a:r>
              <a:rPr lang="en-US" dirty="0"/>
              <a:t> and said, </a:t>
            </a:r>
            <a:r>
              <a:rPr lang="en-US" i="1" dirty="0"/>
              <a:t>“This is a wall.”</a:t>
            </a:r>
            <a:endParaRPr lang="en-US" dirty="0"/>
          </a:p>
          <a:p>
            <a:pPr>
              <a:buFont typeface="Arial" panose="020B0604020202020204" pitchFamily="34" charset="0"/>
              <a:buChar char="•"/>
            </a:pPr>
            <a:r>
              <a:rPr lang="en-US" dirty="0"/>
              <a:t>The fourth man touched the </a:t>
            </a:r>
            <a:r>
              <a:rPr lang="en-US" b="1" dirty="0"/>
              <a:t>tail</a:t>
            </a:r>
            <a:r>
              <a:rPr lang="en-US" dirty="0"/>
              <a:t> and said, </a:t>
            </a:r>
            <a:r>
              <a:rPr lang="en-US" i="1" dirty="0"/>
              <a:t>“This is a rope.”</a:t>
            </a:r>
            <a:endParaRPr lang="en-US" dirty="0"/>
          </a:p>
          <a:p>
            <a:r>
              <a:rPr lang="en-US" dirty="0"/>
              <a:t>Each man was convinced he was correct, but they were all only partly right. They started arguing, each believing his own version to be the truth.</a:t>
            </a:r>
          </a:p>
          <a:p>
            <a:r>
              <a:rPr lang="en-US" dirty="0"/>
              <a:t>The reality was that they all touched </a:t>
            </a:r>
            <a:r>
              <a:rPr lang="en-US" b="1" dirty="0"/>
              <a:t>different parts of the same elephant</a:t>
            </a:r>
            <a:r>
              <a:rPr lang="en-US" dirty="0"/>
              <a:t>. None of them had the complete picture.</a:t>
            </a:r>
          </a:p>
          <a:p>
            <a:endParaRPr lang="en-IN" dirty="0"/>
          </a:p>
        </p:txBody>
      </p:sp>
      <p:sp>
        <p:nvSpPr>
          <p:cNvPr id="4" name="Slide Number Placeholder 3"/>
          <p:cNvSpPr>
            <a:spLocks noGrp="1"/>
          </p:cNvSpPr>
          <p:nvPr>
            <p:ph type="sldNum" sz="quarter" idx="5"/>
          </p:nvPr>
        </p:nvSpPr>
        <p:spPr/>
        <p:txBody>
          <a:bodyPr/>
          <a:lstStyle/>
          <a:p>
            <a:fld id="{9F090903-FCF3-42EF-91E1-CEA50FEE75CB}" type="slidenum">
              <a:rPr lang="en-IN" smtClean="0"/>
              <a:t>16</a:t>
            </a:fld>
            <a:endParaRPr lang="en-IN"/>
          </a:p>
        </p:txBody>
      </p:sp>
    </p:spTree>
    <p:extLst>
      <p:ext uri="{BB962C8B-B14F-4D97-AF65-F5344CB8AC3E}">
        <p14:creationId xmlns:p14="http://schemas.microsoft.com/office/powerpoint/2010/main" val="6708996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Volume Growth: Data is growing at an exponential rate, making it challenging to store efficiently.</a:t>
            </a:r>
          </a:p>
          <a:p>
            <a:r>
              <a:rPr lang="en-US" dirty="0"/>
              <a:t>    Scalability: Systems need to be scalable to accommodate growth without degrading performance.</a:t>
            </a:r>
          </a:p>
          <a:p>
            <a:r>
              <a:rPr lang="en-US" dirty="0"/>
              <a:t>    Cost: Storage costs can become prohibitive as data volumes increase.</a:t>
            </a:r>
          </a:p>
          <a:p>
            <a:endParaRPr lang="en-IN" dirty="0"/>
          </a:p>
        </p:txBody>
      </p:sp>
      <p:sp>
        <p:nvSpPr>
          <p:cNvPr id="4" name="Slide Number Placeholder 3"/>
          <p:cNvSpPr>
            <a:spLocks noGrp="1"/>
          </p:cNvSpPr>
          <p:nvPr>
            <p:ph type="sldNum" sz="quarter" idx="5"/>
          </p:nvPr>
        </p:nvSpPr>
        <p:spPr/>
        <p:txBody>
          <a:bodyPr/>
          <a:lstStyle/>
          <a:p>
            <a:fld id="{9F090903-FCF3-42EF-91E1-CEA50FEE75CB}" type="slidenum">
              <a:rPr lang="en-IN" smtClean="0"/>
              <a:t>17</a:t>
            </a:fld>
            <a:endParaRPr lang="en-IN"/>
          </a:p>
        </p:txBody>
      </p:sp>
    </p:spTree>
    <p:extLst>
      <p:ext uri="{BB962C8B-B14F-4D97-AF65-F5344CB8AC3E}">
        <p14:creationId xmlns:p14="http://schemas.microsoft.com/office/powerpoint/2010/main" val="12670710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    Distributed Storage Systems: Use technologies like Hadoop Distributed File System (HDFS) or Amazon S3 for scalable storage solutions.</a:t>
            </a:r>
          </a:p>
          <a:p>
            <a:pPr marL="0" indent="0">
              <a:buNone/>
            </a:pPr>
            <a:r>
              <a:rPr lang="en-US" dirty="0"/>
              <a:t>    Data Compression: Implement data compression techniques to reduce storage requirements.</a:t>
            </a:r>
          </a:p>
          <a:p>
            <a:pPr marL="0" indent="0">
              <a:buNone/>
            </a:pPr>
            <a:r>
              <a:rPr lang="en-US" dirty="0"/>
              <a:t>    Data Tiering: Utilize storage tiering to balance cost and performance by storing less frequently accessed data in cheaper storage.</a:t>
            </a:r>
            <a:endParaRPr lang="en-IN" dirty="0"/>
          </a:p>
          <a:p>
            <a:endParaRPr lang="en-US" dirty="0"/>
          </a:p>
          <a:p>
            <a:endParaRPr lang="en-US" dirty="0"/>
          </a:p>
          <a:p>
            <a:endParaRPr lang="en-IN" dirty="0"/>
          </a:p>
        </p:txBody>
      </p:sp>
      <p:sp>
        <p:nvSpPr>
          <p:cNvPr id="4" name="Slide Number Placeholder 3"/>
          <p:cNvSpPr>
            <a:spLocks noGrp="1"/>
          </p:cNvSpPr>
          <p:nvPr>
            <p:ph type="sldNum" sz="quarter" idx="5"/>
          </p:nvPr>
        </p:nvSpPr>
        <p:spPr/>
        <p:txBody>
          <a:bodyPr/>
          <a:lstStyle/>
          <a:p>
            <a:fld id="{9F090903-FCF3-42EF-91E1-CEA50FEE75CB}" type="slidenum">
              <a:rPr lang="en-IN" smtClean="0"/>
              <a:t>18</a:t>
            </a:fld>
            <a:endParaRPr lang="en-IN"/>
          </a:p>
        </p:txBody>
      </p:sp>
    </p:spTree>
    <p:extLst>
      <p:ext uri="{BB962C8B-B14F-4D97-AF65-F5344CB8AC3E}">
        <p14:creationId xmlns:p14="http://schemas.microsoft.com/office/powerpoint/2010/main" val="42948488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F090903-FCF3-42EF-91E1-CEA50FEE75CB}" type="slidenum">
              <a:rPr lang="en-IN" smtClean="0"/>
              <a:t>19</a:t>
            </a:fld>
            <a:endParaRPr lang="en-IN"/>
          </a:p>
        </p:txBody>
      </p:sp>
    </p:spTree>
    <p:extLst>
      <p:ext uri="{BB962C8B-B14F-4D97-AF65-F5344CB8AC3E}">
        <p14:creationId xmlns:p14="http://schemas.microsoft.com/office/powerpoint/2010/main" val="23972276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F090903-FCF3-42EF-91E1-CEA50FEE75CB}" type="slidenum">
              <a:rPr lang="en-IN" smtClean="0"/>
              <a:t>2</a:t>
            </a:fld>
            <a:endParaRPr lang="en-IN"/>
          </a:p>
        </p:txBody>
      </p:sp>
    </p:spTree>
    <p:extLst>
      <p:ext uri="{BB962C8B-B14F-4D97-AF65-F5344CB8AC3E}">
        <p14:creationId xmlns:p14="http://schemas.microsoft.com/office/powerpoint/2010/main" val="10191042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F090903-FCF3-42EF-91E1-CEA50FEE75CB}" type="slidenum">
              <a:rPr lang="en-IN" smtClean="0"/>
              <a:t>20</a:t>
            </a:fld>
            <a:endParaRPr lang="en-IN"/>
          </a:p>
        </p:txBody>
      </p:sp>
    </p:spTree>
    <p:extLst>
      <p:ext uri="{BB962C8B-B14F-4D97-AF65-F5344CB8AC3E}">
        <p14:creationId xmlns:p14="http://schemas.microsoft.com/office/powerpoint/2010/main" val="37660541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Processing Data with Complex Structures</a:t>
            </a:r>
          </a:p>
          <a:p>
            <a:pPr>
              <a:buFont typeface="Arial" panose="020B0604020202020204" pitchFamily="34" charset="0"/>
              <a:buChar char="•"/>
            </a:pPr>
            <a:r>
              <a:rPr lang="en-US" b="1" dirty="0"/>
              <a:t>Challenges:</a:t>
            </a:r>
            <a:endParaRPr lang="en-US" dirty="0"/>
          </a:p>
          <a:p>
            <a:pPr marL="742950" lvl="1" indent="-285750">
              <a:buFont typeface="Arial" panose="020B0604020202020204" pitchFamily="34" charset="0"/>
              <a:buChar char="•"/>
            </a:pPr>
            <a:r>
              <a:rPr lang="en-US" b="1" dirty="0"/>
              <a:t>Variety:</a:t>
            </a:r>
            <a:r>
              <a:rPr lang="en-US" dirty="0"/>
              <a:t> Data comes in various forms, such as structured, semi-structured, and unstructured.</a:t>
            </a:r>
          </a:p>
          <a:p>
            <a:pPr marL="742950" lvl="1" indent="-285750">
              <a:buFont typeface="Arial" panose="020B0604020202020204" pitchFamily="34" charset="0"/>
              <a:buChar char="•"/>
            </a:pPr>
            <a:r>
              <a:rPr lang="en-US" b="1" dirty="0"/>
              <a:t>Complexity:</a:t>
            </a:r>
            <a:r>
              <a:rPr lang="en-US" dirty="0"/>
              <a:t> Integrating and processing data with different formats and structures is complex.</a:t>
            </a:r>
          </a:p>
          <a:p>
            <a:pPr marL="742950" lvl="1" indent="-285750">
              <a:buFont typeface="Arial" panose="020B0604020202020204" pitchFamily="34" charset="0"/>
              <a:buChar char="•"/>
            </a:pPr>
            <a:r>
              <a:rPr lang="en-US" b="1" dirty="0"/>
              <a:t>Integration:</a:t>
            </a:r>
            <a:r>
              <a:rPr lang="en-US" dirty="0"/>
              <a:t> Combining data from various sources while maintaining data quality and consistency.</a:t>
            </a:r>
          </a:p>
          <a:p>
            <a:pPr>
              <a:buFont typeface="Arial" panose="020B0604020202020204" pitchFamily="34" charset="0"/>
              <a:buChar char="•"/>
            </a:pPr>
            <a:r>
              <a:rPr lang="en-US" b="1" dirty="0"/>
              <a:t>Solutions:</a:t>
            </a:r>
            <a:endParaRPr lang="en-US" dirty="0"/>
          </a:p>
          <a:p>
            <a:pPr marL="742950" lvl="1" indent="-285750">
              <a:buFont typeface="Arial" panose="020B0604020202020204" pitchFamily="34" charset="0"/>
              <a:buChar char="•"/>
            </a:pPr>
            <a:r>
              <a:rPr lang="en-US" b="1" dirty="0"/>
              <a:t>Data Lakes:</a:t>
            </a:r>
            <a:r>
              <a:rPr lang="en-US" dirty="0"/>
              <a:t> Use data lakes to store raw data in its native format, allowing for flexibility in processing.</a:t>
            </a:r>
          </a:p>
          <a:p>
            <a:pPr marL="742950" lvl="1" indent="-285750">
              <a:buFont typeface="Arial" panose="020B0604020202020204" pitchFamily="34" charset="0"/>
              <a:buChar char="•"/>
            </a:pPr>
            <a:r>
              <a:rPr lang="en-US" b="1" dirty="0"/>
              <a:t>ETL and ELT Processes:</a:t>
            </a:r>
            <a:r>
              <a:rPr lang="en-US" dirty="0"/>
              <a:t> Employ Extract, Transform, Load (ETL) or Extract, Load, Transform (ELT) processes to manage data variety.</a:t>
            </a:r>
          </a:p>
          <a:p>
            <a:pPr marL="742950" lvl="1" indent="-285750">
              <a:buFont typeface="Arial" panose="020B0604020202020204" pitchFamily="34" charset="0"/>
              <a:buChar char="•"/>
            </a:pPr>
            <a:r>
              <a:rPr lang="en-US" b="1" dirty="0"/>
              <a:t>Schema-on-Read:</a:t>
            </a:r>
            <a:r>
              <a:rPr lang="en-US" dirty="0"/>
              <a:t> Implement schema-on-read approaches to handle unstructured data flexibly.</a:t>
            </a:r>
          </a:p>
          <a:p>
            <a:endParaRPr lang="en-IN" dirty="0"/>
          </a:p>
        </p:txBody>
      </p:sp>
      <p:sp>
        <p:nvSpPr>
          <p:cNvPr id="4" name="Slide Number Placeholder 3"/>
          <p:cNvSpPr>
            <a:spLocks noGrp="1"/>
          </p:cNvSpPr>
          <p:nvPr>
            <p:ph type="sldNum" sz="quarter" idx="5"/>
          </p:nvPr>
        </p:nvSpPr>
        <p:spPr/>
        <p:txBody>
          <a:bodyPr/>
          <a:lstStyle/>
          <a:p>
            <a:fld id="{9F090903-FCF3-42EF-91E1-CEA50FEE75CB}" type="slidenum">
              <a:rPr lang="en-IN" smtClean="0"/>
              <a:t>21</a:t>
            </a:fld>
            <a:endParaRPr lang="en-IN"/>
          </a:p>
        </p:txBody>
      </p:sp>
    </p:spTree>
    <p:extLst>
      <p:ext uri="{BB962C8B-B14F-4D97-AF65-F5344CB8AC3E}">
        <p14:creationId xmlns:p14="http://schemas.microsoft.com/office/powerpoint/2010/main" val="11558805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F090903-FCF3-42EF-91E1-CEA50FEE75CB}" type="slidenum">
              <a:rPr lang="en-IN" smtClean="0"/>
              <a:t>22</a:t>
            </a:fld>
            <a:endParaRPr lang="en-IN"/>
          </a:p>
        </p:txBody>
      </p:sp>
    </p:spTree>
    <p:extLst>
      <p:ext uri="{BB962C8B-B14F-4D97-AF65-F5344CB8AC3E}">
        <p14:creationId xmlns:p14="http://schemas.microsoft.com/office/powerpoint/2010/main" val="30951373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F090903-FCF3-42EF-91E1-CEA50FEE75CB}" type="slidenum">
              <a:rPr lang="en-IN" smtClean="0"/>
              <a:t>23</a:t>
            </a:fld>
            <a:endParaRPr lang="en-IN"/>
          </a:p>
        </p:txBody>
      </p:sp>
    </p:spTree>
    <p:extLst>
      <p:ext uri="{BB962C8B-B14F-4D97-AF65-F5344CB8AC3E}">
        <p14:creationId xmlns:p14="http://schemas.microsoft.com/office/powerpoint/2010/main" val="40378087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Challenges:</a:t>
            </a:r>
            <a:endParaRPr lang="en-US" dirty="0"/>
          </a:p>
          <a:p>
            <a:pPr marL="742950" lvl="1" indent="-285750">
              <a:buFont typeface="Arial" panose="020B0604020202020204" pitchFamily="34" charset="0"/>
              <a:buChar char="•"/>
            </a:pPr>
            <a:r>
              <a:rPr lang="en-US" b="1" dirty="0"/>
              <a:t>Velocity:</a:t>
            </a:r>
            <a:r>
              <a:rPr lang="en-US" dirty="0"/>
              <a:t> The speed at which data is generated and needs to be processed can overwhelm traditional systems.</a:t>
            </a:r>
          </a:p>
          <a:p>
            <a:pPr marL="742950" lvl="1" indent="-285750">
              <a:buFont typeface="Arial" panose="020B0604020202020204" pitchFamily="34" charset="0"/>
              <a:buChar char="•"/>
            </a:pPr>
            <a:r>
              <a:rPr lang="en-US" b="1" dirty="0"/>
              <a:t>Real-Time Processing:</a:t>
            </a:r>
            <a:r>
              <a:rPr lang="en-US" dirty="0"/>
              <a:t> Demand for real-time data processing for timely insights and decision-making.</a:t>
            </a:r>
          </a:p>
          <a:p>
            <a:pPr marL="742950" lvl="1" indent="-285750">
              <a:buFont typeface="Arial" panose="020B0604020202020204" pitchFamily="34" charset="0"/>
              <a:buChar char="•"/>
            </a:pPr>
            <a:r>
              <a:rPr lang="en-US" b="1" dirty="0"/>
              <a:t>Latency:</a:t>
            </a:r>
            <a:r>
              <a:rPr lang="en-US" dirty="0"/>
              <a:t> Reducing latency to ensure faster data processing and retrieval.</a:t>
            </a:r>
          </a:p>
          <a:p>
            <a:pPr>
              <a:buFont typeface="Arial" panose="020B0604020202020204" pitchFamily="34" charset="0"/>
              <a:buChar char="•"/>
            </a:pPr>
            <a:r>
              <a:rPr lang="en-US" b="1" dirty="0"/>
              <a:t>Solutions:</a:t>
            </a:r>
            <a:endParaRPr lang="en-US" dirty="0"/>
          </a:p>
          <a:p>
            <a:pPr marL="742950" lvl="1" indent="-285750">
              <a:buFont typeface="Arial" panose="020B0604020202020204" pitchFamily="34" charset="0"/>
              <a:buChar char="•"/>
            </a:pPr>
            <a:r>
              <a:rPr lang="en-US" b="1" dirty="0"/>
              <a:t>In-Memory Computing:</a:t>
            </a:r>
            <a:r>
              <a:rPr lang="en-US" dirty="0"/>
              <a:t> Use in-memory computing frameworks like Apache Spark for faster data processing.</a:t>
            </a:r>
          </a:p>
          <a:p>
            <a:pPr marL="742950" lvl="1" indent="-285750">
              <a:buFont typeface="Arial" panose="020B0604020202020204" pitchFamily="34" charset="0"/>
              <a:buChar char="•"/>
            </a:pPr>
            <a:r>
              <a:rPr lang="en-US" b="1" dirty="0"/>
              <a:t>Stream Processing:</a:t>
            </a:r>
            <a:r>
              <a:rPr lang="en-US" dirty="0"/>
              <a:t> Implement stream processing frameworks like Apache Kafka and Apache </a:t>
            </a:r>
            <a:r>
              <a:rPr lang="en-US" dirty="0" err="1"/>
              <a:t>Flink</a:t>
            </a:r>
            <a:r>
              <a:rPr lang="en-US" dirty="0"/>
              <a:t> for real-time data processing.</a:t>
            </a:r>
          </a:p>
          <a:p>
            <a:pPr marL="742950" lvl="1" indent="-285750">
              <a:buFont typeface="Arial" panose="020B0604020202020204" pitchFamily="34" charset="0"/>
              <a:buChar char="•"/>
            </a:pPr>
            <a:r>
              <a:rPr lang="en-US" b="1" dirty="0"/>
              <a:t>Parallel Processing:</a:t>
            </a:r>
            <a:r>
              <a:rPr lang="en-US" dirty="0"/>
              <a:t> Utilize parallel processing to distribute computational tasks across multiple nodes.</a:t>
            </a:r>
          </a:p>
          <a:p>
            <a:endParaRPr lang="en-IN" dirty="0"/>
          </a:p>
        </p:txBody>
      </p:sp>
      <p:sp>
        <p:nvSpPr>
          <p:cNvPr id="4" name="Slide Number Placeholder 3"/>
          <p:cNvSpPr>
            <a:spLocks noGrp="1"/>
          </p:cNvSpPr>
          <p:nvPr>
            <p:ph type="sldNum" sz="quarter" idx="5"/>
          </p:nvPr>
        </p:nvSpPr>
        <p:spPr/>
        <p:txBody>
          <a:bodyPr/>
          <a:lstStyle/>
          <a:p>
            <a:fld id="{9F090903-FCF3-42EF-91E1-CEA50FEE75CB}" type="slidenum">
              <a:rPr lang="en-IN" smtClean="0"/>
              <a:t>24</a:t>
            </a:fld>
            <a:endParaRPr lang="en-IN"/>
          </a:p>
        </p:txBody>
      </p:sp>
    </p:spTree>
    <p:extLst>
      <p:ext uri="{BB962C8B-B14F-4D97-AF65-F5344CB8AC3E}">
        <p14:creationId xmlns:p14="http://schemas.microsoft.com/office/powerpoint/2010/main" val="4474593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F090903-FCF3-42EF-91E1-CEA50FEE75CB}" type="slidenum">
              <a:rPr lang="en-IN" smtClean="0"/>
              <a:t>25</a:t>
            </a:fld>
            <a:endParaRPr lang="en-IN"/>
          </a:p>
        </p:txBody>
      </p:sp>
    </p:spTree>
    <p:extLst>
      <p:ext uri="{BB962C8B-B14F-4D97-AF65-F5344CB8AC3E}">
        <p14:creationId xmlns:p14="http://schemas.microsoft.com/office/powerpoint/2010/main" val="39551845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F090903-FCF3-42EF-91E1-CEA50FEE75CB}" type="slidenum">
              <a:rPr lang="en-IN" smtClean="0"/>
              <a:t>26</a:t>
            </a:fld>
            <a:endParaRPr lang="en-IN"/>
          </a:p>
        </p:txBody>
      </p:sp>
    </p:spTree>
    <p:extLst>
      <p:ext uri="{BB962C8B-B14F-4D97-AF65-F5344CB8AC3E}">
        <p14:creationId xmlns:p14="http://schemas.microsoft.com/office/powerpoint/2010/main" val="26912284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Descriptive</a:t>
            </a:r>
            <a:endParaRPr lang="en-US" dirty="0"/>
          </a:p>
          <a:p>
            <a:pPr>
              <a:buFont typeface="Arial" panose="020B0604020202020204" pitchFamily="34" charset="0"/>
              <a:buChar char="•"/>
            </a:pPr>
            <a:r>
              <a:rPr lang="en-US" dirty="0"/>
              <a:t>“Yesterday between 5 PM and 7 PM, traffic speed on Highway X dropped to 20 km/h due to heavy congestion.”</a:t>
            </a:r>
          </a:p>
          <a:p>
            <a:pPr>
              <a:buFont typeface="Arial" panose="020B0604020202020204" pitchFamily="34" charset="0"/>
              <a:buNone/>
            </a:pPr>
            <a:r>
              <a:rPr lang="en-US" dirty="0" err="1"/>
              <a:t>Disgnostic</a:t>
            </a:r>
            <a:r>
              <a:rPr lang="en-US" dirty="0"/>
              <a:t> </a:t>
            </a:r>
          </a:p>
          <a:p>
            <a:pPr>
              <a:buFont typeface="Arial" panose="020B0604020202020204" pitchFamily="34" charset="0"/>
              <a:buNone/>
            </a:pPr>
            <a:r>
              <a:rPr lang="en-US" dirty="0"/>
              <a:t>Traffic jam occurred because two lanes were closed for roadwork and an accident happened near Exit 12</a:t>
            </a:r>
          </a:p>
          <a:p>
            <a:pPr>
              <a:buFont typeface="Arial" panose="020B0604020202020204" pitchFamily="34" charset="0"/>
              <a:buNone/>
            </a:pPr>
            <a:r>
              <a:rPr lang="en-US" dirty="0"/>
              <a:t>Predictive</a:t>
            </a:r>
          </a:p>
          <a:p>
            <a:pPr>
              <a:buFont typeface="Arial" panose="020B0604020202020204" pitchFamily="34" charset="0"/>
              <a:buNone/>
            </a:pPr>
            <a:r>
              <a:rPr lang="en-US" dirty="0"/>
              <a:t>“There is an 80% chance of congestion tomorrow at 8 AM on Highway X because it’s Monday and rain is predicted.”</a:t>
            </a:r>
          </a:p>
          <a:p>
            <a:pPr>
              <a:buFont typeface="Arial" panose="020B0604020202020204" pitchFamily="34" charset="0"/>
              <a:buNone/>
            </a:pPr>
            <a:endParaRPr lang="en-US" dirty="0"/>
          </a:p>
          <a:p>
            <a:r>
              <a:rPr lang="en-IN" dirty="0"/>
              <a:t>Prescriptive</a:t>
            </a:r>
          </a:p>
          <a:p>
            <a:r>
              <a:rPr lang="en-US" dirty="0"/>
              <a:t>“Divert 30% of vehicles to an alternate route and adjust traffic signals to reduce congestion by 25%.”</a:t>
            </a:r>
            <a:endParaRPr lang="en-IN" dirty="0"/>
          </a:p>
        </p:txBody>
      </p:sp>
      <p:sp>
        <p:nvSpPr>
          <p:cNvPr id="4" name="Slide Number Placeholder 3"/>
          <p:cNvSpPr>
            <a:spLocks noGrp="1"/>
          </p:cNvSpPr>
          <p:nvPr>
            <p:ph type="sldNum" sz="quarter" idx="5"/>
          </p:nvPr>
        </p:nvSpPr>
        <p:spPr/>
        <p:txBody>
          <a:bodyPr/>
          <a:lstStyle/>
          <a:p>
            <a:fld id="{9F090903-FCF3-42EF-91E1-CEA50FEE75CB}" type="slidenum">
              <a:rPr lang="en-IN" smtClean="0"/>
              <a:t>27</a:t>
            </a:fld>
            <a:endParaRPr lang="en-IN"/>
          </a:p>
        </p:txBody>
      </p:sp>
    </p:spTree>
    <p:extLst>
      <p:ext uri="{BB962C8B-B14F-4D97-AF65-F5344CB8AC3E}">
        <p14:creationId xmlns:p14="http://schemas.microsoft.com/office/powerpoint/2010/main" val="36609352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F090903-FCF3-42EF-91E1-CEA50FEE75CB}" type="slidenum">
              <a:rPr lang="en-IN" smtClean="0"/>
              <a:t>28</a:t>
            </a:fld>
            <a:endParaRPr lang="en-IN"/>
          </a:p>
        </p:txBody>
      </p:sp>
    </p:spTree>
    <p:extLst>
      <p:ext uri="{BB962C8B-B14F-4D97-AF65-F5344CB8AC3E}">
        <p14:creationId xmlns:p14="http://schemas.microsoft.com/office/powerpoint/2010/main" val="10879278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F090903-FCF3-42EF-91E1-CEA50FEE75CB}" type="slidenum">
              <a:rPr lang="en-IN" smtClean="0"/>
              <a:t>29</a:t>
            </a:fld>
            <a:endParaRPr lang="en-IN"/>
          </a:p>
        </p:txBody>
      </p:sp>
    </p:spTree>
    <p:extLst>
      <p:ext uri="{BB962C8B-B14F-4D97-AF65-F5344CB8AC3E}">
        <p14:creationId xmlns:p14="http://schemas.microsoft.com/office/powerpoint/2010/main" val="27995179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F090903-FCF3-42EF-91E1-CEA50FEE75CB}" type="slidenum">
              <a:rPr lang="en-IN" smtClean="0"/>
              <a:t>3</a:t>
            </a:fld>
            <a:endParaRPr lang="en-IN"/>
          </a:p>
        </p:txBody>
      </p:sp>
    </p:spTree>
    <p:extLst>
      <p:ext uri="{BB962C8B-B14F-4D97-AF65-F5344CB8AC3E}">
        <p14:creationId xmlns:p14="http://schemas.microsoft.com/office/powerpoint/2010/main" val="42047083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F090903-FCF3-42EF-91E1-CEA50FEE75CB}" type="slidenum">
              <a:rPr lang="en-IN" smtClean="0"/>
              <a:t>30</a:t>
            </a:fld>
            <a:endParaRPr lang="en-IN"/>
          </a:p>
        </p:txBody>
      </p:sp>
    </p:spTree>
    <p:extLst>
      <p:ext uri="{BB962C8B-B14F-4D97-AF65-F5344CB8AC3E}">
        <p14:creationId xmlns:p14="http://schemas.microsoft.com/office/powerpoint/2010/main" val="4202176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F090903-FCF3-42EF-91E1-CEA50FEE75CB}" type="slidenum">
              <a:rPr lang="en-IN" smtClean="0"/>
              <a:t>4</a:t>
            </a:fld>
            <a:endParaRPr lang="en-IN"/>
          </a:p>
        </p:txBody>
      </p:sp>
    </p:spTree>
    <p:extLst>
      <p:ext uri="{BB962C8B-B14F-4D97-AF65-F5344CB8AC3E}">
        <p14:creationId xmlns:p14="http://schemas.microsoft.com/office/powerpoint/2010/main" val="19672030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F090903-FCF3-42EF-91E1-CEA50FEE75CB}" type="slidenum">
              <a:rPr lang="en-IN" smtClean="0"/>
              <a:t>5</a:t>
            </a:fld>
            <a:endParaRPr lang="en-IN"/>
          </a:p>
        </p:txBody>
      </p:sp>
    </p:spTree>
    <p:extLst>
      <p:ext uri="{BB962C8B-B14F-4D97-AF65-F5344CB8AC3E}">
        <p14:creationId xmlns:p14="http://schemas.microsoft.com/office/powerpoint/2010/main" val="36570037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F090903-FCF3-42EF-91E1-CEA50FEE75CB}" type="slidenum">
              <a:rPr lang="en-IN" smtClean="0"/>
              <a:t>6</a:t>
            </a:fld>
            <a:endParaRPr lang="en-IN"/>
          </a:p>
        </p:txBody>
      </p:sp>
    </p:spTree>
    <p:extLst>
      <p:ext uri="{BB962C8B-B14F-4D97-AF65-F5344CB8AC3E}">
        <p14:creationId xmlns:p14="http://schemas.microsoft.com/office/powerpoint/2010/main" val="440916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F090903-FCF3-42EF-91E1-CEA50FEE75CB}" type="slidenum">
              <a:rPr lang="en-IN" smtClean="0"/>
              <a:t>7</a:t>
            </a:fld>
            <a:endParaRPr lang="en-IN"/>
          </a:p>
        </p:txBody>
      </p:sp>
    </p:spTree>
    <p:extLst>
      <p:ext uri="{BB962C8B-B14F-4D97-AF65-F5344CB8AC3E}">
        <p14:creationId xmlns:p14="http://schemas.microsoft.com/office/powerpoint/2010/main" val="22746693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F090903-FCF3-42EF-91E1-CEA50FEE75CB}" type="slidenum">
              <a:rPr lang="en-IN" smtClean="0"/>
              <a:t>8</a:t>
            </a:fld>
            <a:endParaRPr lang="en-IN"/>
          </a:p>
        </p:txBody>
      </p:sp>
    </p:spTree>
    <p:extLst>
      <p:ext uri="{BB962C8B-B14F-4D97-AF65-F5344CB8AC3E}">
        <p14:creationId xmlns:p14="http://schemas.microsoft.com/office/powerpoint/2010/main" val="37613199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9F090903-FCF3-42EF-91E1-CEA50FEE75CB}" type="slidenum">
              <a:rPr lang="en-IN" smtClean="0"/>
              <a:t>9</a:t>
            </a:fld>
            <a:endParaRPr lang="en-IN"/>
          </a:p>
        </p:txBody>
      </p:sp>
    </p:spTree>
    <p:extLst>
      <p:ext uri="{BB962C8B-B14F-4D97-AF65-F5344CB8AC3E}">
        <p14:creationId xmlns:p14="http://schemas.microsoft.com/office/powerpoint/2010/main" val="9291032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739891F-FF1E-4F55-877A-63F4CC942CAE}"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4CE02-0484-43D8-BAF0-8C71655E2C57}" type="slidenum">
              <a:rPr lang="en-US" smtClean="0"/>
              <a:t>‹#›</a:t>
            </a:fld>
            <a:endParaRPr lang="en-US"/>
          </a:p>
        </p:txBody>
      </p:sp>
    </p:spTree>
    <p:extLst>
      <p:ext uri="{BB962C8B-B14F-4D97-AF65-F5344CB8AC3E}">
        <p14:creationId xmlns:p14="http://schemas.microsoft.com/office/powerpoint/2010/main" val="2623750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39891F-FF1E-4F55-877A-63F4CC942CAE}"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4CE02-0484-43D8-BAF0-8C71655E2C57}" type="slidenum">
              <a:rPr lang="en-US" smtClean="0"/>
              <a:t>‹#›</a:t>
            </a:fld>
            <a:endParaRPr lang="en-US"/>
          </a:p>
        </p:txBody>
      </p:sp>
    </p:spTree>
    <p:extLst>
      <p:ext uri="{BB962C8B-B14F-4D97-AF65-F5344CB8AC3E}">
        <p14:creationId xmlns:p14="http://schemas.microsoft.com/office/powerpoint/2010/main" val="1548298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39891F-FF1E-4F55-877A-63F4CC942CAE}"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4CE02-0484-43D8-BAF0-8C71655E2C57}" type="slidenum">
              <a:rPr lang="en-US" smtClean="0"/>
              <a:t>‹#›</a:t>
            </a:fld>
            <a:endParaRPr lang="en-US"/>
          </a:p>
        </p:txBody>
      </p:sp>
    </p:spTree>
    <p:extLst>
      <p:ext uri="{BB962C8B-B14F-4D97-AF65-F5344CB8AC3E}">
        <p14:creationId xmlns:p14="http://schemas.microsoft.com/office/powerpoint/2010/main" val="3344396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739891F-FF1E-4F55-877A-63F4CC942CAE}"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4CE02-0484-43D8-BAF0-8C71655E2C57}" type="slidenum">
              <a:rPr lang="en-US" smtClean="0"/>
              <a:t>‹#›</a:t>
            </a:fld>
            <a:endParaRPr lang="en-US"/>
          </a:p>
        </p:txBody>
      </p:sp>
    </p:spTree>
    <p:extLst>
      <p:ext uri="{BB962C8B-B14F-4D97-AF65-F5344CB8AC3E}">
        <p14:creationId xmlns:p14="http://schemas.microsoft.com/office/powerpoint/2010/main" val="1975154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739891F-FF1E-4F55-877A-63F4CC942CAE}"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0E4CE02-0484-43D8-BAF0-8C71655E2C57}" type="slidenum">
              <a:rPr lang="en-US" smtClean="0"/>
              <a:t>‹#›</a:t>
            </a:fld>
            <a:endParaRPr lang="en-US"/>
          </a:p>
        </p:txBody>
      </p:sp>
    </p:spTree>
    <p:extLst>
      <p:ext uri="{BB962C8B-B14F-4D97-AF65-F5344CB8AC3E}">
        <p14:creationId xmlns:p14="http://schemas.microsoft.com/office/powerpoint/2010/main" val="3569765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739891F-FF1E-4F55-877A-63F4CC942CAE}" type="datetimeFigureOut">
              <a:rPr lang="en-US" smtClean="0"/>
              <a:t>7/16/2025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4CE02-0484-43D8-BAF0-8C71655E2C57}" type="slidenum">
              <a:rPr lang="en-US" smtClean="0"/>
              <a:t>‹#›</a:t>
            </a:fld>
            <a:endParaRPr lang="en-US"/>
          </a:p>
        </p:txBody>
      </p:sp>
    </p:spTree>
    <p:extLst>
      <p:ext uri="{BB962C8B-B14F-4D97-AF65-F5344CB8AC3E}">
        <p14:creationId xmlns:p14="http://schemas.microsoft.com/office/powerpoint/2010/main" val="1100542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739891F-FF1E-4F55-877A-63F4CC942CAE}" type="datetimeFigureOut">
              <a:rPr lang="en-US" smtClean="0"/>
              <a:t>7/16/2025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0E4CE02-0484-43D8-BAF0-8C71655E2C57}" type="slidenum">
              <a:rPr lang="en-US" smtClean="0"/>
              <a:t>‹#›</a:t>
            </a:fld>
            <a:endParaRPr lang="en-US"/>
          </a:p>
        </p:txBody>
      </p:sp>
    </p:spTree>
    <p:extLst>
      <p:ext uri="{BB962C8B-B14F-4D97-AF65-F5344CB8AC3E}">
        <p14:creationId xmlns:p14="http://schemas.microsoft.com/office/powerpoint/2010/main" val="1676011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739891F-FF1E-4F55-877A-63F4CC942CAE}" type="datetimeFigureOut">
              <a:rPr lang="en-US" smtClean="0"/>
              <a:t>7/16/2025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0E4CE02-0484-43D8-BAF0-8C71655E2C57}" type="slidenum">
              <a:rPr lang="en-US" smtClean="0"/>
              <a:t>‹#›</a:t>
            </a:fld>
            <a:endParaRPr lang="en-US"/>
          </a:p>
        </p:txBody>
      </p:sp>
    </p:spTree>
    <p:extLst>
      <p:ext uri="{BB962C8B-B14F-4D97-AF65-F5344CB8AC3E}">
        <p14:creationId xmlns:p14="http://schemas.microsoft.com/office/powerpoint/2010/main" val="2786601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39891F-FF1E-4F55-877A-63F4CC942CAE}" type="datetimeFigureOut">
              <a:rPr lang="en-US" smtClean="0"/>
              <a:t>7/16/2025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0E4CE02-0484-43D8-BAF0-8C71655E2C57}" type="slidenum">
              <a:rPr lang="en-US" smtClean="0"/>
              <a:t>‹#›</a:t>
            </a:fld>
            <a:endParaRPr lang="en-US"/>
          </a:p>
        </p:txBody>
      </p:sp>
    </p:spTree>
    <p:extLst>
      <p:ext uri="{BB962C8B-B14F-4D97-AF65-F5344CB8AC3E}">
        <p14:creationId xmlns:p14="http://schemas.microsoft.com/office/powerpoint/2010/main" val="2936015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39891F-FF1E-4F55-877A-63F4CC942CAE}" type="datetimeFigureOut">
              <a:rPr lang="en-US" smtClean="0"/>
              <a:t>7/16/2025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4CE02-0484-43D8-BAF0-8C71655E2C57}" type="slidenum">
              <a:rPr lang="en-US" smtClean="0"/>
              <a:t>‹#›</a:t>
            </a:fld>
            <a:endParaRPr lang="en-US"/>
          </a:p>
        </p:txBody>
      </p:sp>
    </p:spTree>
    <p:extLst>
      <p:ext uri="{BB962C8B-B14F-4D97-AF65-F5344CB8AC3E}">
        <p14:creationId xmlns:p14="http://schemas.microsoft.com/office/powerpoint/2010/main" val="3494360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739891F-FF1E-4F55-877A-63F4CC942CAE}" type="datetimeFigureOut">
              <a:rPr lang="en-US" smtClean="0"/>
              <a:t>7/16/2025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0E4CE02-0484-43D8-BAF0-8C71655E2C57}" type="slidenum">
              <a:rPr lang="en-US" smtClean="0"/>
              <a:t>‹#›</a:t>
            </a:fld>
            <a:endParaRPr lang="en-US"/>
          </a:p>
        </p:txBody>
      </p:sp>
    </p:spTree>
    <p:extLst>
      <p:ext uri="{BB962C8B-B14F-4D97-AF65-F5344CB8AC3E}">
        <p14:creationId xmlns:p14="http://schemas.microsoft.com/office/powerpoint/2010/main" val="1516201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39891F-FF1E-4F55-877A-63F4CC942CAE}" type="datetimeFigureOut">
              <a:rPr lang="en-US" smtClean="0"/>
              <a:t>7/16/2025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E4CE02-0484-43D8-BAF0-8C71655E2C57}" type="slidenum">
              <a:rPr lang="en-US" smtClean="0"/>
              <a:t>‹#›</a:t>
            </a:fld>
            <a:endParaRPr lang="en-US"/>
          </a:p>
        </p:txBody>
      </p:sp>
    </p:spTree>
    <p:extLst>
      <p:ext uri="{BB962C8B-B14F-4D97-AF65-F5344CB8AC3E}">
        <p14:creationId xmlns:p14="http://schemas.microsoft.com/office/powerpoint/2010/main" val="8052870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18296" y="1723469"/>
            <a:ext cx="7118445" cy="1325563"/>
          </a:xfrm>
        </p:spPr>
        <p:txBody>
          <a:bodyPr>
            <a:normAutofit/>
          </a:bodyPr>
          <a:lstStyle/>
          <a:p>
            <a:r>
              <a:rPr lang="en-US" b="1" dirty="0"/>
              <a:t>Big Data – Definitional Aspects</a:t>
            </a:r>
          </a:p>
        </p:txBody>
      </p:sp>
    </p:spTree>
    <p:extLst>
      <p:ext uri="{BB962C8B-B14F-4D97-AF65-F5344CB8AC3E}">
        <p14:creationId xmlns:p14="http://schemas.microsoft.com/office/powerpoint/2010/main" val="2639758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5588212" y="1093108"/>
            <a:ext cx="6603788" cy="4198850"/>
          </a:xfrm>
          <a:prstGeom prst="rect">
            <a:avLst/>
          </a:prstGeom>
        </p:spPr>
      </p:pic>
      <p:sp>
        <p:nvSpPr>
          <p:cNvPr id="3" name="TextBox 2"/>
          <p:cNvSpPr txBox="1"/>
          <p:nvPr/>
        </p:nvSpPr>
        <p:spPr>
          <a:xfrm>
            <a:off x="2625359" y="256022"/>
            <a:ext cx="5474825" cy="646331"/>
          </a:xfrm>
          <a:prstGeom prst="rect">
            <a:avLst/>
          </a:prstGeom>
          <a:noFill/>
        </p:spPr>
        <p:txBody>
          <a:bodyPr wrap="square" rtlCol="0">
            <a:spAutoFit/>
          </a:bodyPr>
          <a:lstStyle/>
          <a:p>
            <a:pPr algn="ctr"/>
            <a:r>
              <a:rPr lang="en-US" sz="3600" b="1" dirty="0"/>
              <a:t>Value</a:t>
            </a:r>
          </a:p>
        </p:txBody>
      </p:sp>
      <p:sp>
        <p:nvSpPr>
          <p:cNvPr id="5" name="TextBox 4">
            <a:extLst>
              <a:ext uri="{FF2B5EF4-FFF2-40B4-BE49-F238E27FC236}">
                <a16:creationId xmlns:a16="http://schemas.microsoft.com/office/drawing/2014/main" id="{2AAA184A-BCA2-41FF-9882-47798C97690D}"/>
              </a:ext>
            </a:extLst>
          </p:cNvPr>
          <p:cNvSpPr txBox="1"/>
          <p:nvPr/>
        </p:nvSpPr>
        <p:spPr>
          <a:xfrm>
            <a:off x="39282" y="1720840"/>
            <a:ext cx="5623035" cy="3416320"/>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value in big data</a:t>
            </a:r>
            <a:r>
              <a:rPr lang="en-US" sz="2400" dirty="0">
                <a:latin typeface="Times New Roman" panose="02020603050405020304" pitchFamily="18" charset="0"/>
                <a:cs typeface="Times New Roman" panose="02020603050405020304" pitchFamily="18" charset="0"/>
              </a:rPr>
              <a:t> refers to the process of extracting meaningful insights and benefits from vast amounts of data.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Transformation of raw data into actionable insights that can drive business decisions, enhance customer experiences, improve operations, and create competitive advantages.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64522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3FA5468-AB53-48F4-A29C-D9AC220BCD83}"/>
              </a:ext>
            </a:extLst>
          </p:cNvPr>
          <p:cNvSpPr txBox="1"/>
          <p:nvPr/>
        </p:nvSpPr>
        <p:spPr>
          <a:xfrm>
            <a:off x="273269" y="252248"/>
            <a:ext cx="10962290" cy="5565947"/>
          </a:xfrm>
          <a:prstGeom prst="rect">
            <a:avLst/>
          </a:prstGeom>
          <a:noFill/>
        </p:spPr>
        <p:txBody>
          <a:bodyPr wrap="square">
            <a:spAutoFit/>
          </a:bodyPr>
          <a:lstStyle/>
          <a:p>
            <a:pPr>
              <a:lnSpc>
                <a:spcPct val="150000"/>
              </a:lnSpc>
            </a:pPr>
            <a:r>
              <a:rPr lang="en-US" sz="2400" b="1" dirty="0">
                <a:latin typeface="Times New Roman" panose="02020603050405020304" pitchFamily="18" charset="0"/>
                <a:cs typeface="Times New Roman" panose="02020603050405020304" pitchFamily="18" charset="0"/>
              </a:rPr>
              <a:t>Examples of Value Extraction</a:t>
            </a:r>
          </a:p>
          <a:p>
            <a:pPr marL="342900" indent="-34290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Retail</a:t>
            </a:r>
            <a:r>
              <a:rPr lang="en-US" sz="2400" dirty="0">
                <a:latin typeface="Times New Roman" panose="02020603050405020304" pitchFamily="18" charset="0"/>
                <a:cs typeface="Times New Roman" panose="02020603050405020304" pitchFamily="18" charset="0"/>
              </a:rPr>
              <a:t>: Companies like Amazon use big data to personalize shopping experiences, optimize pricing strategies, and manage inventory efficiently.</a:t>
            </a:r>
          </a:p>
          <a:p>
            <a:pPr marL="342900" indent="-34290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Healthcare</a:t>
            </a:r>
            <a:r>
              <a:rPr lang="en-US" sz="2400" dirty="0">
                <a:latin typeface="Times New Roman" panose="02020603050405020304" pitchFamily="18" charset="0"/>
                <a:cs typeface="Times New Roman" panose="02020603050405020304" pitchFamily="18" charset="0"/>
              </a:rPr>
              <a:t>: Big data analytics is used to predict disease outbreaks, personalize treatments, and improve patient care through analysis of medical records and real-time health data.</a:t>
            </a:r>
          </a:p>
          <a:p>
            <a:pPr marL="342900" indent="-34290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Finance</a:t>
            </a:r>
            <a:r>
              <a:rPr lang="en-US" sz="2400" dirty="0">
                <a:latin typeface="Times New Roman" panose="02020603050405020304" pitchFamily="18" charset="0"/>
                <a:cs typeface="Times New Roman" panose="02020603050405020304" pitchFamily="18" charset="0"/>
              </a:rPr>
              <a:t>: Financial institutions use big data for fraud detection, risk management, and customer analytics to offer tailored financial products and services.</a:t>
            </a:r>
          </a:p>
          <a:p>
            <a:pPr marL="342900" indent="-342900">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Transportation</a:t>
            </a:r>
            <a:r>
              <a:rPr lang="en-US" sz="2400" dirty="0">
                <a:latin typeface="Times New Roman" panose="02020603050405020304" pitchFamily="18" charset="0"/>
                <a:cs typeface="Times New Roman" panose="02020603050405020304" pitchFamily="18" charset="0"/>
              </a:rPr>
              <a:t>: Companies like Uber and logistics firms use big data to optimize routing, improve delivery times, and enhance fleet management.</a:t>
            </a:r>
          </a:p>
        </p:txBody>
      </p:sp>
    </p:spTree>
    <p:extLst>
      <p:ext uri="{BB962C8B-B14F-4D97-AF65-F5344CB8AC3E}">
        <p14:creationId xmlns:p14="http://schemas.microsoft.com/office/powerpoint/2010/main" val="3368999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arn(inVertical)">
                                      <p:cBhvr>
                                        <p:cTn id="13" dur="500"/>
                                        <p:tgtEl>
                                          <p:spTgt spid="3">
                                            <p:txEl>
                                              <p:pRg st="1" end="1"/>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xEl>
                                              <p:pRg st="2" end="2"/>
                                            </p:txEl>
                                          </p:spTgt>
                                        </p:tgtEl>
                                        <p:attrNameLst>
                                          <p:attrName>style.visibility</p:attrName>
                                        </p:attrNameLst>
                                      </p:cBhvr>
                                      <p:to>
                                        <p:strVal val="visible"/>
                                      </p:to>
                                    </p:set>
                                    <p:animEffect transition="in" filter="fade">
                                      <p:cBhvr>
                                        <p:cTn id="18" dur="1000"/>
                                        <p:tgtEl>
                                          <p:spTgt spid="3">
                                            <p:txEl>
                                              <p:pRg st="2" end="2"/>
                                            </p:txEl>
                                          </p:spTgt>
                                        </p:tgtEl>
                                      </p:cBhvr>
                                    </p:animEffect>
                                    <p:anim calcmode="lin" valueType="num">
                                      <p:cBhvr>
                                        <p:cTn id="1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arn(inVertical)">
                                      <p:cBhvr>
                                        <p:cTn id="25" dur="5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74" y="828563"/>
            <a:ext cx="10351752" cy="678265"/>
          </a:xfrm>
        </p:spPr>
        <p:txBody>
          <a:bodyPr>
            <a:normAutofit/>
          </a:bodyPr>
          <a:lstStyle/>
          <a:p>
            <a:r>
              <a:rPr lang="en-IN" sz="3600" cap="none" dirty="0">
                <a:latin typeface="Bookman Old Style" panose="02050604050505020204" pitchFamily="18" charset="0"/>
              </a:rPr>
              <a:t>What is big data about?</a:t>
            </a:r>
            <a:endParaRPr lang="en-IN" cap="none" dirty="0">
              <a:latin typeface="Bookman Old Style" panose="02050604050505020204" pitchFamily="18" charset="0"/>
            </a:endParaRPr>
          </a:p>
        </p:txBody>
      </p:sp>
      <p:sp>
        <p:nvSpPr>
          <p:cNvPr id="3" name="Text Placeholder 2"/>
          <p:cNvSpPr>
            <a:spLocks noGrp="1"/>
          </p:cNvSpPr>
          <p:nvPr>
            <p:ph type="body" idx="1"/>
          </p:nvPr>
        </p:nvSpPr>
        <p:spPr>
          <a:xfrm>
            <a:off x="913774" y="1506828"/>
            <a:ext cx="10351752" cy="4211391"/>
          </a:xfrm>
        </p:spPr>
        <p:txBody>
          <a:bodyPr>
            <a:normAutofit/>
          </a:bodyPr>
          <a:lstStyle/>
          <a:p>
            <a:pPr algn="l"/>
            <a:endParaRPr lang="en-IN" dirty="0">
              <a:solidFill>
                <a:schemeClr val="tx1"/>
              </a:solidFill>
            </a:endParaRPr>
          </a:p>
          <a:p>
            <a:pPr algn="l"/>
            <a:r>
              <a:rPr lang="en-IN" cap="none" dirty="0">
                <a:solidFill>
                  <a:schemeClr val="tx1"/>
                </a:solidFill>
                <a:latin typeface="Cambria Math"/>
                <a:cs typeface="Cambria Math"/>
              </a:rPr>
              <a:t>	</a:t>
            </a:r>
            <a:r>
              <a:rPr lang="en-GB" cap="none" dirty="0">
                <a:solidFill>
                  <a:schemeClr val="tx1"/>
                </a:solidFill>
                <a:latin typeface="Cambria Math"/>
                <a:cs typeface="Cambria Math"/>
              </a:rPr>
              <a:t>Answers are often “too big to ….”</a:t>
            </a:r>
          </a:p>
          <a:p>
            <a:pPr lvl="1" indent="-457200">
              <a:spcBef>
                <a:spcPts val="1000"/>
              </a:spcBef>
              <a:buFont typeface="Arial"/>
              <a:buChar char="•"/>
            </a:pPr>
            <a:r>
              <a:rPr lang="en-GB" cap="none" dirty="0">
                <a:solidFill>
                  <a:schemeClr val="tx1"/>
                </a:solidFill>
                <a:latin typeface="Cambria Math"/>
                <a:cs typeface="Cambria Math"/>
              </a:rPr>
              <a:t>Load into memory……..…Store on a hard drive…….…Fit in a standard database</a:t>
            </a:r>
          </a:p>
          <a:p>
            <a:pPr lvl="1" indent="-457200">
              <a:spcBef>
                <a:spcPts val="1000"/>
              </a:spcBef>
              <a:buFont typeface="Arial"/>
              <a:buChar char="•"/>
            </a:pPr>
            <a:r>
              <a:rPr lang="en-GB" cap="none" dirty="0">
                <a:solidFill>
                  <a:schemeClr val="tx1"/>
                </a:solidFill>
                <a:latin typeface="Cambria Math"/>
                <a:cs typeface="Cambria Math"/>
              </a:rPr>
              <a:t>“Fast changing”………..Not just relational</a:t>
            </a:r>
          </a:p>
          <a:p>
            <a:pPr lvl="1" indent="-457200">
              <a:spcBef>
                <a:spcPts val="1000"/>
              </a:spcBef>
              <a:buFont typeface="Arial"/>
              <a:buChar char="•"/>
            </a:pPr>
            <a:r>
              <a:rPr lang="en-US" cap="none" dirty="0">
                <a:solidFill>
                  <a:schemeClr val="tx1"/>
                </a:solidFill>
                <a:latin typeface="Cambria Math"/>
                <a:cs typeface="Cambria Math"/>
              </a:rPr>
              <a:t>“Digital breadcrumbs” left behind (communication transactions..)—Hard little data particles left behind as people go about their daily lives</a:t>
            </a:r>
          </a:p>
          <a:p>
            <a:pPr lvl="1" indent="-457200">
              <a:spcBef>
                <a:spcPts val="1000"/>
              </a:spcBef>
              <a:buFont typeface="Arial"/>
              <a:buChar char="•"/>
            </a:pPr>
            <a:r>
              <a:rPr lang="en-US" cap="none" dirty="0">
                <a:solidFill>
                  <a:schemeClr val="tx1"/>
                </a:solidFill>
                <a:latin typeface="Cambria Math"/>
                <a:cs typeface="Cambria Math"/>
              </a:rPr>
              <a:t>Open web data/social media data (</a:t>
            </a:r>
            <a:r>
              <a:rPr lang="en-US" cap="none" dirty="0" err="1">
                <a:solidFill>
                  <a:schemeClr val="tx1"/>
                </a:solidFill>
                <a:latin typeface="Cambria Math"/>
                <a:cs typeface="Cambria Math"/>
              </a:rPr>
              <a:t>facebook</a:t>
            </a:r>
            <a:r>
              <a:rPr lang="en-US" cap="none" dirty="0">
                <a:solidFill>
                  <a:schemeClr val="tx1"/>
                </a:solidFill>
                <a:latin typeface="Cambria Math"/>
                <a:cs typeface="Cambria Math"/>
              </a:rPr>
              <a:t>, twitter, blogs, online news, videos….)</a:t>
            </a:r>
          </a:p>
          <a:p>
            <a:pPr lvl="1" indent="-457200">
              <a:spcBef>
                <a:spcPts val="1000"/>
              </a:spcBef>
              <a:buFont typeface="Arial"/>
              <a:buChar char="•"/>
            </a:pPr>
            <a:r>
              <a:rPr lang="en-US" cap="none" dirty="0">
                <a:solidFill>
                  <a:schemeClr val="tx1"/>
                </a:solidFill>
                <a:latin typeface="Cambria Math"/>
                <a:cs typeface="Cambria Math"/>
              </a:rPr>
              <a:t>Remote sensing (satellite, meters…) </a:t>
            </a:r>
          </a:p>
          <a:p>
            <a:pPr algn="l"/>
            <a:endParaRPr lang="en-IN" dirty="0"/>
          </a:p>
          <a:p>
            <a:pPr algn="l"/>
            <a:endParaRPr lang="en-IN" dirty="0"/>
          </a:p>
        </p:txBody>
      </p:sp>
    </p:spTree>
    <p:extLst>
      <p:ext uri="{BB962C8B-B14F-4D97-AF65-F5344CB8AC3E}">
        <p14:creationId xmlns:p14="http://schemas.microsoft.com/office/powerpoint/2010/main" val="3538782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6474" y="1386637"/>
            <a:ext cx="10351752" cy="523719"/>
          </a:xfrm>
        </p:spPr>
        <p:txBody>
          <a:bodyPr>
            <a:normAutofit fontScale="90000"/>
          </a:bodyPr>
          <a:lstStyle/>
          <a:p>
            <a:r>
              <a:rPr lang="en-IN" cap="none" dirty="0">
                <a:latin typeface="Book Antiqua" panose="02040602050305030304" pitchFamily="18" charset="0"/>
              </a:rPr>
              <a:t>What is big data about - and not about</a:t>
            </a:r>
            <a:r>
              <a:rPr lang="en-IN" cap="none" dirty="0"/>
              <a:t>?</a:t>
            </a:r>
            <a:endParaRPr lang="en-IN" dirty="0"/>
          </a:p>
        </p:txBody>
      </p:sp>
      <p:sp>
        <p:nvSpPr>
          <p:cNvPr id="3" name="Text Placeholder 2"/>
          <p:cNvSpPr>
            <a:spLocks noGrp="1"/>
          </p:cNvSpPr>
          <p:nvPr>
            <p:ph type="body" idx="1"/>
          </p:nvPr>
        </p:nvSpPr>
        <p:spPr>
          <a:xfrm>
            <a:off x="913774" y="1648497"/>
            <a:ext cx="10351752" cy="4417452"/>
          </a:xfrm>
        </p:spPr>
        <p:txBody>
          <a:bodyPr>
            <a:normAutofit/>
          </a:bodyPr>
          <a:lstStyle/>
          <a:p>
            <a:pPr algn="l"/>
            <a:endParaRPr lang="en-US" i="1" dirty="0">
              <a:latin typeface="Cambria Math"/>
              <a:cs typeface="Cambria Math"/>
            </a:endParaRPr>
          </a:p>
          <a:p>
            <a:r>
              <a:rPr lang="en-US" i="1" dirty="0">
                <a:latin typeface="Cambria Math"/>
                <a:cs typeface="Cambria Math"/>
              </a:rPr>
              <a:t>“</a:t>
            </a:r>
            <a:r>
              <a:rPr lang="en-US" i="1" cap="none" dirty="0">
                <a:solidFill>
                  <a:schemeClr val="tx1"/>
                </a:solidFill>
                <a:latin typeface="Cambria Math"/>
                <a:cs typeface="Cambria Math"/>
              </a:rPr>
              <a:t>Big Data is not about the data</a:t>
            </a:r>
            <a:r>
              <a:rPr lang="en-US" cap="none" dirty="0">
                <a:solidFill>
                  <a:schemeClr val="tx1"/>
                </a:solidFill>
                <a:latin typeface="Cambria Math"/>
                <a:cs typeface="Cambria Math"/>
              </a:rPr>
              <a:t>” (Gary King)</a:t>
            </a:r>
          </a:p>
          <a:p>
            <a:r>
              <a:rPr lang="en-US" sz="1600" cap="none" dirty="0">
                <a:solidFill>
                  <a:schemeClr val="tx1"/>
                </a:solidFill>
                <a:latin typeface="Cambria Math"/>
                <a:cs typeface="Cambria Math"/>
              </a:rPr>
              <a:t>Institute for social science ,Harvard university</a:t>
            </a:r>
          </a:p>
          <a:p>
            <a:pPr marL="457200" indent="-457200" algn="l">
              <a:buFont typeface="Arial"/>
              <a:buChar char="•"/>
            </a:pPr>
            <a:r>
              <a:rPr lang="en-US" cap="none" dirty="0">
                <a:solidFill>
                  <a:schemeClr val="tx1"/>
                </a:solidFill>
                <a:latin typeface="Cambria Math"/>
                <a:cs typeface="Cambria Math"/>
              </a:rPr>
              <a:t>It’s about the analytics—the insights gleaned from the data; and the necessary capacities to do so—human, technological</a:t>
            </a:r>
          </a:p>
          <a:p>
            <a:pPr marL="457200" indent="-457200" algn="l">
              <a:buFont typeface="Arial"/>
              <a:buChar char="•"/>
            </a:pPr>
            <a:r>
              <a:rPr lang="en-US" cap="none" dirty="0">
                <a:solidFill>
                  <a:schemeClr val="tx1"/>
                </a:solidFill>
                <a:latin typeface="Cambria Math"/>
                <a:cs typeface="Cambria Math"/>
              </a:rPr>
              <a:t>One step further: it’s about knowledge: getting near to the ‘true’ meaning of a </a:t>
            </a:r>
            <a:r>
              <a:rPr lang="en-US" cap="none" dirty="0" err="1">
                <a:solidFill>
                  <a:schemeClr val="tx1"/>
                </a:solidFill>
                <a:latin typeface="Cambria Math"/>
                <a:cs typeface="Cambria Math"/>
              </a:rPr>
              <a:t>facebook</a:t>
            </a:r>
            <a:r>
              <a:rPr lang="en-US" cap="none" dirty="0">
                <a:solidFill>
                  <a:schemeClr val="tx1"/>
                </a:solidFill>
                <a:latin typeface="Cambria Math"/>
                <a:cs typeface="Cambria Math"/>
              </a:rPr>
              <a:t> status update; </a:t>
            </a:r>
          </a:p>
          <a:p>
            <a:pPr marL="457200" indent="-457200" algn="l">
              <a:buFont typeface="Arial"/>
              <a:buChar char="•"/>
            </a:pPr>
            <a:r>
              <a:rPr lang="en-US" cap="none" dirty="0">
                <a:solidFill>
                  <a:schemeClr val="tx1"/>
                </a:solidFill>
                <a:latin typeface="Cambria Math"/>
                <a:cs typeface="Cambria Math"/>
              </a:rPr>
              <a:t>It’s about sharing and diffusion – visualizations </a:t>
            </a:r>
          </a:p>
          <a:p>
            <a:pPr algn="l"/>
            <a:endParaRPr lang="en-US" cap="none" dirty="0">
              <a:solidFill>
                <a:schemeClr val="tx1"/>
              </a:solidFill>
              <a:latin typeface="Cambria Math"/>
              <a:cs typeface="Cambria Math"/>
            </a:endParaRPr>
          </a:p>
        </p:txBody>
      </p:sp>
    </p:spTree>
    <p:extLst>
      <p:ext uri="{BB962C8B-B14F-4D97-AF65-F5344CB8AC3E}">
        <p14:creationId xmlns:p14="http://schemas.microsoft.com/office/powerpoint/2010/main" val="3602068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296" y="91856"/>
            <a:ext cx="10515600" cy="801523"/>
          </a:xfrm>
        </p:spPr>
        <p:txBody>
          <a:bodyPr/>
          <a:lstStyle/>
          <a:p>
            <a:pPr algn="ctr"/>
            <a:r>
              <a:rPr lang="en-US" dirty="0"/>
              <a:t>Big data Definition </a:t>
            </a:r>
          </a:p>
        </p:txBody>
      </p:sp>
      <p:pic>
        <p:nvPicPr>
          <p:cNvPr id="4" name="Picture 3"/>
          <p:cNvPicPr>
            <a:picLocks noChangeAspect="1"/>
          </p:cNvPicPr>
          <p:nvPr/>
        </p:nvPicPr>
        <p:blipFill>
          <a:blip r:embed="rId3"/>
          <a:stretch>
            <a:fillRect/>
          </a:stretch>
        </p:blipFill>
        <p:spPr>
          <a:xfrm>
            <a:off x="1426780" y="893379"/>
            <a:ext cx="9056427" cy="5302859"/>
          </a:xfrm>
          <a:prstGeom prst="rect">
            <a:avLst/>
          </a:prstGeom>
        </p:spPr>
      </p:pic>
    </p:spTree>
    <p:extLst>
      <p:ext uri="{BB962C8B-B14F-4D97-AF65-F5344CB8AC3E}">
        <p14:creationId xmlns:p14="http://schemas.microsoft.com/office/powerpoint/2010/main" val="34342694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29590"/>
            <a:ext cx="10515600" cy="1325563"/>
          </a:xfrm>
        </p:spPr>
        <p:txBody>
          <a:bodyPr/>
          <a:lstStyle/>
          <a:p>
            <a:r>
              <a:rPr lang="en-US" b="1" dirty="0"/>
              <a:t>Challenges with Big data</a:t>
            </a:r>
          </a:p>
        </p:txBody>
      </p:sp>
    </p:spTree>
    <p:extLst>
      <p:ext uri="{BB962C8B-B14F-4D97-AF65-F5344CB8AC3E}">
        <p14:creationId xmlns:p14="http://schemas.microsoft.com/office/powerpoint/2010/main" val="13450189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a:stretch>
            <a:fillRect/>
          </a:stretch>
        </p:blipFill>
        <p:spPr>
          <a:xfrm>
            <a:off x="1797095" y="887106"/>
            <a:ext cx="9236443" cy="4770950"/>
          </a:xfrm>
          <a:prstGeom prst="rect">
            <a:avLst/>
          </a:prstGeom>
        </p:spPr>
      </p:pic>
    </p:spTree>
    <p:extLst>
      <p:ext uri="{BB962C8B-B14F-4D97-AF65-F5344CB8AC3E}">
        <p14:creationId xmlns:p14="http://schemas.microsoft.com/office/powerpoint/2010/main" val="41289337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438E8-0F5D-4A7D-892F-C9B0595E1FE7}"/>
              </a:ext>
            </a:extLst>
          </p:cNvPr>
          <p:cNvSpPr>
            <a:spLocks noGrp="1"/>
          </p:cNvSpPr>
          <p:nvPr>
            <p:ph type="title"/>
          </p:nvPr>
        </p:nvSpPr>
        <p:spPr/>
        <p:txBody>
          <a:bodyPr/>
          <a:lstStyle/>
          <a:p>
            <a:r>
              <a:rPr lang="en-US" sz="4400" b="1" dirty="0"/>
              <a:t>Problem 1 :  Storing Exponentially Growing Huge Datasets</a:t>
            </a:r>
            <a:endParaRPr lang="en-IN" dirty="0"/>
          </a:p>
        </p:txBody>
      </p:sp>
      <p:pic>
        <p:nvPicPr>
          <p:cNvPr id="5" name="Content Placeholder 4">
            <a:extLst>
              <a:ext uri="{FF2B5EF4-FFF2-40B4-BE49-F238E27FC236}">
                <a16:creationId xmlns:a16="http://schemas.microsoft.com/office/drawing/2014/main" id="{5922E578-F7D5-485B-AED5-DFD419190A7F}"/>
              </a:ext>
            </a:extLst>
          </p:cNvPr>
          <p:cNvPicPr>
            <a:picLocks noGrp="1" noChangeAspect="1"/>
          </p:cNvPicPr>
          <p:nvPr>
            <p:ph idx="1"/>
          </p:nvPr>
        </p:nvPicPr>
        <p:blipFill>
          <a:blip r:embed="rId3"/>
          <a:stretch>
            <a:fillRect/>
          </a:stretch>
        </p:blipFill>
        <p:spPr>
          <a:xfrm>
            <a:off x="958025" y="2230154"/>
            <a:ext cx="3147313" cy="3411792"/>
          </a:xfrm>
        </p:spPr>
      </p:pic>
      <p:sp>
        <p:nvSpPr>
          <p:cNvPr id="7" name="TextBox 6">
            <a:extLst>
              <a:ext uri="{FF2B5EF4-FFF2-40B4-BE49-F238E27FC236}">
                <a16:creationId xmlns:a16="http://schemas.microsoft.com/office/drawing/2014/main" id="{5CE1BB05-52CA-4CCF-A053-720B4B11B75F}"/>
              </a:ext>
            </a:extLst>
          </p:cNvPr>
          <p:cNvSpPr txBox="1"/>
          <p:nvPr/>
        </p:nvSpPr>
        <p:spPr>
          <a:xfrm>
            <a:off x="5833241" y="2641650"/>
            <a:ext cx="6642538" cy="2606226"/>
          </a:xfrm>
          <a:prstGeom prst="rect">
            <a:avLst/>
          </a:prstGeom>
          <a:noFill/>
        </p:spPr>
        <p:txBody>
          <a:bodyPr wrap="square">
            <a:spAutoFit/>
          </a:bodyPr>
          <a:lstStyle/>
          <a:p>
            <a:pPr marL="457200" indent="-457200">
              <a:buFont typeface="Wingdings" panose="05000000000000000000" pitchFamily="2" charset="2"/>
              <a:buChar char="q"/>
            </a:pPr>
            <a:r>
              <a:rPr lang="en-US" sz="3400" b="1" dirty="0">
                <a:latin typeface="Times New Roman" panose="02020603050405020304" pitchFamily="18" charset="0"/>
                <a:cs typeface="Times New Roman" panose="02020603050405020304" pitchFamily="18" charset="0"/>
              </a:rPr>
              <a:t>Challenges:</a:t>
            </a:r>
          </a:p>
          <a:p>
            <a:pPr marL="800100" lvl="1" indent="-342900">
              <a:lnSpc>
                <a:spcPct val="160000"/>
              </a:lnSpc>
              <a:buFont typeface="+mj-lt"/>
              <a:buAutoNum type="arabicPeriod"/>
            </a:pPr>
            <a:r>
              <a:rPr lang="en-US" dirty="0"/>
              <a:t>    </a:t>
            </a:r>
            <a:r>
              <a:rPr lang="en-US" sz="2800" dirty="0"/>
              <a:t>Volume Growth</a:t>
            </a:r>
          </a:p>
          <a:p>
            <a:pPr marL="800100" lvl="1" indent="-342900">
              <a:lnSpc>
                <a:spcPct val="160000"/>
              </a:lnSpc>
              <a:buFont typeface="+mj-lt"/>
              <a:buAutoNum type="arabicPeriod"/>
            </a:pPr>
            <a:r>
              <a:rPr lang="en-US" sz="2800" dirty="0"/>
              <a:t>    Scalability</a:t>
            </a:r>
          </a:p>
          <a:p>
            <a:pPr marL="800100" lvl="1" indent="-342900">
              <a:lnSpc>
                <a:spcPct val="160000"/>
              </a:lnSpc>
              <a:buFont typeface="+mj-lt"/>
              <a:buAutoNum type="arabicPeriod"/>
            </a:pPr>
            <a:r>
              <a:rPr lang="en-US" sz="2800" dirty="0"/>
              <a:t>    Cost</a:t>
            </a:r>
          </a:p>
        </p:txBody>
      </p:sp>
    </p:spTree>
    <p:extLst>
      <p:ext uri="{BB962C8B-B14F-4D97-AF65-F5344CB8AC3E}">
        <p14:creationId xmlns:p14="http://schemas.microsoft.com/office/powerpoint/2010/main" val="1561749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F7067-02C1-48AA-BA96-A5D554549F76}"/>
              </a:ext>
            </a:extLst>
          </p:cNvPr>
          <p:cNvSpPr>
            <a:spLocks noGrp="1"/>
          </p:cNvSpPr>
          <p:nvPr>
            <p:ph type="title"/>
          </p:nvPr>
        </p:nvSpPr>
        <p:spPr>
          <a:xfrm>
            <a:off x="838200" y="365126"/>
            <a:ext cx="10515600" cy="633358"/>
          </a:xfrm>
        </p:spPr>
        <p:txBody>
          <a:bodyPr>
            <a:normAutofit fontScale="90000"/>
          </a:bodyPr>
          <a:lstStyle/>
          <a:p>
            <a:r>
              <a:rPr lang="en-US" dirty="0"/>
              <a:t> </a:t>
            </a:r>
            <a:endParaRPr lang="en-IN" sz="3200" b="1" dirty="0"/>
          </a:p>
        </p:txBody>
      </p:sp>
      <p:sp>
        <p:nvSpPr>
          <p:cNvPr id="3" name="Content Placeholder 2">
            <a:extLst>
              <a:ext uri="{FF2B5EF4-FFF2-40B4-BE49-F238E27FC236}">
                <a16:creationId xmlns:a16="http://schemas.microsoft.com/office/drawing/2014/main" id="{A7FFDCF9-F3A3-42E7-8F40-142F5EAC88B3}"/>
              </a:ext>
            </a:extLst>
          </p:cNvPr>
          <p:cNvSpPr>
            <a:spLocks noGrp="1"/>
          </p:cNvSpPr>
          <p:nvPr>
            <p:ph idx="1"/>
          </p:nvPr>
        </p:nvSpPr>
        <p:spPr>
          <a:xfrm>
            <a:off x="743606" y="1331638"/>
            <a:ext cx="10912365" cy="4890485"/>
          </a:xfrm>
        </p:spPr>
        <p:txBody>
          <a:bodyPr>
            <a:normAutofit/>
          </a:bodyPr>
          <a:lstStyle/>
          <a:p>
            <a:pPr marL="0" indent="0">
              <a:buNone/>
            </a:pPr>
            <a:r>
              <a:rPr lang="en-US" sz="3400" b="1" dirty="0">
                <a:latin typeface="Times New Roman" panose="02020603050405020304" pitchFamily="18" charset="0"/>
                <a:cs typeface="Times New Roman" panose="02020603050405020304" pitchFamily="18" charset="0"/>
              </a:rPr>
              <a:t>Solutions:</a:t>
            </a:r>
          </a:p>
          <a:p>
            <a:pPr lvl="1">
              <a:lnSpc>
                <a:spcPct val="170000"/>
              </a:lnSpc>
            </a:pPr>
            <a:r>
              <a:rPr lang="en-US" dirty="0"/>
              <a:t>    Distributed Storage Systems</a:t>
            </a:r>
          </a:p>
          <a:p>
            <a:pPr lvl="1">
              <a:lnSpc>
                <a:spcPct val="170000"/>
              </a:lnSpc>
            </a:pPr>
            <a:r>
              <a:rPr lang="en-US" dirty="0"/>
              <a:t>    Data Compression</a:t>
            </a:r>
          </a:p>
          <a:p>
            <a:pPr lvl="1">
              <a:lnSpc>
                <a:spcPct val="170000"/>
              </a:lnSpc>
            </a:pPr>
            <a:r>
              <a:rPr lang="en-US" dirty="0"/>
              <a:t>    Data Tiering</a:t>
            </a:r>
            <a:endParaRPr lang="en-IN" dirty="0"/>
          </a:p>
        </p:txBody>
      </p:sp>
    </p:spTree>
    <p:extLst>
      <p:ext uri="{BB962C8B-B14F-4D97-AF65-F5344CB8AC3E}">
        <p14:creationId xmlns:p14="http://schemas.microsoft.com/office/powerpoint/2010/main" val="2392818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1000"/>
                                        <p:tgtEl>
                                          <p:spTgt spid="3">
                                            <p:txEl>
                                              <p:pRg st="1" end="1"/>
                                            </p:txEl>
                                          </p:spTgt>
                                        </p:tgtEl>
                                      </p:cBhvr>
                                    </p:animEffect>
                                    <p:anim calcmode="lin" valueType="num">
                                      <p:cBhvr>
                                        <p:cTn id="18"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1000"/>
                                        <p:tgtEl>
                                          <p:spTgt spid="3">
                                            <p:txEl>
                                              <p:pRg st="2" end="2"/>
                                            </p:txEl>
                                          </p:spTgt>
                                        </p:tgtEl>
                                      </p:cBhvr>
                                    </p:animEffect>
                                    <p:anim calcmode="lin" valueType="num">
                                      <p:cBhvr>
                                        <p:cTn id="23"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1000"/>
                                        <p:tgtEl>
                                          <p:spTgt spid="3">
                                            <p:txEl>
                                              <p:pRg st="3" end="3"/>
                                            </p:txEl>
                                          </p:spTgt>
                                        </p:tgtEl>
                                      </p:cBhvr>
                                    </p:animEffect>
                                    <p:anim calcmode="lin" valueType="num">
                                      <p:cBhvr>
                                        <p:cTn id="2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74C02-5B1C-4B2B-8551-E30FC2BAB7DD}"/>
              </a:ext>
            </a:extLst>
          </p:cNvPr>
          <p:cNvSpPr>
            <a:spLocks noGrp="1"/>
          </p:cNvSpPr>
          <p:nvPr>
            <p:ph type="title"/>
          </p:nvPr>
        </p:nvSpPr>
        <p:spPr>
          <a:xfrm>
            <a:off x="260131" y="0"/>
            <a:ext cx="10515600" cy="948668"/>
          </a:xfrm>
        </p:spPr>
        <p:txBody>
          <a:bodyPr/>
          <a:lstStyle/>
          <a:p>
            <a:r>
              <a:rPr lang="en-IN" dirty="0"/>
              <a:t>Case Study : </a:t>
            </a:r>
            <a:r>
              <a:rPr lang="en-IN" b="1" dirty="0"/>
              <a:t>Company:</a:t>
            </a:r>
            <a:r>
              <a:rPr lang="en-IN" dirty="0"/>
              <a:t> </a:t>
            </a:r>
            <a:r>
              <a:rPr lang="en-IN" b="1" dirty="0"/>
              <a:t>Netflix</a:t>
            </a:r>
            <a:endParaRPr lang="en-IN" dirty="0"/>
          </a:p>
        </p:txBody>
      </p:sp>
      <p:sp>
        <p:nvSpPr>
          <p:cNvPr id="4" name="TextBox 3">
            <a:extLst>
              <a:ext uri="{FF2B5EF4-FFF2-40B4-BE49-F238E27FC236}">
                <a16:creationId xmlns:a16="http://schemas.microsoft.com/office/drawing/2014/main" id="{A74E9322-2A6D-484A-9AEF-627C28512947}"/>
              </a:ext>
            </a:extLst>
          </p:cNvPr>
          <p:cNvSpPr txBox="1"/>
          <p:nvPr/>
        </p:nvSpPr>
        <p:spPr>
          <a:xfrm>
            <a:off x="126124" y="715659"/>
            <a:ext cx="12065876" cy="612552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Challenge: Data Volume:</a:t>
            </a:r>
            <a:r>
              <a:rPr lang="en-US" sz="2200" dirty="0">
                <a:latin typeface="Times New Roman" panose="02020603050405020304" pitchFamily="18" charset="0"/>
                <a:cs typeface="Times New Roman" panose="02020603050405020304" pitchFamily="18" charset="0"/>
              </a:rPr>
              <a:t> Netflix generates terabytes of data daily from over 200 million subscribers worldwide. The challenge was to store this growing dataset cost-effectively and efficiently.</a:t>
            </a:r>
          </a:p>
          <a:p>
            <a:pPr marL="342900" indent="-342900">
              <a:lnSpc>
                <a:spcPct val="15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Solution:</a:t>
            </a:r>
            <a:endParaRPr lang="en-US" sz="2200" dirty="0">
              <a:latin typeface="Times New Roman" panose="02020603050405020304" pitchFamily="18" charset="0"/>
              <a:cs typeface="Times New Roman" panose="02020603050405020304" pitchFamily="18" charset="0"/>
            </a:endParaRPr>
          </a:p>
          <a:p>
            <a:pPr marL="914400" lvl="1" indent="-457200">
              <a:lnSpc>
                <a:spcPct val="150000"/>
              </a:lnSpc>
              <a:buFont typeface="+mj-lt"/>
              <a:buAutoNum type="arabicPeriod"/>
            </a:pPr>
            <a:r>
              <a:rPr lang="en-US" sz="2200" b="1" dirty="0">
                <a:latin typeface="Times New Roman" panose="02020603050405020304" pitchFamily="18" charset="0"/>
                <a:cs typeface="Times New Roman" panose="02020603050405020304" pitchFamily="18" charset="0"/>
              </a:rPr>
              <a:t>Cloud Storage:</a:t>
            </a:r>
            <a:r>
              <a:rPr lang="en-US" sz="2200" dirty="0">
                <a:latin typeface="Times New Roman" panose="02020603050405020304" pitchFamily="18" charset="0"/>
                <a:cs typeface="Times New Roman" panose="02020603050405020304" pitchFamily="18" charset="0"/>
              </a:rPr>
              <a:t> Netflix migrated its infrastructure to Amazon Web Services (AWS), leveraging Amazon S3 for scalable and reliable cloud storage.</a:t>
            </a:r>
          </a:p>
          <a:p>
            <a:pPr marL="914400" lvl="1" indent="-457200">
              <a:lnSpc>
                <a:spcPct val="150000"/>
              </a:lnSpc>
              <a:buFont typeface="+mj-lt"/>
              <a:buAutoNum type="arabicPeriod"/>
            </a:pPr>
            <a:r>
              <a:rPr lang="en-US" sz="2200" b="1" dirty="0">
                <a:latin typeface="Times New Roman" panose="02020603050405020304" pitchFamily="18" charset="0"/>
                <a:cs typeface="Times New Roman" panose="02020603050405020304" pitchFamily="18" charset="0"/>
              </a:rPr>
              <a:t>Data Archiving:</a:t>
            </a:r>
            <a:r>
              <a:rPr lang="en-US" sz="2200" dirty="0">
                <a:latin typeface="Times New Roman" panose="02020603050405020304" pitchFamily="18" charset="0"/>
                <a:cs typeface="Times New Roman" panose="02020603050405020304" pitchFamily="18" charset="0"/>
              </a:rPr>
              <a:t> Implemented a multi-tier storage architecture, using Amazon Glacier for archiving infrequently accessed data, significantly reducing storage costs.</a:t>
            </a:r>
          </a:p>
          <a:p>
            <a:pPr marL="342900" indent="-342900">
              <a:lnSpc>
                <a:spcPct val="150000"/>
              </a:lnSpc>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Outcome:</a:t>
            </a:r>
            <a:endParaRPr lang="en-US" sz="2200" dirty="0">
              <a:latin typeface="Times New Roman" panose="02020603050405020304" pitchFamily="18" charset="0"/>
              <a:cs typeface="Times New Roman" panose="02020603050405020304" pitchFamily="18" charset="0"/>
            </a:endParaRPr>
          </a:p>
          <a:p>
            <a:pPr marL="914400" lvl="1" indent="-457200">
              <a:lnSpc>
                <a:spcPct val="150000"/>
              </a:lnSpc>
              <a:buFont typeface="+mj-lt"/>
              <a:buAutoNum type="arabicPeriod"/>
            </a:pPr>
            <a:r>
              <a:rPr lang="en-US" sz="2200" b="1" dirty="0">
                <a:latin typeface="Times New Roman" panose="02020603050405020304" pitchFamily="18" charset="0"/>
                <a:cs typeface="Times New Roman" panose="02020603050405020304" pitchFamily="18" charset="0"/>
              </a:rPr>
              <a:t>Scalability:</a:t>
            </a:r>
            <a:r>
              <a:rPr lang="en-US" sz="2200" dirty="0">
                <a:latin typeface="Times New Roman" panose="02020603050405020304" pitchFamily="18" charset="0"/>
                <a:cs typeface="Times New Roman" panose="02020603050405020304" pitchFamily="18" charset="0"/>
              </a:rPr>
              <a:t> The cloud-based solution provided virtually unlimited storage capacity, accommodating rapid data growth.</a:t>
            </a:r>
          </a:p>
          <a:p>
            <a:pPr marL="914400" lvl="1" indent="-457200">
              <a:lnSpc>
                <a:spcPct val="150000"/>
              </a:lnSpc>
              <a:buFont typeface="+mj-lt"/>
              <a:buAutoNum type="arabicPeriod"/>
            </a:pPr>
            <a:r>
              <a:rPr lang="en-US" sz="2200" b="1" dirty="0">
                <a:latin typeface="Times New Roman" panose="02020603050405020304" pitchFamily="18" charset="0"/>
                <a:cs typeface="Times New Roman" panose="02020603050405020304" pitchFamily="18" charset="0"/>
              </a:rPr>
              <a:t>Cost Efficiency:</a:t>
            </a:r>
            <a:r>
              <a:rPr lang="en-US" sz="2200" dirty="0">
                <a:latin typeface="Times New Roman" panose="02020603050405020304" pitchFamily="18" charset="0"/>
                <a:cs typeface="Times New Roman" panose="02020603050405020304" pitchFamily="18" charset="0"/>
              </a:rPr>
              <a:t> Reduced storage costs by using a combination of S3 and Glacier, optimizing storage expenses based on data access frequency.</a:t>
            </a:r>
          </a:p>
        </p:txBody>
      </p:sp>
    </p:spTree>
    <p:extLst>
      <p:ext uri="{BB962C8B-B14F-4D97-AF65-F5344CB8AC3E}">
        <p14:creationId xmlns:p14="http://schemas.microsoft.com/office/powerpoint/2010/main" val="3111027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7483"/>
            <a:ext cx="10515600" cy="974278"/>
          </a:xfrm>
        </p:spPr>
        <p:txBody>
          <a:bodyPr/>
          <a:lstStyle/>
          <a:p>
            <a:r>
              <a:rPr lang="en-US" b="1" dirty="0"/>
              <a:t>Characteristics of Big data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71870615"/>
              </p:ext>
            </p:extLst>
          </p:nvPr>
        </p:nvGraphicFramePr>
        <p:xfrm>
          <a:off x="103602" y="1137234"/>
          <a:ext cx="11824138" cy="547588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1">
            <a:extLst>
              <a:ext uri="{FF2B5EF4-FFF2-40B4-BE49-F238E27FC236}">
                <a16:creationId xmlns:a16="http://schemas.microsoft.com/office/drawing/2014/main" id="{403896F9-6A3F-4F9B-893A-F6E9098A31FC}"/>
              </a:ext>
            </a:extLst>
          </p:cNvPr>
          <p:cNvSpPr>
            <a:spLocks noChangeArrowheads="1"/>
          </p:cNvSpPr>
          <p:nvPr/>
        </p:nvSpPr>
        <p:spPr bwMode="auto">
          <a:xfrm>
            <a:off x="1352512" y="2083703"/>
            <a:ext cx="1121067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b="1" i="0" strike="noStrike" cap="none" normalizeH="0" baseline="0" dirty="0">
                <a:ln>
                  <a:noFill/>
                </a:ln>
                <a:effectLst/>
                <a:latin typeface="Arial" panose="020B0604020202020204" pitchFamily="34" charset="0"/>
              </a:rPr>
              <a:t>Volume</a:t>
            </a:r>
            <a:r>
              <a:rPr kumimoji="0" lang="en-US" altLang="en-US" b="0" i="0" strike="noStrike" cap="none" normalizeH="0" baseline="0" dirty="0">
                <a:ln>
                  <a:noFill/>
                </a:ln>
                <a:effectLst/>
                <a:latin typeface="Arial" panose="020B0604020202020204" pitchFamily="34" charset="0"/>
              </a:rPr>
              <a:t>: Refers to the vast amount of data generated every second. </a:t>
            </a:r>
            <a:r>
              <a:rPr kumimoji="0" lang="en-US" altLang="en-US" sz="1800" b="1" i="0" strike="noStrike" cap="none" normalizeH="0" baseline="0" dirty="0">
                <a:ln>
                  <a:noFill/>
                </a:ln>
                <a:effectLst/>
                <a:latin typeface="Arial" panose="020B0604020202020204" pitchFamily="34" charset="0"/>
              </a:rPr>
              <a:t>Velocity</a:t>
            </a:r>
            <a:r>
              <a:rPr kumimoji="0" lang="en-US" altLang="en-US" sz="1800" b="0" i="0" strike="noStrike" cap="none" normalizeH="0" baseline="0" dirty="0">
                <a:ln>
                  <a:noFill/>
                </a:ln>
                <a:effectLst/>
                <a:latin typeface="Arial" panose="020B0604020202020204" pitchFamily="34" charset="0"/>
              </a:rPr>
              <a:t>: The speed at which new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0" i="0" strike="noStrike" cap="none" normalizeH="0" baseline="0" dirty="0">
                <a:ln>
                  <a:noFill/>
                </a:ln>
                <a:effectLst/>
                <a:latin typeface="Arial" panose="020B0604020202020204" pitchFamily="34" charset="0"/>
              </a:rPr>
              <a:t>data is generated and moves around. </a:t>
            </a:r>
            <a:r>
              <a:rPr kumimoji="0" lang="en-US" altLang="en-US" sz="1800" b="1" i="0" strike="noStrike" cap="none" normalizeH="0" baseline="0" dirty="0">
                <a:ln>
                  <a:noFill/>
                </a:ln>
                <a:effectLst/>
                <a:latin typeface="Arial" panose="020B0604020202020204" pitchFamily="34" charset="0"/>
              </a:rPr>
              <a:t>Variety</a:t>
            </a:r>
            <a:r>
              <a:rPr kumimoji="0" lang="en-US" altLang="en-US" sz="1800" b="0" i="0" strike="noStrike" cap="none" normalizeH="0" baseline="0" dirty="0">
                <a:ln>
                  <a:noFill/>
                </a:ln>
                <a:effectLst/>
                <a:latin typeface="Arial" panose="020B0604020202020204" pitchFamily="34" charset="0"/>
              </a:rPr>
              <a:t>: The different types of data (structured, unstructured, etc.). </a:t>
            </a:r>
          </a:p>
        </p:txBody>
      </p:sp>
      <p:sp>
        <p:nvSpPr>
          <p:cNvPr id="7" name="TextBox 6">
            <a:extLst>
              <a:ext uri="{FF2B5EF4-FFF2-40B4-BE49-F238E27FC236}">
                <a16:creationId xmlns:a16="http://schemas.microsoft.com/office/drawing/2014/main" id="{1A5D4B12-701A-4CA8-A483-6D3E8294B221}"/>
              </a:ext>
            </a:extLst>
          </p:cNvPr>
          <p:cNvSpPr txBox="1"/>
          <p:nvPr/>
        </p:nvSpPr>
        <p:spPr>
          <a:xfrm>
            <a:off x="1608365" y="3690513"/>
            <a:ext cx="9560378" cy="369332"/>
          </a:xfrm>
          <a:prstGeom prst="rect">
            <a:avLst/>
          </a:prstGeom>
          <a:noFill/>
        </p:spPr>
        <p:txBody>
          <a:bodyPr wrap="square">
            <a:spAutoFit/>
          </a:bodyPr>
          <a:lstStyle/>
          <a:p>
            <a:r>
              <a:rPr lang="en-US" b="1" dirty="0"/>
              <a:t>Veracity: </a:t>
            </a:r>
            <a:r>
              <a:rPr lang="en-US" dirty="0"/>
              <a:t>The uncertainty of data, which refers to the quality and trustworthiness of the data.</a:t>
            </a:r>
            <a:endParaRPr lang="en-IN" dirty="0"/>
          </a:p>
        </p:txBody>
      </p:sp>
      <p:sp>
        <p:nvSpPr>
          <p:cNvPr id="9" name="TextBox 8">
            <a:extLst>
              <a:ext uri="{FF2B5EF4-FFF2-40B4-BE49-F238E27FC236}">
                <a16:creationId xmlns:a16="http://schemas.microsoft.com/office/drawing/2014/main" id="{83C577B2-DEC5-4C13-9A52-7975F953DE72}"/>
              </a:ext>
            </a:extLst>
          </p:cNvPr>
          <p:cNvSpPr txBox="1"/>
          <p:nvPr/>
        </p:nvSpPr>
        <p:spPr>
          <a:xfrm>
            <a:off x="1352512" y="5001749"/>
            <a:ext cx="10001288" cy="369332"/>
          </a:xfrm>
          <a:prstGeom prst="rect">
            <a:avLst/>
          </a:prstGeom>
          <a:noFill/>
        </p:spPr>
        <p:txBody>
          <a:bodyPr wrap="square">
            <a:spAutoFit/>
          </a:bodyPr>
          <a:lstStyle/>
          <a:p>
            <a:r>
              <a:rPr lang="en-US" b="1" dirty="0"/>
              <a:t>Value</a:t>
            </a:r>
            <a:r>
              <a:rPr lang="en-US" dirty="0"/>
              <a:t>: The worth or benefit that can be derived from the data, focusing on its business impact.</a:t>
            </a:r>
            <a:endParaRPr lang="en-IN" dirty="0"/>
          </a:p>
        </p:txBody>
      </p:sp>
      <p:sp>
        <p:nvSpPr>
          <p:cNvPr id="11" name="TextBox 10">
            <a:extLst>
              <a:ext uri="{FF2B5EF4-FFF2-40B4-BE49-F238E27FC236}">
                <a16:creationId xmlns:a16="http://schemas.microsoft.com/office/drawing/2014/main" id="{12117E33-283C-45DD-AF6B-80C7D5EAB694}"/>
              </a:ext>
            </a:extLst>
          </p:cNvPr>
          <p:cNvSpPr txBox="1"/>
          <p:nvPr/>
        </p:nvSpPr>
        <p:spPr>
          <a:xfrm>
            <a:off x="854924" y="6327634"/>
            <a:ext cx="10322378" cy="369332"/>
          </a:xfrm>
          <a:prstGeom prst="rect">
            <a:avLst/>
          </a:prstGeom>
          <a:noFill/>
        </p:spPr>
        <p:txBody>
          <a:bodyPr wrap="square">
            <a:spAutoFit/>
          </a:bodyPr>
          <a:lstStyle/>
          <a:p>
            <a:r>
              <a:rPr lang="en-US" b="1" dirty="0"/>
              <a:t>Visibility</a:t>
            </a:r>
            <a:r>
              <a:rPr lang="en-US" dirty="0"/>
              <a:t>: The ability to ensure that data is accessible and understandable to those who need it.</a:t>
            </a:r>
            <a:endParaRPr lang="en-IN" dirty="0"/>
          </a:p>
        </p:txBody>
      </p:sp>
    </p:spTree>
    <p:extLst>
      <p:ext uri="{BB962C8B-B14F-4D97-AF65-F5344CB8AC3E}">
        <p14:creationId xmlns:p14="http://schemas.microsoft.com/office/powerpoint/2010/main" val="766095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BC3C3CF-526D-4486-A4B0-0B75B9EF573F}"/>
              </a:ext>
            </a:extLst>
          </p:cNvPr>
          <p:cNvPicPr>
            <a:picLocks noChangeAspect="1"/>
          </p:cNvPicPr>
          <p:nvPr/>
        </p:nvPicPr>
        <p:blipFill>
          <a:blip r:embed="rId3"/>
          <a:stretch>
            <a:fillRect/>
          </a:stretch>
        </p:blipFill>
        <p:spPr>
          <a:xfrm>
            <a:off x="1485320" y="2579097"/>
            <a:ext cx="9221360" cy="3322088"/>
          </a:xfrm>
          <a:prstGeom prst="rect">
            <a:avLst/>
          </a:prstGeom>
        </p:spPr>
      </p:pic>
      <p:sp>
        <p:nvSpPr>
          <p:cNvPr id="5" name="Title 1">
            <a:extLst>
              <a:ext uri="{FF2B5EF4-FFF2-40B4-BE49-F238E27FC236}">
                <a16:creationId xmlns:a16="http://schemas.microsoft.com/office/drawing/2014/main" id="{018947EB-27BB-4DA9-AE6B-CA7BD73126EF}"/>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Problem 2: Processing Data with Complex Structures</a:t>
            </a:r>
            <a:br>
              <a:rPr lang="en-US" b="1" dirty="0"/>
            </a:br>
            <a:endParaRPr lang="en-IN" dirty="0"/>
          </a:p>
        </p:txBody>
      </p:sp>
    </p:spTree>
    <p:extLst>
      <p:ext uri="{BB962C8B-B14F-4D97-AF65-F5344CB8AC3E}">
        <p14:creationId xmlns:p14="http://schemas.microsoft.com/office/powerpoint/2010/main" val="3336483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739D01E-8ECD-4164-AE58-5ECC5FB7B858}"/>
              </a:ext>
            </a:extLst>
          </p:cNvPr>
          <p:cNvSpPr>
            <a:spLocks noGrp="1"/>
          </p:cNvSpPr>
          <p:nvPr>
            <p:ph idx="1"/>
          </p:nvPr>
        </p:nvSpPr>
        <p:spPr>
          <a:xfrm>
            <a:off x="838200" y="949817"/>
            <a:ext cx="10597054" cy="4958365"/>
          </a:xfrm>
        </p:spPr>
        <p:txBody>
          <a:bodyPr>
            <a:normAutofit/>
          </a:bodyPr>
          <a:lstStyle/>
          <a:p>
            <a:pPr>
              <a:buFont typeface="Arial" panose="020B0604020202020204" pitchFamily="34" charset="0"/>
              <a:buChar char="•"/>
            </a:pPr>
            <a:r>
              <a:rPr lang="en-US" b="1" dirty="0"/>
              <a:t>Challenges:</a:t>
            </a:r>
            <a:endParaRPr lang="en-US" dirty="0"/>
          </a:p>
          <a:p>
            <a:pPr marL="742950" lvl="1" indent="-285750">
              <a:lnSpc>
                <a:spcPct val="150000"/>
              </a:lnSpc>
              <a:buFont typeface="Arial" panose="020B0604020202020204" pitchFamily="34" charset="0"/>
              <a:buChar char="•"/>
            </a:pPr>
            <a:r>
              <a:rPr lang="en-US" dirty="0"/>
              <a:t>Variety</a:t>
            </a:r>
          </a:p>
          <a:p>
            <a:pPr marL="742950" lvl="1" indent="-285750">
              <a:lnSpc>
                <a:spcPct val="150000"/>
              </a:lnSpc>
              <a:buFont typeface="Arial" panose="020B0604020202020204" pitchFamily="34" charset="0"/>
              <a:buChar char="•"/>
            </a:pPr>
            <a:r>
              <a:rPr lang="en-US" dirty="0"/>
              <a:t>Complexity</a:t>
            </a:r>
          </a:p>
          <a:p>
            <a:pPr marL="742950" lvl="1" indent="-285750">
              <a:lnSpc>
                <a:spcPct val="150000"/>
              </a:lnSpc>
              <a:buFont typeface="Arial" panose="020B0604020202020204" pitchFamily="34" charset="0"/>
              <a:buChar char="•"/>
            </a:pPr>
            <a:r>
              <a:rPr lang="en-US" dirty="0"/>
              <a:t>Integration</a:t>
            </a:r>
          </a:p>
          <a:p>
            <a:pPr>
              <a:buFont typeface="Arial" panose="020B0604020202020204" pitchFamily="34" charset="0"/>
              <a:buChar char="•"/>
            </a:pPr>
            <a:r>
              <a:rPr lang="en-US" b="1" dirty="0"/>
              <a:t>Solutions:</a:t>
            </a:r>
            <a:endParaRPr lang="en-US" dirty="0"/>
          </a:p>
          <a:p>
            <a:pPr marL="742950" lvl="1" indent="-285750">
              <a:lnSpc>
                <a:spcPct val="150000"/>
              </a:lnSpc>
              <a:buFont typeface="Arial" panose="020B0604020202020204" pitchFamily="34" charset="0"/>
              <a:buChar char="•"/>
            </a:pPr>
            <a:r>
              <a:rPr lang="en-US" dirty="0"/>
              <a:t>Data Lakes</a:t>
            </a:r>
          </a:p>
          <a:p>
            <a:pPr marL="742950" lvl="1" indent="-285750">
              <a:lnSpc>
                <a:spcPct val="150000"/>
              </a:lnSpc>
              <a:buFont typeface="Arial" panose="020B0604020202020204" pitchFamily="34" charset="0"/>
              <a:buChar char="•"/>
            </a:pPr>
            <a:r>
              <a:rPr lang="en-US" dirty="0"/>
              <a:t>ETL and ELT Processes</a:t>
            </a:r>
          </a:p>
          <a:p>
            <a:pPr marL="742950" lvl="1" indent="-285750">
              <a:lnSpc>
                <a:spcPct val="150000"/>
              </a:lnSpc>
              <a:buFont typeface="Arial" panose="020B0604020202020204" pitchFamily="34" charset="0"/>
              <a:buChar char="•"/>
            </a:pPr>
            <a:r>
              <a:rPr lang="en-US" dirty="0"/>
              <a:t>Schema-on-Read</a:t>
            </a:r>
            <a:endParaRPr lang="en-IN" dirty="0"/>
          </a:p>
        </p:txBody>
      </p:sp>
      <p:sp>
        <p:nvSpPr>
          <p:cNvPr id="6" name="Title 4">
            <a:extLst>
              <a:ext uri="{FF2B5EF4-FFF2-40B4-BE49-F238E27FC236}">
                <a16:creationId xmlns:a16="http://schemas.microsoft.com/office/drawing/2014/main" id="{B3C5AB32-FCEB-424B-9C95-A5A79DA9D780}"/>
              </a:ext>
            </a:extLst>
          </p:cNvPr>
          <p:cNvSpPr txBox="1">
            <a:spLocks/>
          </p:cNvSpPr>
          <p:nvPr/>
        </p:nvSpPr>
        <p:spPr>
          <a:xfrm>
            <a:off x="838200" y="28104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IN"/>
          </a:p>
        </p:txBody>
      </p:sp>
    </p:spTree>
    <p:extLst>
      <p:ext uri="{BB962C8B-B14F-4D97-AF65-F5344CB8AC3E}">
        <p14:creationId xmlns:p14="http://schemas.microsoft.com/office/powerpoint/2010/main" val="1491819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
                                            <p:txEl>
                                              <p:pRg st="5" end="5"/>
                                            </p:txEl>
                                          </p:spTgt>
                                        </p:tgtEl>
                                        <p:attrNameLst>
                                          <p:attrName>style.visibility</p:attrName>
                                        </p:attrNameLst>
                                      </p:cBhvr>
                                      <p:to>
                                        <p:strVal val="visible"/>
                                      </p:to>
                                    </p:set>
                                    <p:animEffect transition="in" filter="fade">
                                      <p:cBhvr>
                                        <p:cTn id="34" dur="1000"/>
                                        <p:tgtEl>
                                          <p:spTgt spid="3">
                                            <p:txEl>
                                              <p:pRg st="5" end="5"/>
                                            </p:txEl>
                                          </p:spTgt>
                                        </p:tgtEl>
                                      </p:cBhvr>
                                    </p:animEffect>
                                    <p:anim calcmode="lin" valueType="num">
                                      <p:cBhvr>
                                        <p:cTn id="35"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36" dur="1000" fill="hold"/>
                                        <p:tgtEl>
                                          <p:spTgt spid="3">
                                            <p:txEl>
                                              <p:pRg st="5" end="5"/>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fade">
                                      <p:cBhvr>
                                        <p:cTn id="39" dur="1000"/>
                                        <p:tgtEl>
                                          <p:spTgt spid="3">
                                            <p:txEl>
                                              <p:pRg st="6" end="6"/>
                                            </p:txEl>
                                          </p:spTgt>
                                        </p:tgtEl>
                                      </p:cBhvr>
                                    </p:animEffect>
                                    <p:anim calcmode="lin" valueType="num">
                                      <p:cBhvr>
                                        <p:cTn id="40"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1"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3">
                                            <p:txEl>
                                              <p:pRg st="7" end="7"/>
                                            </p:txEl>
                                          </p:spTgt>
                                        </p:tgtEl>
                                        <p:attrNameLst>
                                          <p:attrName>style.visibility</p:attrName>
                                        </p:attrNameLst>
                                      </p:cBhvr>
                                      <p:to>
                                        <p:strVal val="visible"/>
                                      </p:to>
                                    </p:set>
                                    <p:animEffect transition="in" filter="fade">
                                      <p:cBhvr>
                                        <p:cTn id="44" dur="1000"/>
                                        <p:tgtEl>
                                          <p:spTgt spid="3">
                                            <p:txEl>
                                              <p:pRg st="7" end="7"/>
                                            </p:txEl>
                                          </p:spTgt>
                                        </p:tgtEl>
                                      </p:cBhvr>
                                    </p:animEffect>
                                    <p:anim calcmode="lin" valueType="num">
                                      <p:cBhvr>
                                        <p:cTn id="45"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46" dur="10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AF8FE-B484-4AE1-AE23-8DEB50DD8D38}"/>
              </a:ext>
            </a:extLst>
          </p:cNvPr>
          <p:cNvSpPr>
            <a:spLocks noGrp="1"/>
          </p:cNvSpPr>
          <p:nvPr>
            <p:ph type="title"/>
          </p:nvPr>
        </p:nvSpPr>
        <p:spPr>
          <a:xfrm>
            <a:off x="281152" y="81346"/>
            <a:ext cx="10515600" cy="759482"/>
          </a:xfrm>
        </p:spPr>
        <p:txBody>
          <a:bodyPr/>
          <a:lstStyle/>
          <a:p>
            <a:r>
              <a:rPr lang="en-IN" dirty="0"/>
              <a:t>Case Study :</a:t>
            </a:r>
            <a:r>
              <a:rPr lang="en-US" b="1" dirty="0"/>
              <a:t>Company:</a:t>
            </a:r>
            <a:r>
              <a:rPr lang="en-US" dirty="0"/>
              <a:t> </a:t>
            </a:r>
            <a:r>
              <a:rPr lang="en-US" b="1" dirty="0"/>
              <a:t>Twitter</a:t>
            </a:r>
            <a:endParaRPr lang="en-IN" dirty="0"/>
          </a:p>
        </p:txBody>
      </p:sp>
      <p:sp>
        <p:nvSpPr>
          <p:cNvPr id="3" name="Content Placeholder 2">
            <a:extLst>
              <a:ext uri="{FF2B5EF4-FFF2-40B4-BE49-F238E27FC236}">
                <a16:creationId xmlns:a16="http://schemas.microsoft.com/office/drawing/2014/main" id="{CFD50C5E-4D11-49B8-86A5-82D5E8DB0C59}"/>
              </a:ext>
            </a:extLst>
          </p:cNvPr>
          <p:cNvSpPr>
            <a:spLocks noGrp="1"/>
          </p:cNvSpPr>
          <p:nvPr>
            <p:ph idx="1"/>
          </p:nvPr>
        </p:nvSpPr>
        <p:spPr>
          <a:xfrm>
            <a:off x="281152" y="756745"/>
            <a:ext cx="11629695" cy="6337737"/>
          </a:xfrm>
        </p:spPr>
        <p:txBody>
          <a:bodyPr>
            <a:normAutofit fontScale="70000" lnSpcReduction="20000"/>
          </a:bodyPr>
          <a:lstStyle/>
          <a:p>
            <a:pPr>
              <a:lnSpc>
                <a:spcPct val="160000"/>
              </a:lnSpc>
            </a:pPr>
            <a:r>
              <a:rPr lang="en-US" sz="2900" b="1" dirty="0">
                <a:latin typeface="Times New Roman" panose="02020603050405020304" pitchFamily="18" charset="0"/>
                <a:cs typeface="Times New Roman" panose="02020603050405020304" pitchFamily="18" charset="0"/>
              </a:rPr>
              <a:t>Challenge:</a:t>
            </a:r>
            <a:endParaRPr lang="en-US" sz="2900" dirty="0">
              <a:latin typeface="Times New Roman" panose="02020603050405020304" pitchFamily="18" charset="0"/>
              <a:cs typeface="Times New Roman" panose="02020603050405020304" pitchFamily="18" charset="0"/>
            </a:endParaRPr>
          </a:p>
          <a:p>
            <a:pPr marL="457200" lvl="1" indent="0">
              <a:lnSpc>
                <a:spcPct val="160000"/>
              </a:lnSpc>
              <a:buNone/>
            </a:pPr>
            <a:r>
              <a:rPr lang="en-US" sz="2900" b="1" dirty="0">
                <a:latin typeface="Times New Roman" panose="02020603050405020304" pitchFamily="18" charset="0"/>
                <a:cs typeface="Times New Roman" panose="02020603050405020304" pitchFamily="18" charset="0"/>
              </a:rPr>
              <a:t>Data Variety:</a:t>
            </a:r>
            <a:r>
              <a:rPr lang="en-US" sz="2900" dirty="0">
                <a:latin typeface="Times New Roman" panose="02020603050405020304" pitchFamily="18" charset="0"/>
                <a:cs typeface="Times New Roman" panose="02020603050405020304" pitchFamily="18" charset="0"/>
              </a:rPr>
              <a:t> Twitter processes vast amounts of diverse data, including tweets, images, and videos, leading to challenges in integrating and analyzing these different data types.</a:t>
            </a:r>
          </a:p>
          <a:p>
            <a:pPr>
              <a:lnSpc>
                <a:spcPct val="160000"/>
              </a:lnSpc>
            </a:pPr>
            <a:r>
              <a:rPr lang="en-US" sz="2900" b="1" dirty="0">
                <a:latin typeface="Times New Roman" panose="02020603050405020304" pitchFamily="18" charset="0"/>
                <a:cs typeface="Times New Roman" panose="02020603050405020304" pitchFamily="18" charset="0"/>
              </a:rPr>
              <a:t>Solution:</a:t>
            </a:r>
            <a:endParaRPr lang="en-US" sz="2900" dirty="0">
              <a:latin typeface="Times New Roman" panose="02020603050405020304" pitchFamily="18" charset="0"/>
              <a:cs typeface="Times New Roman" panose="02020603050405020304" pitchFamily="18" charset="0"/>
            </a:endParaRPr>
          </a:p>
          <a:p>
            <a:pPr marL="914400" lvl="1" indent="-457200">
              <a:lnSpc>
                <a:spcPct val="160000"/>
              </a:lnSpc>
              <a:buFont typeface="+mj-lt"/>
              <a:buAutoNum type="arabicPeriod"/>
            </a:pPr>
            <a:r>
              <a:rPr lang="en-US" sz="2900" b="1" dirty="0">
                <a:latin typeface="Times New Roman" panose="02020603050405020304" pitchFamily="18" charset="0"/>
                <a:cs typeface="Times New Roman" panose="02020603050405020304" pitchFamily="18" charset="0"/>
              </a:rPr>
              <a:t>Data Lake Implementation:</a:t>
            </a:r>
            <a:r>
              <a:rPr lang="en-US" sz="2900" dirty="0">
                <a:latin typeface="Times New Roman" panose="02020603050405020304" pitchFamily="18" charset="0"/>
                <a:cs typeface="Times New Roman" panose="02020603050405020304" pitchFamily="18" charset="0"/>
              </a:rPr>
              <a:t> Twitter built a data lake using Hadoop, enabling the storage of raw data in its native format.</a:t>
            </a:r>
          </a:p>
          <a:p>
            <a:pPr marL="914400" lvl="1" indent="-457200">
              <a:lnSpc>
                <a:spcPct val="160000"/>
              </a:lnSpc>
              <a:buFont typeface="+mj-lt"/>
              <a:buAutoNum type="arabicPeriod"/>
            </a:pPr>
            <a:r>
              <a:rPr lang="en-US" sz="2900" b="1" dirty="0">
                <a:latin typeface="Times New Roman" panose="02020603050405020304" pitchFamily="18" charset="0"/>
                <a:cs typeface="Times New Roman" panose="02020603050405020304" pitchFamily="18" charset="0"/>
              </a:rPr>
              <a:t>Unified Data Platform:</a:t>
            </a:r>
            <a:r>
              <a:rPr lang="en-US" sz="2900" dirty="0">
                <a:latin typeface="Times New Roman" panose="02020603050405020304" pitchFamily="18" charset="0"/>
                <a:cs typeface="Times New Roman" panose="02020603050405020304" pitchFamily="18" charset="0"/>
              </a:rPr>
              <a:t> Developed a unified data platform, integrating various data processing tools like Apache Pig, Hive, and Presto to handle structured and unstructured data.</a:t>
            </a:r>
          </a:p>
          <a:p>
            <a:pPr>
              <a:lnSpc>
                <a:spcPct val="160000"/>
              </a:lnSpc>
            </a:pPr>
            <a:r>
              <a:rPr lang="en-US" sz="2900" b="1" dirty="0">
                <a:latin typeface="Times New Roman" panose="02020603050405020304" pitchFamily="18" charset="0"/>
                <a:cs typeface="Times New Roman" panose="02020603050405020304" pitchFamily="18" charset="0"/>
              </a:rPr>
              <a:t>Outcome:</a:t>
            </a:r>
            <a:endParaRPr lang="en-US" sz="2900" dirty="0">
              <a:latin typeface="Times New Roman" panose="02020603050405020304" pitchFamily="18" charset="0"/>
              <a:cs typeface="Times New Roman" panose="02020603050405020304" pitchFamily="18" charset="0"/>
            </a:endParaRPr>
          </a:p>
          <a:p>
            <a:pPr marL="914400" lvl="1" indent="-457200">
              <a:lnSpc>
                <a:spcPct val="160000"/>
              </a:lnSpc>
              <a:buFont typeface="+mj-lt"/>
              <a:buAutoNum type="arabicPeriod"/>
            </a:pPr>
            <a:r>
              <a:rPr lang="en-US" sz="2900" b="1" dirty="0">
                <a:latin typeface="Times New Roman" panose="02020603050405020304" pitchFamily="18" charset="0"/>
                <a:cs typeface="Times New Roman" panose="02020603050405020304" pitchFamily="18" charset="0"/>
              </a:rPr>
              <a:t>Flexibility:</a:t>
            </a:r>
            <a:r>
              <a:rPr lang="en-US" sz="2900" dirty="0">
                <a:latin typeface="Times New Roman" panose="02020603050405020304" pitchFamily="18" charset="0"/>
                <a:cs typeface="Times New Roman" panose="02020603050405020304" pitchFamily="18" charset="0"/>
              </a:rPr>
              <a:t> The data lake allowed Twitter to store and process diverse data types efficiently without extensive upfront modeling.</a:t>
            </a:r>
          </a:p>
          <a:p>
            <a:pPr marL="914400" lvl="1" indent="-457200">
              <a:lnSpc>
                <a:spcPct val="160000"/>
              </a:lnSpc>
              <a:buFont typeface="+mj-lt"/>
              <a:buAutoNum type="arabicPeriod"/>
            </a:pPr>
            <a:r>
              <a:rPr lang="en-US" sz="2900" b="1" dirty="0">
                <a:latin typeface="Times New Roman" panose="02020603050405020304" pitchFamily="18" charset="0"/>
                <a:cs typeface="Times New Roman" panose="02020603050405020304" pitchFamily="18" charset="0"/>
              </a:rPr>
              <a:t>Improved Insights:</a:t>
            </a:r>
            <a:r>
              <a:rPr lang="en-US" sz="2900" dirty="0">
                <a:latin typeface="Times New Roman" panose="02020603050405020304" pitchFamily="18" charset="0"/>
                <a:cs typeface="Times New Roman" panose="02020603050405020304" pitchFamily="18" charset="0"/>
              </a:rPr>
              <a:t> By integrating multiple data processing tools, Twitter enhanced its ability to analyze complex data, improving insights into user behavior and engagement.</a:t>
            </a:r>
          </a:p>
          <a:p>
            <a:endParaRPr lang="en-IN" dirty="0"/>
          </a:p>
        </p:txBody>
      </p:sp>
    </p:spTree>
    <p:extLst>
      <p:ext uri="{BB962C8B-B14F-4D97-AF65-F5344CB8AC3E}">
        <p14:creationId xmlns:p14="http://schemas.microsoft.com/office/powerpoint/2010/main" val="17266794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52254EF-40C6-49C8-8841-E45528BACEFF}"/>
              </a:ext>
            </a:extLst>
          </p:cNvPr>
          <p:cNvPicPr>
            <a:picLocks noChangeAspect="1"/>
          </p:cNvPicPr>
          <p:nvPr/>
        </p:nvPicPr>
        <p:blipFill>
          <a:blip r:embed="rId3"/>
          <a:stretch>
            <a:fillRect/>
          </a:stretch>
        </p:blipFill>
        <p:spPr>
          <a:xfrm>
            <a:off x="1" y="1273629"/>
            <a:ext cx="12192000" cy="4870708"/>
          </a:xfrm>
          <a:prstGeom prst="rect">
            <a:avLst/>
          </a:prstGeom>
        </p:spPr>
      </p:pic>
      <p:sp>
        <p:nvSpPr>
          <p:cNvPr id="5" name="Title 1">
            <a:extLst>
              <a:ext uri="{FF2B5EF4-FFF2-40B4-BE49-F238E27FC236}">
                <a16:creationId xmlns:a16="http://schemas.microsoft.com/office/drawing/2014/main" id="{04537E19-28A0-450C-839A-A4605E03D6EF}"/>
              </a:ext>
            </a:extLst>
          </p:cNvPr>
          <p:cNvSpPr txBox="1">
            <a:spLocks/>
          </p:cNvSpPr>
          <p:nvPr/>
        </p:nvSpPr>
        <p:spPr>
          <a:xfrm>
            <a:off x="838200" y="365125"/>
            <a:ext cx="10515600" cy="132556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t>Problem3 : Processing Data Faster</a:t>
            </a:r>
            <a:br>
              <a:rPr lang="en-US" b="1"/>
            </a:br>
            <a:endParaRPr lang="en-IN" dirty="0"/>
          </a:p>
        </p:txBody>
      </p:sp>
    </p:spTree>
    <p:extLst>
      <p:ext uri="{BB962C8B-B14F-4D97-AF65-F5344CB8AC3E}">
        <p14:creationId xmlns:p14="http://schemas.microsoft.com/office/powerpoint/2010/main" val="3357670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268BDC-1837-4B1B-87C6-369780688988}"/>
              </a:ext>
            </a:extLst>
          </p:cNvPr>
          <p:cNvSpPr>
            <a:spLocks noGrp="1"/>
          </p:cNvSpPr>
          <p:nvPr>
            <p:ph idx="1"/>
          </p:nvPr>
        </p:nvSpPr>
        <p:spPr>
          <a:xfrm>
            <a:off x="953814" y="1253331"/>
            <a:ext cx="10515600" cy="4351338"/>
          </a:xfrm>
        </p:spPr>
        <p:txBody>
          <a:bodyPr>
            <a:normAutofit lnSpcReduction="10000"/>
          </a:bodyPr>
          <a:lstStyle/>
          <a:p>
            <a:r>
              <a:rPr lang="en-US" b="1" dirty="0"/>
              <a:t>Challenges:</a:t>
            </a:r>
            <a:endParaRPr lang="en-US" dirty="0"/>
          </a:p>
          <a:p>
            <a:pPr marL="742950" lvl="1" indent="-285750">
              <a:lnSpc>
                <a:spcPct val="150000"/>
              </a:lnSpc>
              <a:buFont typeface="Arial" panose="020B0604020202020204" pitchFamily="34" charset="0"/>
              <a:buChar char="•"/>
            </a:pPr>
            <a:r>
              <a:rPr lang="en-US" dirty="0"/>
              <a:t>Velocity</a:t>
            </a:r>
          </a:p>
          <a:p>
            <a:pPr marL="742950" lvl="1" indent="-285750">
              <a:lnSpc>
                <a:spcPct val="150000"/>
              </a:lnSpc>
              <a:buFont typeface="Arial" panose="020B0604020202020204" pitchFamily="34" charset="0"/>
              <a:buChar char="•"/>
            </a:pPr>
            <a:r>
              <a:rPr lang="en-US" dirty="0"/>
              <a:t>Real-Time Processing</a:t>
            </a:r>
          </a:p>
          <a:p>
            <a:pPr marL="742950" lvl="1" indent="-285750">
              <a:lnSpc>
                <a:spcPct val="150000"/>
              </a:lnSpc>
              <a:buFont typeface="Arial" panose="020B0604020202020204" pitchFamily="34" charset="0"/>
              <a:buChar char="•"/>
            </a:pPr>
            <a:r>
              <a:rPr lang="en-US" dirty="0"/>
              <a:t>Latency</a:t>
            </a:r>
          </a:p>
          <a:p>
            <a:pPr>
              <a:buFont typeface="Arial" panose="020B0604020202020204" pitchFamily="34" charset="0"/>
              <a:buChar char="•"/>
            </a:pPr>
            <a:r>
              <a:rPr lang="en-US" b="1" dirty="0"/>
              <a:t>Solutions:</a:t>
            </a:r>
            <a:endParaRPr lang="en-US" dirty="0"/>
          </a:p>
          <a:p>
            <a:pPr marL="742950" lvl="1" indent="-285750">
              <a:lnSpc>
                <a:spcPct val="150000"/>
              </a:lnSpc>
              <a:buFont typeface="Arial" panose="020B0604020202020204" pitchFamily="34" charset="0"/>
              <a:buChar char="•"/>
            </a:pPr>
            <a:r>
              <a:rPr lang="en-US" dirty="0"/>
              <a:t>In-Memory Computing</a:t>
            </a:r>
          </a:p>
          <a:p>
            <a:pPr marL="742950" lvl="1" indent="-285750">
              <a:lnSpc>
                <a:spcPct val="150000"/>
              </a:lnSpc>
              <a:buFont typeface="Arial" panose="020B0604020202020204" pitchFamily="34" charset="0"/>
              <a:buChar char="•"/>
            </a:pPr>
            <a:r>
              <a:rPr lang="en-US" dirty="0"/>
              <a:t>Stream Processing</a:t>
            </a:r>
          </a:p>
          <a:p>
            <a:pPr marL="742950" lvl="1" indent="-285750">
              <a:lnSpc>
                <a:spcPct val="150000"/>
              </a:lnSpc>
              <a:buFont typeface="Arial" panose="020B0604020202020204" pitchFamily="34" charset="0"/>
              <a:buChar char="•"/>
            </a:pPr>
            <a:r>
              <a:rPr lang="en-US" dirty="0"/>
              <a:t>Parallel Processing</a:t>
            </a:r>
            <a:endParaRPr lang="en-IN" dirty="0"/>
          </a:p>
        </p:txBody>
      </p:sp>
    </p:spTree>
    <p:extLst>
      <p:ext uri="{BB962C8B-B14F-4D97-AF65-F5344CB8AC3E}">
        <p14:creationId xmlns:p14="http://schemas.microsoft.com/office/powerpoint/2010/main" val="2824003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anim calcmode="lin" valueType="num">
                                      <p:cBhvr>
                                        <p:cTn id="13"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1000"/>
                                        <p:tgtEl>
                                          <p:spTgt spid="3">
                                            <p:txEl>
                                              <p:pRg st="2" end="2"/>
                                            </p:txEl>
                                          </p:spTgt>
                                        </p:tgtEl>
                                      </p:cBhvr>
                                    </p:animEffect>
                                    <p:anim calcmode="lin" valueType="num">
                                      <p:cBhvr>
                                        <p:cTn id="1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1000"/>
                                        <p:tgtEl>
                                          <p:spTgt spid="3">
                                            <p:txEl>
                                              <p:pRg st="3" end="3"/>
                                            </p:txEl>
                                          </p:spTgt>
                                        </p:tgtEl>
                                      </p:cBhvr>
                                    </p:animEffect>
                                    <p:anim calcmode="lin" valueType="num">
                                      <p:cBhvr>
                                        <p:cTn id="23"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Effect transition="in" filter="fade">
                                      <p:cBhvr>
                                        <p:cTn id="29" dur="1000"/>
                                        <p:tgtEl>
                                          <p:spTgt spid="3">
                                            <p:txEl>
                                              <p:pRg st="4" end="4"/>
                                            </p:txEl>
                                          </p:spTgt>
                                        </p:tgtEl>
                                      </p:cBhvr>
                                    </p:animEffect>
                                    <p:anim calcmode="lin" valueType="num">
                                      <p:cBhvr>
                                        <p:cTn id="30"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barn(inVertical)">
                                      <p:cBhvr>
                                        <p:cTn id="36" dur="500"/>
                                        <p:tgtEl>
                                          <p:spTgt spid="3">
                                            <p:txEl>
                                              <p:pRg st="5" end="5"/>
                                            </p:txEl>
                                          </p:spTgt>
                                        </p:tgtEl>
                                      </p:cBhvr>
                                    </p:animEffect>
                                  </p:childTnLst>
                                </p:cTn>
                              </p:par>
                              <p:par>
                                <p:cTn id="37" presetID="16" presetClass="entr" presetSubtype="21" fill="hold" nodeType="with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animEffect transition="in" filter="barn(inVertical)">
                                      <p:cBhvr>
                                        <p:cTn id="39" dur="500"/>
                                        <p:tgtEl>
                                          <p:spTgt spid="3">
                                            <p:txEl>
                                              <p:pRg st="6" end="6"/>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barn(inVertical)">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A5D3F-FCFA-40AD-8662-748801D94FE6}"/>
              </a:ext>
            </a:extLst>
          </p:cNvPr>
          <p:cNvSpPr>
            <a:spLocks noGrp="1"/>
          </p:cNvSpPr>
          <p:nvPr>
            <p:ph type="title"/>
          </p:nvPr>
        </p:nvSpPr>
        <p:spPr>
          <a:xfrm>
            <a:off x="186559" y="144409"/>
            <a:ext cx="10515600" cy="780502"/>
          </a:xfrm>
        </p:spPr>
        <p:txBody>
          <a:bodyPr/>
          <a:lstStyle/>
          <a:p>
            <a:r>
              <a:rPr lang="en-IN" dirty="0"/>
              <a:t>Case Study :</a:t>
            </a:r>
            <a:r>
              <a:rPr lang="en-US" b="1" dirty="0"/>
              <a:t>Company:</a:t>
            </a:r>
            <a:r>
              <a:rPr lang="en-US" dirty="0"/>
              <a:t> </a:t>
            </a:r>
            <a:r>
              <a:rPr lang="en-US" b="1" dirty="0"/>
              <a:t>Uber</a:t>
            </a:r>
            <a:endParaRPr lang="en-IN" dirty="0"/>
          </a:p>
        </p:txBody>
      </p:sp>
      <p:sp>
        <p:nvSpPr>
          <p:cNvPr id="3" name="Content Placeholder 2">
            <a:extLst>
              <a:ext uri="{FF2B5EF4-FFF2-40B4-BE49-F238E27FC236}">
                <a16:creationId xmlns:a16="http://schemas.microsoft.com/office/drawing/2014/main" id="{576D0452-55EA-4AB5-BC4F-E470B7B33694}"/>
              </a:ext>
            </a:extLst>
          </p:cNvPr>
          <p:cNvSpPr>
            <a:spLocks noGrp="1"/>
          </p:cNvSpPr>
          <p:nvPr>
            <p:ph idx="1"/>
          </p:nvPr>
        </p:nvSpPr>
        <p:spPr>
          <a:xfrm>
            <a:off x="186559" y="1069321"/>
            <a:ext cx="11606048" cy="5788680"/>
          </a:xfrm>
        </p:spPr>
        <p:txBody>
          <a:bodyPr>
            <a:normAutofit lnSpcReduction="10000"/>
          </a:bodyPr>
          <a:lstStyle/>
          <a:p>
            <a:pPr>
              <a:lnSpc>
                <a:spcPct val="100000"/>
              </a:lnSpc>
            </a:pPr>
            <a:r>
              <a:rPr lang="en-US" b="1" dirty="0">
                <a:latin typeface="Times New Roman" panose="02020603050405020304" pitchFamily="18" charset="0"/>
                <a:cs typeface="Times New Roman" panose="02020603050405020304" pitchFamily="18" charset="0"/>
              </a:rPr>
              <a:t>Challenge:</a:t>
            </a:r>
            <a:endParaRPr lang="en-US" dirty="0">
              <a:latin typeface="Times New Roman" panose="02020603050405020304" pitchFamily="18" charset="0"/>
              <a:cs typeface="Times New Roman" panose="02020603050405020304" pitchFamily="18" charset="0"/>
            </a:endParaRPr>
          </a:p>
          <a:p>
            <a:pPr marL="457200" lvl="1" indent="0" algn="just">
              <a:lnSpc>
                <a:spcPct val="100000"/>
              </a:lnSpc>
              <a:buNone/>
            </a:pPr>
            <a:r>
              <a:rPr lang="en-US" b="1" dirty="0">
                <a:latin typeface="Times New Roman" panose="02020603050405020304" pitchFamily="18" charset="0"/>
                <a:cs typeface="Times New Roman" panose="02020603050405020304" pitchFamily="18" charset="0"/>
              </a:rPr>
              <a:t>Real-Time Data Processing:</a:t>
            </a:r>
            <a:r>
              <a:rPr lang="en-US" dirty="0">
                <a:latin typeface="Times New Roman" panose="02020603050405020304" pitchFamily="18" charset="0"/>
                <a:cs typeface="Times New Roman" panose="02020603050405020304" pitchFamily="18" charset="0"/>
              </a:rPr>
              <a:t> Uber needed to process real-time location and transactional data from millions of rides to provide accurate ETAs, dynamic pricing, and efficient matching.</a:t>
            </a:r>
          </a:p>
          <a:p>
            <a:pPr algn="just">
              <a:lnSpc>
                <a:spcPct val="100000"/>
              </a:lnSpc>
            </a:pPr>
            <a:r>
              <a:rPr lang="en-US" b="1" dirty="0">
                <a:latin typeface="Times New Roman" panose="02020603050405020304" pitchFamily="18" charset="0"/>
                <a:cs typeface="Times New Roman" panose="02020603050405020304" pitchFamily="18" charset="0"/>
              </a:rPr>
              <a:t>Solution:</a:t>
            </a:r>
            <a:endParaRPr lang="en-US" dirty="0">
              <a:latin typeface="Times New Roman" panose="02020603050405020304" pitchFamily="18" charset="0"/>
              <a:cs typeface="Times New Roman" panose="02020603050405020304" pitchFamily="18" charset="0"/>
            </a:endParaRPr>
          </a:p>
          <a:p>
            <a:pPr marL="914400" lvl="1" indent="-457200" algn="just">
              <a:lnSpc>
                <a:spcPct val="100000"/>
              </a:lnSpc>
              <a:buFont typeface="+mj-lt"/>
              <a:buAutoNum type="arabicPeriod"/>
            </a:pPr>
            <a:r>
              <a:rPr lang="en-US" b="1" dirty="0">
                <a:latin typeface="Times New Roman" panose="02020603050405020304" pitchFamily="18" charset="0"/>
                <a:cs typeface="Times New Roman" panose="02020603050405020304" pitchFamily="18" charset="0"/>
              </a:rPr>
              <a:t>Stream Processing:</a:t>
            </a:r>
            <a:r>
              <a:rPr lang="en-US" dirty="0">
                <a:latin typeface="Times New Roman" panose="02020603050405020304" pitchFamily="18" charset="0"/>
                <a:cs typeface="Times New Roman" panose="02020603050405020304" pitchFamily="18" charset="0"/>
              </a:rPr>
              <a:t> Uber adopted Apache Kafka and Apache </a:t>
            </a:r>
            <a:r>
              <a:rPr lang="en-US" dirty="0" err="1">
                <a:latin typeface="Times New Roman" panose="02020603050405020304" pitchFamily="18" charset="0"/>
                <a:cs typeface="Times New Roman" panose="02020603050405020304" pitchFamily="18" charset="0"/>
              </a:rPr>
              <a:t>Flink</a:t>
            </a:r>
            <a:r>
              <a:rPr lang="en-US" dirty="0">
                <a:latin typeface="Times New Roman" panose="02020603050405020304" pitchFamily="18" charset="0"/>
                <a:cs typeface="Times New Roman" panose="02020603050405020304" pitchFamily="18" charset="0"/>
              </a:rPr>
              <a:t> for real-time data streaming and processing, enabling rapid analysis of incoming data.</a:t>
            </a:r>
          </a:p>
          <a:p>
            <a:pPr marL="914400" lvl="1" indent="-457200" algn="just">
              <a:lnSpc>
                <a:spcPct val="100000"/>
              </a:lnSpc>
              <a:buFont typeface="+mj-lt"/>
              <a:buAutoNum type="arabicPeriod"/>
            </a:pPr>
            <a:r>
              <a:rPr lang="en-US" b="1" dirty="0">
                <a:latin typeface="Times New Roman" panose="02020603050405020304" pitchFamily="18" charset="0"/>
                <a:cs typeface="Times New Roman" panose="02020603050405020304" pitchFamily="18" charset="0"/>
              </a:rPr>
              <a:t>In-Memory Computing:</a:t>
            </a:r>
            <a:r>
              <a:rPr lang="en-US" dirty="0">
                <a:latin typeface="Times New Roman" panose="02020603050405020304" pitchFamily="18" charset="0"/>
                <a:cs typeface="Times New Roman" panose="02020603050405020304" pitchFamily="18" charset="0"/>
              </a:rPr>
              <a:t> Leveraged Apache Spark for in-memory data processing, reducing latency and improving data processing speed.</a:t>
            </a:r>
          </a:p>
          <a:p>
            <a:pPr algn="just">
              <a:lnSpc>
                <a:spcPct val="100000"/>
              </a:lnSpc>
            </a:pPr>
            <a:r>
              <a:rPr lang="en-US" b="1" dirty="0">
                <a:latin typeface="Times New Roman" panose="02020603050405020304" pitchFamily="18" charset="0"/>
                <a:cs typeface="Times New Roman" panose="02020603050405020304" pitchFamily="18" charset="0"/>
              </a:rPr>
              <a:t>Outcome:</a:t>
            </a:r>
            <a:endParaRPr lang="en-US" dirty="0">
              <a:latin typeface="Times New Roman" panose="02020603050405020304" pitchFamily="18" charset="0"/>
              <a:cs typeface="Times New Roman" panose="02020603050405020304" pitchFamily="18" charset="0"/>
            </a:endParaRPr>
          </a:p>
          <a:p>
            <a:pPr marL="914400" lvl="1" indent="-457200" algn="just">
              <a:lnSpc>
                <a:spcPct val="100000"/>
              </a:lnSpc>
              <a:buFont typeface="+mj-lt"/>
              <a:buAutoNum type="arabicPeriod"/>
            </a:pPr>
            <a:r>
              <a:rPr lang="en-US" b="1" dirty="0">
                <a:latin typeface="Times New Roman" panose="02020603050405020304" pitchFamily="18" charset="0"/>
                <a:cs typeface="Times New Roman" panose="02020603050405020304" pitchFamily="18" charset="0"/>
              </a:rPr>
              <a:t>Real-Time Insights:</a:t>
            </a:r>
            <a:r>
              <a:rPr lang="en-US" dirty="0">
                <a:latin typeface="Times New Roman" panose="02020603050405020304" pitchFamily="18" charset="0"/>
                <a:cs typeface="Times New Roman" panose="02020603050405020304" pitchFamily="18" charset="0"/>
              </a:rPr>
              <a:t> Uber was able to process and analyze data in real-time, enhancing the accuracy of its services and customer experience.</a:t>
            </a:r>
          </a:p>
          <a:p>
            <a:pPr marL="914400" lvl="1" indent="-457200" algn="just">
              <a:lnSpc>
                <a:spcPct val="100000"/>
              </a:lnSpc>
              <a:buFont typeface="+mj-lt"/>
              <a:buAutoNum type="arabicPeriod"/>
            </a:pPr>
            <a:r>
              <a:rPr lang="en-US" b="1" dirty="0">
                <a:latin typeface="Times New Roman" panose="02020603050405020304" pitchFamily="18" charset="0"/>
                <a:cs typeface="Times New Roman" panose="02020603050405020304" pitchFamily="18" charset="0"/>
              </a:rPr>
              <a:t>Reduced Latency:</a:t>
            </a:r>
            <a:r>
              <a:rPr lang="en-US" dirty="0">
                <a:latin typeface="Times New Roman" panose="02020603050405020304" pitchFamily="18" charset="0"/>
                <a:cs typeface="Times New Roman" panose="02020603050405020304" pitchFamily="18" charset="0"/>
              </a:rPr>
              <a:t> Achieved faster data processing and retrieval, allowing for immediate responses to changing conditions and user demands.</a:t>
            </a:r>
          </a:p>
          <a:p>
            <a:endParaRPr lang="en-IN" dirty="0"/>
          </a:p>
        </p:txBody>
      </p:sp>
    </p:spTree>
    <p:extLst>
      <p:ext uri="{BB962C8B-B14F-4D97-AF65-F5344CB8AC3E}">
        <p14:creationId xmlns:p14="http://schemas.microsoft.com/office/powerpoint/2010/main" val="7992989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1319" y="885868"/>
            <a:ext cx="9869362" cy="5086264"/>
          </a:xfrm>
          <a:prstGeom prst="rect">
            <a:avLst/>
          </a:prstGeom>
        </p:spPr>
        <p:txBody>
          <a:bodyPr wrap="square">
            <a:spAutoFit/>
          </a:bodyPr>
          <a:lstStyle/>
          <a:p>
            <a:r>
              <a:rPr lang="en-US" sz="2400" dirty="0"/>
              <a:t>A big data analytics cycle can be described by the following stage −</a:t>
            </a:r>
          </a:p>
          <a:p>
            <a:pPr>
              <a:buFont typeface="Arial" panose="020B0604020202020204" pitchFamily="34" charset="0"/>
              <a:buChar char="•"/>
            </a:pPr>
            <a:endParaRPr lang="en-US" dirty="0"/>
          </a:p>
          <a:p>
            <a:pPr marL="342900" indent="-342900">
              <a:lnSpc>
                <a:spcPct val="200000"/>
              </a:lnSpc>
              <a:buFont typeface="+mj-lt"/>
              <a:buAutoNum type="arabicPeriod"/>
            </a:pPr>
            <a:r>
              <a:rPr lang="en-US" b="1" dirty="0">
                <a:latin typeface="Times New Roman" panose="02020603050405020304" pitchFamily="18" charset="0"/>
                <a:cs typeface="Times New Roman" panose="02020603050405020304" pitchFamily="18" charset="0"/>
              </a:rPr>
              <a:t>Business Problem Definition</a:t>
            </a:r>
          </a:p>
          <a:p>
            <a:pPr marL="342900" indent="-342900">
              <a:lnSpc>
                <a:spcPct val="200000"/>
              </a:lnSpc>
              <a:buFont typeface="+mj-lt"/>
              <a:buAutoNum type="arabicPeriod"/>
            </a:pPr>
            <a:r>
              <a:rPr lang="en-US" b="1" dirty="0">
                <a:latin typeface="Times New Roman" panose="02020603050405020304" pitchFamily="18" charset="0"/>
                <a:cs typeface="Times New Roman" panose="02020603050405020304" pitchFamily="18" charset="0"/>
              </a:rPr>
              <a:t>Data Identification</a:t>
            </a:r>
          </a:p>
          <a:p>
            <a:pPr marL="342900" indent="-342900">
              <a:lnSpc>
                <a:spcPct val="200000"/>
              </a:lnSpc>
              <a:buFont typeface="+mj-lt"/>
              <a:buAutoNum type="arabicPeriod"/>
            </a:pPr>
            <a:r>
              <a:rPr lang="en-US" b="1" dirty="0">
                <a:latin typeface="Times New Roman" panose="02020603050405020304" pitchFamily="18" charset="0"/>
                <a:cs typeface="Times New Roman" panose="02020603050405020304" pitchFamily="18" charset="0"/>
              </a:rPr>
              <a:t>Data Acquisition &amp; Filtering</a:t>
            </a:r>
          </a:p>
          <a:p>
            <a:pPr marL="342900" indent="-342900">
              <a:lnSpc>
                <a:spcPct val="200000"/>
              </a:lnSpc>
              <a:buFont typeface="+mj-lt"/>
              <a:buAutoNum type="arabicPeriod"/>
            </a:pPr>
            <a:r>
              <a:rPr lang="en-US" b="1" dirty="0">
                <a:latin typeface="Times New Roman" panose="02020603050405020304" pitchFamily="18" charset="0"/>
                <a:cs typeface="Times New Roman" panose="02020603050405020304" pitchFamily="18" charset="0"/>
              </a:rPr>
              <a:t>Data Extraction</a:t>
            </a:r>
          </a:p>
          <a:p>
            <a:pPr marL="342900" indent="-342900">
              <a:lnSpc>
                <a:spcPct val="200000"/>
              </a:lnSpc>
              <a:buFont typeface="+mj-lt"/>
              <a:buAutoNum type="arabicPeriod"/>
            </a:pPr>
            <a:r>
              <a:rPr lang="en-US" b="1" dirty="0">
                <a:latin typeface="Times New Roman" panose="02020603050405020304" pitchFamily="18" charset="0"/>
                <a:cs typeface="Times New Roman" panose="02020603050405020304" pitchFamily="18" charset="0"/>
              </a:rPr>
              <a:t>Exploratory Data Analysis</a:t>
            </a:r>
          </a:p>
          <a:p>
            <a:pPr marL="342900" indent="-342900">
              <a:lnSpc>
                <a:spcPct val="200000"/>
              </a:lnSpc>
              <a:buFont typeface="+mj-lt"/>
              <a:buAutoNum type="arabicPeriod"/>
            </a:pPr>
            <a:r>
              <a:rPr lang="en-US" b="1" dirty="0">
                <a:latin typeface="Times New Roman" panose="02020603050405020304" pitchFamily="18" charset="0"/>
                <a:cs typeface="Times New Roman" panose="02020603050405020304" pitchFamily="18" charset="0"/>
              </a:rPr>
              <a:t>Data Preparation for Modeling and Assessment</a:t>
            </a:r>
          </a:p>
          <a:p>
            <a:pPr marL="342900" indent="-342900">
              <a:lnSpc>
                <a:spcPct val="200000"/>
              </a:lnSpc>
              <a:buFont typeface="+mj-lt"/>
              <a:buAutoNum type="arabicPeriod"/>
            </a:pPr>
            <a:r>
              <a:rPr lang="en-US" b="1" dirty="0">
                <a:latin typeface="Times New Roman" panose="02020603050405020304" pitchFamily="18" charset="0"/>
                <a:cs typeface="Times New Roman" panose="02020603050405020304" pitchFamily="18" charset="0"/>
              </a:rPr>
              <a:t>Data Visualization</a:t>
            </a:r>
          </a:p>
          <a:p>
            <a:pPr marL="342900" indent="-342900">
              <a:lnSpc>
                <a:spcPct val="200000"/>
              </a:lnSpc>
              <a:buFont typeface="+mj-lt"/>
              <a:buAutoNum type="arabicPeriod"/>
            </a:pPr>
            <a:r>
              <a:rPr lang="en-US" b="1" dirty="0">
                <a:latin typeface="Times New Roman" panose="02020603050405020304" pitchFamily="18" charset="0"/>
                <a:cs typeface="Times New Roman" panose="02020603050405020304" pitchFamily="18" charset="0"/>
              </a:rPr>
              <a:t>Analysis of Results</a:t>
            </a:r>
          </a:p>
        </p:txBody>
      </p:sp>
    </p:spTree>
    <p:extLst>
      <p:ext uri="{BB962C8B-B14F-4D97-AF65-F5344CB8AC3E}">
        <p14:creationId xmlns:p14="http://schemas.microsoft.com/office/powerpoint/2010/main" val="20640289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Classification of Data Analytics</a:t>
            </a:r>
          </a:p>
        </p:txBody>
      </p:sp>
      <p:pic>
        <p:nvPicPr>
          <p:cNvPr id="6" name="Content Placeholder 3"/>
          <p:cNvPicPr>
            <a:picLocks noGrp="1" noChangeAspect="1"/>
          </p:cNvPicPr>
          <p:nvPr>
            <p:ph idx="1"/>
          </p:nvPr>
        </p:nvPicPr>
        <p:blipFill rotWithShape="1">
          <a:blip r:embed="rId3"/>
          <a:srcRect l="4013" t="22334" r="3873" b="12094"/>
          <a:stretch/>
        </p:blipFill>
        <p:spPr>
          <a:xfrm>
            <a:off x="838200" y="1896995"/>
            <a:ext cx="10515600" cy="4208597"/>
          </a:xfrm>
          <a:prstGeom prst="rect">
            <a:avLst/>
          </a:prstGeom>
        </p:spPr>
      </p:pic>
    </p:spTree>
    <p:extLst>
      <p:ext uri="{BB962C8B-B14F-4D97-AF65-F5344CB8AC3E}">
        <p14:creationId xmlns:p14="http://schemas.microsoft.com/office/powerpoint/2010/main" val="2974192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1915F6-D4E3-4E2A-BEF2-B7009B648289}"/>
              </a:ext>
            </a:extLst>
          </p:cNvPr>
          <p:cNvSpPr txBox="1"/>
          <p:nvPr/>
        </p:nvSpPr>
        <p:spPr>
          <a:xfrm>
            <a:off x="273269" y="117693"/>
            <a:ext cx="11729545" cy="6740307"/>
          </a:xfrm>
          <a:prstGeom prst="rect">
            <a:avLst/>
          </a:prstGeom>
          <a:noFill/>
        </p:spPr>
        <p:txBody>
          <a:bodyPr wrap="square">
            <a:spAutoFit/>
          </a:bodyPr>
          <a:lstStyle/>
          <a:p>
            <a:r>
              <a:rPr lang="en-US" b="1" dirty="0"/>
              <a:t>Retail Case Study: Walmart</a:t>
            </a:r>
          </a:p>
          <a:p>
            <a:r>
              <a:rPr lang="en-US" dirty="0"/>
              <a:t>Walmart, one of the largest retail chains in the world, uses various types of analytics to optimize its operations and improve customer satisfaction.</a:t>
            </a:r>
          </a:p>
          <a:p>
            <a:pPr>
              <a:buFont typeface="+mj-lt"/>
              <a:buAutoNum type="arabicPeriod"/>
            </a:pPr>
            <a:r>
              <a:rPr lang="en-US" b="1" dirty="0"/>
              <a:t>Descriptive Analytics:</a:t>
            </a:r>
            <a:endParaRPr lang="en-US" dirty="0"/>
          </a:p>
          <a:p>
            <a:pPr marL="742950" lvl="1" indent="-285750">
              <a:buFont typeface="+mj-lt"/>
              <a:buAutoNum type="arabicPeriod"/>
            </a:pPr>
            <a:r>
              <a:rPr lang="en-US" b="1" dirty="0"/>
              <a:t>Question:</a:t>
            </a:r>
            <a:r>
              <a:rPr lang="en-US" dirty="0"/>
              <a:t> "What happened?"</a:t>
            </a:r>
          </a:p>
          <a:p>
            <a:pPr marL="742950" lvl="1" indent="-285750">
              <a:buFont typeface="+mj-lt"/>
              <a:buAutoNum type="arabicPeriod"/>
            </a:pPr>
            <a:r>
              <a:rPr lang="en-US" b="1" dirty="0"/>
              <a:t>Example:</a:t>
            </a:r>
            <a:r>
              <a:rPr lang="en-US" dirty="0"/>
              <a:t> Walmart employs descriptive analytics to monitor sales data and inventory levels across its stores. By analyzing historical sales patterns, Walmart identifies that certain products, like snow shovels and winter clothing, experience higher demand during the winter season in northern regions.</a:t>
            </a:r>
          </a:p>
          <a:p>
            <a:pPr>
              <a:buFont typeface="+mj-lt"/>
              <a:buAutoNum type="arabicPeriod"/>
            </a:pPr>
            <a:r>
              <a:rPr lang="en-US" b="1" dirty="0"/>
              <a:t>Diagnostic Analytics:</a:t>
            </a:r>
            <a:endParaRPr lang="en-US" dirty="0"/>
          </a:p>
          <a:p>
            <a:pPr marL="742950" lvl="1" indent="-285750">
              <a:buFont typeface="+mj-lt"/>
              <a:buAutoNum type="arabicPeriod"/>
            </a:pPr>
            <a:r>
              <a:rPr lang="en-US" b="1" dirty="0"/>
              <a:t>Question:</a:t>
            </a:r>
            <a:r>
              <a:rPr lang="en-US" dirty="0"/>
              <a:t> "Why did it happen?"</a:t>
            </a:r>
          </a:p>
          <a:p>
            <a:pPr marL="742950" lvl="1" indent="-285750">
              <a:buFont typeface="+mj-lt"/>
              <a:buAutoNum type="arabicPeriod"/>
            </a:pPr>
            <a:r>
              <a:rPr lang="en-US" b="1" dirty="0"/>
              <a:t>Example:</a:t>
            </a:r>
            <a:r>
              <a:rPr lang="en-US" dirty="0"/>
              <a:t> To understand the factors contributing to the spike in sales of specific products, Walmart uses diagnostic analytics. They discover that the increase is due to weather conditions, local events, and regional holidays, which drive customers to purchase specific items more frequently during these times.</a:t>
            </a:r>
          </a:p>
          <a:p>
            <a:pPr>
              <a:buFont typeface="+mj-lt"/>
              <a:buAutoNum type="arabicPeriod"/>
            </a:pPr>
            <a:r>
              <a:rPr lang="en-US" b="1" dirty="0"/>
              <a:t>Predictive Analytics:</a:t>
            </a:r>
            <a:endParaRPr lang="en-US" dirty="0"/>
          </a:p>
          <a:p>
            <a:pPr marL="742950" lvl="1" indent="-285750">
              <a:buFont typeface="+mj-lt"/>
              <a:buAutoNum type="arabicPeriod"/>
            </a:pPr>
            <a:r>
              <a:rPr lang="en-US" b="1" dirty="0"/>
              <a:t>Question:</a:t>
            </a:r>
            <a:r>
              <a:rPr lang="en-US" dirty="0"/>
              <a:t> "What will happen next?"</a:t>
            </a:r>
          </a:p>
          <a:p>
            <a:pPr marL="742950" lvl="1" indent="-285750">
              <a:buFont typeface="+mj-lt"/>
              <a:buAutoNum type="arabicPeriod"/>
            </a:pPr>
            <a:r>
              <a:rPr lang="en-US" b="1" dirty="0"/>
              <a:t>Example:</a:t>
            </a:r>
            <a:r>
              <a:rPr lang="en-US" dirty="0"/>
              <a:t> Walmart leverages predictive analytics to forecast future demand for products based on historical sales data and external factors like weather forecasts. For instance, they predict a surge in demand for emergency supplies ahead of an anticipated hurricane in the southeastern United States.</a:t>
            </a:r>
          </a:p>
          <a:p>
            <a:pPr>
              <a:buFont typeface="+mj-lt"/>
              <a:buAutoNum type="arabicPeriod"/>
            </a:pPr>
            <a:r>
              <a:rPr lang="en-US" b="1" dirty="0"/>
              <a:t>Prescriptive Analytics:</a:t>
            </a:r>
            <a:endParaRPr lang="en-US" dirty="0"/>
          </a:p>
          <a:p>
            <a:pPr marL="742950" lvl="1" indent="-285750">
              <a:buFont typeface="+mj-lt"/>
              <a:buAutoNum type="arabicPeriod"/>
            </a:pPr>
            <a:r>
              <a:rPr lang="en-US" b="1" dirty="0"/>
              <a:t>Question:</a:t>
            </a:r>
            <a:r>
              <a:rPr lang="en-US" dirty="0"/>
              <a:t> "What should be done about it?"</a:t>
            </a:r>
          </a:p>
          <a:p>
            <a:pPr marL="742950" lvl="1" indent="-285750">
              <a:buFont typeface="+mj-lt"/>
              <a:buAutoNum type="arabicPeriod"/>
            </a:pPr>
            <a:r>
              <a:rPr lang="en-US" b="1" dirty="0"/>
              <a:t>Example:</a:t>
            </a:r>
            <a:r>
              <a:rPr lang="en-US" dirty="0"/>
              <a:t> Using prescriptive analytics, Walmart determines the best actions to take to optimize supply chain operations. They decide to increase the stock of high-demand products in affected areas, adjust pricing strategies, and enhance logistics to ensure timely delivery. Additionally, they launch targeted marketing campaigns to promote relevant products to customers likely to be affected by the hurricane.</a:t>
            </a:r>
          </a:p>
        </p:txBody>
      </p:sp>
    </p:spTree>
    <p:extLst>
      <p:ext uri="{BB962C8B-B14F-4D97-AF65-F5344CB8AC3E}">
        <p14:creationId xmlns:p14="http://schemas.microsoft.com/office/powerpoint/2010/main" val="42057666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Big data Analytics-Case studies</a:t>
            </a:r>
          </a:p>
        </p:txBody>
      </p:sp>
      <p:sp>
        <p:nvSpPr>
          <p:cNvPr id="3" name="Content Placeholder 2"/>
          <p:cNvSpPr>
            <a:spLocks noGrp="1"/>
          </p:cNvSpPr>
          <p:nvPr>
            <p:ph idx="1"/>
          </p:nvPr>
        </p:nvSpPr>
        <p:spPr/>
        <p:txBody>
          <a:bodyPr/>
          <a:lstStyle/>
          <a:p>
            <a:r>
              <a:rPr lang="en-US" dirty="0"/>
              <a:t>Healthcare</a:t>
            </a:r>
          </a:p>
          <a:p>
            <a:endParaRPr lang="en-US" dirty="0"/>
          </a:p>
        </p:txBody>
      </p:sp>
      <p:pic>
        <p:nvPicPr>
          <p:cNvPr id="4" name="Picture 3"/>
          <p:cNvPicPr>
            <a:picLocks noChangeAspect="1"/>
          </p:cNvPicPr>
          <p:nvPr/>
        </p:nvPicPr>
        <p:blipFill>
          <a:blip r:embed="rId3"/>
          <a:stretch>
            <a:fillRect/>
          </a:stretch>
        </p:blipFill>
        <p:spPr>
          <a:xfrm>
            <a:off x="2820876" y="1433043"/>
            <a:ext cx="9048750" cy="4610100"/>
          </a:xfrm>
          <a:prstGeom prst="rect">
            <a:avLst/>
          </a:prstGeom>
        </p:spPr>
      </p:pic>
    </p:spTree>
    <p:extLst>
      <p:ext uri="{BB962C8B-B14F-4D97-AF65-F5344CB8AC3E}">
        <p14:creationId xmlns:p14="http://schemas.microsoft.com/office/powerpoint/2010/main" val="3218700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064295" y="208770"/>
            <a:ext cx="5560529" cy="769441"/>
          </a:xfrm>
          <a:prstGeom prst="rect">
            <a:avLst/>
          </a:prstGeom>
          <a:noFill/>
        </p:spPr>
        <p:txBody>
          <a:bodyPr wrap="square" rtlCol="0">
            <a:spAutoFit/>
          </a:bodyPr>
          <a:lstStyle/>
          <a:p>
            <a:pPr algn="ctr"/>
            <a:r>
              <a:rPr lang="en-US" sz="4400" b="1" dirty="0">
                <a:latin typeface="+mj-lt"/>
                <a:ea typeface="+mj-ea"/>
                <a:cs typeface="+mj-cs"/>
              </a:rPr>
              <a:t>Volume</a:t>
            </a:r>
          </a:p>
        </p:txBody>
      </p:sp>
      <p:pic>
        <p:nvPicPr>
          <p:cNvPr id="5" name="Picture 4">
            <a:extLst>
              <a:ext uri="{FF2B5EF4-FFF2-40B4-BE49-F238E27FC236}">
                <a16:creationId xmlns:a16="http://schemas.microsoft.com/office/drawing/2014/main" id="{27F78AB5-D1BB-427C-AECD-D4BDF9348A76}"/>
              </a:ext>
            </a:extLst>
          </p:cNvPr>
          <p:cNvPicPr>
            <a:picLocks noChangeAspect="1"/>
          </p:cNvPicPr>
          <p:nvPr/>
        </p:nvPicPr>
        <p:blipFill>
          <a:blip r:embed="rId3"/>
          <a:stretch>
            <a:fillRect/>
          </a:stretch>
        </p:blipFill>
        <p:spPr>
          <a:xfrm>
            <a:off x="0" y="1703223"/>
            <a:ext cx="5201677" cy="4245631"/>
          </a:xfrm>
          <a:prstGeom prst="rect">
            <a:avLst/>
          </a:prstGeom>
        </p:spPr>
      </p:pic>
      <p:pic>
        <p:nvPicPr>
          <p:cNvPr id="9" name="Picture 8">
            <a:extLst>
              <a:ext uri="{FF2B5EF4-FFF2-40B4-BE49-F238E27FC236}">
                <a16:creationId xmlns:a16="http://schemas.microsoft.com/office/drawing/2014/main" id="{75326EDB-F6B1-4C9B-869B-9B4F5DE7C34A}"/>
              </a:ext>
            </a:extLst>
          </p:cNvPr>
          <p:cNvPicPr>
            <a:picLocks noChangeAspect="1"/>
          </p:cNvPicPr>
          <p:nvPr/>
        </p:nvPicPr>
        <p:blipFill>
          <a:blip r:embed="rId4"/>
          <a:stretch>
            <a:fillRect/>
          </a:stretch>
        </p:blipFill>
        <p:spPr>
          <a:xfrm>
            <a:off x="5086771" y="1462149"/>
            <a:ext cx="3538053" cy="4529647"/>
          </a:xfrm>
          <a:prstGeom prst="rect">
            <a:avLst/>
          </a:prstGeom>
        </p:spPr>
      </p:pic>
      <p:pic>
        <p:nvPicPr>
          <p:cNvPr id="13" name="Picture 12">
            <a:extLst>
              <a:ext uri="{FF2B5EF4-FFF2-40B4-BE49-F238E27FC236}">
                <a16:creationId xmlns:a16="http://schemas.microsoft.com/office/drawing/2014/main" id="{4946FEC7-C6E0-4EEE-8102-0DA00B064B52}"/>
              </a:ext>
            </a:extLst>
          </p:cNvPr>
          <p:cNvPicPr>
            <a:picLocks noChangeAspect="1"/>
          </p:cNvPicPr>
          <p:nvPr/>
        </p:nvPicPr>
        <p:blipFill>
          <a:blip r:embed="rId5"/>
          <a:stretch>
            <a:fillRect/>
          </a:stretch>
        </p:blipFill>
        <p:spPr>
          <a:xfrm>
            <a:off x="8624824" y="1792250"/>
            <a:ext cx="3379516" cy="4199545"/>
          </a:xfrm>
          <a:prstGeom prst="rect">
            <a:avLst/>
          </a:prstGeom>
        </p:spPr>
      </p:pic>
      <p:sp>
        <p:nvSpPr>
          <p:cNvPr id="14" name="TextBox 13">
            <a:extLst>
              <a:ext uri="{FF2B5EF4-FFF2-40B4-BE49-F238E27FC236}">
                <a16:creationId xmlns:a16="http://schemas.microsoft.com/office/drawing/2014/main" id="{B54D4E38-B6BC-457B-8110-F8AD84E78511}"/>
              </a:ext>
            </a:extLst>
          </p:cNvPr>
          <p:cNvSpPr txBox="1"/>
          <p:nvPr/>
        </p:nvSpPr>
        <p:spPr>
          <a:xfrm>
            <a:off x="746234" y="6484883"/>
            <a:ext cx="7956332" cy="369332"/>
          </a:xfrm>
          <a:prstGeom prst="rect">
            <a:avLst/>
          </a:prstGeom>
          <a:noFill/>
        </p:spPr>
        <p:txBody>
          <a:bodyPr wrap="square" rtlCol="0">
            <a:spAutoFit/>
          </a:bodyPr>
          <a:lstStyle/>
          <a:p>
            <a:r>
              <a:rPr lang="en-US" dirty="0"/>
              <a:t>Reference: https://explodingtopics.com/blog/data-generated-per-day </a:t>
            </a:r>
            <a:endParaRPr lang="en-IN" dirty="0"/>
          </a:p>
        </p:txBody>
      </p:sp>
    </p:spTree>
    <p:extLst>
      <p:ext uri="{BB962C8B-B14F-4D97-AF65-F5344CB8AC3E}">
        <p14:creationId xmlns:p14="http://schemas.microsoft.com/office/powerpoint/2010/main" val="35771209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Vs Big data Approach</a:t>
            </a:r>
          </a:p>
        </p:txBody>
      </p:sp>
      <p:sp>
        <p:nvSpPr>
          <p:cNvPr id="3" name="Content Placeholder 2"/>
          <p:cNvSpPr>
            <a:spLocks noGrp="1"/>
          </p:cNvSpPr>
          <p:nvPr>
            <p:ph idx="1"/>
          </p:nvPr>
        </p:nvSpPr>
        <p:spPr>
          <a:xfrm>
            <a:off x="838200" y="1825625"/>
            <a:ext cx="10380260" cy="2992035"/>
          </a:xfrm>
        </p:spPr>
        <p:txBody>
          <a:bodyPr/>
          <a:lstStyle/>
          <a:p>
            <a:pPr>
              <a:buFont typeface="Wingdings" panose="05000000000000000000" pitchFamily="2" charset="2"/>
              <a:buChar char="v"/>
            </a:pPr>
            <a:r>
              <a:rPr lang="en-US" b="1" dirty="0"/>
              <a:t>OLTP: </a:t>
            </a:r>
            <a:r>
              <a:rPr lang="en-US" dirty="0"/>
              <a:t>Online Transaction Processing</a:t>
            </a:r>
          </a:p>
          <a:p>
            <a:pPr lvl="1"/>
            <a:r>
              <a:rPr lang="en-US" dirty="0"/>
              <a:t>DBMSs</a:t>
            </a:r>
          </a:p>
          <a:p>
            <a:pPr>
              <a:buFont typeface="Wingdings" panose="05000000000000000000" pitchFamily="2" charset="2"/>
              <a:buChar char="v"/>
            </a:pPr>
            <a:r>
              <a:rPr lang="en-US" b="1" dirty="0"/>
              <a:t>OLAP: </a:t>
            </a:r>
            <a:r>
              <a:rPr lang="en-US" dirty="0"/>
              <a:t>Online Analytical Processing</a:t>
            </a:r>
          </a:p>
          <a:p>
            <a:pPr lvl="1"/>
            <a:r>
              <a:rPr lang="en-US" dirty="0"/>
              <a:t>Data Warehousing</a:t>
            </a:r>
          </a:p>
          <a:p>
            <a:pPr>
              <a:buFont typeface="Wingdings" panose="05000000000000000000" pitchFamily="2" charset="2"/>
              <a:buChar char="v"/>
            </a:pPr>
            <a:r>
              <a:rPr lang="en-US" b="1" dirty="0"/>
              <a:t>RTAP: </a:t>
            </a:r>
            <a:r>
              <a:rPr lang="en-US" dirty="0"/>
              <a:t>Real-Time Analytics Processing</a:t>
            </a:r>
          </a:p>
          <a:p>
            <a:pPr lvl="1"/>
            <a:r>
              <a:rPr lang="en-US" dirty="0"/>
              <a:t>Big Data Architecture &amp; Technology</a:t>
            </a:r>
          </a:p>
          <a:p>
            <a:endParaRPr lang="en-US" dirty="0"/>
          </a:p>
        </p:txBody>
      </p:sp>
    </p:spTree>
    <p:extLst>
      <p:ext uri="{BB962C8B-B14F-4D97-AF65-F5344CB8AC3E}">
        <p14:creationId xmlns:p14="http://schemas.microsoft.com/office/powerpoint/2010/main" val="26519386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8F7C213-DEA9-4087-B64E-4A786AC9AEFB}"/>
              </a:ext>
            </a:extLst>
          </p:cNvPr>
          <p:cNvPicPr>
            <a:picLocks noChangeAspect="1"/>
          </p:cNvPicPr>
          <p:nvPr/>
        </p:nvPicPr>
        <p:blipFill>
          <a:blip r:embed="rId2"/>
          <a:stretch>
            <a:fillRect/>
          </a:stretch>
        </p:blipFill>
        <p:spPr>
          <a:xfrm>
            <a:off x="1872324" y="160283"/>
            <a:ext cx="8447352" cy="6537434"/>
          </a:xfrm>
          <a:prstGeom prst="rect">
            <a:avLst/>
          </a:prstGeom>
        </p:spPr>
      </p:pic>
    </p:spTree>
    <p:extLst>
      <p:ext uri="{BB962C8B-B14F-4D97-AF65-F5344CB8AC3E}">
        <p14:creationId xmlns:p14="http://schemas.microsoft.com/office/powerpoint/2010/main" val="1138625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9E8E892-D141-4AF6-B188-B965ADDD65B4}"/>
              </a:ext>
            </a:extLst>
          </p:cNvPr>
          <p:cNvSpPr txBox="1"/>
          <p:nvPr/>
        </p:nvSpPr>
        <p:spPr>
          <a:xfrm>
            <a:off x="206829" y="228600"/>
            <a:ext cx="11887200" cy="2800767"/>
          </a:xfrm>
          <a:prstGeom prst="rect">
            <a:avLst/>
          </a:prstGeom>
          <a:noFill/>
        </p:spPr>
        <p:txBody>
          <a:bodyPr wrap="square">
            <a:spAutoFit/>
          </a:bodyPr>
          <a:lstStyle/>
          <a:p>
            <a:r>
              <a:rPr lang="en-US" sz="2200" b="1" dirty="0"/>
              <a:t>Volume</a:t>
            </a:r>
            <a:r>
              <a:rPr lang="en-US" sz="2200" dirty="0"/>
              <a:t> in the context of big data refers to the massive amount of data that is generated every second from a wide range of sources. </a:t>
            </a:r>
          </a:p>
          <a:p>
            <a:endParaRPr lang="en-US" sz="2200" b="1" dirty="0"/>
          </a:p>
          <a:p>
            <a:r>
              <a:rPr lang="en-US" sz="2200" b="1" dirty="0"/>
              <a:t>Case Study Example: Social Media Platforms</a:t>
            </a:r>
          </a:p>
          <a:p>
            <a:r>
              <a:rPr lang="en-US" sz="2200" b="1" dirty="0"/>
              <a:t>Background</a:t>
            </a:r>
          </a:p>
          <a:p>
            <a:r>
              <a:rPr lang="en-US" sz="2200" dirty="0"/>
              <a:t>Social media platforms like Facebook, Twitter, and Instagram generate enormous volumes of data every day. Users create data through posts, likes, comments, shares, and uploads, contributing to a constantly growing data pool.</a:t>
            </a:r>
          </a:p>
        </p:txBody>
      </p:sp>
      <p:sp>
        <p:nvSpPr>
          <p:cNvPr id="5" name="TextBox 4">
            <a:extLst>
              <a:ext uri="{FF2B5EF4-FFF2-40B4-BE49-F238E27FC236}">
                <a16:creationId xmlns:a16="http://schemas.microsoft.com/office/drawing/2014/main" id="{6CFED48C-58EC-4726-B9F0-44C83F3E2904}"/>
              </a:ext>
            </a:extLst>
          </p:cNvPr>
          <p:cNvSpPr txBox="1"/>
          <p:nvPr/>
        </p:nvSpPr>
        <p:spPr>
          <a:xfrm>
            <a:off x="206829" y="3151525"/>
            <a:ext cx="11778341" cy="3477875"/>
          </a:xfrm>
          <a:prstGeom prst="rect">
            <a:avLst/>
          </a:prstGeom>
          <a:noFill/>
        </p:spPr>
        <p:txBody>
          <a:bodyPr wrap="square">
            <a:spAutoFit/>
          </a:bodyPr>
          <a:lstStyle/>
          <a:p>
            <a:pPr>
              <a:buFont typeface="+mj-lt"/>
              <a:buAutoNum type="arabicPeriod"/>
            </a:pPr>
            <a:r>
              <a:rPr lang="en-US" sz="2200" b="1" dirty="0"/>
              <a:t>Facebook</a:t>
            </a:r>
            <a:r>
              <a:rPr lang="en-US" sz="2200" dirty="0"/>
              <a:t>: As of 2023, Facebook had about 3.07 billion monthly active users. The platform handles massive volumes of data daily, including text posts, images, videos, likes, shares, and comments. It's estimated that Facebook processes approximately 4 petabytes of data every day​</a:t>
            </a:r>
          </a:p>
          <a:p>
            <a:pPr>
              <a:buFont typeface="+mj-lt"/>
              <a:buAutoNum type="arabicPeriod"/>
            </a:pPr>
            <a:r>
              <a:rPr lang="en-US" sz="2200" dirty="0"/>
              <a:t> </a:t>
            </a:r>
            <a:r>
              <a:rPr lang="en-US" sz="2200" b="1" dirty="0"/>
              <a:t>Twitter</a:t>
            </a:r>
            <a:r>
              <a:rPr lang="en-US" sz="2200" dirty="0"/>
              <a:t>: Twitter users send an average of 500 million tweets per day. With approximately 368 million monthly active users as of 2023, the platform generates a significant volume of text-based data</a:t>
            </a:r>
          </a:p>
          <a:p>
            <a:pPr>
              <a:buFont typeface="+mj-lt"/>
              <a:buAutoNum type="arabicPeriod"/>
            </a:pPr>
            <a:r>
              <a:rPr lang="en-US" sz="2200" b="1" dirty="0"/>
              <a:t>Instagram</a:t>
            </a:r>
            <a:r>
              <a:rPr lang="en-US" sz="2200" dirty="0"/>
              <a:t>: Instagram has over 2 billion monthly active users as of 2023. The platform is primarily driven by visual content, with users posting millions of photos and videos daily​</a:t>
            </a:r>
          </a:p>
          <a:p>
            <a:pPr>
              <a:buFont typeface="+mj-lt"/>
              <a:buAutoNum type="arabicPeriod"/>
            </a:pPr>
            <a:r>
              <a:rPr lang="en-US" sz="2200" b="1" dirty="0"/>
              <a:t>YouTube</a:t>
            </a:r>
            <a:r>
              <a:rPr lang="en-US" sz="2200" dirty="0"/>
              <a:t>: YouTube, with over 2.7 billion monthly active users, is one of the largest video-sharing platforms. Users watch over 1 billion hours of video each day, and around 500 hours of video are uploaded every minute​</a:t>
            </a:r>
          </a:p>
        </p:txBody>
      </p:sp>
    </p:spTree>
    <p:extLst>
      <p:ext uri="{BB962C8B-B14F-4D97-AF65-F5344CB8AC3E}">
        <p14:creationId xmlns:p14="http://schemas.microsoft.com/office/powerpoint/2010/main" val="101125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197736" y="670309"/>
            <a:ext cx="5392156" cy="5614513"/>
          </a:xfrm>
          <a:prstGeom prst="rect">
            <a:avLst/>
          </a:prstGeom>
        </p:spPr>
      </p:pic>
    </p:spTree>
    <p:extLst>
      <p:ext uri="{BB962C8B-B14F-4D97-AF65-F5344CB8AC3E}">
        <p14:creationId xmlns:p14="http://schemas.microsoft.com/office/powerpoint/2010/main" val="1254583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684020" y="1839310"/>
            <a:ext cx="8415608" cy="3052293"/>
          </a:xfrm>
          <a:prstGeom prst="rect">
            <a:avLst/>
          </a:prstGeom>
        </p:spPr>
      </p:pic>
    </p:spTree>
    <p:extLst>
      <p:ext uri="{BB962C8B-B14F-4D97-AF65-F5344CB8AC3E}">
        <p14:creationId xmlns:p14="http://schemas.microsoft.com/office/powerpoint/2010/main" val="304694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a:stretch>
            <a:fillRect/>
          </a:stretch>
        </p:blipFill>
        <p:spPr>
          <a:xfrm>
            <a:off x="3867807" y="567558"/>
            <a:ext cx="8324192" cy="5097518"/>
          </a:xfrm>
          <a:prstGeom prst="rect">
            <a:avLst/>
          </a:prstGeom>
        </p:spPr>
      </p:pic>
      <p:sp>
        <p:nvSpPr>
          <p:cNvPr id="5" name="TextBox 4"/>
          <p:cNvSpPr txBox="1"/>
          <p:nvPr/>
        </p:nvSpPr>
        <p:spPr>
          <a:xfrm>
            <a:off x="5679582" y="6465194"/>
            <a:ext cx="6512417" cy="276999"/>
          </a:xfrm>
          <a:prstGeom prst="rect">
            <a:avLst/>
          </a:prstGeom>
          <a:noFill/>
        </p:spPr>
        <p:txBody>
          <a:bodyPr wrap="square" rtlCol="0">
            <a:spAutoFit/>
          </a:bodyPr>
          <a:lstStyle/>
          <a:p>
            <a:r>
              <a:rPr lang="en-IN" sz="1200" dirty="0"/>
              <a:t>Taken from : Hewlett-Packard Development Company “truths and myths about big data”,2013 </a:t>
            </a:r>
          </a:p>
        </p:txBody>
      </p:sp>
      <p:sp>
        <p:nvSpPr>
          <p:cNvPr id="6" name="TextBox 5"/>
          <p:cNvSpPr txBox="1"/>
          <p:nvPr/>
        </p:nvSpPr>
        <p:spPr>
          <a:xfrm>
            <a:off x="-1146355" y="1370270"/>
            <a:ext cx="5655293" cy="523220"/>
          </a:xfrm>
          <a:prstGeom prst="rect">
            <a:avLst/>
          </a:prstGeom>
          <a:noFill/>
        </p:spPr>
        <p:txBody>
          <a:bodyPr wrap="square" rtlCol="0">
            <a:spAutoFit/>
          </a:bodyPr>
          <a:lstStyle/>
          <a:p>
            <a:pPr algn="ctr"/>
            <a:r>
              <a:rPr lang="en-US" sz="2800" b="1" dirty="0"/>
              <a:t>Velocity</a:t>
            </a:r>
          </a:p>
        </p:txBody>
      </p:sp>
      <p:sp>
        <p:nvSpPr>
          <p:cNvPr id="8" name="TextBox 7">
            <a:extLst>
              <a:ext uri="{FF2B5EF4-FFF2-40B4-BE49-F238E27FC236}">
                <a16:creationId xmlns:a16="http://schemas.microsoft.com/office/drawing/2014/main" id="{C7B7EB7B-1436-4A4D-A14B-07E9B6017438}"/>
              </a:ext>
            </a:extLst>
          </p:cNvPr>
          <p:cNvSpPr txBox="1"/>
          <p:nvPr/>
        </p:nvSpPr>
        <p:spPr>
          <a:xfrm>
            <a:off x="0" y="1714417"/>
            <a:ext cx="3668110" cy="3139321"/>
          </a:xfrm>
          <a:prstGeom prst="rect">
            <a:avLst/>
          </a:prstGeom>
          <a:noFill/>
        </p:spPr>
        <p:txBody>
          <a:bodyPr wrap="square">
            <a:spAutoFit/>
          </a:bodyPr>
          <a:lstStyle/>
          <a:p>
            <a:pPr algn="just"/>
            <a:r>
              <a:rPr lang="en-US" sz="2200" b="1" dirty="0">
                <a:latin typeface="Times New Roman" panose="02020603050405020304" pitchFamily="18" charset="0"/>
                <a:cs typeface="Times New Roman" panose="02020603050405020304" pitchFamily="18" charset="0"/>
              </a:rPr>
              <a:t>velocity</a:t>
            </a:r>
            <a:r>
              <a:rPr lang="en-US" sz="2200" dirty="0">
                <a:latin typeface="Times New Roman" panose="02020603050405020304" pitchFamily="18" charset="0"/>
                <a:cs typeface="Times New Roman" panose="02020603050405020304" pitchFamily="18" charset="0"/>
              </a:rPr>
              <a:t> refers to the speed at which data is generated, collected, and analyzed. </a:t>
            </a:r>
          </a:p>
          <a:p>
            <a:pPr algn="just"/>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It highlights the need to process and analyze data quickly as it flows in, enabling timely decision-making and insights.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0403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26C9E4-2759-4AD6-84DC-4F5A7DEFC77F}"/>
              </a:ext>
            </a:extLst>
          </p:cNvPr>
          <p:cNvSpPr txBox="1"/>
          <p:nvPr/>
        </p:nvSpPr>
        <p:spPr>
          <a:xfrm>
            <a:off x="304800" y="0"/>
            <a:ext cx="11256579" cy="4801314"/>
          </a:xfrm>
          <a:prstGeom prst="rect">
            <a:avLst/>
          </a:prstGeom>
          <a:noFill/>
        </p:spPr>
        <p:txBody>
          <a:bodyPr wrap="square">
            <a:spAutoFit/>
          </a:bodyPr>
          <a:lstStyle/>
          <a:p>
            <a:r>
              <a:rPr lang="en-US" b="1" dirty="0"/>
              <a:t>Case Study: Uber's Use of Big Data Velocity</a:t>
            </a:r>
          </a:p>
          <a:p>
            <a:endParaRPr lang="en-US" b="1" dirty="0"/>
          </a:p>
          <a:p>
            <a:r>
              <a:rPr lang="en-US" b="1" dirty="0"/>
              <a:t>Key Components</a:t>
            </a:r>
          </a:p>
          <a:p>
            <a:endParaRPr lang="en-US" b="1" dirty="0"/>
          </a:p>
          <a:p>
            <a:pPr>
              <a:buFont typeface="+mj-lt"/>
              <a:buAutoNum type="arabicPeriod"/>
            </a:pPr>
            <a:r>
              <a:rPr lang="en-US" b="1" dirty="0"/>
              <a:t>Real-Time Ride Matching</a:t>
            </a:r>
            <a:endParaRPr lang="en-US" dirty="0"/>
          </a:p>
          <a:p>
            <a:pPr marL="742950" lvl="1" indent="-285750" algn="just">
              <a:buFont typeface="+mj-lt"/>
              <a:buAutoNum type="arabicPeriod"/>
            </a:pPr>
            <a:r>
              <a:rPr lang="en-US" b="1" dirty="0"/>
              <a:t>Process</a:t>
            </a:r>
            <a:r>
              <a:rPr lang="en-US" dirty="0"/>
              <a:t>: Uber uses high-velocity data to match riders with drivers in real time. The system analyzes data from various sources, including GPS signals, user requests, and traffic conditions, to ensure efficient ride allocation.</a:t>
            </a:r>
          </a:p>
          <a:p>
            <a:pPr marL="742950" lvl="1" indent="-285750" algn="just">
              <a:buFont typeface="+mj-lt"/>
              <a:buAutoNum type="arabicPeriod"/>
            </a:pPr>
            <a:r>
              <a:rPr lang="en-US" b="1" dirty="0"/>
              <a:t>Impact</a:t>
            </a:r>
            <a:r>
              <a:rPr lang="en-US" dirty="0"/>
              <a:t>: This ability to quickly match riders with nearby drivers reduces wait times and improves the overall user experience, making Uber a preferred choice for many users.</a:t>
            </a:r>
          </a:p>
          <a:p>
            <a:pPr algn="just">
              <a:buFont typeface="+mj-lt"/>
              <a:buAutoNum type="arabicPeriod"/>
            </a:pPr>
            <a:r>
              <a:rPr lang="en-US" b="1" dirty="0"/>
              <a:t>Dynamic Pricing (Surge Pricing)</a:t>
            </a:r>
            <a:endParaRPr lang="en-US" dirty="0"/>
          </a:p>
          <a:p>
            <a:pPr marL="742950" lvl="1" indent="-285750" algn="just">
              <a:buFont typeface="+mj-lt"/>
              <a:buAutoNum type="arabicPeriod"/>
            </a:pPr>
            <a:r>
              <a:rPr lang="en-US" b="1" dirty="0"/>
              <a:t>Process</a:t>
            </a:r>
            <a:r>
              <a:rPr lang="en-US" dirty="0"/>
              <a:t>: Uber's dynamic pricing model is driven by real-time data. The company continuously monitors demand and supply conditions across different locations and times. When demand exceeds supply, prices increase automatically to incentivize more drivers to become available.</a:t>
            </a:r>
          </a:p>
          <a:p>
            <a:pPr marL="742950" lvl="1" indent="-285750" algn="just">
              <a:buFont typeface="+mj-lt"/>
              <a:buAutoNum type="arabicPeriod"/>
            </a:pPr>
            <a:r>
              <a:rPr lang="en-US" b="1" dirty="0"/>
              <a:t>Impact</a:t>
            </a:r>
            <a:r>
              <a:rPr lang="en-US" dirty="0"/>
              <a:t>: This strategy helps balance the demand-supply equation, ensuring that riders can still find rides during peak times while allowing drivers to earn more.</a:t>
            </a:r>
          </a:p>
          <a:p>
            <a:pPr lvl="1"/>
            <a:endParaRPr lang="en-US" dirty="0"/>
          </a:p>
          <a:p>
            <a:r>
              <a:rPr lang="en-US" b="1" dirty="0"/>
              <a:t>Solution</a:t>
            </a:r>
          </a:p>
        </p:txBody>
      </p:sp>
      <p:sp>
        <p:nvSpPr>
          <p:cNvPr id="5" name="TextBox 4">
            <a:extLst>
              <a:ext uri="{FF2B5EF4-FFF2-40B4-BE49-F238E27FC236}">
                <a16:creationId xmlns:a16="http://schemas.microsoft.com/office/drawing/2014/main" id="{18A858BD-5352-4338-AC03-1BECFD035D09}"/>
              </a:ext>
            </a:extLst>
          </p:cNvPr>
          <p:cNvSpPr txBox="1"/>
          <p:nvPr/>
        </p:nvSpPr>
        <p:spPr>
          <a:xfrm>
            <a:off x="304800" y="4801314"/>
            <a:ext cx="11445766" cy="2031325"/>
          </a:xfrm>
          <a:prstGeom prst="rect">
            <a:avLst/>
          </a:prstGeom>
          <a:noFill/>
        </p:spPr>
        <p:txBody>
          <a:bodyPr wrap="square">
            <a:spAutoFit/>
          </a:bodyPr>
          <a:lstStyle/>
          <a:p>
            <a:r>
              <a:rPr lang="en-US" b="1" dirty="0"/>
              <a:t>Stream Processing</a:t>
            </a:r>
          </a:p>
          <a:p>
            <a:pPr algn="just">
              <a:buFont typeface="Arial" panose="020B0604020202020204" pitchFamily="34" charset="0"/>
              <a:buChar char="•"/>
            </a:pPr>
            <a:r>
              <a:rPr lang="en-US" b="1" dirty="0"/>
              <a:t>Tools Used</a:t>
            </a:r>
            <a:r>
              <a:rPr lang="en-US" dirty="0"/>
              <a:t>: Apache Kafka, Apache </a:t>
            </a:r>
            <a:r>
              <a:rPr lang="en-US" dirty="0" err="1"/>
              <a:t>Flink</a:t>
            </a:r>
            <a:r>
              <a:rPr lang="en-US" dirty="0"/>
              <a:t>, Apache Storm, and Apache Spark Streaming are commonly used tools for stream processing. These tools enable real-time processing of data streams by handling high-throughput and low-latency data ingestion and processing.</a:t>
            </a:r>
          </a:p>
          <a:p>
            <a:pPr algn="just">
              <a:buFont typeface="Arial" panose="020B0604020202020204" pitchFamily="34" charset="0"/>
              <a:buChar char="•"/>
            </a:pPr>
            <a:r>
              <a:rPr lang="en-US" b="1" dirty="0"/>
              <a:t>Functionality</a:t>
            </a:r>
            <a:r>
              <a:rPr lang="en-US" dirty="0"/>
              <a:t>: Stream processing allows Uber to process incoming data continuously, such as GPS locations and ride requests, without storing them first. This enables instant analysis and decision-making, crucial for real-time ride matching and dynamic pricing.</a:t>
            </a:r>
          </a:p>
        </p:txBody>
      </p:sp>
    </p:spTree>
    <p:extLst>
      <p:ext uri="{BB962C8B-B14F-4D97-AF65-F5344CB8AC3E}">
        <p14:creationId xmlns:p14="http://schemas.microsoft.com/office/powerpoint/2010/main" val="3138197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8030" y="162660"/>
            <a:ext cx="5474825" cy="523220"/>
          </a:xfrm>
          <a:prstGeom prst="rect">
            <a:avLst/>
          </a:prstGeom>
          <a:noFill/>
        </p:spPr>
        <p:txBody>
          <a:bodyPr wrap="square" rtlCol="0">
            <a:spAutoFit/>
          </a:bodyPr>
          <a:lstStyle/>
          <a:p>
            <a:pPr algn="ctr"/>
            <a:r>
              <a:rPr lang="en-US" sz="2800" b="1" dirty="0"/>
              <a:t>Veracity</a:t>
            </a:r>
          </a:p>
        </p:txBody>
      </p:sp>
      <p:sp>
        <p:nvSpPr>
          <p:cNvPr id="5" name="TextBox 4">
            <a:extLst>
              <a:ext uri="{FF2B5EF4-FFF2-40B4-BE49-F238E27FC236}">
                <a16:creationId xmlns:a16="http://schemas.microsoft.com/office/drawing/2014/main" id="{567B88C8-5478-46E5-9E6C-9FD824D86D7A}"/>
              </a:ext>
            </a:extLst>
          </p:cNvPr>
          <p:cNvSpPr txBox="1"/>
          <p:nvPr/>
        </p:nvSpPr>
        <p:spPr>
          <a:xfrm>
            <a:off x="149474" y="788592"/>
            <a:ext cx="5665076" cy="2308324"/>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deals with the uncertainty, inconsistencies, and inaccuracies that can exist within data sets. </a:t>
            </a: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Ensuring data veracity is crucial because decisions and insights derived from data are only as reliable as the data itself.</a:t>
            </a:r>
            <a:endParaRPr lang="en-IN" sz="2400" dirty="0">
              <a:latin typeface="Times New Roman" panose="02020603050405020304" pitchFamily="18" charset="0"/>
              <a:cs typeface="Times New Roman" panose="02020603050405020304" pitchFamily="18" charset="0"/>
            </a:endParaRPr>
          </a:p>
        </p:txBody>
      </p:sp>
      <p:sp>
        <p:nvSpPr>
          <p:cNvPr id="6" name="Rectangle 1">
            <a:extLst>
              <a:ext uri="{FF2B5EF4-FFF2-40B4-BE49-F238E27FC236}">
                <a16:creationId xmlns:a16="http://schemas.microsoft.com/office/drawing/2014/main" id="{1B25B345-F5CC-4608-A1DC-37EBB298B912}"/>
              </a:ext>
            </a:extLst>
          </p:cNvPr>
          <p:cNvSpPr>
            <a:spLocks noChangeArrowheads="1"/>
          </p:cNvSpPr>
          <p:nvPr/>
        </p:nvSpPr>
        <p:spPr bwMode="auto">
          <a:xfrm>
            <a:off x="441436" y="3589437"/>
            <a:ext cx="11540358"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eaLnBrk="0" fontAlgn="base" hangingPunct="0">
              <a:spcBef>
                <a:spcPct val="0"/>
              </a:spcBef>
              <a:spcAft>
                <a:spcPct val="0"/>
              </a:spcAft>
              <a:buFont typeface="Wingdings" panose="05000000000000000000" pitchFamily="2" charset="2"/>
              <a:buChar char="§"/>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Inconsistent Values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One row has a mean value of 1.20, which seems inconsistent with its minimum value of 15,000. This could indicate a data entry error or an anomaly in the data collection process.</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Uncertainty in Data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There are missing values (e.g., missing maximum and mean values in some rows), which can lead to uncertainty in analysis and decision-making.</a:t>
            </a:r>
          </a:p>
          <a:p>
            <a:pPr marL="342900" marR="0" lvl="0" indent="-3429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Extreme Variations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R="0" lvl="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standard deviation (SD) value of 50,000,000 is extremely high compared to the other values in the same row, suggesting a possible data anomaly or incorrect calculation.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7">
            <a:extLst>
              <a:ext uri="{FF2B5EF4-FFF2-40B4-BE49-F238E27FC236}">
                <a16:creationId xmlns:a16="http://schemas.microsoft.com/office/drawing/2014/main" id="{D1FDF0B7-1C3A-435C-8EAA-1D7B00A188A5}"/>
              </a:ext>
            </a:extLst>
          </p:cNvPr>
          <p:cNvPicPr>
            <a:picLocks noChangeAspect="1"/>
          </p:cNvPicPr>
          <p:nvPr/>
        </p:nvPicPr>
        <p:blipFill>
          <a:blip r:embed="rId3"/>
          <a:stretch>
            <a:fillRect/>
          </a:stretch>
        </p:blipFill>
        <p:spPr>
          <a:xfrm>
            <a:off x="6235172" y="424270"/>
            <a:ext cx="5249176" cy="2862322"/>
          </a:xfrm>
          <a:prstGeom prst="rect">
            <a:avLst/>
          </a:prstGeom>
        </p:spPr>
      </p:pic>
    </p:spTree>
    <p:extLst>
      <p:ext uri="{BB962C8B-B14F-4D97-AF65-F5344CB8AC3E}">
        <p14:creationId xmlns:p14="http://schemas.microsoft.com/office/powerpoint/2010/main" val="331249249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6246</TotalTime>
  <Words>2605</Words>
  <Application>Microsoft Office PowerPoint</Application>
  <PresentationFormat>Widescreen</PresentationFormat>
  <Paragraphs>239</Paragraphs>
  <Slides>31</Slides>
  <Notes>30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Book Antiqua</vt:lpstr>
      <vt:lpstr>Bookman Old Style</vt:lpstr>
      <vt:lpstr>Calibri</vt:lpstr>
      <vt:lpstr>Calibri Light</vt:lpstr>
      <vt:lpstr>Cambria Math</vt:lpstr>
      <vt:lpstr>Times New Roman</vt:lpstr>
      <vt:lpstr>Wingdings</vt:lpstr>
      <vt:lpstr>Office Theme</vt:lpstr>
      <vt:lpstr>Big Data – Definitional Aspects</vt:lpstr>
      <vt:lpstr>Characteristics of Big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is big data about?</vt:lpstr>
      <vt:lpstr>What is big data about - and not about?</vt:lpstr>
      <vt:lpstr>Big data Definition </vt:lpstr>
      <vt:lpstr>Challenges with Big data</vt:lpstr>
      <vt:lpstr>PowerPoint Presentation</vt:lpstr>
      <vt:lpstr>Problem 1 :  Storing Exponentially Growing Huge Datasets</vt:lpstr>
      <vt:lpstr> </vt:lpstr>
      <vt:lpstr>Case Study : Company: Netflix</vt:lpstr>
      <vt:lpstr>PowerPoint Presentation</vt:lpstr>
      <vt:lpstr>PowerPoint Presentation</vt:lpstr>
      <vt:lpstr>Case Study :Company: Twitter</vt:lpstr>
      <vt:lpstr>PowerPoint Presentation</vt:lpstr>
      <vt:lpstr>PowerPoint Presentation</vt:lpstr>
      <vt:lpstr>Case Study :Company: Uber</vt:lpstr>
      <vt:lpstr>PowerPoint Presentation</vt:lpstr>
      <vt:lpstr>Classification of Data Analytics</vt:lpstr>
      <vt:lpstr>PowerPoint Presentation</vt:lpstr>
      <vt:lpstr>Big data Analytics-Case studies</vt:lpstr>
      <vt:lpstr>Traditional Vs Big data Approach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Definitional Aspect of Big data</dc:title>
  <dc:creator>Administrator</dc:creator>
  <cp:lastModifiedBy>CSE-5</cp:lastModifiedBy>
  <cp:revision>43</cp:revision>
  <dcterms:created xsi:type="dcterms:W3CDTF">2020-07-26T10:26:12Z</dcterms:created>
  <dcterms:modified xsi:type="dcterms:W3CDTF">2025-07-17T08:55:37Z</dcterms:modified>
</cp:coreProperties>
</file>