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04" r:id="rId2"/>
    <p:sldId id="339" r:id="rId3"/>
    <p:sldId id="338" r:id="rId4"/>
    <p:sldId id="341" r:id="rId5"/>
    <p:sldId id="342" r:id="rId6"/>
    <p:sldId id="345" r:id="rId7"/>
    <p:sldId id="305" r:id="rId8"/>
    <p:sldId id="306" r:id="rId9"/>
    <p:sldId id="343" r:id="rId10"/>
    <p:sldId id="344" r:id="rId11"/>
    <p:sldId id="307" r:id="rId12"/>
    <p:sldId id="308" r:id="rId13"/>
    <p:sldId id="309" r:id="rId14"/>
    <p:sldId id="310" r:id="rId15"/>
    <p:sldId id="311" r:id="rId16"/>
    <p:sldId id="312" r:id="rId17"/>
    <p:sldId id="313" r:id="rId18"/>
    <p:sldId id="314" r:id="rId19"/>
    <p:sldId id="315" r:id="rId20"/>
    <p:sldId id="316" r:id="rId21"/>
    <p:sldId id="317" r:id="rId22"/>
    <p:sldId id="346" r:id="rId23"/>
    <p:sldId id="318" r:id="rId24"/>
    <p:sldId id="347" r:id="rId25"/>
    <p:sldId id="319" r:id="rId26"/>
    <p:sldId id="348" r:id="rId27"/>
    <p:sldId id="320" r:id="rId28"/>
    <p:sldId id="321" r:id="rId29"/>
    <p:sldId id="349" r:id="rId30"/>
    <p:sldId id="322" r:id="rId31"/>
    <p:sldId id="350" r:id="rId32"/>
    <p:sldId id="323" r:id="rId33"/>
    <p:sldId id="351" r:id="rId34"/>
    <p:sldId id="324"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3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145" autoAdjust="0"/>
  </p:normalViewPr>
  <p:slideViewPr>
    <p:cSldViewPr snapToGrid="0">
      <p:cViewPr varScale="1">
        <p:scale>
          <a:sx n="56" d="100"/>
          <a:sy n="56" d="100"/>
        </p:scale>
        <p:origin x="10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22ECE-0FB6-4848-9FA4-7E006B215FBE}" type="datetimeFigureOut">
              <a:rPr lang="en-IN" smtClean="0"/>
              <a:t>29-07-2025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8A28F-E61D-4B8D-BFC1-E8C7418B040A}" type="slidenum">
              <a:rPr lang="en-IN" smtClean="0"/>
              <a:t>‹#›</a:t>
            </a:fld>
            <a:endParaRPr lang="en-IN"/>
          </a:p>
        </p:txBody>
      </p:sp>
    </p:spTree>
    <p:extLst>
      <p:ext uri="{BB962C8B-B14F-4D97-AF65-F5344CB8AC3E}">
        <p14:creationId xmlns:p14="http://schemas.microsoft.com/office/powerpoint/2010/main" val="272463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quickly do we need to get the results?</a:t>
            </a:r>
          </a:p>
          <a:p>
            <a:pPr>
              <a:buFont typeface="Arial" panose="020B0604020202020204" pitchFamily="34" charset="0"/>
              <a:buChar char="•"/>
            </a:pPr>
            <a:r>
              <a:rPr lang="en-US" b="1" dirty="0"/>
              <a:t>Latency Requirements:</a:t>
            </a:r>
            <a:endParaRPr lang="en-US" dirty="0"/>
          </a:p>
          <a:p>
            <a:pPr marL="742950" lvl="1" indent="-285750">
              <a:buFont typeface="Arial" panose="020B0604020202020204" pitchFamily="34" charset="0"/>
              <a:buChar char="•"/>
            </a:pPr>
            <a:r>
              <a:rPr lang="en-US" b="1" dirty="0"/>
              <a:t>Real-Time Processing:</a:t>
            </a:r>
            <a:r>
              <a:rPr lang="en-US" dirty="0"/>
              <a:t> If results are needed in real-time or near-real-time (e.g., for live analytics or interactive applications), the algorithm must be highly optimized for speed. This might involve using streaming data processing frameworks like Apache Kafka or Apache </a:t>
            </a:r>
            <a:r>
              <a:rPr lang="en-US" dirty="0" err="1"/>
              <a:t>Flink</a:t>
            </a:r>
            <a:r>
              <a:rPr lang="en-US" dirty="0"/>
              <a:t>.</a:t>
            </a:r>
          </a:p>
          <a:p>
            <a:pPr marL="742950" lvl="1" indent="-285750">
              <a:buFont typeface="Arial" panose="020B0604020202020204" pitchFamily="34" charset="0"/>
              <a:buChar char="•"/>
            </a:pPr>
            <a:r>
              <a:rPr lang="en-US" b="1" dirty="0"/>
              <a:t>Batch Processing:</a:t>
            </a:r>
            <a:r>
              <a:rPr lang="en-US" dirty="0"/>
              <a:t> If results can be generated in batches (e.g., daily or weekly reports), the system can handle larger volumes of data but may need to optimize for efficient batch processing. Hadoop MapReduce or Apache Spark are typically used for batch processing.</a:t>
            </a:r>
          </a:p>
          <a:p>
            <a:pPr>
              <a:buFont typeface="Arial" panose="020B0604020202020204" pitchFamily="34" charset="0"/>
              <a:buChar char="•"/>
            </a:pPr>
            <a:r>
              <a:rPr lang="en-US" b="1" dirty="0"/>
              <a:t>Performance Metrics:</a:t>
            </a:r>
            <a:endParaRPr lang="en-US" dirty="0"/>
          </a:p>
          <a:p>
            <a:pPr marL="742950" lvl="1" indent="-285750">
              <a:buFont typeface="Arial" panose="020B0604020202020204" pitchFamily="34" charset="0"/>
              <a:buChar char="•"/>
            </a:pPr>
            <a:r>
              <a:rPr lang="en-US" b="1" dirty="0"/>
              <a:t>Response Time:</a:t>
            </a:r>
            <a:r>
              <a:rPr lang="en-US" dirty="0"/>
              <a:t> Time taken from receiving a request to providing a result.</a:t>
            </a:r>
          </a:p>
          <a:p>
            <a:pPr marL="742950" lvl="1" indent="-285750">
              <a:buFont typeface="Arial" panose="020B0604020202020204" pitchFamily="34" charset="0"/>
              <a:buChar char="•"/>
            </a:pPr>
            <a:r>
              <a:rPr lang="en-US" b="1" dirty="0"/>
              <a:t>Throughput:</a:t>
            </a:r>
            <a:r>
              <a:rPr lang="en-US" dirty="0"/>
              <a:t> Number of transactions or data points processed per unit of time.</a:t>
            </a:r>
          </a:p>
          <a:p>
            <a:r>
              <a:rPr lang="en-US" b="1" dirty="0"/>
              <a:t>How big is the data to be processed?</a:t>
            </a:r>
          </a:p>
          <a:p>
            <a:pPr>
              <a:buFont typeface="Arial" panose="020B0604020202020204" pitchFamily="34" charset="0"/>
              <a:buChar char="•"/>
            </a:pPr>
            <a:r>
              <a:rPr lang="en-US" b="1" dirty="0"/>
              <a:t>Data Size:</a:t>
            </a:r>
            <a:endParaRPr lang="en-US" dirty="0"/>
          </a:p>
          <a:p>
            <a:pPr marL="742950" lvl="1" indent="-285750">
              <a:buFont typeface="Arial" panose="020B0604020202020204" pitchFamily="34" charset="0"/>
              <a:buChar char="•"/>
            </a:pPr>
            <a:r>
              <a:rPr lang="en-US" b="1" dirty="0"/>
              <a:t>Volume:</a:t>
            </a:r>
            <a:r>
              <a:rPr lang="en-US" dirty="0"/>
              <a:t> Data size impacts the choice of infrastructure and algorithms. For large-scale data, distributed computing systems like Hadoop or Spark are essential.</a:t>
            </a:r>
          </a:p>
          <a:p>
            <a:pPr marL="742950" lvl="1" indent="-285750">
              <a:buFont typeface="Arial" panose="020B0604020202020204" pitchFamily="34" charset="0"/>
              <a:buChar char="•"/>
            </a:pPr>
            <a:r>
              <a:rPr lang="en-US" b="1" dirty="0"/>
              <a:t>Variety:</a:t>
            </a:r>
            <a:r>
              <a:rPr lang="en-US" dirty="0"/>
              <a:t> Data can come in various formats (structured, semi-structured, unstructured) and from multiple sources. Ensure that the system can handle diverse data types.</a:t>
            </a:r>
          </a:p>
          <a:p>
            <a:pPr marL="742950" lvl="1" indent="-285750">
              <a:buFont typeface="Arial" panose="020B0604020202020204" pitchFamily="34" charset="0"/>
              <a:buChar char="•"/>
            </a:pPr>
            <a:r>
              <a:rPr lang="en-US" b="1" dirty="0"/>
              <a:t>Velocity:</a:t>
            </a:r>
            <a:r>
              <a:rPr lang="en-US" dirty="0"/>
              <a:t> The rate at which data is generated and ingested. High-velocity data may require real-time processing capabilities.</a:t>
            </a:r>
          </a:p>
          <a:p>
            <a:pPr>
              <a:buFont typeface="Arial" panose="020B0604020202020204" pitchFamily="34" charset="0"/>
              <a:buChar char="•"/>
            </a:pPr>
            <a:r>
              <a:rPr lang="en-US" b="1" dirty="0"/>
              <a:t>Storage and Computing Resources:</a:t>
            </a:r>
            <a:endParaRPr lang="en-US" dirty="0"/>
          </a:p>
          <a:p>
            <a:pPr marL="742950" lvl="1" indent="-285750">
              <a:buFont typeface="Arial" panose="020B0604020202020204" pitchFamily="34" charset="0"/>
              <a:buChar char="•"/>
            </a:pPr>
            <a:r>
              <a:rPr lang="en-US" dirty="0"/>
              <a:t>Ensure sufficient storage capacity and computational power. Use cloud services or scalable data platforms if needed.</a:t>
            </a:r>
          </a:p>
          <a:p>
            <a:r>
              <a:rPr lang="en-US" b="1" dirty="0"/>
              <a:t>Does the model building require several iterations or a single iteration?</a:t>
            </a:r>
          </a:p>
          <a:p>
            <a:pPr>
              <a:buFont typeface="Arial" panose="020B0604020202020204" pitchFamily="34" charset="0"/>
              <a:buChar char="•"/>
            </a:pPr>
            <a:r>
              <a:rPr lang="en-US" b="1" dirty="0"/>
              <a:t>Iterative vs. Single Iteration:</a:t>
            </a:r>
            <a:endParaRPr lang="en-US" dirty="0"/>
          </a:p>
          <a:p>
            <a:pPr marL="742950" lvl="1" indent="-285750">
              <a:buFont typeface="Arial" panose="020B0604020202020204" pitchFamily="34" charset="0"/>
              <a:buChar char="•"/>
            </a:pPr>
            <a:r>
              <a:rPr lang="en-US" b="1" dirty="0"/>
              <a:t>Single Iteration:</a:t>
            </a:r>
            <a:endParaRPr lang="en-US" dirty="0"/>
          </a:p>
          <a:p>
            <a:pPr marL="1143000" lvl="2" indent="-228600">
              <a:buFont typeface="Arial" panose="020B0604020202020204" pitchFamily="34" charset="0"/>
              <a:buChar char="•"/>
            </a:pPr>
            <a:r>
              <a:rPr lang="en-US" b="1" dirty="0"/>
              <a:t>Simple Models:</a:t>
            </a:r>
            <a:r>
              <a:rPr lang="en-US" dirty="0"/>
              <a:t> Some models might only need a single pass over the data to achieve satisfactory results (e.g., basic linear regression).</a:t>
            </a:r>
          </a:p>
          <a:p>
            <a:pPr marL="1143000" lvl="2" indent="-228600">
              <a:buFont typeface="Arial" panose="020B0604020202020204" pitchFamily="34" charset="0"/>
              <a:buChar char="•"/>
            </a:pPr>
            <a:r>
              <a:rPr lang="en-US" b="1" dirty="0"/>
              <a:t>Fixed Parameters:</a:t>
            </a:r>
            <a:r>
              <a:rPr lang="en-US" dirty="0"/>
              <a:t> When parameters are set once and do not require frequent tuning.</a:t>
            </a:r>
          </a:p>
          <a:p>
            <a:pPr marL="742950" lvl="1" indent="-285750">
              <a:buFont typeface="Arial" panose="020B0604020202020204" pitchFamily="34" charset="0"/>
              <a:buChar char="•"/>
            </a:pPr>
            <a:r>
              <a:rPr lang="en-US" b="1" dirty="0"/>
              <a:t>Multiple Iterations:</a:t>
            </a:r>
            <a:endParaRPr lang="en-US" dirty="0"/>
          </a:p>
          <a:p>
            <a:pPr marL="1143000" lvl="2" indent="-228600">
              <a:buFont typeface="Arial" panose="020B0604020202020204" pitchFamily="34" charset="0"/>
              <a:buChar char="•"/>
            </a:pPr>
            <a:r>
              <a:rPr lang="en-US" b="1" dirty="0"/>
              <a:t>Complex Models:</a:t>
            </a:r>
            <a:r>
              <a:rPr lang="en-US" dirty="0"/>
              <a:t> Machine learning models often require multiple iterations to tune hyperparameters, refine the model, and improve performance (e.g., deep learning models, ensemble methods).</a:t>
            </a:r>
          </a:p>
          <a:p>
            <a:pPr marL="1143000" lvl="2" indent="-228600">
              <a:buFont typeface="Arial" panose="020B0604020202020204" pitchFamily="34" charset="0"/>
              <a:buChar char="•"/>
            </a:pPr>
            <a:r>
              <a:rPr lang="en-US" b="1" dirty="0"/>
              <a:t>Model Evaluation:</a:t>
            </a:r>
            <a:r>
              <a:rPr lang="en-US" dirty="0"/>
              <a:t> Iterative training, validation, and testing are necessary to evaluate model performance and avoid overfitting or underfitting.</a:t>
            </a:r>
          </a:p>
          <a:p>
            <a:pPr marL="1143000" lvl="2" indent="-228600">
              <a:buFont typeface="Arial" panose="020B0604020202020204" pitchFamily="34" charset="0"/>
              <a:buChar char="•"/>
            </a:pPr>
            <a:r>
              <a:rPr lang="en-US" b="1" dirty="0"/>
              <a:t>Optimization:</a:t>
            </a:r>
            <a:r>
              <a:rPr lang="en-US" dirty="0"/>
              <a:t> Techniques like grid search or random search for hyperparameter tuning may involve multiple iterations.</a:t>
            </a:r>
          </a:p>
          <a:p>
            <a:endParaRPr lang="en-IN" dirty="0"/>
          </a:p>
        </p:txBody>
      </p:sp>
      <p:sp>
        <p:nvSpPr>
          <p:cNvPr id="4" name="Slide Number Placeholder 3"/>
          <p:cNvSpPr>
            <a:spLocks noGrp="1"/>
          </p:cNvSpPr>
          <p:nvPr>
            <p:ph type="sldNum" sz="quarter" idx="5"/>
          </p:nvPr>
        </p:nvSpPr>
        <p:spPr/>
        <p:txBody>
          <a:bodyPr/>
          <a:lstStyle/>
          <a:p>
            <a:fld id="{5708A28F-E61D-4B8D-BFC1-E8C7418B040A}" type="slidenum">
              <a:rPr lang="en-IN" smtClean="0"/>
              <a:t>3</a:t>
            </a:fld>
            <a:endParaRPr lang="en-IN"/>
          </a:p>
        </p:txBody>
      </p:sp>
    </p:spTree>
    <p:extLst>
      <p:ext uri="{BB962C8B-B14F-4D97-AF65-F5344CB8AC3E}">
        <p14:creationId xmlns:p14="http://schemas.microsoft.com/office/powerpoint/2010/main" val="71552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Future Data Processing Capability</a:t>
            </a:r>
          </a:p>
          <a:p>
            <a:pPr>
              <a:buFont typeface="Arial" panose="020B0604020202020204" pitchFamily="34" charset="0"/>
              <a:buChar char="•"/>
            </a:pPr>
            <a:r>
              <a:rPr lang="en-US" b="1" dirty="0"/>
              <a:t>Scalability:</a:t>
            </a:r>
            <a:endParaRPr lang="en-US" dirty="0"/>
          </a:p>
          <a:p>
            <a:pPr marL="742950" lvl="1" indent="-285750">
              <a:buFont typeface="Arial" panose="020B0604020202020204" pitchFamily="34" charset="0"/>
              <a:buChar char="•"/>
            </a:pPr>
            <a:r>
              <a:rPr lang="en-US" b="1" dirty="0"/>
              <a:t>Horizontal Scaling:</a:t>
            </a:r>
            <a:r>
              <a:rPr lang="en-US" dirty="0"/>
              <a:t> Ensure the system can scale out by adding more nodes to handle increasing data volumes. Distributed systems like Hadoop and Spark support horizontal scaling.</a:t>
            </a:r>
          </a:p>
          <a:p>
            <a:pPr marL="742950" lvl="1" indent="-285750">
              <a:buFont typeface="Arial" panose="020B0604020202020204" pitchFamily="34" charset="0"/>
              <a:buChar char="•"/>
            </a:pPr>
            <a:r>
              <a:rPr lang="en-US" b="1" dirty="0"/>
              <a:t>Cloud Services:</a:t>
            </a:r>
            <a:r>
              <a:rPr lang="en-US" dirty="0"/>
              <a:t> Cloud platforms like AWS, Azure, or Google Cloud offer elastic scalability, allowing you to adjust resources based on demand.</a:t>
            </a:r>
          </a:p>
          <a:p>
            <a:pPr>
              <a:buFont typeface="Arial" panose="020B0604020202020204" pitchFamily="34" charset="0"/>
              <a:buChar char="•"/>
            </a:pPr>
            <a:r>
              <a:rPr lang="en-US" b="1" dirty="0"/>
              <a:t>Performance Monitoring:</a:t>
            </a:r>
            <a:endParaRPr lang="en-US" dirty="0"/>
          </a:p>
          <a:p>
            <a:pPr marL="742950" lvl="1" indent="-285750">
              <a:buFont typeface="Arial" panose="020B0604020202020204" pitchFamily="34" charset="0"/>
              <a:buChar char="•"/>
            </a:pPr>
            <a:r>
              <a:rPr lang="en-US" dirty="0"/>
              <a:t>Implement performance monitoring and capacity planning to anticipate future needs. Tools like Prometheus, Grafana, or cloud-native monitoring services can help track resource usage and predict when additional capacity will be needed.</a:t>
            </a:r>
          </a:p>
          <a:p>
            <a:pPr>
              <a:buFont typeface="Arial" panose="020B0604020202020204" pitchFamily="34" charset="0"/>
              <a:buChar char="•"/>
            </a:pPr>
            <a:r>
              <a:rPr lang="en-US" b="1" dirty="0"/>
              <a:t>Modular Architecture:</a:t>
            </a:r>
            <a:endParaRPr lang="en-US" dirty="0"/>
          </a:p>
          <a:p>
            <a:pPr marL="742950" lvl="1" indent="-285750">
              <a:buFont typeface="Arial" panose="020B0604020202020204" pitchFamily="34" charset="0"/>
              <a:buChar char="•"/>
            </a:pPr>
            <a:r>
              <a:rPr lang="en-US" dirty="0"/>
              <a:t>Design the system with modular components that can be upgraded or replaced independently. This flexibility allows you to enhance processing capabilities as needed.</a:t>
            </a:r>
          </a:p>
          <a:p>
            <a:r>
              <a:rPr lang="en-US" b="1" dirty="0"/>
              <a:t>2. Rate of Data Transfer</a:t>
            </a:r>
          </a:p>
          <a:p>
            <a:pPr>
              <a:buFont typeface="Arial" panose="020B0604020202020204" pitchFamily="34" charset="0"/>
              <a:buChar char="•"/>
            </a:pPr>
            <a:r>
              <a:rPr lang="en-US" b="1" dirty="0"/>
              <a:t>Throughput Requirements:</a:t>
            </a:r>
            <a:endParaRPr lang="en-US" dirty="0"/>
          </a:p>
          <a:p>
            <a:pPr marL="742950" lvl="1" indent="-285750">
              <a:buFont typeface="Arial" panose="020B0604020202020204" pitchFamily="34" charset="0"/>
              <a:buChar char="•"/>
            </a:pPr>
            <a:r>
              <a:rPr lang="en-US" b="1" dirty="0"/>
              <a:t>High Throughput:</a:t>
            </a:r>
            <a:r>
              <a:rPr lang="en-US" dirty="0"/>
              <a:t> If your application requires high data transfer rates (e.g., for real-time analytics), ensure the system supports high-speed data ingestion and processing. Technologies like Apache Kafka or Apache </a:t>
            </a:r>
            <a:r>
              <a:rPr lang="en-US" dirty="0" err="1"/>
              <a:t>Flink</a:t>
            </a:r>
            <a:r>
              <a:rPr lang="en-US" dirty="0"/>
              <a:t> can handle high-throughput data streams.</a:t>
            </a:r>
          </a:p>
          <a:p>
            <a:pPr>
              <a:buFont typeface="Arial" panose="020B0604020202020204" pitchFamily="34" charset="0"/>
              <a:buChar char="•"/>
            </a:pPr>
            <a:r>
              <a:rPr lang="en-US" b="1" dirty="0"/>
              <a:t>Network Bandwidth:</a:t>
            </a:r>
            <a:endParaRPr lang="en-US" dirty="0"/>
          </a:p>
          <a:p>
            <a:pPr marL="742950" lvl="1" indent="-285750">
              <a:buFont typeface="Arial" panose="020B0604020202020204" pitchFamily="34" charset="0"/>
              <a:buChar char="•"/>
            </a:pPr>
            <a:r>
              <a:rPr lang="en-US" dirty="0"/>
              <a:t>Ensure sufficient network bandwidth to handle data transfer between nodes, especially for distributed systems. Network bottlenecks can impact performance.</a:t>
            </a:r>
          </a:p>
          <a:p>
            <a:pPr>
              <a:buFont typeface="Arial" panose="020B0604020202020204" pitchFamily="34" charset="0"/>
              <a:buChar char="•"/>
            </a:pPr>
            <a:r>
              <a:rPr lang="en-US" b="1" dirty="0"/>
              <a:t>Data Transfer Optimization:</a:t>
            </a:r>
            <a:endParaRPr lang="en-US" dirty="0"/>
          </a:p>
          <a:p>
            <a:pPr marL="742950" lvl="1" indent="-285750">
              <a:buFont typeface="Arial" panose="020B0604020202020204" pitchFamily="34" charset="0"/>
              <a:buChar char="•"/>
            </a:pPr>
            <a:r>
              <a:rPr lang="en-US" dirty="0"/>
              <a:t>Use data compression and efficient serialization formats (e.g., Parquet, Avro) to reduce the amount of data transferred and improve transfer speeds.</a:t>
            </a:r>
          </a:p>
          <a:p>
            <a:r>
              <a:rPr lang="en-US" b="1" dirty="0"/>
              <a:t>3. Handling Hardware Failures</a:t>
            </a:r>
          </a:p>
          <a:p>
            <a:pPr>
              <a:buFont typeface="Arial" panose="020B0604020202020204" pitchFamily="34" charset="0"/>
              <a:buChar char="•"/>
            </a:pPr>
            <a:r>
              <a:rPr lang="en-US" b="1" dirty="0"/>
              <a:t>Fault Tolerance:</a:t>
            </a:r>
            <a:endParaRPr lang="en-US" dirty="0"/>
          </a:p>
          <a:p>
            <a:pPr marL="742950" lvl="1" indent="-285750">
              <a:buFont typeface="Arial" panose="020B0604020202020204" pitchFamily="34" charset="0"/>
              <a:buChar char="•"/>
            </a:pPr>
            <a:r>
              <a:rPr lang="en-US" b="1" dirty="0"/>
              <a:t>Data Replication:</a:t>
            </a:r>
            <a:r>
              <a:rPr lang="en-US" dirty="0"/>
              <a:t> Implement data replication strategies to ensure data durability. For instance, Hadoop's HDFS replicates data across multiple nodes to handle hardware failures.</a:t>
            </a:r>
          </a:p>
          <a:p>
            <a:pPr marL="742950" lvl="1" indent="-285750">
              <a:buFont typeface="Arial" panose="020B0604020202020204" pitchFamily="34" charset="0"/>
              <a:buChar char="•"/>
            </a:pPr>
            <a:r>
              <a:rPr lang="en-US" b="1" dirty="0"/>
              <a:t>Redundancy:</a:t>
            </a:r>
            <a:r>
              <a:rPr lang="en-US" dirty="0"/>
              <a:t> Use redundant components and failover mechanisms to ensure continuous operation in case of hardware failures.</a:t>
            </a:r>
          </a:p>
          <a:p>
            <a:pPr>
              <a:buFont typeface="Arial" panose="020B0604020202020204" pitchFamily="34" charset="0"/>
              <a:buChar char="•"/>
            </a:pPr>
            <a:r>
              <a:rPr lang="en-US" b="1" dirty="0"/>
              <a:t>Error Detection and Recovery:</a:t>
            </a:r>
            <a:endParaRPr lang="en-US" dirty="0"/>
          </a:p>
          <a:p>
            <a:pPr marL="742950" lvl="1" indent="-285750">
              <a:buFont typeface="Arial" panose="020B0604020202020204" pitchFamily="34" charset="0"/>
              <a:buChar char="•"/>
            </a:pPr>
            <a:r>
              <a:rPr lang="en-US" dirty="0"/>
              <a:t>Implement monitoring and alerting systems to detect hardware failures and system issues. Automated recovery processes can help mitigate the impact of failures.</a:t>
            </a:r>
          </a:p>
          <a:p>
            <a:pPr>
              <a:buFont typeface="Arial" panose="020B0604020202020204" pitchFamily="34" charset="0"/>
              <a:buChar char="•"/>
            </a:pPr>
            <a:r>
              <a:rPr lang="en-US" b="1" dirty="0"/>
              <a:t>Backup and Recovery:</a:t>
            </a:r>
            <a:endParaRPr lang="en-US" dirty="0"/>
          </a:p>
          <a:p>
            <a:pPr marL="742950" lvl="1" indent="-285750">
              <a:buFont typeface="Arial" panose="020B0604020202020204" pitchFamily="34" charset="0"/>
              <a:buChar char="•"/>
            </a:pPr>
            <a:r>
              <a:rPr lang="en-US" dirty="0"/>
              <a:t>Regularly back up data and configuration settings. Implement disaster recovery plans to restore services in case of catastrophic failures.</a:t>
            </a:r>
          </a:p>
          <a:p>
            <a:endParaRPr lang="en-IN" dirty="0"/>
          </a:p>
        </p:txBody>
      </p:sp>
      <p:sp>
        <p:nvSpPr>
          <p:cNvPr id="4" name="Slide Number Placeholder 3"/>
          <p:cNvSpPr>
            <a:spLocks noGrp="1"/>
          </p:cNvSpPr>
          <p:nvPr>
            <p:ph type="sldNum" sz="quarter" idx="5"/>
          </p:nvPr>
        </p:nvSpPr>
        <p:spPr/>
        <p:txBody>
          <a:bodyPr/>
          <a:lstStyle/>
          <a:p>
            <a:fld id="{5708A28F-E61D-4B8D-BFC1-E8C7418B040A}" type="slidenum">
              <a:rPr lang="en-IN" smtClean="0"/>
              <a:t>4</a:t>
            </a:fld>
            <a:endParaRPr lang="en-IN"/>
          </a:p>
        </p:txBody>
      </p:sp>
    </p:spTree>
    <p:extLst>
      <p:ext uri="{BB962C8B-B14F-4D97-AF65-F5344CB8AC3E}">
        <p14:creationId xmlns:p14="http://schemas.microsoft.com/office/powerpoint/2010/main" val="2781539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08A28F-E61D-4B8D-BFC1-E8C7418B040A}" type="slidenum">
              <a:rPr lang="en-IN" smtClean="0"/>
              <a:t>11</a:t>
            </a:fld>
            <a:endParaRPr lang="en-IN"/>
          </a:p>
        </p:txBody>
      </p:sp>
    </p:spTree>
    <p:extLst>
      <p:ext uri="{BB962C8B-B14F-4D97-AF65-F5344CB8AC3E}">
        <p14:creationId xmlns:p14="http://schemas.microsoft.com/office/powerpoint/2010/main" val="149815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E910BC-6E91-4EFF-B8A0-FE0BA68DE33C}"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306433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E910BC-6E91-4EFF-B8A0-FE0BA68DE33C}"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616739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E910BC-6E91-4EFF-B8A0-FE0BA68DE33C}"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1013305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E910BC-6E91-4EFF-B8A0-FE0BA68DE33C}"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151502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910BC-6E91-4EFF-B8A0-FE0BA68DE33C}"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24911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E910BC-6E91-4EFF-B8A0-FE0BA68DE33C}"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2697912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E910BC-6E91-4EFF-B8A0-FE0BA68DE33C}" type="datetimeFigureOut">
              <a:rPr lang="en-US" smtClean="0"/>
              <a:t>7/29/2025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44934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E910BC-6E91-4EFF-B8A0-FE0BA68DE33C}" type="datetimeFigureOut">
              <a:rPr lang="en-US" smtClean="0"/>
              <a:t>7/29/2025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133618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910BC-6E91-4EFF-B8A0-FE0BA68DE33C}" type="datetimeFigureOut">
              <a:rPr lang="en-US" smtClean="0"/>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3367715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910BC-6E91-4EFF-B8A0-FE0BA68DE33C}"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182661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E910BC-6E91-4EFF-B8A0-FE0BA68DE33C}"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4F853-7E73-4080-9F52-5B661CE73BAC}" type="slidenum">
              <a:rPr lang="en-US" smtClean="0"/>
              <a:t>‹#›</a:t>
            </a:fld>
            <a:endParaRPr lang="en-US"/>
          </a:p>
        </p:txBody>
      </p:sp>
    </p:spTree>
    <p:extLst>
      <p:ext uri="{BB962C8B-B14F-4D97-AF65-F5344CB8AC3E}">
        <p14:creationId xmlns:p14="http://schemas.microsoft.com/office/powerpoint/2010/main" val="407173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910BC-6E91-4EFF-B8A0-FE0BA68DE33C}" type="datetimeFigureOut">
              <a:rPr lang="en-US" smtClean="0"/>
              <a:t>7/29/2025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B4F853-7E73-4080-9F52-5B661CE73BAC}" type="slidenum">
              <a:rPr lang="en-US" smtClean="0"/>
              <a:t>‹#›</a:t>
            </a:fld>
            <a:endParaRPr lang="en-US"/>
          </a:p>
        </p:txBody>
      </p:sp>
    </p:spTree>
    <p:extLst>
      <p:ext uri="{BB962C8B-B14F-4D97-AF65-F5344CB8AC3E}">
        <p14:creationId xmlns:p14="http://schemas.microsoft.com/office/powerpoint/2010/main" val="4262404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3664" y="1228010"/>
            <a:ext cx="6580031" cy="1325563"/>
          </a:xfrm>
        </p:spPr>
        <p:txBody>
          <a:bodyPr/>
          <a:lstStyle/>
          <a:p>
            <a:r>
              <a:rPr lang="en-US" b="1" dirty="0"/>
              <a:t>Platforms to handle Big data</a:t>
            </a:r>
          </a:p>
        </p:txBody>
      </p:sp>
      <p:sp>
        <p:nvSpPr>
          <p:cNvPr id="3" name="TextBox 2"/>
          <p:cNvSpPr txBox="1"/>
          <p:nvPr/>
        </p:nvSpPr>
        <p:spPr>
          <a:xfrm>
            <a:off x="3232597" y="4275786"/>
            <a:ext cx="5190185" cy="1200329"/>
          </a:xfrm>
          <a:prstGeom prst="rect">
            <a:avLst/>
          </a:prstGeom>
          <a:noFill/>
        </p:spPr>
        <p:txBody>
          <a:bodyPr wrap="square" rtlCol="0">
            <a:spAutoFit/>
          </a:bodyPr>
          <a:lstStyle/>
          <a:p>
            <a:pPr algn="ctr"/>
            <a:r>
              <a:rPr lang="en-US" b="1" dirty="0">
                <a:latin typeface="Bookman Old Style" panose="02050604050505020204" pitchFamily="18" charset="0"/>
                <a:cs typeface="Times New Roman" panose="02020603050405020304" pitchFamily="18" charset="0"/>
              </a:rPr>
              <a:t>Dr. Jigna Ashish Patel</a:t>
            </a:r>
          </a:p>
          <a:p>
            <a:pPr algn="ctr"/>
            <a:r>
              <a:rPr lang="en-US" b="1" dirty="0">
                <a:latin typeface="Bookman Old Style" panose="02050604050505020204" pitchFamily="18" charset="0"/>
                <a:cs typeface="Times New Roman" panose="02020603050405020304" pitchFamily="18" charset="0"/>
              </a:rPr>
              <a:t>Assistant Professor, CSE </a:t>
            </a:r>
            <a:r>
              <a:rPr lang="en-US" b="1" dirty="0" err="1">
                <a:latin typeface="Bookman Old Style" panose="02050604050505020204" pitchFamily="18" charset="0"/>
                <a:cs typeface="Times New Roman" panose="02020603050405020304" pitchFamily="18" charset="0"/>
              </a:rPr>
              <a:t>Dept</a:t>
            </a:r>
            <a:r>
              <a:rPr lang="en-US" b="1" dirty="0">
                <a:latin typeface="Bookman Old Style" panose="02050604050505020204" pitchFamily="18" charset="0"/>
                <a:cs typeface="Times New Roman" panose="02020603050405020304" pitchFamily="18" charset="0"/>
              </a:rPr>
              <a:t>,</a:t>
            </a:r>
          </a:p>
          <a:p>
            <a:pPr algn="ctr"/>
            <a:r>
              <a:rPr lang="en-US" b="1" dirty="0">
                <a:latin typeface="Bookman Old Style" panose="02050604050505020204" pitchFamily="18" charset="0"/>
                <a:cs typeface="Times New Roman" panose="02020603050405020304" pitchFamily="18" charset="0"/>
              </a:rPr>
              <a:t>Institute of Technology,</a:t>
            </a:r>
          </a:p>
          <a:p>
            <a:pPr algn="ctr"/>
            <a:r>
              <a:rPr lang="en-US" b="1" dirty="0">
                <a:latin typeface="Bookman Old Style" panose="02050604050505020204" pitchFamily="18" charset="0"/>
                <a:cs typeface="Times New Roman" panose="02020603050405020304" pitchFamily="18" charset="0"/>
              </a:rPr>
              <a:t>Nirma University</a:t>
            </a:r>
          </a:p>
        </p:txBody>
      </p:sp>
    </p:spTree>
    <p:extLst>
      <p:ext uri="{BB962C8B-B14F-4D97-AF65-F5344CB8AC3E}">
        <p14:creationId xmlns:p14="http://schemas.microsoft.com/office/powerpoint/2010/main" val="3287642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76D7-3292-40FA-A50C-582C19978551}"/>
              </a:ext>
            </a:extLst>
          </p:cNvPr>
          <p:cNvSpPr>
            <a:spLocks noGrp="1"/>
          </p:cNvSpPr>
          <p:nvPr>
            <p:ph type="title"/>
          </p:nvPr>
        </p:nvSpPr>
        <p:spPr/>
        <p:txBody>
          <a:bodyPr/>
          <a:lstStyle/>
          <a:p>
            <a:r>
              <a:rPr lang="en-IN" dirty="0"/>
              <a:t>Comparison of Pros and cons</a:t>
            </a:r>
          </a:p>
        </p:txBody>
      </p:sp>
      <p:sp>
        <p:nvSpPr>
          <p:cNvPr id="3" name="Content Placeholder 2">
            <a:extLst>
              <a:ext uri="{FF2B5EF4-FFF2-40B4-BE49-F238E27FC236}">
                <a16:creationId xmlns:a16="http://schemas.microsoft.com/office/drawing/2014/main" id="{6BA54F51-20EE-439D-883C-FD339D2B1895}"/>
              </a:ext>
            </a:extLst>
          </p:cNvPr>
          <p:cNvSpPr>
            <a:spLocks noGrp="1"/>
          </p:cNvSpPr>
          <p:nvPr>
            <p:ph idx="1"/>
          </p:nvPr>
        </p:nvSpPr>
        <p:spPr/>
        <p:txBody>
          <a:bodyPr/>
          <a:lstStyle/>
          <a:p>
            <a:r>
              <a:rPr lang="en-IN" dirty="0"/>
              <a:t>Vertical Scaling </a:t>
            </a:r>
          </a:p>
        </p:txBody>
      </p:sp>
      <p:pic>
        <p:nvPicPr>
          <p:cNvPr id="6" name="Picture 5">
            <a:extLst>
              <a:ext uri="{FF2B5EF4-FFF2-40B4-BE49-F238E27FC236}">
                <a16:creationId xmlns:a16="http://schemas.microsoft.com/office/drawing/2014/main" id="{899C86F1-9A8A-4951-9699-30947531011A}"/>
              </a:ext>
            </a:extLst>
          </p:cNvPr>
          <p:cNvPicPr>
            <a:picLocks noChangeAspect="1"/>
          </p:cNvPicPr>
          <p:nvPr/>
        </p:nvPicPr>
        <p:blipFill>
          <a:blip r:embed="rId2"/>
          <a:stretch>
            <a:fillRect/>
          </a:stretch>
        </p:blipFill>
        <p:spPr>
          <a:xfrm>
            <a:off x="1011454" y="2729125"/>
            <a:ext cx="4354908" cy="1603299"/>
          </a:xfrm>
          <a:prstGeom prst="rect">
            <a:avLst/>
          </a:prstGeom>
        </p:spPr>
      </p:pic>
      <p:pic>
        <p:nvPicPr>
          <p:cNvPr id="10" name="Picture 9">
            <a:extLst>
              <a:ext uri="{FF2B5EF4-FFF2-40B4-BE49-F238E27FC236}">
                <a16:creationId xmlns:a16="http://schemas.microsoft.com/office/drawing/2014/main" id="{6E5476B3-9A6D-46C8-9ED0-9D3F3FE803DA}"/>
              </a:ext>
            </a:extLst>
          </p:cNvPr>
          <p:cNvPicPr>
            <a:picLocks noChangeAspect="1"/>
          </p:cNvPicPr>
          <p:nvPr/>
        </p:nvPicPr>
        <p:blipFill>
          <a:blip r:embed="rId3"/>
          <a:stretch>
            <a:fillRect/>
          </a:stretch>
        </p:blipFill>
        <p:spPr>
          <a:xfrm>
            <a:off x="6085967" y="2602368"/>
            <a:ext cx="4548228" cy="2241824"/>
          </a:xfrm>
          <a:prstGeom prst="rect">
            <a:avLst/>
          </a:prstGeom>
        </p:spPr>
      </p:pic>
    </p:spTree>
    <p:extLst>
      <p:ext uri="{BB962C8B-B14F-4D97-AF65-F5344CB8AC3E}">
        <p14:creationId xmlns:p14="http://schemas.microsoft.com/office/powerpoint/2010/main" val="182504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55403" y="945943"/>
            <a:ext cx="11278633" cy="5424175"/>
          </a:xfrm>
          <a:prstGeom prst="rect">
            <a:avLst/>
          </a:prstGeom>
        </p:spPr>
      </p:pic>
    </p:spTree>
    <p:extLst>
      <p:ext uri="{BB962C8B-B14F-4D97-AF65-F5344CB8AC3E}">
        <p14:creationId xmlns:p14="http://schemas.microsoft.com/office/powerpoint/2010/main" val="330750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2" y="568012"/>
            <a:ext cx="10515600" cy="871247"/>
          </a:xfrm>
        </p:spPr>
        <p:txBody>
          <a:bodyPr/>
          <a:lstStyle/>
          <a:p>
            <a:r>
              <a:rPr lang="en-US" dirty="0"/>
              <a:t>Horizontal Scaling Platforms</a:t>
            </a:r>
          </a:p>
        </p:txBody>
      </p:sp>
      <p:sp>
        <p:nvSpPr>
          <p:cNvPr id="3" name="Content Placeholder 2"/>
          <p:cNvSpPr>
            <a:spLocks noGrp="1"/>
          </p:cNvSpPr>
          <p:nvPr>
            <p:ph idx="1"/>
          </p:nvPr>
        </p:nvSpPr>
        <p:spPr>
          <a:xfrm>
            <a:off x="838200" y="1439259"/>
            <a:ext cx="10515600" cy="1664549"/>
          </a:xfrm>
        </p:spPr>
        <p:txBody>
          <a:bodyPr/>
          <a:lstStyle/>
          <a:p>
            <a:r>
              <a:rPr lang="en-US" dirty="0"/>
              <a:t>Peer-to-Peer Network</a:t>
            </a:r>
          </a:p>
          <a:p>
            <a:r>
              <a:rPr lang="en-US" dirty="0"/>
              <a:t>Apache Hadoop</a:t>
            </a:r>
          </a:p>
          <a:p>
            <a:r>
              <a:rPr lang="en-US" dirty="0"/>
              <a:t>Apache Spark</a:t>
            </a:r>
          </a:p>
          <a:p>
            <a:endParaRPr lang="en-US" dirty="0"/>
          </a:p>
        </p:txBody>
      </p:sp>
      <p:sp>
        <p:nvSpPr>
          <p:cNvPr id="4" name="Title 1"/>
          <p:cNvSpPr txBox="1">
            <a:spLocks/>
          </p:cNvSpPr>
          <p:nvPr/>
        </p:nvSpPr>
        <p:spPr>
          <a:xfrm>
            <a:off x="838200" y="3103808"/>
            <a:ext cx="10515600" cy="8712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Vertical Scaling Platforms</a:t>
            </a:r>
          </a:p>
        </p:txBody>
      </p:sp>
      <p:sp>
        <p:nvSpPr>
          <p:cNvPr id="5" name="Content Placeholder 2"/>
          <p:cNvSpPr txBox="1">
            <a:spLocks/>
          </p:cNvSpPr>
          <p:nvPr/>
        </p:nvSpPr>
        <p:spPr>
          <a:xfrm>
            <a:off x="838200" y="3975055"/>
            <a:ext cx="10515600" cy="19105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performance computing clusters</a:t>
            </a:r>
          </a:p>
          <a:p>
            <a:r>
              <a:rPr lang="en-US" dirty="0"/>
              <a:t>Multicore CPU</a:t>
            </a:r>
          </a:p>
          <a:p>
            <a:r>
              <a:rPr lang="en-US" dirty="0"/>
              <a:t>Graphics Processing Unit(GPU)</a:t>
            </a:r>
          </a:p>
          <a:p>
            <a:r>
              <a:rPr lang="en-US" dirty="0"/>
              <a:t>Field Programmable gate arrays(FPGA)</a:t>
            </a:r>
          </a:p>
          <a:p>
            <a:endParaRPr lang="en-US" dirty="0"/>
          </a:p>
        </p:txBody>
      </p:sp>
    </p:spTree>
    <p:extLst>
      <p:ext uri="{BB962C8B-B14F-4D97-AF65-F5344CB8AC3E}">
        <p14:creationId xmlns:p14="http://schemas.microsoft.com/office/powerpoint/2010/main" val="1118991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0" y="487636"/>
            <a:ext cx="9968248" cy="5601533"/>
          </a:xfrm>
          <a:prstGeom prst="rect">
            <a:avLst/>
          </a:prstGeom>
        </p:spPr>
        <p:txBody>
          <a:bodyPr wrap="square">
            <a:spAutoFit/>
          </a:bodyPr>
          <a:lstStyle/>
          <a:p>
            <a:pPr algn="just">
              <a:lnSpc>
                <a:spcPct val="200000"/>
              </a:lnSpc>
            </a:pPr>
            <a:r>
              <a:rPr lang="en-US" sz="2800" b="1" u="sng" dirty="0"/>
              <a:t>Peer-to-Peer networks </a:t>
            </a:r>
          </a:p>
          <a:p>
            <a:pPr marL="228600" indent="-228600">
              <a:lnSpc>
                <a:spcPct val="90000"/>
              </a:lnSpc>
              <a:spcBef>
                <a:spcPts val="1000"/>
              </a:spcBef>
              <a:buFont typeface="Arial" panose="020B0604020202020204" pitchFamily="34" charset="0"/>
              <a:buChar char="•"/>
            </a:pPr>
            <a:r>
              <a:rPr lang="en-US" sz="2800" dirty="0"/>
              <a:t>involve millions of machines connected in a network</a:t>
            </a:r>
          </a:p>
          <a:p>
            <a:pPr marL="228600" indent="-228600">
              <a:lnSpc>
                <a:spcPct val="90000"/>
              </a:lnSpc>
              <a:spcBef>
                <a:spcPts val="1000"/>
              </a:spcBef>
              <a:buFont typeface="Arial" panose="020B0604020202020204" pitchFamily="34" charset="0"/>
              <a:buChar char="•"/>
            </a:pPr>
            <a:r>
              <a:rPr lang="en-US" sz="2800" dirty="0"/>
              <a:t>decentralized and distributed network architecture where the nodes in the networks (known as peers) serve as well as consume resources. </a:t>
            </a:r>
          </a:p>
          <a:p>
            <a:pPr marL="228600" indent="-228600">
              <a:lnSpc>
                <a:spcPct val="90000"/>
              </a:lnSpc>
              <a:spcBef>
                <a:spcPts val="1000"/>
              </a:spcBef>
              <a:buFont typeface="Arial" panose="020B0604020202020204" pitchFamily="34" charset="0"/>
              <a:buChar char="•"/>
            </a:pPr>
            <a:r>
              <a:rPr lang="en-US" sz="2800" dirty="0"/>
              <a:t>oldest distributed computing platforms</a:t>
            </a:r>
          </a:p>
          <a:p>
            <a:pPr marL="228600" indent="-228600">
              <a:lnSpc>
                <a:spcPct val="90000"/>
              </a:lnSpc>
              <a:spcBef>
                <a:spcPts val="1000"/>
              </a:spcBef>
              <a:buFont typeface="Arial" panose="020B0604020202020204" pitchFamily="34" charset="0"/>
              <a:buChar char="•"/>
            </a:pPr>
            <a:r>
              <a:rPr lang="en-US" sz="2800" dirty="0"/>
              <a:t>Message Passing Interface (MPI) for communication scheme used in such a setup to communicate and exchange the data between peers. </a:t>
            </a:r>
          </a:p>
          <a:p>
            <a:pPr marL="228600" indent="-228600">
              <a:lnSpc>
                <a:spcPct val="90000"/>
              </a:lnSpc>
              <a:spcBef>
                <a:spcPts val="1000"/>
              </a:spcBef>
              <a:buFont typeface="Arial" panose="020B0604020202020204" pitchFamily="34" charset="0"/>
              <a:buChar char="•"/>
            </a:pPr>
            <a:r>
              <a:rPr lang="en-US" sz="2800" dirty="0"/>
              <a:t>Each node can store the data instances and the scale out is practically unlimited (can be millions of nodes).</a:t>
            </a:r>
          </a:p>
        </p:txBody>
      </p:sp>
    </p:spTree>
    <p:extLst>
      <p:ext uri="{BB962C8B-B14F-4D97-AF65-F5344CB8AC3E}">
        <p14:creationId xmlns:p14="http://schemas.microsoft.com/office/powerpoint/2010/main" val="59442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1000"/>
                                        <p:tgtEl>
                                          <p:spTgt spid="2">
                                            <p:txEl>
                                              <p:pRg st="2" end="2"/>
                                            </p:txEl>
                                          </p:spTgt>
                                        </p:tgtEl>
                                      </p:cBhvr>
                                    </p:animEffect>
                                    <p:anim calcmode="lin" valueType="num">
                                      <p:cBhvr>
                                        <p:cTn id="1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1000"/>
                                        <p:tgtEl>
                                          <p:spTgt spid="2">
                                            <p:txEl>
                                              <p:pRg st="3" end="3"/>
                                            </p:txEl>
                                          </p:spTgt>
                                        </p:tgtEl>
                                      </p:cBhvr>
                                    </p:animEffect>
                                    <p:anim calcmode="lin" valueType="num">
                                      <p:cBhvr>
                                        <p:cTn id="2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0" y="487636"/>
            <a:ext cx="9968248" cy="4832092"/>
          </a:xfrm>
          <a:prstGeom prst="rect">
            <a:avLst/>
          </a:prstGeom>
        </p:spPr>
        <p:txBody>
          <a:bodyPr wrap="square">
            <a:spAutoFit/>
          </a:bodyPr>
          <a:lstStyle/>
          <a:p>
            <a:pPr algn="just">
              <a:lnSpc>
                <a:spcPct val="200000"/>
              </a:lnSpc>
            </a:pPr>
            <a:r>
              <a:rPr lang="en-US" sz="2800" b="1" u="sng" dirty="0"/>
              <a:t>Apache Hadoop</a:t>
            </a:r>
          </a:p>
          <a:p>
            <a:pPr marL="457200" indent="-457200">
              <a:lnSpc>
                <a:spcPct val="150000"/>
              </a:lnSpc>
              <a:buFont typeface="Arial" panose="020B0604020202020204" pitchFamily="34" charset="0"/>
              <a:buChar char="•"/>
            </a:pPr>
            <a:r>
              <a:rPr lang="en-US" sz="2800" dirty="0"/>
              <a:t>open source framework for storing and processing large datasets using clusters of commodity hardware. </a:t>
            </a:r>
          </a:p>
          <a:p>
            <a:pPr marL="457200" indent="-457200">
              <a:lnSpc>
                <a:spcPct val="150000"/>
              </a:lnSpc>
              <a:buFont typeface="Arial" panose="020B0604020202020204" pitchFamily="34" charset="0"/>
              <a:buChar char="•"/>
            </a:pPr>
            <a:r>
              <a:rPr lang="en-US" sz="2800" dirty="0"/>
              <a:t>Hadoop is designed to scale up to hundreds </a:t>
            </a:r>
          </a:p>
          <a:p>
            <a:pPr marL="457200" indent="-457200">
              <a:lnSpc>
                <a:spcPct val="150000"/>
              </a:lnSpc>
              <a:buFont typeface="Arial" panose="020B0604020202020204" pitchFamily="34" charset="0"/>
              <a:buChar char="•"/>
            </a:pPr>
            <a:r>
              <a:rPr lang="en-US" sz="2800" dirty="0"/>
              <a:t>highly fault tolerant</a:t>
            </a:r>
          </a:p>
          <a:p>
            <a:pPr marL="457200" indent="-457200">
              <a:lnSpc>
                <a:spcPct val="150000"/>
              </a:lnSpc>
              <a:buFont typeface="Arial" panose="020B0604020202020204" pitchFamily="34" charset="0"/>
              <a:buChar char="•"/>
            </a:pPr>
            <a:r>
              <a:rPr lang="en-US" sz="2800" dirty="0"/>
              <a:t>The Hadoop platform contains the following two important components: (1) HDFS  (2) YARN</a:t>
            </a:r>
          </a:p>
        </p:txBody>
      </p:sp>
    </p:spTree>
    <p:extLst>
      <p:ext uri="{BB962C8B-B14F-4D97-AF65-F5344CB8AC3E}">
        <p14:creationId xmlns:p14="http://schemas.microsoft.com/office/powerpoint/2010/main" val="131698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barn(inVertical)">
                                      <p:cBhvr>
                                        <p:cTn id="14" dur="500"/>
                                        <p:tgtEl>
                                          <p:spTgt spid="2">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inVertical)">
                                      <p:cBhvr>
                                        <p:cTn id="19" dur="500"/>
                                        <p:tgtEl>
                                          <p:spTgt spid="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0" y="487636"/>
            <a:ext cx="9968248" cy="5478423"/>
          </a:xfrm>
          <a:prstGeom prst="rect">
            <a:avLst/>
          </a:prstGeom>
        </p:spPr>
        <p:txBody>
          <a:bodyPr wrap="square">
            <a:spAutoFit/>
          </a:bodyPr>
          <a:lstStyle/>
          <a:p>
            <a:pPr algn="just">
              <a:lnSpc>
                <a:spcPct val="200000"/>
              </a:lnSpc>
            </a:pPr>
            <a:r>
              <a:rPr lang="en-US" sz="2800" b="1" u="sng" dirty="0"/>
              <a:t>Apache Spark</a:t>
            </a:r>
          </a:p>
          <a:p>
            <a:pPr marL="457200" indent="-457200">
              <a:lnSpc>
                <a:spcPct val="150000"/>
              </a:lnSpc>
              <a:buFont typeface="Arial" panose="020B0604020202020204" pitchFamily="34" charset="0"/>
              <a:buChar char="•"/>
            </a:pPr>
            <a:r>
              <a:rPr lang="en-US" sz="2800" dirty="0"/>
              <a:t>developed by researchers at the University of California at Berkeley. designed to overcome the disk I/O limitations</a:t>
            </a:r>
          </a:p>
          <a:p>
            <a:pPr marL="457200" indent="-457200">
              <a:lnSpc>
                <a:spcPct val="150000"/>
              </a:lnSpc>
              <a:buFont typeface="Arial" panose="020B0604020202020204" pitchFamily="34" charset="0"/>
              <a:buChar char="•"/>
            </a:pPr>
            <a:r>
              <a:rPr lang="en-US" sz="2800" dirty="0"/>
              <a:t>ability to perform in-memory computations.</a:t>
            </a:r>
          </a:p>
          <a:p>
            <a:pPr marL="457200" indent="-457200">
              <a:lnSpc>
                <a:spcPct val="150000"/>
              </a:lnSpc>
              <a:buFont typeface="Arial" panose="020B0604020202020204" pitchFamily="34" charset="0"/>
              <a:buChar char="•"/>
            </a:pPr>
            <a:r>
              <a:rPr lang="en-US" sz="2800" dirty="0"/>
              <a:t>allows the data to be cached in memory, thus eliminating the Hadoop’s disk overhead limitation for iterative tasks.</a:t>
            </a:r>
          </a:p>
          <a:p>
            <a:pPr marL="457200" indent="-457200">
              <a:lnSpc>
                <a:spcPct val="150000"/>
              </a:lnSpc>
              <a:buFont typeface="Arial" panose="020B0604020202020204" pitchFamily="34" charset="0"/>
              <a:buChar char="•"/>
            </a:pPr>
            <a:r>
              <a:rPr lang="en-US" sz="2800" dirty="0"/>
              <a:t>supports Java, Scala and Python and for certain tasks</a:t>
            </a:r>
          </a:p>
          <a:p>
            <a:pPr marL="457200" indent="-457200">
              <a:lnSpc>
                <a:spcPct val="150000"/>
              </a:lnSpc>
              <a:buFont typeface="Arial" panose="020B0604020202020204" pitchFamily="34" charset="0"/>
              <a:buChar char="•"/>
            </a:pPr>
            <a:r>
              <a:rPr lang="en-US" sz="2800" dirty="0"/>
              <a:t>it is tested to be up to 100× faster than Hadoop MapReduce</a:t>
            </a:r>
          </a:p>
        </p:txBody>
      </p:sp>
    </p:spTree>
    <p:extLst>
      <p:ext uri="{BB962C8B-B14F-4D97-AF65-F5344CB8AC3E}">
        <p14:creationId xmlns:p14="http://schemas.microsoft.com/office/powerpoint/2010/main" val="281838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1000"/>
                                        <p:tgtEl>
                                          <p:spTgt spid="2">
                                            <p:txEl>
                                              <p:pRg st="2" end="2"/>
                                            </p:txEl>
                                          </p:spTgt>
                                        </p:tgtEl>
                                      </p:cBhvr>
                                    </p:animEffect>
                                    <p:anim calcmode="lin" valueType="num">
                                      <p:cBhvr>
                                        <p:cTn id="1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1000"/>
                                        <p:tgtEl>
                                          <p:spTgt spid="2">
                                            <p:txEl>
                                              <p:pRg st="3" end="3"/>
                                            </p:txEl>
                                          </p:spTgt>
                                        </p:tgtEl>
                                      </p:cBhvr>
                                    </p:animEffect>
                                    <p:anim calcmode="lin" valueType="num">
                                      <p:cBhvr>
                                        <p:cTn id="21"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down)">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79" y="487635"/>
            <a:ext cx="10573555" cy="5478423"/>
          </a:xfrm>
          <a:prstGeom prst="rect">
            <a:avLst/>
          </a:prstGeom>
        </p:spPr>
        <p:txBody>
          <a:bodyPr wrap="square">
            <a:spAutoFit/>
          </a:bodyPr>
          <a:lstStyle/>
          <a:p>
            <a:pPr algn="just">
              <a:lnSpc>
                <a:spcPct val="200000"/>
              </a:lnSpc>
            </a:pPr>
            <a:r>
              <a:rPr lang="en-US" sz="2800" b="1" u="sng" dirty="0"/>
              <a:t>HPC clusters</a:t>
            </a:r>
          </a:p>
          <a:p>
            <a:pPr marL="457200" indent="-457200">
              <a:lnSpc>
                <a:spcPct val="150000"/>
              </a:lnSpc>
              <a:buFont typeface="Arial" panose="020B0604020202020204" pitchFamily="34" charset="0"/>
              <a:buChar char="•"/>
            </a:pPr>
            <a:r>
              <a:rPr lang="en-US" sz="2800" dirty="0"/>
              <a:t>Known as blades or supercomputers, are machines with thousands of cores. </a:t>
            </a:r>
          </a:p>
          <a:p>
            <a:pPr marL="457200" indent="-457200">
              <a:lnSpc>
                <a:spcPct val="150000"/>
              </a:lnSpc>
              <a:buFont typeface="Arial" panose="020B0604020202020204" pitchFamily="34" charset="0"/>
              <a:buChar char="•"/>
            </a:pPr>
            <a:r>
              <a:rPr lang="en-US" sz="2800" dirty="0"/>
              <a:t>They can have a different variety of disk organization, cache, communication mechanism etc.</a:t>
            </a:r>
          </a:p>
          <a:p>
            <a:pPr marL="457200" indent="-457200">
              <a:lnSpc>
                <a:spcPct val="150000"/>
              </a:lnSpc>
              <a:buFont typeface="Arial" panose="020B0604020202020204" pitchFamily="34" charset="0"/>
              <a:buChar char="•"/>
            </a:pPr>
            <a:r>
              <a:rPr lang="en-US" sz="2800" dirty="0"/>
              <a:t>powerful hardware which is optimized for speed and throughput. </a:t>
            </a:r>
          </a:p>
          <a:p>
            <a:pPr marL="457200" indent="-457200">
              <a:lnSpc>
                <a:spcPct val="150000"/>
              </a:lnSpc>
              <a:buFont typeface="Arial" panose="020B0604020202020204" pitchFamily="34" charset="0"/>
              <a:buChar char="•"/>
            </a:pPr>
            <a:r>
              <a:rPr lang="en-US" sz="2800" dirty="0"/>
              <a:t>They are not as scalable as Hadoop or Spark clusters but they are still capable of processing terabytes of data.</a:t>
            </a:r>
          </a:p>
        </p:txBody>
      </p:sp>
    </p:spTree>
    <p:extLst>
      <p:ext uri="{BB962C8B-B14F-4D97-AF65-F5344CB8AC3E}">
        <p14:creationId xmlns:p14="http://schemas.microsoft.com/office/powerpoint/2010/main" val="30591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0" y="487636"/>
            <a:ext cx="9968248" cy="6124754"/>
          </a:xfrm>
          <a:prstGeom prst="rect">
            <a:avLst/>
          </a:prstGeom>
        </p:spPr>
        <p:txBody>
          <a:bodyPr wrap="square">
            <a:spAutoFit/>
          </a:bodyPr>
          <a:lstStyle/>
          <a:p>
            <a:pPr algn="just">
              <a:lnSpc>
                <a:spcPct val="200000"/>
              </a:lnSpc>
            </a:pPr>
            <a:r>
              <a:rPr lang="en-US" sz="2800" b="1" u="sng" dirty="0"/>
              <a:t>Multicore CPU</a:t>
            </a:r>
          </a:p>
          <a:p>
            <a:pPr marL="457200" indent="-457200">
              <a:lnSpc>
                <a:spcPct val="150000"/>
              </a:lnSpc>
              <a:buFont typeface="Arial" panose="020B0604020202020204" pitchFamily="34" charset="0"/>
              <a:buChar char="•"/>
            </a:pPr>
            <a:r>
              <a:rPr lang="en-US" sz="2800" dirty="0"/>
              <a:t>Multicore refers to one machine having dozens of processing cores They usually have </a:t>
            </a:r>
            <a:r>
              <a:rPr lang="en-US" sz="2800" b="1" dirty="0"/>
              <a:t>shared memory but only one disk</a:t>
            </a:r>
            <a:r>
              <a:rPr lang="en-US" sz="2800" dirty="0"/>
              <a:t>. </a:t>
            </a:r>
          </a:p>
          <a:p>
            <a:pPr marL="457200" indent="-457200">
              <a:lnSpc>
                <a:spcPct val="150000"/>
              </a:lnSpc>
              <a:buFont typeface="Arial" panose="020B0604020202020204" pitchFamily="34" charset="0"/>
              <a:buChar char="•"/>
            </a:pPr>
            <a:r>
              <a:rPr lang="en-US" sz="2800" dirty="0"/>
              <a:t>the number of cores per chip and the number of operations that a core can perform has increased significantly. Newer breeds of motherboards allow multiple CPUs within a single machine thereby increasing the parallelism.</a:t>
            </a:r>
          </a:p>
          <a:p>
            <a:pPr marL="457200" indent="-457200">
              <a:lnSpc>
                <a:spcPct val="150000"/>
              </a:lnSpc>
              <a:buFont typeface="Arial" panose="020B0604020202020204" pitchFamily="34" charset="0"/>
              <a:buChar char="•"/>
            </a:pPr>
            <a:r>
              <a:rPr lang="en-US" sz="2800" dirty="0"/>
              <a:t>Until the last few years, CPUs were mainly responsible for accelerating the algorithms for big data analytics.</a:t>
            </a:r>
          </a:p>
        </p:txBody>
      </p:sp>
    </p:spTree>
    <p:extLst>
      <p:ext uri="{BB962C8B-B14F-4D97-AF65-F5344CB8AC3E}">
        <p14:creationId xmlns:p14="http://schemas.microsoft.com/office/powerpoint/2010/main" val="354927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barn(inVertical)">
                                      <p:cBhvr>
                                        <p:cTn id="21"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0" y="487636"/>
            <a:ext cx="9968248" cy="5262979"/>
          </a:xfrm>
          <a:prstGeom prst="rect">
            <a:avLst/>
          </a:prstGeom>
        </p:spPr>
        <p:txBody>
          <a:bodyPr wrap="square">
            <a:spAutoFit/>
          </a:bodyPr>
          <a:lstStyle/>
          <a:p>
            <a:pPr algn="just">
              <a:lnSpc>
                <a:spcPct val="200000"/>
              </a:lnSpc>
            </a:pPr>
            <a:r>
              <a:rPr lang="en-US" sz="2800" b="1" u="sng" dirty="0"/>
              <a:t>GPU</a:t>
            </a:r>
          </a:p>
          <a:p>
            <a:pPr marL="457200" indent="-457200" algn="just">
              <a:buFont typeface="Arial" panose="020B0604020202020204" pitchFamily="34" charset="0"/>
              <a:buChar char="•"/>
            </a:pPr>
            <a:r>
              <a:rPr lang="en-US" sz="2800" dirty="0"/>
              <a:t>It is designed to accelerate the creation of images in a frame buffer intended for display output </a:t>
            </a:r>
          </a:p>
          <a:p>
            <a:pPr marL="457200" indent="-457200" algn="just">
              <a:buFont typeface="Arial" panose="020B0604020202020204" pitchFamily="34" charset="0"/>
              <a:buChar char="•"/>
            </a:pPr>
            <a:r>
              <a:rPr lang="en-US" sz="2800" dirty="0"/>
              <a:t>GPUs were primarily used for graphical operations such as video and image editing, accelerating graphics-related processing etc. due to their massively parallel architecture, recent developments in GPU hardware and related programming frameworks have given rise to GPGPU </a:t>
            </a:r>
          </a:p>
          <a:p>
            <a:pPr marL="457200" indent="-457200" algn="just">
              <a:buFont typeface="Arial" panose="020B0604020202020204" pitchFamily="34" charset="0"/>
              <a:buChar char="•"/>
            </a:pPr>
            <a:r>
              <a:rPr lang="en-US" sz="2800" dirty="0"/>
              <a:t>In addition to the processing cores, GPU has its own high throughput DDR5 memory which is many times faster than a typical DDR3 memory.</a:t>
            </a:r>
            <a:endParaRPr lang="en-US" sz="2800" b="1" u="sng" dirty="0"/>
          </a:p>
        </p:txBody>
      </p:sp>
    </p:spTree>
    <p:extLst>
      <p:ext uri="{BB962C8B-B14F-4D97-AF65-F5344CB8AC3E}">
        <p14:creationId xmlns:p14="http://schemas.microsoft.com/office/powerpoint/2010/main" val="394550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barn(inVertical)">
                                      <p:cBhvr>
                                        <p:cTn id="14" dur="500"/>
                                        <p:tgtEl>
                                          <p:spTgt spid="2">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anim calcmode="lin" valueType="num">
                                      <p:cBhvr>
                                        <p:cTn id="2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80" y="487636"/>
            <a:ext cx="9968248" cy="4832092"/>
          </a:xfrm>
          <a:prstGeom prst="rect">
            <a:avLst/>
          </a:prstGeom>
        </p:spPr>
        <p:txBody>
          <a:bodyPr wrap="square">
            <a:spAutoFit/>
          </a:bodyPr>
          <a:lstStyle/>
          <a:p>
            <a:pPr algn="just">
              <a:lnSpc>
                <a:spcPct val="200000"/>
              </a:lnSpc>
            </a:pPr>
            <a:r>
              <a:rPr lang="en-US" sz="2800" b="1" u="sng" dirty="0"/>
              <a:t>FPGA</a:t>
            </a:r>
          </a:p>
          <a:p>
            <a:pPr marL="457200" indent="-457200">
              <a:buFont typeface="Arial" panose="020B0604020202020204" pitchFamily="34" charset="0"/>
              <a:buChar char="•"/>
            </a:pPr>
            <a:r>
              <a:rPr lang="en-US" sz="2800" dirty="0"/>
              <a:t>highly specialized hardware units for specific applications</a:t>
            </a:r>
          </a:p>
          <a:p>
            <a:pPr marL="457200" indent="-457200">
              <a:buFont typeface="Arial" panose="020B0604020202020204" pitchFamily="34" charset="0"/>
              <a:buChar char="•"/>
            </a:pPr>
            <a:r>
              <a:rPr lang="en-US" sz="2800" dirty="0"/>
              <a:t> FPGAs can be highly optimized for speed and can be orders of magnitude faster compared to other platforms for certain applications. </a:t>
            </a:r>
          </a:p>
          <a:p>
            <a:pPr marL="457200" indent="-457200">
              <a:buFont typeface="Arial" panose="020B0604020202020204" pitchFamily="34" charset="0"/>
              <a:buChar char="•"/>
            </a:pPr>
            <a:r>
              <a:rPr lang="en-US" sz="2800" dirty="0"/>
              <a:t>Due to customized hardware, the development cost is typically much higher compared to other platforms. </a:t>
            </a:r>
          </a:p>
          <a:p>
            <a:pPr marL="457200" indent="-457200">
              <a:buFont typeface="Arial" panose="020B0604020202020204" pitchFamily="34" charset="0"/>
              <a:buChar char="•"/>
            </a:pPr>
            <a:r>
              <a:rPr lang="en-US" sz="2800" dirty="0"/>
              <a:t>On the software side, coding has to be done in HDL with a low-level knowledge of the hardware which increases the algorithm development cost.</a:t>
            </a:r>
            <a:endParaRPr lang="en-US" sz="2800" b="1" u="sng" dirty="0"/>
          </a:p>
        </p:txBody>
      </p:sp>
    </p:spTree>
    <p:extLst>
      <p:ext uri="{BB962C8B-B14F-4D97-AF65-F5344CB8AC3E}">
        <p14:creationId xmlns:p14="http://schemas.microsoft.com/office/powerpoint/2010/main" val="280416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2000"/>
                                        <p:tgtEl>
                                          <p:spTgt spid="2">
                                            <p:txEl>
                                              <p:pRg st="2" end="2"/>
                                            </p:txEl>
                                          </p:spTgt>
                                        </p:tgtEl>
                                      </p:cBhvr>
                                    </p:animEffect>
                                    <p:anim calcmode="lin" valueType="num">
                                      <p:cBhvr>
                                        <p:cTn id="12" dur="2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13" dur="20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1000"/>
                                        <p:tgtEl>
                                          <p:spTgt spid="2">
                                            <p:txEl>
                                              <p:pRg st="3" end="3"/>
                                            </p:txEl>
                                          </p:spTgt>
                                        </p:tgtEl>
                                      </p:cBhvr>
                                    </p:animEffect>
                                    <p:anim calcmode="lin" valueType="num">
                                      <p:cBhvr>
                                        <p:cTn id="1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arn(inVertical)">
                                      <p:cBhvr>
                                        <p:cTn id="2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of the lecture</a:t>
            </a:r>
          </a:p>
        </p:txBody>
      </p:sp>
      <p:pic>
        <p:nvPicPr>
          <p:cNvPr id="5" name="Content Placeholder 3"/>
          <p:cNvPicPr>
            <a:picLocks noChangeAspect="1"/>
          </p:cNvPicPr>
          <p:nvPr/>
        </p:nvPicPr>
        <p:blipFill>
          <a:blip r:embed="rId2"/>
          <a:stretch>
            <a:fillRect/>
          </a:stretch>
        </p:blipFill>
        <p:spPr>
          <a:xfrm>
            <a:off x="9191760" y="1986902"/>
            <a:ext cx="2046131" cy="2301897"/>
          </a:xfrm>
          <a:prstGeom prst="rect">
            <a:avLst/>
          </a:prstGeom>
        </p:spPr>
      </p:pic>
      <p:sp>
        <p:nvSpPr>
          <p:cNvPr id="6"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Right platform </a:t>
            </a:r>
          </a:p>
          <a:p>
            <a:r>
              <a:rPr lang="en-US" dirty="0"/>
              <a:t>Need of the application/algorithm</a:t>
            </a:r>
          </a:p>
          <a:p>
            <a:r>
              <a:rPr lang="en-US" dirty="0"/>
              <a:t>Right decision </a:t>
            </a:r>
          </a:p>
          <a:p>
            <a:endParaRPr lang="en-US" dirty="0"/>
          </a:p>
        </p:txBody>
      </p:sp>
    </p:spTree>
    <p:extLst>
      <p:ext uri="{BB962C8B-B14F-4D97-AF65-F5344CB8AC3E}">
        <p14:creationId xmlns:p14="http://schemas.microsoft.com/office/powerpoint/2010/main" val="164135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platforms </a:t>
            </a:r>
          </a:p>
        </p:txBody>
      </p:sp>
      <p:sp>
        <p:nvSpPr>
          <p:cNvPr id="3" name="Content Placeholder 2"/>
          <p:cNvSpPr>
            <a:spLocks noGrp="1"/>
          </p:cNvSpPr>
          <p:nvPr>
            <p:ph idx="1"/>
          </p:nvPr>
        </p:nvSpPr>
        <p:spPr/>
        <p:txBody>
          <a:bodyPr/>
          <a:lstStyle/>
          <a:p>
            <a:pPr marL="0" indent="0">
              <a:buNone/>
            </a:pPr>
            <a:r>
              <a:rPr lang="en-US" dirty="0"/>
              <a:t>System/Platform Level characteristics</a:t>
            </a:r>
          </a:p>
          <a:p>
            <a:pPr marL="0" indent="0">
              <a:buNone/>
            </a:pPr>
            <a:endParaRPr lang="en-US" dirty="0"/>
          </a:p>
          <a:p>
            <a:r>
              <a:rPr lang="en-US" dirty="0"/>
              <a:t>Scalability</a:t>
            </a:r>
          </a:p>
          <a:p>
            <a:r>
              <a:rPr lang="en-US" dirty="0"/>
              <a:t>Data I/O performance</a:t>
            </a:r>
          </a:p>
          <a:p>
            <a:r>
              <a:rPr lang="en-US" dirty="0"/>
              <a:t>Fault Tolerance</a:t>
            </a:r>
          </a:p>
        </p:txBody>
      </p:sp>
    </p:spTree>
    <p:extLst>
      <p:ext uri="{BB962C8B-B14F-4D97-AF65-F5344CB8AC3E}">
        <p14:creationId xmlns:p14="http://schemas.microsoft.com/office/powerpoint/2010/main" val="3952522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graphicFrame>
        <p:nvGraphicFramePr>
          <p:cNvPr id="7" name="Table 6"/>
          <p:cNvGraphicFramePr>
            <a:graphicFrameLocks noGrp="1"/>
          </p:cNvGraphicFramePr>
          <p:nvPr/>
        </p:nvGraphicFramePr>
        <p:xfrm>
          <a:off x="838200" y="2149221"/>
          <a:ext cx="8128000" cy="3571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Platform</a:t>
                      </a:r>
                    </a:p>
                  </a:txBody>
                  <a:tcPr/>
                </a:tc>
                <a:tc>
                  <a:txBody>
                    <a:bodyPr/>
                    <a:lstStyle/>
                    <a:p>
                      <a:r>
                        <a:rPr lang="en-US" dirty="0"/>
                        <a:t>Scalability</a:t>
                      </a:r>
                    </a:p>
                  </a:txBody>
                  <a:tcPr/>
                </a:tc>
                <a:extLst>
                  <a:ext uri="{0D108BD9-81ED-4DB2-BD59-A6C34878D82A}">
                    <a16:rowId xmlns:a16="http://schemas.microsoft.com/office/drawing/2014/main" val="10000"/>
                  </a:ext>
                </a:extLst>
              </a:tr>
              <a:tr h="370840">
                <a:tc>
                  <a:txBody>
                    <a:bodyPr/>
                    <a:lstStyle/>
                    <a:p>
                      <a:r>
                        <a:rPr lang="en-US" dirty="0"/>
                        <a:t>Peer-to-Peer</a:t>
                      </a:r>
                    </a:p>
                  </a:txBody>
                  <a:tcPr/>
                </a:tc>
                <a:tc>
                  <a:txBody>
                    <a:bodyPr/>
                    <a:lstStyle/>
                    <a:p>
                      <a:r>
                        <a:rPr lang="en-US" sz="2400" dirty="0"/>
                        <a:t>* * * * *</a:t>
                      </a:r>
                    </a:p>
                  </a:txBody>
                  <a:tcPr/>
                </a:tc>
                <a:extLst>
                  <a:ext uri="{0D108BD9-81ED-4DB2-BD59-A6C34878D82A}">
                    <a16:rowId xmlns:a16="http://schemas.microsoft.com/office/drawing/2014/main" val="10001"/>
                  </a:ext>
                </a:extLst>
              </a:tr>
              <a:tr h="370840">
                <a:tc>
                  <a:txBody>
                    <a:bodyPr/>
                    <a:lstStyle/>
                    <a:p>
                      <a:r>
                        <a:rPr lang="en-US" dirty="0"/>
                        <a:t>Virtual Clusters(MapReduce/MPI)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 *</a:t>
                      </a:r>
                    </a:p>
                  </a:txBody>
                  <a:tcPr/>
                </a:tc>
                <a:extLst>
                  <a:ext uri="{0D108BD9-81ED-4DB2-BD59-A6C34878D82A}">
                    <a16:rowId xmlns:a16="http://schemas.microsoft.com/office/drawing/2014/main" val="10002"/>
                  </a:ext>
                </a:extLst>
              </a:tr>
              <a:tr h="370840">
                <a:tc>
                  <a:txBody>
                    <a:bodyPr/>
                    <a:lstStyle/>
                    <a:p>
                      <a:r>
                        <a:rPr lang="en-US" dirty="0"/>
                        <a:t>Virtual Clusters(Spark)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 *</a:t>
                      </a:r>
                    </a:p>
                  </a:txBody>
                  <a:tcPr/>
                </a:tc>
                <a:extLst>
                  <a:ext uri="{0D108BD9-81ED-4DB2-BD59-A6C34878D82A}">
                    <a16:rowId xmlns:a16="http://schemas.microsoft.com/office/drawing/2014/main" val="10003"/>
                  </a:ext>
                </a:extLst>
              </a:tr>
              <a:tr h="370840">
                <a:tc>
                  <a:txBody>
                    <a:bodyPr/>
                    <a:lstStyle/>
                    <a:p>
                      <a:r>
                        <a:rPr lang="en-US" dirty="0"/>
                        <a:t>HPC clusters (MPI/MapReduce)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4"/>
                  </a:ext>
                </a:extLst>
              </a:tr>
              <a:tr h="370840">
                <a:tc>
                  <a:txBody>
                    <a:bodyPr/>
                    <a:lstStyle/>
                    <a:p>
                      <a:r>
                        <a:rPr lang="en-US" dirty="0"/>
                        <a:t>Multicore(Multithreading)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a:t>
                      </a:r>
                    </a:p>
                  </a:txBody>
                  <a:tcPr/>
                </a:tc>
                <a:extLst>
                  <a:ext uri="{0D108BD9-81ED-4DB2-BD59-A6C34878D82A}">
                    <a16:rowId xmlns:a16="http://schemas.microsoft.com/office/drawing/2014/main" val="10005"/>
                  </a:ext>
                </a:extLst>
              </a:tr>
              <a:tr h="370840">
                <a:tc>
                  <a:txBody>
                    <a:bodyPr/>
                    <a:lstStyle/>
                    <a:p>
                      <a:r>
                        <a:rPr lang="en-US" dirty="0"/>
                        <a:t>GPU(CUDA)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6"/>
                  </a:ext>
                </a:extLst>
              </a:tr>
              <a:tr h="370840">
                <a:tc>
                  <a:txBody>
                    <a:bodyPr/>
                    <a:lstStyle/>
                    <a:p>
                      <a:r>
                        <a:rPr lang="en-US" dirty="0"/>
                        <a:t>FPGA(HDL)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30939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E5C473-5F75-4C62-90AD-52D1AAA77F3F}"/>
              </a:ext>
            </a:extLst>
          </p:cNvPr>
          <p:cNvSpPr txBox="1"/>
          <p:nvPr/>
        </p:nvSpPr>
        <p:spPr>
          <a:xfrm>
            <a:off x="1988820" y="1062990"/>
            <a:ext cx="9006840" cy="4418454"/>
          </a:xfrm>
          <a:prstGeom prst="rect">
            <a:avLst/>
          </a:prstGeom>
          <a:noFill/>
        </p:spPr>
        <p:txBody>
          <a:bodyPr wrap="square">
            <a:spAutoFit/>
          </a:bodyPr>
          <a:lstStyle/>
          <a:p>
            <a:pPr>
              <a:lnSpc>
                <a:spcPct val="200000"/>
              </a:lnSpc>
            </a:pPr>
            <a:r>
              <a:rPr lang="en-IN" sz="2400" b="1" dirty="0"/>
              <a:t>Scalability</a:t>
            </a:r>
          </a:p>
          <a:p>
            <a:pPr marL="342900" indent="-342900">
              <a:lnSpc>
                <a:spcPct val="200000"/>
              </a:lnSpc>
              <a:buFont typeface="+mj-lt"/>
              <a:buAutoNum type="arabicPeriod"/>
            </a:pPr>
            <a:r>
              <a:rPr lang="en-IN" sz="2400" b="1" dirty="0"/>
              <a:t>★★★★★ Peer-to-Peer / Virtual Clusters – Horizontal scaling on commodity hardware.</a:t>
            </a:r>
          </a:p>
          <a:p>
            <a:pPr marL="342900" indent="-342900">
              <a:lnSpc>
                <a:spcPct val="200000"/>
              </a:lnSpc>
              <a:buFont typeface="+mj-lt"/>
              <a:buAutoNum type="arabicPeriod"/>
            </a:pPr>
            <a:r>
              <a:rPr lang="en-IN" sz="2400" b="1" dirty="0"/>
              <a:t>★★★ HPC – Limited by interconnect and infrastructure cost.</a:t>
            </a:r>
          </a:p>
          <a:p>
            <a:pPr marL="342900" indent="-342900">
              <a:lnSpc>
                <a:spcPct val="200000"/>
              </a:lnSpc>
              <a:buFont typeface="+mj-lt"/>
              <a:buAutoNum type="arabicPeriod"/>
            </a:pPr>
            <a:r>
              <a:rPr lang="en-IN" sz="2400" b="1" dirty="0"/>
              <a:t>★★ Multicore / GPU – Limited to hardware in a single machine.</a:t>
            </a:r>
          </a:p>
          <a:p>
            <a:pPr marL="342900" indent="-342900">
              <a:lnSpc>
                <a:spcPct val="200000"/>
              </a:lnSpc>
              <a:buFont typeface="+mj-lt"/>
              <a:buAutoNum type="arabicPeriod"/>
            </a:pPr>
            <a:r>
              <a:rPr lang="en-IN" sz="2400" b="1" dirty="0"/>
              <a:t>★ FPGA – Hardware fixed, costly scaling.</a:t>
            </a:r>
          </a:p>
        </p:txBody>
      </p:sp>
    </p:spTree>
    <p:extLst>
      <p:ext uri="{BB962C8B-B14F-4D97-AF65-F5344CB8AC3E}">
        <p14:creationId xmlns:p14="http://schemas.microsoft.com/office/powerpoint/2010/main" val="750404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I/O Performance</a:t>
            </a:r>
          </a:p>
        </p:txBody>
      </p:sp>
      <p:graphicFrame>
        <p:nvGraphicFramePr>
          <p:cNvPr id="7" name="Table 6"/>
          <p:cNvGraphicFramePr>
            <a:graphicFrameLocks noGrp="1"/>
          </p:cNvGraphicFramePr>
          <p:nvPr/>
        </p:nvGraphicFramePr>
        <p:xfrm>
          <a:off x="838200" y="2149221"/>
          <a:ext cx="8128000" cy="3571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Platform</a:t>
                      </a:r>
                    </a:p>
                  </a:txBody>
                  <a:tcPr/>
                </a:tc>
                <a:tc>
                  <a:txBody>
                    <a:bodyPr/>
                    <a:lstStyle/>
                    <a:p>
                      <a:r>
                        <a:rPr lang="en-US" dirty="0"/>
                        <a:t>Data</a:t>
                      </a:r>
                      <a:r>
                        <a:rPr lang="en-US" baseline="0" dirty="0"/>
                        <a:t> I/O performance</a:t>
                      </a:r>
                      <a:endParaRPr lang="en-US" dirty="0"/>
                    </a:p>
                  </a:txBody>
                  <a:tcPr/>
                </a:tc>
                <a:extLst>
                  <a:ext uri="{0D108BD9-81ED-4DB2-BD59-A6C34878D82A}">
                    <a16:rowId xmlns:a16="http://schemas.microsoft.com/office/drawing/2014/main" val="10000"/>
                  </a:ext>
                </a:extLst>
              </a:tr>
              <a:tr h="370840">
                <a:tc>
                  <a:txBody>
                    <a:bodyPr/>
                    <a:lstStyle/>
                    <a:p>
                      <a:r>
                        <a:rPr lang="en-US" dirty="0"/>
                        <a:t>Peer-to-Peer</a:t>
                      </a:r>
                    </a:p>
                  </a:txBody>
                  <a:tcPr/>
                </a:tc>
                <a:tc>
                  <a:txBody>
                    <a:bodyPr/>
                    <a:lstStyle/>
                    <a:p>
                      <a:r>
                        <a:rPr lang="en-US" sz="2400" dirty="0"/>
                        <a:t>* </a:t>
                      </a:r>
                    </a:p>
                  </a:txBody>
                  <a:tcPr/>
                </a:tc>
                <a:extLst>
                  <a:ext uri="{0D108BD9-81ED-4DB2-BD59-A6C34878D82A}">
                    <a16:rowId xmlns:a16="http://schemas.microsoft.com/office/drawing/2014/main" val="10001"/>
                  </a:ext>
                </a:extLst>
              </a:tr>
              <a:tr h="370840">
                <a:tc>
                  <a:txBody>
                    <a:bodyPr/>
                    <a:lstStyle/>
                    <a:p>
                      <a:r>
                        <a:rPr lang="en-US" dirty="0"/>
                        <a:t>Virtual Clusters(MapReduce/MPI)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a:t>
                      </a:r>
                    </a:p>
                  </a:txBody>
                  <a:tcPr/>
                </a:tc>
                <a:extLst>
                  <a:ext uri="{0D108BD9-81ED-4DB2-BD59-A6C34878D82A}">
                    <a16:rowId xmlns:a16="http://schemas.microsoft.com/office/drawing/2014/main" val="10002"/>
                  </a:ext>
                </a:extLst>
              </a:tr>
              <a:tr h="370840">
                <a:tc>
                  <a:txBody>
                    <a:bodyPr/>
                    <a:lstStyle/>
                    <a:p>
                      <a:r>
                        <a:rPr lang="en-US" dirty="0"/>
                        <a:t>Virtual Clusters(Spark)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3"/>
                  </a:ext>
                </a:extLst>
              </a:tr>
              <a:tr h="370840">
                <a:tc>
                  <a:txBody>
                    <a:bodyPr/>
                    <a:lstStyle/>
                    <a:p>
                      <a:r>
                        <a:rPr lang="en-US" dirty="0"/>
                        <a:t>HPC clusters (MPI/MapReduce)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4"/>
                  </a:ext>
                </a:extLst>
              </a:tr>
              <a:tr h="370840">
                <a:tc>
                  <a:txBody>
                    <a:bodyPr/>
                    <a:lstStyle/>
                    <a:p>
                      <a:r>
                        <a:rPr lang="en-US" dirty="0"/>
                        <a:t>Multicore(Multithreading)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5"/>
                  </a:ext>
                </a:extLst>
              </a:tr>
              <a:tr h="370840">
                <a:tc>
                  <a:txBody>
                    <a:bodyPr/>
                    <a:lstStyle/>
                    <a:p>
                      <a:r>
                        <a:rPr lang="en-US" dirty="0"/>
                        <a:t>GPU(CUDA)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 * </a:t>
                      </a:r>
                    </a:p>
                  </a:txBody>
                  <a:tcPr/>
                </a:tc>
                <a:extLst>
                  <a:ext uri="{0D108BD9-81ED-4DB2-BD59-A6C34878D82A}">
                    <a16:rowId xmlns:a16="http://schemas.microsoft.com/office/drawing/2014/main" val="10006"/>
                  </a:ext>
                </a:extLst>
              </a:tr>
              <a:tr h="370840">
                <a:tc>
                  <a:txBody>
                    <a:bodyPr/>
                    <a:lstStyle/>
                    <a:p>
                      <a:r>
                        <a:rPr lang="en-US" dirty="0"/>
                        <a:t>FPGA(HDL)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a:t>
                      </a:r>
                      <a:r>
                        <a:rPr lang="en-US" sz="2400" kern="1200" baseline="0" dirty="0">
                          <a:solidFill>
                            <a:schemeClr val="dk1"/>
                          </a:solidFill>
                          <a:latin typeface="+mn-lt"/>
                          <a:ea typeface="+mn-ea"/>
                          <a:cs typeface="+mn-cs"/>
                        </a:rPr>
                        <a:t> * * *</a:t>
                      </a:r>
                      <a:endParaRPr lang="en-US" sz="2400" kern="1200" dirty="0">
                        <a:solidFill>
                          <a:schemeClr val="dk1"/>
                        </a:solidFill>
                        <a:latin typeface="+mn-lt"/>
                        <a:ea typeface="+mn-ea"/>
                        <a:cs typeface="+mn-cs"/>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91356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E5C473-5F75-4C62-90AD-52D1AAA77F3F}"/>
              </a:ext>
            </a:extLst>
          </p:cNvPr>
          <p:cNvSpPr txBox="1"/>
          <p:nvPr/>
        </p:nvSpPr>
        <p:spPr>
          <a:xfrm>
            <a:off x="1592580" y="651510"/>
            <a:ext cx="9006840" cy="5157117"/>
          </a:xfrm>
          <a:prstGeom prst="rect">
            <a:avLst/>
          </a:prstGeom>
          <a:noFill/>
        </p:spPr>
        <p:txBody>
          <a:bodyPr wrap="square">
            <a:spAutoFit/>
          </a:bodyPr>
          <a:lstStyle/>
          <a:p>
            <a:pPr>
              <a:lnSpc>
                <a:spcPct val="200000"/>
              </a:lnSpc>
            </a:pPr>
            <a:r>
              <a:rPr lang="en-IN" sz="2400" b="1" dirty="0"/>
              <a:t>Data I/O Performance</a:t>
            </a:r>
            <a:endParaRPr lang="en-IN" sz="2400" dirty="0"/>
          </a:p>
          <a:p>
            <a:pPr marL="457200" indent="-457200">
              <a:lnSpc>
                <a:spcPct val="200000"/>
              </a:lnSpc>
              <a:buFont typeface="+mj-lt"/>
              <a:buAutoNum type="arabicPeriod"/>
            </a:pPr>
            <a:r>
              <a:rPr lang="en-IN" sz="2400" b="1" dirty="0"/>
              <a:t>GPU / FPGA (★★★★★)</a:t>
            </a:r>
            <a:r>
              <a:rPr lang="en-IN" sz="2400" dirty="0"/>
              <a:t> – High-bandwidth memory (HBM), parallel processing.</a:t>
            </a:r>
          </a:p>
          <a:p>
            <a:pPr marL="457200" indent="-457200">
              <a:lnSpc>
                <a:spcPct val="200000"/>
              </a:lnSpc>
              <a:buFont typeface="+mj-lt"/>
              <a:buAutoNum type="arabicPeriod"/>
            </a:pPr>
            <a:r>
              <a:rPr lang="en-IN" sz="2400" b="1" dirty="0"/>
              <a:t>Multicore (★★★★)</a:t>
            </a:r>
            <a:r>
              <a:rPr lang="en-IN" sz="2400" dirty="0"/>
              <a:t> – Shared memory, no network latency.</a:t>
            </a:r>
          </a:p>
          <a:p>
            <a:pPr marL="457200" indent="-457200">
              <a:lnSpc>
                <a:spcPct val="200000"/>
              </a:lnSpc>
              <a:buFont typeface="+mj-lt"/>
              <a:buAutoNum type="arabicPeriod"/>
            </a:pPr>
            <a:r>
              <a:rPr lang="en-IN" sz="2400" b="1" dirty="0"/>
              <a:t>Spark (★★★)</a:t>
            </a:r>
            <a:r>
              <a:rPr lang="en-IN" sz="2400" dirty="0"/>
              <a:t> – In-memory RDD, better than MapReduce.</a:t>
            </a:r>
          </a:p>
          <a:p>
            <a:pPr marL="457200" indent="-457200">
              <a:lnSpc>
                <a:spcPct val="200000"/>
              </a:lnSpc>
              <a:buFont typeface="+mj-lt"/>
              <a:buAutoNum type="arabicPeriod"/>
            </a:pPr>
            <a:r>
              <a:rPr lang="en-IN" sz="2400" b="1" dirty="0"/>
              <a:t>MapReduce (★★)</a:t>
            </a:r>
            <a:r>
              <a:rPr lang="en-IN" sz="2400" dirty="0"/>
              <a:t> – High disk I/O overhead.</a:t>
            </a:r>
          </a:p>
          <a:p>
            <a:pPr marL="457200" indent="-457200">
              <a:lnSpc>
                <a:spcPct val="200000"/>
              </a:lnSpc>
              <a:buFont typeface="+mj-lt"/>
              <a:buAutoNum type="arabicPeriod"/>
            </a:pPr>
            <a:r>
              <a:rPr lang="en-IN" sz="2400" b="1" dirty="0"/>
              <a:t>Peer-to-Peer (★)</a:t>
            </a:r>
            <a:r>
              <a:rPr lang="en-IN" sz="2400" dirty="0"/>
              <a:t> – Slow, no optimized I/O.</a:t>
            </a:r>
          </a:p>
        </p:txBody>
      </p:sp>
    </p:spTree>
    <p:extLst>
      <p:ext uri="{BB962C8B-B14F-4D97-AF65-F5344CB8AC3E}">
        <p14:creationId xmlns:p14="http://schemas.microsoft.com/office/powerpoint/2010/main" val="304843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731"/>
            <a:ext cx="10515600" cy="1325563"/>
          </a:xfrm>
        </p:spPr>
        <p:txBody>
          <a:bodyPr/>
          <a:lstStyle/>
          <a:p>
            <a:r>
              <a:rPr lang="en-US" dirty="0"/>
              <a:t>Fault Tolerance</a:t>
            </a:r>
          </a:p>
        </p:txBody>
      </p:sp>
      <p:graphicFrame>
        <p:nvGraphicFramePr>
          <p:cNvPr id="7" name="Table 6"/>
          <p:cNvGraphicFramePr>
            <a:graphicFrameLocks noGrp="1"/>
          </p:cNvGraphicFramePr>
          <p:nvPr/>
        </p:nvGraphicFramePr>
        <p:xfrm>
          <a:off x="838200" y="2149221"/>
          <a:ext cx="8128000" cy="3571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Platform</a:t>
                      </a:r>
                    </a:p>
                  </a:txBody>
                  <a:tcPr/>
                </a:tc>
                <a:tc>
                  <a:txBody>
                    <a:bodyPr/>
                    <a:lstStyle/>
                    <a:p>
                      <a:r>
                        <a:rPr lang="en-US" dirty="0"/>
                        <a:t>Fault Tolerance</a:t>
                      </a:r>
                    </a:p>
                  </a:txBody>
                  <a:tcPr/>
                </a:tc>
                <a:extLst>
                  <a:ext uri="{0D108BD9-81ED-4DB2-BD59-A6C34878D82A}">
                    <a16:rowId xmlns:a16="http://schemas.microsoft.com/office/drawing/2014/main" val="10000"/>
                  </a:ext>
                </a:extLst>
              </a:tr>
              <a:tr h="370840">
                <a:tc>
                  <a:txBody>
                    <a:bodyPr/>
                    <a:lstStyle/>
                    <a:p>
                      <a:r>
                        <a:rPr lang="en-US" dirty="0"/>
                        <a:t>Peer-to-Peer</a:t>
                      </a:r>
                    </a:p>
                  </a:txBody>
                  <a:tcPr/>
                </a:tc>
                <a:tc>
                  <a:txBody>
                    <a:bodyPr/>
                    <a:lstStyle/>
                    <a:p>
                      <a:r>
                        <a:rPr lang="en-US" sz="2400" dirty="0"/>
                        <a:t>* </a:t>
                      </a:r>
                    </a:p>
                  </a:txBody>
                  <a:tcPr/>
                </a:tc>
                <a:extLst>
                  <a:ext uri="{0D108BD9-81ED-4DB2-BD59-A6C34878D82A}">
                    <a16:rowId xmlns:a16="http://schemas.microsoft.com/office/drawing/2014/main" val="10001"/>
                  </a:ext>
                </a:extLst>
              </a:tr>
              <a:tr h="370840">
                <a:tc>
                  <a:txBody>
                    <a:bodyPr/>
                    <a:lstStyle/>
                    <a:p>
                      <a:r>
                        <a:rPr lang="en-US" dirty="0"/>
                        <a:t>Virtual Clusters(MapReduce/MPI)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 *</a:t>
                      </a:r>
                    </a:p>
                  </a:txBody>
                  <a:tcPr/>
                </a:tc>
                <a:extLst>
                  <a:ext uri="{0D108BD9-81ED-4DB2-BD59-A6C34878D82A}">
                    <a16:rowId xmlns:a16="http://schemas.microsoft.com/office/drawing/2014/main" val="10002"/>
                  </a:ext>
                </a:extLst>
              </a:tr>
              <a:tr h="370840">
                <a:tc>
                  <a:txBody>
                    <a:bodyPr/>
                    <a:lstStyle/>
                    <a:p>
                      <a:r>
                        <a:rPr lang="en-US" dirty="0"/>
                        <a:t>Virtual Clusters(Spark)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 *</a:t>
                      </a:r>
                    </a:p>
                  </a:txBody>
                  <a:tcPr/>
                </a:tc>
                <a:extLst>
                  <a:ext uri="{0D108BD9-81ED-4DB2-BD59-A6C34878D82A}">
                    <a16:rowId xmlns:a16="http://schemas.microsoft.com/office/drawing/2014/main" val="10003"/>
                  </a:ext>
                </a:extLst>
              </a:tr>
              <a:tr h="370840">
                <a:tc>
                  <a:txBody>
                    <a:bodyPr/>
                    <a:lstStyle/>
                    <a:p>
                      <a:r>
                        <a:rPr lang="en-US" dirty="0"/>
                        <a:t>HPC clusters (MPI/MapReduce)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4"/>
                  </a:ext>
                </a:extLst>
              </a:tr>
              <a:tr h="370840">
                <a:tc>
                  <a:txBody>
                    <a:bodyPr/>
                    <a:lstStyle/>
                    <a:p>
                      <a:r>
                        <a:rPr lang="en-US" dirty="0"/>
                        <a:t>Multicore(Multithreading)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5"/>
                  </a:ext>
                </a:extLst>
              </a:tr>
              <a:tr h="370840">
                <a:tc>
                  <a:txBody>
                    <a:bodyPr/>
                    <a:lstStyle/>
                    <a:p>
                      <a:r>
                        <a:rPr lang="en-US" dirty="0"/>
                        <a:t>GPU(CUDA)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  </a:t>
                      </a:r>
                    </a:p>
                  </a:txBody>
                  <a:tcPr/>
                </a:tc>
                <a:extLst>
                  <a:ext uri="{0D108BD9-81ED-4DB2-BD59-A6C34878D82A}">
                    <a16:rowId xmlns:a16="http://schemas.microsoft.com/office/drawing/2014/main" val="10006"/>
                  </a:ext>
                </a:extLst>
              </a:tr>
              <a:tr h="370840">
                <a:tc>
                  <a:txBody>
                    <a:bodyPr/>
                    <a:lstStyle/>
                    <a:p>
                      <a:r>
                        <a:rPr lang="en-US" dirty="0"/>
                        <a:t>FPGA(HDL)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a:t>
                      </a:r>
                      <a:r>
                        <a:rPr lang="en-US" sz="2400" kern="1200" baseline="0" dirty="0">
                          <a:solidFill>
                            <a:schemeClr val="dk1"/>
                          </a:solidFill>
                          <a:latin typeface="+mn-lt"/>
                          <a:ea typeface="+mn-ea"/>
                          <a:cs typeface="+mn-cs"/>
                        </a:rPr>
                        <a:t> * * </a:t>
                      </a:r>
                      <a:endParaRPr lang="en-US" sz="2400" kern="1200" dirty="0">
                        <a:solidFill>
                          <a:schemeClr val="dk1"/>
                        </a:solidFill>
                        <a:latin typeface="+mn-lt"/>
                        <a:ea typeface="+mn-ea"/>
                        <a:cs typeface="+mn-cs"/>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80839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E5C473-5F75-4C62-90AD-52D1AAA77F3F}"/>
              </a:ext>
            </a:extLst>
          </p:cNvPr>
          <p:cNvSpPr txBox="1"/>
          <p:nvPr/>
        </p:nvSpPr>
        <p:spPr>
          <a:xfrm>
            <a:off x="1988820" y="1062990"/>
            <a:ext cx="10309860" cy="5546134"/>
          </a:xfrm>
          <a:prstGeom prst="rect">
            <a:avLst/>
          </a:prstGeom>
          <a:noFill/>
        </p:spPr>
        <p:txBody>
          <a:bodyPr wrap="square">
            <a:spAutoFit/>
          </a:bodyPr>
          <a:lstStyle/>
          <a:p>
            <a:pPr>
              <a:lnSpc>
                <a:spcPct val="200000"/>
              </a:lnSpc>
            </a:pPr>
            <a:r>
              <a:rPr lang="en-IN" sz="2000" b="1" i="1" dirty="0"/>
              <a:t>Reasoning for Fault Tolerance</a:t>
            </a:r>
            <a:endParaRPr lang="en-IN" sz="2000" b="1" dirty="0"/>
          </a:p>
          <a:p>
            <a:pPr marL="342900" indent="-342900">
              <a:lnSpc>
                <a:spcPct val="200000"/>
              </a:lnSpc>
              <a:buFont typeface="+mj-lt"/>
              <a:buAutoNum type="arabicPeriod"/>
            </a:pPr>
            <a:r>
              <a:rPr lang="en-IN" sz="2000" b="1" dirty="0"/>
              <a:t>★★★★★ Virtual Clusters (Hadoop/Spark)</a:t>
            </a:r>
          </a:p>
          <a:p>
            <a:pPr lvl="1">
              <a:lnSpc>
                <a:spcPct val="200000"/>
              </a:lnSpc>
            </a:pPr>
            <a:r>
              <a:rPr lang="en-IN" sz="2000" b="1" dirty="0"/>
              <a:t>Data replication (HDFS), </a:t>
            </a:r>
            <a:r>
              <a:rPr lang="en-IN" sz="2000" b="1" dirty="0" err="1"/>
              <a:t>recomputation</a:t>
            </a:r>
            <a:r>
              <a:rPr lang="en-IN" sz="2000" b="1" dirty="0"/>
              <a:t> on failure.</a:t>
            </a:r>
          </a:p>
          <a:p>
            <a:pPr marL="342900" indent="-342900">
              <a:lnSpc>
                <a:spcPct val="200000"/>
              </a:lnSpc>
              <a:buFont typeface="+mj-lt"/>
              <a:buAutoNum type="arabicPeriod"/>
            </a:pPr>
            <a:r>
              <a:rPr lang="en-IN" sz="2000" b="1" dirty="0"/>
              <a:t>★★★★ HPC / Multicore</a:t>
            </a:r>
          </a:p>
          <a:p>
            <a:pPr lvl="1">
              <a:lnSpc>
                <a:spcPct val="200000"/>
              </a:lnSpc>
            </a:pPr>
            <a:r>
              <a:rPr lang="en-IN" sz="2000" b="1" dirty="0"/>
              <a:t>HPC uses checkpointing; multicore has OS-level fault handling.</a:t>
            </a:r>
          </a:p>
          <a:p>
            <a:pPr marL="342900" indent="-342900">
              <a:lnSpc>
                <a:spcPct val="200000"/>
              </a:lnSpc>
              <a:buFont typeface="+mj-lt"/>
              <a:buAutoNum type="arabicPeriod"/>
            </a:pPr>
            <a:r>
              <a:rPr lang="en-IN" sz="2000" b="1" dirty="0"/>
              <a:t>★★★ GPU / FPGA</a:t>
            </a:r>
          </a:p>
          <a:p>
            <a:pPr lvl="1">
              <a:lnSpc>
                <a:spcPct val="200000"/>
              </a:lnSpc>
            </a:pPr>
            <a:r>
              <a:rPr lang="en-IN" sz="2000" b="1" dirty="0"/>
              <a:t>No native fault tolerance; requires external framework or hardware redundancy.</a:t>
            </a:r>
          </a:p>
          <a:p>
            <a:pPr marL="342900" indent="-342900">
              <a:lnSpc>
                <a:spcPct val="200000"/>
              </a:lnSpc>
              <a:buFont typeface="+mj-lt"/>
              <a:buAutoNum type="arabicPeriod"/>
            </a:pPr>
            <a:r>
              <a:rPr lang="en-IN" sz="2000" b="1" dirty="0"/>
              <a:t>★ Peer-to-Peer</a:t>
            </a:r>
          </a:p>
          <a:p>
            <a:pPr lvl="1">
              <a:lnSpc>
                <a:spcPct val="200000"/>
              </a:lnSpc>
            </a:pPr>
            <a:r>
              <a:rPr lang="en-IN" sz="2000" b="1" dirty="0"/>
              <a:t>No built-in mechanism, dependent on peers.</a:t>
            </a:r>
          </a:p>
        </p:txBody>
      </p:sp>
    </p:spTree>
    <p:extLst>
      <p:ext uri="{BB962C8B-B14F-4D97-AF65-F5344CB8AC3E}">
        <p14:creationId xmlns:p14="http://schemas.microsoft.com/office/powerpoint/2010/main" val="933883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platforms </a:t>
            </a:r>
          </a:p>
        </p:txBody>
      </p:sp>
      <p:sp>
        <p:nvSpPr>
          <p:cNvPr id="3" name="Content Placeholder 2"/>
          <p:cNvSpPr>
            <a:spLocks noGrp="1"/>
          </p:cNvSpPr>
          <p:nvPr>
            <p:ph idx="1"/>
          </p:nvPr>
        </p:nvSpPr>
        <p:spPr/>
        <p:txBody>
          <a:bodyPr/>
          <a:lstStyle/>
          <a:p>
            <a:pPr marL="0" indent="0">
              <a:buNone/>
            </a:pPr>
            <a:r>
              <a:rPr lang="en-US" dirty="0"/>
              <a:t>Application/Algorithm Level characteristics</a:t>
            </a:r>
          </a:p>
          <a:p>
            <a:pPr marL="0" indent="0">
              <a:buNone/>
            </a:pPr>
            <a:endParaRPr lang="en-US" dirty="0"/>
          </a:p>
          <a:p>
            <a:r>
              <a:rPr lang="en-US" dirty="0"/>
              <a:t>Real time processing</a:t>
            </a:r>
          </a:p>
          <a:p>
            <a:r>
              <a:rPr lang="en-US" dirty="0"/>
              <a:t>Data size supported</a:t>
            </a:r>
          </a:p>
          <a:p>
            <a:r>
              <a:rPr lang="en-US" dirty="0"/>
              <a:t>Iterative task support</a:t>
            </a:r>
          </a:p>
          <a:p>
            <a:endParaRPr lang="en-US" dirty="0"/>
          </a:p>
        </p:txBody>
      </p:sp>
    </p:spTree>
    <p:extLst>
      <p:ext uri="{BB962C8B-B14F-4D97-AF65-F5344CB8AC3E}">
        <p14:creationId xmlns:p14="http://schemas.microsoft.com/office/powerpoint/2010/main" val="462496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Processing</a:t>
            </a:r>
          </a:p>
        </p:txBody>
      </p:sp>
      <p:graphicFrame>
        <p:nvGraphicFramePr>
          <p:cNvPr id="7" name="Table 6"/>
          <p:cNvGraphicFramePr>
            <a:graphicFrameLocks noGrp="1"/>
          </p:cNvGraphicFramePr>
          <p:nvPr/>
        </p:nvGraphicFramePr>
        <p:xfrm>
          <a:off x="838200" y="2149221"/>
          <a:ext cx="8128000" cy="3571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Platform</a:t>
                      </a:r>
                    </a:p>
                  </a:txBody>
                  <a:tcPr/>
                </a:tc>
                <a:tc>
                  <a:txBody>
                    <a:bodyPr/>
                    <a:lstStyle/>
                    <a:p>
                      <a:r>
                        <a:rPr lang="en-US" dirty="0"/>
                        <a:t>Real</a:t>
                      </a:r>
                      <a:r>
                        <a:rPr lang="en-US" baseline="0" dirty="0"/>
                        <a:t> Time Processing</a:t>
                      </a:r>
                      <a:endParaRPr lang="en-US" dirty="0"/>
                    </a:p>
                  </a:txBody>
                  <a:tcPr/>
                </a:tc>
                <a:extLst>
                  <a:ext uri="{0D108BD9-81ED-4DB2-BD59-A6C34878D82A}">
                    <a16:rowId xmlns:a16="http://schemas.microsoft.com/office/drawing/2014/main" val="10000"/>
                  </a:ext>
                </a:extLst>
              </a:tr>
              <a:tr h="370840">
                <a:tc>
                  <a:txBody>
                    <a:bodyPr/>
                    <a:lstStyle/>
                    <a:p>
                      <a:r>
                        <a:rPr lang="en-US" dirty="0"/>
                        <a:t>Peer-to-Peer</a:t>
                      </a:r>
                    </a:p>
                  </a:txBody>
                  <a:tcPr/>
                </a:tc>
                <a:tc>
                  <a:txBody>
                    <a:bodyPr/>
                    <a:lstStyle/>
                    <a:p>
                      <a:r>
                        <a:rPr lang="en-US" sz="2400" dirty="0"/>
                        <a:t>* </a:t>
                      </a:r>
                    </a:p>
                  </a:txBody>
                  <a:tcPr/>
                </a:tc>
                <a:extLst>
                  <a:ext uri="{0D108BD9-81ED-4DB2-BD59-A6C34878D82A}">
                    <a16:rowId xmlns:a16="http://schemas.microsoft.com/office/drawing/2014/main" val="10001"/>
                  </a:ext>
                </a:extLst>
              </a:tr>
              <a:tr h="370840">
                <a:tc>
                  <a:txBody>
                    <a:bodyPr/>
                    <a:lstStyle/>
                    <a:p>
                      <a:r>
                        <a:rPr lang="en-US" dirty="0"/>
                        <a:t>Virtual Clusters(MapReduce/MPI)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2"/>
                  </a:ext>
                </a:extLst>
              </a:tr>
              <a:tr h="370840">
                <a:tc>
                  <a:txBody>
                    <a:bodyPr/>
                    <a:lstStyle/>
                    <a:p>
                      <a:r>
                        <a:rPr lang="en-US" dirty="0"/>
                        <a:t>Virtual Clusters(Spark)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3"/>
                  </a:ext>
                </a:extLst>
              </a:tr>
              <a:tr h="370840">
                <a:tc>
                  <a:txBody>
                    <a:bodyPr/>
                    <a:lstStyle/>
                    <a:p>
                      <a:r>
                        <a:rPr lang="en-US" dirty="0"/>
                        <a:t>HPC clusters (MPI/MapReduce)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4"/>
                  </a:ext>
                </a:extLst>
              </a:tr>
              <a:tr h="370840">
                <a:tc>
                  <a:txBody>
                    <a:bodyPr/>
                    <a:lstStyle/>
                    <a:p>
                      <a:r>
                        <a:rPr lang="en-US" dirty="0"/>
                        <a:t>Multicore(Multithreading)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5"/>
                  </a:ext>
                </a:extLst>
              </a:tr>
              <a:tr h="370840">
                <a:tc>
                  <a:txBody>
                    <a:bodyPr/>
                    <a:lstStyle/>
                    <a:p>
                      <a:r>
                        <a:rPr lang="en-US" dirty="0"/>
                        <a:t>GPU(CUDA)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 *</a:t>
                      </a:r>
                    </a:p>
                  </a:txBody>
                  <a:tcPr/>
                </a:tc>
                <a:extLst>
                  <a:ext uri="{0D108BD9-81ED-4DB2-BD59-A6C34878D82A}">
                    <a16:rowId xmlns:a16="http://schemas.microsoft.com/office/drawing/2014/main" val="10006"/>
                  </a:ext>
                </a:extLst>
              </a:tr>
              <a:tr h="370840">
                <a:tc>
                  <a:txBody>
                    <a:bodyPr/>
                    <a:lstStyle/>
                    <a:p>
                      <a:r>
                        <a:rPr lang="en-US" dirty="0"/>
                        <a:t>FPGA(HDL)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 *</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2940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43D3B5-32D8-492E-9805-F4CFC484EDA1}"/>
              </a:ext>
            </a:extLst>
          </p:cNvPr>
          <p:cNvSpPr txBox="1"/>
          <p:nvPr/>
        </p:nvSpPr>
        <p:spPr>
          <a:xfrm>
            <a:off x="1768792" y="936902"/>
            <a:ext cx="8975408" cy="5262979"/>
          </a:xfrm>
          <a:prstGeom prst="rect">
            <a:avLst/>
          </a:prstGeom>
          <a:noFill/>
        </p:spPr>
        <p:txBody>
          <a:bodyPr wrap="square">
            <a:spAutoFit/>
          </a:bodyPr>
          <a:lstStyle/>
          <a:p>
            <a:r>
              <a:rPr lang="en-US" sz="2400" b="1" dirty="0"/>
              <a:t>Real Time Processing</a:t>
            </a:r>
          </a:p>
          <a:p>
            <a:pPr marL="342900" indent="-342900">
              <a:buFont typeface="+mj-lt"/>
              <a:buAutoNum type="arabicPeriod"/>
            </a:pPr>
            <a:r>
              <a:rPr lang="en-US" sz="2400" b="1" dirty="0"/>
              <a:t>FPGA &amp; GPU (★★★★★ – Excellent):</a:t>
            </a:r>
            <a:endParaRPr lang="en-US" sz="2400" dirty="0"/>
          </a:p>
          <a:p>
            <a:pPr lvl="1"/>
            <a:r>
              <a:rPr lang="en-US" sz="2400" dirty="0"/>
              <a:t>Custom hardware pipelines (FPGA) and massive parallelism (GPU) allow microsecond-level latency.</a:t>
            </a:r>
          </a:p>
          <a:p>
            <a:pPr marL="342900" indent="-342900">
              <a:buFont typeface="+mj-lt"/>
              <a:buAutoNum type="arabicPeriod"/>
            </a:pPr>
            <a:r>
              <a:rPr lang="en-US" sz="2400" b="1" dirty="0"/>
              <a:t>Multicore (★★★★):</a:t>
            </a:r>
            <a:endParaRPr lang="en-US" sz="2400" dirty="0"/>
          </a:p>
          <a:p>
            <a:pPr lvl="1"/>
            <a:r>
              <a:rPr lang="en-US" sz="2400" dirty="0"/>
              <a:t>Good for real-time tasks on shared memory within a single system.</a:t>
            </a:r>
          </a:p>
          <a:p>
            <a:pPr marL="342900" indent="-342900">
              <a:buFont typeface="+mj-lt"/>
              <a:buAutoNum type="arabicPeriod"/>
            </a:pPr>
            <a:r>
              <a:rPr lang="en-US" sz="2400" b="1" dirty="0"/>
              <a:t>HPC (★★★):</a:t>
            </a:r>
            <a:endParaRPr lang="en-US" sz="2400" dirty="0"/>
          </a:p>
          <a:p>
            <a:pPr lvl="1"/>
            <a:r>
              <a:rPr lang="en-US" sz="2400" dirty="0"/>
              <a:t>Low-latency interconnect, but heavy jobs make true real-time hard.</a:t>
            </a:r>
          </a:p>
          <a:p>
            <a:pPr marL="342900" indent="-342900">
              <a:buFont typeface="+mj-lt"/>
              <a:buAutoNum type="arabicPeriod"/>
            </a:pPr>
            <a:r>
              <a:rPr lang="en-US" sz="2400" b="1" dirty="0"/>
              <a:t>Spark / MapReduce (★★):</a:t>
            </a:r>
            <a:endParaRPr lang="en-US" sz="2400" dirty="0"/>
          </a:p>
          <a:p>
            <a:pPr marL="800100" lvl="1" indent="-342900">
              <a:buFont typeface="+mj-lt"/>
              <a:buAutoNum type="arabicPeriod"/>
            </a:pPr>
            <a:r>
              <a:rPr lang="en-US" sz="2400" dirty="0"/>
              <a:t>Spark can be near real-time (micro-batching), but not true real-time.</a:t>
            </a:r>
          </a:p>
          <a:p>
            <a:pPr marL="800100" lvl="1" indent="-342900">
              <a:buFont typeface="+mj-lt"/>
              <a:buAutoNum type="arabicPeriod"/>
            </a:pPr>
            <a:r>
              <a:rPr lang="en-US" sz="2400" dirty="0"/>
              <a:t>Hadoop MapReduce is batch-oriented → poor real-time.</a:t>
            </a:r>
          </a:p>
          <a:p>
            <a:pPr marL="342900" indent="-342900">
              <a:buFont typeface="+mj-lt"/>
              <a:buAutoNum type="arabicPeriod"/>
            </a:pPr>
            <a:r>
              <a:rPr lang="en-US" sz="2400" b="1" dirty="0"/>
              <a:t>Peer-to-Peer (★):</a:t>
            </a:r>
            <a:endParaRPr lang="en-US" sz="2400" dirty="0"/>
          </a:p>
          <a:p>
            <a:pPr lvl="1"/>
            <a:r>
              <a:rPr lang="en-US" sz="2400" dirty="0"/>
              <a:t>High latency, not suitable for real-time.</a:t>
            </a:r>
          </a:p>
        </p:txBody>
      </p:sp>
    </p:spTree>
    <p:extLst>
      <p:ext uri="{BB962C8B-B14F-4D97-AF65-F5344CB8AC3E}">
        <p14:creationId xmlns:p14="http://schemas.microsoft.com/office/powerpoint/2010/main" val="173348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Application/algorithm level requirements</a:t>
            </a:r>
          </a:p>
        </p:txBody>
      </p:sp>
      <p:sp>
        <p:nvSpPr>
          <p:cNvPr id="3" name="Content Placeholder 2"/>
          <p:cNvSpPr>
            <a:spLocks noGrp="1"/>
          </p:cNvSpPr>
          <p:nvPr>
            <p:ph idx="1"/>
          </p:nvPr>
        </p:nvSpPr>
        <p:spPr/>
        <p:txBody>
          <a:bodyPr/>
          <a:lstStyle/>
          <a:p>
            <a:r>
              <a:rPr lang="en-US" dirty="0"/>
              <a:t>How quickly do we need to get the results?</a:t>
            </a:r>
          </a:p>
          <a:p>
            <a:r>
              <a:rPr lang="en-US" dirty="0"/>
              <a:t>How big is the data to be processed?</a:t>
            </a:r>
          </a:p>
          <a:p>
            <a:r>
              <a:rPr lang="en-US" dirty="0"/>
              <a:t>Does the model building require several iterations or single iteration?</a:t>
            </a:r>
            <a:br>
              <a:rPr lang="en-US" dirty="0"/>
            </a:br>
            <a:endParaRPr lang="en-US" dirty="0"/>
          </a:p>
        </p:txBody>
      </p:sp>
    </p:spTree>
    <p:extLst>
      <p:ext uri="{BB962C8B-B14F-4D97-AF65-F5344CB8AC3E}">
        <p14:creationId xmlns:p14="http://schemas.microsoft.com/office/powerpoint/2010/main" val="10263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Size supported</a:t>
            </a:r>
          </a:p>
        </p:txBody>
      </p:sp>
      <p:graphicFrame>
        <p:nvGraphicFramePr>
          <p:cNvPr id="7" name="Table 6"/>
          <p:cNvGraphicFramePr>
            <a:graphicFrameLocks noGrp="1"/>
          </p:cNvGraphicFramePr>
          <p:nvPr/>
        </p:nvGraphicFramePr>
        <p:xfrm>
          <a:off x="838200" y="2149221"/>
          <a:ext cx="8128000" cy="3571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Platform</a:t>
                      </a:r>
                    </a:p>
                  </a:txBody>
                  <a:tcPr/>
                </a:tc>
                <a:tc>
                  <a:txBody>
                    <a:bodyPr/>
                    <a:lstStyle/>
                    <a:p>
                      <a:r>
                        <a:rPr lang="en-US" dirty="0"/>
                        <a:t>Data</a:t>
                      </a:r>
                      <a:r>
                        <a:rPr lang="en-US" baseline="0" dirty="0"/>
                        <a:t> Size supported</a:t>
                      </a:r>
                      <a:endParaRPr lang="en-US" dirty="0"/>
                    </a:p>
                  </a:txBody>
                  <a:tcPr/>
                </a:tc>
                <a:extLst>
                  <a:ext uri="{0D108BD9-81ED-4DB2-BD59-A6C34878D82A}">
                    <a16:rowId xmlns:a16="http://schemas.microsoft.com/office/drawing/2014/main" val="10000"/>
                  </a:ext>
                </a:extLst>
              </a:tr>
              <a:tr h="370840">
                <a:tc>
                  <a:txBody>
                    <a:bodyPr/>
                    <a:lstStyle/>
                    <a:p>
                      <a:r>
                        <a:rPr lang="en-US" dirty="0"/>
                        <a:t>Peer-to-Peer</a:t>
                      </a:r>
                    </a:p>
                  </a:txBody>
                  <a:tcPr/>
                </a:tc>
                <a:tc>
                  <a:txBody>
                    <a:bodyPr/>
                    <a:lstStyle/>
                    <a:p>
                      <a:r>
                        <a:rPr lang="en-US" sz="2400" dirty="0"/>
                        <a:t>* *</a:t>
                      </a:r>
                      <a:r>
                        <a:rPr lang="en-US" sz="2400" baseline="0" dirty="0"/>
                        <a:t> * * *</a:t>
                      </a:r>
                      <a:endParaRPr lang="en-US" sz="2400" dirty="0"/>
                    </a:p>
                  </a:txBody>
                  <a:tcPr/>
                </a:tc>
                <a:extLst>
                  <a:ext uri="{0D108BD9-81ED-4DB2-BD59-A6C34878D82A}">
                    <a16:rowId xmlns:a16="http://schemas.microsoft.com/office/drawing/2014/main" val="10001"/>
                  </a:ext>
                </a:extLst>
              </a:tr>
              <a:tr h="370840">
                <a:tc>
                  <a:txBody>
                    <a:bodyPr/>
                    <a:lstStyle/>
                    <a:p>
                      <a:r>
                        <a:rPr lang="en-US" dirty="0"/>
                        <a:t>Virtual Clusters(MapReduce/MPI)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2"/>
                  </a:ext>
                </a:extLst>
              </a:tr>
              <a:tr h="370840">
                <a:tc>
                  <a:txBody>
                    <a:bodyPr/>
                    <a:lstStyle/>
                    <a:p>
                      <a:r>
                        <a:rPr lang="en-US" dirty="0"/>
                        <a:t>Virtual Clusters(Spark)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3"/>
                  </a:ext>
                </a:extLst>
              </a:tr>
              <a:tr h="370840">
                <a:tc>
                  <a:txBody>
                    <a:bodyPr/>
                    <a:lstStyle/>
                    <a:p>
                      <a:r>
                        <a:rPr lang="en-US" dirty="0"/>
                        <a:t>HPC clusters (MPI/MapReduce)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4"/>
                  </a:ext>
                </a:extLst>
              </a:tr>
              <a:tr h="370840">
                <a:tc>
                  <a:txBody>
                    <a:bodyPr/>
                    <a:lstStyle/>
                    <a:p>
                      <a:r>
                        <a:rPr lang="en-US" dirty="0"/>
                        <a:t>Multicore(Multithreading)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5"/>
                  </a:ext>
                </a:extLst>
              </a:tr>
              <a:tr h="370840">
                <a:tc>
                  <a:txBody>
                    <a:bodyPr/>
                    <a:lstStyle/>
                    <a:p>
                      <a:r>
                        <a:rPr lang="en-US" dirty="0"/>
                        <a:t>GPU(CUDA)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6"/>
                  </a:ext>
                </a:extLst>
              </a:tr>
              <a:tr h="370840">
                <a:tc>
                  <a:txBody>
                    <a:bodyPr/>
                    <a:lstStyle/>
                    <a:p>
                      <a:r>
                        <a:rPr lang="en-US" dirty="0"/>
                        <a:t>FPGA(HDL)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92650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43D3B5-32D8-492E-9805-F4CFC484EDA1}"/>
              </a:ext>
            </a:extLst>
          </p:cNvPr>
          <p:cNvSpPr txBox="1"/>
          <p:nvPr/>
        </p:nvSpPr>
        <p:spPr>
          <a:xfrm>
            <a:off x="2706052" y="982176"/>
            <a:ext cx="7295197" cy="4893647"/>
          </a:xfrm>
          <a:prstGeom prst="rect">
            <a:avLst/>
          </a:prstGeom>
          <a:noFill/>
        </p:spPr>
        <p:txBody>
          <a:bodyPr wrap="square">
            <a:spAutoFit/>
          </a:bodyPr>
          <a:lstStyle/>
          <a:p>
            <a:r>
              <a:rPr lang="en-IN" sz="2400" b="1" dirty="0"/>
              <a:t>Data Size Supported</a:t>
            </a:r>
          </a:p>
          <a:p>
            <a:endParaRPr lang="en-IN" sz="2400" dirty="0"/>
          </a:p>
          <a:p>
            <a:pPr marL="342900" indent="-342900">
              <a:buFont typeface="+mj-lt"/>
              <a:buAutoNum type="arabicPeriod"/>
            </a:pPr>
            <a:r>
              <a:rPr lang="en-IN" sz="2400" b="1" dirty="0"/>
              <a:t>Peer-to-Peer (★★★★★):</a:t>
            </a:r>
            <a:endParaRPr lang="en-IN" sz="2400" dirty="0"/>
          </a:p>
          <a:p>
            <a:pPr lvl="1"/>
            <a:r>
              <a:rPr lang="en-IN" sz="2400" dirty="0"/>
              <a:t>Extremely scalable for file distribution (e.g., torrents).</a:t>
            </a:r>
          </a:p>
          <a:p>
            <a:pPr marL="342900" indent="-342900">
              <a:buFont typeface="+mj-lt"/>
              <a:buAutoNum type="arabicPeriod"/>
            </a:pPr>
            <a:r>
              <a:rPr lang="en-IN" sz="2400" b="1" dirty="0"/>
              <a:t>HPC &amp; Virtual Clusters (★★★★):</a:t>
            </a:r>
            <a:endParaRPr lang="en-IN" sz="2400" dirty="0"/>
          </a:p>
          <a:p>
            <a:pPr lvl="1"/>
            <a:r>
              <a:rPr lang="en-IN" sz="2400" dirty="0"/>
              <a:t>Handles very large datasets, but depends on infrastructure cost.</a:t>
            </a:r>
          </a:p>
          <a:p>
            <a:pPr marL="342900" indent="-342900">
              <a:buFont typeface="+mj-lt"/>
              <a:buAutoNum type="arabicPeriod"/>
            </a:pPr>
            <a:r>
              <a:rPr lang="en-IN" sz="2400" b="1" dirty="0"/>
              <a:t>Spark &amp; MapReduce (★★★★):</a:t>
            </a:r>
            <a:endParaRPr lang="en-IN" sz="2400" dirty="0"/>
          </a:p>
          <a:p>
            <a:pPr lvl="1"/>
            <a:r>
              <a:rPr lang="en-IN" sz="2400" dirty="0"/>
              <a:t>Built for massive datasets on commodity hardware.</a:t>
            </a:r>
          </a:p>
          <a:p>
            <a:pPr marL="342900" indent="-342900">
              <a:buFont typeface="+mj-lt"/>
              <a:buAutoNum type="arabicPeriod"/>
            </a:pPr>
            <a:r>
              <a:rPr lang="en-IN" sz="2400" b="1" dirty="0"/>
              <a:t>GPU / FPGA (★★):</a:t>
            </a:r>
            <a:endParaRPr lang="en-IN" sz="2400" dirty="0"/>
          </a:p>
          <a:p>
            <a:pPr lvl="1"/>
            <a:r>
              <a:rPr lang="en-IN" sz="2400" dirty="0"/>
              <a:t>Memory limits restrict size (typically GBs, not TBs).</a:t>
            </a:r>
          </a:p>
          <a:p>
            <a:pPr marL="342900" indent="-342900">
              <a:buFont typeface="+mj-lt"/>
              <a:buAutoNum type="arabicPeriod"/>
            </a:pPr>
            <a:r>
              <a:rPr lang="en-IN" sz="2400" b="1" dirty="0"/>
              <a:t>Multicore (★★):</a:t>
            </a:r>
            <a:endParaRPr lang="en-IN" sz="2400" dirty="0"/>
          </a:p>
          <a:p>
            <a:pPr lvl="1"/>
            <a:r>
              <a:rPr lang="en-IN" sz="2400" dirty="0"/>
              <a:t>Limited to system memory (tens or hundreds of GBs).</a:t>
            </a:r>
          </a:p>
        </p:txBody>
      </p:sp>
    </p:spTree>
    <p:extLst>
      <p:ext uri="{BB962C8B-B14F-4D97-AF65-F5344CB8AC3E}">
        <p14:creationId xmlns:p14="http://schemas.microsoft.com/office/powerpoint/2010/main" val="4226224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Task Support</a:t>
            </a:r>
          </a:p>
        </p:txBody>
      </p:sp>
      <p:graphicFrame>
        <p:nvGraphicFramePr>
          <p:cNvPr id="7" name="Table 6"/>
          <p:cNvGraphicFramePr>
            <a:graphicFrameLocks noGrp="1"/>
          </p:cNvGraphicFramePr>
          <p:nvPr/>
        </p:nvGraphicFramePr>
        <p:xfrm>
          <a:off x="838200" y="2149221"/>
          <a:ext cx="8128000" cy="3571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Platform</a:t>
                      </a:r>
                    </a:p>
                  </a:txBody>
                  <a:tcPr/>
                </a:tc>
                <a:tc>
                  <a:txBody>
                    <a:bodyPr/>
                    <a:lstStyle/>
                    <a:p>
                      <a:r>
                        <a:rPr lang="en-US" dirty="0"/>
                        <a:t>Iterative task support</a:t>
                      </a:r>
                    </a:p>
                  </a:txBody>
                  <a:tcPr/>
                </a:tc>
                <a:extLst>
                  <a:ext uri="{0D108BD9-81ED-4DB2-BD59-A6C34878D82A}">
                    <a16:rowId xmlns:a16="http://schemas.microsoft.com/office/drawing/2014/main" val="10000"/>
                  </a:ext>
                </a:extLst>
              </a:tr>
              <a:tr h="370840">
                <a:tc>
                  <a:txBody>
                    <a:bodyPr/>
                    <a:lstStyle/>
                    <a:p>
                      <a:r>
                        <a:rPr lang="en-US" dirty="0"/>
                        <a:t>Peer-to-Peer</a:t>
                      </a:r>
                    </a:p>
                  </a:txBody>
                  <a:tcPr/>
                </a:tc>
                <a:tc>
                  <a:txBody>
                    <a:bodyPr/>
                    <a:lstStyle/>
                    <a:p>
                      <a:r>
                        <a:rPr lang="en-US" sz="2400" dirty="0"/>
                        <a:t>* *</a:t>
                      </a:r>
                      <a:r>
                        <a:rPr lang="en-US" sz="2400" baseline="0" dirty="0"/>
                        <a:t> </a:t>
                      </a:r>
                      <a:endParaRPr lang="en-US" sz="2400" dirty="0"/>
                    </a:p>
                  </a:txBody>
                  <a:tcPr/>
                </a:tc>
                <a:extLst>
                  <a:ext uri="{0D108BD9-81ED-4DB2-BD59-A6C34878D82A}">
                    <a16:rowId xmlns:a16="http://schemas.microsoft.com/office/drawing/2014/main" val="10001"/>
                  </a:ext>
                </a:extLst>
              </a:tr>
              <a:tr h="370840">
                <a:tc>
                  <a:txBody>
                    <a:bodyPr/>
                    <a:lstStyle/>
                    <a:p>
                      <a:r>
                        <a:rPr lang="en-US" dirty="0"/>
                        <a:t>Virtual Clusters(MapReduce/MPI)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a:t>
                      </a:r>
                    </a:p>
                  </a:txBody>
                  <a:tcPr/>
                </a:tc>
                <a:extLst>
                  <a:ext uri="{0D108BD9-81ED-4DB2-BD59-A6C34878D82A}">
                    <a16:rowId xmlns:a16="http://schemas.microsoft.com/office/drawing/2014/main" val="10002"/>
                  </a:ext>
                </a:extLst>
              </a:tr>
              <a:tr h="370840">
                <a:tc>
                  <a:txBody>
                    <a:bodyPr/>
                    <a:lstStyle/>
                    <a:p>
                      <a:r>
                        <a:rPr lang="en-US" dirty="0"/>
                        <a:t>Virtual Clusters(Spark)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3"/>
                  </a:ext>
                </a:extLst>
              </a:tr>
              <a:tr h="370840">
                <a:tc>
                  <a:txBody>
                    <a:bodyPr/>
                    <a:lstStyle/>
                    <a:p>
                      <a:r>
                        <a:rPr lang="en-US" dirty="0"/>
                        <a:t>HPC clusters (MPI/MapReduce)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4"/>
                  </a:ext>
                </a:extLst>
              </a:tr>
              <a:tr h="370840">
                <a:tc>
                  <a:txBody>
                    <a:bodyPr/>
                    <a:lstStyle/>
                    <a:p>
                      <a:r>
                        <a:rPr lang="en-US" dirty="0"/>
                        <a:t>Multicore(Multithreading)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5"/>
                  </a:ext>
                </a:extLst>
              </a:tr>
              <a:tr h="370840">
                <a:tc>
                  <a:txBody>
                    <a:bodyPr/>
                    <a:lstStyle/>
                    <a:p>
                      <a:r>
                        <a:rPr lang="en-US" dirty="0"/>
                        <a:t>GPU(CUDA)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6"/>
                  </a:ext>
                </a:extLst>
              </a:tr>
              <a:tr h="370840">
                <a:tc>
                  <a:txBody>
                    <a:bodyPr/>
                    <a:lstStyle/>
                    <a:p>
                      <a:r>
                        <a:rPr lang="en-US" dirty="0"/>
                        <a:t>FPGA(HDL)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 * * *</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4140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43D3B5-32D8-492E-9805-F4CFC484EDA1}"/>
              </a:ext>
            </a:extLst>
          </p:cNvPr>
          <p:cNvSpPr txBox="1"/>
          <p:nvPr/>
        </p:nvSpPr>
        <p:spPr>
          <a:xfrm>
            <a:off x="1954530" y="1028342"/>
            <a:ext cx="8389619" cy="4524315"/>
          </a:xfrm>
          <a:prstGeom prst="rect">
            <a:avLst/>
          </a:prstGeom>
          <a:noFill/>
        </p:spPr>
        <p:txBody>
          <a:bodyPr wrap="square">
            <a:spAutoFit/>
          </a:bodyPr>
          <a:lstStyle/>
          <a:p>
            <a:r>
              <a:rPr lang="en-IN" sz="2400" b="1" dirty="0"/>
              <a:t>Iterative Task Support</a:t>
            </a:r>
          </a:p>
          <a:p>
            <a:pPr marL="342900" indent="-342900">
              <a:buFont typeface="+mj-lt"/>
              <a:buAutoNum type="arabicPeriod"/>
            </a:pPr>
            <a:endParaRPr lang="en-IN" sz="2400" b="1" dirty="0"/>
          </a:p>
          <a:p>
            <a:pPr marL="342900" indent="-342900">
              <a:buFont typeface="+mj-lt"/>
              <a:buAutoNum type="arabicPeriod"/>
            </a:pPr>
            <a:r>
              <a:rPr lang="en-IN" sz="2400" b="1" dirty="0"/>
              <a:t>HPC, GPU, FPGA, Multicore (★★★★):</a:t>
            </a:r>
            <a:endParaRPr lang="en-IN" sz="2400" dirty="0"/>
          </a:p>
          <a:p>
            <a:pPr lvl="1"/>
            <a:r>
              <a:rPr lang="en-IN" sz="2400" dirty="0"/>
              <a:t>Excellent for iterative scientific simulations or deep learning training loops.</a:t>
            </a:r>
          </a:p>
          <a:p>
            <a:pPr marL="342900" indent="-342900">
              <a:buFont typeface="+mj-lt"/>
              <a:buAutoNum type="arabicPeriod"/>
            </a:pPr>
            <a:r>
              <a:rPr lang="en-IN" sz="2400" b="1" dirty="0"/>
              <a:t>Spark (★★★):</a:t>
            </a:r>
            <a:endParaRPr lang="en-IN" sz="2400" dirty="0"/>
          </a:p>
          <a:p>
            <a:pPr lvl="1"/>
            <a:r>
              <a:rPr lang="en-IN" sz="2400" dirty="0"/>
              <a:t>Designed for iterative ML tasks (via RDDs and DAG execution).</a:t>
            </a:r>
          </a:p>
          <a:p>
            <a:pPr marL="342900" indent="-342900">
              <a:buFont typeface="+mj-lt"/>
              <a:buAutoNum type="arabicPeriod"/>
            </a:pPr>
            <a:r>
              <a:rPr lang="en-IN" sz="2400" b="1" dirty="0"/>
              <a:t>MapReduce (★★):</a:t>
            </a:r>
            <a:endParaRPr lang="en-IN" sz="2400" dirty="0"/>
          </a:p>
          <a:p>
            <a:pPr lvl="1"/>
            <a:r>
              <a:rPr lang="en-IN" sz="2400" dirty="0"/>
              <a:t>Poor because it writes intermediate data to disk after every stage.</a:t>
            </a:r>
          </a:p>
          <a:p>
            <a:pPr marL="342900" indent="-342900">
              <a:buFont typeface="+mj-lt"/>
              <a:buAutoNum type="arabicPeriod"/>
            </a:pPr>
            <a:r>
              <a:rPr lang="en-IN" sz="2400" b="1" dirty="0"/>
              <a:t>Peer-to-Peer (★★):</a:t>
            </a:r>
            <a:endParaRPr lang="en-IN" sz="2400" dirty="0"/>
          </a:p>
          <a:p>
            <a:pPr lvl="1"/>
            <a:r>
              <a:rPr lang="en-IN" sz="2400" dirty="0"/>
              <a:t>Minimal support; not designed for iterative computation.</a:t>
            </a:r>
          </a:p>
        </p:txBody>
      </p:sp>
    </p:spTree>
    <p:extLst>
      <p:ext uri="{BB962C8B-B14F-4D97-AF65-F5344CB8AC3E}">
        <p14:creationId xmlns:p14="http://schemas.microsoft.com/office/powerpoint/2010/main" val="3963395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04025" y="370390"/>
            <a:ext cx="7165284" cy="2540235"/>
          </a:xfrm>
          <a:prstGeom prst="rect">
            <a:avLst/>
          </a:prstGeom>
        </p:spPr>
      </p:pic>
      <p:pic>
        <p:nvPicPr>
          <p:cNvPr id="3" name="Picture 2"/>
          <p:cNvPicPr>
            <a:picLocks noChangeAspect="1"/>
          </p:cNvPicPr>
          <p:nvPr/>
        </p:nvPicPr>
        <p:blipFill>
          <a:blip r:embed="rId3"/>
          <a:stretch>
            <a:fillRect/>
          </a:stretch>
        </p:blipFill>
        <p:spPr>
          <a:xfrm>
            <a:off x="2304025" y="3448110"/>
            <a:ext cx="7345297" cy="2154200"/>
          </a:xfrm>
          <a:prstGeom prst="rect">
            <a:avLst/>
          </a:prstGeom>
        </p:spPr>
      </p:pic>
    </p:spTree>
    <p:extLst>
      <p:ext uri="{BB962C8B-B14F-4D97-AF65-F5344CB8AC3E}">
        <p14:creationId xmlns:p14="http://schemas.microsoft.com/office/powerpoint/2010/main" val="28351571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72724" y="0"/>
            <a:ext cx="7425318" cy="3177914"/>
          </a:xfrm>
          <a:prstGeom prst="rect">
            <a:avLst/>
          </a:prstGeom>
        </p:spPr>
      </p:pic>
      <p:pic>
        <p:nvPicPr>
          <p:cNvPr id="3" name="Picture 2"/>
          <p:cNvPicPr>
            <a:picLocks noChangeAspect="1"/>
          </p:cNvPicPr>
          <p:nvPr/>
        </p:nvPicPr>
        <p:blipFill>
          <a:blip r:embed="rId3"/>
          <a:stretch>
            <a:fillRect/>
          </a:stretch>
        </p:blipFill>
        <p:spPr>
          <a:xfrm>
            <a:off x="2296548" y="3177914"/>
            <a:ext cx="7637826" cy="2553185"/>
          </a:xfrm>
          <a:prstGeom prst="rect">
            <a:avLst/>
          </a:prstGeom>
        </p:spPr>
      </p:pic>
    </p:spTree>
    <p:extLst>
      <p:ext uri="{BB962C8B-B14F-4D97-AF65-F5344CB8AC3E}">
        <p14:creationId xmlns:p14="http://schemas.microsoft.com/office/powerpoint/2010/main" val="1982918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8599" y="386366"/>
            <a:ext cx="7433317" cy="2593753"/>
          </a:xfrm>
          <a:prstGeom prst="rect">
            <a:avLst/>
          </a:prstGeom>
        </p:spPr>
      </p:pic>
      <p:pic>
        <p:nvPicPr>
          <p:cNvPr id="3" name="Picture 2"/>
          <p:cNvPicPr>
            <a:picLocks noChangeAspect="1"/>
          </p:cNvPicPr>
          <p:nvPr/>
        </p:nvPicPr>
        <p:blipFill>
          <a:blip r:embed="rId3"/>
          <a:stretch>
            <a:fillRect/>
          </a:stretch>
        </p:blipFill>
        <p:spPr>
          <a:xfrm>
            <a:off x="2403374" y="3150785"/>
            <a:ext cx="7094780" cy="2709102"/>
          </a:xfrm>
          <a:prstGeom prst="rect">
            <a:avLst/>
          </a:prstGeom>
        </p:spPr>
      </p:pic>
    </p:spTree>
    <p:extLst>
      <p:ext uri="{BB962C8B-B14F-4D97-AF65-F5344CB8AC3E}">
        <p14:creationId xmlns:p14="http://schemas.microsoft.com/office/powerpoint/2010/main" val="245602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52712" y="1455313"/>
            <a:ext cx="7944789" cy="3483400"/>
          </a:xfrm>
          <a:prstGeom prst="rect">
            <a:avLst/>
          </a:prstGeom>
        </p:spPr>
      </p:pic>
    </p:spTree>
    <p:extLst>
      <p:ext uri="{BB962C8B-B14F-4D97-AF65-F5344CB8AC3E}">
        <p14:creationId xmlns:p14="http://schemas.microsoft.com/office/powerpoint/2010/main" val="516145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1768922"/>
            <a:ext cx="10515600" cy="1325563"/>
          </a:xfrm>
        </p:spPr>
        <p:txBody>
          <a:bodyPr/>
          <a:lstStyle/>
          <a:p>
            <a:r>
              <a:rPr lang="en-US" dirty="0"/>
              <a:t>How will you choose one of platform for a particular criteria ?</a:t>
            </a:r>
          </a:p>
        </p:txBody>
      </p:sp>
    </p:spTree>
    <p:extLst>
      <p:ext uri="{BB962C8B-B14F-4D97-AF65-F5344CB8AC3E}">
        <p14:creationId xmlns:p14="http://schemas.microsoft.com/office/powerpoint/2010/main" val="1783341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Amount of Time</a:t>
            </a:r>
          </a:p>
        </p:txBody>
      </p:sp>
      <p:pic>
        <p:nvPicPr>
          <p:cNvPr id="4" name="Content Placeholder 3"/>
          <p:cNvPicPr>
            <a:picLocks noGrp="1" noChangeAspect="1"/>
          </p:cNvPicPr>
          <p:nvPr>
            <p:ph idx="1"/>
          </p:nvPr>
        </p:nvPicPr>
        <p:blipFill>
          <a:blip r:embed="rId2"/>
          <a:stretch>
            <a:fillRect/>
          </a:stretch>
        </p:blipFill>
        <p:spPr>
          <a:xfrm>
            <a:off x="2472511" y="2017770"/>
            <a:ext cx="5422238" cy="2754847"/>
          </a:xfrm>
          <a:prstGeom prst="rect">
            <a:avLst/>
          </a:prstGeom>
        </p:spPr>
      </p:pic>
    </p:spTree>
    <p:extLst>
      <p:ext uri="{BB962C8B-B14F-4D97-AF65-F5344CB8AC3E}">
        <p14:creationId xmlns:p14="http://schemas.microsoft.com/office/powerpoint/2010/main" val="246627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System/platform level requirements</a:t>
            </a:r>
          </a:p>
        </p:txBody>
      </p:sp>
      <p:sp>
        <p:nvSpPr>
          <p:cNvPr id="3" name="Content Placeholder 2"/>
          <p:cNvSpPr>
            <a:spLocks noGrp="1"/>
          </p:cNvSpPr>
          <p:nvPr>
            <p:ph idx="1"/>
          </p:nvPr>
        </p:nvSpPr>
        <p:spPr/>
        <p:txBody>
          <a:bodyPr/>
          <a:lstStyle/>
          <a:p>
            <a:r>
              <a:rPr lang="en-US" dirty="0"/>
              <a:t>Will there be a need for more data processing capability in the future?</a:t>
            </a:r>
          </a:p>
          <a:p>
            <a:r>
              <a:rPr lang="en-US" dirty="0"/>
              <a:t>Is the rate of data transfer critical for this application?</a:t>
            </a:r>
          </a:p>
          <a:p>
            <a:r>
              <a:rPr lang="en-US" dirty="0"/>
              <a:t>Is there a need for handling hardware failures within the application?</a:t>
            </a:r>
          </a:p>
          <a:p>
            <a:endParaRPr lang="en-US" dirty="0"/>
          </a:p>
          <a:p>
            <a:endParaRPr lang="en-US" dirty="0"/>
          </a:p>
        </p:txBody>
      </p:sp>
    </p:spTree>
    <p:extLst>
      <p:ext uri="{BB962C8B-B14F-4D97-AF65-F5344CB8AC3E}">
        <p14:creationId xmlns:p14="http://schemas.microsoft.com/office/powerpoint/2010/main" val="139482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Iterations</a:t>
            </a:r>
          </a:p>
        </p:txBody>
      </p:sp>
      <p:pic>
        <p:nvPicPr>
          <p:cNvPr id="4" name="Content Placeholder 3"/>
          <p:cNvPicPr>
            <a:picLocks noGrp="1" noChangeAspect="1"/>
          </p:cNvPicPr>
          <p:nvPr>
            <p:ph idx="1"/>
          </p:nvPr>
        </p:nvPicPr>
        <p:blipFill>
          <a:blip r:embed="rId2"/>
          <a:stretch>
            <a:fillRect/>
          </a:stretch>
        </p:blipFill>
        <p:spPr>
          <a:xfrm>
            <a:off x="2057951" y="2266681"/>
            <a:ext cx="7484019" cy="2316845"/>
          </a:xfrm>
          <a:prstGeom prst="rect">
            <a:avLst/>
          </a:prstGeom>
        </p:spPr>
      </p:pic>
    </p:spTree>
    <p:extLst>
      <p:ext uri="{BB962C8B-B14F-4D97-AF65-F5344CB8AC3E}">
        <p14:creationId xmlns:p14="http://schemas.microsoft.com/office/powerpoint/2010/main" val="109154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Tolerance</a:t>
            </a:r>
          </a:p>
        </p:txBody>
      </p:sp>
      <p:pic>
        <p:nvPicPr>
          <p:cNvPr id="4" name="Content Placeholder 3"/>
          <p:cNvPicPr>
            <a:picLocks noGrp="1" noChangeAspect="1"/>
          </p:cNvPicPr>
          <p:nvPr>
            <p:ph idx="1"/>
          </p:nvPr>
        </p:nvPicPr>
        <p:blipFill>
          <a:blip r:embed="rId2"/>
          <a:stretch>
            <a:fillRect/>
          </a:stretch>
        </p:blipFill>
        <p:spPr>
          <a:xfrm>
            <a:off x="758420" y="2421229"/>
            <a:ext cx="10675160" cy="2327778"/>
          </a:xfrm>
          <a:prstGeom prst="rect">
            <a:avLst/>
          </a:prstGeom>
        </p:spPr>
      </p:pic>
    </p:spTree>
    <p:extLst>
      <p:ext uri="{BB962C8B-B14F-4D97-AF65-F5344CB8AC3E}">
        <p14:creationId xmlns:p14="http://schemas.microsoft.com/office/powerpoint/2010/main" val="15938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pic>
        <p:nvPicPr>
          <p:cNvPr id="4" name="Content Placeholder 3"/>
          <p:cNvPicPr>
            <a:picLocks noGrp="1" noChangeAspect="1"/>
          </p:cNvPicPr>
          <p:nvPr>
            <p:ph idx="1"/>
          </p:nvPr>
        </p:nvPicPr>
        <p:blipFill>
          <a:blip r:embed="rId2"/>
          <a:stretch>
            <a:fillRect/>
          </a:stretch>
        </p:blipFill>
        <p:spPr>
          <a:xfrm>
            <a:off x="838200" y="2575775"/>
            <a:ext cx="11013587" cy="1935442"/>
          </a:xfrm>
          <a:prstGeom prst="rect">
            <a:avLst/>
          </a:prstGeom>
        </p:spPr>
      </p:pic>
    </p:spTree>
    <p:extLst>
      <p:ext uri="{BB962C8B-B14F-4D97-AF65-F5344CB8AC3E}">
        <p14:creationId xmlns:p14="http://schemas.microsoft.com/office/powerpoint/2010/main" val="311843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 of platform</a:t>
            </a:r>
          </a:p>
        </p:txBody>
      </p:sp>
      <p:sp>
        <p:nvSpPr>
          <p:cNvPr id="3" name="Content Placeholder 2"/>
          <p:cNvSpPr>
            <a:spLocks noGrp="1"/>
          </p:cNvSpPr>
          <p:nvPr>
            <p:ph idx="1"/>
          </p:nvPr>
        </p:nvSpPr>
        <p:spPr/>
        <p:txBody>
          <a:bodyPr/>
          <a:lstStyle/>
          <a:p>
            <a:r>
              <a:rPr lang="en-US" dirty="0"/>
              <a:t>Data size</a:t>
            </a:r>
          </a:p>
          <a:p>
            <a:r>
              <a:rPr lang="en-US" dirty="0"/>
              <a:t>Speed/Throughput</a:t>
            </a:r>
          </a:p>
          <a:p>
            <a:r>
              <a:rPr lang="en-US" dirty="0"/>
              <a:t>Training /Applying a model</a:t>
            </a:r>
          </a:p>
        </p:txBody>
      </p:sp>
    </p:spTree>
    <p:extLst>
      <p:ext uri="{BB962C8B-B14F-4D97-AF65-F5344CB8AC3E}">
        <p14:creationId xmlns:p14="http://schemas.microsoft.com/office/powerpoint/2010/main" val="2792400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 means clustering </a:t>
            </a:r>
          </a:p>
        </p:txBody>
      </p:sp>
      <p:pic>
        <p:nvPicPr>
          <p:cNvPr id="4" name="Content Placeholder 3"/>
          <p:cNvPicPr>
            <a:picLocks noGrp="1" noChangeAspect="1"/>
          </p:cNvPicPr>
          <p:nvPr>
            <p:ph idx="1"/>
          </p:nvPr>
        </p:nvPicPr>
        <p:blipFill>
          <a:blip r:embed="rId2"/>
          <a:stretch>
            <a:fillRect/>
          </a:stretch>
        </p:blipFill>
        <p:spPr>
          <a:xfrm>
            <a:off x="1167948" y="2060619"/>
            <a:ext cx="9856104" cy="3229339"/>
          </a:xfrm>
          <a:prstGeom prst="rect">
            <a:avLst/>
          </a:prstGeom>
        </p:spPr>
      </p:pic>
    </p:spTree>
    <p:extLst>
      <p:ext uri="{BB962C8B-B14F-4D97-AF65-F5344CB8AC3E}">
        <p14:creationId xmlns:p14="http://schemas.microsoft.com/office/powerpoint/2010/main" val="255631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on MapReduce</a:t>
            </a:r>
          </a:p>
        </p:txBody>
      </p:sp>
      <p:pic>
        <p:nvPicPr>
          <p:cNvPr id="4" name="Content Placeholder 3"/>
          <p:cNvPicPr>
            <a:picLocks noGrp="1" noChangeAspect="1"/>
          </p:cNvPicPr>
          <p:nvPr>
            <p:ph idx="1"/>
          </p:nvPr>
        </p:nvPicPr>
        <p:blipFill>
          <a:blip r:embed="rId2"/>
          <a:stretch>
            <a:fillRect/>
          </a:stretch>
        </p:blipFill>
        <p:spPr>
          <a:xfrm>
            <a:off x="1176273" y="1571223"/>
            <a:ext cx="8662094" cy="2026985"/>
          </a:xfrm>
          <a:prstGeom prst="rect">
            <a:avLst/>
          </a:prstGeom>
        </p:spPr>
      </p:pic>
      <p:pic>
        <p:nvPicPr>
          <p:cNvPr id="5" name="Picture 4"/>
          <p:cNvPicPr>
            <a:picLocks noChangeAspect="1"/>
          </p:cNvPicPr>
          <p:nvPr/>
        </p:nvPicPr>
        <p:blipFill>
          <a:blip r:embed="rId3"/>
          <a:stretch>
            <a:fillRect/>
          </a:stretch>
        </p:blipFill>
        <p:spPr>
          <a:xfrm>
            <a:off x="1176273" y="4018208"/>
            <a:ext cx="10498255" cy="2148920"/>
          </a:xfrm>
          <a:prstGeom prst="rect">
            <a:avLst/>
          </a:prstGeom>
        </p:spPr>
      </p:pic>
    </p:spTree>
    <p:extLst>
      <p:ext uri="{BB962C8B-B14F-4D97-AF65-F5344CB8AC3E}">
        <p14:creationId xmlns:p14="http://schemas.microsoft.com/office/powerpoint/2010/main" val="1432022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on MPI</a:t>
            </a:r>
          </a:p>
        </p:txBody>
      </p:sp>
      <p:pic>
        <p:nvPicPr>
          <p:cNvPr id="4" name="Content Placeholder 3"/>
          <p:cNvPicPr>
            <a:picLocks noGrp="1" noChangeAspect="1"/>
          </p:cNvPicPr>
          <p:nvPr>
            <p:ph idx="1"/>
          </p:nvPr>
        </p:nvPicPr>
        <p:blipFill>
          <a:blip r:embed="rId2"/>
          <a:stretch>
            <a:fillRect/>
          </a:stretch>
        </p:blipFill>
        <p:spPr>
          <a:xfrm>
            <a:off x="1143877" y="1828800"/>
            <a:ext cx="9211253" cy="3490983"/>
          </a:xfrm>
          <a:prstGeom prst="rect">
            <a:avLst/>
          </a:prstGeom>
        </p:spPr>
      </p:pic>
    </p:spTree>
    <p:extLst>
      <p:ext uri="{BB962C8B-B14F-4D97-AF65-F5344CB8AC3E}">
        <p14:creationId xmlns:p14="http://schemas.microsoft.com/office/powerpoint/2010/main" val="3763125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on GPU</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7689" y="2472744"/>
            <a:ext cx="9855783" cy="2679613"/>
          </a:xfrm>
          <a:prstGeom prst="rect">
            <a:avLst/>
          </a:prstGeom>
        </p:spPr>
      </p:pic>
    </p:spTree>
    <p:extLst>
      <p:ext uri="{BB962C8B-B14F-4D97-AF65-F5344CB8AC3E}">
        <p14:creationId xmlns:p14="http://schemas.microsoft.com/office/powerpoint/2010/main" val="265899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ED2B-9A5E-4BEF-B1C1-C24B4D51941B}"/>
              </a:ext>
            </a:extLst>
          </p:cNvPr>
          <p:cNvSpPr>
            <a:spLocks noGrp="1"/>
          </p:cNvSpPr>
          <p:nvPr>
            <p:ph type="title"/>
          </p:nvPr>
        </p:nvSpPr>
        <p:spPr/>
        <p:txBody>
          <a:bodyPr/>
          <a:lstStyle/>
          <a:p>
            <a:r>
              <a:rPr lang="en-IN" dirty="0"/>
              <a:t>Scaling</a:t>
            </a:r>
          </a:p>
        </p:txBody>
      </p:sp>
      <p:sp>
        <p:nvSpPr>
          <p:cNvPr id="3" name="Content Placeholder 2">
            <a:extLst>
              <a:ext uri="{FF2B5EF4-FFF2-40B4-BE49-F238E27FC236}">
                <a16:creationId xmlns:a16="http://schemas.microsoft.com/office/drawing/2014/main" id="{7A373771-5CF6-4FAD-A232-668C89C8E968}"/>
              </a:ext>
            </a:extLst>
          </p:cNvPr>
          <p:cNvSpPr>
            <a:spLocks noGrp="1"/>
          </p:cNvSpPr>
          <p:nvPr>
            <p:ph idx="1"/>
          </p:nvPr>
        </p:nvSpPr>
        <p:spPr/>
        <p:txBody>
          <a:bodyPr/>
          <a:lstStyle/>
          <a:p>
            <a:r>
              <a:rPr lang="en-IN" dirty="0"/>
              <a:t>Scaling is the ability of the system to adapt to increased demands in terms of data processing </a:t>
            </a:r>
          </a:p>
        </p:txBody>
      </p:sp>
    </p:spTree>
    <p:extLst>
      <p:ext uri="{BB962C8B-B14F-4D97-AF65-F5344CB8AC3E}">
        <p14:creationId xmlns:p14="http://schemas.microsoft.com/office/powerpoint/2010/main" val="353777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C43FEE-642B-4C3C-80F2-02FA88091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76" y="641681"/>
            <a:ext cx="7557247" cy="5574637"/>
          </a:xfrm>
          <a:prstGeom prst="rect">
            <a:avLst/>
          </a:prstGeom>
        </p:spPr>
      </p:pic>
    </p:spTree>
    <p:extLst>
      <p:ext uri="{BB962C8B-B14F-4D97-AF65-F5344CB8AC3E}">
        <p14:creationId xmlns:p14="http://schemas.microsoft.com/office/powerpoint/2010/main" val="3751892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Horizontal Scaling</a:t>
            </a:r>
          </a:p>
        </p:txBody>
      </p:sp>
      <p:sp>
        <p:nvSpPr>
          <p:cNvPr id="3" name="Content Placeholder 2"/>
          <p:cNvSpPr>
            <a:spLocks noGrp="1"/>
          </p:cNvSpPr>
          <p:nvPr>
            <p:ph idx="1"/>
          </p:nvPr>
        </p:nvSpPr>
        <p:spPr/>
        <p:txBody>
          <a:bodyPr/>
          <a:lstStyle/>
          <a:p>
            <a:pPr algn="just"/>
            <a:r>
              <a:rPr lang="en-US" dirty="0"/>
              <a:t>It involves distributing the workload across many servers which may be even commodity machines.</a:t>
            </a:r>
          </a:p>
          <a:p>
            <a:pPr algn="just"/>
            <a:r>
              <a:rPr lang="en-US" dirty="0"/>
              <a:t> It is also known as “scale out”, where multiple independent machines are added together in order to improve the processing capability.</a:t>
            </a:r>
          </a:p>
          <a:p>
            <a:pPr algn="just"/>
            <a:r>
              <a:rPr lang="en-US" dirty="0"/>
              <a:t> Typically, multiple instances of the operating system are running on separate machines.</a:t>
            </a:r>
          </a:p>
        </p:txBody>
      </p:sp>
    </p:spTree>
    <p:extLst>
      <p:ext uri="{BB962C8B-B14F-4D97-AF65-F5344CB8AC3E}">
        <p14:creationId xmlns:p14="http://schemas.microsoft.com/office/powerpoint/2010/main" val="306710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Scaling</a:t>
            </a:r>
          </a:p>
        </p:txBody>
      </p:sp>
      <p:sp>
        <p:nvSpPr>
          <p:cNvPr id="3" name="Content Placeholder 2"/>
          <p:cNvSpPr>
            <a:spLocks noGrp="1"/>
          </p:cNvSpPr>
          <p:nvPr>
            <p:ph idx="1"/>
          </p:nvPr>
        </p:nvSpPr>
        <p:spPr/>
        <p:txBody>
          <a:bodyPr/>
          <a:lstStyle/>
          <a:p>
            <a:r>
              <a:rPr lang="en-US" dirty="0"/>
              <a:t>Vertical Scaling involves installing more processors, more memory and faster hardware, typically, within a single server. </a:t>
            </a:r>
          </a:p>
          <a:p>
            <a:r>
              <a:rPr lang="en-US" dirty="0"/>
              <a:t>It is also known as “scale up” and it usually involves a single instance of an operating system.</a:t>
            </a:r>
          </a:p>
        </p:txBody>
      </p:sp>
    </p:spTree>
    <p:extLst>
      <p:ext uri="{BB962C8B-B14F-4D97-AF65-F5344CB8AC3E}">
        <p14:creationId xmlns:p14="http://schemas.microsoft.com/office/powerpoint/2010/main" val="121279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76D7-3292-40FA-A50C-582C19978551}"/>
              </a:ext>
            </a:extLst>
          </p:cNvPr>
          <p:cNvSpPr>
            <a:spLocks noGrp="1"/>
          </p:cNvSpPr>
          <p:nvPr>
            <p:ph type="title"/>
          </p:nvPr>
        </p:nvSpPr>
        <p:spPr/>
        <p:txBody>
          <a:bodyPr/>
          <a:lstStyle/>
          <a:p>
            <a:r>
              <a:rPr lang="en-IN" dirty="0"/>
              <a:t>Comparison of Pros and cons</a:t>
            </a:r>
          </a:p>
        </p:txBody>
      </p:sp>
      <p:sp>
        <p:nvSpPr>
          <p:cNvPr id="3" name="Content Placeholder 2">
            <a:extLst>
              <a:ext uri="{FF2B5EF4-FFF2-40B4-BE49-F238E27FC236}">
                <a16:creationId xmlns:a16="http://schemas.microsoft.com/office/drawing/2014/main" id="{6BA54F51-20EE-439D-883C-FD339D2B1895}"/>
              </a:ext>
            </a:extLst>
          </p:cNvPr>
          <p:cNvSpPr>
            <a:spLocks noGrp="1"/>
          </p:cNvSpPr>
          <p:nvPr>
            <p:ph idx="1"/>
          </p:nvPr>
        </p:nvSpPr>
        <p:spPr/>
        <p:txBody>
          <a:bodyPr/>
          <a:lstStyle/>
          <a:p>
            <a:r>
              <a:rPr lang="en-IN" dirty="0"/>
              <a:t>Horizontal Scaling </a:t>
            </a:r>
          </a:p>
        </p:txBody>
      </p:sp>
      <p:graphicFrame>
        <p:nvGraphicFramePr>
          <p:cNvPr id="4" name="Table 3">
            <a:extLst>
              <a:ext uri="{FF2B5EF4-FFF2-40B4-BE49-F238E27FC236}">
                <a16:creationId xmlns:a16="http://schemas.microsoft.com/office/drawing/2014/main" id="{913E4AD0-CF5B-4A45-B186-35A74BDD1186}"/>
              </a:ext>
            </a:extLst>
          </p:cNvPr>
          <p:cNvGraphicFramePr>
            <a:graphicFrameLocks noGrp="1"/>
          </p:cNvGraphicFramePr>
          <p:nvPr>
            <p:extLst>
              <p:ext uri="{D42A27DB-BD31-4B8C-83A1-F6EECF244321}">
                <p14:modId xmlns:p14="http://schemas.microsoft.com/office/powerpoint/2010/main" val="2588004061"/>
              </p:ext>
            </p:extLst>
          </p:nvPr>
        </p:nvGraphicFramePr>
        <p:xfrm>
          <a:off x="1318260" y="3275685"/>
          <a:ext cx="3402330" cy="2586831"/>
        </p:xfrm>
        <a:graphic>
          <a:graphicData uri="http://schemas.openxmlformats.org/drawingml/2006/table">
            <a:tbl>
              <a:tblPr/>
              <a:tblGrid>
                <a:gridCol w="3402330">
                  <a:extLst>
                    <a:ext uri="{9D8B030D-6E8A-4147-A177-3AD203B41FA5}">
                      <a16:colId xmlns:a16="http://schemas.microsoft.com/office/drawing/2014/main" val="978356710"/>
                    </a:ext>
                  </a:extLst>
                </a:gridCol>
              </a:tblGrid>
              <a:tr h="862277">
                <a:tc>
                  <a:txBody>
                    <a:bodyPr/>
                    <a:lstStyle/>
                    <a:p>
                      <a:pPr marL="342900" indent="-342900" algn="l" fontAlgn="b">
                        <a:buFont typeface="Wingdings" panose="05000000000000000000" pitchFamily="2" charset="2"/>
                        <a:buChar char="ü"/>
                      </a:pPr>
                      <a:r>
                        <a:rPr lang="en-IN" sz="2400" b="0" i="0" u="none" strike="noStrike" dirty="0">
                          <a:solidFill>
                            <a:srgbClr val="000000"/>
                          </a:solidFill>
                          <a:effectLst/>
                          <a:latin typeface="Calibri" panose="020F0502020204030204" pitchFamily="34" charset="0"/>
                        </a:rPr>
                        <a:t>Incremental performance upgrades</a:t>
                      </a:r>
                    </a:p>
                  </a:txBody>
                  <a:tcPr marL="6350" marR="6350" marT="6350" marB="0" anchor="b">
                    <a:lnL>
                      <a:noFill/>
                    </a:lnL>
                    <a:lnR>
                      <a:noFill/>
                    </a:lnR>
                    <a:lnT>
                      <a:noFill/>
                    </a:lnT>
                    <a:lnB>
                      <a:noFill/>
                    </a:lnB>
                  </a:tcPr>
                </a:tc>
                <a:extLst>
                  <a:ext uri="{0D108BD9-81ED-4DB2-BD59-A6C34878D82A}">
                    <a16:rowId xmlns:a16="http://schemas.microsoft.com/office/drawing/2014/main" val="3575795603"/>
                  </a:ext>
                </a:extLst>
              </a:tr>
              <a:tr h="862277">
                <a:tc>
                  <a:txBody>
                    <a:bodyPr/>
                    <a:lstStyle/>
                    <a:p>
                      <a:pPr marL="342900" indent="-342900" algn="l" fontAlgn="b">
                        <a:buFont typeface="Wingdings" panose="05000000000000000000" pitchFamily="2" charset="2"/>
                        <a:buChar char="ü"/>
                      </a:pPr>
                      <a:r>
                        <a:rPr lang="en-US" sz="2400" b="0" i="0" u="none" strike="noStrike" dirty="0">
                          <a:solidFill>
                            <a:srgbClr val="000000"/>
                          </a:solidFill>
                          <a:effectLst/>
                          <a:latin typeface="Calibri" panose="020F0502020204030204" pitchFamily="34" charset="0"/>
                        </a:rPr>
                        <a:t>Lower financial entry for each upgrade</a:t>
                      </a:r>
                    </a:p>
                  </a:txBody>
                  <a:tcPr marL="6350" marR="6350" marT="6350" marB="0" anchor="b">
                    <a:lnL>
                      <a:noFill/>
                    </a:lnL>
                    <a:lnR>
                      <a:noFill/>
                    </a:lnR>
                    <a:lnT>
                      <a:noFill/>
                    </a:lnT>
                    <a:lnB>
                      <a:noFill/>
                    </a:lnB>
                  </a:tcPr>
                </a:tc>
                <a:extLst>
                  <a:ext uri="{0D108BD9-81ED-4DB2-BD59-A6C34878D82A}">
                    <a16:rowId xmlns:a16="http://schemas.microsoft.com/office/drawing/2014/main" val="2700836918"/>
                  </a:ext>
                </a:extLst>
              </a:tr>
              <a:tr h="862277">
                <a:tc>
                  <a:txBody>
                    <a:bodyPr/>
                    <a:lstStyle/>
                    <a:p>
                      <a:pPr marL="342900" indent="-342900" algn="l" fontAlgn="b">
                        <a:buFont typeface="Wingdings" panose="05000000000000000000" pitchFamily="2" charset="2"/>
                        <a:buChar char="ü"/>
                      </a:pPr>
                      <a:r>
                        <a:rPr lang="en-IN" sz="2400" b="0" i="0" u="none" strike="noStrike" dirty="0">
                          <a:solidFill>
                            <a:srgbClr val="000000"/>
                          </a:solidFill>
                          <a:effectLst/>
                          <a:latin typeface="Calibri" panose="020F0502020204030204" pitchFamily="34" charset="0"/>
                        </a:rPr>
                        <a:t>Unlimited scaling potential</a:t>
                      </a:r>
                    </a:p>
                  </a:txBody>
                  <a:tcPr marL="6350" marR="6350" marT="6350" marB="0" anchor="b">
                    <a:lnL>
                      <a:noFill/>
                    </a:lnL>
                    <a:lnR>
                      <a:noFill/>
                    </a:lnR>
                    <a:lnT>
                      <a:noFill/>
                    </a:lnT>
                    <a:lnB>
                      <a:noFill/>
                    </a:lnB>
                  </a:tcPr>
                </a:tc>
                <a:extLst>
                  <a:ext uri="{0D108BD9-81ED-4DB2-BD59-A6C34878D82A}">
                    <a16:rowId xmlns:a16="http://schemas.microsoft.com/office/drawing/2014/main" val="2380037165"/>
                  </a:ext>
                </a:extLst>
              </a:tr>
            </a:tbl>
          </a:graphicData>
        </a:graphic>
      </p:graphicFrame>
      <p:graphicFrame>
        <p:nvGraphicFramePr>
          <p:cNvPr id="8" name="Table 7">
            <a:extLst>
              <a:ext uri="{FF2B5EF4-FFF2-40B4-BE49-F238E27FC236}">
                <a16:creationId xmlns:a16="http://schemas.microsoft.com/office/drawing/2014/main" id="{779C980D-05D5-4AC0-90C4-DA7667397C90}"/>
              </a:ext>
            </a:extLst>
          </p:cNvPr>
          <p:cNvGraphicFramePr>
            <a:graphicFrameLocks noGrp="1"/>
          </p:cNvGraphicFramePr>
          <p:nvPr>
            <p:extLst>
              <p:ext uri="{D42A27DB-BD31-4B8C-83A1-F6EECF244321}">
                <p14:modId xmlns:p14="http://schemas.microsoft.com/office/powerpoint/2010/main" val="3137322071"/>
              </p:ext>
            </p:extLst>
          </p:nvPr>
        </p:nvGraphicFramePr>
        <p:xfrm>
          <a:off x="6477000" y="3275685"/>
          <a:ext cx="4152900" cy="1655286"/>
        </p:xfrm>
        <a:graphic>
          <a:graphicData uri="http://schemas.openxmlformats.org/drawingml/2006/table">
            <a:tbl>
              <a:tblPr/>
              <a:tblGrid>
                <a:gridCol w="4152900">
                  <a:extLst>
                    <a:ext uri="{9D8B030D-6E8A-4147-A177-3AD203B41FA5}">
                      <a16:colId xmlns:a16="http://schemas.microsoft.com/office/drawing/2014/main" val="709106556"/>
                    </a:ext>
                  </a:extLst>
                </a:gridCol>
              </a:tblGrid>
              <a:tr h="827643">
                <a:tc>
                  <a:txBody>
                    <a:bodyPr/>
                    <a:lstStyle/>
                    <a:p>
                      <a:pPr marL="342900" indent="-342900" algn="l" fontAlgn="b">
                        <a:buFont typeface="Wingdings" panose="05000000000000000000" pitchFamily="2" charset="2"/>
                        <a:buChar char="ü"/>
                      </a:pPr>
                      <a:r>
                        <a:rPr lang="en-US" sz="2000" b="0" i="0" u="none" strike="noStrike" dirty="0">
                          <a:solidFill>
                            <a:srgbClr val="000000"/>
                          </a:solidFill>
                          <a:effectLst/>
                          <a:latin typeface="Calibri" panose="020F0502020204030204" pitchFamily="34" charset="0"/>
                        </a:rPr>
                        <a:t>More complexity in data distribution and management</a:t>
                      </a:r>
                    </a:p>
                  </a:txBody>
                  <a:tcPr marL="6350" marR="6350" marT="6350" marB="0" anchor="b">
                    <a:lnL>
                      <a:noFill/>
                    </a:lnL>
                    <a:lnR>
                      <a:noFill/>
                    </a:lnR>
                    <a:lnT>
                      <a:noFill/>
                    </a:lnT>
                    <a:lnB>
                      <a:noFill/>
                    </a:lnB>
                  </a:tcPr>
                </a:tc>
                <a:extLst>
                  <a:ext uri="{0D108BD9-81ED-4DB2-BD59-A6C34878D82A}">
                    <a16:rowId xmlns:a16="http://schemas.microsoft.com/office/drawing/2014/main" val="2792537563"/>
                  </a:ext>
                </a:extLst>
              </a:tr>
              <a:tr h="827643">
                <a:tc>
                  <a:txBody>
                    <a:bodyPr/>
                    <a:lstStyle/>
                    <a:p>
                      <a:pPr marL="342900" indent="-342900" algn="l" fontAlgn="b">
                        <a:buFont typeface="Wingdings" panose="05000000000000000000" pitchFamily="2" charset="2"/>
                        <a:buChar char="ü"/>
                      </a:pPr>
                      <a:r>
                        <a:rPr lang="en-US" sz="2000" b="0" i="0" u="none" strike="noStrike" dirty="0">
                          <a:solidFill>
                            <a:srgbClr val="000000"/>
                          </a:solidFill>
                          <a:effectLst/>
                          <a:latin typeface="Calibri" panose="020F0502020204030204" pitchFamily="34" charset="0"/>
                        </a:rPr>
                        <a:t>Limited availability of supporting software</a:t>
                      </a:r>
                    </a:p>
                  </a:txBody>
                  <a:tcPr marL="6350" marR="6350" marT="6350" marB="0" anchor="b">
                    <a:lnL>
                      <a:noFill/>
                    </a:lnL>
                    <a:lnR>
                      <a:noFill/>
                    </a:lnR>
                    <a:lnT>
                      <a:noFill/>
                    </a:lnT>
                    <a:lnB>
                      <a:noFill/>
                    </a:lnB>
                  </a:tcPr>
                </a:tc>
                <a:extLst>
                  <a:ext uri="{0D108BD9-81ED-4DB2-BD59-A6C34878D82A}">
                    <a16:rowId xmlns:a16="http://schemas.microsoft.com/office/drawing/2014/main" val="1548062548"/>
                  </a:ext>
                </a:extLst>
              </a:tr>
            </a:tbl>
          </a:graphicData>
        </a:graphic>
      </p:graphicFrame>
    </p:spTree>
    <p:extLst>
      <p:ext uri="{BB962C8B-B14F-4D97-AF65-F5344CB8AC3E}">
        <p14:creationId xmlns:p14="http://schemas.microsoft.com/office/powerpoint/2010/main" val="10438217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7324</TotalTime>
  <Words>2410</Words>
  <Application>Microsoft Office PowerPoint</Application>
  <PresentationFormat>Widescreen</PresentationFormat>
  <Paragraphs>309</Paragraphs>
  <Slides>47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Bookman Old Style</vt:lpstr>
      <vt:lpstr>Calibri</vt:lpstr>
      <vt:lpstr>Calibri Light</vt:lpstr>
      <vt:lpstr>Wingdings</vt:lpstr>
      <vt:lpstr>Office Theme</vt:lpstr>
      <vt:lpstr>Platforms to handle Big data</vt:lpstr>
      <vt:lpstr>Objective of the lecture</vt:lpstr>
      <vt:lpstr>Application/algorithm level requirements</vt:lpstr>
      <vt:lpstr>System/platform level requirements</vt:lpstr>
      <vt:lpstr>Scaling</vt:lpstr>
      <vt:lpstr>PowerPoint Presentation</vt:lpstr>
      <vt:lpstr>Horizontal Scaling</vt:lpstr>
      <vt:lpstr>Vertical Scaling</vt:lpstr>
      <vt:lpstr>Comparison of Pros and cons</vt:lpstr>
      <vt:lpstr>Comparison of Pros and cons</vt:lpstr>
      <vt:lpstr>PowerPoint Presentation</vt:lpstr>
      <vt:lpstr>Horizontal Scaling Platforms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of platforms </vt:lpstr>
      <vt:lpstr>Scalability</vt:lpstr>
      <vt:lpstr>PowerPoint Presentation</vt:lpstr>
      <vt:lpstr>Data I/O Performance</vt:lpstr>
      <vt:lpstr>PowerPoint Presentation</vt:lpstr>
      <vt:lpstr>Fault Tolerance</vt:lpstr>
      <vt:lpstr>PowerPoint Presentation</vt:lpstr>
      <vt:lpstr>Comparison of platforms </vt:lpstr>
      <vt:lpstr>Real Time Processing</vt:lpstr>
      <vt:lpstr>PowerPoint Presentation</vt:lpstr>
      <vt:lpstr>Data Size supported</vt:lpstr>
      <vt:lpstr>PowerPoint Presentation</vt:lpstr>
      <vt:lpstr>Iterative Task Support</vt:lpstr>
      <vt:lpstr>PowerPoint Presentation</vt:lpstr>
      <vt:lpstr>PowerPoint Presentation</vt:lpstr>
      <vt:lpstr>PowerPoint Presentation</vt:lpstr>
      <vt:lpstr>PowerPoint Presentation</vt:lpstr>
      <vt:lpstr>PowerPoint Presentation</vt:lpstr>
      <vt:lpstr>How will you choose one of platform for a particular criteria ?</vt:lpstr>
      <vt:lpstr>Amount of Time</vt:lpstr>
      <vt:lpstr>Number of Iterations</vt:lpstr>
      <vt:lpstr>Fault Tolerance</vt:lpstr>
      <vt:lpstr>Scalability</vt:lpstr>
      <vt:lpstr>Choice of platform</vt:lpstr>
      <vt:lpstr>K means clustering </vt:lpstr>
      <vt:lpstr>K-means on MapReduce</vt:lpstr>
      <vt:lpstr>K-means on MPI</vt:lpstr>
      <vt:lpstr>K-means on GPU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Administrator</dc:creator>
  <cp:lastModifiedBy>CSE-5</cp:lastModifiedBy>
  <cp:revision>38</cp:revision>
  <dcterms:created xsi:type="dcterms:W3CDTF">2020-01-06T04:10:37Z</dcterms:created>
  <dcterms:modified xsi:type="dcterms:W3CDTF">2025-07-29T04:16:21Z</dcterms:modified>
</cp:coreProperties>
</file>