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Parishwad" userId="77e843a0-9237-466e-af4b-6e4a00073dbb" providerId="ADAL" clId="{6CEE7FC1-C487-488C-A492-492F6632E033}"/>
    <pc:docChg chg="modSld">
      <pc:chgData name="Omkar Parishwad" userId="77e843a0-9237-466e-af4b-6e4a00073dbb" providerId="ADAL" clId="{6CEE7FC1-C487-488C-A492-492F6632E033}" dt="2023-12-12T08:58:20.509" v="2" actId="404"/>
      <pc:docMkLst>
        <pc:docMk/>
      </pc:docMkLst>
      <pc:sldChg chg="modSp mod">
        <pc:chgData name="Omkar Parishwad" userId="77e843a0-9237-466e-af4b-6e4a00073dbb" providerId="ADAL" clId="{6CEE7FC1-C487-488C-A492-492F6632E033}" dt="2023-12-12T08:58:20.509" v="2" actId="404"/>
        <pc:sldMkLst>
          <pc:docMk/>
          <pc:sldMk cId="0" sldId="260"/>
        </pc:sldMkLst>
        <pc:spChg chg="mod">
          <ac:chgData name="Omkar Parishwad" userId="77e843a0-9237-466e-af4b-6e4a00073dbb" providerId="ADAL" clId="{6CEE7FC1-C487-488C-A492-492F6632E033}" dt="2023-12-12T08:58:20.509" v="2" actId="404"/>
          <ac:spMkLst>
            <pc:docMk/>
            <pc:sldMk cId="0" sldId="260"/>
            <ac:spMk id="5" creationId="{00000000-0000-0000-0000-000000000000}"/>
          </ac:spMkLst>
        </pc:spChg>
        <pc:spChg chg="mod">
          <ac:chgData name="Omkar Parishwad" userId="77e843a0-9237-466e-af4b-6e4a00073dbb" providerId="ADAL" clId="{6CEE7FC1-C487-488C-A492-492F6632E033}" dt="2023-12-12T08:58:20.509" v="2" actId="404"/>
          <ac:spMkLst>
            <pc:docMk/>
            <pc:sldMk cId="0" sldId="260"/>
            <ac:spMk id="6" creationId="{00000000-0000-0000-0000-000000000000}"/>
          </ac:spMkLst>
        </pc:spChg>
        <pc:spChg chg="mod">
          <ac:chgData name="Omkar Parishwad" userId="77e843a0-9237-466e-af4b-6e4a00073dbb" providerId="ADAL" clId="{6CEE7FC1-C487-488C-A492-492F6632E033}" dt="2023-12-12T08:58:20.509" v="2" actId="404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9" y="3810"/>
            <a:ext cx="2705100" cy="4060190"/>
          </a:xfrm>
          <a:custGeom>
            <a:avLst/>
            <a:gdLst/>
            <a:ahLst/>
            <a:cxnLst/>
            <a:rect l="l" t="t" r="r" b="b"/>
            <a:pathLst>
              <a:path w="2705100" h="4060190">
                <a:moveTo>
                  <a:pt x="0" y="1355277"/>
                </a:moveTo>
                <a:lnTo>
                  <a:pt x="1355687" y="1355277"/>
                </a:lnTo>
                <a:lnTo>
                  <a:pt x="0" y="4059687"/>
                </a:lnTo>
              </a:path>
              <a:path w="2705100" h="4060190">
                <a:moveTo>
                  <a:pt x="2705087" y="0"/>
                </a:moveTo>
                <a:lnTo>
                  <a:pt x="2705087" y="1365283"/>
                </a:lnTo>
                <a:lnTo>
                  <a:pt x="2704238" y="1413510"/>
                </a:lnTo>
                <a:lnTo>
                  <a:pt x="2701710" y="1461309"/>
                </a:lnTo>
                <a:lnTo>
                  <a:pt x="2697531" y="1508653"/>
                </a:lnTo>
                <a:lnTo>
                  <a:pt x="2691731" y="1555513"/>
                </a:lnTo>
                <a:lnTo>
                  <a:pt x="2684337" y="1601860"/>
                </a:lnTo>
                <a:lnTo>
                  <a:pt x="2675378" y="1647666"/>
                </a:lnTo>
                <a:lnTo>
                  <a:pt x="2664882" y="1692904"/>
                </a:lnTo>
                <a:lnTo>
                  <a:pt x="2652878" y="1737543"/>
                </a:lnTo>
                <a:lnTo>
                  <a:pt x="2639394" y="1781556"/>
                </a:lnTo>
                <a:lnTo>
                  <a:pt x="2624458" y="1824915"/>
                </a:lnTo>
                <a:lnTo>
                  <a:pt x="2608100" y="1867590"/>
                </a:lnTo>
                <a:lnTo>
                  <a:pt x="2590347" y="1909554"/>
                </a:lnTo>
                <a:lnTo>
                  <a:pt x="2571228" y="1950778"/>
                </a:lnTo>
                <a:lnTo>
                  <a:pt x="2550771" y="1991234"/>
                </a:lnTo>
                <a:lnTo>
                  <a:pt x="2529005" y="2030893"/>
                </a:lnTo>
                <a:lnTo>
                  <a:pt x="2505959" y="2069726"/>
                </a:lnTo>
                <a:lnTo>
                  <a:pt x="2481660" y="2107706"/>
                </a:lnTo>
                <a:lnTo>
                  <a:pt x="2456137" y="2144803"/>
                </a:lnTo>
                <a:lnTo>
                  <a:pt x="2429419" y="2180990"/>
                </a:lnTo>
                <a:lnTo>
                  <a:pt x="2401534" y="2216238"/>
                </a:lnTo>
                <a:lnTo>
                  <a:pt x="2372510" y="2250518"/>
                </a:lnTo>
                <a:lnTo>
                  <a:pt x="2342376" y="2283803"/>
                </a:lnTo>
                <a:lnTo>
                  <a:pt x="2311161" y="2316063"/>
                </a:lnTo>
                <a:lnTo>
                  <a:pt x="2278892" y="2347270"/>
                </a:lnTo>
                <a:lnTo>
                  <a:pt x="2245599" y="2377396"/>
                </a:lnTo>
                <a:lnTo>
                  <a:pt x="2211309" y="2406412"/>
                </a:lnTo>
                <a:lnTo>
                  <a:pt x="2176051" y="2434290"/>
                </a:lnTo>
                <a:lnTo>
                  <a:pt x="2139854" y="2461001"/>
                </a:lnTo>
                <a:lnTo>
                  <a:pt x="2102746" y="2486517"/>
                </a:lnTo>
                <a:lnTo>
                  <a:pt x="2064755" y="2510810"/>
                </a:lnTo>
                <a:lnTo>
                  <a:pt x="2025910" y="2533851"/>
                </a:lnTo>
                <a:lnTo>
                  <a:pt x="1986240" y="2555612"/>
                </a:lnTo>
                <a:lnTo>
                  <a:pt x="1945772" y="2576063"/>
                </a:lnTo>
                <a:lnTo>
                  <a:pt x="1904535" y="2595178"/>
                </a:lnTo>
                <a:lnTo>
                  <a:pt x="1862558" y="2612926"/>
                </a:lnTo>
                <a:lnTo>
                  <a:pt x="1819869" y="2629281"/>
                </a:lnTo>
                <a:lnTo>
                  <a:pt x="1776497" y="2644213"/>
                </a:lnTo>
                <a:lnTo>
                  <a:pt x="1732470" y="2657694"/>
                </a:lnTo>
                <a:lnTo>
                  <a:pt x="1687816" y="2669695"/>
                </a:lnTo>
                <a:lnTo>
                  <a:pt x="1642563" y="2680189"/>
                </a:lnTo>
                <a:lnTo>
                  <a:pt x="1596742" y="2689146"/>
                </a:lnTo>
                <a:lnTo>
                  <a:pt x="1550378" y="2696539"/>
                </a:lnTo>
                <a:lnTo>
                  <a:pt x="1503502" y="2702338"/>
                </a:lnTo>
                <a:lnTo>
                  <a:pt x="1456142" y="2706515"/>
                </a:lnTo>
                <a:lnTo>
                  <a:pt x="1408326" y="2709042"/>
                </a:lnTo>
                <a:lnTo>
                  <a:pt x="1360082" y="2709891"/>
                </a:lnTo>
                <a:lnTo>
                  <a:pt x="0" y="2709891"/>
                </a:lnTo>
              </a:path>
            </a:pathLst>
          </a:custGeom>
          <a:ln w="29270">
            <a:solidFill>
              <a:srgbClr val="60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75320" y="5422261"/>
            <a:ext cx="2710815" cy="1433830"/>
          </a:xfrm>
          <a:custGeom>
            <a:avLst/>
            <a:gdLst/>
            <a:ahLst/>
            <a:cxnLst/>
            <a:rect l="l" t="t" r="r" b="b"/>
            <a:pathLst>
              <a:path w="2710815" h="1433829">
                <a:moveTo>
                  <a:pt x="0" y="1433610"/>
                </a:moveTo>
                <a:lnTo>
                  <a:pt x="766" y="1387230"/>
                </a:lnTo>
                <a:lnTo>
                  <a:pt x="3146" y="1339281"/>
                </a:lnTo>
                <a:lnTo>
                  <a:pt x="7082" y="1291758"/>
                </a:lnTo>
                <a:lnTo>
                  <a:pt x="12550" y="1244685"/>
                </a:lnTo>
                <a:lnTo>
                  <a:pt x="19523" y="1198087"/>
                </a:lnTo>
                <a:lnTo>
                  <a:pt x="27977" y="1151990"/>
                </a:lnTo>
                <a:lnTo>
                  <a:pt x="37886" y="1106419"/>
                </a:lnTo>
                <a:lnTo>
                  <a:pt x="49226" y="1061399"/>
                </a:lnTo>
                <a:lnTo>
                  <a:pt x="61972" y="1016955"/>
                </a:lnTo>
                <a:lnTo>
                  <a:pt x="76097" y="973112"/>
                </a:lnTo>
                <a:lnTo>
                  <a:pt x="91578" y="929896"/>
                </a:lnTo>
                <a:lnTo>
                  <a:pt x="108389" y="887330"/>
                </a:lnTo>
                <a:lnTo>
                  <a:pt x="126505" y="845442"/>
                </a:lnTo>
                <a:lnTo>
                  <a:pt x="145900" y="804255"/>
                </a:lnTo>
                <a:lnTo>
                  <a:pt x="166550" y="763795"/>
                </a:lnTo>
                <a:lnTo>
                  <a:pt x="188429" y="724087"/>
                </a:lnTo>
                <a:lnTo>
                  <a:pt x="211513" y="685156"/>
                </a:lnTo>
                <a:lnTo>
                  <a:pt x="235777" y="647027"/>
                </a:lnTo>
                <a:lnTo>
                  <a:pt x="261194" y="609725"/>
                </a:lnTo>
                <a:lnTo>
                  <a:pt x="287740" y="573276"/>
                </a:lnTo>
                <a:lnTo>
                  <a:pt x="315391" y="537704"/>
                </a:lnTo>
                <a:lnTo>
                  <a:pt x="344120" y="503035"/>
                </a:lnTo>
                <a:lnTo>
                  <a:pt x="373902" y="469294"/>
                </a:lnTo>
                <a:lnTo>
                  <a:pt x="404713" y="436506"/>
                </a:lnTo>
                <a:lnTo>
                  <a:pt x="436528" y="404696"/>
                </a:lnTo>
                <a:lnTo>
                  <a:pt x="469321" y="373889"/>
                </a:lnTo>
                <a:lnTo>
                  <a:pt x="503067" y="344111"/>
                </a:lnTo>
                <a:lnTo>
                  <a:pt x="537741" y="315386"/>
                </a:lnTo>
                <a:lnTo>
                  <a:pt x="573318" y="287739"/>
                </a:lnTo>
                <a:lnTo>
                  <a:pt x="609773" y="261196"/>
                </a:lnTo>
                <a:lnTo>
                  <a:pt x="647080" y="235782"/>
                </a:lnTo>
                <a:lnTo>
                  <a:pt x="685215" y="211522"/>
                </a:lnTo>
                <a:lnTo>
                  <a:pt x="724152" y="188441"/>
                </a:lnTo>
                <a:lnTo>
                  <a:pt x="763867" y="166564"/>
                </a:lnTo>
                <a:lnTo>
                  <a:pt x="804334" y="145916"/>
                </a:lnTo>
                <a:lnTo>
                  <a:pt x="845528" y="126523"/>
                </a:lnTo>
                <a:lnTo>
                  <a:pt x="887423" y="108410"/>
                </a:lnTo>
                <a:lnTo>
                  <a:pt x="929996" y="91601"/>
                </a:lnTo>
                <a:lnTo>
                  <a:pt x="973220" y="76122"/>
                </a:lnTo>
                <a:lnTo>
                  <a:pt x="1017071" y="61998"/>
                </a:lnTo>
                <a:lnTo>
                  <a:pt x="1061523" y="49254"/>
                </a:lnTo>
                <a:lnTo>
                  <a:pt x="1106552" y="37915"/>
                </a:lnTo>
                <a:lnTo>
                  <a:pt x="1152132" y="28007"/>
                </a:lnTo>
                <a:lnTo>
                  <a:pt x="1198237" y="19554"/>
                </a:lnTo>
                <a:lnTo>
                  <a:pt x="1244844" y="12581"/>
                </a:lnTo>
                <a:lnTo>
                  <a:pt x="1291927" y="7114"/>
                </a:lnTo>
                <a:lnTo>
                  <a:pt x="1339460" y="3178"/>
                </a:lnTo>
                <a:lnTo>
                  <a:pt x="1387418" y="798"/>
                </a:lnTo>
                <a:lnTo>
                  <a:pt x="1435778" y="0"/>
                </a:lnTo>
                <a:lnTo>
                  <a:pt x="2710656" y="0"/>
                </a:lnTo>
              </a:path>
            </a:pathLst>
          </a:custGeom>
          <a:ln w="30745">
            <a:solidFill>
              <a:srgbClr val="60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128" y="1005179"/>
            <a:ext cx="1752765" cy="19690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500" y="185648"/>
            <a:ext cx="710383" cy="7976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889" y="1137284"/>
            <a:ext cx="100323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8276" y="2450668"/>
            <a:ext cx="779145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275123002688#bb013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vace@kth.se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jpg"/><Relationship Id="rId2" Type="http://schemas.openxmlformats.org/officeDocument/2006/relationships/image" Target="../media/image12.jpg"/><Relationship Id="rId16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5" Type="http://schemas.openxmlformats.org/officeDocument/2006/relationships/image" Target="../media/image25.pn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Relationship Id="rId1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426" y="2985261"/>
            <a:ext cx="9508490" cy="112268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47140" marR="5080" indent="-1235075">
              <a:lnSpc>
                <a:spcPts val="3840"/>
              </a:lnSpc>
              <a:spcBef>
                <a:spcPts val="1019"/>
              </a:spcBef>
            </a:pPr>
            <a:r>
              <a:rPr sz="4000" b="1" spc="95" dirty="0">
                <a:solidFill>
                  <a:srgbClr val="FFFFFF"/>
                </a:solidFill>
                <a:latin typeface="Trebuchet MS"/>
                <a:cs typeface="Trebuchet MS"/>
              </a:rPr>
              <a:t>Assessing</a:t>
            </a:r>
            <a:r>
              <a:rPr sz="4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4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Trebuchet MS"/>
                <a:cs typeface="Trebuchet MS"/>
              </a:rPr>
              <a:t>public</a:t>
            </a:r>
            <a:r>
              <a:rPr sz="4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Trebuchet MS"/>
                <a:cs typeface="Trebuchet MS"/>
              </a:rPr>
              <a:t>disturbance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55" dirty="0">
                <a:solidFill>
                  <a:srgbClr val="FFFFFF"/>
                </a:solidFill>
                <a:latin typeface="Trebuchet MS"/>
                <a:cs typeface="Trebuchet MS"/>
              </a:rPr>
              <a:t>acts</a:t>
            </a:r>
            <a:r>
              <a:rPr sz="4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4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rebuchet MS"/>
                <a:cs typeface="Trebuchet MS"/>
              </a:rPr>
              <a:t>crowdsourced</a:t>
            </a:r>
            <a:r>
              <a:rPr sz="40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2765" y="4578859"/>
            <a:ext cx="3652520" cy="2165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Vania</a:t>
            </a:r>
            <a:r>
              <a:rPr sz="1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Ceccato</a:t>
            </a:r>
            <a:r>
              <a:rPr sz="1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FFFFFF"/>
                </a:solidFill>
                <a:latin typeface="Gill Sans MT"/>
                <a:cs typeface="Gill Sans MT"/>
              </a:rPr>
              <a:t>(on</a:t>
            </a:r>
            <a:r>
              <a:rPr sz="1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Gill Sans MT"/>
                <a:cs typeface="Gill Sans MT"/>
              </a:rPr>
              <a:t>sabbatical</a:t>
            </a:r>
            <a:r>
              <a:rPr sz="13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Gill Sans MT"/>
                <a:cs typeface="Gill Sans MT"/>
              </a:rPr>
              <a:t>at</a:t>
            </a:r>
            <a:r>
              <a:rPr sz="1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Gill Sans MT"/>
                <a:cs typeface="Gill Sans MT"/>
              </a:rPr>
              <a:t>MIT/UCLA)</a:t>
            </a:r>
            <a:endParaRPr sz="1300">
              <a:latin typeface="Gill Sans MT"/>
              <a:cs typeface="Gill Sans MT"/>
            </a:endParaRPr>
          </a:p>
          <a:p>
            <a:pPr marL="12700" marR="5080" indent="332105">
              <a:lnSpc>
                <a:spcPts val="2300"/>
              </a:lnSpc>
              <a:spcBef>
                <a:spcPts val="215"/>
              </a:spcBef>
            </a:pPr>
            <a:r>
              <a:rPr sz="1200" spc="-10" dirty="0">
                <a:solidFill>
                  <a:srgbClr val="FFFFFF"/>
                </a:solidFill>
                <a:latin typeface="Gill Sans MT"/>
                <a:cs typeface="Gill Sans MT"/>
              </a:rPr>
              <a:t>KTH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Royal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Gill Sans MT"/>
                <a:cs typeface="Gill Sans MT"/>
              </a:rPr>
              <a:t>Institute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Gill Sans MT"/>
                <a:cs typeface="Gill Sans MT"/>
              </a:rPr>
              <a:t>Technology,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Gill Sans MT"/>
                <a:cs typeface="Gill Sans MT"/>
              </a:rPr>
              <a:t>Sweden</a:t>
            </a:r>
            <a:r>
              <a:rPr sz="1200" spc="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Gill Sans MT"/>
                <a:cs typeface="Gill Sans MT"/>
              </a:rPr>
              <a:t>UCS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Urban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Gill Sans MT"/>
                <a:cs typeface="Gill Sans MT"/>
              </a:rPr>
              <a:t>Community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Gill Sans MT"/>
                <a:cs typeface="Gill Sans MT"/>
              </a:rPr>
              <a:t>Safety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Gill Sans MT"/>
                <a:cs typeface="Gill Sans MT"/>
              </a:rPr>
              <a:t>Research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  <a:endParaRPr sz="1200">
              <a:latin typeface="Gill Sans MT"/>
              <a:cs typeface="Gill Sans MT"/>
            </a:endParaRPr>
          </a:p>
          <a:p>
            <a:pPr marL="826135" marR="819785" indent="1270" algn="ctr">
              <a:lnSpc>
                <a:spcPct val="156900"/>
              </a:lnSpc>
              <a:spcBef>
                <a:spcPts val="1030"/>
              </a:spcBef>
            </a:pP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Omkar</a:t>
            </a:r>
            <a:r>
              <a:rPr sz="1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Parishwad</a:t>
            </a:r>
            <a:r>
              <a:rPr sz="1300" spc="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Chalmers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Gill Sans MT"/>
                <a:cs typeface="Gill Sans MT"/>
              </a:rPr>
              <a:t>University,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Gill Sans MT"/>
                <a:cs typeface="Gill Sans MT"/>
              </a:rPr>
              <a:t>Sweden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Ned</a:t>
            </a:r>
            <a:r>
              <a:rPr sz="1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rebuchet MS"/>
                <a:cs typeface="Trebuchet MS"/>
              </a:rPr>
              <a:t>Levine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Ned</a:t>
            </a:r>
            <a:r>
              <a:rPr sz="1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Gill Sans MT"/>
                <a:cs typeface="Gill Sans MT"/>
              </a:rPr>
              <a:t>Levine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Gill Sans MT"/>
                <a:cs typeface="Gill Sans MT"/>
              </a:rPr>
              <a:t>Associates,</a:t>
            </a:r>
            <a:r>
              <a:rPr sz="1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Gill Sans MT"/>
                <a:cs typeface="Gill Sans MT"/>
              </a:rPr>
              <a:t>USA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/>
              <a:t>Change</a:t>
            </a:r>
            <a:r>
              <a:rPr sz="2800" b="0" spc="-90" dirty="0">
                <a:latin typeface="Times New Roman"/>
                <a:cs typeface="Times New Roman"/>
              </a:rPr>
              <a:t> </a:t>
            </a:r>
            <a:r>
              <a:rPr sz="2800" dirty="0"/>
              <a:t>and</a:t>
            </a:r>
            <a:r>
              <a:rPr sz="2800" b="0" spc="-90" dirty="0">
                <a:latin typeface="Times New Roman"/>
                <a:cs typeface="Times New Roman"/>
              </a:rPr>
              <a:t> </a:t>
            </a:r>
            <a:r>
              <a:rPr sz="2800" spc="-20" dirty="0"/>
              <a:t>temporal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spc="-20" dirty="0"/>
              <a:t>regularity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dirty="0"/>
              <a:t>between</a:t>
            </a:r>
            <a:r>
              <a:rPr sz="2800" b="0" spc="-85" dirty="0">
                <a:latin typeface="Times New Roman"/>
                <a:cs typeface="Times New Roman"/>
              </a:rPr>
              <a:t> </a:t>
            </a:r>
            <a:r>
              <a:rPr sz="2800" spc="60" dirty="0"/>
              <a:t>BP-</a:t>
            </a:r>
            <a:r>
              <a:rPr sz="2800" spc="-25" dirty="0"/>
              <a:t>PP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1990" y="2139203"/>
            <a:ext cx="5318734" cy="14147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313" y="1996047"/>
            <a:ext cx="5696313" cy="28849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89" y="1179957"/>
            <a:ext cx="126746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spc="-10" dirty="0"/>
              <a:t>Spatial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spc="-35" dirty="0"/>
              <a:t>variation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664" y="0"/>
            <a:ext cx="8590787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89" y="1179957"/>
            <a:ext cx="126746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spc="-10" dirty="0"/>
              <a:t>Spatial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spc="-35" dirty="0"/>
              <a:t>variation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711" y="0"/>
            <a:ext cx="860755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89" y="1179957"/>
            <a:ext cx="126746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spc="-10" dirty="0"/>
              <a:t>Spatial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spc="-35" dirty="0"/>
              <a:t>variation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664" y="0"/>
            <a:ext cx="8590787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89" y="1179957"/>
            <a:ext cx="126746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spc="-10" dirty="0"/>
              <a:t>Spatial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spc="-35" dirty="0"/>
              <a:t>variation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4808" y="0"/>
            <a:ext cx="8590787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927" y="1220485"/>
            <a:ext cx="9381378" cy="55430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7630" y="199390"/>
            <a:ext cx="1034415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-60" dirty="0"/>
              <a:t>Parks,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spc="-10" dirty="0"/>
              <a:t>transport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dirty="0"/>
              <a:t>hubs</a:t>
            </a:r>
            <a:r>
              <a:rPr sz="2800" b="0" spc="-75" dirty="0">
                <a:latin typeface="Times New Roman"/>
                <a:cs typeface="Times New Roman"/>
              </a:rPr>
              <a:t> </a:t>
            </a:r>
            <a:r>
              <a:rPr sz="2800" dirty="0"/>
              <a:t>and</a:t>
            </a:r>
            <a:r>
              <a:rPr sz="2800" b="0" spc="-75" dirty="0">
                <a:latin typeface="Times New Roman"/>
                <a:cs typeface="Times New Roman"/>
              </a:rPr>
              <a:t> </a:t>
            </a:r>
            <a:r>
              <a:rPr sz="2800" dirty="0"/>
              <a:t>schools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dirty="0"/>
              <a:t>were</a:t>
            </a:r>
            <a:r>
              <a:rPr sz="2800" b="0" spc="-75" dirty="0">
                <a:latin typeface="Times New Roman"/>
                <a:cs typeface="Times New Roman"/>
              </a:rPr>
              <a:t> </a:t>
            </a:r>
            <a:r>
              <a:rPr sz="2800" dirty="0"/>
              <a:t>significantly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spc="-10" dirty="0"/>
              <a:t>associated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dirty="0"/>
              <a:t>with</a:t>
            </a:r>
            <a:r>
              <a:rPr sz="2800" b="0" spc="-95" dirty="0">
                <a:latin typeface="Times New Roman"/>
                <a:cs typeface="Times New Roman"/>
              </a:rPr>
              <a:t> </a:t>
            </a:r>
            <a:r>
              <a:rPr sz="2800" spc="-10" dirty="0"/>
              <a:t>public</a:t>
            </a:r>
            <a:r>
              <a:rPr sz="2800" b="0" spc="-90" dirty="0">
                <a:latin typeface="Times New Roman"/>
                <a:cs typeface="Times New Roman"/>
              </a:rPr>
              <a:t> </a:t>
            </a:r>
            <a:r>
              <a:rPr sz="2800" spc="-10" dirty="0"/>
              <a:t>disturbances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96542" y="2169922"/>
            <a:ext cx="929449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120" dirty="0">
                <a:solidFill>
                  <a:srgbClr val="004690"/>
                </a:solidFill>
                <a:latin typeface="Gill Sans MT"/>
                <a:cs typeface="Gill Sans MT"/>
              </a:rPr>
              <a:t>Except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004690"/>
                </a:solidFill>
                <a:latin typeface="Gill Sans MT"/>
                <a:cs typeface="Gill Sans MT"/>
              </a:rPr>
              <a:t>for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4690"/>
                </a:solidFill>
                <a:latin typeface="Gill Sans MT"/>
                <a:cs typeface="Gill Sans MT"/>
              </a:rPr>
              <a:t>vehicle-</a:t>
            </a:r>
            <a:r>
              <a:rPr sz="2000" spc="70" dirty="0">
                <a:solidFill>
                  <a:srgbClr val="004690"/>
                </a:solidFill>
                <a:latin typeface="Gill Sans MT"/>
                <a:cs typeface="Gill Sans MT"/>
              </a:rPr>
              <a:t>related</a:t>
            </a:r>
            <a:r>
              <a:rPr sz="2000" spc="-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004690"/>
                </a:solidFill>
                <a:latin typeface="Gill Sans MT"/>
                <a:cs typeface="Gill Sans MT"/>
              </a:rPr>
              <a:t>incidents,</a:t>
            </a:r>
            <a:r>
              <a:rPr sz="20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04690"/>
                </a:solidFill>
                <a:latin typeface="Gill Sans MT"/>
                <a:cs typeface="Gill Sans MT"/>
              </a:rPr>
              <a:t>there</a:t>
            </a:r>
            <a:r>
              <a:rPr sz="20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004690"/>
                </a:solidFill>
                <a:latin typeface="Gill Sans MT"/>
                <a:cs typeface="Gill Sans MT"/>
              </a:rPr>
              <a:t>was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60" dirty="0">
                <a:solidFill>
                  <a:srgbClr val="004690"/>
                </a:solidFill>
                <a:latin typeface="Gill Sans MT"/>
                <a:cs typeface="Gill Sans MT"/>
              </a:rPr>
              <a:t>a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004690"/>
                </a:solidFill>
                <a:latin typeface="Gill Sans MT"/>
                <a:cs typeface="Gill Sans MT"/>
              </a:rPr>
              <a:t>significant</a:t>
            </a:r>
            <a:r>
              <a:rPr sz="20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04690"/>
                </a:solidFill>
                <a:latin typeface="Gill Sans MT"/>
                <a:cs typeface="Gill Sans MT"/>
              </a:rPr>
              <a:t>increase</a:t>
            </a:r>
            <a:r>
              <a:rPr sz="2000" spc="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4690"/>
                </a:solidFill>
                <a:latin typeface="Gill Sans MT"/>
                <a:cs typeface="Gill Sans MT"/>
              </a:rPr>
              <a:t>in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4690"/>
                </a:solidFill>
                <a:latin typeface="Gill Sans MT"/>
                <a:cs typeface="Gill Sans MT"/>
              </a:rPr>
              <a:t>records</a:t>
            </a:r>
            <a:r>
              <a:rPr sz="2000" spc="5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004690"/>
                </a:solidFill>
                <a:latin typeface="Gill Sans MT"/>
                <a:cs typeface="Gill Sans MT"/>
              </a:rPr>
              <a:t>of</a:t>
            </a:r>
            <a:r>
              <a:rPr sz="20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4690"/>
                </a:solidFill>
                <a:latin typeface="Gill Sans MT"/>
                <a:cs typeface="Gill Sans MT"/>
              </a:rPr>
              <a:t>misbehavior</a:t>
            </a:r>
            <a:r>
              <a:rPr sz="2000" spc="-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690"/>
                </a:solidFill>
                <a:latin typeface="Gill Sans MT"/>
                <a:cs typeface="Gill Sans MT"/>
              </a:rPr>
              <a:t>or</a:t>
            </a:r>
            <a:r>
              <a:rPr sz="20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004690"/>
                </a:solidFill>
                <a:latin typeface="Gill Sans MT"/>
                <a:cs typeface="Gill Sans MT"/>
              </a:rPr>
              <a:t>acts</a:t>
            </a:r>
            <a:r>
              <a:rPr sz="20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004690"/>
                </a:solidFill>
                <a:latin typeface="Gill Sans MT"/>
                <a:cs typeface="Gill Sans MT"/>
              </a:rPr>
              <a:t>of</a:t>
            </a:r>
            <a:r>
              <a:rPr sz="20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004690"/>
                </a:solidFill>
                <a:latin typeface="Gill Sans MT"/>
                <a:cs typeface="Gill Sans MT"/>
              </a:rPr>
              <a:t>public</a:t>
            </a:r>
            <a:r>
              <a:rPr sz="20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4690"/>
                </a:solidFill>
                <a:latin typeface="Gill Sans MT"/>
                <a:cs typeface="Gill Sans MT"/>
              </a:rPr>
              <a:t>disturbance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04690"/>
                </a:solidFill>
                <a:latin typeface="Lucida Sans"/>
                <a:cs typeface="Lucida Sans"/>
              </a:rPr>
              <a:t>–</a:t>
            </a:r>
            <a:r>
              <a:rPr sz="2000" spc="-125" dirty="0">
                <a:solidFill>
                  <a:srgbClr val="004690"/>
                </a:solidFill>
                <a:latin typeface="Lucida Sans"/>
                <a:cs typeface="Lucida Sans"/>
              </a:rPr>
              <a:t> </a:t>
            </a:r>
            <a:r>
              <a:rPr sz="2000" spc="170" dirty="0">
                <a:solidFill>
                  <a:srgbClr val="004690"/>
                </a:solidFill>
                <a:latin typeface="Gill Sans MT"/>
                <a:cs typeface="Gill Sans MT"/>
              </a:rPr>
              <a:t>changes</a:t>
            </a:r>
            <a:r>
              <a:rPr sz="20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4690"/>
                </a:solidFill>
                <a:latin typeface="Gill Sans MT"/>
                <a:cs typeface="Gill Sans MT"/>
              </a:rPr>
              <a:t>in</a:t>
            </a:r>
            <a:r>
              <a:rPr sz="20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4690"/>
                </a:solidFill>
                <a:latin typeface="Gill Sans MT"/>
                <a:cs typeface="Gill Sans MT"/>
              </a:rPr>
              <a:t>the</a:t>
            </a:r>
            <a:r>
              <a:rPr sz="20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004690"/>
                </a:solidFill>
                <a:latin typeface="Gill Sans MT"/>
                <a:cs typeface="Gill Sans MT"/>
              </a:rPr>
              <a:t>geography</a:t>
            </a:r>
            <a:r>
              <a:rPr sz="20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690"/>
                </a:solidFill>
                <a:latin typeface="Gill Sans MT"/>
                <a:cs typeface="Gill Sans MT"/>
              </a:rPr>
              <a:t>too.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4690"/>
              </a:buClr>
              <a:buFont typeface="Arial"/>
              <a:buChar char="•"/>
            </a:pPr>
            <a:endParaRPr sz="2050">
              <a:latin typeface="Gill Sans MT"/>
              <a:cs typeface="Gill Sans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45" dirty="0">
                <a:solidFill>
                  <a:srgbClr val="004690"/>
                </a:solidFill>
                <a:latin typeface="Gill Sans MT"/>
                <a:cs typeface="Gill Sans MT"/>
              </a:rPr>
              <a:t>Changes</a:t>
            </a:r>
            <a:r>
              <a:rPr sz="20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4690"/>
                </a:solidFill>
                <a:latin typeface="Gill Sans MT"/>
                <a:cs typeface="Gill Sans MT"/>
              </a:rPr>
              <a:t>in</a:t>
            </a:r>
            <a:r>
              <a:rPr sz="20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004690"/>
                </a:solidFill>
                <a:latin typeface="Gill Sans MT"/>
                <a:cs typeface="Gill Sans MT"/>
              </a:rPr>
              <a:t>guardianship</a:t>
            </a:r>
            <a:r>
              <a:rPr sz="20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04690"/>
                </a:solidFill>
                <a:latin typeface="Lucida Sans"/>
                <a:cs typeface="Lucida Sans"/>
              </a:rPr>
              <a:t>–</a:t>
            </a:r>
            <a:r>
              <a:rPr sz="2000" spc="-130" dirty="0">
                <a:solidFill>
                  <a:srgbClr val="004690"/>
                </a:solidFill>
                <a:latin typeface="Lucida Sans"/>
                <a:cs typeface="Lucida Sans"/>
              </a:rPr>
              <a:t> </a:t>
            </a:r>
            <a:r>
              <a:rPr sz="2000" spc="70" dirty="0">
                <a:solidFill>
                  <a:srgbClr val="004690"/>
                </a:solidFill>
                <a:latin typeface="Gill Sans MT"/>
                <a:cs typeface="Gill Sans MT"/>
              </a:rPr>
              <a:t>reporting</a:t>
            </a:r>
            <a:r>
              <a:rPr sz="20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4690"/>
                </a:solidFill>
                <a:latin typeface="Gill Sans MT"/>
                <a:cs typeface="Gill Sans MT"/>
              </a:rPr>
              <a:t>practices: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004690"/>
                </a:solidFill>
                <a:latin typeface="Gill Sans MT"/>
                <a:cs typeface="Gill Sans MT"/>
              </a:rPr>
              <a:t>unknown</a:t>
            </a:r>
            <a:r>
              <a:rPr sz="20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004690"/>
                </a:solidFill>
                <a:latin typeface="Gill Sans MT"/>
                <a:cs typeface="Gill Sans MT"/>
              </a:rPr>
              <a:t>mechanisms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4690"/>
              </a:buClr>
              <a:buFont typeface="Arial"/>
              <a:buChar char="•"/>
            </a:pPr>
            <a:endParaRPr sz="2050">
              <a:latin typeface="Gill Sans MT"/>
              <a:cs typeface="Gill Sans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114" dirty="0">
                <a:solidFill>
                  <a:srgbClr val="004690"/>
                </a:solidFill>
                <a:latin typeface="Gill Sans MT"/>
                <a:cs typeface="Gill Sans MT"/>
              </a:rPr>
              <a:t>Anonymity</a:t>
            </a:r>
            <a:r>
              <a:rPr sz="20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690"/>
                </a:solidFill>
                <a:latin typeface="Gill Sans MT"/>
                <a:cs typeface="Gill Sans MT"/>
              </a:rPr>
              <a:t>&amp;</a:t>
            </a:r>
            <a:r>
              <a:rPr sz="2000" spc="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004690"/>
                </a:solidFill>
                <a:latin typeface="Gill Sans MT"/>
                <a:cs typeface="Gill Sans MT"/>
              </a:rPr>
              <a:t>and</a:t>
            </a:r>
            <a:r>
              <a:rPr sz="2000" spc="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4690"/>
                </a:solidFill>
                <a:latin typeface="Gill Sans MT"/>
                <a:cs typeface="Gill Sans MT"/>
              </a:rPr>
              <a:t>willingness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4690"/>
                </a:solidFill>
                <a:latin typeface="Gill Sans MT"/>
                <a:cs typeface="Gill Sans MT"/>
              </a:rPr>
              <a:t>to</a:t>
            </a:r>
            <a:r>
              <a:rPr sz="2000" spc="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690"/>
                </a:solidFill>
                <a:latin typeface="Gill Sans MT"/>
                <a:cs typeface="Gill Sans MT"/>
              </a:rPr>
              <a:t>report</a:t>
            </a:r>
            <a:r>
              <a:rPr sz="2000" spc="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4690"/>
                </a:solidFill>
                <a:latin typeface="Gill Sans MT"/>
                <a:cs typeface="Gill Sans MT"/>
              </a:rPr>
              <a:t>increased?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b="0" spc="55" dirty="0">
                <a:latin typeface="Times New Roman"/>
                <a:cs typeface="Times New Roman"/>
              </a:rPr>
              <a:t> </a:t>
            </a:r>
            <a:r>
              <a:rPr spc="55" dirty="0"/>
              <a:t>of</a:t>
            </a:r>
            <a:r>
              <a:rPr b="0" spc="75" dirty="0">
                <a:latin typeface="Times New Roman"/>
                <a:cs typeface="Times New Roman"/>
              </a:rPr>
              <a:t> </a:t>
            </a:r>
            <a:r>
              <a:rPr dirty="0"/>
              <a:t>crowdsourced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185916" y="2615185"/>
            <a:ext cx="5283835" cy="3144520"/>
          </a:xfrm>
          <a:custGeom>
            <a:avLst/>
            <a:gdLst/>
            <a:ahLst/>
            <a:cxnLst/>
            <a:rect l="l" t="t" r="r" b="b"/>
            <a:pathLst>
              <a:path w="5283834" h="3144520">
                <a:moveTo>
                  <a:pt x="5283708" y="0"/>
                </a:moveTo>
                <a:lnTo>
                  <a:pt x="0" y="0"/>
                </a:lnTo>
                <a:lnTo>
                  <a:pt x="0" y="3144012"/>
                </a:lnTo>
                <a:lnTo>
                  <a:pt x="5283708" y="3144012"/>
                </a:lnTo>
                <a:lnTo>
                  <a:pt x="5283708" y="0"/>
                </a:lnTo>
                <a:close/>
              </a:path>
            </a:pathLst>
          </a:custGeom>
          <a:solidFill>
            <a:srgbClr val="B6D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5826" y="3516883"/>
            <a:ext cx="411607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265" algn="l"/>
              </a:tabLst>
            </a:pPr>
            <a:r>
              <a:rPr sz="1800" b="1" spc="-10" dirty="0">
                <a:solidFill>
                  <a:srgbClr val="004690"/>
                </a:solidFill>
                <a:latin typeface="Trebuchet MS"/>
                <a:cs typeface="Trebuchet MS"/>
              </a:rPr>
              <a:t>Limited</a:t>
            </a:r>
            <a:r>
              <a:rPr sz="1800" spc="-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4690"/>
                </a:solidFill>
                <a:latin typeface="Trebuchet MS"/>
                <a:cs typeface="Trebuchet MS"/>
              </a:rPr>
              <a:t>control</a:t>
            </a:r>
            <a:r>
              <a:rPr sz="1800" spc="-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over</a:t>
            </a:r>
            <a:r>
              <a:rPr sz="1800" spc="-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data</a:t>
            </a:r>
            <a:r>
              <a:rPr sz="1800" spc="-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4690"/>
                </a:solidFill>
                <a:latin typeface="Trebuchet MS"/>
                <a:cs typeface="Trebuchet MS"/>
              </a:rPr>
              <a:t>collection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4690"/>
              </a:buClr>
              <a:buFont typeface="Arial"/>
              <a:buChar char="•"/>
            </a:pPr>
            <a:endParaRPr sz="2100">
              <a:latin typeface="Trebuchet MS"/>
              <a:cs typeface="Trebuchet MS"/>
            </a:endParaRPr>
          </a:p>
          <a:p>
            <a:pPr marL="342265" indent="-342265">
              <a:lnSpc>
                <a:spcPts val="2050"/>
              </a:lnSpc>
              <a:spcBef>
                <a:spcPts val="1280"/>
              </a:spcBef>
              <a:buFont typeface="Arial"/>
              <a:buChar char="•"/>
              <a:tabLst>
                <a:tab pos="342265" algn="l"/>
              </a:tabLst>
            </a:pPr>
            <a:r>
              <a:rPr sz="1800" b="1" spc="-10" dirty="0">
                <a:solidFill>
                  <a:srgbClr val="004690"/>
                </a:solidFill>
                <a:latin typeface="Trebuchet MS"/>
                <a:cs typeface="Trebuchet MS"/>
              </a:rPr>
              <a:t>Difference</a:t>
            </a:r>
            <a:r>
              <a:rPr sz="1800" spc="-6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between</a:t>
            </a:r>
            <a:r>
              <a:rPr sz="1800" spc="-7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perceptions</a:t>
            </a:r>
            <a:r>
              <a:rPr sz="1800" spc="-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4690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342900">
              <a:lnSpc>
                <a:spcPts val="2050"/>
              </a:lnSpc>
            </a:pPr>
            <a:r>
              <a:rPr sz="1800" b="1" spc="-20" dirty="0">
                <a:solidFill>
                  <a:srgbClr val="004690"/>
                </a:solidFill>
                <a:latin typeface="Trebuchet MS"/>
                <a:cs typeface="Trebuchet MS"/>
              </a:rPr>
              <a:t>incivility</a:t>
            </a:r>
            <a:r>
              <a:rPr sz="1800" spc="-6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and</a:t>
            </a:r>
            <a:r>
              <a:rPr sz="1800" spc="-7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4690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actual</a:t>
            </a:r>
            <a:r>
              <a:rPr sz="1800" spc="-7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4690"/>
                </a:solidFill>
                <a:latin typeface="Trebuchet MS"/>
                <a:cs typeface="Trebuchet MS"/>
              </a:rPr>
              <a:t>cases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8954" y="2630425"/>
            <a:ext cx="4916805" cy="3144520"/>
          </a:xfrm>
          <a:custGeom>
            <a:avLst/>
            <a:gdLst/>
            <a:ahLst/>
            <a:cxnLst/>
            <a:rect l="l" t="t" r="r" b="b"/>
            <a:pathLst>
              <a:path w="4916805" h="3144520">
                <a:moveTo>
                  <a:pt x="4916424" y="0"/>
                </a:moveTo>
                <a:lnTo>
                  <a:pt x="0" y="0"/>
                </a:lnTo>
                <a:lnTo>
                  <a:pt x="0" y="3144012"/>
                </a:lnTo>
                <a:lnTo>
                  <a:pt x="4916424" y="3144012"/>
                </a:lnTo>
                <a:lnTo>
                  <a:pt x="4916424" y="0"/>
                </a:lnTo>
                <a:close/>
              </a:path>
            </a:pathLst>
          </a:custGeom>
          <a:solidFill>
            <a:srgbClr val="B6D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846" y="3221482"/>
            <a:ext cx="3821429" cy="15411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42900" marR="5080" indent="-3429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342900" algn="l"/>
              </a:tabLst>
            </a:pP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Crowdsourced</a:t>
            </a:r>
            <a:r>
              <a:rPr sz="1800" spc="5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data</a:t>
            </a:r>
            <a:r>
              <a:rPr sz="1800" spc="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can</a:t>
            </a:r>
            <a:r>
              <a:rPr sz="1800" spc="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be</a:t>
            </a:r>
            <a:r>
              <a:rPr sz="1800" spc="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4690"/>
                </a:solidFill>
                <a:latin typeface="Trebuchet MS"/>
                <a:cs typeface="Trebuchet MS"/>
              </a:rPr>
              <a:t>when</a:t>
            </a:r>
            <a:r>
              <a:rPr sz="1800" spc="-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reporting</a:t>
            </a:r>
            <a:r>
              <a:rPr sz="1800" spc="-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practices</a:t>
            </a:r>
            <a:r>
              <a:rPr sz="18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004690"/>
                </a:solidFill>
                <a:latin typeface="Trebuchet MS"/>
                <a:cs typeface="Trebuchet MS"/>
              </a:rPr>
              <a:t>are</a:t>
            </a:r>
            <a:r>
              <a:rPr sz="1800" spc="-6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4690"/>
                </a:solidFill>
                <a:latin typeface="Trebuchet MS"/>
                <a:cs typeface="Trebuchet MS"/>
              </a:rPr>
              <a:t>poor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4690"/>
              </a:buClr>
              <a:buFont typeface="Arial"/>
              <a:buChar char="•"/>
            </a:pPr>
            <a:endParaRPr sz="2100">
              <a:latin typeface="Trebuchet MS"/>
              <a:cs typeface="Trebuchet MS"/>
            </a:endParaRPr>
          </a:p>
          <a:p>
            <a:pPr marL="342900" marR="388620" indent="-342900">
              <a:lnSpc>
                <a:spcPts val="1939"/>
              </a:lnSpc>
              <a:spcBef>
                <a:spcPts val="1510"/>
              </a:spcBef>
              <a:buFont typeface="Arial"/>
              <a:buChar char="•"/>
              <a:tabLst>
                <a:tab pos="342900" algn="l"/>
              </a:tabLst>
            </a:pPr>
            <a:r>
              <a:rPr sz="1800" b="1" spc="70" dirty="0">
                <a:solidFill>
                  <a:srgbClr val="004690"/>
                </a:solidFill>
                <a:latin typeface="Trebuchet MS"/>
                <a:cs typeface="Trebuchet MS"/>
              </a:rPr>
              <a:t>Cost-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effective</a:t>
            </a:r>
            <a:r>
              <a:rPr sz="18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allows</a:t>
            </a:r>
            <a:r>
              <a:rPr sz="1800" spc="-4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4690"/>
                </a:solidFill>
                <a:latin typeface="Trebuchet MS"/>
                <a:cs typeface="Trebuchet MS"/>
              </a:rPr>
              <a:t>for</a:t>
            </a:r>
            <a:r>
              <a:rPr sz="18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4690"/>
                </a:solidFill>
                <a:latin typeface="Trebuchet MS"/>
                <a:cs typeface="Trebuchet MS"/>
              </a:rPr>
              <a:t>community</a:t>
            </a:r>
            <a:r>
              <a:rPr sz="1800" spc="1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4690"/>
                </a:solidFill>
                <a:latin typeface="Trebuchet MS"/>
                <a:cs typeface="Trebuchet MS"/>
              </a:rPr>
              <a:t>engagement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085" y="1791716"/>
            <a:ext cx="85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000060"/>
                </a:solidFill>
                <a:latin typeface="Trebuchet MS"/>
                <a:cs typeface="Trebuchet MS"/>
              </a:rPr>
              <a:t>Pros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6198" y="1864565"/>
            <a:ext cx="978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85" dirty="0">
                <a:solidFill>
                  <a:srgbClr val="000060"/>
                </a:solidFill>
                <a:latin typeface="Trebuchet MS"/>
                <a:cs typeface="Trebuchet MS"/>
              </a:rPr>
              <a:t>Cons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3673" y="1370539"/>
            <a:ext cx="4065270" cy="5485765"/>
          </a:xfrm>
          <a:custGeom>
            <a:avLst/>
            <a:gdLst/>
            <a:ahLst/>
            <a:cxnLst/>
            <a:rect l="l" t="t" r="r" b="b"/>
            <a:pathLst>
              <a:path w="4065270" h="5485765">
                <a:moveTo>
                  <a:pt x="4064745" y="1344743"/>
                </a:moveTo>
                <a:lnTo>
                  <a:pt x="1363453" y="1344743"/>
                </a:lnTo>
                <a:lnTo>
                  <a:pt x="1364302" y="1296500"/>
                </a:lnTo>
                <a:lnTo>
                  <a:pt x="1366831" y="1248685"/>
                </a:lnTo>
                <a:lnTo>
                  <a:pt x="1371011" y="1201327"/>
                </a:lnTo>
                <a:lnTo>
                  <a:pt x="1376814" y="1154453"/>
                </a:lnTo>
                <a:lnTo>
                  <a:pt x="1384211" y="1108093"/>
                </a:lnTo>
                <a:lnTo>
                  <a:pt x="1393174" y="1062275"/>
                </a:lnTo>
                <a:lnTo>
                  <a:pt x="1403674" y="1017027"/>
                </a:lnTo>
                <a:lnTo>
                  <a:pt x="1415683" y="972378"/>
                </a:lnTo>
                <a:lnTo>
                  <a:pt x="1429173" y="928356"/>
                </a:lnTo>
                <a:lnTo>
                  <a:pt x="1444114" y="884989"/>
                </a:lnTo>
                <a:lnTo>
                  <a:pt x="1460479" y="842306"/>
                </a:lnTo>
                <a:lnTo>
                  <a:pt x="1478239" y="800336"/>
                </a:lnTo>
                <a:lnTo>
                  <a:pt x="1497365" y="759106"/>
                </a:lnTo>
                <a:lnTo>
                  <a:pt x="1517830" y="718645"/>
                </a:lnTo>
                <a:lnTo>
                  <a:pt x="1539604" y="678982"/>
                </a:lnTo>
                <a:lnTo>
                  <a:pt x="1562660" y="640144"/>
                </a:lnTo>
                <a:lnTo>
                  <a:pt x="1586968" y="602162"/>
                </a:lnTo>
                <a:lnTo>
                  <a:pt x="1612500" y="565061"/>
                </a:lnTo>
                <a:lnTo>
                  <a:pt x="1639229" y="528872"/>
                </a:lnTo>
                <a:lnTo>
                  <a:pt x="1667124" y="493623"/>
                </a:lnTo>
                <a:lnTo>
                  <a:pt x="1696159" y="459341"/>
                </a:lnTo>
                <a:lnTo>
                  <a:pt x="1726304" y="426056"/>
                </a:lnTo>
                <a:lnTo>
                  <a:pt x="1757531" y="393796"/>
                </a:lnTo>
                <a:lnTo>
                  <a:pt x="1789811" y="362589"/>
                </a:lnTo>
                <a:lnTo>
                  <a:pt x="1823117" y="332464"/>
                </a:lnTo>
                <a:lnTo>
                  <a:pt x="1857419" y="303448"/>
                </a:lnTo>
                <a:lnTo>
                  <a:pt x="1892689" y="275571"/>
                </a:lnTo>
                <a:lnTo>
                  <a:pt x="1928899" y="248861"/>
                </a:lnTo>
                <a:lnTo>
                  <a:pt x="1966020" y="223347"/>
                </a:lnTo>
                <a:lnTo>
                  <a:pt x="2004024" y="199055"/>
                </a:lnTo>
                <a:lnTo>
                  <a:pt x="2042883" y="176016"/>
                </a:lnTo>
                <a:lnTo>
                  <a:pt x="2082567" y="154258"/>
                </a:lnTo>
                <a:lnTo>
                  <a:pt x="2123048" y="133808"/>
                </a:lnTo>
                <a:lnTo>
                  <a:pt x="2164298" y="114696"/>
                </a:lnTo>
                <a:lnTo>
                  <a:pt x="2206289" y="96949"/>
                </a:lnTo>
                <a:lnTo>
                  <a:pt x="2248992" y="80597"/>
                </a:lnTo>
                <a:lnTo>
                  <a:pt x="2292379" y="65667"/>
                </a:lnTo>
                <a:lnTo>
                  <a:pt x="2336420" y="52188"/>
                </a:lnTo>
                <a:lnTo>
                  <a:pt x="2381088" y="40188"/>
                </a:lnTo>
                <a:lnTo>
                  <a:pt x="2426354" y="29696"/>
                </a:lnTo>
                <a:lnTo>
                  <a:pt x="2472190" y="20741"/>
                </a:lnTo>
                <a:lnTo>
                  <a:pt x="2518567" y="13350"/>
                </a:lnTo>
                <a:lnTo>
                  <a:pt x="2565457" y="7552"/>
                </a:lnTo>
                <a:lnTo>
                  <a:pt x="2612832" y="3375"/>
                </a:lnTo>
                <a:lnTo>
                  <a:pt x="2660662" y="848"/>
                </a:lnTo>
                <a:lnTo>
                  <a:pt x="2708919" y="0"/>
                </a:lnTo>
                <a:lnTo>
                  <a:pt x="2708919" y="5485402"/>
                </a:lnTo>
              </a:path>
              <a:path w="4065270" h="5485765">
                <a:moveTo>
                  <a:pt x="0" y="5485402"/>
                </a:moveTo>
                <a:lnTo>
                  <a:pt x="0" y="5403566"/>
                </a:lnTo>
                <a:lnTo>
                  <a:pt x="419" y="5355411"/>
                </a:lnTo>
                <a:lnTo>
                  <a:pt x="1674" y="5307459"/>
                </a:lnTo>
                <a:lnTo>
                  <a:pt x="3756" y="5259717"/>
                </a:lnTo>
                <a:lnTo>
                  <a:pt x="6659" y="5212192"/>
                </a:lnTo>
                <a:lnTo>
                  <a:pt x="10376" y="5164892"/>
                </a:lnTo>
                <a:lnTo>
                  <a:pt x="14900" y="5117822"/>
                </a:lnTo>
                <a:lnTo>
                  <a:pt x="20224" y="5070990"/>
                </a:lnTo>
                <a:lnTo>
                  <a:pt x="26341" y="5024403"/>
                </a:lnTo>
                <a:lnTo>
                  <a:pt x="33244" y="4978068"/>
                </a:lnTo>
                <a:lnTo>
                  <a:pt x="40926" y="4931992"/>
                </a:lnTo>
                <a:lnTo>
                  <a:pt x="49381" y="4886181"/>
                </a:lnTo>
                <a:lnTo>
                  <a:pt x="58601" y="4840643"/>
                </a:lnTo>
                <a:lnTo>
                  <a:pt x="68580" y="4795384"/>
                </a:lnTo>
                <a:lnTo>
                  <a:pt x="79310" y="4750412"/>
                </a:lnTo>
                <a:lnTo>
                  <a:pt x="90784" y="4705733"/>
                </a:lnTo>
                <a:lnTo>
                  <a:pt x="102997" y="4661354"/>
                </a:lnTo>
                <a:lnTo>
                  <a:pt x="115940" y="4617283"/>
                </a:lnTo>
                <a:lnTo>
                  <a:pt x="129606" y="4573526"/>
                </a:lnTo>
                <a:lnTo>
                  <a:pt x="143990" y="4530090"/>
                </a:lnTo>
                <a:lnTo>
                  <a:pt x="159083" y="4486983"/>
                </a:lnTo>
                <a:lnTo>
                  <a:pt x="174879" y="4444210"/>
                </a:lnTo>
                <a:lnTo>
                  <a:pt x="191372" y="4401779"/>
                </a:lnTo>
                <a:lnTo>
                  <a:pt x="208553" y="4359698"/>
                </a:lnTo>
                <a:lnTo>
                  <a:pt x="226417" y="4317972"/>
                </a:lnTo>
                <a:lnTo>
                  <a:pt x="244955" y="4276608"/>
                </a:lnTo>
                <a:lnTo>
                  <a:pt x="264162" y="4235615"/>
                </a:lnTo>
                <a:lnTo>
                  <a:pt x="284031" y="4194998"/>
                </a:lnTo>
                <a:lnTo>
                  <a:pt x="304554" y="4154765"/>
                </a:lnTo>
                <a:lnTo>
                  <a:pt x="325724" y="4114922"/>
                </a:lnTo>
                <a:lnTo>
                  <a:pt x="347534" y="4075477"/>
                </a:lnTo>
                <a:lnTo>
                  <a:pt x="369979" y="4036436"/>
                </a:lnTo>
                <a:lnTo>
                  <a:pt x="393050" y="3997806"/>
                </a:lnTo>
                <a:lnTo>
                  <a:pt x="416740" y="3959595"/>
                </a:lnTo>
                <a:lnTo>
                  <a:pt x="441044" y="3921809"/>
                </a:lnTo>
                <a:lnTo>
                  <a:pt x="465953" y="3884455"/>
                </a:lnTo>
                <a:lnTo>
                  <a:pt x="491462" y="3847540"/>
                </a:lnTo>
                <a:lnTo>
                  <a:pt x="517562" y="3811072"/>
                </a:lnTo>
                <a:lnTo>
                  <a:pt x="544247" y="3775056"/>
                </a:lnTo>
                <a:lnTo>
                  <a:pt x="571510" y="3739500"/>
                </a:lnTo>
                <a:lnTo>
                  <a:pt x="599345" y="3704411"/>
                </a:lnTo>
                <a:lnTo>
                  <a:pt x="627744" y="3669796"/>
                </a:lnTo>
                <a:lnTo>
                  <a:pt x="656700" y="3635661"/>
                </a:lnTo>
                <a:lnTo>
                  <a:pt x="686206" y="3602014"/>
                </a:lnTo>
                <a:lnTo>
                  <a:pt x="716256" y="3568862"/>
                </a:lnTo>
                <a:lnTo>
                  <a:pt x="746843" y="3536211"/>
                </a:lnTo>
                <a:lnTo>
                  <a:pt x="777959" y="3504069"/>
                </a:lnTo>
                <a:lnTo>
                  <a:pt x="809597" y="3472442"/>
                </a:lnTo>
                <a:lnTo>
                  <a:pt x="841751" y="3441337"/>
                </a:lnTo>
                <a:lnTo>
                  <a:pt x="874414" y="3410762"/>
                </a:lnTo>
                <a:lnTo>
                  <a:pt x="907579" y="3380722"/>
                </a:lnTo>
                <a:lnTo>
                  <a:pt x="941239" y="3351226"/>
                </a:lnTo>
                <a:lnTo>
                  <a:pt x="975387" y="3322280"/>
                </a:lnTo>
                <a:lnTo>
                  <a:pt x="1010015" y="3293892"/>
                </a:lnTo>
                <a:lnTo>
                  <a:pt x="1045118" y="3266067"/>
                </a:lnTo>
                <a:lnTo>
                  <a:pt x="1080688" y="3238813"/>
                </a:lnTo>
                <a:lnTo>
                  <a:pt x="1116718" y="3212136"/>
                </a:lnTo>
                <a:lnTo>
                  <a:pt x="1153201" y="3186045"/>
                </a:lnTo>
                <a:lnTo>
                  <a:pt x="1190131" y="3160545"/>
                </a:lnTo>
                <a:lnTo>
                  <a:pt x="1227500" y="3135644"/>
                </a:lnTo>
                <a:lnTo>
                  <a:pt x="1265302" y="3111348"/>
                </a:lnTo>
                <a:lnTo>
                  <a:pt x="1303529" y="3087665"/>
                </a:lnTo>
                <a:lnTo>
                  <a:pt x="1342175" y="3064602"/>
                </a:lnTo>
                <a:lnTo>
                  <a:pt x="1381232" y="3042165"/>
                </a:lnTo>
                <a:lnTo>
                  <a:pt x="1420694" y="3020361"/>
                </a:lnTo>
                <a:lnTo>
                  <a:pt x="1460554" y="2999197"/>
                </a:lnTo>
                <a:lnTo>
                  <a:pt x="1500805" y="2978681"/>
                </a:lnTo>
                <a:lnTo>
                  <a:pt x="1541439" y="2958819"/>
                </a:lnTo>
                <a:lnTo>
                  <a:pt x="1582451" y="2939618"/>
                </a:lnTo>
                <a:lnTo>
                  <a:pt x="1623832" y="2921084"/>
                </a:lnTo>
                <a:lnTo>
                  <a:pt x="1665577" y="2903226"/>
                </a:lnTo>
                <a:lnTo>
                  <a:pt x="1707678" y="2886050"/>
                </a:lnTo>
                <a:lnTo>
                  <a:pt x="1750128" y="2869563"/>
                </a:lnTo>
                <a:lnTo>
                  <a:pt x="1792921" y="2853771"/>
                </a:lnTo>
                <a:lnTo>
                  <a:pt x="1836049" y="2838682"/>
                </a:lnTo>
                <a:lnTo>
                  <a:pt x="1879505" y="2824303"/>
                </a:lnTo>
                <a:lnTo>
                  <a:pt x="1923283" y="2810640"/>
                </a:lnTo>
                <a:lnTo>
                  <a:pt x="1967375" y="2797701"/>
                </a:lnTo>
                <a:lnTo>
                  <a:pt x="2011775" y="2785492"/>
                </a:lnTo>
                <a:lnTo>
                  <a:pt x="2056476" y="2774020"/>
                </a:lnTo>
                <a:lnTo>
                  <a:pt x="2101470" y="2763293"/>
                </a:lnTo>
                <a:lnTo>
                  <a:pt x="2146751" y="2753317"/>
                </a:lnTo>
                <a:lnTo>
                  <a:pt x="2192312" y="2744100"/>
                </a:lnTo>
                <a:lnTo>
                  <a:pt x="2238147" y="2735647"/>
                </a:lnTo>
                <a:lnTo>
                  <a:pt x="2284247" y="2727967"/>
                </a:lnTo>
                <a:lnTo>
                  <a:pt x="2330606" y="2721065"/>
                </a:lnTo>
                <a:lnTo>
                  <a:pt x="2377217" y="2714950"/>
                </a:lnTo>
                <a:lnTo>
                  <a:pt x="2424074" y="2709627"/>
                </a:lnTo>
                <a:lnTo>
                  <a:pt x="2471168" y="2705105"/>
                </a:lnTo>
                <a:lnTo>
                  <a:pt x="2518495" y="2701389"/>
                </a:lnTo>
                <a:lnTo>
                  <a:pt x="2566045" y="2698486"/>
                </a:lnTo>
                <a:lnTo>
                  <a:pt x="2613813" y="2696405"/>
                </a:lnTo>
                <a:lnTo>
                  <a:pt x="2661792" y="2695151"/>
                </a:lnTo>
                <a:lnTo>
                  <a:pt x="2709974" y="2694731"/>
                </a:lnTo>
                <a:lnTo>
                  <a:pt x="4064745" y="4039662"/>
                </a:lnTo>
              </a:path>
            </a:pathLst>
          </a:custGeom>
          <a:ln w="19035">
            <a:solidFill>
              <a:srgbClr val="60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8" y="225554"/>
            <a:ext cx="960117" cy="10774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7507" y="346963"/>
            <a:ext cx="947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FFFFFF"/>
                </a:solidFill>
              </a:rPr>
              <a:t>Future</a:t>
            </a:r>
            <a:r>
              <a:rPr sz="4000" b="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75" dirty="0">
                <a:solidFill>
                  <a:srgbClr val="FFFFFF"/>
                </a:solidFill>
              </a:rPr>
              <a:t>research:</a:t>
            </a:r>
            <a:r>
              <a:rPr sz="4000" b="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situational</a:t>
            </a:r>
            <a:r>
              <a:rPr sz="4000" b="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mechanisms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latin typeface="Lucida Sans"/>
                <a:cs typeface="Lucida Sans"/>
              </a:rPr>
              <a:t>“A</a:t>
            </a:r>
            <a:r>
              <a:rPr spc="-245" dirty="0">
                <a:latin typeface="Lucida Sans"/>
                <a:cs typeface="Lucida Sans"/>
              </a:rPr>
              <a:t> </a:t>
            </a:r>
            <a:r>
              <a:rPr spc="-180" dirty="0">
                <a:latin typeface="Lucida Sans"/>
                <a:cs typeface="Lucida Sans"/>
              </a:rPr>
              <a:t>man</a:t>
            </a:r>
            <a:r>
              <a:rPr spc="-254" dirty="0">
                <a:latin typeface="Lucida Sans"/>
                <a:cs typeface="Lucida Sans"/>
              </a:rPr>
              <a:t> </a:t>
            </a:r>
            <a:r>
              <a:rPr spc="-130" dirty="0">
                <a:latin typeface="Lucida Sans"/>
                <a:cs typeface="Lucida Sans"/>
              </a:rPr>
              <a:t>might</a:t>
            </a:r>
            <a:r>
              <a:rPr spc="-245" dirty="0">
                <a:latin typeface="Lucida Sans"/>
                <a:cs typeface="Lucida Sans"/>
              </a:rPr>
              <a:t> </a:t>
            </a:r>
            <a:r>
              <a:rPr spc="-170" dirty="0">
                <a:latin typeface="Lucida Sans"/>
                <a:cs typeface="Lucida Sans"/>
              </a:rPr>
              <a:t>urinate</a:t>
            </a:r>
            <a:r>
              <a:rPr spc="-240" dirty="0">
                <a:latin typeface="Lucida Sans"/>
                <a:cs typeface="Lucida Sans"/>
              </a:rPr>
              <a:t> </a:t>
            </a:r>
            <a:r>
              <a:rPr spc="-235" dirty="0">
                <a:latin typeface="Lucida Sans"/>
                <a:cs typeface="Lucida Sans"/>
              </a:rPr>
              <a:t>in</a:t>
            </a:r>
            <a:r>
              <a:rPr spc="-245" dirty="0">
                <a:latin typeface="Lucida Sans"/>
                <a:cs typeface="Lucida Sans"/>
              </a:rPr>
              <a:t> </a:t>
            </a:r>
            <a:r>
              <a:rPr spc="-165" dirty="0">
                <a:latin typeface="Lucida Sans"/>
                <a:cs typeface="Lucida Sans"/>
              </a:rPr>
              <a:t>a</a:t>
            </a:r>
            <a:r>
              <a:rPr spc="-240" dirty="0">
                <a:latin typeface="Lucida Sans"/>
                <a:cs typeface="Lucida Sans"/>
              </a:rPr>
              <a:t> </a:t>
            </a:r>
            <a:r>
              <a:rPr spc="-10" dirty="0">
                <a:latin typeface="Lucida Sans"/>
                <a:cs typeface="Lucida Sans"/>
              </a:rPr>
              <a:t>graffiti</a:t>
            </a:r>
            <a:r>
              <a:rPr spc="-10" dirty="0"/>
              <a:t>-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185" dirty="0"/>
              <a:t>covered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40" dirty="0"/>
              <a:t>alley,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220" dirty="0"/>
              <a:t>but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60" dirty="0"/>
              <a:t>would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45" dirty="0"/>
              <a:t>not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215" dirty="0"/>
              <a:t>dream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229" dirty="0"/>
              <a:t>of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235" dirty="0"/>
              <a:t>doing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85" dirty="0"/>
              <a:t>so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14" dirty="0"/>
              <a:t>in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85" dirty="0"/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200" dirty="0"/>
              <a:t>manicured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130" dirty="0"/>
              <a:t>street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Lucida Sans"/>
                <a:cs typeface="Lucida Sans"/>
              </a:rPr>
              <a:t>outside</a:t>
            </a:r>
            <a:r>
              <a:rPr spc="-235" dirty="0">
                <a:latin typeface="Lucida Sans"/>
                <a:cs typeface="Lucida Sans"/>
              </a:rPr>
              <a:t> </a:t>
            </a:r>
            <a:r>
              <a:rPr spc="-200" dirty="0">
                <a:latin typeface="Lucida Sans"/>
                <a:cs typeface="Lucida Sans"/>
              </a:rPr>
              <a:t>an</a:t>
            </a:r>
            <a:r>
              <a:rPr spc="-229" dirty="0">
                <a:latin typeface="Lucida Sans"/>
                <a:cs typeface="Lucida Sans"/>
              </a:rPr>
              <a:t> </a:t>
            </a:r>
            <a:r>
              <a:rPr spc="-190" dirty="0">
                <a:latin typeface="Lucida Sans"/>
                <a:cs typeface="Lucida Sans"/>
              </a:rPr>
              <a:t>old</a:t>
            </a:r>
            <a:r>
              <a:rPr spc="-229" dirty="0">
                <a:latin typeface="Lucida Sans"/>
                <a:cs typeface="Lucida Sans"/>
              </a:rPr>
              <a:t> </a:t>
            </a:r>
            <a:r>
              <a:rPr spc="-170" dirty="0">
                <a:latin typeface="Lucida Sans"/>
                <a:cs typeface="Lucida Sans"/>
              </a:rPr>
              <a:t>folk's</a:t>
            </a:r>
            <a:r>
              <a:rPr spc="-260" dirty="0">
                <a:latin typeface="Lucida Sans"/>
                <a:cs typeface="Lucida Sans"/>
              </a:rPr>
              <a:t> </a:t>
            </a:r>
            <a:r>
              <a:rPr spc="-10" dirty="0">
                <a:latin typeface="Lucida Sans"/>
                <a:cs typeface="Lucida Sans"/>
              </a:rPr>
              <a:t>home.” </a:t>
            </a:r>
            <a:r>
              <a:rPr spc="180" dirty="0"/>
              <a:t>(</a:t>
            </a:r>
            <a:r>
              <a:rPr u="sng" spc="180" dirty="0">
                <a:uFill>
                  <a:solidFill>
                    <a:srgbClr val="FFFFFF"/>
                  </a:solidFill>
                </a:uFill>
                <a:hlinkClick r:id="rId3"/>
              </a:rPr>
              <a:t>Montgomery,</a:t>
            </a:r>
            <a:r>
              <a:rPr u="sng" spc="-1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u="sng" spc="100" dirty="0">
                <a:uFill>
                  <a:solidFill>
                    <a:srgbClr val="FFFFFF"/>
                  </a:solidFill>
                </a:uFill>
                <a:hlinkClick r:id="rId3"/>
              </a:rPr>
              <a:t>2013</a:t>
            </a:r>
            <a:r>
              <a:rPr spc="100" dirty="0"/>
              <a:t>,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140" dirty="0"/>
              <a:t>p.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/>
              <a:t>160).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925" y="1446402"/>
            <a:ext cx="5241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Thanks</a:t>
            </a:r>
            <a:r>
              <a:rPr sz="4400" b="0" spc="-175" dirty="0">
                <a:latin typeface="Times New Roman"/>
                <a:cs typeface="Times New Roman"/>
              </a:rPr>
              <a:t> </a:t>
            </a:r>
            <a:r>
              <a:rPr sz="4400" dirty="0"/>
              <a:t>for</a:t>
            </a:r>
            <a:r>
              <a:rPr sz="4400" b="0" spc="-170" dirty="0">
                <a:latin typeface="Times New Roman"/>
                <a:cs typeface="Times New Roman"/>
              </a:rPr>
              <a:t> </a:t>
            </a:r>
            <a:r>
              <a:rPr sz="4400" spc="-35" dirty="0"/>
              <a:t>listening!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5094734"/>
            <a:ext cx="922017" cy="11750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8977" y="5648657"/>
            <a:ext cx="312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Gill Sans MT"/>
                <a:cs typeface="Gill Sans MT"/>
              </a:rPr>
              <a:t>Ned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Gill Sans MT"/>
                <a:cs typeface="Gill Sans MT"/>
              </a:rPr>
              <a:t>Levine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latin typeface="Gill Sans MT"/>
                <a:cs typeface="Gill Sans MT"/>
              </a:rPr>
              <a:t>Ned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Gill Sans MT"/>
                <a:cs typeface="Gill Sans MT"/>
              </a:rPr>
              <a:t>Levine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ill Sans MT"/>
                <a:cs typeface="Gill Sans MT"/>
              </a:rPr>
              <a:t>&amp;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Gill Sans MT"/>
                <a:cs typeface="Gill Sans MT"/>
              </a:rPr>
              <a:t>Associates,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Gill Sans MT"/>
                <a:cs typeface="Gill Sans MT"/>
              </a:rPr>
              <a:t>USA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977" y="4237738"/>
            <a:ext cx="302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Omkar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ill Sans MT"/>
                <a:cs typeface="Gill Sans MT"/>
              </a:rPr>
              <a:t>Omkar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Gill Sans MT"/>
                <a:cs typeface="Gill Sans MT"/>
              </a:rPr>
              <a:t>Parishwad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spc="80" dirty="0">
                <a:latin typeface="Gill Sans MT"/>
                <a:cs typeface="Gill Sans MT"/>
              </a:rPr>
              <a:t>Chalmers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Gill Sans MT"/>
                <a:cs typeface="Gill Sans MT"/>
              </a:rPr>
              <a:t>University,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Gill Sans MT"/>
                <a:cs typeface="Gill Sans MT"/>
              </a:rPr>
              <a:t>Sweden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977" y="2525016"/>
            <a:ext cx="4471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Gill Sans MT"/>
                <a:cs typeface="Gill Sans MT"/>
              </a:rPr>
              <a:t>Vania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Gill Sans MT"/>
                <a:cs typeface="Gill Sans MT"/>
              </a:rPr>
              <a:t>Ceccato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00000"/>
              </a:lnSpc>
            </a:pPr>
            <a:r>
              <a:rPr sz="1800" spc="-35" dirty="0">
                <a:latin typeface="Gill Sans MT"/>
                <a:cs typeface="Gill Sans MT"/>
              </a:rPr>
              <a:t>KTH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Gill Sans MT"/>
                <a:cs typeface="Gill Sans MT"/>
              </a:rPr>
              <a:t>Royal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Gill Sans MT"/>
                <a:cs typeface="Gill Sans MT"/>
              </a:rPr>
              <a:t>Institute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Gill Sans MT"/>
                <a:cs typeface="Gill Sans MT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Gill Sans MT"/>
                <a:cs typeface="Gill Sans MT"/>
              </a:rPr>
              <a:t>Technology,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Gill Sans MT"/>
                <a:cs typeface="Gill Sans MT"/>
              </a:rPr>
              <a:t>Sweden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Gill Sans MT"/>
                <a:cs typeface="Gill Sans MT"/>
              </a:rPr>
              <a:t>Email: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u="sng" spc="70" dirty="0">
                <a:solidFill>
                  <a:srgbClr val="3878C2"/>
                </a:solidFill>
                <a:uFill>
                  <a:solidFill>
                    <a:srgbClr val="3878C2"/>
                  </a:solidFill>
                </a:uFill>
                <a:latin typeface="Gill Sans MT"/>
                <a:cs typeface="Gill Sans MT"/>
                <a:hlinkClick r:id="rId3"/>
              </a:rPr>
              <a:t>vace@kth.se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734" y="3663698"/>
            <a:ext cx="981452" cy="1100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734" y="2299717"/>
            <a:ext cx="1014981" cy="10988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1911095"/>
            <a:ext cx="6020562" cy="43213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8" y="225554"/>
            <a:ext cx="960117" cy="107746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94476" y="0"/>
            <a:ext cx="6097905" cy="6858000"/>
            <a:chOff x="6094476" y="0"/>
            <a:chExt cx="6097905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3124" y="0"/>
              <a:ext cx="3198875" cy="25923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4476" y="2592323"/>
              <a:ext cx="6095999" cy="4265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4476" y="0"/>
              <a:ext cx="2900171" cy="259232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8873" y="73278"/>
            <a:ext cx="3923029" cy="13423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 marR="5080">
              <a:lnSpc>
                <a:spcPts val="4610"/>
              </a:lnSpc>
              <a:spcBef>
                <a:spcPts val="1210"/>
              </a:spcBef>
            </a:pPr>
            <a:r>
              <a:rPr sz="4800" spc="165" dirty="0"/>
              <a:t>Acts</a:t>
            </a:r>
            <a:r>
              <a:rPr sz="4800" b="0" spc="-60" dirty="0">
                <a:latin typeface="Times New Roman"/>
                <a:cs typeface="Times New Roman"/>
              </a:rPr>
              <a:t> </a:t>
            </a:r>
            <a:r>
              <a:rPr sz="4800" spc="85" dirty="0"/>
              <a:t>of</a:t>
            </a:r>
            <a:r>
              <a:rPr sz="4800" b="0" spc="-55" dirty="0">
                <a:latin typeface="Times New Roman"/>
                <a:cs typeface="Times New Roman"/>
              </a:rPr>
              <a:t> </a:t>
            </a:r>
            <a:r>
              <a:rPr sz="4800" spc="-35" dirty="0"/>
              <a:t>public</a:t>
            </a:r>
            <a:r>
              <a:rPr sz="4800" b="0" spc="-35" dirty="0">
                <a:latin typeface="Times New Roman"/>
                <a:cs typeface="Times New Roman"/>
              </a:rPr>
              <a:t> </a:t>
            </a:r>
            <a:r>
              <a:rPr sz="4800" spc="-10" dirty="0"/>
              <a:t>disturbance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7700" y="5785813"/>
            <a:ext cx="411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004690"/>
                </a:solidFill>
                <a:latin typeface="Gill Sans MT"/>
                <a:cs typeface="Gill Sans MT"/>
              </a:rPr>
              <a:t>What,</a:t>
            </a:r>
            <a:r>
              <a:rPr sz="2800" spc="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4690"/>
                </a:solidFill>
                <a:latin typeface="Gill Sans MT"/>
                <a:cs typeface="Gill Sans MT"/>
              </a:rPr>
              <a:t>Who,</a:t>
            </a:r>
            <a:r>
              <a:rPr sz="2800" spc="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4690"/>
                </a:solidFill>
                <a:latin typeface="Gill Sans MT"/>
                <a:cs typeface="Gill Sans MT"/>
              </a:rPr>
              <a:t>Where,</a:t>
            </a:r>
            <a:r>
              <a:rPr sz="2800" spc="4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004690"/>
                </a:solidFill>
                <a:latin typeface="Gill Sans MT"/>
                <a:cs typeface="Gill Sans MT"/>
              </a:rPr>
              <a:t>When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3920" y="6431992"/>
            <a:ext cx="266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Gill Sans MT"/>
                <a:cs typeface="Gill Sans MT"/>
              </a:rPr>
              <a:t>Private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Gill Sans MT"/>
                <a:cs typeface="Gill Sans MT"/>
              </a:rPr>
              <a:t>pictures,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Gill Sans MT"/>
                <a:cs typeface="Gill Sans MT"/>
              </a:rPr>
              <a:t>Pixabay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Gill Sans MT"/>
                <a:cs typeface="Gill Sans MT"/>
              </a:rPr>
              <a:t>&amp;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Gill Sans MT"/>
                <a:cs typeface="Gill Sans MT"/>
              </a:rPr>
              <a:t>iStock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5430" y="759409"/>
            <a:ext cx="1841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FFFFFF"/>
                </a:solidFill>
                <a:latin typeface="Trebuchet MS"/>
                <a:cs typeface="Trebuchet MS"/>
              </a:rPr>
              <a:t>Littering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6023" y="4861305"/>
            <a:ext cx="2472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FFFFFF"/>
                </a:solidFill>
                <a:latin typeface="Trebuchet MS"/>
                <a:cs typeface="Trebuchet MS"/>
              </a:rPr>
              <a:t>Defecation,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/>
                <a:cs typeface="Trebuchet MS"/>
              </a:rPr>
              <a:t>urination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2157" y="720291"/>
            <a:ext cx="245046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Trebuchet MS"/>
                <a:cs typeface="Trebuchet MS"/>
              </a:rPr>
              <a:t>Abandoned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/>
                <a:cs typeface="Trebuchet MS"/>
              </a:rPr>
              <a:t>vehicles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349" y="3052698"/>
            <a:ext cx="38969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7220">
              <a:lnSpc>
                <a:spcPct val="100000"/>
              </a:lnSpc>
              <a:spcBef>
                <a:spcPts val="100"/>
              </a:spcBef>
              <a:tabLst>
                <a:tab pos="2158365" algn="l"/>
              </a:tabLst>
            </a:pPr>
            <a:r>
              <a:rPr sz="2400" dirty="0">
                <a:solidFill>
                  <a:srgbClr val="004690"/>
                </a:solidFill>
                <a:latin typeface="Lucida Sans"/>
                <a:cs typeface="Lucida Sans"/>
              </a:rPr>
              <a:t>“</a:t>
            </a:r>
            <a:r>
              <a:rPr sz="2400" i="1" dirty="0">
                <a:solidFill>
                  <a:srgbClr val="004690"/>
                </a:solidFill>
                <a:latin typeface="Trebuchet MS"/>
                <a:cs typeface="Trebuchet MS"/>
              </a:rPr>
              <a:t>Urban</a:t>
            </a:r>
            <a:r>
              <a:rPr sz="24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i="1" spc="-130" dirty="0">
                <a:solidFill>
                  <a:srgbClr val="004690"/>
                </a:solidFill>
                <a:latin typeface="Trebuchet MS"/>
                <a:cs typeface="Trebuchet MS"/>
              </a:rPr>
              <a:t>life</a:t>
            </a:r>
            <a:r>
              <a:rPr sz="24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4690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4690"/>
                </a:solidFill>
                <a:latin typeface="Trebuchet MS"/>
                <a:cs typeface="Trebuchet MS"/>
              </a:rPr>
              <a:t>a</a:t>
            </a:r>
            <a:r>
              <a:rPr sz="24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004690"/>
                </a:solidFill>
                <a:latin typeface="Trebuchet MS"/>
                <a:cs typeface="Trebuchet MS"/>
              </a:rPr>
              <a:t>series</a:t>
            </a:r>
            <a:r>
              <a:rPr sz="2400" spc="-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004690"/>
                </a:solidFill>
                <a:latin typeface="Trebuchet MS"/>
                <a:cs typeface="Trebuchet MS"/>
              </a:rPr>
              <a:t>of</a:t>
            </a:r>
            <a:r>
              <a:rPr sz="24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4690"/>
                </a:solidFill>
                <a:latin typeface="Trebuchet MS"/>
                <a:cs typeface="Trebuchet MS"/>
              </a:rPr>
              <a:t>performances</a:t>
            </a:r>
            <a:r>
              <a:rPr sz="2400" dirty="0">
                <a:solidFill>
                  <a:srgbClr val="004690"/>
                </a:solidFill>
                <a:latin typeface="Times New Roman"/>
                <a:cs typeface="Times New Roman"/>
              </a:rPr>
              <a:t>	</a:t>
            </a:r>
            <a:r>
              <a:rPr sz="2400" i="1" spc="-990" dirty="0">
                <a:solidFill>
                  <a:srgbClr val="004690"/>
                </a:solidFill>
                <a:latin typeface="Lucida Sans"/>
                <a:cs typeface="Lucida Sans"/>
              </a:rPr>
              <a:t>…</a:t>
            </a:r>
            <a:r>
              <a:rPr sz="2400" i="1" spc="600" dirty="0">
                <a:solidFill>
                  <a:srgbClr val="004690"/>
                </a:solidFill>
                <a:latin typeface="Lucida Sans"/>
                <a:cs typeface="Lucida Sans"/>
              </a:rPr>
              <a:t> </a:t>
            </a:r>
            <a:r>
              <a:rPr sz="2400" i="1" dirty="0">
                <a:solidFill>
                  <a:srgbClr val="004690"/>
                </a:solidFill>
                <a:latin typeface="Trebuchet MS"/>
                <a:cs typeface="Trebuchet MS"/>
              </a:rPr>
              <a:t>public</a:t>
            </a:r>
            <a:r>
              <a:rPr sz="2400" spc="-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i="1" spc="120" dirty="0">
                <a:solidFill>
                  <a:srgbClr val="004690"/>
                </a:solidFill>
                <a:latin typeface="Trebuchet MS"/>
                <a:cs typeface="Trebuchet MS"/>
              </a:rPr>
              <a:t>spaces</a:t>
            </a:r>
            <a:r>
              <a:rPr sz="2400" spc="-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4690"/>
                </a:solidFill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i="1" spc="145" dirty="0">
                <a:solidFill>
                  <a:srgbClr val="004690"/>
                </a:solidFill>
                <a:latin typeface="Trebuchet MS"/>
                <a:cs typeface="Trebuchet MS"/>
              </a:rPr>
              <a:t>as</a:t>
            </a:r>
            <a:r>
              <a:rPr sz="24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469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4690"/>
                </a:solidFill>
                <a:latin typeface="Trebuchet MS"/>
                <a:cs typeface="Trebuchet MS"/>
              </a:rPr>
              <a:t>stage</a:t>
            </a:r>
            <a:r>
              <a:rPr sz="2400" dirty="0">
                <a:solidFill>
                  <a:srgbClr val="004690"/>
                </a:solidFill>
                <a:latin typeface="Lucida Sans"/>
                <a:cs typeface="Lucida Sans"/>
              </a:rPr>
              <a:t>”</a:t>
            </a:r>
            <a:r>
              <a:rPr sz="2400" spc="-150" dirty="0">
                <a:solidFill>
                  <a:srgbClr val="004690"/>
                </a:solidFill>
                <a:latin typeface="Lucida Sans"/>
                <a:cs typeface="Lucida Sans"/>
              </a:rPr>
              <a:t> </a:t>
            </a:r>
            <a:r>
              <a:rPr sz="2400" spc="-65" dirty="0">
                <a:solidFill>
                  <a:srgbClr val="004690"/>
                </a:solidFill>
                <a:latin typeface="Lucida Sans"/>
                <a:cs typeface="Lucida Sans"/>
              </a:rPr>
              <a:t>(Goffman,</a:t>
            </a:r>
            <a:r>
              <a:rPr sz="2400" spc="-155" dirty="0">
                <a:solidFill>
                  <a:srgbClr val="004690"/>
                </a:solidFill>
                <a:latin typeface="Lucida Sans"/>
                <a:cs typeface="Lucida Sans"/>
              </a:rPr>
              <a:t> 1959)</a:t>
            </a:r>
            <a:endParaRPr sz="2400">
              <a:latin typeface="Lucida Sans"/>
              <a:cs typeface="Lucida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794" y="3378708"/>
            <a:ext cx="760472" cy="87934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17700" y="5151247"/>
            <a:ext cx="4260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solidFill>
                  <a:srgbClr val="004690"/>
                </a:solidFill>
                <a:latin typeface="Gill Sans MT"/>
                <a:cs typeface="Gill Sans MT"/>
              </a:rPr>
              <a:t>Situational</a:t>
            </a:r>
            <a:r>
              <a:rPr sz="2000" spc="-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04690"/>
                </a:solidFill>
                <a:latin typeface="Gill Sans MT"/>
                <a:cs typeface="Gill Sans MT"/>
              </a:rPr>
              <a:t>conditions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004690"/>
                </a:solidFill>
                <a:latin typeface="Gill Sans MT"/>
                <a:cs typeface="Gill Sans MT"/>
              </a:rPr>
              <a:t>of</a:t>
            </a:r>
            <a:r>
              <a:rPr sz="20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004690"/>
                </a:solidFill>
                <a:latin typeface="Gill Sans MT"/>
                <a:cs typeface="Gill Sans MT"/>
              </a:rPr>
              <a:t>misbehavior</a:t>
            </a:r>
            <a:endParaRPr sz="2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2647" y="2794631"/>
            <a:ext cx="2705735" cy="4059554"/>
          </a:xfrm>
          <a:custGeom>
            <a:avLst/>
            <a:gdLst/>
            <a:ahLst/>
            <a:cxnLst/>
            <a:rect l="l" t="t" r="r" b="b"/>
            <a:pathLst>
              <a:path w="2705734" h="4059554">
                <a:moveTo>
                  <a:pt x="2705542" y="2704295"/>
                </a:moveTo>
                <a:lnTo>
                  <a:pt x="1349635" y="2704296"/>
                </a:lnTo>
                <a:lnTo>
                  <a:pt x="2705542" y="0"/>
                </a:lnTo>
              </a:path>
              <a:path w="2705734" h="4059554">
                <a:moveTo>
                  <a:pt x="0" y="4059558"/>
                </a:moveTo>
                <a:lnTo>
                  <a:pt x="0" y="2694367"/>
                </a:lnTo>
                <a:lnTo>
                  <a:pt x="849" y="2646140"/>
                </a:lnTo>
                <a:lnTo>
                  <a:pt x="3377" y="2598341"/>
                </a:lnTo>
                <a:lnTo>
                  <a:pt x="7557" y="2550997"/>
                </a:lnTo>
                <a:lnTo>
                  <a:pt x="13358" y="2504137"/>
                </a:lnTo>
                <a:lnTo>
                  <a:pt x="20754" y="2457790"/>
                </a:lnTo>
                <a:lnTo>
                  <a:pt x="29715" y="2411983"/>
                </a:lnTo>
                <a:lnTo>
                  <a:pt x="40213" y="2366745"/>
                </a:lnTo>
                <a:lnTo>
                  <a:pt x="52219" y="2322105"/>
                </a:lnTo>
                <a:lnTo>
                  <a:pt x="65706" y="2278090"/>
                </a:lnTo>
                <a:lnTo>
                  <a:pt x="80644" y="2234731"/>
                </a:lnTo>
                <a:lnTo>
                  <a:pt x="97006" y="2192054"/>
                </a:lnTo>
                <a:lnTo>
                  <a:pt x="114762" y="2150089"/>
                </a:lnTo>
                <a:lnTo>
                  <a:pt x="133885" y="2108864"/>
                </a:lnTo>
                <a:lnTo>
                  <a:pt x="154345" y="2068407"/>
                </a:lnTo>
                <a:lnTo>
                  <a:pt x="176115" y="2028747"/>
                </a:lnTo>
                <a:lnTo>
                  <a:pt x="199166" y="1989912"/>
                </a:lnTo>
                <a:lnTo>
                  <a:pt x="223470" y="1951930"/>
                </a:lnTo>
                <a:lnTo>
                  <a:pt x="248997" y="1914831"/>
                </a:lnTo>
                <a:lnTo>
                  <a:pt x="275721" y="1878643"/>
                </a:lnTo>
                <a:lnTo>
                  <a:pt x="303611" y="1843393"/>
                </a:lnTo>
                <a:lnTo>
                  <a:pt x="332640" y="1809111"/>
                </a:lnTo>
                <a:lnTo>
                  <a:pt x="362780" y="1775825"/>
                </a:lnTo>
                <a:lnTo>
                  <a:pt x="394001" y="1743563"/>
                </a:lnTo>
                <a:lnTo>
                  <a:pt x="426276" y="1712354"/>
                </a:lnTo>
                <a:lnTo>
                  <a:pt x="459576" y="1682226"/>
                </a:lnTo>
                <a:lnTo>
                  <a:pt x="493872" y="1653208"/>
                </a:lnTo>
                <a:lnTo>
                  <a:pt x="529136" y="1625329"/>
                </a:lnTo>
                <a:lnTo>
                  <a:pt x="565340" y="1598616"/>
                </a:lnTo>
                <a:lnTo>
                  <a:pt x="602455" y="1573097"/>
                </a:lnTo>
                <a:lnTo>
                  <a:pt x="640453" y="1548803"/>
                </a:lnTo>
                <a:lnTo>
                  <a:pt x="679305" y="1525760"/>
                </a:lnTo>
                <a:lnTo>
                  <a:pt x="718983" y="1503998"/>
                </a:lnTo>
                <a:lnTo>
                  <a:pt x="759458" y="1483545"/>
                </a:lnTo>
                <a:lnTo>
                  <a:pt x="800702" y="1464429"/>
                </a:lnTo>
                <a:lnTo>
                  <a:pt x="842687" y="1446679"/>
                </a:lnTo>
                <a:lnTo>
                  <a:pt x="885383" y="1430323"/>
                </a:lnTo>
                <a:lnTo>
                  <a:pt x="928764" y="1415390"/>
                </a:lnTo>
                <a:lnTo>
                  <a:pt x="972799" y="1401908"/>
                </a:lnTo>
                <a:lnTo>
                  <a:pt x="1017461" y="1389905"/>
                </a:lnTo>
                <a:lnTo>
                  <a:pt x="1062721" y="1379411"/>
                </a:lnTo>
                <a:lnTo>
                  <a:pt x="1108551" y="1370453"/>
                </a:lnTo>
                <a:lnTo>
                  <a:pt x="1154923" y="1363060"/>
                </a:lnTo>
                <a:lnTo>
                  <a:pt x="1201807" y="1357260"/>
                </a:lnTo>
                <a:lnTo>
                  <a:pt x="1249176" y="1353082"/>
                </a:lnTo>
                <a:lnTo>
                  <a:pt x="1297001" y="1350555"/>
                </a:lnTo>
                <a:lnTo>
                  <a:pt x="1345253" y="1349706"/>
                </a:lnTo>
                <a:lnTo>
                  <a:pt x="2705542" y="1349706"/>
                </a:lnTo>
              </a:path>
            </a:pathLst>
          </a:custGeom>
          <a:ln w="25994">
            <a:solidFill>
              <a:srgbClr val="60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The</a:t>
            </a:r>
            <a:r>
              <a:rPr sz="3600" b="0" spc="-15" dirty="0">
                <a:latin typeface="Times New Roman"/>
                <a:cs typeface="Times New Roman"/>
              </a:rPr>
              <a:t> </a:t>
            </a:r>
            <a:r>
              <a:rPr sz="3600" dirty="0"/>
              <a:t>pandemic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dirty="0"/>
              <a:t>changed</a:t>
            </a:r>
            <a:r>
              <a:rPr sz="3600" b="0" spc="-5" dirty="0">
                <a:latin typeface="Times New Roman"/>
                <a:cs typeface="Times New Roman"/>
              </a:rPr>
              <a:t> </a:t>
            </a:r>
            <a:r>
              <a:rPr sz="3600" spc="-20" dirty="0"/>
              <a:t>our</a:t>
            </a:r>
            <a:r>
              <a:rPr sz="3600" b="0" spc="5" dirty="0">
                <a:latin typeface="Times New Roman"/>
                <a:cs typeface="Times New Roman"/>
              </a:rPr>
              <a:t> </a:t>
            </a:r>
            <a:r>
              <a:rPr sz="3600" dirty="0"/>
              <a:t>movement</a:t>
            </a:r>
            <a:r>
              <a:rPr sz="3600" b="0" spc="15" dirty="0">
                <a:latin typeface="Times New Roman"/>
                <a:cs typeface="Times New Roman"/>
              </a:rPr>
              <a:t> </a:t>
            </a:r>
            <a:r>
              <a:rPr sz="3600" spc="-10" dirty="0"/>
              <a:t>patterns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6" y="2214829"/>
            <a:ext cx="8599170" cy="11366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114" dirty="0">
                <a:solidFill>
                  <a:srgbClr val="004690"/>
                </a:solidFill>
                <a:latin typeface="Gill Sans MT"/>
                <a:cs typeface="Gill Sans MT"/>
              </a:rPr>
              <a:t>Activities</a:t>
            </a:r>
            <a:r>
              <a:rPr sz="26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4690"/>
                </a:solidFill>
                <a:latin typeface="Gill Sans MT"/>
                <a:cs typeface="Gill Sans MT"/>
              </a:rPr>
              <a:t>in</a:t>
            </a:r>
            <a:r>
              <a:rPr sz="26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004690"/>
                </a:solidFill>
                <a:latin typeface="Gill Sans MT"/>
                <a:cs typeface="Gill Sans MT"/>
              </a:rPr>
              <a:t>parks</a:t>
            </a:r>
            <a:r>
              <a:rPr sz="26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004690"/>
                </a:solidFill>
                <a:latin typeface="Gill Sans MT"/>
                <a:cs typeface="Gill Sans MT"/>
              </a:rPr>
              <a:t>and</a:t>
            </a:r>
            <a:r>
              <a:rPr sz="26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04690"/>
                </a:solidFill>
                <a:latin typeface="Gill Sans MT"/>
                <a:cs typeface="Gill Sans MT"/>
              </a:rPr>
              <a:t>green</a:t>
            </a:r>
            <a:r>
              <a:rPr sz="26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04690"/>
                </a:solidFill>
                <a:latin typeface="Gill Sans MT"/>
                <a:cs typeface="Gill Sans MT"/>
              </a:rPr>
              <a:t>areas</a:t>
            </a:r>
            <a:r>
              <a:rPr sz="26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004690"/>
                </a:solidFill>
                <a:latin typeface="Gill Sans MT"/>
                <a:cs typeface="Gill Sans MT"/>
              </a:rPr>
              <a:t>increased,</a:t>
            </a:r>
            <a:r>
              <a:rPr sz="2600" spc="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004690"/>
                </a:solidFill>
                <a:latin typeface="Gill Sans MT"/>
                <a:cs typeface="Gill Sans MT"/>
              </a:rPr>
              <a:t>around</a:t>
            </a:r>
            <a:r>
              <a:rPr sz="2600" spc="-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75" dirty="0">
                <a:solidFill>
                  <a:srgbClr val="004690"/>
                </a:solidFill>
                <a:latin typeface="Gill Sans MT"/>
                <a:cs typeface="Gill Sans MT"/>
              </a:rPr>
              <a:t>basic</a:t>
            </a:r>
            <a:r>
              <a:rPr sz="2600" spc="17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004690"/>
                </a:solidFill>
                <a:latin typeface="Gill Sans MT"/>
                <a:cs typeface="Gill Sans MT"/>
              </a:rPr>
              <a:t>services,</a:t>
            </a:r>
            <a:r>
              <a:rPr sz="2600" spc="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004690"/>
                </a:solidFill>
                <a:latin typeface="Gill Sans MT"/>
                <a:cs typeface="Gill Sans MT"/>
              </a:rPr>
              <a:t>small</a:t>
            </a:r>
            <a:r>
              <a:rPr sz="26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4690"/>
                </a:solidFill>
                <a:latin typeface="Gill Sans MT"/>
                <a:cs typeface="Gill Sans MT"/>
              </a:rPr>
              <a:t>local</a:t>
            </a:r>
            <a:r>
              <a:rPr sz="26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004690"/>
                </a:solidFill>
                <a:latin typeface="Gill Sans MT"/>
                <a:cs typeface="Gill Sans MT"/>
              </a:rPr>
              <a:t>squares,</a:t>
            </a:r>
            <a:r>
              <a:rPr sz="26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004690"/>
                </a:solidFill>
                <a:latin typeface="Gill Sans MT"/>
                <a:cs typeface="Gill Sans MT"/>
              </a:rPr>
              <a:t>and</a:t>
            </a:r>
            <a:r>
              <a:rPr sz="26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04690"/>
                </a:solidFill>
                <a:latin typeface="Gill Sans MT"/>
                <a:cs typeface="Gill Sans MT"/>
              </a:rPr>
              <a:t>close</a:t>
            </a:r>
            <a:r>
              <a:rPr sz="26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4690"/>
                </a:solidFill>
                <a:latin typeface="Gill Sans MT"/>
                <a:cs typeface="Gill Sans MT"/>
              </a:rPr>
              <a:t>to</a:t>
            </a:r>
            <a:r>
              <a:rPr sz="26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004690"/>
                </a:solidFill>
                <a:latin typeface="Gill Sans MT"/>
                <a:cs typeface="Gill Sans MT"/>
              </a:rPr>
              <a:t>outdoor</a:t>
            </a:r>
            <a:r>
              <a:rPr sz="26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04690"/>
                </a:solidFill>
                <a:latin typeface="Gill Sans MT"/>
                <a:cs typeface="Gill Sans MT"/>
              </a:rPr>
              <a:t>serving</a:t>
            </a:r>
            <a:r>
              <a:rPr sz="2600" spc="1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004690"/>
                </a:solidFill>
                <a:latin typeface="Gill Sans MT"/>
                <a:cs typeface="Gill Sans MT"/>
              </a:rPr>
              <a:t>locations</a:t>
            </a:r>
            <a:r>
              <a:rPr sz="2600" spc="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004690"/>
                </a:solidFill>
                <a:latin typeface="Gill Sans MT"/>
                <a:cs typeface="Gill Sans MT"/>
              </a:rPr>
              <a:t>(Legeby</a:t>
            </a:r>
            <a:r>
              <a:rPr sz="2600" spc="4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004690"/>
                </a:solidFill>
                <a:latin typeface="Gill Sans MT"/>
                <a:cs typeface="Gill Sans MT"/>
              </a:rPr>
              <a:t>et</a:t>
            </a:r>
            <a:r>
              <a:rPr sz="2600" spc="4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4690"/>
                </a:solidFill>
                <a:latin typeface="Gill Sans MT"/>
                <a:cs typeface="Gill Sans MT"/>
              </a:rPr>
              <a:t>al.,</a:t>
            </a:r>
            <a:r>
              <a:rPr sz="2600" spc="4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50" dirty="0">
                <a:solidFill>
                  <a:srgbClr val="004690"/>
                </a:solidFill>
                <a:latin typeface="Gill Sans MT"/>
                <a:cs typeface="Gill Sans MT"/>
              </a:rPr>
              <a:t>2022)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8161" y="3893562"/>
            <a:ext cx="8091805" cy="2280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sz="4000" b="1" dirty="0">
                <a:solidFill>
                  <a:srgbClr val="004690"/>
                </a:solidFill>
                <a:latin typeface="Trebuchet MS"/>
                <a:cs typeface="Trebuchet MS"/>
              </a:rPr>
              <a:t>Did</a:t>
            </a:r>
            <a:r>
              <a:rPr sz="4000" spc="-1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4690"/>
                </a:solidFill>
                <a:latin typeface="Trebuchet MS"/>
                <a:cs typeface="Trebuchet MS"/>
              </a:rPr>
              <a:t>the</a:t>
            </a:r>
            <a:r>
              <a:rPr sz="4000" spc="-9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004690"/>
                </a:solidFill>
                <a:latin typeface="Trebuchet MS"/>
                <a:cs typeface="Trebuchet MS"/>
              </a:rPr>
              <a:t>intensification</a:t>
            </a:r>
            <a:r>
              <a:rPr sz="4000" spc="-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70" dirty="0">
                <a:solidFill>
                  <a:srgbClr val="004690"/>
                </a:solidFill>
                <a:latin typeface="Trebuchet MS"/>
                <a:cs typeface="Trebuchet MS"/>
              </a:rPr>
              <a:t>of</a:t>
            </a:r>
            <a:r>
              <a:rPr sz="4000" spc="-9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4690"/>
                </a:solidFill>
                <a:latin typeface="Trebuchet MS"/>
                <a:cs typeface="Trebuchet MS"/>
              </a:rPr>
              <a:t>activities</a:t>
            </a:r>
            <a:r>
              <a:rPr sz="40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50" dirty="0">
                <a:solidFill>
                  <a:srgbClr val="004690"/>
                </a:solidFill>
                <a:latin typeface="Trebuchet MS"/>
                <a:cs typeface="Trebuchet MS"/>
              </a:rPr>
              <a:t>in</a:t>
            </a:r>
            <a:r>
              <a:rPr sz="4000" spc="-16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4690"/>
                </a:solidFill>
                <a:latin typeface="Trebuchet MS"/>
                <a:cs typeface="Trebuchet MS"/>
              </a:rPr>
              <a:t>these</a:t>
            </a:r>
            <a:r>
              <a:rPr sz="4000" spc="-17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60" dirty="0">
                <a:solidFill>
                  <a:srgbClr val="004690"/>
                </a:solidFill>
                <a:latin typeface="Trebuchet MS"/>
                <a:cs typeface="Trebuchet MS"/>
              </a:rPr>
              <a:t>spaces</a:t>
            </a:r>
            <a:r>
              <a:rPr sz="4000" spc="-1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004690"/>
                </a:solidFill>
                <a:latin typeface="Trebuchet MS"/>
                <a:cs typeface="Trebuchet MS"/>
              </a:rPr>
              <a:t>translate</a:t>
            </a:r>
            <a:r>
              <a:rPr sz="4000" spc="-14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4690"/>
                </a:solidFill>
                <a:latin typeface="Trebuchet MS"/>
                <a:cs typeface="Trebuchet MS"/>
              </a:rPr>
              <a:t>into</a:t>
            </a:r>
            <a:r>
              <a:rPr sz="4000" spc="-15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004690"/>
                </a:solidFill>
                <a:latin typeface="Trebuchet MS"/>
                <a:cs typeface="Trebuchet MS"/>
              </a:rPr>
              <a:t>an</a:t>
            </a:r>
            <a:r>
              <a:rPr sz="40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35" dirty="0">
                <a:solidFill>
                  <a:srgbClr val="004690"/>
                </a:solidFill>
                <a:latin typeface="Trebuchet MS"/>
                <a:cs typeface="Trebuchet MS"/>
              </a:rPr>
              <a:t>increase</a:t>
            </a:r>
            <a:r>
              <a:rPr sz="4000" spc="-1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50" dirty="0">
                <a:solidFill>
                  <a:srgbClr val="004690"/>
                </a:solidFill>
                <a:latin typeface="Trebuchet MS"/>
                <a:cs typeface="Trebuchet MS"/>
              </a:rPr>
              <a:t>in</a:t>
            </a:r>
            <a:r>
              <a:rPr sz="4000" spc="-1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55" dirty="0">
                <a:solidFill>
                  <a:srgbClr val="004690"/>
                </a:solidFill>
                <a:latin typeface="Trebuchet MS"/>
                <a:cs typeface="Trebuchet MS"/>
              </a:rPr>
              <a:t>acts</a:t>
            </a:r>
            <a:r>
              <a:rPr sz="4000" spc="-1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70" dirty="0">
                <a:solidFill>
                  <a:srgbClr val="004690"/>
                </a:solidFill>
                <a:latin typeface="Trebuchet MS"/>
                <a:cs typeface="Trebuchet MS"/>
              </a:rPr>
              <a:t>of</a:t>
            </a:r>
            <a:r>
              <a:rPr sz="4000" spc="-1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4690"/>
                </a:solidFill>
                <a:latin typeface="Trebuchet MS"/>
                <a:cs typeface="Trebuchet MS"/>
              </a:rPr>
              <a:t>public</a:t>
            </a:r>
            <a:r>
              <a:rPr sz="40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4690"/>
                </a:solidFill>
                <a:latin typeface="Trebuchet MS"/>
                <a:cs typeface="Trebuchet MS"/>
              </a:rPr>
              <a:t>disturbance?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6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3673" y="1370539"/>
            <a:ext cx="4065270" cy="5485765"/>
          </a:xfrm>
          <a:custGeom>
            <a:avLst/>
            <a:gdLst/>
            <a:ahLst/>
            <a:cxnLst/>
            <a:rect l="l" t="t" r="r" b="b"/>
            <a:pathLst>
              <a:path w="4065270" h="5485765">
                <a:moveTo>
                  <a:pt x="4064745" y="1344743"/>
                </a:moveTo>
                <a:lnTo>
                  <a:pt x="1363453" y="1344743"/>
                </a:lnTo>
                <a:lnTo>
                  <a:pt x="1364302" y="1296500"/>
                </a:lnTo>
                <a:lnTo>
                  <a:pt x="1366831" y="1248685"/>
                </a:lnTo>
                <a:lnTo>
                  <a:pt x="1371011" y="1201327"/>
                </a:lnTo>
                <a:lnTo>
                  <a:pt x="1376814" y="1154453"/>
                </a:lnTo>
                <a:lnTo>
                  <a:pt x="1384211" y="1108093"/>
                </a:lnTo>
                <a:lnTo>
                  <a:pt x="1393174" y="1062275"/>
                </a:lnTo>
                <a:lnTo>
                  <a:pt x="1403674" y="1017027"/>
                </a:lnTo>
                <a:lnTo>
                  <a:pt x="1415683" y="972378"/>
                </a:lnTo>
                <a:lnTo>
                  <a:pt x="1429173" y="928356"/>
                </a:lnTo>
                <a:lnTo>
                  <a:pt x="1444114" y="884989"/>
                </a:lnTo>
                <a:lnTo>
                  <a:pt x="1460479" y="842306"/>
                </a:lnTo>
                <a:lnTo>
                  <a:pt x="1478239" y="800336"/>
                </a:lnTo>
                <a:lnTo>
                  <a:pt x="1497365" y="759106"/>
                </a:lnTo>
                <a:lnTo>
                  <a:pt x="1517830" y="718645"/>
                </a:lnTo>
                <a:lnTo>
                  <a:pt x="1539604" y="678982"/>
                </a:lnTo>
                <a:lnTo>
                  <a:pt x="1562660" y="640144"/>
                </a:lnTo>
                <a:lnTo>
                  <a:pt x="1586968" y="602162"/>
                </a:lnTo>
                <a:lnTo>
                  <a:pt x="1612500" y="565061"/>
                </a:lnTo>
                <a:lnTo>
                  <a:pt x="1639229" y="528872"/>
                </a:lnTo>
                <a:lnTo>
                  <a:pt x="1667124" y="493623"/>
                </a:lnTo>
                <a:lnTo>
                  <a:pt x="1696159" y="459341"/>
                </a:lnTo>
                <a:lnTo>
                  <a:pt x="1726304" y="426056"/>
                </a:lnTo>
                <a:lnTo>
                  <a:pt x="1757531" y="393796"/>
                </a:lnTo>
                <a:lnTo>
                  <a:pt x="1789811" y="362589"/>
                </a:lnTo>
                <a:lnTo>
                  <a:pt x="1823117" y="332464"/>
                </a:lnTo>
                <a:lnTo>
                  <a:pt x="1857419" y="303448"/>
                </a:lnTo>
                <a:lnTo>
                  <a:pt x="1892689" y="275571"/>
                </a:lnTo>
                <a:lnTo>
                  <a:pt x="1928899" y="248861"/>
                </a:lnTo>
                <a:lnTo>
                  <a:pt x="1966020" y="223347"/>
                </a:lnTo>
                <a:lnTo>
                  <a:pt x="2004024" y="199055"/>
                </a:lnTo>
                <a:lnTo>
                  <a:pt x="2042883" y="176016"/>
                </a:lnTo>
                <a:lnTo>
                  <a:pt x="2082567" y="154258"/>
                </a:lnTo>
                <a:lnTo>
                  <a:pt x="2123048" y="133808"/>
                </a:lnTo>
                <a:lnTo>
                  <a:pt x="2164298" y="114696"/>
                </a:lnTo>
                <a:lnTo>
                  <a:pt x="2206289" y="96949"/>
                </a:lnTo>
                <a:lnTo>
                  <a:pt x="2248992" y="80597"/>
                </a:lnTo>
                <a:lnTo>
                  <a:pt x="2292379" y="65667"/>
                </a:lnTo>
                <a:lnTo>
                  <a:pt x="2336420" y="52188"/>
                </a:lnTo>
                <a:lnTo>
                  <a:pt x="2381088" y="40188"/>
                </a:lnTo>
                <a:lnTo>
                  <a:pt x="2426354" y="29696"/>
                </a:lnTo>
                <a:lnTo>
                  <a:pt x="2472190" y="20741"/>
                </a:lnTo>
                <a:lnTo>
                  <a:pt x="2518567" y="13350"/>
                </a:lnTo>
                <a:lnTo>
                  <a:pt x="2565457" y="7552"/>
                </a:lnTo>
                <a:lnTo>
                  <a:pt x="2612832" y="3375"/>
                </a:lnTo>
                <a:lnTo>
                  <a:pt x="2660662" y="848"/>
                </a:lnTo>
                <a:lnTo>
                  <a:pt x="2708919" y="0"/>
                </a:lnTo>
                <a:lnTo>
                  <a:pt x="2708919" y="5485402"/>
                </a:lnTo>
              </a:path>
              <a:path w="4065270" h="5485765">
                <a:moveTo>
                  <a:pt x="0" y="5485402"/>
                </a:moveTo>
                <a:lnTo>
                  <a:pt x="0" y="5403566"/>
                </a:lnTo>
                <a:lnTo>
                  <a:pt x="419" y="5355411"/>
                </a:lnTo>
                <a:lnTo>
                  <a:pt x="1674" y="5307459"/>
                </a:lnTo>
                <a:lnTo>
                  <a:pt x="3756" y="5259717"/>
                </a:lnTo>
                <a:lnTo>
                  <a:pt x="6659" y="5212192"/>
                </a:lnTo>
                <a:lnTo>
                  <a:pt x="10376" y="5164892"/>
                </a:lnTo>
                <a:lnTo>
                  <a:pt x="14900" y="5117822"/>
                </a:lnTo>
                <a:lnTo>
                  <a:pt x="20224" y="5070990"/>
                </a:lnTo>
                <a:lnTo>
                  <a:pt x="26341" y="5024403"/>
                </a:lnTo>
                <a:lnTo>
                  <a:pt x="33244" y="4978068"/>
                </a:lnTo>
                <a:lnTo>
                  <a:pt x="40926" y="4931992"/>
                </a:lnTo>
                <a:lnTo>
                  <a:pt x="49381" y="4886181"/>
                </a:lnTo>
                <a:lnTo>
                  <a:pt x="58601" y="4840643"/>
                </a:lnTo>
                <a:lnTo>
                  <a:pt x="68580" y="4795384"/>
                </a:lnTo>
                <a:lnTo>
                  <a:pt x="79310" y="4750412"/>
                </a:lnTo>
                <a:lnTo>
                  <a:pt x="90784" y="4705733"/>
                </a:lnTo>
                <a:lnTo>
                  <a:pt x="102997" y="4661354"/>
                </a:lnTo>
                <a:lnTo>
                  <a:pt x="115940" y="4617283"/>
                </a:lnTo>
                <a:lnTo>
                  <a:pt x="129606" y="4573526"/>
                </a:lnTo>
                <a:lnTo>
                  <a:pt x="143990" y="4530090"/>
                </a:lnTo>
                <a:lnTo>
                  <a:pt x="159083" y="4486983"/>
                </a:lnTo>
                <a:lnTo>
                  <a:pt x="174879" y="4444210"/>
                </a:lnTo>
                <a:lnTo>
                  <a:pt x="191372" y="4401779"/>
                </a:lnTo>
                <a:lnTo>
                  <a:pt x="208553" y="4359698"/>
                </a:lnTo>
                <a:lnTo>
                  <a:pt x="226417" y="4317972"/>
                </a:lnTo>
                <a:lnTo>
                  <a:pt x="244955" y="4276608"/>
                </a:lnTo>
                <a:lnTo>
                  <a:pt x="264162" y="4235615"/>
                </a:lnTo>
                <a:lnTo>
                  <a:pt x="284031" y="4194998"/>
                </a:lnTo>
                <a:lnTo>
                  <a:pt x="304554" y="4154765"/>
                </a:lnTo>
                <a:lnTo>
                  <a:pt x="325724" y="4114922"/>
                </a:lnTo>
                <a:lnTo>
                  <a:pt x="347534" y="4075477"/>
                </a:lnTo>
                <a:lnTo>
                  <a:pt x="369979" y="4036436"/>
                </a:lnTo>
                <a:lnTo>
                  <a:pt x="393050" y="3997806"/>
                </a:lnTo>
                <a:lnTo>
                  <a:pt x="416740" y="3959595"/>
                </a:lnTo>
                <a:lnTo>
                  <a:pt x="441044" y="3921809"/>
                </a:lnTo>
                <a:lnTo>
                  <a:pt x="465953" y="3884455"/>
                </a:lnTo>
                <a:lnTo>
                  <a:pt x="491462" y="3847540"/>
                </a:lnTo>
                <a:lnTo>
                  <a:pt x="517562" y="3811072"/>
                </a:lnTo>
                <a:lnTo>
                  <a:pt x="544247" y="3775056"/>
                </a:lnTo>
                <a:lnTo>
                  <a:pt x="571510" y="3739500"/>
                </a:lnTo>
                <a:lnTo>
                  <a:pt x="599345" y="3704411"/>
                </a:lnTo>
                <a:lnTo>
                  <a:pt x="627744" y="3669796"/>
                </a:lnTo>
                <a:lnTo>
                  <a:pt x="656700" y="3635661"/>
                </a:lnTo>
                <a:lnTo>
                  <a:pt x="686206" y="3602014"/>
                </a:lnTo>
                <a:lnTo>
                  <a:pt x="716256" y="3568862"/>
                </a:lnTo>
                <a:lnTo>
                  <a:pt x="746843" y="3536211"/>
                </a:lnTo>
                <a:lnTo>
                  <a:pt x="777959" y="3504069"/>
                </a:lnTo>
                <a:lnTo>
                  <a:pt x="809597" y="3472442"/>
                </a:lnTo>
                <a:lnTo>
                  <a:pt x="841751" y="3441337"/>
                </a:lnTo>
                <a:lnTo>
                  <a:pt x="874414" y="3410762"/>
                </a:lnTo>
                <a:lnTo>
                  <a:pt x="907579" y="3380722"/>
                </a:lnTo>
                <a:lnTo>
                  <a:pt x="941239" y="3351226"/>
                </a:lnTo>
                <a:lnTo>
                  <a:pt x="975387" y="3322280"/>
                </a:lnTo>
                <a:lnTo>
                  <a:pt x="1010015" y="3293892"/>
                </a:lnTo>
                <a:lnTo>
                  <a:pt x="1045118" y="3266067"/>
                </a:lnTo>
                <a:lnTo>
                  <a:pt x="1080688" y="3238813"/>
                </a:lnTo>
                <a:lnTo>
                  <a:pt x="1116718" y="3212136"/>
                </a:lnTo>
                <a:lnTo>
                  <a:pt x="1153201" y="3186045"/>
                </a:lnTo>
                <a:lnTo>
                  <a:pt x="1190131" y="3160545"/>
                </a:lnTo>
                <a:lnTo>
                  <a:pt x="1227500" y="3135644"/>
                </a:lnTo>
                <a:lnTo>
                  <a:pt x="1265302" y="3111348"/>
                </a:lnTo>
                <a:lnTo>
                  <a:pt x="1303529" y="3087665"/>
                </a:lnTo>
                <a:lnTo>
                  <a:pt x="1342175" y="3064602"/>
                </a:lnTo>
                <a:lnTo>
                  <a:pt x="1381232" y="3042165"/>
                </a:lnTo>
                <a:lnTo>
                  <a:pt x="1420694" y="3020361"/>
                </a:lnTo>
                <a:lnTo>
                  <a:pt x="1460554" y="2999197"/>
                </a:lnTo>
                <a:lnTo>
                  <a:pt x="1500805" y="2978681"/>
                </a:lnTo>
                <a:lnTo>
                  <a:pt x="1541439" y="2958819"/>
                </a:lnTo>
                <a:lnTo>
                  <a:pt x="1582451" y="2939618"/>
                </a:lnTo>
                <a:lnTo>
                  <a:pt x="1623832" y="2921084"/>
                </a:lnTo>
                <a:lnTo>
                  <a:pt x="1665577" y="2903226"/>
                </a:lnTo>
                <a:lnTo>
                  <a:pt x="1707678" y="2886050"/>
                </a:lnTo>
                <a:lnTo>
                  <a:pt x="1750128" y="2869563"/>
                </a:lnTo>
                <a:lnTo>
                  <a:pt x="1792921" y="2853771"/>
                </a:lnTo>
                <a:lnTo>
                  <a:pt x="1836049" y="2838682"/>
                </a:lnTo>
                <a:lnTo>
                  <a:pt x="1879505" y="2824303"/>
                </a:lnTo>
                <a:lnTo>
                  <a:pt x="1923283" y="2810640"/>
                </a:lnTo>
                <a:lnTo>
                  <a:pt x="1967375" y="2797701"/>
                </a:lnTo>
                <a:lnTo>
                  <a:pt x="2011775" y="2785492"/>
                </a:lnTo>
                <a:lnTo>
                  <a:pt x="2056476" y="2774020"/>
                </a:lnTo>
                <a:lnTo>
                  <a:pt x="2101470" y="2763293"/>
                </a:lnTo>
                <a:lnTo>
                  <a:pt x="2146751" y="2753317"/>
                </a:lnTo>
                <a:lnTo>
                  <a:pt x="2192312" y="2744100"/>
                </a:lnTo>
                <a:lnTo>
                  <a:pt x="2238147" y="2735647"/>
                </a:lnTo>
                <a:lnTo>
                  <a:pt x="2284247" y="2727967"/>
                </a:lnTo>
                <a:lnTo>
                  <a:pt x="2330606" y="2721065"/>
                </a:lnTo>
                <a:lnTo>
                  <a:pt x="2377217" y="2714950"/>
                </a:lnTo>
                <a:lnTo>
                  <a:pt x="2424074" y="2709627"/>
                </a:lnTo>
                <a:lnTo>
                  <a:pt x="2471168" y="2705105"/>
                </a:lnTo>
                <a:lnTo>
                  <a:pt x="2518495" y="2701389"/>
                </a:lnTo>
                <a:lnTo>
                  <a:pt x="2566045" y="2698486"/>
                </a:lnTo>
                <a:lnTo>
                  <a:pt x="2613813" y="2696405"/>
                </a:lnTo>
                <a:lnTo>
                  <a:pt x="2661792" y="2695151"/>
                </a:lnTo>
                <a:lnTo>
                  <a:pt x="2709974" y="2694731"/>
                </a:lnTo>
                <a:lnTo>
                  <a:pt x="4064745" y="4039662"/>
                </a:lnTo>
              </a:path>
            </a:pathLst>
          </a:custGeom>
          <a:ln w="19035">
            <a:solidFill>
              <a:srgbClr val="60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8" y="225554"/>
            <a:ext cx="960117" cy="10774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33092" y="1814402"/>
            <a:ext cx="7355840" cy="36836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014"/>
              </a:spcBef>
              <a:buClr>
                <a:srgbClr val="FFFFFF"/>
              </a:buClr>
              <a:buFont typeface="Arial"/>
              <a:buChar char="•"/>
              <a:tabLst>
                <a:tab pos="299085" algn="l"/>
              </a:tabLst>
            </a:pPr>
            <a:r>
              <a:rPr sz="3200" spc="80" dirty="0">
                <a:solidFill>
                  <a:srgbClr val="FFFFFF"/>
                </a:solidFill>
                <a:latin typeface="Gill Sans MT"/>
                <a:cs typeface="Gill Sans MT"/>
              </a:rPr>
              <a:t>Urination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Gill Sans MT"/>
                <a:cs typeface="Gill Sans MT"/>
              </a:rPr>
              <a:t>defecation</a:t>
            </a:r>
            <a:endParaRPr sz="3200" dirty="0">
              <a:latin typeface="Gill Sans MT"/>
              <a:cs typeface="Gill Sans MT"/>
            </a:endParaRPr>
          </a:p>
          <a:p>
            <a:pPr marL="298450" indent="-2857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98450" algn="l"/>
              </a:tabLst>
            </a:pPr>
            <a:r>
              <a:rPr sz="3200" spc="120" dirty="0">
                <a:solidFill>
                  <a:srgbClr val="FFFFFF"/>
                </a:solidFill>
                <a:latin typeface="Gill Sans MT"/>
                <a:cs typeface="Gill Sans MT"/>
              </a:rPr>
              <a:t>Littering</a:t>
            </a:r>
            <a:endParaRPr sz="3200" dirty="0">
              <a:latin typeface="Gill Sans MT"/>
              <a:cs typeface="Gill Sans MT"/>
            </a:endParaRPr>
          </a:p>
          <a:p>
            <a:pPr marL="299085" indent="-28638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99085" algn="l"/>
              </a:tabLst>
            </a:pPr>
            <a:r>
              <a:rPr sz="3200" spc="135" dirty="0">
                <a:solidFill>
                  <a:srgbClr val="FFFFFF"/>
                </a:solidFill>
                <a:latin typeface="Gill Sans MT"/>
                <a:cs typeface="Gill Sans MT"/>
              </a:rPr>
              <a:t>Graffiti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Gill Sans MT"/>
                <a:cs typeface="Gill Sans MT"/>
              </a:rPr>
              <a:t>physical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20" dirty="0">
                <a:solidFill>
                  <a:srgbClr val="FFFFFF"/>
                </a:solidFill>
                <a:latin typeface="Gill Sans MT"/>
                <a:cs typeface="Gill Sans MT"/>
              </a:rPr>
              <a:t>damage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Gill Sans MT"/>
                <a:cs typeface="Gill Sans MT"/>
              </a:rPr>
              <a:t>(vandalism)</a:t>
            </a:r>
            <a:endParaRPr sz="3200" dirty="0">
              <a:latin typeface="Gill Sans MT"/>
              <a:cs typeface="Gill Sans MT"/>
            </a:endParaRPr>
          </a:p>
          <a:p>
            <a:pPr marL="299085" indent="-286385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299085" algn="l"/>
              </a:tabLst>
            </a:pPr>
            <a:r>
              <a:rPr sz="3200" spc="185" dirty="0">
                <a:solidFill>
                  <a:srgbClr val="FFFFFF"/>
                </a:solidFill>
                <a:latin typeface="Gill Sans MT"/>
                <a:cs typeface="Gill Sans MT"/>
              </a:rPr>
              <a:t>Abandoned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Gill Sans MT"/>
                <a:cs typeface="Gill Sans MT"/>
              </a:rPr>
              <a:t>cars</a:t>
            </a:r>
            <a:endParaRPr sz="3200" dirty="0">
              <a:latin typeface="Gill Sans MT"/>
              <a:cs typeface="Gill Sans MT"/>
            </a:endParaRPr>
          </a:p>
          <a:p>
            <a:pPr marL="298450" indent="-2857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98450" algn="l"/>
              </a:tabLst>
            </a:pP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Poor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Gill Sans MT"/>
                <a:cs typeface="Gill Sans MT"/>
              </a:rPr>
              <a:t>bike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Gill Sans MT"/>
                <a:cs typeface="Gill Sans MT"/>
              </a:rPr>
              <a:t>parking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7507" y="318008"/>
            <a:ext cx="74015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5" dirty="0">
                <a:solidFill>
                  <a:srgbClr val="FFFFFF"/>
                </a:solidFill>
              </a:rPr>
              <a:t>Acts</a:t>
            </a:r>
            <a:r>
              <a:rPr sz="4800" b="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spc="85" dirty="0">
                <a:solidFill>
                  <a:srgbClr val="FFFFFF"/>
                </a:solidFill>
              </a:rPr>
              <a:t>of</a:t>
            </a:r>
            <a:r>
              <a:rPr sz="4800" b="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public</a:t>
            </a:r>
            <a:r>
              <a:rPr sz="4800" b="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disturbance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2647" y="2794631"/>
            <a:ext cx="2705735" cy="4059554"/>
          </a:xfrm>
          <a:custGeom>
            <a:avLst/>
            <a:gdLst/>
            <a:ahLst/>
            <a:cxnLst/>
            <a:rect l="l" t="t" r="r" b="b"/>
            <a:pathLst>
              <a:path w="2705734" h="4059554">
                <a:moveTo>
                  <a:pt x="2705542" y="2704295"/>
                </a:moveTo>
                <a:lnTo>
                  <a:pt x="1349635" y="2704296"/>
                </a:lnTo>
                <a:lnTo>
                  <a:pt x="2705542" y="0"/>
                </a:lnTo>
              </a:path>
              <a:path w="2705734" h="4059554">
                <a:moveTo>
                  <a:pt x="0" y="4059558"/>
                </a:moveTo>
                <a:lnTo>
                  <a:pt x="0" y="2694367"/>
                </a:lnTo>
                <a:lnTo>
                  <a:pt x="849" y="2646140"/>
                </a:lnTo>
                <a:lnTo>
                  <a:pt x="3377" y="2598341"/>
                </a:lnTo>
                <a:lnTo>
                  <a:pt x="7557" y="2550997"/>
                </a:lnTo>
                <a:lnTo>
                  <a:pt x="13358" y="2504137"/>
                </a:lnTo>
                <a:lnTo>
                  <a:pt x="20754" y="2457790"/>
                </a:lnTo>
                <a:lnTo>
                  <a:pt x="29715" y="2411983"/>
                </a:lnTo>
                <a:lnTo>
                  <a:pt x="40213" y="2366745"/>
                </a:lnTo>
                <a:lnTo>
                  <a:pt x="52219" y="2322105"/>
                </a:lnTo>
                <a:lnTo>
                  <a:pt x="65706" y="2278090"/>
                </a:lnTo>
                <a:lnTo>
                  <a:pt x="80644" y="2234731"/>
                </a:lnTo>
                <a:lnTo>
                  <a:pt x="97006" y="2192054"/>
                </a:lnTo>
                <a:lnTo>
                  <a:pt x="114762" y="2150089"/>
                </a:lnTo>
                <a:lnTo>
                  <a:pt x="133885" y="2108864"/>
                </a:lnTo>
                <a:lnTo>
                  <a:pt x="154345" y="2068407"/>
                </a:lnTo>
                <a:lnTo>
                  <a:pt x="176115" y="2028747"/>
                </a:lnTo>
                <a:lnTo>
                  <a:pt x="199166" y="1989912"/>
                </a:lnTo>
                <a:lnTo>
                  <a:pt x="223470" y="1951930"/>
                </a:lnTo>
                <a:lnTo>
                  <a:pt x="248997" y="1914831"/>
                </a:lnTo>
                <a:lnTo>
                  <a:pt x="275721" y="1878643"/>
                </a:lnTo>
                <a:lnTo>
                  <a:pt x="303611" y="1843393"/>
                </a:lnTo>
                <a:lnTo>
                  <a:pt x="332640" y="1809111"/>
                </a:lnTo>
                <a:lnTo>
                  <a:pt x="362780" y="1775825"/>
                </a:lnTo>
                <a:lnTo>
                  <a:pt x="394001" y="1743563"/>
                </a:lnTo>
                <a:lnTo>
                  <a:pt x="426276" y="1712354"/>
                </a:lnTo>
                <a:lnTo>
                  <a:pt x="459576" y="1682226"/>
                </a:lnTo>
                <a:lnTo>
                  <a:pt x="493872" y="1653208"/>
                </a:lnTo>
                <a:lnTo>
                  <a:pt x="529136" y="1625329"/>
                </a:lnTo>
                <a:lnTo>
                  <a:pt x="565340" y="1598616"/>
                </a:lnTo>
                <a:lnTo>
                  <a:pt x="602455" y="1573097"/>
                </a:lnTo>
                <a:lnTo>
                  <a:pt x="640453" y="1548803"/>
                </a:lnTo>
                <a:lnTo>
                  <a:pt x="679305" y="1525760"/>
                </a:lnTo>
                <a:lnTo>
                  <a:pt x="718983" y="1503998"/>
                </a:lnTo>
                <a:lnTo>
                  <a:pt x="759458" y="1483545"/>
                </a:lnTo>
                <a:lnTo>
                  <a:pt x="800702" y="1464429"/>
                </a:lnTo>
                <a:lnTo>
                  <a:pt x="842687" y="1446679"/>
                </a:lnTo>
                <a:lnTo>
                  <a:pt x="885383" y="1430323"/>
                </a:lnTo>
                <a:lnTo>
                  <a:pt x="928764" y="1415390"/>
                </a:lnTo>
                <a:lnTo>
                  <a:pt x="972799" y="1401908"/>
                </a:lnTo>
                <a:lnTo>
                  <a:pt x="1017461" y="1389905"/>
                </a:lnTo>
                <a:lnTo>
                  <a:pt x="1062721" y="1379411"/>
                </a:lnTo>
                <a:lnTo>
                  <a:pt x="1108551" y="1370453"/>
                </a:lnTo>
                <a:lnTo>
                  <a:pt x="1154923" y="1363060"/>
                </a:lnTo>
                <a:lnTo>
                  <a:pt x="1201807" y="1357260"/>
                </a:lnTo>
                <a:lnTo>
                  <a:pt x="1249176" y="1353082"/>
                </a:lnTo>
                <a:lnTo>
                  <a:pt x="1297001" y="1350555"/>
                </a:lnTo>
                <a:lnTo>
                  <a:pt x="1345253" y="1349706"/>
                </a:lnTo>
                <a:lnTo>
                  <a:pt x="2705542" y="1349706"/>
                </a:lnTo>
              </a:path>
            </a:pathLst>
          </a:custGeom>
          <a:ln w="25994">
            <a:solidFill>
              <a:srgbClr val="60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Aim</a:t>
            </a:r>
            <a:r>
              <a:rPr sz="3600" b="0" spc="-100" dirty="0">
                <a:latin typeface="Times New Roman"/>
                <a:cs typeface="Times New Roman"/>
              </a:rPr>
              <a:t> </a:t>
            </a:r>
            <a:r>
              <a:rPr sz="3600" spc="65" dirty="0"/>
              <a:t>of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dirty="0"/>
              <a:t>the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spc="-10" dirty="0"/>
              <a:t>study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3" y="2254453"/>
            <a:ext cx="9575165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2600" spc="90" dirty="0">
                <a:solidFill>
                  <a:srgbClr val="004690"/>
                </a:solidFill>
                <a:latin typeface="Gill Sans MT"/>
                <a:cs typeface="Gill Sans MT"/>
              </a:rPr>
              <a:t>Aim of the study is </a:t>
            </a:r>
            <a:r>
              <a:rPr sz="2600" spc="90" dirty="0">
                <a:solidFill>
                  <a:srgbClr val="004690"/>
                </a:solidFill>
                <a:latin typeface="Gill Sans MT"/>
                <a:cs typeface="Gill Sans MT"/>
              </a:rPr>
              <a:t>to</a:t>
            </a:r>
            <a:r>
              <a:rPr sz="26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04690"/>
                </a:solidFill>
                <a:latin typeface="Gill Sans MT"/>
                <a:cs typeface="Gill Sans MT"/>
              </a:rPr>
              <a:t>investigate</a:t>
            </a:r>
            <a:r>
              <a:rPr sz="26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004690"/>
                </a:solidFill>
                <a:latin typeface="Gill Sans MT"/>
                <a:cs typeface="Gill Sans MT"/>
              </a:rPr>
              <a:t>the</a:t>
            </a:r>
            <a:r>
              <a:rPr sz="26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04690"/>
                </a:solidFill>
                <a:latin typeface="Gill Sans MT"/>
                <a:cs typeface="Gill Sans MT"/>
              </a:rPr>
              <a:t>level</a:t>
            </a:r>
            <a:r>
              <a:rPr sz="26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004690"/>
                </a:solidFill>
                <a:latin typeface="Gill Sans MT"/>
                <a:cs typeface="Gill Sans MT"/>
              </a:rPr>
              <a:t>and</a:t>
            </a:r>
            <a:r>
              <a:rPr sz="26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004690"/>
                </a:solidFill>
                <a:latin typeface="Gill Sans MT"/>
                <a:cs typeface="Gill Sans MT"/>
              </a:rPr>
              <a:t>the</a:t>
            </a:r>
            <a:r>
              <a:rPr sz="26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4690"/>
                </a:solidFill>
                <a:latin typeface="Gill Sans MT"/>
                <a:cs typeface="Gill Sans MT"/>
              </a:rPr>
              <a:t>distribution</a:t>
            </a:r>
            <a:r>
              <a:rPr sz="26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004690"/>
                </a:solidFill>
                <a:latin typeface="Gill Sans MT"/>
                <a:cs typeface="Gill Sans MT"/>
              </a:rPr>
              <a:t>of</a:t>
            </a:r>
            <a:r>
              <a:rPr sz="26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50" dirty="0">
                <a:solidFill>
                  <a:srgbClr val="004690"/>
                </a:solidFill>
                <a:latin typeface="Gill Sans MT"/>
                <a:cs typeface="Gill Sans MT"/>
              </a:rPr>
              <a:t>public</a:t>
            </a:r>
            <a:r>
              <a:rPr sz="26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04690"/>
                </a:solidFill>
                <a:latin typeface="Gill Sans MT"/>
                <a:cs typeface="Gill Sans MT"/>
              </a:rPr>
              <a:t>disturbance</a:t>
            </a:r>
            <a:r>
              <a:rPr sz="2600" spc="1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95" dirty="0">
                <a:solidFill>
                  <a:srgbClr val="004690"/>
                </a:solidFill>
                <a:latin typeface="Gill Sans MT"/>
                <a:cs typeface="Gill Sans MT"/>
              </a:rPr>
              <a:t>acts</a:t>
            </a:r>
            <a:r>
              <a:rPr sz="2600" spc="-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4690"/>
                </a:solidFill>
                <a:latin typeface="Gill Sans MT"/>
                <a:cs typeface="Gill Sans MT"/>
              </a:rPr>
              <a:t>in</a:t>
            </a:r>
            <a:r>
              <a:rPr sz="2600" spc="-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04690"/>
                </a:solidFill>
                <a:latin typeface="Gill Sans MT"/>
                <a:cs typeface="Gill Sans MT"/>
              </a:rPr>
              <a:t>Stockholm</a:t>
            </a:r>
            <a:r>
              <a:rPr sz="26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b="1" u="sng" spc="-10" dirty="0">
                <a:solidFill>
                  <a:srgbClr val="004690"/>
                </a:solidFill>
                <a:uFill>
                  <a:solidFill>
                    <a:srgbClr val="004690"/>
                  </a:solidFill>
                </a:uFill>
                <a:latin typeface="Trebuchet MS"/>
                <a:cs typeface="Trebuchet MS"/>
              </a:rPr>
              <a:t>before</a:t>
            </a:r>
            <a:r>
              <a:rPr sz="2600" u="sng" spc="-45" dirty="0">
                <a:solidFill>
                  <a:srgbClr val="004690"/>
                </a:solidFill>
                <a:uFill>
                  <a:solidFill>
                    <a:srgbClr val="00469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004690"/>
                </a:solidFill>
                <a:uFill>
                  <a:solidFill>
                    <a:srgbClr val="004690"/>
                  </a:solidFill>
                </a:uFill>
                <a:latin typeface="Trebuchet MS"/>
                <a:cs typeface="Trebuchet MS"/>
              </a:rPr>
              <a:t>and</a:t>
            </a:r>
            <a:r>
              <a:rPr sz="2600" u="sng" spc="-65" dirty="0">
                <a:solidFill>
                  <a:srgbClr val="004690"/>
                </a:solidFill>
                <a:uFill>
                  <a:solidFill>
                    <a:srgbClr val="00469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004690"/>
                </a:solidFill>
                <a:uFill>
                  <a:solidFill>
                    <a:srgbClr val="004690"/>
                  </a:solidFill>
                </a:uFill>
                <a:latin typeface="Trebuchet MS"/>
                <a:cs typeface="Trebuchet MS"/>
              </a:rPr>
              <a:t>after</a:t>
            </a:r>
            <a:r>
              <a:rPr sz="2600" u="sng" spc="-45" dirty="0">
                <a:solidFill>
                  <a:srgbClr val="004690"/>
                </a:solidFill>
                <a:uFill>
                  <a:solidFill>
                    <a:srgbClr val="00469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004690"/>
                </a:solidFill>
                <a:latin typeface="Gill Sans MT"/>
                <a:cs typeface="Gill Sans MT"/>
              </a:rPr>
              <a:t>the</a:t>
            </a:r>
            <a:r>
              <a:rPr sz="2600" spc="-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70" dirty="0">
                <a:solidFill>
                  <a:srgbClr val="004690"/>
                </a:solidFill>
                <a:latin typeface="Gill Sans MT"/>
                <a:cs typeface="Gill Sans MT"/>
              </a:rPr>
              <a:t>recommended</a:t>
            </a:r>
            <a:r>
              <a:rPr sz="26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95" dirty="0">
                <a:solidFill>
                  <a:srgbClr val="004690"/>
                </a:solidFill>
                <a:latin typeface="Gill Sans MT"/>
                <a:cs typeface="Gill Sans MT"/>
              </a:rPr>
              <a:t>stay-</a:t>
            </a:r>
            <a:r>
              <a:rPr sz="2600" spc="165" dirty="0">
                <a:solidFill>
                  <a:srgbClr val="004690"/>
                </a:solidFill>
                <a:latin typeface="Gill Sans MT"/>
                <a:cs typeface="Gill Sans MT"/>
              </a:rPr>
              <a:t>at-</a:t>
            </a:r>
            <a:r>
              <a:rPr sz="2600" spc="16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75" dirty="0">
                <a:solidFill>
                  <a:srgbClr val="004690"/>
                </a:solidFill>
                <a:latin typeface="Gill Sans MT"/>
                <a:cs typeface="Gill Sans MT"/>
              </a:rPr>
              <a:t>home</a:t>
            </a:r>
            <a:r>
              <a:rPr sz="2600" spc="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004690"/>
                </a:solidFill>
                <a:latin typeface="Gill Sans MT"/>
                <a:cs typeface="Gill Sans MT"/>
              </a:rPr>
              <a:t>measures</a:t>
            </a:r>
            <a:r>
              <a:rPr sz="2600" spc="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004690"/>
                </a:solidFill>
                <a:latin typeface="Gill Sans MT"/>
                <a:cs typeface="Gill Sans MT"/>
              </a:rPr>
              <a:t>of</a:t>
            </a:r>
            <a:r>
              <a:rPr sz="2600" spc="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004690"/>
                </a:solidFill>
                <a:latin typeface="Gill Sans MT"/>
                <a:cs typeface="Gill Sans MT"/>
              </a:rPr>
              <a:t>the</a:t>
            </a:r>
            <a:r>
              <a:rPr sz="2600" spc="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4690"/>
                </a:solidFill>
                <a:latin typeface="Gill Sans MT"/>
                <a:cs typeface="Gill Sans MT"/>
              </a:rPr>
              <a:t>COVID-19</a:t>
            </a:r>
            <a:r>
              <a:rPr sz="2600" spc="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04690"/>
                </a:solidFill>
                <a:latin typeface="Gill Sans MT"/>
                <a:cs typeface="Gill Sans MT"/>
              </a:rPr>
              <a:t>pandemic.</a:t>
            </a:r>
            <a:endParaRPr sz="26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83" y="4503166"/>
            <a:ext cx="27235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5" dirty="0">
                <a:solidFill>
                  <a:srgbClr val="004690"/>
                </a:solidFill>
                <a:latin typeface="Gill Sans MT"/>
                <a:cs typeface="Gill Sans MT"/>
              </a:rPr>
              <a:t>Crowdsourced</a:t>
            </a:r>
            <a:r>
              <a:rPr sz="16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004690"/>
                </a:solidFill>
                <a:latin typeface="Gill Sans MT"/>
                <a:cs typeface="Gill Sans MT"/>
              </a:rPr>
              <a:t>data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4369" y="4325491"/>
            <a:ext cx="3259454" cy="523092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solidFill>
                  <a:srgbClr val="004690"/>
                </a:solidFill>
                <a:latin typeface="Gill Sans MT"/>
                <a:cs typeface="Gill Sans MT"/>
              </a:rPr>
              <a:t>Did</a:t>
            </a:r>
            <a:r>
              <a:rPr sz="1200" spc="3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4690"/>
                </a:solidFill>
                <a:latin typeface="Gill Sans MT"/>
                <a:cs typeface="Gill Sans MT"/>
              </a:rPr>
              <a:t>it</a:t>
            </a:r>
            <a:r>
              <a:rPr sz="1200" spc="6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200" spc="165" dirty="0">
                <a:solidFill>
                  <a:srgbClr val="004690"/>
                </a:solidFill>
                <a:latin typeface="Gill Sans MT"/>
                <a:cs typeface="Gill Sans MT"/>
              </a:rPr>
              <a:t>change?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36100"/>
              </a:lnSpc>
            </a:pPr>
            <a:r>
              <a:rPr sz="1200" spc="70" dirty="0">
                <a:solidFill>
                  <a:srgbClr val="004690"/>
                </a:solidFill>
                <a:latin typeface="Gill Sans MT"/>
                <a:cs typeface="Gill Sans MT"/>
              </a:rPr>
              <a:t>When/where</a:t>
            </a:r>
            <a:r>
              <a:rPr sz="12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004690"/>
                </a:solidFill>
                <a:latin typeface="Gill Sans MT"/>
                <a:cs typeface="Gill Sans MT"/>
              </a:rPr>
              <a:t>change</a:t>
            </a:r>
            <a:r>
              <a:rPr sz="1200" spc="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004690"/>
                </a:solidFill>
                <a:latin typeface="Gill Sans MT"/>
                <a:cs typeface="Gill Sans MT"/>
              </a:rPr>
              <a:t>the</a:t>
            </a:r>
            <a:r>
              <a:rPr sz="12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004690"/>
                </a:solidFill>
                <a:latin typeface="Gill Sans MT"/>
                <a:cs typeface="Gill Sans MT"/>
              </a:rPr>
              <a:t>most?</a:t>
            </a:r>
            <a:r>
              <a:rPr sz="1200" spc="1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004690"/>
                </a:solidFill>
                <a:latin typeface="Gill Sans MT"/>
                <a:cs typeface="Gill Sans MT"/>
              </a:rPr>
              <a:t>Land</a:t>
            </a:r>
            <a:r>
              <a:rPr sz="12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004690"/>
                </a:solidFill>
                <a:latin typeface="Gill Sans MT"/>
                <a:cs typeface="Gill Sans MT"/>
              </a:rPr>
              <a:t>use?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1252" y="4750308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469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013" y="354838"/>
            <a:ext cx="230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/>
              <a:t>Study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spc="-50" dirty="0"/>
              <a:t>area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" y="1588007"/>
            <a:ext cx="5478779" cy="446989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5189390-821B-F999-3863-88823B74B136}"/>
              </a:ext>
            </a:extLst>
          </p:cNvPr>
          <p:cNvGrpSpPr/>
          <p:nvPr/>
        </p:nvGrpSpPr>
        <p:grpSpPr>
          <a:xfrm>
            <a:off x="3510965" y="1144282"/>
            <a:ext cx="7941010" cy="4562306"/>
            <a:chOff x="3510965" y="1144282"/>
            <a:chExt cx="7941010" cy="4562306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985" y="1144282"/>
              <a:ext cx="4749990" cy="4562306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9226677" y="1235709"/>
              <a:ext cx="1633220" cy="4222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600" spc="150" dirty="0">
                  <a:solidFill>
                    <a:srgbClr val="004690"/>
                  </a:solidFill>
                  <a:latin typeface="Gill Sans MT"/>
                  <a:cs typeface="Gill Sans MT"/>
                </a:rPr>
                <a:t>Stockholm</a:t>
              </a:r>
              <a:endParaRPr sz="2600">
                <a:latin typeface="Gill Sans MT"/>
                <a:cs typeface="Gill Sans MT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323334" y="1215901"/>
              <a:ext cx="1226185" cy="4222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600" spc="190" dirty="0">
                  <a:solidFill>
                    <a:srgbClr val="004690"/>
                  </a:solidFill>
                  <a:latin typeface="Gill Sans MT"/>
                  <a:cs typeface="Gill Sans MT"/>
                </a:rPr>
                <a:t>Sweden</a:t>
              </a:r>
              <a:endParaRPr sz="2600">
                <a:latin typeface="Gill Sans MT"/>
                <a:cs typeface="Gill Sans M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500371" y="1769363"/>
              <a:ext cx="1274445" cy="2125980"/>
            </a:xfrm>
            <a:custGeom>
              <a:avLst/>
              <a:gdLst/>
              <a:ahLst/>
              <a:cxnLst/>
              <a:rect l="l" t="t" r="r" b="b"/>
              <a:pathLst>
                <a:path w="1274445" h="2125979">
                  <a:moveTo>
                    <a:pt x="0" y="2125853"/>
                  </a:moveTo>
                  <a:lnTo>
                    <a:pt x="1274191" y="0"/>
                  </a:lnTo>
                </a:path>
              </a:pathLst>
            </a:custGeom>
            <a:ln w="6350">
              <a:solidFill>
                <a:srgbClr val="004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0965" y="1902230"/>
              <a:ext cx="1096086" cy="17435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78808" y="2191511"/>
              <a:ext cx="3767454" cy="2473325"/>
            </a:xfrm>
            <a:custGeom>
              <a:avLst/>
              <a:gdLst/>
              <a:ahLst/>
              <a:cxnLst/>
              <a:rect l="l" t="t" r="r" b="b"/>
              <a:pathLst>
                <a:path w="3767454" h="2473325">
                  <a:moveTo>
                    <a:pt x="0" y="954024"/>
                  </a:moveTo>
                  <a:lnTo>
                    <a:pt x="3767328" y="2472817"/>
                  </a:lnTo>
                </a:path>
                <a:path w="3767454" h="2473325">
                  <a:moveTo>
                    <a:pt x="0" y="897255"/>
                  </a:moveTo>
                  <a:lnTo>
                    <a:pt x="2611628" y="0"/>
                  </a:lnTo>
                </a:path>
              </a:pathLst>
            </a:custGeom>
            <a:ln w="6350">
              <a:solidFill>
                <a:srgbClr val="609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663" y="4301318"/>
            <a:ext cx="992916" cy="9117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9935" y="2542413"/>
            <a:ext cx="775299" cy="781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7186" y="3940666"/>
            <a:ext cx="759572" cy="6465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0165" y="4374105"/>
            <a:ext cx="665807" cy="8876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2602" y="5028152"/>
            <a:ext cx="765220" cy="7361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82521" y="4640143"/>
            <a:ext cx="549158" cy="8765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91497" y="5745526"/>
            <a:ext cx="643982" cy="6317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6398" y="4794142"/>
            <a:ext cx="882579" cy="56599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593848" y="4992623"/>
            <a:ext cx="411480" cy="375285"/>
          </a:xfrm>
          <a:custGeom>
            <a:avLst/>
            <a:gdLst/>
            <a:ahLst/>
            <a:cxnLst/>
            <a:rect l="l" t="t" r="r" b="b"/>
            <a:pathLst>
              <a:path w="411480" h="375285">
                <a:moveTo>
                  <a:pt x="224028" y="0"/>
                </a:moveTo>
                <a:lnTo>
                  <a:pt x="224028" y="93726"/>
                </a:lnTo>
                <a:lnTo>
                  <a:pt x="0" y="93726"/>
                </a:lnTo>
                <a:lnTo>
                  <a:pt x="0" y="281178"/>
                </a:lnTo>
                <a:lnTo>
                  <a:pt x="224028" y="281178"/>
                </a:lnTo>
                <a:lnTo>
                  <a:pt x="224028" y="374904"/>
                </a:lnTo>
                <a:lnTo>
                  <a:pt x="411480" y="187452"/>
                </a:lnTo>
                <a:lnTo>
                  <a:pt x="224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6268" y="4835652"/>
            <a:ext cx="411480" cy="330835"/>
          </a:xfrm>
          <a:custGeom>
            <a:avLst/>
            <a:gdLst/>
            <a:ahLst/>
            <a:cxnLst/>
            <a:rect l="l" t="t" r="r" b="b"/>
            <a:pathLst>
              <a:path w="411479" h="330835">
                <a:moveTo>
                  <a:pt x="246126" y="0"/>
                </a:moveTo>
                <a:lnTo>
                  <a:pt x="246126" y="69469"/>
                </a:lnTo>
                <a:lnTo>
                  <a:pt x="0" y="69469"/>
                </a:lnTo>
                <a:lnTo>
                  <a:pt x="0" y="261239"/>
                </a:lnTo>
                <a:lnTo>
                  <a:pt x="246126" y="261239"/>
                </a:lnTo>
                <a:lnTo>
                  <a:pt x="246126" y="330708"/>
                </a:lnTo>
                <a:lnTo>
                  <a:pt x="411480" y="165354"/>
                </a:lnTo>
                <a:lnTo>
                  <a:pt x="246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87356" y="4052317"/>
            <a:ext cx="1333499" cy="122834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582911" y="4869179"/>
            <a:ext cx="411480" cy="330835"/>
          </a:xfrm>
          <a:custGeom>
            <a:avLst/>
            <a:gdLst/>
            <a:ahLst/>
            <a:cxnLst/>
            <a:rect l="l" t="t" r="r" b="b"/>
            <a:pathLst>
              <a:path w="411479" h="330835">
                <a:moveTo>
                  <a:pt x="246126" y="0"/>
                </a:moveTo>
                <a:lnTo>
                  <a:pt x="246126" y="69469"/>
                </a:lnTo>
                <a:lnTo>
                  <a:pt x="0" y="69469"/>
                </a:lnTo>
                <a:lnTo>
                  <a:pt x="0" y="261239"/>
                </a:lnTo>
                <a:lnTo>
                  <a:pt x="246126" y="261239"/>
                </a:lnTo>
                <a:lnTo>
                  <a:pt x="246126" y="330708"/>
                </a:lnTo>
                <a:lnTo>
                  <a:pt x="411480" y="165354"/>
                </a:lnTo>
                <a:lnTo>
                  <a:pt x="246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5300" y="4869179"/>
            <a:ext cx="411480" cy="330835"/>
          </a:xfrm>
          <a:custGeom>
            <a:avLst/>
            <a:gdLst/>
            <a:ahLst/>
            <a:cxnLst/>
            <a:rect l="l" t="t" r="r" b="b"/>
            <a:pathLst>
              <a:path w="411479" h="330835">
                <a:moveTo>
                  <a:pt x="246126" y="0"/>
                </a:moveTo>
                <a:lnTo>
                  <a:pt x="246126" y="69469"/>
                </a:lnTo>
                <a:lnTo>
                  <a:pt x="0" y="69469"/>
                </a:lnTo>
                <a:lnTo>
                  <a:pt x="0" y="261239"/>
                </a:lnTo>
                <a:lnTo>
                  <a:pt x="246126" y="261239"/>
                </a:lnTo>
                <a:lnTo>
                  <a:pt x="246126" y="330708"/>
                </a:lnTo>
                <a:lnTo>
                  <a:pt x="411480" y="165354"/>
                </a:lnTo>
                <a:lnTo>
                  <a:pt x="246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6052" y="964693"/>
            <a:ext cx="1237485" cy="102564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22731" y="433407"/>
            <a:ext cx="1554706" cy="41091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06373" y="2060575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littering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2725" y="2094736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reporting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4701" y="2082242"/>
            <a:ext cx="1046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detection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93272" y="2104771"/>
            <a:ext cx="102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analyzing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8026" y="2096770"/>
            <a:ext cx="95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mapping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24670" y="449960"/>
            <a:ext cx="60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252525"/>
                </a:solidFill>
                <a:latin typeface="Trebuchet MS"/>
                <a:cs typeface="Trebuchet MS"/>
              </a:rPr>
              <a:t>App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591477-392F-9238-E522-1B5E1B409F39}"/>
              </a:ext>
            </a:extLst>
          </p:cNvPr>
          <p:cNvGrpSpPr/>
          <p:nvPr/>
        </p:nvGrpSpPr>
        <p:grpSpPr>
          <a:xfrm>
            <a:off x="4741164" y="2695957"/>
            <a:ext cx="623824" cy="451102"/>
            <a:chOff x="4741164" y="2695957"/>
            <a:chExt cx="623824" cy="451102"/>
          </a:xfrm>
        </p:grpSpPr>
        <p:sp>
          <p:nvSpPr>
            <p:cNvPr id="24" name="object 24"/>
            <p:cNvSpPr/>
            <p:nvPr/>
          </p:nvSpPr>
          <p:spPr>
            <a:xfrm>
              <a:off x="5017008" y="2779775"/>
              <a:ext cx="347980" cy="271780"/>
            </a:xfrm>
            <a:custGeom>
              <a:avLst/>
              <a:gdLst/>
              <a:ahLst/>
              <a:cxnLst/>
              <a:rect l="l" t="t" r="r" b="b"/>
              <a:pathLst>
                <a:path w="347979" h="271780">
                  <a:moveTo>
                    <a:pt x="211836" y="0"/>
                  </a:moveTo>
                  <a:lnTo>
                    <a:pt x="211836" y="67818"/>
                  </a:lnTo>
                  <a:lnTo>
                    <a:pt x="0" y="67818"/>
                  </a:lnTo>
                  <a:lnTo>
                    <a:pt x="0" y="203454"/>
                  </a:lnTo>
                  <a:lnTo>
                    <a:pt x="211836" y="203454"/>
                  </a:lnTo>
                  <a:lnTo>
                    <a:pt x="211836" y="271272"/>
                  </a:lnTo>
                  <a:lnTo>
                    <a:pt x="347472" y="1356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41164" y="2695957"/>
              <a:ext cx="406907" cy="45110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9E43E-FA47-A5FE-97CE-C6F9BE04FB49}"/>
              </a:ext>
            </a:extLst>
          </p:cNvPr>
          <p:cNvGrpSpPr/>
          <p:nvPr/>
        </p:nvGrpSpPr>
        <p:grpSpPr>
          <a:xfrm>
            <a:off x="4721352" y="3872484"/>
            <a:ext cx="617728" cy="411479"/>
            <a:chOff x="4721352" y="3872484"/>
            <a:chExt cx="617728" cy="411479"/>
          </a:xfrm>
        </p:grpSpPr>
        <p:sp>
          <p:nvSpPr>
            <p:cNvPr id="27" name="object 27"/>
            <p:cNvSpPr/>
            <p:nvPr/>
          </p:nvSpPr>
          <p:spPr>
            <a:xfrm>
              <a:off x="4991100" y="3965448"/>
              <a:ext cx="347980" cy="271780"/>
            </a:xfrm>
            <a:custGeom>
              <a:avLst/>
              <a:gdLst/>
              <a:ahLst/>
              <a:cxnLst/>
              <a:rect l="l" t="t" r="r" b="b"/>
              <a:pathLst>
                <a:path w="347979" h="271779">
                  <a:moveTo>
                    <a:pt x="211836" y="0"/>
                  </a:moveTo>
                  <a:lnTo>
                    <a:pt x="211836" y="67818"/>
                  </a:lnTo>
                  <a:lnTo>
                    <a:pt x="0" y="67818"/>
                  </a:lnTo>
                  <a:lnTo>
                    <a:pt x="0" y="203454"/>
                  </a:lnTo>
                  <a:lnTo>
                    <a:pt x="211836" y="203454"/>
                  </a:lnTo>
                  <a:lnTo>
                    <a:pt x="211836" y="271272"/>
                  </a:lnTo>
                  <a:lnTo>
                    <a:pt x="347472" y="1356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1352" y="3872484"/>
              <a:ext cx="391665" cy="41147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4B75EA-D146-39DC-977C-FDFCA9E92BB1}"/>
              </a:ext>
            </a:extLst>
          </p:cNvPr>
          <p:cNvGrpSpPr/>
          <p:nvPr/>
        </p:nvGrpSpPr>
        <p:grpSpPr>
          <a:xfrm>
            <a:off x="5483352" y="2473451"/>
            <a:ext cx="1338071" cy="2110739"/>
            <a:chOff x="5483352" y="2473451"/>
            <a:chExt cx="1338071" cy="2110739"/>
          </a:xfrm>
        </p:grpSpPr>
        <p:sp>
          <p:nvSpPr>
            <p:cNvPr id="30" name="object 30"/>
            <p:cNvSpPr/>
            <p:nvPr/>
          </p:nvSpPr>
          <p:spPr>
            <a:xfrm>
              <a:off x="5654040" y="2473451"/>
              <a:ext cx="1010285" cy="739775"/>
            </a:xfrm>
            <a:custGeom>
              <a:avLst/>
              <a:gdLst/>
              <a:ahLst/>
              <a:cxnLst/>
              <a:rect l="l" t="t" r="r" b="b"/>
              <a:pathLst>
                <a:path w="1010284" h="739775">
                  <a:moveTo>
                    <a:pt x="0" y="739521"/>
                  </a:moveTo>
                  <a:lnTo>
                    <a:pt x="101015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3352" y="3244595"/>
              <a:ext cx="1338071" cy="13395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33BAFD-B2CC-7245-464D-12D412576DB6}"/>
              </a:ext>
            </a:extLst>
          </p:cNvPr>
          <p:cNvGrpSpPr/>
          <p:nvPr/>
        </p:nvGrpSpPr>
        <p:grpSpPr>
          <a:xfrm>
            <a:off x="4721352" y="4943857"/>
            <a:ext cx="674116" cy="413002"/>
            <a:chOff x="4721352" y="4943857"/>
            <a:chExt cx="674116" cy="413002"/>
          </a:xfrm>
        </p:grpSpPr>
        <p:sp>
          <p:nvSpPr>
            <p:cNvPr id="33" name="object 33"/>
            <p:cNvSpPr/>
            <p:nvPr/>
          </p:nvSpPr>
          <p:spPr>
            <a:xfrm>
              <a:off x="5047488" y="5041391"/>
              <a:ext cx="347980" cy="271780"/>
            </a:xfrm>
            <a:custGeom>
              <a:avLst/>
              <a:gdLst/>
              <a:ahLst/>
              <a:cxnLst/>
              <a:rect l="l" t="t" r="r" b="b"/>
              <a:pathLst>
                <a:path w="347979" h="271779">
                  <a:moveTo>
                    <a:pt x="211836" y="0"/>
                  </a:moveTo>
                  <a:lnTo>
                    <a:pt x="211836" y="67818"/>
                  </a:lnTo>
                  <a:lnTo>
                    <a:pt x="0" y="67818"/>
                  </a:lnTo>
                  <a:lnTo>
                    <a:pt x="0" y="203454"/>
                  </a:lnTo>
                  <a:lnTo>
                    <a:pt x="211836" y="203454"/>
                  </a:lnTo>
                  <a:lnTo>
                    <a:pt x="211836" y="271272"/>
                  </a:lnTo>
                  <a:lnTo>
                    <a:pt x="347472" y="1356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21352" y="4943857"/>
              <a:ext cx="402332" cy="413002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1734" y="3546347"/>
            <a:ext cx="1243581" cy="1976627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382013" y="354838"/>
            <a:ext cx="3137535" cy="10134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930"/>
              </a:spcBef>
            </a:pPr>
            <a:r>
              <a:rPr sz="3600" spc="-10" dirty="0"/>
              <a:t>Crowdsourced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spc="-10" dirty="0"/>
              <a:t>records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2647" y="2794631"/>
            <a:ext cx="2705735" cy="4059554"/>
          </a:xfrm>
          <a:custGeom>
            <a:avLst/>
            <a:gdLst/>
            <a:ahLst/>
            <a:cxnLst/>
            <a:rect l="l" t="t" r="r" b="b"/>
            <a:pathLst>
              <a:path w="2705734" h="4059554">
                <a:moveTo>
                  <a:pt x="2705542" y="2704295"/>
                </a:moveTo>
                <a:lnTo>
                  <a:pt x="1349635" y="2704296"/>
                </a:lnTo>
                <a:lnTo>
                  <a:pt x="2705542" y="0"/>
                </a:lnTo>
              </a:path>
              <a:path w="2705734" h="4059554">
                <a:moveTo>
                  <a:pt x="0" y="4059558"/>
                </a:moveTo>
                <a:lnTo>
                  <a:pt x="0" y="2694367"/>
                </a:lnTo>
                <a:lnTo>
                  <a:pt x="849" y="2646140"/>
                </a:lnTo>
                <a:lnTo>
                  <a:pt x="3377" y="2598341"/>
                </a:lnTo>
                <a:lnTo>
                  <a:pt x="7557" y="2550997"/>
                </a:lnTo>
                <a:lnTo>
                  <a:pt x="13358" y="2504137"/>
                </a:lnTo>
                <a:lnTo>
                  <a:pt x="20754" y="2457790"/>
                </a:lnTo>
                <a:lnTo>
                  <a:pt x="29715" y="2411983"/>
                </a:lnTo>
                <a:lnTo>
                  <a:pt x="40213" y="2366745"/>
                </a:lnTo>
                <a:lnTo>
                  <a:pt x="52219" y="2322105"/>
                </a:lnTo>
                <a:lnTo>
                  <a:pt x="65706" y="2278090"/>
                </a:lnTo>
                <a:lnTo>
                  <a:pt x="80644" y="2234731"/>
                </a:lnTo>
                <a:lnTo>
                  <a:pt x="97006" y="2192054"/>
                </a:lnTo>
                <a:lnTo>
                  <a:pt x="114762" y="2150089"/>
                </a:lnTo>
                <a:lnTo>
                  <a:pt x="133885" y="2108864"/>
                </a:lnTo>
                <a:lnTo>
                  <a:pt x="154345" y="2068407"/>
                </a:lnTo>
                <a:lnTo>
                  <a:pt x="176115" y="2028747"/>
                </a:lnTo>
                <a:lnTo>
                  <a:pt x="199166" y="1989912"/>
                </a:lnTo>
                <a:lnTo>
                  <a:pt x="223470" y="1951930"/>
                </a:lnTo>
                <a:lnTo>
                  <a:pt x="248997" y="1914831"/>
                </a:lnTo>
                <a:lnTo>
                  <a:pt x="275721" y="1878643"/>
                </a:lnTo>
                <a:lnTo>
                  <a:pt x="303611" y="1843393"/>
                </a:lnTo>
                <a:lnTo>
                  <a:pt x="332640" y="1809111"/>
                </a:lnTo>
                <a:lnTo>
                  <a:pt x="362780" y="1775825"/>
                </a:lnTo>
                <a:lnTo>
                  <a:pt x="394001" y="1743563"/>
                </a:lnTo>
                <a:lnTo>
                  <a:pt x="426276" y="1712354"/>
                </a:lnTo>
                <a:lnTo>
                  <a:pt x="459576" y="1682226"/>
                </a:lnTo>
                <a:lnTo>
                  <a:pt x="493872" y="1653208"/>
                </a:lnTo>
                <a:lnTo>
                  <a:pt x="529136" y="1625329"/>
                </a:lnTo>
                <a:lnTo>
                  <a:pt x="565340" y="1598616"/>
                </a:lnTo>
                <a:lnTo>
                  <a:pt x="602455" y="1573097"/>
                </a:lnTo>
                <a:lnTo>
                  <a:pt x="640453" y="1548803"/>
                </a:lnTo>
                <a:lnTo>
                  <a:pt x="679305" y="1525760"/>
                </a:lnTo>
                <a:lnTo>
                  <a:pt x="718983" y="1503998"/>
                </a:lnTo>
                <a:lnTo>
                  <a:pt x="759458" y="1483545"/>
                </a:lnTo>
                <a:lnTo>
                  <a:pt x="800702" y="1464429"/>
                </a:lnTo>
                <a:lnTo>
                  <a:pt x="842687" y="1446679"/>
                </a:lnTo>
                <a:lnTo>
                  <a:pt x="885383" y="1430323"/>
                </a:lnTo>
                <a:lnTo>
                  <a:pt x="928764" y="1415390"/>
                </a:lnTo>
                <a:lnTo>
                  <a:pt x="972799" y="1401908"/>
                </a:lnTo>
                <a:lnTo>
                  <a:pt x="1017461" y="1389905"/>
                </a:lnTo>
                <a:lnTo>
                  <a:pt x="1062721" y="1379411"/>
                </a:lnTo>
                <a:lnTo>
                  <a:pt x="1108551" y="1370453"/>
                </a:lnTo>
                <a:lnTo>
                  <a:pt x="1154923" y="1363060"/>
                </a:lnTo>
                <a:lnTo>
                  <a:pt x="1201807" y="1357260"/>
                </a:lnTo>
                <a:lnTo>
                  <a:pt x="1249176" y="1353082"/>
                </a:lnTo>
                <a:lnTo>
                  <a:pt x="1297001" y="1350555"/>
                </a:lnTo>
                <a:lnTo>
                  <a:pt x="1345253" y="1349706"/>
                </a:lnTo>
                <a:lnTo>
                  <a:pt x="2705542" y="1349706"/>
                </a:lnTo>
              </a:path>
            </a:pathLst>
          </a:custGeom>
          <a:ln w="25994">
            <a:solidFill>
              <a:srgbClr val="609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Data</a:t>
            </a:r>
            <a:r>
              <a:rPr sz="3600" b="0" spc="-20" dirty="0">
                <a:latin typeface="Times New Roman"/>
                <a:cs typeface="Times New Roman"/>
              </a:rPr>
              <a:t> </a:t>
            </a:r>
            <a:r>
              <a:rPr sz="3600" spc="-235" dirty="0"/>
              <a:t>&amp;</a:t>
            </a:r>
            <a:r>
              <a:rPr sz="3600" b="0" spc="-25" dirty="0">
                <a:latin typeface="Times New Roman"/>
                <a:cs typeface="Times New Roman"/>
              </a:rPr>
              <a:t> </a:t>
            </a:r>
            <a:r>
              <a:rPr sz="3600" spc="-10" dirty="0"/>
              <a:t>methods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6" y="2115981"/>
            <a:ext cx="10896600" cy="40455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469265" algn="l"/>
              </a:tabLst>
            </a:pPr>
            <a:r>
              <a:rPr sz="2600" spc="85" dirty="0">
                <a:solidFill>
                  <a:srgbClr val="004690"/>
                </a:solidFill>
                <a:latin typeface="Gill Sans MT"/>
                <a:cs typeface="Gill Sans MT"/>
              </a:rPr>
              <a:t>Data</a:t>
            </a:r>
            <a:r>
              <a:rPr sz="26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004690"/>
                </a:solidFill>
                <a:latin typeface="Gill Sans MT"/>
                <a:cs typeface="Gill Sans MT"/>
              </a:rPr>
              <a:t>covered</a:t>
            </a:r>
            <a:r>
              <a:rPr sz="26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210" dirty="0">
                <a:solidFill>
                  <a:srgbClr val="004690"/>
                </a:solidFill>
                <a:latin typeface="Gill Sans MT"/>
                <a:cs typeface="Gill Sans MT"/>
              </a:rPr>
              <a:t>a</a:t>
            </a:r>
            <a:r>
              <a:rPr sz="26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4690"/>
                </a:solidFill>
                <a:latin typeface="Gill Sans MT"/>
                <a:cs typeface="Gill Sans MT"/>
              </a:rPr>
              <a:t>total</a:t>
            </a:r>
            <a:r>
              <a:rPr sz="2600" spc="-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004690"/>
                </a:solidFill>
                <a:latin typeface="Gill Sans MT"/>
                <a:cs typeface="Gill Sans MT"/>
              </a:rPr>
              <a:t>period</a:t>
            </a:r>
            <a:r>
              <a:rPr sz="26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004690"/>
                </a:solidFill>
                <a:latin typeface="Gill Sans MT"/>
                <a:cs typeface="Gill Sans MT"/>
              </a:rPr>
              <a:t>of</a:t>
            </a:r>
            <a:r>
              <a:rPr sz="26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004690"/>
                </a:solidFill>
                <a:latin typeface="Gill Sans MT"/>
                <a:cs typeface="Gill Sans MT"/>
              </a:rPr>
              <a:t>about</a:t>
            </a:r>
            <a:r>
              <a:rPr sz="26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229" dirty="0">
                <a:solidFill>
                  <a:srgbClr val="004690"/>
                </a:solidFill>
                <a:latin typeface="Gill Sans MT"/>
                <a:cs typeface="Gill Sans MT"/>
              </a:rPr>
              <a:t>30</a:t>
            </a:r>
            <a:r>
              <a:rPr sz="2600" spc="-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70" dirty="0">
                <a:solidFill>
                  <a:srgbClr val="004690"/>
                </a:solidFill>
                <a:latin typeface="Gill Sans MT"/>
                <a:cs typeface="Gill Sans MT"/>
              </a:rPr>
              <a:t>months</a:t>
            </a:r>
            <a:r>
              <a:rPr sz="2600" spc="-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4690"/>
                </a:solidFill>
                <a:latin typeface="Gill Sans MT"/>
                <a:cs typeface="Gill Sans MT"/>
              </a:rPr>
              <a:t>(95,262)</a:t>
            </a:r>
            <a:endParaRPr sz="2600">
              <a:latin typeface="Gill Sans MT"/>
              <a:cs typeface="Gill Sans MT"/>
            </a:endParaRPr>
          </a:p>
          <a:p>
            <a:pPr marL="469265" marR="5080">
              <a:lnSpc>
                <a:spcPts val="2590"/>
              </a:lnSpc>
              <a:spcBef>
                <a:spcPts val="1045"/>
              </a:spcBef>
            </a:pPr>
            <a:r>
              <a:rPr sz="2400" spc="180" dirty="0">
                <a:solidFill>
                  <a:srgbClr val="004690"/>
                </a:solidFill>
                <a:latin typeface="Gill Sans MT"/>
                <a:cs typeface="Gill Sans MT"/>
              </a:rPr>
              <a:t>5</a:t>
            </a:r>
            <a:r>
              <a:rPr sz="24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004690"/>
                </a:solidFill>
                <a:latin typeface="Gill Sans MT"/>
                <a:cs typeface="Gill Sans MT"/>
              </a:rPr>
              <a:t>types</a:t>
            </a:r>
            <a:r>
              <a:rPr sz="24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004690"/>
                </a:solidFill>
                <a:latin typeface="Gill Sans MT"/>
                <a:cs typeface="Gill Sans MT"/>
              </a:rPr>
              <a:t>(Urine/defecation,</a:t>
            </a:r>
            <a:r>
              <a:rPr sz="2400" spc="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04690"/>
                </a:solidFill>
                <a:latin typeface="Gill Sans MT"/>
                <a:cs typeface="Gill Sans MT"/>
              </a:rPr>
              <a:t>littering,</a:t>
            </a:r>
            <a:r>
              <a:rPr sz="2400" spc="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004690"/>
                </a:solidFill>
                <a:latin typeface="Gill Sans MT"/>
                <a:cs typeface="Gill Sans MT"/>
              </a:rPr>
              <a:t>graffiti</a:t>
            </a:r>
            <a:r>
              <a:rPr sz="2400" spc="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004690"/>
                </a:solidFill>
                <a:latin typeface="Gill Sans MT"/>
                <a:cs typeface="Gill Sans MT"/>
              </a:rPr>
              <a:t>and</a:t>
            </a:r>
            <a:r>
              <a:rPr sz="2400" spc="1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004690"/>
                </a:solidFill>
                <a:latin typeface="Gill Sans MT"/>
                <a:cs typeface="Gill Sans MT"/>
              </a:rPr>
              <a:t>physical</a:t>
            </a:r>
            <a:r>
              <a:rPr sz="24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004690"/>
                </a:solidFill>
                <a:latin typeface="Gill Sans MT"/>
                <a:cs typeface="Gill Sans MT"/>
              </a:rPr>
              <a:t>damage,</a:t>
            </a:r>
            <a:r>
              <a:rPr sz="2400" spc="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004690"/>
                </a:solidFill>
                <a:latin typeface="Gill Sans MT"/>
                <a:cs typeface="Gill Sans MT"/>
              </a:rPr>
              <a:t>abandoned</a:t>
            </a:r>
            <a:r>
              <a:rPr sz="2400" spc="1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004690"/>
                </a:solidFill>
                <a:latin typeface="Gill Sans MT"/>
                <a:cs typeface="Gill Sans MT"/>
              </a:rPr>
              <a:t>cars,</a:t>
            </a:r>
            <a:r>
              <a:rPr sz="2400" spc="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4690"/>
                </a:solidFill>
                <a:latin typeface="Gill Sans MT"/>
                <a:cs typeface="Gill Sans MT"/>
              </a:rPr>
              <a:t>poor</a:t>
            </a:r>
            <a:r>
              <a:rPr sz="2400" spc="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004690"/>
                </a:solidFill>
                <a:latin typeface="Gill Sans MT"/>
                <a:cs typeface="Gill Sans MT"/>
              </a:rPr>
              <a:t>bike/scooter</a:t>
            </a:r>
            <a:r>
              <a:rPr sz="2400" spc="8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004690"/>
                </a:solidFill>
                <a:latin typeface="Gill Sans MT"/>
                <a:cs typeface="Gill Sans MT"/>
              </a:rPr>
              <a:t>parking)</a:t>
            </a:r>
            <a:endParaRPr sz="2400">
              <a:latin typeface="Gill Sans MT"/>
              <a:cs typeface="Gill Sans MT"/>
            </a:endParaRPr>
          </a:p>
          <a:p>
            <a:pPr marL="812165" lvl="1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812165" algn="l"/>
              </a:tabLst>
            </a:pPr>
            <a:r>
              <a:rPr sz="2400" spc="110" dirty="0">
                <a:solidFill>
                  <a:srgbClr val="004690"/>
                </a:solidFill>
                <a:latin typeface="Gill Sans MT"/>
                <a:cs typeface="Gill Sans MT"/>
              </a:rPr>
              <a:t>Police</a:t>
            </a:r>
            <a:r>
              <a:rPr sz="24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04690"/>
                </a:solidFill>
                <a:latin typeface="Gill Sans MT"/>
                <a:cs typeface="Gill Sans MT"/>
              </a:rPr>
              <a:t>recorded</a:t>
            </a:r>
            <a:r>
              <a:rPr sz="24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004690"/>
                </a:solidFill>
                <a:latin typeface="Gill Sans MT"/>
                <a:cs typeface="Gill Sans MT"/>
              </a:rPr>
              <a:t>statistics</a:t>
            </a:r>
            <a:r>
              <a:rPr sz="2400" spc="-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004690"/>
                </a:solidFill>
                <a:latin typeface="Gill Sans MT"/>
                <a:cs typeface="Gill Sans MT"/>
              </a:rPr>
              <a:t>of</a:t>
            </a:r>
            <a:r>
              <a:rPr sz="24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04690"/>
                </a:solidFill>
                <a:latin typeface="Gill Sans MT"/>
                <a:cs typeface="Gill Sans MT"/>
              </a:rPr>
              <a:t>littering</a:t>
            </a:r>
            <a:r>
              <a:rPr sz="2400" spc="2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4690"/>
                </a:solidFill>
                <a:latin typeface="Gill Sans MT"/>
                <a:cs typeface="Gill Sans MT"/>
              </a:rPr>
              <a:t>&amp;</a:t>
            </a:r>
            <a:r>
              <a:rPr sz="24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004690"/>
                </a:solidFill>
                <a:latin typeface="Gill Sans MT"/>
                <a:cs typeface="Gill Sans MT"/>
              </a:rPr>
              <a:t>vandalism</a:t>
            </a:r>
            <a:endParaRPr sz="24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4690"/>
              </a:buClr>
              <a:buFont typeface="Arial"/>
              <a:buChar char="•"/>
            </a:pPr>
            <a:endParaRPr sz="3050">
              <a:latin typeface="Gill Sans MT"/>
              <a:cs typeface="Gill Sans MT"/>
            </a:endParaRPr>
          </a:p>
          <a:p>
            <a:pPr marL="354965" marR="4445000" indent="-342900">
              <a:lnSpc>
                <a:spcPct val="125000"/>
              </a:lnSpc>
              <a:buFont typeface="Arial"/>
              <a:buChar char="•"/>
              <a:tabLst>
                <a:tab pos="926465" algn="l"/>
              </a:tabLst>
            </a:pPr>
            <a:r>
              <a:rPr sz="2400" spc="95" dirty="0">
                <a:solidFill>
                  <a:srgbClr val="004690"/>
                </a:solidFill>
                <a:latin typeface="Gill Sans MT"/>
                <a:cs typeface="Gill Sans MT"/>
              </a:rPr>
              <a:t>Before</a:t>
            </a:r>
            <a:r>
              <a:rPr sz="2400" spc="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004690"/>
                </a:solidFill>
                <a:latin typeface="Gill Sans MT"/>
                <a:cs typeface="Gill Sans MT"/>
              </a:rPr>
              <a:t>Pandemic</a:t>
            </a:r>
            <a:r>
              <a:rPr sz="2400" spc="3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04690"/>
                </a:solidFill>
                <a:latin typeface="Gill Sans MT"/>
                <a:cs typeface="Gill Sans MT"/>
              </a:rPr>
              <a:t>(BP)</a:t>
            </a:r>
            <a:r>
              <a:rPr sz="2400" spc="1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4690"/>
                </a:solidFill>
                <a:latin typeface="Gill Sans MT"/>
                <a:cs typeface="Gill Sans MT"/>
              </a:rPr>
              <a:t>&amp;</a:t>
            </a:r>
            <a:r>
              <a:rPr sz="2400" spc="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004690"/>
                </a:solidFill>
                <a:latin typeface="Gill Sans MT"/>
                <a:cs typeface="Gill Sans MT"/>
              </a:rPr>
              <a:t>Post-</a:t>
            </a:r>
            <a:r>
              <a:rPr sz="2400" spc="170" dirty="0">
                <a:solidFill>
                  <a:srgbClr val="004690"/>
                </a:solidFill>
                <a:latin typeface="Gill Sans MT"/>
                <a:cs typeface="Gill Sans MT"/>
              </a:rPr>
              <a:t>Pandemic</a:t>
            </a:r>
            <a:r>
              <a:rPr sz="2400" spc="2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04690"/>
                </a:solidFill>
                <a:latin typeface="Gill Sans MT"/>
                <a:cs typeface="Gill Sans MT"/>
              </a:rPr>
              <a:t>(PP)</a:t>
            </a:r>
            <a:r>
              <a:rPr sz="2400" spc="90" dirty="0">
                <a:solidFill>
                  <a:srgbClr val="004690"/>
                </a:solidFill>
                <a:latin typeface="Times New Roman"/>
                <a:cs typeface="Times New Roman"/>
              </a:rPr>
              <a:t> 	</a:t>
            </a:r>
            <a:r>
              <a:rPr sz="2400" spc="75" dirty="0">
                <a:solidFill>
                  <a:srgbClr val="004690"/>
                </a:solidFill>
                <a:latin typeface="Gill Sans MT"/>
                <a:cs typeface="Gill Sans MT"/>
              </a:rPr>
              <a:t>Temporal</a:t>
            </a:r>
            <a:r>
              <a:rPr sz="240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004690"/>
                </a:solidFill>
                <a:latin typeface="Lucida Sans"/>
                <a:cs typeface="Lucida Sans"/>
              </a:rPr>
              <a:t>–</a:t>
            </a:r>
            <a:r>
              <a:rPr sz="2400" spc="-160" dirty="0">
                <a:solidFill>
                  <a:srgbClr val="004690"/>
                </a:solidFill>
                <a:latin typeface="Lucida Sans"/>
                <a:cs typeface="Lucida Sans"/>
              </a:rPr>
              <a:t> </a:t>
            </a:r>
            <a:r>
              <a:rPr sz="2400" spc="50" dirty="0">
                <a:solidFill>
                  <a:srgbClr val="004690"/>
                </a:solidFill>
                <a:latin typeface="Gill Sans MT"/>
                <a:cs typeface="Gill Sans MT"/>
              </a:rPr>
              <a:t>SARIMAX</a:t>
            </a:r>
            <a:r>
              <a:rPr sz="2400" spc="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004690"/>
                </a:solidFill>
                <a:latin typeface="Gill Sans MT"/>
                <a:cs typeface="Gill Sans MT"/>
              </a:rPr>
              <a:t>models</a:t>
            </a:r>
            <a:endParaRPr sz="2400">
              <a:latin typeface="Gill Sans MT"/>
              <a:cs typeface="Gill Sans MT"/>
            </a:endParaRPr>
          </a:p>
          <a:p>
            <a:pPr marL="926465" marR="3779520">
              <a:lnSpc>
                <a:spcPct val="124600"/>
              </a:lnSpc>
            </a:pPr>
            <a:r>
              <a:rPr sz="2400" spc="155" dirty="0">
                <a:solidFill>
                  <a:srgbClr val="004690"/>
                </a:solidFill>
                <a:latin typeface="Gill Sans MT"/>
                <a:cs typeface="Gill Sans MT"/>
              </a:rPr>
              <a:t>Spatial</a:t>
            </a:r>
            <a:r>
              <a:rPr sz="2400" spc="5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004690"/>
                </a:solidFill>
                <a:latin typeface="Lucida Sans"/>
                <a:cs typeface="Lucida Sans"/>
              </a:rPr>
              <a:t>–</a:t>
            </a:r>
            <a:r>
              <a:rPr sz="2400" spc="-95" dirty="0">
                <a:solidFill>
                  <a:srgbClr val="004690"/>
                </a:solidFill>
                <a:latin typeface="Lucida Sans"/>
                <a:cs typeface="Lucida Sans"/>
              </a:rPr>
              <a:t> </a:t>
            </a:r>
            <a:r>
              <a:rPr sz="2400" spc="180" dirty="0">
                <a:solidFill>
                  <a:srgbClr val="004690"/>
                </a:solidFill>
                <a:latin typeface="Gill Sans MT"/>
                <a:cs typeface="Gill Sans MT"/>
              </a:rPr>
              <a:t>Heatmaps</a:t>
            </a:r>
            <a:r>
              <a:rPr sz="2400" spc="5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4690"/>
                </a:solidFill>
                <a:latin typeface="Gill Sans MT"/>
                <a:cs typeface="Gill Sans MT"/>
              </a:rPr>
              <a:t>(Kernel</a:t>
            </a:r>
            <a:r>
              <a:rPr sz="2400" spc="5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004690"/>
                </a:solidFill>
                <a:latin typeface="Gill Sans MT"/>
                <a:cs typeface="Gill Sans MT"/>
              </a:rPr>
              <a:t>density</a:t>
            </a:r>
            <a:r>
              <a:rPr sz="2400" spc="7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004690"/>
                </a:solidFill>
                <a:latin typeface="Gill Sans MT"/>
                <a:cs typeface="Gill Sans MT"/>
              </a:rPr>
              <a:t>estimate)</a:t>
            </a:r>
            <a:r>
              <a:rPr sz="2400" spc="14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04690"/>
                </a:solidFill>
                <a:latin typeface="Gill Sans MT"/>
                <a:cs typeface="Gill Sans MT"/>
              </a:rPr>
              <a:t>Poisson-</a:t>
            </a:r>
            <a:r>
              <a:rPr sz="2400" spc="210" dirty="0">
                <a:solidFill>
                  <a:srgbClr val="004690"/>
                </a:solidFill>
                <a:latin typeface="Gill Sans MT"/>
                <a:cs typeface="Gill Sans MT"/>
              </a:rPr>
              <a:t>Gamma-</a:t>
            </a:r>
            <a:r>
              <a:rPr sz="2400" dirty="0">
                <a:solidFill>
                  <a:srgbClr val="004690"/>
                </a:solidFill>
                <a:latin typeface="Gill Sans MT"/>
                <a:cs typeface="Gill Sans MT"/>
              </a:rPr>
              <a:t>CAR</a:t>
            </a:r>
            <a:r>
              <a:rPr sz="2400" spc="50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04690"/>
                </a:solidFill>
                <a:latin typeface="Gill Sans MT"/>
                <a:cs typeface="Gill Sans MT"/>
              </a:rPr>
              <a:t>regression</a:t>
            </a:r>
            <a:r>
              <a:rPr sz="2400" spc="45" dirty="0">
                <a:solidFill>
                  <a:srgbClr val="004690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004690"/>
                </a:solidFill>
                <a:latin typeface="Gill Sans MT"/>
                <a:cs typeface="Gill Sans MT"/>
              </a:rPr>
              <a:t>models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89" y="1179957"/>
            <a:ext cx="136017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spc="-35" dirty="0"/>
              <a:t>Temporal</a:t>
            </a:r>
            <a:r>
              <a:rPr sz="2400" b="0" spc="-35" dirty="0">
                <a:latin typeface="Times New Roman"/>
                <a:cs typeface="Times New Roman"/>
              </a:rPr>
              <a:t> </a:t>
            </a:r>
            <a:r>
              <a:rPr sz="2400" spc="-10" dirty="0"/>
              <a:t>variation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878" y="494565"/>
            <a:ext cx="8531660" cy="5883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488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Gill Sans MT</vt:lpstr>
      <vt:lpstr>Lucida Sans</vt:lpstr>
      <vt:lpstr>Times New Roman</vt:lpstr>
      <vt:lpstr>Trebuchet MS</vt:lpstr>
      <vt:lpstr>Office Theme</vt:lpstr>
      <vt:lpstr>PowerPoint Presentation</vt:lpstr>
      <vt:lpstr>Acts of public disturbance</vt:lpstr>
      <vt:lpstr>The pandemic changed our movement patterns</vt:lpstr>
      <vt:lpstr>Acts of public disturbance</vt:lpstr>
      <vt:lpstr>Aim of the study</vt:lpstr>
      <vt:lpstr>Study area</vt:lpstr>
      <vt:lpstr>Crowdsourced records</vt:lpstr>
      <vt:lpstr>Data &amp; methods</vt:lpstr>
      <vt:lpstr>Temporal variation</vt:lpstr>
      <vt:lpstr>Change and temporal regularity between BP-PP</vt:lpstr>
      <vt:lpstr>Spatial variation</vt:lpstr>
      <vt:lpstr>Spatial variation</vt:lpstr>
      <vt:lpstr>Spatial variation</vt:lpstr>
      <vt:lpstr>Spatial variation</vt:lpstr>
      <vt:lpstr>Parks, transport hubs and schools were significantly associated with public disturbances</vt:lpstr>
      <vt:lpstr>Conclusion</vt:lpstr>
      <vt:lpstr>Use of crowdsourced data</vt:lpstr>
      <vt:lpstr>Future research: situational mechanisms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Omkar Parishwad</cp:lastModifiedBy>
  <cp:revision>1</cp:revision>
  <dcterms:created xsi:type="dcterms:W3CDTF">2023-12-10T15:34:43Z</dcterms:created>
  <dcterms:modified xsi:type="dcterms:W3CDTF">2023-12-12T08:58:28Z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2023-11-21T00:00:00Z</vt:filetime>
  </property>
  <property fmtid="{D5CDD505-2E9C-101B-9397-08002B2CF9AE}" pid="3" name="LastSaved">
    <vt:filetime>2023-12-10T00:00:00Z</vt:filetime>
  </property>
  <property fmtid="{D5CDD505-2E9C-101B-9397-08002B2CF9AE}" pid="4" name="Producer">
    <vt:lpwstr>GPL Ghostscript 9.26</vt:lpwstr>
  </property>
</Properties>
</file>