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sparxsystems.cl" TargetMode="External"/><Relationship Id="rId4" Type="http://schemas.openxmlformats.org/officeDocument/2006/relationships/hyperlink" Target="https://www.google.com.mx/url?sa=t&amp;source=web&amp;rct=j&amp;url=https://www.ctr.unican.es/asignaturas/MC_OO/Doc/M_Dinamico.pdf&amp;ved=2ahUKEwjghbfQucTZAhUymuAKHQvoBFAQFjADegQIBhAB&amp;usg=AOvVaw2gOhUmAc_K7BOgDdk31eVo" TargetMode="External"/><Relationship Id="rId5" Type="http://schemas.openxmlformats.org/officeDocument/2006/relationships/hyperlink" Target="https://www.lucidchart.com/pages/es/diagrama-de-secuenc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1505425" y="1746100"/>
            <a:ext cx="6793500" cy="16461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s">
                <a:solidFill>
                  <a:srgbClr val="F3F3F3"/>
                </a:solidFill>
              </a:rPr>
              <a:t>Programación</a:t>
            </a:r>
            <a:r>
              <a:rPr lang="es">
                <a:solidFill>
                  <a:srgbClr val="F3F3F3"/>
                </a:solidFill>
              </a:rPr>
              <a:t> Orientada a Objetos</a:t>
            </a:r>
            <a:endParaRPr>
              <a:solidFill>
                <a:srgbClr val="F3F3F3"/>
              </a:solidFill>
            </a:endParaRPr>
          </a:p>
          <a:p>
            <a:pPr indent="0" lvl="0" marL="0">
              <a:spcBef>
                <a:spcPts val="0"/>
              </a:spcBef>
              <a:spcAft>
                <a:spcPts val="0"/>
              </a:spcAft>
              <a:buNone/>
            </a:pPr>
            <a:r>
              <a:t/>
            </a:r>
            <a:endParaRPr>
              <a:solidFill>
                <a:srgbClr val="F3F3F3"/>
              </a:solidFill>
            </a:endParaRPr>
          </a:p>
          <a:p>
            <a:pPr indent="0" lvl="0" marL="0" algn="l">
              <a:spcBef>
                <a:spcPts val="0"/>
              </a:spcBef>
              <a:spcAft>
                <a:spcPts val="0"/>
              </a:spcAft>
              <a:buNone/>
            </a:pPr>
            <a:r>
              <a:rPr lang="es">
                <a:solidFill>
                  <a:srgbClr val="F3F3F3"/>
                </a:solidFill>
              </a:rPr>
              <a:t>Tema 2.2  UML/</a:t>
            </a:r>
            <a:r>
              <a:rPr lang="es">
                <a:solidFill>
                  <a:srgbClr val="F3F3F3"/>
                </a:solidFill>
              </a:rPr>
              <a:t>Dinámico</a:t>
            </a:r>
            <a:endParaRPr>
              <a:solidFill>
                <a:srgbClr val="F3F3F3"/>
              </a:solidFill>
            </a:endParaRPr>
          </a:p>
          <a:p>
            <a:pPr indent="0" lvl="0" marL="0">
              <a:spcBef>
                <a:spcPts val="0"/>
              </a:spcBef>
              <a:spcAft>
                <a:spcPts val="0"/>
              </a:spcAft>
              <a:buNone/>
            </a:pPr>
            <a:r>
              <a:t/>
            </a:r>
            <a:endParaRPr>
              <a:solidFill>
                <a:srgbClr val="F3F3F3"/>
              </a:solidFill>
            </a:endParaRPr>
          </a:p>
          <a:p>
            <a:pPr indent="0" lvl="0" marL="0" algn="l">
              <a:spcBef>
                <a:spcPts val="0"/>
              </a:spcBef>
              <a:spcAft>
                <a:spcPts val="0"/>
              </a:spcAft>
              <a:buNone/>
            </a:pPr>
            <a:r>
              <a:rPr lang="es" sz="2400">
                <a:solidFill>
                  <a:srgbClr val="F3F3F3"/>
                </a:solidFill>
              </a:rPr>
              <a:t>Integrantes:</a:t>
            </a:r>
            <a:endParaRPr sz="2400">
              <a:solidFill>
                <a:srgbClr val="F3F3F3"/>
              </a:solidFill>
            </a:endParaRPr>
          </a:p>
          <a:p>
            <a:pPr indent="0" lvl="0" marL="0" algn="l">
              <a:spcBef>
                <a:spcPts val="0"/>
              </a:spcBef>
              <a:spcAft>
                <a:spcPts val="0"/>
              </a:spcAft>
              <a:buNone/>
            </a:pPr>
            <a:r>
              <a:t/>
            </a:r>
            <a:endParaRPr sz="2400">
              <a:solidFill>
                <a:srgbClr val="F3F3F3"/>
              </a:solidFill>
            </a:endParaRPr>
          </a:p>
          <a:p>
            <a:pPr indent="0" lvl="0" marL="0" algn="l">
              <a:spcBef>
                <a:spcPts val="0"/>
              </a:spcBef>
              <a:spcAft>
                <a:spcPts val="0"/>
              </a:spcAft>
              <a:buNone/>
            </a:pPr>
            <a:r>
              <a:rPr lang="es" sz="2400">
                <a:solidFill>
                  <a:srgbClr val="F3F3F3"/>
                </a:solidFill>
              </a:rPr>
              <a:t>Ruiz Trejo Cristian Jesus</a:t>
            </a:r>
            <a:endParaRPr sz="2400">
              <a:solidFill>
                <a:srgbClr val="F3F3F3"/>
              </a:solidFill>
            </a:endParaRPr>
          </a:p>
          <a:p>
            <a:pPr indent="0" lvl="0" marL="0" algn="l">
              <a:spcBef>
                <a:spcPts val="0"/>
              </a:spcBef>
              <a:spcAft>
                <a:spcPts val="0"/>
              </a:spcAft>
              <a:buNone/>
            </a:pPr>
            <a:r>
              <a:rPr lang="es" sz="2400">
                <a:solidFill>
                  <a:srgbClr val="F3F3F3"/>
                </a:solidFill>
              </a:rPr>
              <a:t>Guzman Martinez Lizeth Yoseline</a:t>
            </a:r>
            <a:endParaRPr sz="2400">
              <a:solidFill>
                <a:srgbClr val="F3F3F3"/>
              </a:solidFill>
            </a:endParaRPr>
          </a:p>
          <a:p>
            <a:pPr indent="0" lvl="0" marL="0" algn="l">
              <a:spcBef>
                <a:spcPts val="0"/>
              </a:spcBef>
              <a:spcAft>
                <a:spcPts val="0"/>
              </a:spcAft>
              <a:buNone/>
            </a:pPr>
            <a:r>
              <a:rPr lang="es" sz="2400">
                <a:solidFill>
                  <a:srgbClr val="F3F3F3"/>
                </a:solidFill>
              </a:rPr>
              <a:t>Santiago Ramirez Luis Daniel</a:t>
            </a:r>
            <a:endParaRPr sz="24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31275" y="505925"/>
            <a:ext cx="3108600" cy="70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Ejemplo</a:t>
            </a:r>
            <a:endParaRPr/>
          </a:p>
        </p:txBody>
      </p:sp>
      <p:pic>
        <p:nvPicPr>
          <p:cNvPr id="188" name="Shape 188"/>
          <p:cNvPicPr preferRelativeResize="0"/>
          <p:nvPr/>
        </p:nvPicPr>
        <p:blipFill>
          <a:blip r:embed="rId3">
            <a:alphaModFix/>
          </a:blip>
          <a:stretch>
            <a:fillRect/>
          </a:stretch>
        </p:blipFill>
        <p:spPr>
          <a:xfrm>
            <a:off x="1360463" y="1432413"/>
            <a:ext cx="5895975" cy="277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143100" y="645075"/>
            <a:ext cx="3036300" cy="78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Vista de Actividad</a:t>
            </a:r>
            <a:endParaRPr/>
          </a:p>
        </p:txBody>
      </p:sp>
      <p:sp>
        <p:nvSpPr>
          <p:cNvPr id="194" name="Shape 194"/>
          <p:cNvSpPr txBox="1"/>
          <p:nvPr>
            <p:ph idx="2" type="body"/>
          </p:nvPr>
        </p:nvSpPr>
        <p:spPr>
          <a:xfrm>
            <a:off x="809500" y="1719625"/>
            <a:ext cx="7345200" cy="2698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800">
                <a:latin typeface="Arial"/>
                <a:ea typeface="Arial"/>
                <a:cs typeface="Arial"/>
                <a:sym typeface="Arial"/>
              </a:rPr>
              <a:t>Una actividad muestra el flujo de control entre las actividades computacionales involucradas en la </a:t>
            </a:r>
            <a:r>
              <a:rPr lang="es" sz="1800">
                <a:latin typeface="Arial"/>
                <a:ea typeface="Arial"/>
                <a:cs typeface="Arial"/>
                <a:sym typeface="Arial"/>
              </a:rPr>
              <a:t>realización</a:t>
            </a:r>
            <a:r>
              <a:rPr lang="es" sz="1800">
                <a:latin typeface="Arial"/>
                <a:ea typeface="Arial"/>
                <a:cs typeface="Arial"/>
                <a:sym typeface="Arial"/>
              </a:rPr>
              <a:t> de un </a:t>
            </a:r>
            <a:r>
              <a:rPr lang="es" sz="1800">
                <a:latin typeface="Arial"/>
                <a:ea typeface="Arial"/>
                <a:cs typeface="Arial"/>
                <a:sym typeface="Arial"/>
              </a:rPr>
              <a:t>cálculo</a:t>
            </a:r>
            <a:r>
              <a:rPr lang="es" sz="1800">
                <a:latin typeface="Arial"/>
                <a:ea typeface="Arial"/>
                <a:cs typeface="Arial"/>
                <a:sym typeface="Arial"/>
              </a:rPr>
              <a:t> o un flujo de trabajo. Su </a:t>
            </a:r>
            <a:r>
              <a:rPr lang="es" sz="1800">
                <a:latin typeface="Arial"/>
                <a:ea typeface="Arial"/>
                <a:cs typeface="Arial"/>
                <a:sym typeface="Arial"/>
              </a:rPr>
              <a:t>propósito</a:t>
            </a:r>
            <a:r>
              <a:rPr lang="es" sz="1800">
                <a:latin typeface="Arial"/>
                <a:ea typeface="Arial"/>
                <a:cs typeface="Arial"/>
                <a:sym typeface="Arial"/>
              </a:rPr>
              <a:t> es modelar los flujos de trabajo del mundo real de una </a:t>
            </a:r>
            <a:r>
              <a:rPr lang="es" sz="1800">
                <a:latin typeface="Arial"/>
                <a:ea typeface="Arial"/>
                <a:cs typeface="Arial"/>
                <a:sym typeface="Arial"/>
              </a:rPr>
              <a:t>organización</a:t>
            </a:r>
            <a:r>
              <a:rPr lang="es" sz="1800">
                <a:latin typeface="Arial"/>
                <a:ea typeface="Arial"/>
                <a:cs typeface="Arial"/>
                <a:sym typeface="Arial"/>
              </a:rPr>
              <a:t> humana. T</a:t>
            </a:r>
            <a:r>
              <a:rPr lang="es" sz="1800">
                <a:latin typeface="Arial"/>
                <a:ea typeface="Arial"/>
                <a:cs typeface="Arial"/>
                <a:sym typeface="Arial"/>
              </a:rPr>
              <a:t>ambién</a:t>
            </a:r>
            <a:r>
              <a:rPr lang="es" sz="1800">
                <a:latin typeface="Arial"/>
                <a:ea typeface="Arial"/>
                <a:cs typeface="Arial"/>
                <a:sym typeface="Arial"/>
              </a:rPr>
              <a:t> su pueden utilizar para modelar actividades de software. Es </a:t>
            </a:r>
            <a:r>
              <a:rPr lang="es" sz="1800">
                <a:latin typeface="Arial"/>
                <a:ea typeface="Arial"/>
                <a:cs typeface="Arial"/>
                <a:sym typeface="Arial"/>
              </a:rPr>
              <a:t>útil</a:t>
            </a:r>
            <a:r>
              <a:rPr lang="es" sz="1800">
                <a:latin typeface="Arial"/>
                <a:ea typeface="Arial"/>
                <a:cs typeface="Arial"/>
                <a:sym typeface="Arial"/>
              </a:rPr>
              <a:t> para comprender el comportamiento de alto nivel de la </a:t>
            </a:r>
            <a:r>
              <a:rPr lang="es" sz="1800">
                <a:latin typeface="Arial"/>
                <a:ea typeface="Arial"/>
                <a:cs typeface="Arial"/>
                <a:sym typeface="Arial"/>
              </a:rPr>
              <a:t>ejecución</a:t>
            </a:r>
            <a:r>
              <a:rPr lang="es" sz="1800">
                <a:latin typeface="Arial"/>
                <a:ea typeface="Arial"/>
                <a:cs typeface="Arial"/>
                <a:sym typeface="Arial"/>
              </a:rPr>
              <a:t> de un sistema.</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449000" y="571025"/>
            <a:ext cx="5423700" cy="51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Vista d</a:t>
            </a:r>
            <a:r>
              <a:rPr lang="es"/>
              <a:t>e Actividad</a:t>
            </a:r>
            <a:endParaRPr/>
          </a:p>
        </p:txBody>
      </p:sp>
      <p:sp>
        <p:nvSpPr>
          <p:cNvPr id="200" name="Shape 200"/>
          <p:cNvSpPr txBox="1"/>
          <p:nvPr>
            <p:ph idx="2" type="body"/>
          </p:nvPr>
        </p:nvSpPr>
        <p:spPr>
          <a:xfrm>
            <a:off x="1083300" y="1090575"/>
            <a:ext cx="7089300" cy="2759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latin typeface="Arial"/>
                <a:ea typeface="Arial"/>
                <a:cs typeface="Arial"/>
                <a:sym typeface="Arial"/>
              </a:rPr>
              <a:t>Los diagramas de actividad se usan para mostrar cómo se construyen los diferentes flujos de trabajo o los procesos dentro de un sistema, cómo se inician, los variados caminos alternativos que se pueden tomar desde el inicio hasta el fin y dónde puede ocurrir el procesamiento paralelo durante la ejecución. Un diagrama de actividades generalmente no modela el comportamiento exacto de un sistema de software (como lo hace un diagrama de secuencia), sino los procesos y los flujos a un muy alto nivel. Las actividades generalmente serán realizadas por uno o más casos de uso; la actividad describe el proceso que se desarrolla y tanto el caso de uso como un actor usará el sistema para realizar toda o parte de una actividad.  </a:t>
            </a:r>
            <a:endParaRPr sz="18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Shape 205"/>
          <p:cNvPicPr preferRelativeResize="0"/>
          <p:nvPr/>
        </p:nvPicPr>
        <p:blipFill>
          <a:blip r:embed="rId3">
            <a:alphaModFix/>
          </a:blip>
          <a:stretch>
            <a:fillRect/>
          </a:stretch>
        </p:blipFill>
        <p:spPr>
          <a:xfrm>
            <a:off x="3170475" y="208287"/>
            <a:ext cx="3721375" cy="4726925"/>
          </a:xfrm>
          <a:prstGeom prst="rect">
            <a:avLst/>
          </a:prstGeom>
          <a:noFill/>
          <a:ln>
            <a:noFill/>
          </a:ln>
        </p:spPr>
      </p:pic>
      <p:sp>
        <p:nvSpPr>
          <p:cNvPr id="206" name="Shape 206"/>
          <p:cNvSpPr txBox="1"/>
          <p:nvPr>
            <p:ph type="title"/>
          </p:nvPr>
        </p:nvSpPr>
        <p:spPr>
          <a:xfrm>
            <a:off x="1088675" y="523750"/>
            <a:ext cx="3108600" cy="70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Ejemplo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39600" y="741575"/>
            <a:ext cx="4188000" cy="99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Vista de Interacción</a:t>
            </a:r>
            <a:endParaRPr/>
          </a:p>
        </p:txBody>
      </p:sp>
      <p:sp>
        <p:nvSpPr>
          <p:cNvPr id="212" name="Shape 212"/>
          <p:cNvSpPr txBox="1"/>
          <p:nvPr>
            <p:ph idx="2" type="body"/>
          </p:nvPr>
        </p:nvSpPr>
        <p:spPr>
          <a:xfrm>
            <a:off x="806100" y="1855250"/>
            <a:ext cx="7531800" cy="2900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800">
                <a:latin typeface="Arial"/>
                <a:ea typeface="Arial"/>
                <a:cs typeface="Arial"/>
                <a:sym typeface="Arial"/>
              </a:rPr>
              <a:t>La </a:t>
            </a:r>
            <a:r>
              <a:rPr lang="es" sz="1800">
                <a:latin typeface="Arial"/>
                <a:ea typeface="Arial"/>
                <a:cs typeface="Arial"/>
                <a:sym typeface="Arial"/>
              </a:rPr>
              <a:t>interacción</a:t>
            </a:r>
            <a:r>
              <a:rPr lang="es" sz="1800">
                <a:latin typeface="Arial"/>
                <a:ea typeface="Arial"/>
                <a:cs typeface="Arial"/>
                <a:sym typeface="Arial"/>
              </a:rPr>
              <a:t> describe el intercambio de secuencias de mensajes entre las partes de un sistema, está basada en un clasificador estructurado o en una colaboración. Proporciona una </a:t>
            </a:r>
            <a:r>
              <a:rPr lang="es" sz="1800">
                <a:latin typeface="Arial"/>
                <a:ea typeface="Arial"/>
                <a:cs typeface="Arial"/>
                <a:sym typeface="Arial"/>
              </a:rPr>
              <a:t>visión</a:t>
            </a:r>
            <a:r>
              <a:rPr lang="es" sz="1800">
                <a:latin typeface="Arial"/>
                <a:ea typeface="Arial"/>
                <a:cs typeface="Arial"/>
                <a:sym typeface="Arial"/>
              </a:rPr>
              <a:t> integral del comportamiento de un sistema, es decir, muestra el flujo de control a través de varios objetos.  Se divide en dos </a:t>
            </a:r>
            <a:r>
              <a:rPr lang="es" sz="1800">
                <a:latin typeface="Arial"/>
                <a:ea typeface="Arial"/>
                <a:cs typeface="Arial"/>
                <a:sym typeface="Arial"/>
              </a:rPr>
              <a:t>diagramas</a:t>
            </a:r>
            <a:r>
              <a:rPr lang="es" sz="1800">
                <a:latin typeface="Arial"/>
                <a:ea typeface="Arial"/>
                <a:cs typeface="Arial"/>
                <a:sym typeface="Arial"/>
              </a:rPr>
              <a:t>, secuencia y </a:t>
            </a:r>
            <a:r>
              <a:rPr lang="es" sz="1800">
                <a:latin typeface="Arial"/>
                <a:ea typeface="Arial"/>
                <a:cs typeface="Arial"/>
                <a:sym typeface="Arial"/>
              </a:rPr>
              <a:t>comunicación</a:t>
            </a:r>
            <a:r>
              <a:rPr lang="es" sz="18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Diagramas de secuencia</a:t>
            </a:r>
            <a:endParaRPr/>
          </a:p>
        </p:txBody>
      </p:sp>
      <p:sp>
        <p:nvSpPr>
          <p:cNvPr id="218" name="Shape 218"/>
          <p:cNvSpPr txBox="1"/>
          <p:nvPr>
            <p:ph idx="1" type="body"/>
          </p:nvPr>
        </p:nvSpPr>
        <p:spPr>
          <a:xfrm>
            <a:off x="1145975" y="1202150"/>
            <a:ext cx="7038900" cy="3548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latin typeface="Arial"/>
                <a:ea typeface="Arial"/>
                <a:cs typeface="Arial"/>
                <a:sym typeface="Arial"/>
              </a:rPr>
              <a:t>Los diagramas de secuencia se usan para mostrar la interacción entre los usuarios, las pantallas y las instancias de los objetos en el sistema. Proveen un mapa secuencial del paso de los mensajes entre los objetos a lo largo del tiempo. </a:t>
            </a:r>
            <a:endParaRPr sz="1800">
              <a:latin typeface="Arial"/>
              <a:ea typeface="Arial"/>
              <a:cs typeface="Arial"/>
              <a:sym typeface="Arial"/>
            </a:endParaRPr>
          </a:p>
          <a:p>
            <a:pPr indent="0" lvl="0" marL="0">
              <a:spcBef>
                <a:spcPts val="1600"/>
              </a:spcBef>
              <a:spcAft>
                <a:spcPts val="1600"/>
              </a:spcAft>
              <a:buNone/>
            </a:pPr>
            <a:r>
              <a:rPr lang="es" sz="1800">
                <a:latin typeface="Arial"/>
                <a:ea typeface="Arial"/>
                <a:cs typeface="Arial"/>
                <a:sym typeface="Arial"/>
              </a:rPr>
              <a:t> El modelo incluye,  ¿Qué inicia la actividad en el sistema?, ¿Qué procesamiento y cambios ocurren internamente? y ¿Qué salidas se generan?. Muchas veces las instancias de los objetos se representan usando íconos especialmente estereotipados; existen íconos para objetos de interfaz (Boundary), controladores (Controllers) y entidades persistentes (Entity).</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336100" y="432775"/>
            <a:ext cx="5169900" cy="90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Diagrama de secuencia</a:t>
            </a:r>
            <a:endParaRPr/>
          </a:p>
        </p:txBody>
      </p:sp>
      <p:sp>
        <p:nvSpPr>
          <p:cNvPr id="224" name="Shape 224"/>
          <p:cNvSpPr txBox="1"/>
          <p:nvPr/>
        </p:nvSpPr>
        <p:spPr>
          <a:xfrm>
            <a:off x="1327925" y="1720075"/>
            <a:ext cx="7272300" cy="2923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s" sz="1800">
                <a:solidFill>
                  <a:schemeClr val="lt1"/>
                </a:solidFill>
                <a:latin typeface="Lato"/>
                <a:ea typeface="Lato"/>
                <a:cs typeface="Lato"/>
                <a:sym typeface="Lato"/>
              </a:rPr>
              <a:t>Un diagrama de secuencia muestra un conjunto de mensajes ordenados en una secuencia temporal. Cada rol se muestra como una línea de vida (línea vertical) que representa al rol a lo largo del tiempo a través de la interacción completa. Los mensajes se muestran con flechas entre líneas de vida. Puede mostrar un escenario o una historia individual de una transacción.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Shape 229"/>
          <p:cNvPicPr preferRelativeResize="0"/>
          <p:nvPr/>
        </p:nvPicPr>
        <p:blipFill>
          <a:blip r:embed="rId3">
            <a:alphaModFix/>
          </a:blip>
          <a:stretch>
            <a:fillRect/>
          </a:stretch>
        </p:blipFill>
        <p:spPr>
          <a:xfrm>
            <a:off x="2337613" y="324138"/>
            <a:ext cx="5153025" cy="4619625"/>
          </a:xfrm>
          <a:prstGeom prst="rect">
            <a:avLst/>
          </a:prstGeom>
          <a:noFill/>
          <a:ln>
            <a:noFill/>
          </a:ln>
        </p:spPr>
      </p:pic>
      <p:sp>
        <p:nvSpPr>
          <p:cNvPr id="230" name="Shape 230"/>
          <p:cNvSpPr txBox="1"/>
          <p:nvPr>
            <p:ph type="title"/>
          </p:nvPr>
        </p:nvSpPr>
        <p:spPr>
          <a:xfrm>
            <a:off x="449650" y="419275"/>
            <a:ext cx="3108600" cy="70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Ejemplo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2" type="body"/>
          </p:nvPr>
        </p:nvSpPr>
        <p:spPr>
          <a:xfrm>
            <a:off x="1132875" y="442725"/>
            <a:ext cx="7192200" cy="4192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98437"/>
              </a:lnSpc>
              <a:spcBef>
                <a:spcPts val="1700"/>
              </a:spcBef>
              <a:spcAft>
                <a:spcPts val="0"/>
              </a:spcAft>
              <a:buNone/>
            </a:pPr>
            <a:r>
              <a:rPr b="1" lang="es" sz="1400">
                <a:solidFill>
                  <a:srgbClr val="FFFFFF"/>
                </a:solidFill>
              </a:rPr>
              <a:t>Usos populares del diagrama de secuencia</a:t>
            </a:r>
            <a:endParaRPr b="1" sz="1400">
              <a:solidFill>
                <a:srgbClr val="FFFFFF"/>
              </a:solidFill>
            </a:endParaRPr>
          </a:p>
          <a:p>
            <a:pPr indent="-317500" lvl="0" marL="457200" rtl="0">
              <a:lnSpc>
                <a:spcPct val="157140"/>
              </a:lnSpc>
              <a:spcBef>
                <a:spcPts val="1400"/>
              </a:spcBef>
              <a:spcAft>
                <a:spcPts val="0"/>
              </a:spcAft>
              <a:buClr>
                <a:srgbClr val="FFFFFF"/>
              </a:buClr>
              <a:buSzPts val="1400"/>
              <a:buFont typeface="Arial"/>
              <a:buChar char="●"/>
            </a:pPr>
            <a:r>
              <a:rPr b="1" lang="es" sz="1400">
                <a:solidFill>
                  <a:srgbClr val="FFFFFF"/>
                </a:solidFill>
              </a:rPr>
              <a:t>Escenario de uso</a:t>
            </a:r>
            <a:r>
              <a:rPr lang="es" sz="1400">
                <a:solidFill>
                  <a:srgbClr val="FFFFFF"/>
                </a:solidFill>
              </a:rPr>
              <a:t> - Un escenario de uso es un diagrama de cómo se podría usar tu sistema potencialmente. Es una excelente manera de asegurar que has estudiado la lógica de cada escenario de uso para el sistema.</a:t>
            </a:r>
            <a:endParaRPr sz="1400">
              <a:solidFill>
                <a:srgbClr val="FFFFFF"/>
              </a:solidFill>
            </a:endParaRPr>
          </a:p>
          <a:p>
            <a:pPr indent="-317500" lvl="0" marL="457200" rtl="0">
              <a:lnSpc>
                <a:spcPct val="157140"/>
              </a:lnSpc>
              <a:spcBef>
                <a:spcPts val="0"/>
              </a:spcBef>
              <a:spcAft>
                <a:spcPts val="0"/>
              </a:spcAft>
              <a:buClr>
                <a:srgbClr val="FFFFFF"/>
              </a:buClr>
              <a:buSzPts val="1400"/>
              <a:buFont typeface="Arial"/>
              <a:buChar char="●"/>
            </a:pPr>
            <a:r>
              <a:rPr b="1" lang="es" sz="1400">
                <a:solidFill>
                  <a:srgbClr val="FFFFFF"/>
                </a:solidFill>
              </a:rPr>
              <a:t>Lógica del método</a:t>
            </a:r>
            <a:r>
              <a:rPr lang="es" sz="1400">
                <a:solidFill>
                  <a:srgbClr val="FFFFFF"/>
                </a:solidFill>
              </a:rPr>
              <a:t> - Al igual que utilizarías un diagrama de secuencia UML para explorar la lógica de un caso de uso, puedes usarlo para explorar la lógica de cualquier función, procedimiento o proceso complejo.</a:t>
            </a:r>
            <a:endParaRPr sz="1400">
              <a:solidFill>
                <a:srgbClr val="FFFFFF"/>
              </a:solidFill>
            </a:endParaRPr>
          </a:p>
          <a:p>
            <a:pPr indent="-317500" lvl="0" marL="457200" rtl="0">
              <a:lnSpc>
                <a:spcPct val="157140"/>
              </a:lnSpc>
              <a:spcBef>
                <a:spcPts val="0"/>
              </a:spcBef>
              <a:spcAft>
                <a:spcPts val="0"/>
              </a:spcAft>
              <a:buClr>
                <a:srgbClr val="FFFFFF"/>
              </a:buClr>
              <a:buSzPts val="1400"/>
              <a:buFont typeface="Arial"/>
              <a:buChar char="●"/>
            </a:pPr>
            <a:r>
              <a:rPr b="1" lang="es" sz="1400">
                <a:solidFill>
                  <a:srgbClr val="FFFFFF"/>
                </a:solidFill>
              </a:rPr>
              <a:t>Lógica de servicio</a:t>
            </a:r>
            <a:r>
              <a:rPr lang="es" sz="1400">
                <a:solidFill>
                  <a:srgbClr val="FFFFFF"/>
                </a:solidFill>
              </a:rPr>
              <a:t> - Si consideras que un servicio es un método de alto nivel empleado por diferentes clientes, un diagrama de secuencia es una forma ideal de trazarlo.</a:t>
            </a:r>
            <a:endParaRPr sz="1400">
              <a:solidFill>
                <a:srgbClr val="FFFFFF"/>
              </a:solidFill>
            </a:endParaRPr>
          </a:p>
          <a:p>
            <a:pPr indent="0" lvl="0" marL="0" rtl="0">
              <a:lnSpc>
                <a:spcPct val="157140"/>
              </a:lnSpc>
              <a:spcBef>
                <a:spcPts val="1100"/>
              </a:spcBef>
              <a:spcAft>
                <a:spcPts val="0"/>
              </a:spcAft>
              <a:buNone/>
            </a:pPr>
            <a:r>
              <a:t/>
            </a:r>
            <a:endParaRPr sz="1200">
              <a:solidFill>
                <a:srgbClr val="777777"/>
              </a:solidFill>
            </a:endParaRPr>
          </a:p>
          <a:p>
            <a:pPr indent="0" lvl="0" marL="0">
              <a:spcBef>
                <a:spcPts val="11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403650" y="616125"/>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Diagrama de Comunicación</a:t>
            </a:r>
            <a:endParaRPr/>
          </a:p>
        </p:txBody>
      </p:sp>
      <p:sp>
        <p:nvSpPr>
          <p:cNvPr id="241" name="Shape 241"/>
          <p:cNvSpPr txBox="1"/>
          <p:nvPr>
            <p:ph idx="2" type="body"/>
          </p:nvPr>
        </p:nvSpPr>
        <p:spPr>
          <a:xfrm>
            <a:off x="788150" y="1662725"/>
            <a:ext cx="7702800" cy="3102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800">
                <a:latin typeface="Arial"/>
                <a:ea typeface="Arial"/>
                <a:cs typeface="Arial"/>
                <a:sym typeface="Arial"/>
              </a:rPr>
              <a:t>Un diagrama de </a:t>
            </a:r>
            <a:r>
              <a:rPr lang="es" sz="1800">
                <a:latin typeface="Arial"/>
                <a:ea typeface="Arial"/>
                <a:cs typeface="Arial"/>
                <a:sym typeface="Arial"/>
              </a:rPr>
              <a:t>comunicación</a:t>
            </a:r>
            <a:r>
              <a:rPr lang="es" sz="1800">
                <a:latin typeface="Arial"/>
                <a:ea typeface="Arial"/>
                <a:cs typeface="Arial"/>
                <a:sym typeface="Arial"/>
              </a:rPr>
              <a:t> muestra roles en una </a:t>
            </a:r>
            <a:r>
              <a:rPr lang="es" sz="1800">
                <a:latin typeface="Arial"/>
                <a:ea typeface="Arial"/>
                <a:cs typeface="Arial"/>
                <a:sym typeface="Arial"/>
              </a:rPr>
              <a:t>interacción</a:t>
            </a:r>
            <a:r>
              <a:rPr lang="es" sz="1800">
                <a:latin typeface="Arial"/>
                <a:ea typeface="Arial"/>
                <a:cs typeface="Arial"/>
                <a:sym typeface="Arial"/>
              </a:rPr>
              <a:t> con una </a:t>
            </a:r>
            <a:r>
              <a:rPr lang="es" sz="1800">
                <a:latin typeface="Arial"/>
                <a:ea typeface="Arial"/>
                <a:cs typeface="Arial"/>
                <a:sym typeface="Arial"/>
              </a:rPr>
              <a:t>disposición</a:t>
            </a:r>
            <a:r>
              <a:rPr lang="es" sz="1800">
                <a:latin typeface="Arial"/>
                <a:ea typeface="Arial"/>
                <a:cs typeface="Arial"/>
                <a:sym typeface="Arial"/>
              </a:rPr>
              <a:t> geométrica, cada </a:t>
            </a:r>
            <a:r>
              <a:rPr lang="es" sz="1800">
                <a:latin typeface="Arial"/>
                <a:ea typeface="Arial"/>
                <a:cs typeface="Arial"/>
                <a:sym typeface="Arial"/>
              </a:rPr>
              <a:t>rectángulo</a:t>
            </a:r>
            <a:r>
              <a:rPr lang="es" sz="1800">
                <a:latin typeface="Arial"/>
                <a:ea typeface="Arial"/>
                <a:cs typeface="Arial"/>
                <a:sym typeface="Arial"/>
              </a:rPr>
              <a:t> muestra un rol. Los mensajes entre los objetos que desempeñan los roles se muestran como flechas vinculadas a los conectores, la secuencia de mensajes se indica mediante números de secuencia que preceden a la </a:t>
            </a:r>
            <a:r>
              <a:rPr lang="es" sz="1800">
                <a:latin typeface="Arial"/>
                <a:ea typeface="Arial"/>
                <a:cs typeface="Arial"/>
                <a:sym typeface="Arial"/>
              </a:rPr>
              <a:t>descripción</a:t>
            </a:r>
            <a:r>
              <a:rPr lang="es" sz="1800">
                <a:latin typeface="Arial"/>
                <a:ea typeface="Arial"/>
                <a:cs typeface="Arial"/>
                <a:sym typeface="Arial"/>
              </a:rPr>
              <a:t> de los mensajes. Cuando se implementa el comportamiento, la secuencia de los mensajes en un diagrama de comunicación se corresponde con la estructura de llamadas anidada y el paso de señales del programa.</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1408400" y="1529200"/>
            <a:ext cx="7505700" cy="2870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s" sz="2400">
                <a:latin typeface="Arial"/>
                <a:ea typeface="Arial"/>
                <a:cs typeface="Arial"/>
                <a:sym typeface="Arial"/>
              </a:rPr>
              <a:t>Historia de UML</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s" sz="2400">
                <a:latin typeface="Arial"/>
                <a:ea typeface="Arial"/>
                <a:cs typeface="Arial"/>
                <a:sym typeface="Arial"/>
              </a:rPr>
              <a:t>¿Qué es y para qué sirve?</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s" sz="2400">
                <a:latin typeface="Arial"/>
                <a:ea typeface="Arial"/>
                <a:cs typeface="Arial"/>
                <a:sym typeface="Arial"/>
              </a:rPr>
              <a:t>Objetivo y complejidad.</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s" sz="2400">
                <a:latin typeface="Arial"/>
                <a:ea typeface="Arial"/>
                <a:cs typeface="Arial"/>
                <a:sym typeface="Arial"/>
              </a:rPr>
              <a:t>Comportamiento Dinámico.</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s" sz="2400">
                <a:latin typeface="Arial"/>
                <a:ea typeface="Arial"/>
                <a:cs typeface="Arial"/>
                <a:sym typeface="Arial"/>
              </a:rPr>
              <a:t>Vistas Dinámicas y ejemplos.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s" sz="2400">
                <a:latin typeface="Arial"/>
                <a:ea typeface="Arial"/>
                <a:cs typeface="Arial"/>
                <a:sym typeface="Arial"/>
              </a:rPr>
              <a:t>Conclusión.</a:t>
            </a:r>
            <a:endParaRPr sz="2400">
              <a:latin typeface="Arial"/>
              <a:ea typeface="Arial"/>
              <a:cs typeface="Arial"/>
              <a:sym typeface="Arial"/>
            </a:endParaRPr>
          </a:p>
          <a:p>
            <a:pPr indent="-381000" lvl="0" marL="457200" algn="l">
              <a:spcBef>
                <a:spcPts val="0"/>
              </a:spcBef>
              <a:spcAft>
                <a:spcPts val="0"/>
              </a:spcAft>
              <a:buSzPts val="2400"/>
              <a:buFont typeface="Arial"/>
              <a:buChar char="❏"/>
            </a:pPr>
            <a:r>
              <a:rPr lang="es" sz="2400">
                <a:latin typeface="Arial"/>
                <a:ea typeface="Arial"/>
                <a:cs typeface="Arial"/>
                <a:sym typeface="Arial"/>
              </a:rPr>
              <a:t>Bibliografía.</a:t>
            </a:r>
            <a:endParaRPr sz="2400">
              <a:latin typeface="Arial"/>
              <a:ea typeface="Arial"/>
              <a:cs typeface="Arial"/>
              <a:sym typeface="Arial"/>
            </a:endParaRPr>
          </a:p>
        </p:txBody>
      </p:sp>
      <p:sp>
        <p:nvSpPr>
          <p:cNvPr id="140" name="Shape 140"/>
          <p:cNvSpPr txBox="1"/>
          <p:nvPr/>
        </p:nvSpPr>
        <p:spPr>
          <a:xfrm>
            <a:off x="1408400" y="665400"/>
            <a:ext cx="2211000" cy="64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3600">
                <a:solidFill>
                  <a:schemeClr val="lt1"/>
                </a:solidFill>
              </a:rPr>
              <a:t>ÍNDICE</a:t>
            </a:r>
            <a:endParaRPr sz="3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Shape 246"/>
          <p:cNvPicPr preferRelativeResize="0"/>
          <p:nvPr/>
        </p:nvPicPr>
        <p:blipFill>
          <a:blip r:embed="rId3">
            <a:alphaModFix/>
          </a:blip>
          <a:stretch>
            <a:fillRect/>
          </a:stretch>
        </p:blipFill>
        <p:spPr>
          <a:xfrm>
            <a:off x="2214575" y="199050"/>
            <a:ext cx="5799030" cy="4697800"/>
          </a:xfrm>
          <a:prstGeom prst="rect">
            <a:avLst/>
          </a:prstGeom>
          <a:noFill/>
          <a:ln>
            <a:noFill/>
          </a:ln>
        </p:spPr>
      </p:pic>
      <p:sp>
        <p:nvSpPr>
          <p:cNvPr id="247" name="Shape 247"/>
          <p:cNvSpPr txBox="1"/>
          <p:nvPr>
            <p:ph type="title"/>
          </p:nvPr>
        </p:nvSpPr>
        <p:spPr>
          <a:xfrm>
            <a:off x="449650" y="419275"/>
            <a:ext cx="3108600" cy="70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Ejemplo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1331725" y="760875"/>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Conclusión</a:t>
            </a:r>
            <a:endParaRPr/>
          </a:p>
        </p:txBody>
      </p:sp>
      <p:sp>
        <p:nvSpPr>
          <p:cNvPr id="253" name="Shape 253"/>
          <p:cNvSpPr txBox="1"/>
          <p:nvPr>
            <p:ph idx="2" type="body"/>
          </p:nvPr>
        </p:nvSpPr>
        <p:spPr>
          <a:xfrm>
            <a:off x="1331725" y="1629050"/>
            <a:ext cx="6751800" cy="3023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800"/>
              <a:t>El UML provee un buen soporte para el modelado dinámico de los sistemas de software, desde la fase de análisis preliminar (diagramas de actividades  y modelado de los procesos de negocio) a través de la funcionalidad de los Casos de Uso (Diagramas de Secuencia) hasta el comportamiento de las clases (Cartas de Estados). Cada tipo de diagrama ayuda a capturar la información sobre el sistema como un todo y refinar en profundidad los detalles del diseño y la implementación necesarios para completar el sistema de software.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flipH="1">
            <a:off x="584800" y="420300"/>
            <a:ext cx="7533000" cy="4197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solidFill>
                  <a:srgbClr val="FFFFFF"/>
                </a:solidFill>
              </a:rPr>
              <a:t>Referencias:</a:t>
            </a:r>
            <a:endParaRPr>
              <a:solidFill>
                <a:srgbClr val="FFFFFF"/>
              </a:solidFill>
            </a:endParaRPr>
          </a:p>
          <a:p>
            <a:pPr indent="0" lvl="0" marL="0">
              <a:spcBef>
                <a:spcPts val="0"/>
              </a:spcBef>
              <a:spcAft>
                <a:spcPts val="0"/>
              </a:spcAft>
              <a:buNone/>
            </a:pPr>
            <a:r>
              <a:t/>
            </a:r>
            <a:endParaRPr sz="1500">
              <a:solidFill>
                <a:srgbClr val="FFFFFF"/>
              </a:solidFill>
            </a:endParaRPr>
          </a:p>
          <a:p>
            <a:pPr indent="0" lvl="0" marL="0">
              <a:spcBef>
                <a:spcPts val="0"/>
              </a:spcBef>
              <a:spcAft>
                <a:spcPts val="0"/>
              </a:spcAft>
              <a:buNone/>
            </a:pPr>
            <a:r>
              <a:rPr lang="es" sz="1500">
                <a:solidFill>
                  <a:srgbClr val="A4C2F4"/>
                </a:solidFill>
              </a:rPr>
              <a:t>www.sparxsystems.com.ar - </a:t>
            </a:r>
            <a:r>
              <a:rPr lang="es" sz="1500" u="sng">
                <a:solidFill>
                  <a:srgbClr val="A4C2F4"/>
                </a:solidFill>
                <a:hlinkClick r:id="rId3"/>
              </a:rPr>
              <a:t>www.sparxsystems.cl</a:t>
            </a:r>
            <a:endParaRPr sz="1500">
              <a:solidFill>
                <a:srgbClr val="A4C2F4"/>
              </a:solidFill>
            </a:endParaRPr>
          </a:p>
          <a:p>
            <a:pPr indent="0" lvl="0" marL="0">
              <a:spcBef>
                <a:spcPts val="0"/>
              </a:spcBef>
              <a:spcAft>
                <a:spcPts val="0"/>
              </a:spcAft>
              <a:buNone/>
            </a:pPr>
            <a:r>
              <a:t/>
            </a:r>
            <a:endParaRPr sz="1500">
              <a:solidFill>
                <a:srgbClr val="A4C2F4"/>
              </a:solidFill>
            </a:endParaRPr>
          </a:p>
          <a:p>
            <a:pPr indent="0" lvl="0" marL="0">
              <a:spcBef>
                <a:spcPts val="0"/>
              </a:spcBef>
              <a:spcAft>
                <a:spcPts val="0"/>
              </a:spcAft>
              <a:buNone/>
            </a:pPr>
            <a:r>
              <a:rPr lang="es" sz="1500" u="sng">
                <a:solidFill>
                  <a:srgbClr val="A4C2F4"/>
                </a:solidFill>
                <a:hlinkClick r:id="rId4"/>
              </a:rPr>
              <a:t>https://www.google.com.mx/url?sa=t&amp;source=web&amp;rct=j&amp;url=https://www.ctr.unican.es/asignaturas/MC_OO/Doc/M_Dinamico.pdf&amp;ved=2ahUKEwjghbfQucTZAhUymuAKHQvoBFAQFjADegQIBhAB&amp;usg=AOvVaw2gOhUmAc_K7BOgDdk31eVo</a:t>
            </a:r>
            <a:endParaRPr sz="1500">
              <a:solidFill>
                <a:srgbClr val="A4C2F4"/>
              </a:solidFill>
            </a:endParaRPr>
          </a:p>
          <a:p>
            <a:pPr indent="0" lvl="0" marL="0">
              <a:spcBef>
                <a:spcPts val="0"/>
              </a:spcBef>
              <a:spcAft>
                <a:spcPts val="0"/>
              </a:spcAft>
              <a:buNone/>
            </a:pPr>
            <a:r>
              <a:t/>
            </a:r>
            <a:endParaRPr sz="1500">
              <a:solidFill>
                <a:srgbClr val="A4C2F4"/>
              </a:solidFill>
            </a:endParaRPr>
          </a:p>
          <a:p>
            <a:pPr indent="0" lvl="0" marL="0">
              <a:spcBef>
                <a:spcPts val="0"/>
              </a:spcBef>
              <a:spcAft>
                <a:spcPts val="0"/>
              </a:spcAft>
              <a:buNone/>
            </a:pPr>
            <a:r>
              <a:rPr lang="es" sz="1500" u="sng">
                <a:solidFill>
                  <a:schemeClr val="hlink"/>
                </a:solidFill>
                <a:hlinkClick r:id="rId5"/>
              </a:rPr>
              <a:t>https://www.lucidchart.com/pages/es/diagrama-de-secuencia</a:t>
            </a:r>
            <a:endParaRPr sz="1500" u="sng">
              <a:solidFill>
                <a:srgbClr val="A4C2F4"/>
              </a:solidFill>
            </a:endParaRPr>
          </a:p>
          <a:p>
            <a:pPr indent="0" lvl="0" marL="0">
              <a:spcBef>
                <a:spcPts val="0"/>
              </a:spcBef>
              <a:spcAft>
                <a:spcPts val="0"/>
              </a:spcAft>
              <a:buNone/>
            </a:pPr>
            <a:r>
              <a:t/>
            </a:r>
            <a:endParaRPr sz="1500" u="sng">
              <a:solidFill>
                <a:srgbClr val="A4C2F4"/>
              </a:solidFill>
            </a:endParaRPr>
          </a:p>
          <a:p>
            <a:pPr indent="0" lvl="0" marL="0">
              <a:spcBef>
                <a:spcPts val="0"/>
              </a:spcBef>
              <a:spcAft>
                <a:spcPts val="0"/>
              </a:spcAft>
              <a:buNone/>
            </a:pPr>
            <a:r>
              <a:rPr lang="es" sz="1500">
                <a:solidFill>
                  <a:srgbClr val="A4C2F4"/>
                </a:solidFill>
              </a:rPr>
              <a:t>https://www.dropbox.com/scl/fo/3y17p9okclei7mvi7xqwk/AADj5GFVbdkJ4hmzx94CiaISa/libros/OO?dl=0&amp;preview=El_lenguaje_unificado_de_modelado_Manual_de_refe.pdf</a:t>
            </a:r>
            <a:endParaRPr sz="1500">
              <a:solidFill>
                <a:srgbClr val="A4C2F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819150" y="845600"/>
            <a:ext cx="7734000" cy="106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Historia de UML</a:t>
            </a:r>
            <a:endParaRPr/>
          </a:p>
        </p:txBody>
      </p:sp>
      <p:sp>
        <p:nvSpPr>
          <p:cNvPr id="146" name="Shape 146"/>
          <p:cNvSpPr txBox="1"/>
          <p:nvPr>
            <p:ph idx="1" type="body"/>
          </p:nvPr>
        </p:nvSpPr>
        <p:spPr>
          <a:xfrm>
            <a:off x="830700" y="1553375"/>
            <a:ext cx="7302600" cy="288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700"/>
              <a:t>UML fue desarrollado en un esfuerzo para simplificar y consolidar el gran número de métodos de desarrollo orientados a objetos que habían surgido.</a:t>
            </a:r>
            <a:endParaRPr sz="1700"/>
          </a:p>
          <a:p>
            <a:pPr indent="0" lvl="0" marL="0" rtl="0">
              <a:spcBef>
                <a:spcPts val="1600"/>
              </a:spcBef>
              <a:spcAft>
                <a:spcPts val="0"/>
              </a:spcAft>
              <a:buNone/>
            </a:pPr>
            <a:r>
              <a:rPr lang="es" sz="1700"/>
              <a:t>El Lenguaje Unificado de Modelado (UML) fue adoptado unánimemente como estándar por los miembros del Object Management Group  (OMG)  en 1997.</a:t>
            </a:r>
            <a:endParaRPr sz="1700"/>
          </a:p>
          <a:p>
            <a:pPr indent="0" lvl="0" marL="0">
              <a:spcBef>
                <a:spcPts val="1600"/>
              </a:spcBef>
              <a:spcAft>
                <a:spcPts val="1600"/>
              </a:spcAft>
              <a:buNone/>
            </a:pPr>
            <a:r>
              <a:rPr lang="es" sz="1700"/>
              <a:t>En la actualidad UML ha reemplazado a la mayoría de las notaciones de modelado de los procesos de desarrollo, herramientas de modelado y artículos en la literatura técnica.</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5274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¿Qué es y para qué sirve UML?</a:t>
            </a:r>
            <a:endParaRPr/>
          </a:p>
        </p:txBody>
      </p:sp>
      <p:sp>
        <p:nvSpPr>
          <p:cNvPr id="152" name="Shape 1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latin typeface="Arial"/>
                <a:ea typeface="Arial"/>
                <a:cs typeface="Arial"/>
                <a:sym typeface="Arial"/>
              </a:rPr>
              <a:t>Es un lenguaje de modelado visual, que se utiliza para especificar, visualizar, construir y documentar los artefactos de un sistema software.</a:t>
            </a:r>
            <a:endParaRPr sz="1800">
              <a:latin typeface="Arial"/>
              <a:ea typeface="Arial"/>
              <a:cs typeface="Arial"/>
              <a:sym typeface="Arial"/>
            </a:endParaRPr>
          </a:p>
          <a:p>
            <a:pPr indent="0" lvl="0" marL="0">
              <a:spcBef>
                <a:spcPts val="1600"/>
              </a:spcBef>
              <a:spcAft>
                <a:spcPts val="0"/>
              </a:spcAft>
              <a:buNone/>
            </a:pPr>
            <a:r>
              <a:rPr lang="es" sz="1800">
                <a:latin typeface="Arial"/>
                <a:ea typeface="Arial"/>
                <a:cs typeface="Arial"/>
                <a:sym typeface="Arial"/>
              </a:rPr>
              <a:t>Sirve para comprender, diseñar, ojear, configurar, mantener y controlar la </a:t>
            </a:r>
            <a:r>
              <a:rPr lang="es" sz="1800">
                <a:latin typeface="Arial"/>
                <a:ea typeface="Arial"/>
                <a:cs typeface="Arial"/>
                <a:sym typeface="Arial"/>
              </a:rPr>
              <a:t>información</a:t>
            </a:r>
            <a:r>
              <a:rPr lang="es" sz="1800">
                <a:latin typeface="Arial"/>
                <a:ea typeface="Arial"/>
                <a:cs typeface="Arial"/>
                <a:sym typeface="Arial"/>
              </a:rPr>
              <a:t> sobre tales sistemas.</a:t>
            </a:r>
            <a:endParaRPr sz="1800">
              <a:latin typeface="Arial"/>
              <a:ea typeface="Arial"/>
              <a:cs typeface="Arial"/>
              <a:sym typeface="Arial"/>
            </a:endParaRPr>
          </a:p>
          <a:p>
            <a:pPr indent="0" lvl="0" marL="0">
              <a:spcBef>
                <a:spcPts val="1600"/>
              </a:spcBef>
              <a:spcAft>
                <a:spcPts val="1600"/>
              </a:spcAft>
              <a:buNone/>
            </a:pPr>
            <a:r>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 y complejidad</a:t>
            </a:r>
            <a:endParaRPr/>
          </a:p>
        </p:txBody>
      </p:sp>
      <p:sp>
        <p:nvSpPr>
          <p:cNvPr id="158" name="Shape 158"/>
          <p:cNvSpPr txBox="1"/>
          <p:nvPr>
            <p:ph idx="1" type="body"/>
          </p:nvPr>
        </p:nvSpPr>
        <p:spPr>
          <a:xfrm>
            <a:off x="1208375" y="1050650"/>
            <a:ext cx="7038900" cy="344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latin typeface="Arial"/>
                <a:ea typeface="Arial"/>
                <a:cs typeface="Arial"/>
                <a:sym typeface="Arial"/>
              </a:rPr>
              <a:t>El comportamiento </a:t>
            </a:r>
            <a:r>
              <a:rPr lang="es" sz="1800">
                <a:latin typeface="Arial"/>
                <a:ea typeface="Arial"/>
                <a:cs typeface="Arial"/>
                <a:sym typeface="Arial"/>
              </a:rPr>
              <a:t>dinámico</a:t>
            </a:r>
            <a:r>
              <a:rPr lang="es" sz="1800">
                <a:latin typeface="Arial"/>
                <a:ea typeface="Arial"/>
                <a:cs typeface="Arial"/>
                <a:sym typeface="Arial"/>
              </a:rPr>
              <a:t> define la historia de los objetos a lo largo del tiempo y la </a:t>
            </a:r>
            <a:r>
              <a:rPr lang="es" sz="1800">
                <a:latin typeface="Arial"/>
                <a:ea typeface="Arial"/>
                <a:cs typeface="Arial"/>
                <a:sym typeface="Arial"/>
              </a:rPr>
              <a:t>comunicación</a:t>
            </a:r>
            <a:r>
              <a:rPr lang="es" sz="1800">
                <a:latin typeface="Arial"/>
                <a:ea typeface="Arial"/>
                <a:cs typeface="Arial"/>
                <a:sym typeface="Arial"/>
              </a:rPr>
              <a:t> entre objetos para cumplir los objetivos. </a:t>
            </a:r>
            <a:endParaRPr sz="1800">
              <a:latin typeface="Arial"/>
              <a:ea typeface="Arial"/>
              <a:cs typeface="Arial"/>
              <a:sym typeface="Arial"/>
            </a:endParaRPr>
          </a:p>
          <a:p>
            <a:pPr indent="0" lvl="0" marL="0">
              <a:spcBef>
                <a:spcPts val="1600"/>
              </a:spcBef>
              <a:spcAft>
                <a:spcPts val="0"/>
              </a:spcAft>
              <a:buNone/>
            </a:pPr>
            <a:r>
              <a:rPr lang="es" sz="1800">
                <a:latin typeface="Arial"/>
                <a:ea typeface="Arial"/>
                <a:cs typeface="Arial"/>
                <a:sym typeface="Arial"/>
              </a:rPr>
              <a:t>Hubo varios objetivos </a:t>
            </a:r>
            <a:r>
              <a:rPr lang="es" sz="1800">
                <a:latin typeface="Arial"/>
                <a:ea typeface="Arial"/>
                <a:cs typeface="Arial"/>
                <a:sym typeface="Arial"/>
              </a:rPr>
              <a:t>detrás</a:t>
            </a:r>
            <a:r>
              <a:rPr lang="es" sz="1800">
                <a:latin typeface="Arial"/>
                <a:ea typeface="Arial"/>
                <a:cs typeface="Arial"/>
                <a:sym typeface="Arial"/>
              </a:rPr>
              <a:t> del desarrollo de UML, pero el más importante es que UML es un lenguaje de modelado de </a:t>
            </a:r>
            <a:r>
              <a:rPr lang="es" sz="1800">
                <a:latin typeface="Arial"/>
                <a:ea typeface="Arial"/>
                <a:cs typeface="Arial"/>
                <a:sym typeface="Arial"/>
              </a:rPr>
              <a:t>propósito</a:t>
            </a:r>
            <a:r>
              <a:rPr lang="es" sz="1800">
                <a:latin typeface="Arial"/>
                <a:ea typeface="Arial"/>
                <a:cs typeface="Arial"/>
                <a:sym typeface="Arial"/>
              </a:rPr>
              <a:t> general que pueden utilizar todos los modeladores.</a:t>
            </a:r>
            <a:endParaRPr sz="1800">
              <a:latin typeface="Arial"/>
              <a:ea typeface="Arial"/>
              <a:cs typeface="Arial"/>
              <a:sym typeface="Arial"/>
            </a:endParaRPr>
          </a:p>
          <a:p>
            <a:pPr indent="0" lvl="0" marL="0">
              <a:spcBef>
                <a:spcPts val="1600"/>
              </a:spcBef>
              <a:spcAft>
                <a:spcPts val="1600"/>
              </a:spcAft>
              <a:buNone/>
            </a:pPr>
            <a:r>
              <a:rPr lang="es" sz="1800">
                <a:latin typeface="Arial"/>
                <a:ea typeface="Arial"/>
                <a:cs typeface="Arial"/>
                <a:sym typeface="Arial"/>
              </a:rPr>
              <a:t>UML es un lenguaje de modelado extenso y variado, pensado para ser utilizado a muy </a:t>
            </a:r>
            <a:r>
              <a:rPr lang="es" sz="1800">
                <a:latin typeface="Arial"/>
                <a:ea typeface="Arial"/>
                <a:cs typeface="Arial"/>
                <a:sym typeface="Arial"/>
              </a:rPr>
              <a:t>diferentes</a:t>
            </a:r>
            <a:r>
              <a:rPr lang="es" sz="1800">
                <a:latin typeface="Arial"/>
                <a:ea typeface="Arial"/>
                <a:cs typeface="Arial"/>
                <a:sym typeface="Arial"/>
              </a:rPr>
              <a:t> niveles y en </a:t>
            </a:r>
            <a:r>
              <a:rPr lang="es" sz="1800">
                <a:latin typeface="Arial"/>
                <a:ea typeface="Arial"/>
                <a:cs typeface="Arial"/>
                <a:sym typeface="Arial"/>
              </a:rPr>
              <a:t>múltiples</a:t>
            </a:r>
            <a:r>
              <a:rPr lang="es" sz="1800">
                <a:latin typeface="Arial"/>
                <a:ea typeface="Arial"/>
                <a:cs typeface="Arial"/>
                <a:sym typeface="Arial"/>
              </a:rPr>
              <a:t> etapas del ciclo de vida de desarrollo.</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¿Cómo se divide UML?</a:t>
            </a:r>
            <a:endParaRPr/>
          </a:p>
        </p:txBody>
      </p:sp>
      <p:sp>
        <p:nvSpPr>
          <p:cNvPr id="164" name="Shape 164"/>
          <p:cNvSpPr txBox="1"/>
          <p:nvPr>
            <p:ph idx="1" type="body"/>
          </p:nvPr>
        </p:nvSpPr>
        <p:spPr>
          <a:xfrm>
            <a:off x="1235125" y="11161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s" sz="1800">
                <a:latin typeface="Arial"/>
                <a:ea typeface="Arial"/>
                <a:cs typeface="Arial"/>
                <a:sym typeface="Arial"/>
              </a:rPr>
              <a:t>Estáticos</a:t>
            </a:r>
            <a:r>
              <a:rPr lang="es" sz="1800">
                <a:latin typeface="Arial"/>
                <a:ea typeface="Arial"/>
                <a:cs typeface="Arial"/>
                <a:sym typeface="Arial"/>
              </a:rPr>
              <a:t>: Son los que se encargan en definir </a:t>
            </a:r>
            <a:r>
              <a:rPr lang="es" sz="1800">
                <a:latin typeface="Arial"/>
                <a:ea typeface="Arial"/>
                <a:cs typeface="Arial"/>
                <a:sym typeface="Arial"/>
              </a:rPr>
              <a:t>qué</a:t>
            </a:r>
            <a:r>
              <a:rPr lang="es" sz="1800">
                <a:latin typeface="Arial"/>
                <a:ea typeface="Arial"/>
                <a:cs typeface="Arial"/>
                <a:sym typeface="Arial"/>
              </a:rPr>
              <a:t> elementos deben de estar definidos dentro del sistema u </a:t>
            </a:r>
            <a:r>
              <a:rPr lang="es" sz="1800">
                <a:latin typeface="Arial"/>
                <a:ea typeface="Arial"/>
                <a:cs typeface="Arial"/>
                <a:sym typeface="Arial"/>
              </a:rPr>
              <a:t>organización</a:t>
            </a:r>
            <a:r>
              <a:rPr lang="es" sz="1800">
                <a:latin typeface="Arial"/>
                <a:ea typeface="Arial"/>
                <a:cs typeface="Arial"/>
                <a:sym typeface="Arial"/>
              </a:rPr>
              <a:t> a desarrollar el modelado.</a:t>
            </a:r>
            <a:endParaRPr sz="1800">
              <a:latin typeface="Arial"/>
              <a:ea typeface="Arial"/>
              <a:cs typeface="Arial"/>
              <a:sym typeface="Arial"/>
            </a:endParaRPr>
          </a:p>
          <a:p>
            <a:pPr indent="0" lvl="0" marL="0" rtl="0">
              <a:spcBef>
                <a:spcPts val="1600"/>
              </a:spcBef>
              <a:spcAft>
                <a:spcPts val="0"/>
              </a:spcAft>
              <a:buNone/>
            </a:pPr>
            <a:r>
              <a:t/>
            </a:r>
            <a:endParaRPr sz="1800">
              <a:latin typeface="Arial"/>
              <a:ea typeface="Arial"/>
              <a:cs typeface="Arial"/>
              <a:sym typeface="Arial"/>
            </a:endParaRPr>
          </a:p>
          <a:p>
            <a:pPr indent="-342900" lvl="0" marL="457200">
              <a:spcBef>
                <a:spcPts val="1600"/>
              </a:spcBef>
              <a:spcAft>
                <a:spcPts val="0"/>
              </a:spcAft>
              <a:buSzPts val="1800"/>
              <a:buFont typeface="Arial"/>
              <a:buChar char="❏"/>
            </a:pPr>
            <a:r>
              <a:rPr lang="es" sz="1800">
                <a:latin typeface="Arial"/>
                <a:ea typeface="Arial"/>
                <a:cs typeface="Arial"/>
                <a:sym typeface="Arial"/>
              </a:rPr>
              <a:t>Dinámicos</a:t>
            </a:r>
            <a:r>
              <a:rPr lang="es" sz="1800">
                <a:latin typeface="Arial"/>
                <a:ea typeface="Arial"/>
                <a:cs typeface="Arial"/>
                <a:sym typeface="Arial"/>
              </a:rPr>
              <a:t>: Se encargan de dar la vista de las relaciones e integraciones de los tipos de clases u objetos en ejecución del sistema.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6076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Comportamiento </a:t>
            </a:r>
            <a:r>
              <a:rPr lang="es"/>
              <a:t>dinámico</a:t>
            </a:r>
            <a:endParaRPr/>
          </a:p>
        </p:txBody>
      </p:sp>
      <p:sp>
        <p:nvSpPr>
          <p:cNvPr id="170" name="Shape 17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800">
                <a:latin typeface="Arial"/>
                <a:ea typeface="Arial"/>
                <a:cs typeface="Arial"/>
                <a:sym typeface="Arial"/>
              </a:rPr>
              <a:t>Hay tres formas de modelar el comportamiento. Una es la historia de la vida de un objeto, que muestra </a:t>
            </a:r>
            <a:r>
              <a:rPr lang="es" sz="1800">
                <a:latin typeface="Arial"/>
                <a:ea typeface="Arial"/>
                <a:cs typeface="Arial"/>
                <a:sym typeface="Arial"/>
              </a:rPr>
              <a:t>cómo</a:t>
            </a:r>
            <a:r>
              <a:rPr lang="es" sz="1800">
                <a:latin typeface="Arial"/>
                <a:ea typeface="Arial"/>
                <a:cs typeface="Arial"/>
                <a:sym typeface="Arial"/>
              </a:rPr>
              <a:t> </a:t>
            </a:r>
            <a:r>
              <a:rPr lang="es" sz="1800">
                <a:latin typeface="Arial"/>
                <a:ea typeface="Arial"/>
                <a:cs typeface="Arial"/>
                <a:sym typeface="Arial"/>
              </a:rPr>
              <a:t>interactúa</a:t>
            </a:r>
            <a:r>
              <a:rPr lang="es" sz="1800">
                <a:latin typeface="Arial"/>
                <a:ea typeface="Arial"/>
                <a:cs typeface="Arial"/>
                <a:sym typeface="Arial"/>
              </a:rPr>
              <a:t> con el resto del mundo; otra son los patrones de </a:t>
            </a:r>
            <a:r>
              <a:rPr lang="es" sz="1800">
                <a:latin typeface="Arial"/>
                <a:ea typeface="Arial"/>
                <a:cs typeface="Arial"/>
                <a:sym typeface="Arial"/>
              </a:rPr>
              <a:t>comunicación</a:t>
            </a:r>
            <a:r>
              <a:rPr lang="es" sz="1800">
                <a:latin typeface="Arial"/>
                <a:ea typeface="Arial"/>
                <a:cs typeface="Arial"/>
                <a:sym typeface="Arial"/>
              </a:rPr>
              <a:t> de un conjunto de objetos conectados, que muestra </a:t>
            </a:r>
            <a:r>
              <a:rPr lang="es" sz="1800">
                <a:latin typeface="Arial"/>
                <a:ea typeface="Arial"/>
                <a:cs typeface="Arial"/>
                <a:sym typeface="Arial"/>
              </a:rPr>
              <a:t>cómo</a:t>
            </a:r>
            <a:r>
              <a:rPr lang="es" sz="1800">
                <a:latin typeface="Arial"/>
                <a:ea typeface="Arial"/>
                <a:cs typeface="Arial"/>
                <a:sym typeface="Arial"/>
              </a:rPr>
              <a:t> </a:t>
            </a:r>
            <a:r>
              <a:rPr lang="es" sz="1800">
                <a:latin typeface="Arial"/>
                <a:ea typeface="Arial"/>
                <a:cs typeface="Arial"/>
                <a:sym typeface="Arial"/>
              </a:rPr>
              <a:t>interactúan</a:t>
            </a:r>
            <a:r>
              <a:rPr lang="es" sz="1800">
                <a:latin typeface="Arial"/>
                <a:ea typeface="Arial"/>
                <a:cs typeface="Arial"/>
                <a:sym typeface="Arial"/>
              </a:rPr>
              <a:t> para implementar un comportamiento; la tercera es la </a:t>
            </a:r>
            <a:r>
              <a:rPr lang="es" sz="1800">
                <a:latin typeface="Arial"/>
                <a:ea typeface="Arial"/>
                <a:cs typeface="Arial"/>
                <a:sym typeface="Arial"/>
              </a:rPr>
              <a:t>evolución</a:t>
            </a:r>
            <a:r>
              <a:rPr lang="es" sz="1800">
                <a:latin typeface="Arial"/>
                <a:ea typeface="Arial"/>
                <a:cs typeface="Arial"/>
                <a:sym typeface="Arial"/>
              </a:rPr>
              <a:t> del proceso de </a:t>
            </a:r>
            <a:r>
              <a:rPr lang="es" sz="1800">
                <a:latin typeface="Arial"/>
                <a:ea typeface="Arial"/>
                <a:cs typeface="Arial"/>
                <a:sym typeface="Arial"/>
              </a:rPr>
              <a:t>ejecución</a:t>
            </a:r>
            <a:r>
              <a:rPr lang="es" sz="1800">
                <a:latin typeface="Arial"/>
                <a:ea typeface="Arial"/>
                <a:cs typeface="Arial"/>
                <a:sym typeface="Arial"/>
              </a:rPr>
              <a:t>, que muestra como pasa a </a:t>
            </a:r>
            <a:r>
              <a:rPr lang="es" sz="1800">
                <a:latin typeface="Arial"/>
                <a:ea typeface="Arial"/>
                <a:cs typeface="Arial"/>
                <a:sym typeface="Arial"/>
              </a:rPr>
              <a:t>través</a:t>
            </a:r>
            <a:r>
              <a:rPr lang="es" sz="1800">
                <a:latin typeface="Arial"/>
                <a:ea typeface="Arial"/>
                <a:cs typeface="Arial"/>
                <a:sym typeface="Arial"/>
              </a:rPr>
              <a:t> de varias actividades.</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Vista de Máquina de estados</a:t>
            </a:r>
            <a:endParaRPr/>
          </a:p>
          <a:p>
            <a:pPr indent="0" lvl="0" marL="0">
              <a:spcBef>
                <a:spcPts val="0"/>
              </a:spcBef>
              <a:spcAft>
                <a:spcPts val="0"/>
              </a:spcAft>
              <a:buNone/>
            </a:pPr>
            <a:r>
              <a:t/>
            </a:r>
            <a:endParaRPr/>
          </a:p>
        </p:txBody>
      </p:sp>
      <p:sp>
        <p:nvSpPr>
          <p:cNvPr id="176" name="Shape 176"/>
          <p:cNvSpPr txBox="1"/>
          <p:nvPr>
            <p:ph idx="1" type="body"/>
          </p:nvPr>
        </p:nvSpPr>
        <p:spPr>
          <a:xfrm>
            <a:off x="1172725" y="12288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latin typeface="Arial"/>
                <a:ea typeface="Arial"/>
                <a:cs typeface="Arial"/>
                <a:sym typeface="Arial"/>
              </a:rPr>
              <a:t>S</a:t>
            </a:r>
            <a:r>
              <a:rPr lang="es" sz="1800">
                <a:latin typeface="Arial"/>
                <a:ea typeface="Arial"/>
                <a:cs typeface="Arial"/>
                <a:sym typeface="Arial"/>
              </a:rPr>
              <a:t>on el modelo dinámico que usa el UML para capturar los cambios del sistema a lo largo del tiempo. Cualquier objeto que no mantenga constantes las variables de instancia durante el tiempo de ejecución tiene algún estado potencial, por tanto el estado actual de un objeto depende de los valores de sus variables de instancia. En el UML, un estado se representa como un rectángulo redondeado, con compartimientos opcionales para atributos, eventos y actividades internas.</a:t>
            </a:r>
            <a:endParaRPr sz="1800">
              <a:latin typeface="Arial"/>
              <a:ea typeface="Arial"/>
              <a:cs typeface="Arial"/>
              <a:sym typeface="Arial"/>
            </a:endParaRPr>
          </a:p>
          <a:p>
            <a:pPr indent="0" lvl="0" marL="0">
              <a:spcBef>
                <a:spcPts val="1600"/>
              </a:spcBef>
              <a:spcAft>
                <a:spcPts val="0"/>
              </a:spcAft>
              <a:buNone/>
            </a:pPr>
            <a:r>
              <a:rPr lang="es"/>
              <a:t> </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Vista de Máquina de estados</a:t>
            </a:r>
            <a:endParaRPr/>
          </a:p>
        </p:txBody>
      </p:sp>
      <p:sp>
        <p:nvSpPr>
          <p:cNvPr id="182" name="Shape 18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800">
                <a:latin typeface="Arial"/>
                <a:ea typeface="Arial"/>
                <a:cs typeface="Arial"/>
                <a:sym typeface="Arial"/>
              </a:rPr>
              <a:t>Una máquina de estados modela las posibles historias de vida de un objeto de una clase. Contiene estados conectados por transiciones, cada uno modela un periodo de tiempo durante la vida de un objeto en el que satisface ciertas condiciones. Cuando ocurre un evento, se puede desencadenar una </a:t>
            </a:r>
            <a:r>
              <a:rPr lang="es" sz="1800">
                <a:latin typeface="Arial"/>
                <a:ea typeface="Arial"/>
                <a:cs typeface="Arial"/>
                <a:sym typeface="Arial"/>
              </a:rPr>
              <a:t>transición</a:t>
            </a:r>
            <a:r>
              <a:rPr lang="es" sz="1800">
                <a:latin typeface="Arial"/>
                <a:ea typeface="Arial"/>
                <a:cs typeface="Arial"/>
                <a:sym typeface="Arial"/>
              </a:rPr>
              <a:t> que lleve al objeto a un nuevo estado. Con esta </a:t>
            </a:r>
            <a:r>
              <a:rPr lang="es" sz="1800">
                <a:latin typeface="Arial"/>
                <a:ea typeface="Arial"/>
                <a:cs typeface="Arial"/>
                <a:sym typeface="Arial"/>
              </a:rPr>
              <a:t>transición</a:t>
            </a:r>
            <a:r>
              <a:rPr lang="es" sz="1800">
                <a:latin typeface="Arial"/>
                <a:ea typeface="Arial"/>
                <a:cs typeface="Arial"/>
                <a:sym typeface="Arial"/>
              </a:rPr>
              <a:t> se ejecuta un efecto (</a:t>
            </a:r>
            <a:r>
              <a:rPr lang="es" sz="1800">
                <a:latin typeface="Arial"/>
                <a:ea typeface="Arial"/>
                <a:cs typeface="Arial"/>
                <a:sym typeface="Arial"/>
              </a:rPr>
              <a:t>acción</a:t>
            </a:r>
            <a:r>
              <a:rPr lang="es" sz="1800">
                <a:latin typeface="Arial"/>
                <a:ea typeface="Arial"/>
                <a:cs typeface="Arial"/>
                <a:sym typeface="Arial"/>
              </a:rPr>
              <a:t> o actividad). </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