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314" r:id="rId7"/>
    <p:sldId id="31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</p:sldIdLst>
  <p:sldSz cx="12192000" cy="6858000"/>
  <p:notesSz cx="6858000" cy="9144000"/>
  <p:embeddedFontLst>
    <p:embeddedFont>
      <p:font typeface="Corbel" panose="020B0503020204020204" pitchFamily="34" charset="0"/>
      <p:regular r:id="rId49"/>
      <p:bold r:id="rId50"/>
      <p:italic r:id="rId51"/>
      <p:boldItalic r:id="rId52"/>
    </p:embeddedFont>
    <p:embeddedFont>
      <p:font typeface="Open Sans" panose="020B0604020202020204" charset="0"/>
      <p:regular r:id="rId53"/>
      <p:bold r:id="rId54"/>
      <p:italic r:id="rId55"/>
      <p:boldItalic r:id="rId56"/>
    </p:embeddedFont>
    <p:embeddedFont>
      <p:font typeface="Consolas" panose="020B0609020204030204" pitchFamily="49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E264C06-41FB-4114-B075-B4CE120C1BB6}">
  <a:tblStyle styleId="{4E264C06-41FB-4114-B075-B4CE120C1B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0AA4CB-7303-417B-BAB4-D40D199C083E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orbel"/>
              <a:buNone/>
            </a:pPr>
            <a:r>
              <a:rPr lang="es-MX" sz="10000" b="1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Arreglos en Java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s-MX" sz="2400" b="0" i="0" u="none" strike="noStrike" cap="non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Por:</a:t>
            </a:r>
            <a:endParaRPr sz="2400" b="0" i="0" u="none" strike="noStrike" cap="none">
              <a:solidFill>
                <a:srgbClr val="D7F0F6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s-MX" sz="2400"/>
              <a:t>Curiel Reyes Joshua, García Ramírez Irma, Piñon  Medina Ericka Raquel, </a:t>
            </a:r>
            <a:r>
              <a:rPr lang="es-MX" sz="2400" b="0" i="0" u="none" strike="noStrike" cap="non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Rodríguez Agiss Zuriel Uzai.</a:t>
            </a:r>
            <a:endParaRPr sz="2400" b="0" i="0" u="none" strike="noStrike" cap="none">
              <a:solidFill>
                <a:srgbClr val="D7F0F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7469" y="3114261"/>
            <a:ext cx="1439451" cy="143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327250" y="0"/>
            <a:ext cx="10400700" cy="60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latin typeface="Corbel" panose="020B0503020204020204" pitchFamily="34" charset="0"/>
              </a:rPr>
              <a:t>Cuando un argumento de un método es una matriz </a:t>
            </a:r>
            <a:endParaRPr sz="2400" dirty="0">
              <a:latin typeface="Corbel" panose="020B0503020204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latin typeface="Corbel" panose="020B0503020204020204" pitchFamily="34" charset="0"/>
              </a:rPr>
              <a:t>completa o un elemento de matriz individual de un tipo </a:t>
            </a:r>
            <a:endParaRPr sz="2400" dirty="0">
              <a:latin typeface="Corbel" panose="020B0503020204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latin typeface="Corbel" panose="020B0503020204020204" pitchFamily="34" charset="0"/>
              </a:rPr>
              <a:t>de referencia, el método llamado recibe una copia </a:t>
            </a:r>
            <a:endParaRPr sz="2400" dirty="0">
              <a:latin typeface="Corbel" panose="020B0503020204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latin typeface="Corbel" panose="020B0503020204020204" pitchFamily="34" charset="0"/>
              </a:rPr>
              <a:t>de la </a:t>
            </a:r>
            <a:r>
              <a:rPr lang="es-MX" sz="2400" b="1" dirty="0">
                <a:latin typeface="Corbel" panose="020B0503020204020204" pitchFamily="34" charset="0"/>
              </a:rPr>
              <a:t>referencia</a:t>
            </a:r>
            <a:r>
              <a:rPr lang="es-MX" sz="2400" dirty="0">
                <a:latin typeface="Corbel" panose="020B0503020204020204" pitchFamily="34" charset="0"/>
              </a:rPr>
              <a:t>. </a:t>
            </a:r>
            <a:endParaRPr sz="2400" dirty="0">
              <a:latin typeface="Corbel" panose="020B0503020204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rbel" panose="020B0503020204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rbel" panose="020B0503020204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rbel" panose="020B0503020204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latin typeface="Corbel" panose="020B0503020204020204" pitchFamily="34" charset="0"/>
              </a:rPr>
              <a:t>Sin embargo, cuando un argumento para un método es </a:t>
            </a:r>
            <a:endParaRPr sz="2400" dirty="0">
              <a:latin typeface="Corbel" panose="020B0503020204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latin typeface="Corbel" panose="020B0503020204020204" pitchFamily="34" charset="0"/>
              </a:rPr>
              <a:t>un elemento de matriz individual de un tipo primitivo, el </a:t>
            </a:r>
            <a:endParaRPr sz="2400" dirty="0">
              <a:latin typeface="Corbel" panose="020B0503020204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latin typeface="Corbel" panose="020B0503020204020204" pitchFamily="34" charset="0"/>
              </a:rPr>
              <a:t>método llamado recibe una copia del valor del elemento.</a:t>
            </a:r>
            <a:endParaRPr sz="2400" dirty="0">
              <a:latin typeface="Corbel" panose="020B0503020204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latin typeface="Corbel" panose="020B0503020204020204" pitchFamily="34" charset="0"/>
              </a:rPr>
              <a:t>Dichos valores primitivos se denominan </a:t>
            </a:r>
            <a:endParaRPr sz="2400" dirty="0">
              <a:latin typeface="Corbel" panose="020B0503020204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latin typeface="Corbel" panose="020B0503020204020204" pitchFamily="34" charset="0"/>
              </a:rPr>
              <a:t>escalares o cantidades escalares.</a:t>
            </a:r>
            <a:endParaRPr sz="2400" dirty="0">
              <a:latin typeface="Corbel" panose="020B0503020204020204" pitchFamily="34" charset="0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850" y="417375"/>
            <a:ext cx="2450350" cy="24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7850" y="3573975"/>
            <a:ext cx="2508525" cy="25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/>
              <a:t>Pasar un elemento de matriz individual a un método</a:t>
            </a:r>
            <a:endParaRPr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21C571-1CFB-44A4-A71C-7D05A5D40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189" y="1456627"/>
            <a:ext cx="7991792" cy="414263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1200"/>
              </a:spcBef>
            </a:pPr>
            <a:endParaRPr lang="es-MX" sz="2400" dirty="0">
              <a:latin typeface="Consolas" panose="020B06090202040302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es-MX" sz="2000" dirty="0" err="1"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[] array = { 1, 2, 3, 4, 5 };</a:t>
            </a:r>
          </a:p>
          <a:p>
            <a:pPr lvl="0">
              <a:spcBef>
                <a:spcPts val="1200"/>
              </a:spcBef>
            </a:pPr>
            <a:r>
              <a:rPr lang="es-MX" sz="2000" dirty="0" err="1">
                <a:latin typeface="Consolas" panose="020B0609020204030204" pitchFamily="49" charset="0"/>
              </a:rPr>
              <a:t>modificarElemento</a:t>
            </a:r>
            <a:r>
              <a:rPr lang="es-MX" sz="2000" dirty="0">
                <a:latin typeface="Consolas" panose="020B0609020204030204" pitchFamily="49" charset="0"/>
              </a:rPr>
              <a:t>( array[ 3 ] );</a:t>
            </a:r>
          </a:p>
          <a:p>
            <a:pPr lvl="0">
              <a:spcBef>
                <a:spcPts val="1200"/>
              </a:spcBef>
            </a:pP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 err="1">
                <a:latin typeface="Consolas" panose="020B0609020204030204" pitchFamily="49" charset="0"/>
              </a:rPr>
              <a:t>public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static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void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modificarElemento</a:t>
            </a:r>
            <a:r>
              <a:rPr lang="es-MX" sz="2000" dirty="0">
                <a:latin typeface="Consolas" panose="020B0609020204030204" pitchFamily="49" charset="0"/>
              </a:rPr>
              <a:t>( </a:t>
            </a:r>
            <a:r>
              <a:rPr lang="es-MX" sz="2000" dirty="0" err="1"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 elemento )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{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elemento *= 2;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 err="1">
                <a:latin typeface="Consolas" panose="020B0609020204030204" pitchFamily="49" charset="0"/>
              </a:rPr>
              <a:t>System.out.printf</a:t>
            </a:r>
            <a:r>
              <a:rPr lang="es-MX" sz="2000" dirty="0">
                <a:latin typeface="Consolas" panose="020B0609020204030204" pitchFamily="49" charset="0"/>
              </a:rPr>
              <a:t>(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"Valor elemento : %d\n", elemento );</a:t>
            </a:r>
            <a:br>
              <a:rPr lang="es-MX" sz="2000" dirty="0">
                <a:latin typeface="Consolas" panose="020B0609020204030204" pitchFamily="49" charset="0"/>
              </a:rPr>
            </a:br>
            <a:r>
              <a:rPr lang="es-MX" sz="2000" dirty="0">
                <a:latin typeface="Consolas" panose="020B0609020204030204" pitchFamily="49" charset="0"/>
              </a:rPr>
              <a:t>}</a:t>
            </a:r>
            <a:endParaRPr lang="es-MX" sz="2000" dirty="0">
              <a:solidFill>
                <a:schemeClr val="l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hape 143">
            <a:extLst>
              <a:ext uri="{FF2B5EF4-FFF2-40B4-BE49-F238E27FC236}">
                <a16:creationId xmlns:a16="http://schemas.microsoft.com/office/drawing/2014/main" id="{F5436F2C-FDCA-405A-8E70-0FAB7797E730}"/>
              </a:ext>
            </a:extLst>
          </p:cNvPr>
          <p:cNvSpPr txBox="1">
            <a:spLocks/>
          </p:cNvSpPr>
          <p:nvPr/>
        </p:nvSpPr>
        <p:spPr>
          <a:xfrm>
            <a:off x="3642189" y="865784"/>
            <a:ext cx="7991792" cy="59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</a:rPr>
              <a:t>Para pasar un elemento de matriz individual a un método, use el nombre indexado del elemento de matriz </a:t>
            </a:r>
            <a:r>
              <a:rPr lang="es-ES" sz="2400" dirty="0"/>
              <a:t>como un argumento en la llamada al método.</a:t>
            </a:r>
            <a:br>
              <a:rPr lang="es-ES" sz="2400" dirty="0"/>
            </a:br>
            <a:endParaRPr lang="es-E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Paso por valor </a:t>
            </a:r>
            <a:endParaRPr b="1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y</a:t>
            </a:r>
            <a:endParaRPr b="1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Paso por referencia. </a:t>
            </a:r>
            <a:endParaRPr b="1"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rtl="0"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es-MX" sz="2400" dirty="0">
                <a:solidFill>
                  <a:schemeClr val="tx1"/>
                </a:solidFill>
              </a:rPr>
              <a:t>Cuando un argumento se pasa por valor, </a:t>
            </a:r>
            <a:endParaRPr sz="24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/>
                </a:solidFill>
              </a:rPr>
              <a:t>se pasa una copia del valor del argumento </a:t>
            </a:r>
            <a:endParaRPr sz="24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/>
                </a:solidFill>
              </a:rPr>
              <a:t>al método llamado. </a:t>
            </a:r>
            <a:endParaRPr sz="24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</a:endParaRPr>
          </a:p>
          <a:p>
            <a:pPr marL="457200" lvl="0" indent="-387350" rtl="0"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es-MX" sz="2400" dirty="0">
                <a:solidFill>
                  <a:schemeClr val="tx1"/>
                </a:solidFill>
              </a:rPr>
              <a:t>Cuando un argumento se pasa por referencia, </a:t>
            </a:r>
            <a:endParaRPr sz="2400" dirty="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/>
                </a:solidFill>
              </a:rPr>
              <a:t>el método llamado puede acceder al valor del argumento en la persona que llama directamente y modificar esos datos, si es necesario. 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6275" y="1493750"/>
            <a:ext cx="2429274" cy="217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-1" y="1123825"/>
            <a:ext cx="3446585" cy="46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dirty="0"/>
              <a:t>Arreglos Multidimensionales</a:t>
            </a:r>
            <a:endParaRPr sz="3000" b="1" dirty="0"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3000" dirty="0"/>
              <a:t>Las matrices multidimensionales con dos dimensiones se utilizan a menudo para representar tablas de valores que consisten en información dispuesta en filas y columnas. </a:t>
            </a:r>
            <a:endParaRPr sz="30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250" y="4692739"/>
            <a:ext cx="1657500" cy="16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0" y="1123837"/>
            <a:ext cx="3390314" cy="46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/>
              <a:t>Declaración de arreglos bidimensionales</a:t>
            </a:r>
            <a:endParaRPr sz="3200" b="1" dirty="0"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3200" b="1"/>
              <a:t>int[][] b = { { 1, 2 }, { 3, 4 } };</a:t>
            </a:r>
            <a:endParaRPr sz="3200" b="1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3200" b="1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3200" b="1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3200" b="1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3200" b="1"/>
          </a:p>
        </p:txBody>
      </p:sp>
      <p:graphicFrame>
        <p:nvGraphicFramePr>
          <p:cNvPr id="165" name="Shape 165"/>
          <p:cNvGraphicFramePr/>
          <p:nvPr/>
        </p:nvGraphicFramePr>
        <p:xfrm>
          <a:off x="4289000" y="2948300"/>
          <a:ext cx="6950500" cy="2804100"/>
        </p:xfrm>
        <a:graphic>
          <a:graphicData uri="http://schemas.openxmlformats.org/drawingml/2006/table">
            <a:tbl>
              <a:tblPr>
                <a:noFill/>
                <a:tableStyleId>{4E264C06-41FB-4114-B075-B4CE120C1BB6}</a:tableStyleId>
              </a:tblPr>
              <a:tblGrid>
                <a:gridCol w="347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8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4000" b="1"/>
                        <a:t>[0][0]</a:t>
                      </a:r>
                      <a:endParaRPr sz="4000" b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4000" b="1"/>
                        <a:t>1</a:t>
                      </a:r>
                      <a:endParaRPr sz="4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4000" b="1"/>
                        <a:t>[0][1]</a:t>
                      </a:r>
                      <a:endParaRPr sz="4000" b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4000" b="1"/>
                        <a:t>1</a:t>
                      </a:r>
                      <a:endParaRPr sz="4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4000" b="1"/>
                        <a:t>[1][0]</a:t>
                      </a:r>
                      <a:endParaRPr sz="4000" b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4000" b="1"/>
                        <a:t>3</a:t>
                      </a:r>
                      <a:endParaRPr sz="4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4000" b="1"/>
                        <a:t>[1][1]</a:t>
                      </a:r>
                      <a:endParaRPr sz="4000" b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4000" b="1"/>
                        <a:t>4</a:t>
                      </a:r>
                      <a:endParaRPr sz="4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100" b="1" dirty="0"/>
              <a:t>Crear matrices bidimensionales</a:t>
            </a:r>
            <a:endParaRPr sz="3100" b="1"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 err="1"/>
              <a:t>int</a:t>
            </a:r>
            <a:r>
              <a:rPr lang="es-MX" sz="2400" dirty="0"/>
              <a:t>[][] b = new </a:t>
            </a:r>
            <a:r>
              <a:rPr lang="es-MX" sz="2400" dirty="0" err="1"/>
              <a:t>int</a:t>
            </a:r>
            <a:r>
              <a:rPr lang="es-MX" sz="2400" dirty="0"/>
              <a:t>[ 3 ][ 4 ];</a:t>
            </a: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/>
                </a:solidFill>
              </a:rPr>
              <a:t>Una matriz multidimensional en la que cada fila tiene un número diferente de columnas puede</a:t>
            </a:r>
            <a:br>
              <a:rPr lang="es-MX" sz="2400" dirty="0">
                <a:solidFill>
                  <a:schemeClr val="tx1"/>
                </a:solidFill>
              </a:rPr>
            </a:br>
            <a:r>
              <a:rPr lang="es-MX" sz="2400" dirty="0">
                <a:solidFill>
                  <a:schemeClr val="tx1"/>
                </a:solidFill>
              </a:rPr>
              <a:t>ser creado de la siguiente manera:</a:t>
            </a: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rgbClr val="7F7F7F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 err="1"/>
              <a:t>int</a:t>
            </a:r>
            <a:r>
              <a:rPr lang="es-MX" sz="2400" dirty="0"/>
              <a:t>[][] b = new </a:t>
            </a:r>
            <a:r>
              <a:rPr lang="es-MX" sz="2400" dirty="0" err="1"/>
              <a:t>int</a:t>
            </a:r>
            <a:r>
              <a:rPr lang="es-MX" sz="2400" dirty="0"/>
              <a:t>[ 2 ][ ]; //crear 2 filas</a:t>
            </a:r>
            <a:br>
              <a:rPr lang="es-MX" sz="2400" dirty="0"/>
            </a:br>
            <a:r>
              <a:rPr lang="es-MX" sz="2400" dirty="0"/>
              <a:t>b[ 0 ] = new </a:t>
            </a:r>
            <a:r>
              <a:rPr lang="es-MX" sz="2400" dirty="0" err="1"/>
              <a:t>int</a:t>
            </a:r>
            <a:r>
              <a:rPr lang="es-MX" sz="2400" dirty="0"/>
              <a:t>[ 5 ]; // crear 5 columnas para fila 0</a:t>
            </a:r>
            <a:endParaRPr sz="24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/>
              <a:t>b[ 1 ] = new </a:t>
            </a:r>
            <a:r>
              <a:rPr lang="es-MX" sz="2400" dirty="0" err="1"/>
              <a:t>int</a:t>
            </a:r>
            <a:r>
              <a:rPr lang="es-MX" sz="2400" dirty="0"/>
              <a:t>[ 3 ]; // crear 3 columnas para  fila 1 </a:t>
            </a:r>
            <a:endParaRPr sz="24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35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1" dirty="0"/>
              <a:t>Ejemplo</a:t>
            </a:r>
            <a:endParaRPr sz="4400" b="1" dirty="0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3000" b="1" dirty="0"/>
              <a:t>0;</a:t>
            </a:r>
            <a:endParaRPr sz="3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121118-1543-48DF-BD51-6F1DFC77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268" y="1392476"/>
            <a:ext cx="7905390" cy="380407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1200"/>
              </a:spcBef>
            </a:pPr>
            <a:r>
              <a:rPr lang="es-MX" sz="2400" dirty="0" err="1">
                <a:latin typeface="Consolas" panose="020B0609020204030204" pitchFamily="49" charset="0"/>
              </a:rPr>
              <a:t>for</a:t>
            </a:r>
            <a:r>
              <a:rPr lang="es-MX" sz="2400" dirty="0">
                <a:latin typeface="Consolas" panose="020B0609020204030204" pitchFamily="49" charset="0"/>
              </a:rPr>
              <a:t>(</a:t>
            </a:r>
            <a:r>
              <a:rPr lang="es-MX" sz="2400" dirty="0" err="1">
                <a:latin typeface="Consolas" panose="020B06090202040302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column</a:t>
            </a:r>
            <a:r>
              <a:rPr lang="es-MX" sz="2400" dirty="0">
                <a:latin typeface="Consolas" panose="020B0609020204030204" pitchFamily="49" charset="0"/>
              </a:rPr>
              <a:t> = 0;column &lt; a[2].</a:t>
            </a:r>
            <a:r>
              <a:rPr lang="es-MX" sz="2400" dirty="0" err="1">
                <a:latin typeface="Consolas" panose="020B0609020204030204" pitchFamily="49" charset="0"/>
              </a:rPr>
              <a:t>length</a:t>
            </a:r>
            <a:r>
              <a:rPr lang="es-MX" sz="2400" dirty="0">
                <a:latin typeface="Consolas" panose="020B0609020204030204" pitchFamily="49" charset="0"/>
              </a:rPr>
              <a:t>; </a:t>
            </a:r>
            <a:r>
              <a:rPr lang="es-MX" sz="2400" dirty="0" err="1">
                <a:latin typeface="Consolas" panose="020B0609020204030204" pitchFamily="49" charset="0"/>
              </a:rPr>
              <a:t>column</a:t>
            </a:r>
            <a:r>
              <a:rPr lang="es-MX" sz="2400" dirty="0">
                <a:latin typeface="Consolas" panose="020B0609020204030204" pitchFamily="49" charset="0"/>
              </a:rPr>
              <a:t>++)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	a[ 2 ][ </a:t>
            </a:r>
            <a:r>
              <a:rPr lang="es-MX" sz="2400" dirty="0" err="1">
                <a:latin typeface="Consolas" panose="020B0609020204030204" pitchFamily="49" charset="0"/>
              </a:rPr>
              <a:t>column</a:t>
            </a:r>
            <a:r>
              <a:rPr lang="es-MX" sz="2400" dirty="0">
                <a:latin typeface="Consolas" panose="020B0609020204030204" pitchFamily="49" charset="0"/>
              </a:rPr>
              <a:t> ] = 0;</a:t>
            </a:r>
          </a:p>
          <a:p>
            <a:pPr lvl="0">
              <a:spcBef>
                <a:spcPts val="1200"/>
              </a:spcBef>
            </a:pPr>
            <a:endParaRPr lang="es-MX" sz="2400" dirty="0">
              <a:latin typeface="Consolas" panose="020B06090202040302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es-MX" sz="2400" dirty="0">
                <a:latin typeface="Consolas" panose="020B0609020204030204" pitchFamily="49" charset="0"/>
              </a:rPr>
              <a:t>a[ 2 ][ 0 ] = 0;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a[ 2 ][ 1 ] = 0;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a[ 2 ][ 2 ] = 0;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a[ 2 ][ 3 ] =0;</a:t>
            </a:r>
            <a:endParaRPr lang="es-MX" sz="2000" dirty="0">
              <a:solidFill>
                <a:schemeClr val="lt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dirty="0"/>
              <a:t>La clase </a:t>
            </a:r>
            <a:r>
              <a:rPr lang="es-MX" sz="4800" b="1" dirty="0" err="1"/>
              <a:t>Arrays</a:t>
            </a:r>
            <a:endParaRPr sz="4800" b="1"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/>
              <a:t>Esta clase nos ayuda a evitar reinventar métodos ya existentes en dicha clase. </a:t>
            </a:r>
            <a:endParaRPr sz="24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/>
              <a:t>Contiene múltiples métodos para manipular los arreglos.</a:t>
            </a:r>
            <a:endParaRPr sz="24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rgbClr val="41423D"/>
                </a:solidFill>
                <a:highlight>
                  <a:srgbClr val="FFFFFF"/>
                </a:highlight>
              </a:rPr>
              <a:t>Para poder usar esta clase habremos de incluir en cabecera</a:t>
            </a:r>
            <a:endParaRPr sz="2400" dirty="0">
              <a:solidFill>
                <a:srgbClr val="41423D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s-MX" sz="2400" b="1" dirty="0" err="1">
                <a:solidFill>
                  <a:srgbClr val="41423D"/>
                </a:solidFill>
                <a:highlight>
                  <a:srgbClr val="FFFFFF"/>
                </a:highlight>
              </a:rPr>
              <a:t>import</a:t>
            </a:r>
            <a:r>
              <a:rPr lang="es-MX" sz="2400" b="1" dirty="0">
                <a:solidFill>
                  <a:srgbClr val="41423D"/>
                </a:solidFill>
                <a:highlight>
                  <a:srgbClr val="FFFFFF"/>
                </a:highlight>
              </a:rPr>
              <a:t> </a:t>
            </a:r>
            <a:r>
              <a:rPr lang="es-MX" sz="2400" b="1" dirty="0" err="1">
                <a:solidFill>
                  <a:srgbClr val="41423D"/>
                </a:solidFill>
                <a:highlight>
                  <a:srgbClr val="FFFFFF"/>
                </a:highlight>
              </a:rPr>
              <a:t>java.util.Arrays</a:t>
            </a:r>
            <a:endParaRPr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Métodos de la clase </a:t>
            </a:r>
            <a:r>
              <a:rPr lang="es-MX" b="1" dirty="0" err="1"/>
              <a:t>Arrays</a:t>
            </a:r>
            <a:endParaRPr b="1" dirty="0"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600" cy="51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/>
              <a:t>Estos métodos están sobrecargados para arreglos de tipo primitivo y para arreglos de objetos.</a:t>
            </a:r>
            <a:endParaRPr sz="24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/>
              <a:t>Todos los métodos que contiene la clase los podemos encontrar en la API de Java</a:t>
            </a:r>
            <a:endParaRPr sz="2400"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600" cy="51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/>
              <a:t>Algunos de estos métodos comunes son:</a:t>
            </a:r>
            <a:endParaRPr sz="2400"/>
          </a:p>
          <a:p>
            <a:pPr marL="457200" lvl="0" indent="-381000" rtl="0">
              <a:spcBef>
                <a:spcPts val="1200"/>
              </a:spcBef>
              <a:spcAft>
                <a:spcPts val="0"/>
              </a:spcAft>
              <a:buSzPts val="2400"/>
              <a:buChar char="⚫"/>
            </a:pPr>
            <a:r>
              <a:rPr lang="es-MX" sz="2400" b="1"/>
              <a:t>sort </a:t>
            </a:r>
            <a:endParaRPr sz="24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s-MX" sz="2400" b="1"/>
              <a:t>binarySearch </a:t>
            </a:r>
            <a:endParaRPr sz="24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s-MX" sz="2400" b="1"/>
              <a:t>equals </a:t>
            </a:r>
            <a:endParaRPr sz="2400" b="1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s-MX" sz="2400" b="1"/>
              <a:t>fill</a:t>
            </a:r>
            <a:endParaRPr sz="2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7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sort ()</a:t>
            </a:r>
            <a:endParaRPr sz="480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700" cy="23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Shape 197"/>
          <p:cNvSpPr>
            <a:spLocks noGrp="1"/>
          </p:cNvSpPr>
          <p:nvPr>
            <p:ph type="pic" idx="2"/>
          </p:nvPr>
        </p:nvSpPr>
        <p:spPr>
          <a:xfrm>
            <a:off x="3570649" y="3046147"/>
            <a:ext cx="8274347" cy="22573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 dirty="0" err="1">
                <a:latin typeface="Consolas" panose="020B0609020204030204" pitchFamily="49" charset="0"/>
              </a:rPr>
              <a:t>double</a:t>
            </a:r>
            <a:r>
              <a:rPr lang="es-MX" sz="2400" dirty="0">
                <a:latin typeface="Consolas" panose="020B0609020204030204" pitchFamily="49" charset="0"/>
              </a:rPr>
              <a:t>[] Array = {8.4, 9.3,0.2, 7.9,3.4};</a:t>
            </a:r>
            <a:endParaRPr sz="2400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 dirty="0" err="1">
                <a:latin typeface="Consolas" panose="020B0609020204030204" pitchFamily="49" charset="0"/>
              </a:rPr>
              <a:t>Arrays.sort</a:t>
            </a:r>
            <a:r>
              <a:rPr lang="es-MX" sz="2400" dirty="0">
                <a:latin typeface="Consolas" panose="020B0609020204030204" pitchFamily="49" charset="0"/>
              </a:rPr>
              <a:t>(Array);</a:t>
            </a:r>
            <a:endParaRPr sz="2400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 dirty="0" err="1">
                <a:latin typeface="Consolas" panose="020B0609020204030204" pitchFamily="49" charset="0"/>
              </a:rPr>
              <a:t>System.out.printf</a:t>
            </a:r>
            <a:r>
              <a:rPr lang="es-MX" sz="2400" dirty="0">
                <a:latin typeface="Consolas" panose="020B0609020204030204" pitchFamily="49" charset="0"/>
              </a:rPr>
              <a:t>("\</a:t>
            </a:r>
            <a:r>
              <a:rPr lang="es-MX" sz="2400" dirty="0" err="1">
                <a:latin typeface="Consolas" panose="020B0609020204030204" pitchFamily="49" charset="0"/>
              </a:rPr>
              <a:t>nArray</a:t>
            </a:r>
            <a:r>
              <a:rPr lang="es-MX" sz="2400" dirty="0">
                <a:latin typeface="Consolas" panose="020B0609020204030204" pitchFamily="49" charset="0"/>
              </a:rPr>
              <a:t>: ");</a:t>
            </a:r>
            <a:endParaRPr sz="2400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Shape 198"/>
          <p:cNvSpPr txBox="1"/>
          <p:nvPr/>
        </p:nvSpPr>
        <p:spPr>
          <a:xfrm>
            <a:off x="4011600" y="1414875"/>
            <a:ext cx="73074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 </a:t>
            </a:r>
            <a:r>
              <a:rPr lang="es-MX" sz="24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Este método sirve para ordenar un arreglo, es decir ordena los elementos en forma creciente. </a:t>
            </a:r>
            <a:endParaRPr sz="24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00" y="3582725"/>
            <a:ext cx="2143125" cy="21431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orbel"/>
              <a:buNone/>
            </a:pPr>
            <a:r>
              <a:rPr lang="es-MX" sz="5200" b="1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Objetivos</a:t>
            </a:r>
            <a:endParaRPr sz="52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600327" y="729636"/>
            <a:ext cx="8219638" cy="544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s-MX"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El alumno aprenderá:</a:t>
            </a:r>
            <a:endParaRPr/>
          </a:p>
          <a:p>
            <a:pPr marL="182880" marR="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s-MX"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  Qué son los arreglos y cómo usarlos. </a:t>
            </a:r>
            <a:endParaRPr/>
          </a:p>
          <a:p>
            <a:pPr marL="182880" marR="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s-MX"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  Declarar arreglos, inicializarlos y referirse a sus elementos           individuales. </a:t>
            </a:r>
            <a:endParaRPr/>
          </a:p>
          <a:p>
            <a:pPr marL="182880" marR="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s-MX"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  Pasar arreglos como argumentos. </a:t>
            </a:r>
            <a:endParaRPr/>
          </a:p>
          <a:p>
            <a:pPr marL="182880" marR="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s-MX"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  Declarar y manipular arreglos multidimensionales. </a:t>
            </a:r>
            <a:endParaRPr/>
          </a:p>
          <a:p>
            <a:pPr marL="182880" marR="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s-MX"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   Usar los métodos de la clase Arrays. </a:t>
            </a:r>
            <a:endParaRPr/>
          </a:p>
          <a:p>
            <a:pPr marL="182880" marR="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</a:pPr>
            <a:r>
              <a:rPr lang="es-MX"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Usar la clase ArrayList para manipular dinámicamente     estructuras de datos.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7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 b="1" dirty="0" err="1"/>
              <a:t>binarySearch</a:t>
            </a:r>
            <a:r>
              <a:rPr lang="es-MX" sz="3300" b="1" dirty="0"/>
              <a:t> ()</a:t>
            </a:r>
            <a:endParaRPr sz="3300" b="1" dirty="0"/>
          </a:p>
        </p:txBody>
      </p:sp>
      <p:sp>
        <p:nvSpPr>
          <p:cNvPr id="205" name="Shape 205"/>
          <p:cNvSpPr>
            <a:spLocks noGrp="1"/>
          </p:cNvSpPr>
          <p:nvPr>
            <p:ph type="pic" idx="2"/>
          </p:nvPr>
        </p:nvSpPr>
        <p:spPr>
          <a:xfrm>
            <a:off x="3657600" y="3229250"/>
            <a:ext cx="8028350" cy="1708510"/>
          </a:xfrm>
          <a:prstGeom prst="rect">
            <a:avLst/>
          </a:prstGeom>
          <a:solidFill>
            <a:srgbClr val="F4F4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posicion</a:t>
            </a:r>
            <a:r>
              <a:rPr lang="es-MX" dirty="0"/>
              <a:t> = </a:t>
            </a:r>
            <a:r>
              <a:rPr lang="es-MX" dirty="0" err="1"/>
              <a:t>Arrays.binarySearch</a:t>
            </a:r>
            <a:r>
              <a:rPr lang="es-MX" dirty="0"/>
              <a:t>(</a:t>
            </a:r>
            <a:r>
              <a:rPr lang="es-MX" dirty="0" err="1"/>
              <a:t>intArray</a:t>
            </a:r>
            <a:r>
              <a:rPr lang="es-MX" dirty="0"/>
              <a:t>, 5);</a:t>
            </a:r>
            <a:endParaRPr dirty="0"/>
          </a:p>
        </p:txBody>
      </p:sp>
      <p:sp>
        <p:nvSpPr>
          <p:cNvPr id="207" name="Shape 207"/>
          <p:cNvSpPr txBox="1"/>
          <p:nvPr/>
        </p:nvSpPr>
        <p:spPr>
          <a:xfrm>
            <a:off x="4057850" y="1402950"/>
            <a:ext cx="71409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Busca un valor en el arreglo que le pasamos como parámetro, de ser así devuelve la posición de dicho valor en un entero.</a:t>
            </a:r>
            <a:endParaRPr sz="24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7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/>
              <a:t>equals ()</a:t>
            </a:r>
            <a:endParaRPr sz="3800"/>
          </a:p>
        </p:txBody>
      </p:sp>
      <p:sp>
        <p:nvSpPr>
          <p:cNvPr id="213" name="Shape 213"/>
          <p:cNvSpPr>
            <a:spLocks noGrp="1"/>
          </p:cNvSpPr>
          <p:nvPr>
            <p:ph type="pic" idx="2"/>
          </p:nvPr>
        </p:nvSpPr>
        <p:spPr>
          <a:xfrm>
            <a:off x="3570650" y="3493000"/>
            <a:ext cx="8530800" cy="2605500"/>
          </a:xfrm>
          <a:prstGeom prst="rect">
            <a:avLst/>
          </a:prstGeom>
          <a:solidFill>
            <a:srgbClr val="F4F4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3000"/>
              <a:t>boolean b = Arrays.equals(intArray,intArrayCopy);</a:t>
            </a:r>
            <a:endParaRPr sz="3000"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700" cy="23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Shape 215"/>
          <p:cNvSpPr txBox="1"/>
          <p:nvPr/>
        </p:nvSpPr>
        <p:spPr>
          <a:xfrm>
            <a:off x="3783200" y="1215125"/>
            <a:ext cx="76902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Este método indica si dos arreglos son iguales. Devuelve </a:t>
            </a:r>
            <a:r>
              <a:rPr lang="es-MX" sz="2400" b="1" dirty="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TRUE</a:t>
            </a:r>
            <a:r>
              <a:rPr lang="es-MX" sz="2400" dirty="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 O </a:t>
            </a:r>
            <a:r>
              <a:rPr lang="es-MX" sz="2400" b="1" dirty="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FALSE</a:t>
            </a:r>
            <a:r>
              <a:rPr lang="es-MX" sz="2400" dirty="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2400" dirty="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766475" y="3747400"/>
            <a:ext cx="1813800" cy="18138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7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fill ()</a:t>
            </a:r>
            <a:endParaRPr sz="4800"/>
          </a:p>
        </p:txBody>
      </p:sp>
      <p:sp>
        <p:nvSpPr>
          <p:cNvPr id="222" name="Shape 222"/>
          <p:cNvSpPr>
            <a:spLocks noGrp="1"/>
          </p:cNvSpPr>
          <p:nvPr>
            <p:ph type="pic" idx="2"/>
          </p:nvPr>
        </p:nvSpPr>
        <p:spPr>
          <a:xfrm>
            <a:off x="4023359" y="2906436"/>
            <a:ext cx="7142085" cy="19750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 dirty="0" err="1">
                <a:latin typeface="Consolas" panose="020B06090202040302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</a:rPr>
              <a:t>[] </a:t>
            </a:r>
            <a:r>
              <a:rPr lang="es-MX" sz="2400" dirty="0" err="1">
                <a:latin typeface="Consolas" panose="020B0609020204030204" pitchFamily="49" charset="0"/>
              </a:rPr>
              <a:t>filledIntArray</a:t>
            </a:r>
            <a:r>
              <a:rPr lang="es-MX" sz="2400" dirty="0">
                <a:latin typeface="Consolas" panose="020B0609020204030204" pitchFamily="49" charset="0"/>
              </a:rPr>
              <a:t> = new </a:t>
            </a:r>
            <a:r>
              <a:rPr lang="es-MX" sz="2400" dirty="0" err="1">
                <a:latin typeface="Consolas" panose="020B06090202040302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</a:rPr>
              <a:t>[ 10 ]; </a:t>
            </a:r>
            <a:endParaRPr sz="2400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 dirty="0">
                <a:latin typeface="Consolas" panose="020B0609020204030204" pitchFamily="49" charset="0"/>
              </a:rPr>
              <a:t>         </a:t>
            </a:r>
            <a:r>
              <a:rPr lang="es-MX" sz="2400" dirty="0" err="1">
                <a:latin typeface="Consolas" panose="020B0609020204030204" pitchFamily="49" charset="0"/>
              </a:rPr>
              <a:t>Arrays.fill</a:t>
            </a:r>
            <a:r>
              <a:rPr lang="es-MX" sz="2400" dirty="0">
                <a:latin typeface="Consolas" panose="020B0609020204030204" pitchFamily="49" charset="0"/>
              </a:rPr>
              <a:t>(</a:t>
            </a:r>
            <a:r>
              <a:rPr lang="es-MX" sz="2400" dirty="0" err="1">
                <a:latin typeface="Consolas" panose="020B0609020204030204" pitchFamily="49" charset="0"/>
              </a:rPr>
              <a:t>filledIntArray</a:t>
            </a:r>
            <a:r>
              <a:rPr lang="es-MX" sz="2400" dirty="0">
                <a:latin typeface="Consolas" panose="020B0609020204030204" pitchFamily="49" charset="0"/>
              </a:rPr>
              <a:t>, 7);</a:t>
            </a:r>
            <a:endParaRPr sz="2400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Shape 224"/>
          <p:cNvSpPr txBox="1"/>
          <p:nvPr/>
        </p:nvSpPr>
        <p:spPr>
          <a:xfrm>
            <a:off x="3895850" y="948800"/>
            <a:ext cx="77901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Rellena un arreglo con un valor que se le indica como parámetro.</a:t>
            </a:r>
            <a:r>
              <a:rPr lang="es-MX" sz="28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28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dirty="0"/>
              <a:t>La clase </a:t>
            </a:r>
            <a:r>
              <a:rPr lang="es-MX" sz="4800" b="1" dirty="0" err="1"/>
              <a:t>ArrayList</a:t>
            </a:r>
            <a:r>
              <a:rPr lang="es-MX" sz="4800" b="1" dirty="0"/>
              <a:t> </a:t>
            </a:r>
            <a:endParaRPr sz="4800" b="1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/>
              <a:t>Se basa en una lista </a:t>
            </a:r>
            <a:r>
              <a:rPr lang="es-MX" sz="2400" dirty="0" err="1"/>
              <a:t>redimensionable</a:t>
            </a:r>
            <a:r>
              <a:rPr lang="es-MX" sz="2400" dirty="0"/>
              <a:t> que aumenta su tamaño según crece la colección de elementos</a:t>
            </a:r>
            <a:endParaRPr sz="24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/>
              <a:t>Para crear un objeto </a:t>
            </a:r>
            <a:r>
              <a:rPr lang="es-MX" sz="2400" dirty="0" err="1"/>
              <a:t>ArrayList</a:t>
            </a:r>
            <a:r>
              <a:rPr lang="es-MX" sz="2400" dirty="0"/>
              <a:t> se utiliza la siguiente sintaxis:</a:t>
            </a:r>
            <a:endParaRPr sz="24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b="1" dirty="0" err="1"/>
              <a:t>ArrayList</a:t>
            </a:r>
            <a:r>
              <a:rPr lang="es-MX" sz="2400" b="1" dirty="0"/>
              <a:t> </a:t>
            </a:r>
            <a:r>
              <a:rPr lang="es-MX" sz="2400" b="1" dirty="0" err="1"/>
              <a:t>nombreVariable</a:t>
            </a:r>
            <a:r>
              <a:rPr lang="es-MX" sz="2400" b="1" dirty="0"/>
              <a:t> = new </a:t>
            </a:r>
            <a:r>
              <a:rPr lang="es-MX" sz="2400" b="1" dirty="0" err="1"/>
              <a:t>ArrayList</a:t>
            </a:r>
            <a:r>
              <a:rPr lang="es-MX" sz="2400" b="1" dirty="0"/>
              <a:t>( );</a:t>
            </a:r>
            <a:endParaRPr sz="2400" b="1"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/>
              <a:t>Esto es similar a especificar el tipo al declarar un arreglo, excepto que no se pueden usar los tipos primitivos en estas clases.</a:t>
            </a:r>
            <a:endParaRPr sz="2400" dirty="0"/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Shape 235"/>
          <p:cNvGraphicFramePr/>
          <p:nvPr/>
        </p:nvGraphicFramePr>
        <p:xfrm>
          <a:off x="852625" y="487800"/>
          <a:ext cx="10287000" cy="5851920"/>
        </p:xfrm>
        <a:graphic>
          <a:graphicData uri="http://schemas.openxmlformats.org/drawingml/2006/table">
            <a:tbl>
              <a:tblPr>
                <a:noFill/>
                <a:tableStyleId>{4E264C06-41FB-4114-B075-B4CE120C1BB6}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Método </a:t>
                      </a:r>
                      <a:endParaRPr sz="18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Descripción</a:t>
                      </a:r>
                      <a:endParaRPr sz="1800" b="1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add(elemento)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Añade un nuevo elemento al ArrayList y lo sitúa al final del mismo.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add(índice, elemento) 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Añade un nuevo elemento al ArrayList en la posición especificada por índice, desplazando hacia delante el resto de los elementos de la colección.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get(índice)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Devuelve el elemento en la posición índice.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remove(índice)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Elimina el elemento del ArrayList recorriendo los elementos de las posiciones siguientes. Devuelve el elemento eliminado.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 clear( ) 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Elimina todos los elementos del ArrayList. 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indexOf(elemento)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Localiza en el ArrayList el elemento indicado devolviendo su posición o índice. En caso de que el elemento no se encuentre devuelve -1. 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size( )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Devuelve el número de elementos almacenados en el ArrayList.</a:t>
                      </a:r>
                      <a:endParaRPr sz="18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A715FD-35CB-4473-BDF6-14856275D5C0}"/>
              </a:ext>
            </a:extLst>
          </p:cNvPr>
          <p:cNvSpPr/>
          <p:nvPr/>
        </p:nvSpPr>
        <p:spPr>
          <a:xfrm>
            <a:off x="0" y="768626"/>
            <a:ext cx="9144000" cy="532737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6CF7F5-846B-4E26-B8EE-A905E0F07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309" y="1285195"/>
            <a:ext cx="9134326" cy="3255264"/>
          </a:xfrm>
        </p:spPr>
        <p:txBody>
          <a:bodyPr>
            <a:noAutofit/>
          </a:bodyPr>
          <a:lstStyle/>
          <a:p>
            <a:r>
              <a:rPr lang="es-ES" sz="9000" b="1" dirty="0"/>
              <a:t>Tipos y ámbito </a:t>
            </a:r>
            <a:br>
              <a:rPr lang="es-ES" sz="9000" b="1" dirty="0"/>
            </a:br>
            <a:r>
              <a:rPr lang="es-ES" sz="9000" b="1" dirty="0"/>
              <a:t>de variables</a:t>
            </a:r>
            <a:endParaRPr lang="es-MX" sz="9000" b="1" dirty="0"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FF6683-F02D-434A-B382-513FDEC1E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5250" l="10000" r="90000">
                        <a14:foregroundMark x1="49167" y1="8750" x2="49167" y2="8750"/>
                        <a14:foregroundMark x1="51167" y1="4000" x2="51167" y2="4000"/>
                        <a14:foregroundMark x1="35000" y1="95250" x2="35000" y2="95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3215" y="3160598"/>
            <a:ext cx="1873707" cy="12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2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5E5524-570B-43D5-8A55-B564A881A9B4}"/>
              </a:ext>
            </a:extLst>
          </p:cNvPr>
          <p:cNvSpPr/>
          <p:nvPr/>
        </p:nvSpPr>
        <p:spPr>
          <a:xfrm>
            <a:off x="0" y="729636"/>
            <a:ext cx="3432313" cy="54035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35B443-9007-4AB3-9740-3B9168D3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2" y="1150325"/>
            <a:ext cx="3347408" cy="4601183"/>
          </a:xfrm>
        </p:spPr>
        <p:txBody>
          <a:bodyPr>
            <a:normAutofit/>
          </a:bodyPr>
          <a:lstStyle/>
          <a:p>
            <a:pPr algn="ctr"/>
            <a:r>
              <a:rPr lang="es-MX" sz="5200" b="1" dirty="0">
                <a:latin typeface="+mn-lt"/>
              </a:rPr>
              <a:t>Objetivos</a:t>
            </a:r>
            <a:endParaRPr lang="es-MX" sz="5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FF6810-9A85-420A-B321-BE585078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327" y="729636"/>
            <a:ext cx="8219638" cy="5442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El alumno aprenderá:</a:t>
            </a:r>
          </a:p>
          <a:p>
            <a:pPr algn="just">
              <a:buSzPct val="100000"/>
              <a:buFont typeface="Corbel" panose="020B0503020204020204" pitchFamily="34" charset="0"/>
              <a:buChar char="•"/>
            </a:pPr>
            <a:r>
              <a:rPr lang="en-US" sz="2400" dirty="0" err="1">
                <a:cs typeface="Courier New" panose="02070309020205020404" pitchFamily="49" charset="0"/>
              </a:rPr>
              <a:t>Diferenciar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los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tipos</a:t>
            </a:r>
            <a:r>
              <a:rPr lang="en-US" sz="2400" dirty="0">
                <a:cs typeface="Courier New" panose="02070309020205020404" pitchFamily="49" charset="0"/>
              </a:rPr>
              <a:t> de variables  </a:t>
            </a:r>
          </a:p>
          <a:p>
            <a:pPr algn="just">
              <a:buSzPct val="100000"/>
              <a:buFont typeface="Corbel" panose="020B0503020204020204" pitchFamily="34" charset="0"/>
              <a:buChar char="•"/>
            </a:pPr>
            <a:r>
              <a:rPr lang="en-US" sz="2400" dirty="0" err="1">
                <a:cs typeface="Courier New" panose="02070309020205020404" pitchFamily="49" charset="0"/>
              </a:rPr>
              <a:t>Cómo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definir</a:t>
            </a:r>
            <a:r>
              <a:rPr lang="en-US" sz="2400" dirty="0">
                <a:cs typeface="Courier New" panose="02070309020205020404" pitchFamily="49" charset="0"/>
              </a:rPr>
              <a:t> el </a:t>
            </a:r>
            <a:r>
              <a:rPr lang="en-US" sz="2400" dirty="0" err="1">
                <a:cs typeface="Courier New" panose="02070309020205020404" pitchFamily="49" charset="0"/>
              </a:rPr>
              <a:t>alcance</a:t>
            </a:r>
            <a:r>
              <a:rPr lang="en-US" sz="2400" dirty="0">
                <a:cs typeface="Courier New" panose="02070309020205020404" pitchFamily="49" charset="0"/>
              </a:rPr>
              <a:t> de </a:t>
            </a:r>
            <a:r>
              <a:rPr lang="en-US" sz="2400" dirty="0" err="1">
                <a:cs typeface="Courier New" panose="02070309020205020404" pitchFamily="49" charset="0"/>
              </a:rPr>
              <a:t>una</a:t>
            </a:r>
            <a:r>
              <a:rPr lang="en-US" sz="2400" dirty="0">
                <a:cs typeface="Courier New" panose="02070309020205020404" pitchFamily="49" charset="0"/>
              </a:rPr>
              <a:t> variable al </a:t>
            </a:r>
            <a:r>
              <a:rPr lang="en-US" sz="2400" dirty="0" err="1">
                <a:cs typeface="Courier New" panose="02070309020205020404" pitchFamily="49" charset="0"/>
              </a:rPr>
              <a:t>especificar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su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ámbito</a:t>
            </a:r>
            <a:endParaRPr lang="en-US" sz="2400" dirty="0">
              <a:cs typeface="Courier New" panose="02070309020205020404" pitchFamily="49" charset="0"/>
            </a:endParaRPr>
          </a:p>
          <a:p>
            <a:pPr algn="just">
              <a:buSzPct val="100000"/>
              <a:buFont typeface="Corbel" panose="020B0503020204020204" pitchFamily="34" charset="0"/>
              <a:buChar char="•"/>
            </a:pPr>
            <a:r>
              <a:rPr lang="en-US" sz="2400" dirty="0" err="1">
                <a:cs typeface="Courier New" panose="02070309020205020404" pitchFamily="49" charset="0"/>
              </a:rPr>
              <a:t>Cómo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establecer</a:t>
            </a:r>
            <a:r>
              <a:rPr lang="en-US" sz="2400" dirty="0">
                <a:cs typeface="Courier New" panose="02070309020205020404" pitchFamily="49" charset="0"/>
              </a:rPr>
              <a:t> variables </a:t>
            </a:r>
            <a:r>
              <a:rPr lang="en-US" sz="2400" dirty="0" err="1">
                <a:cs typeface="Courier New" panose="02070309020205020404" pitchFamily="49" charset="0"/>
              </a:rPr>
              <a:t>como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cs typeface="Courier New" panose="02070309020205020404" pitchFamily="49" charset="0"/>
              </a:rPr>
              <a:t>constantes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03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FFCBD18-006C-4F79-9ECD-E9A6144F49CA}"/>
              </a:ext>
            </a:extLst>
          </p:cNvPr>
          <p:cNvSpPr/>
          <p:nvPr/>
        </p:nvSpPr>
        <p:spPr>
          <a:xfrm>
            <a:off x="0" y="755374"/>
            <a:ext cx="3432313" cy="54035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1AF97-4E2E-42E4-B159-A0586C3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5200" b="1" dirty="0"/>
              <a:t>Variables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2585E5-F698-479A-AAC4-3F12C798E9F6}"/>
              </a:ext>
            </a:extLst>
          </p:cNvPr>
          <p:cNvSpPr txBox="1"/>
          <p:nvPr/>
        </p:nvSpPr>
        <p:spPr>
          <a:xfrm>
            <a:off x="4002157" y="1338469"/>
            <a:ext cx="7156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Las </a:t>
            </a:r>
            <a:r>
              <a:rPr lang="es-MX" sz="2400" b="1" dirty="0"/>
              <a:t>variables</a:t>
            </a:r>
            <a:r>
              <a:rPr lang="es-MX" sz="2400" dirty="0"/>
              <a:t> se refieren a localizaciones en memoria. </a:t>
            </a:r>
          </a:p>
          <a:p>
            <a:endParaRPr lang="es-MX" sz="2400" dirty="0"/>
          </a:p>
          <a:p>
            <a:r>
              <a:rPr lang="es-MX" sz="2400" dirty="0"/>
              <a:t>Cada variable tiene un </a:t>
            </a:r>
            <a:r>
              <a:rPr lang="es-MX" sz="2400" b="1" dirty="0"/>
              <a:t>nombre</a:t>
            </a:r>
            <a:r>
              <a:rPr lang="es-MX" sz="2400" dirty="0"/>
              <a:t>, un </a:t>
            </a:r>
            <a:r>
              <a:rPr lang="es-MX" sz="2400" b="1" dirty="0"/>
              <a:t>tipo de dato</a:t>
            </a:r>
            <a:r>
              <a:rPr lang="es-MX" sz="2400" dirty="0"/>
              <a:t>, un </a:t>
            </a:r>
            <a:r>
              <a:rPr lang="es-MX" sz="2400" b="1" dirty="0"/>
              <a:t>tamaño</a:t>
            </a:r>
            <a:r>
              <a:rPr lang="es-MX" sz="2400" dirty="0"/>
              <a:t> y un </a:t>
            </a:r>
            <a:r>
              <a:rPr lang="es-MX" sz="2400" b="1" dirty="0"/>
              <a:t>valor</a:t>
            </a:r>
            <a:r>
              <a:rPr lang="es-MX" dirty="0"/>
              <a:t>.</a:t>
            </a:r>
          </a:p>
        </p:txBody>
      </p:sp>
      <p:sp>
        <p:nvSpPr>
          <p:cNvPr id="7" name="Diagrama de flujo: disco magnético 6">
            <a:extLst>
              <a:ext uri="{FF2B5EF4-FFF2-40B4-BE49-F238E27FC236}">
                <a16:creationId xmlns:a16="http://schemas.microsoft.com/office/drawing/2014/main" id="{F60D116F-D676-4F56-8176-50E9B0D81F37}"/>
              </a:ext>
            </a:extLst>
          </p:cNvPr>
          <p:cNvSpPr/>
          <p:nvPr/>
        </p:nvSpPr>
        <p:spPr>
          <a:xfrm>
            <a:off x="5473148" y="3763617"/>
            <a:ext cx="2769704" cy="1881809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F60C76-21E1-416F-875B-4417B45F252E}"/>
              </a:ext>
            </a:extLst>
          </p:cNvPr>
          <p:cNvSpPr txBox="1"/>
          <p:nvPr/>
        </p:nvSpPr>
        <p:spPr>
          <a:xfrm>
            <a:off x="6745358" y="4704521"/>
            <a:ext cx="66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96306A-D9B4-487F-AD63-77F61B017A23}"/>
              </a:ext>
            </a:extLst>
          </p:cNvPr>
          <p:cNvSpPr txBox="1"/>
          <p:nvPr/>
        </p:nvSpPr>
        <p:spPr>
          <a:xfrm rot="270894">
            <a:off x="6534981" y="3910860"/>
            <a:ext cx="87057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10.0</a:t>
            </a:r>
          </a:p>
        </p:txBody>
      </p:sp>
      <p:sp>
        <p:nvSpPr>
          <p:cNvPr id="11" name="Diagrama de flujo: disco magnético 10">
            <a:extLst>
              <a:ext uri="{FF2B5EF4-FFF2-40B4-BE49-F238E27FC236}">
                <a16:creationId xmlns:a16="http://schemas.microsoft.com/office/drawing/2014/main" id="{727DB962-457E-418B-B326-D8B1E6746752}"/>
              </a:ext>
            </a:extLst>
          </p:cNvPr>
          <p:cNvSpPr/>
          <p:nvPr/>
        </p:nvSpPr>
        <p:spPr>
          <a:xfrm>
            <a:off x="8466230" y="3519397"/>
            <a:ext cx="1828800" cy="1265583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14B8C2-BEEC-48F6-B07D-D4BB12E5B3F7}"/>
              </a:ext>
            </a:extLst>
          </p:cNvPr>
          <p:cNvSpPr txBox="1"/>
          <p:nvPr/>
        </p:nvSpPr>
        <p:spPr>
          <a:xfrm>
            <a:off x="9208844" y="4128339"/>
            <a:ext cx="43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D40C53-BFF6-41FC-8EAF-864894C960B2}"/>
              </a:ext>
            </a:extLst>
          </p:cNvPr>
          <p:cNvSpPr txBox="1"/>
          <p:nvPr/>
        </p:nvSpPr>
        <p:spPr>
          <a:xfrm rot="270894">
            <a:off x="9132304" y="3402818"/>
            <a:ext cx="4966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3376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3C01FB0-A8DE-4E5E-8EA7-035C65929790}"/>
              </a:ext>
            </a:extLst>
          </p:cNvPr>
          <p:cNvSpPr/>
          <p:nvPr/>
        </p:nvSpPr>
        <p:spPr>
          <a:xfrm>
            <a:off x="1205947" y="721923"/>
            <a:ext cx="9356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 err="1"/>
              <a:t>pesar</a:t>
            </a:r>
            <a:r>
              <a:rPr lang="en-US" sz="2400" dirty="0"/>
              <a:t> de que </a:t>
            </a:r>
            <a:r>
              <a:rPr lang="en-US" sz="2400" b="1" dirty="0"/>
              <a:t>Java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un </a:t>
            </a:r>
            <a:r>
              <a:rPr lang="en-US" sz="2400" b="1" dirty="0" err="1"/>
              <a:t>lenguaje</a:t>
            </a:r>
            <a:r>
              <a:rPr lang="en-US" sz="2400" b="1" dirty="0"/>
              <a:t> </a:t>
            </a:r>
            <a:r>
              <a:rPr lang="en-US" sz="2400" b="1" dirty="0" err="1"/>
              <a:t>orientado</a:t>
            </a:r>
            <a:r>
              <a:rPr lang="en-US" sz="2400" b="1" dirty="0"/>
              <a:t> a </a:t>
            </a:r>
            <a:r>
              <a:rPr lang="en-US" sz="2400" b="1" dirty="0" err="1"/>
              <a:t>objetos</a:t>
            </a:r>
            <a:r>
              <a:rPr lang="en-US" sz="2400" dirty="0"/>
              <a:t>, </a:t>
            </a:r>
            <a:r>
              <a:rPr lang="en-US" sz="2400" b="1" dirty="0"/>
              <a:t>no </a:t>
            </a:r>
            <a:r>
              <a:rPr lang="en-US" sz="2400" b="1" dirty="0" err="1"/>
              <a:t>todos</a:t>
            </a:r>
            <a:r>
              <a:rPr lang="en-US" sz="2400" b="1" dirty="0"/>
              <a:t> </a:t>
            </a:r>
            <a:r>
              <a:rPr lang="en-US" sz="2400" b="1" dirty="0" err="1"/>
              <a:t>los</a:t>
            </a:r>
            <a:r>
              <a:rPr lang="en-US" sz="2400" b="1" dirty="0"/>
              <a:t> </a:t>
            </a:r>
            <a:r>
              <a:rPr lang="en-US" sz="2400" b="1" dirty="0" err="1"/>
              <a:t>tipos</a:t>
            </a:r>
            <a:r>
              <a:rPr lang="en-US" sz="2400" b="1" dirty="0"/>
              <a:t> de </a:t>
            </a:r>
            <a:r>
              <a:rPr lang="en-US" sz="2400" b="1" dirty="0" err="1"/>
              <a:t>datos</a:t>
            </a:r>
            <a:r>
              <a:rPr lang="en-US" sz="2400" b="1" dirty="0"/>
              <a:t> son </a:t>
            </a:r>
            <a:r>
              <a:rPr lang="en-US" sz="2400" b="1" dirty="0" err="1"/>
              <a:t>objetos</a:t>
            </a:r>
            <a:r>
              <a:rPr lang="en-US" sz="2400" dirty="0"/>
              <a:t>. </a:t>
            </a:r>
            <a:r>
              <a:rPr lang="en-US" sz="2400" dirty="0" err="1"/>
              <a:t>Todo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construído</a:t>
            </a:r>
            <a:r>
              <a:rPr lang="en-US" sz="2400" dirty="0"/>
              <a:t> </a:t>
            </a:r>
            <a:r>
              <a:rPr lang="en-US" sz="2400" dirty="0" err="1"/>
              <a:t>encina</a:t>
            </a:r>
            <a:r>
              <a:rPr lang="en-US" sz="2400" dirty="0"/>
              <a:t> de un conjunto de variables </a:t>
            </a:r>
            <a:r>
              <a:rPr lang="en-US" sz="2400" dirty="0" err="1"/>
              <a:t>básicas</a:t>
            </a:r>
            <a:r>
              <a:rPr lang="en-US" sz="2400" dirty="0"/>
              <a:t> </a:t>
            </a:r>
            <a:r>
              <a:rPr lang="en-US" sz="2400" dirty="0" err="1"/>
              <a:t>conocidas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b="1" dirty="0"/>
              <a:t>variables </a:t>
            </a:r>
            <a:r>
              <a:rPr lang="en-US" sz="2400" b="1" dirty="0" err="1"/>
              <a:t>primitivas</a:t>
            </a:r>
            <a:r>
              <a:rPr lang="en-US" sz="24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id="{2AE51388-7249-4E99-B8F7-7385C803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875" r="96458">
                        <a14:foregroundMark x1="6042" y1="58333" x2="6042" y2="58333"/>
                        <a14:foregroundMark x1="2083" y1="58056" x2="2083" y2="58056"/>
                        <a14:foregroundMark x1="91458" y1="63056" x2="91458" y2="63056"/>
                        <a14:foregroundMark x1="96458" y1="65833" x2="96458" y2="6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373" y="204091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AD3FED-2C2E-4201-8F9A-7895997F6789}"/>
              </a:ext>
            </a:extLst>
          </p:cNvPr>
          <p:cNvSpPr txBox="1"/>
          <p:nvPr/>
        </p:nvSpPr>
        <p:spPr>
          <a:xfrm>
            <a:off x="5771886" y="5418986"/>
            <a:ext cx="40943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sz="2400" dirty="0"/>
              <a:t>No. No ese tipo de primitivas...</a:t>
            </a:r>
          </a:p>
        </p:txBody>
      </p:sp>
    </p:spTree>
    <p:extLst>
      <p:ext uri="{BB962C8B-B14F-4D97-AF65-F5344CB8AC3E}">
        <p14:creationId xmlns:p14="http://schemas.microsoft.com/office/powerpoint/2010/main" val="18862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CF19DCC-BE55-4618-9342-73103D4483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717" y="397565"/>
          <a:ext cx="10958423" cy="60978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04822">
                  <a:extLst>
                    <a:ext uri="{9D8B030D-6E8A-4147-A177-3AD203B41FA5}">
                      <a16:colId xmlns:a16="http://schemas.microsoft.com/office/drawing/2014/main" val="12094747"/>
                    </a:ext>
                  </a:extLst>
                </a:gridCol>
                <a:gridCol w="4918290">
                  <a:extLst>
                    <a:ext uri="{9D8B030D-6E8A-4147-A177-3AD203B41FA5}">
                      <a16:colId xmlns:a16="http://schemas.microsoft.com/office/drawing/2014/main" val="3661214203"/>
                    </a:ext>
                  </a:extLst>
                </a:gridCol>
                <a:gridCol w="2095705">
                  <a:extLst>
                    <a:ext uri="{9D8B030D-6E8A-4147-A177-3AD203B41FA5}">
                      <a16:colId xmlns:a16="http://schemas.microsoft.com/office/drawing/2014/main" val="173517494"/>
                    </a:ext>
                  </a:extLst>
                </a:gridCol>
                <a:gridCol w="2739606">
                  <a:extLst>
                    <a:ext uri="{9D8B030D-6E8A-4147-A177-3AD203B41FA5}">
                      <a16:colId xmlns:a16="http://schemas.microsoft.com/office/drawing/2014/main" val="1196944714"/>
                    </a:ext>
                  </a:extLst>
                </a:gridCol>
              </a:tblGrid>
              <a:tr h="60442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cap="all" dirty="0">
                          <a:effectLst/>
                        </a:rPr>
                        <a:t>TIPO</a:t>
                      </a:r>
                      <a:endParaRPr lang="es-MX" sz="1800" b="1" cap="all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cap="all" dirty="0">
                          <a:effectLst/>
                        </a:rPr>
                        <a:t>DESCRIPCION</a:t>
                      </a:r>
                      <a:endParaRPr lang="es-MX" sz="1800" b="1" cap="all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cap="all" dirty="0">
                          <a:effectLst/>
                        </a:rPr>
                        <a:t>EJEMPLO</a:t>
                      </a:r>
                      <a:endParaRPr lang="es-MX" sz="1800" b="1" cap="all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cap="all" dirty="0">
                          <a:effectLst/>
                        </a:rPr>
                        <a:t>RANGO VALORES</a:t>
                      </a:r>
                      <a:endParaRPr lang="es-MX" sz="1800" b="1" cap="all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644120"/>
                  </a:ext>
                </a:extLst>
              </a:tr>
              <a:tr h="433996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b="1" dirty="0" err="1">
                          <a:effectLst/>
                        </a:rPr>
                        <a:t>long</a:t>
                      </a:r>
                      <a:endParaRPr lang="es-MX" sz="2000" b="1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>
                          <a:effectLst/>
                        </a:rPr>
                        <a:t>Números enteros reales. Usa 8 bytes.</a:t>
                      </a:r>
                      <a:endParaRPr lang="es-ES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long b=646334578;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long c=-32356;</a:t>
                      </a:r>
                      <a:endParaRPr lang="en-US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>
                          <a:effectLst/>
                        </a:rPr>
                        <a:t>-2</a:t>
                      </a:r>
                      <a:r>
                        <a:rPr lang="es-MX" sz="2000" baseline="30000">
                          <a:effectLst/>
                        </a:rPr>
                        <a:t>63</a:t>
                      </a:r>
                      <a:r>
                        <a:rPr lang="es-MX" sz="2000">
                          <a:effectLst/>
                        </a:rPr>
                        <a:t> a 2</a:t>
                      </a:r>
                      <a:r>
                        <a:rPr lang="es-MX" sz="2000" baseline="30000">
                          <a:effectLst/>
                        </a:rPr>
                        <a:t>63</a:t>
                      </a:r>
                      <a:r>
                        <a:rPr lang="es-MX" sz="2000">
                          <a:effectLst/>
                        </a:rPr>
                        <a:t>-1</a:t>
                      </a:r>
                      <a:endParaRPr lang="es-MX" sz="20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extLst>
                  <a:ext uri="{0D108BD9-81ED-4DB2-BD59-A6C34878D82A}">
                    <a16:rowId xmlns:a16="http://schemas.microsoft.com/office/drawing/2014/main" val="831538639"/>
                  </a:ext>
                </a:extLst>
              </a:tr>
              <a:tr h="632833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b="1" dirty="0" err="1">
                          <a:effectLst/>
                        </a:rPr>
                        <a:t>int</a:t>
                      </a:r>
                      <a:endParaRPr lang="es-MX" sz="2000" b="1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>
                          <a:effectLst/>
                        </a:rPr>
                        <a:t>Números enteros reales. Usa 4 bytes.</a:t>
                      </a:r>
                      <a:endParaRPr lang="es-ES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dirty="0" err="1">
                          <a:effectLst/>
                        </a:rPr>
                        <a:t>int</a:t>
                      </a:r>
                      <a:r>
                        <a:rPr lang="es-MX" sz="2000" dirty="0">
                          <a:effectLst/>
                        </a:rPr>
                        <a:t> a=-1;</a:t>
                      </a:r>
                      <a:br>
                        <a:rPr lang="es-MX" sz="2000" dirty="0">
                          <a:effectLst/>
                        </a:rPr>
                      </a:br>
                      <a:r>
                        <a:rPr lang="es-MX" sz="2000" dirty="0" err="1">
                          <a:effectLst/>
                        </a:rPr>
                        <a:t>int</a:t>
                      </a:r>
                      <a:r>
                        <a:rPr lang="es-MX" sz="2000" dirty="0">
                          <a:effectLst/>
                        </a:rPr>
                        <a:t> c=30000;</a:t>
                      </a:r>
                      <a:endParaRPr lang="es-MX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>
                          <a:effectLst/>
                        </a:rPr>
                        <a:t>-2</a:t>
                      </a:r>
                      <a:r>
                        <a:rPr lang="es-MX" sz="2000" baseline="30000">
                          <a:effectLst/>
                        </a:rPr>
                        <a:t>31</a:t>
                      </a:r>
                      <a:r>
                        <a:rPr lang="es-MX" sz="2000">
                          <a:effectLst/>
                        </a:rPr>
                        <a:t> a 2</a:t>
                      </a:r>
                      <a:r>
                        <a:rPr lang="es-MX" sz="2000" baseline="30000">
                          <a:effectLst/>
                        </a:rPr>
                        <a:t>31</a:t>
                      </a:r>
                      <a:r>
                        <a:rPr lang="es-MX" sz="2000">
                          <a:effectLst/>
                        </a:rPr>
                        <a:t>-1</a:t>
                      </a:r>
                      <a:endParaRPr lang="es-MX" sz="20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extLst>
                  <a:ext uri="{0D108BD9-81ED-4DB2-BD59-A6C34878D82A}">
                    <a16:rowId xmlns:a16="http://schemas.microsoft.com/office/drawing/2014/main" val="1561274141"/>
                  </a:ext>
                </a:extLst>
              </a:tr>
              <a:tr h="433996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b="1">
                          <a:effectLst/>
                        </a:rPr>
                        <a:t>short</a:t>
                      </a:r>
                      <a:endParaRPr lang="es-MX" sz="2000" b="1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>
                          <a:effectLst/>
                        </a:rPr>
                        <a:t>Números enteros reales. Usa 2 bytes.</a:t>
                      </a:r>
                      <a:endParaRPr lang="es-ES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short b=300;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short c=-30000;</a:t>
                      </a:r>
                      <a:endParaRPr lang="en-US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>
                          <a:effectLst/>
                        </a:rPr>
                        <a:t>-32768 a 32767</a:t>
                      </a:r>
                      <a:endParaRPr lang="es-MX" sz="20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extLst>
                  <a:ext uri="{0D108BD9-81ED-4DB2-BD59-A6C34878D82A}">
                    <a16:rowId xmlns:a16="http://schemas.microsoft.com/office/drawing/2014/main" val="326761618"/>
                  </a:ext>
                </a:extLst>
              </a:tr>
              <a:tr h="433996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b="1">
                          <a:effectLst/>
                        </a:rPr>
                        <a:t>byte</a:t>
                      </a:r>
                      <a:endParaRPr lang="es-MX" sz="2000" b="1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>
                          <a:effectLst/>
                        </a:rPr>
                        <a:t>Número entero real. Usa 1 byte.</a:t>
                      </a:r>
                      <a:endParaRPr lang="es-ES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dirty="0">
                          <a:effectLst/>
                        </a:rPr>
                        <a:t>byte b=126;</a:t>
                      </a:r>
                      <a:br>
                        <a:rPr lang="es-MX" sz="2000" dirty="0">
                          <a:effectLst/>
                        </a:rPr>
                      </a:br>
                      <a:r>
                        <a:rPr lang="es-MX" sz="2000" dirty="0">
                          <a:effectLst/>
                        </a:rPr>
                        <a:t>byte c=-120;</a:t>
                      </a:r>
                      <a:endParaRPr lang="es-MX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>
                          <a:effectLst/>
                        </a:rPr>
                        <a:t>-128 a 127</a:t>
                      </a:r>
                      <a:endParaRPr lang="es-MX" sz="20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extLst>
                  <a:ext uri="{0D108BD9-81ED-4DB2-BD59-A6C34878D82A}">
                    <a16:rowId xmlns:a16="http://schemas.microsoft.com/office/drawing/2014/main" val="4180463505"/>
                  </a:ext>
                </a:extLst>
              </a:tr>
              <a:tr h="498888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b="1" dirty="0" err="1">
                          <a:effectLst/>
                        </a:rPr>
                        <a:t>double</a:t>
                      </a:r>
                      <a:endParaRPr lang="es-MX" sz="2000" b="1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>
                          <a:effectLst/>
                        </a:rPr>
                        <a:t>Número de coma flotante. Usa 4 bytes.</a:t>
                      </a:r>
                      <a:endParaRPr lang="es-ES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2000" dirty="0">
                          <a:effectLst/>
                        </a:rPr>
                        <a:t>double a=5.5;</a:t>
                      </a:r>
                      <a:br>
                        <a:rPr lang="fr-FR" sz="2000" dirty="0">
                          <a:effectLst/>
                        </a:rPr>
                      </a:br>
                      <a:r>
                        <a:rPr lang="fr-FR" sz="2000" dirty="0">
                          <a:effectLst/>
                        </a:rPr>
                        <a:t>double b=30;</a:t>
                      </a:r>
                      <a:endParaRPr lang="fr-FR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dirty="0">
                          <a:effectLst/>
                        </a:rPr>
                        <a:t>-1,79 * 10</a:t>
                      </a:r>
                      <a:r>
                        <a:rPr lang="pt-BR" sz="2000" baseline="30000" dirty="0">
                          <a:effectLst/>
                        </a:rPr>
                        <a:t>308</a:t>
                      </a:r>
                      <a:r>
                        <a:rPr lang="pt-BR" sz="2000" dirty="0">
                          <a:effectLst/>
                        </a:rPr>
                        <a:t> a 1,79 * 10</a:t>
                      </a:r>
                      <a:r>
                        <a:rPr lang="pt-BR" sz="2000" baseline="30000" dirty="0">
                          <a:effectLst/>
                        </a:rPr>
                        <a:t>308</a:t>
                      </a:r>
                      <a:endParaRPr lang="pt-BR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extLst>
                  <a:ext uri="{0D108BD9-81ED-4DB2-BD59-A6C34878D82A}">
                    <a16:rowId xmlns:a16="http://schemas.microsoft.com/office/drawing/2014/main" val="3939384782"/>
                  </a:ext>
                </a:extLst>
              </a:tr>
              <a:tr h="632833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b="1" dirty="0" err="1">
                          <a:effectLst/>
                        </a:rPr>
                        <a:t>float</a:t>
                      </a:r>
                      <a:endParaRPr lang="es-MX" sz="2000" b="1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>
                          <a:effectLst/>
                        </a:rPr>
                        <a:t>Número reales, aceptando decimales. Usa 4 bytes.</a:t>
                      </a:r>
                      <a:endParaRPr lang="es-ES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float a=4.55555;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float b=-1.8521;</a:t>
                      </a:r>
                      <a:endParaRPr lang="en-US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dirty="0">
                          <a:effectLst/>
                        </a:rPr>
                        <a:t>-3,4 · 10</a:t>
                      </a:r>
                      <a:r>
                        <a:rPr lang="pt-BR" sz="2000" baseline="30000" dirty="0">
                          <a:effectLst/>
                        </a:rPr>
                        <a:t>38</a:t>
                      </a:r>
                      <a:r>
                        <a:rPr lang="pt-BR" sz="2000" dirty="0">
                          <a:effectLst/>
                        </a:rPr>
                        <a:t> a 3,4 · 10</a:t>
                      </a:r>
                      <a:r>
                        <a:rPr lang="pt-BR" sz="2000" baseline="30000" dirty="0">
                          <a:effectLst/>
                        </a:rPr>
                        <a:t>38</a:t>
                      </a:r>
                      <a:endParaRPr lang="pt-BR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extLst>
                  <a:ext uri="{0D108BD9-81ED-4DB2-BD59-A6C34878D82A}">
                    <a16:rowId xmlns:a16="http://schemas.microsoft.com/office/drawing/2014/main" val="188915323"/>
                  </a:ext>
                </a:extLst>
              </a:tr>
              <a:tr h="442679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b="1" dirty="0" err="1">
                          <a:effectLst/>
                        </a:rPr>
                        <a:t>boolean</a:t>
                      </a:r>
                      <a:endParaRPr lang="es-MX" sz="2000" b="1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>
                          <a:effectLst/>
                        </a:rPr>
                        <a:t>Solo puede contener true o false. Usa 2 bytes</a:t>
                      </a:r>
                      <a:endParaRPr lang="es-ES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boolean a=true;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boolean b=false;</a:t>
                      </a:r>
                      <a:endParaRPr lang="en-US" sz="200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dirty="0">
                          <a:effectLst/>
                        </a:rPr>
                        <a:t>true o false</a:t>
                      </a:r>
                      <a:endParaRPr lang="es-MX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extLst>
                  <a:ext uri="{0D108BD9-81ED-4DB2-BD59-A6C34878D82A}">
                    <a16:rowId xmlns:a16="http://schemas.microsoft.com/office/drawing/2014/main" val="1279728689"/>
                  </a:ext>
                </a:extLst>
              </a:tr>
              <a:tr h="574715"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b="1" dirty="0" err="1">
                          <a:effectLst/>
                        </a:rPr>
                        <a:t>char</a:t>
                      </a:r>
                      <a:endParaRPr lang="es-MX" sz="2000" b="1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>
                          <a:effectLst/>
                        </a:rPr>
                        <a:t>Numero, letras o </a:t>
                      </a:r>
                      <a:r>
                        <a:rPr lang="es-ES" sz="2000" dirty="0" err="1">
                          <a:effectLst/>
                        </a:rPr>
                        <a:t>simbolos</a:t>
                      </a:r>
                      <a:r>
                        <a:rPr lang="es-ES" sz="2000" dirty="0">
                          <a:effectLst/>
                        </a:rPr>
                        <a:t> </a:t>
                      </a:r>
                      <a:r>
                        <a:rPr lang="es-ES" sz="2000" dirty="0" err="1">
                          <a:effectLst/>
                        </a:rPr>
                        <a:t>segun</a:t>
                      </a:r>
                      <a:r>
                        <a:rPr lang="es-ES" sz="2000" dirty="0">
                          <a:effectLst/>
                        </a:rPr>
                        <a:t> la tabla ASCII. Usa 2 bytes</a:t>
                      </a:r>
                      <a:endParaRPr lang="es-ES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 err="1">
                          <a:effectLst/>
                        </a:rPr>
                        <a:t>char</a:t>
                      </a:r>
                      <a:r>
                        <a:rPr lang="es-ES" sz="2000" dirty="0">
                          <a:effectLst/>
                        </a:rPr>
                        <a:t> a='A';</a:t>
                      </a:r>
                      <a:br>
                        <a:rPr lang="es-ES" sz="2000" dirty="0">
                          <a:effectLst/>
                        </a:rPr>
                      </a:br>
                      <a:r>
                        <a:rPr lang="es-ES" sz="2000" dirty="0" err="1">
                          <a:effectLst/>
                        </a:rPr>
                        <a:t>char</a:t>
                      </a:r>
                      <a:r>
                        <a:rPr lang="es-ES" sz="2000" dirty="0">
                          <a:effectLst/>
                        </a:rPr>
                        <a:t> b=97; </a:t>
                      </a:r>
                      <a:endParaRPr lang="es-ES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2000" dirty="0">
                          <a:effectLst/>
                        </a:rPr>
                        <a:t>Caracteres</a:t>
                      </a:r>
                      <a:endParaRPr lang="es-MX" sz="2000" dirty="0">
                        <a:solidFill>
                          <a:srgbClr val="3D3D3D"/>
                        </a:solidFill>
                        <a:effectLst/>
                      </a:endParaRPr>
                    </a:p>
                  </a:txBody>
                  <a:tcPr marL="19487" marR="19487" marT="19487" marB="19487"/>
                </a:tc>
                <a:extLst>
                  <a:ext uri="{0D108BD9-81ED-4DB2-BD59-A6C34878D82A}">
                    <a16:rowId xmlns:a16="http://schemas.microsoft.com/office/drawing/2014/main" val="17280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69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orbel"/>
              <a:buNone/>
            </a:pPr>
            <a:r>
              <a:rPr lang="es-MX" sz="5200" b="1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Arreglos</a:t>
            </a:r>
            <a:endParaRPr dirty="0"/>
          </a:p>
        </p:txBody>
      </p:sp>
      <p:sp>
        <p:nvSpPr>
          <p:cNvPr id="102" name="Shape 102"/>
          <p:cNvSpPr/>
          <p:nvPr/>
        </p:nvSpPr>
        <p:spPr>
          <a:xfrm>
            <a:off x="3869634" y="1808601"/>
            <a:ext cx="7394713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 </a:t>
            </a:r>
            <a:r>
              <a:rPr lang="es-MX"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arreglo</a:t>
            </a:r>
            <a:r>
              <a:rPr lang="es-MX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es </a:t>
            </a:r>
            <a:r>
              <a:rPr lang="es-MX"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 grupo de variables</a:t>
            </a:r>
            <a:r>
              <a:rPr lang="es-MX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llamados </a:t>
            </a:r>
            <a:r>
              <a:rPr lang="es-MX"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elementos</a:t>
            </a:r>
            <a:r>
              <a:rPr lang="es-MX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 </a:t>
            </a:r>
            <a:r>
              <a:rPr lang="es-MX"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componentes</a:t>
            </a:r>
            <a:r>
              <a:rPr lang="es-MX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que contienen valores con el mismo tipo de dato. Los arreglos son </a:t>
            </a:r>
            <a:r>
              <a:rPr lang="es-MX"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objetos</a:t>
            </a:r>
            <a:r>
              <a:rPr lang="es-MX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así que siempre se deben referir como tipo de referencia.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Los elementos de un arreglo pueden ser tipos </a:t>
            </a:r>
            <a:r>
              <a:rPr lang="es-MX"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primitivos</a:t>
            </a:r>
            <a:r>
              <a:rPr lang="es-MX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 de </a:t>
            </a:r>
            <a:r>
              <a:rPr lang="es-MX"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referencia </a:t>
            </a:r>
            <a:r>
              <a:rPr lang="es-MX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(como otros arreglos u objetos).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5E5524-570B-43D5-8A55-B564A881A9B4}"/>
              </a:ext>
            </a:extLst>
          </p:cNvPr>
          <p:cNvSpPr/>
          <p:nvPr/>
        </p:nvSpPr>
        <p:spPr>
          <a:xfrm>
            <a:off x="0" y="755374"/>
            <a:ext cx="3432313" cy="54035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35B443-9007-4AB3-9740-3B9168D3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9394" cy="4601183"/>
          </a:xfrm>
        </p:spPr>
        <p:txBody>
          <a:bodyPr>
            <a:normAutofit/>
          </a:bodyPr>
          <a:lstStyle/>
          <a:p>
            <a:pPr algn="ctr"/>
            <a:r>
              <a:rPr lang="es-MX" sz="5200" b="1" dirty="0">
                <a:latin typeface="+mn-lt"/>
              </a:rPr>
              <a:t>Ámbito de las variables</a:t>
            </a:r>
            <a:endParaRPr lang="es-MX" sz="5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FF6810-9A85-420A-B321-BE585078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361" y="2094611"/>
            <a:ext cx="7650769" cy="25966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El </a:t>
            </a:r>
            <a:r>
              <a:rPr lang="es-ES" sz="2400" b="1" i="1" dirty="0"/>
              <a:t>ámbito de una variable</a:t>
            </a:r>
            <a:r>
              <a:rPr lang="es-ES" sz="2400" dirty="0"/>
              <a:t> define su </a:t>
            </a:r>
            <a:r>
              <a:rPr lang="es-ES" sz="2400" b="1" i="1" dirty="0"/>
              <a:t>alcance de uso</a:t>
            </a:r>
            <a:r>
              <a:rPr lang="es-ES" sz="2400" dirty="0"/>
              <a:t>, o lo que es lo mismo, en que secciones de código una variable estará disponible. Fuera de este ámbito, una variable no podrá ser accedida (no existe).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88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5E5524-570B-43D5-8A55-B564A881A9B4}"/>
              </a:ext>
            </a:extLst>
          </p:cNvPr>
          <p:cNvSpPr/>
          <p:nvPr/>
        </p:nvSpPr>
        <p:spPr>
          <a:xfrm>
            <a:off x="0" y="755374"/>
            <a:ext cx="3432313" cy="54035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35B443-9007-4AB3-9740-3B9168D3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5200" b="1" dirty="0">
                <a:latin typeface="+mn-lt"/>
              </a:rPr>
              <a:t>Tipos de Ámbito</a:t>
            </a:r>
            <a:endParaRPr lang="es-MX" sz="5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FF6810-9A85-420A-B321-BE585078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361" y="2094611"/>
            <a:ext cx="7650769" cy="2596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 Java tenemos tres tipos de ámbito que pueden aplicar a una variable:</a:t>
            </a:r>
          </a:p>
          <a:p>
            <a:r>
              <a:rPr lang="es-ES" sz="2400" b="1" dirty="0"/>
              <a:t>Local</a:t>
            </a:r>
          </a:p>
          <a:p>
            <a:r>
              <a:rPr lang="es-ES" sz="2400" b="1" dirty="0"/>
              <a:t>Global</a:t>
            </a:r>
          </a:p>
          <a:p>
            <a:r>
              <a:rPr lang="es-ES" sz="2400" b="1" dirty="0"/>
              <a:t>Estático</a:t>
            </a:r>
          </a:p>
        </p:txBody>
      </p:sp>
    </p:spTree>
    <p:extLst>
      <p:ext uri="{BB962C8B-B14F-4D97-AF65-F5344CB8AC3E}">
        <p14:creationId xmlns:p14="http://schemas.microsoft.com/office/powerpoint/2010/main" val="581163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riables local">
            <a:extLst>
              <a:ext uri="{FF2B5EF4-FFF2-40B4-BE49-F238E27FC236}">
                <a16:creationId xmlns:a16="http://schemas.microsoft.com/office/drawing/2014/main" id="{FA338ECC-C5CA-4796-8BF1-90122671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60" y="264161"/>
            <a:ext cx="8495040" cy="63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9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5E5524-570B-43D5-8A55-B564A881A9B4}"/>
              </a:ext>
            </a:extLst>
          </p:cNvPr>
          <p:cNvSpPr/>
          <p:nvPr/>
        </p:nvSpPr>
        <p:spPr>
          <a:xfrm>
            <a:off x="0" y="755374"/>
            <a:ext cx="3432313" cy="54035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35B443-9007-4AB3-9740-3B9168D3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9394" cy="4601183"/>
          </a:xfrm>
        </p:spPr>
        <p:txBody>
          <a:bodyPr>
            <a:normAutofit/>
          </a:bodyPr>
          <a:lstStyle/>
          <a:p>
            <a:pPr algn="ctr"/>
            <a:r>
              <a:rPr lang="es-MX" sz="5200" b="1" dirty="0">
                <a:latin typeface="+mn-lt"/>
              </a:rPr>
              <a:t>Variables de Ámbito Local</a:t>
            </a:r>
            <a:endParaRPr lang="es-MX" sz="52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45F5E0E-A7E4-440E-837B-B5ECB2178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32" y="2952989"/>
            <a:ext cx="8174672" cy="257297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miMetodo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parametro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variableLocal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variableLocal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parametro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s-MX" altLang="es-MX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3EA027-432D-4B24-8809-D7993ACF12DA}"/>
              </a:ext>
            </a:extLst>
          </p:cNvPr>
          <p:cNvSpPr txBox="1"/>
          <p:nvPr/>
        </p:nvSpPr>
        <p:spPr>
          <a:xfrm>
            <a:off x="3685232" y="1123837"/>
            <a:ext cx="771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sz="2400" dirty="0">
                <a:solidFill>
                  <a:srgbClr val="000000"/>
                </a:solidFill>
                <a:latin typeface="Open Sans"/>
              </a:rPr>
              <a:t>Las </a:t>
            </a:r>
            <a:r>
              <a:rPr lang="es-MX" altLang="es-MX" sz="2400" b="1" dirty="0">
                <a:solidFill>
                  <a:srgbClr val="000000"/>
                </a:solidFill>
                <a:latin typeface="Open Sans"/>
              </a:rPr>
              <a:t>variables de </a:t>
            </a:r>
            <a:r>
              <a:rPr lang="es-MX" altLang="es-MX" sz="2400" b="1" i="1" dirty="0">
                <a:solidFill>
                  <a:srgbClr val="000000"/>
                </a:solidFill>
                <a:latin typeface="Open Sans"/>
              </a:rPr>
              <a:t>ámbito local</a:t>
            </a:r>
            <a:r>
              <a:rPr lang="es-MX" altLang="es-MX" sz="2400" dirty="0">
                <a:solidFill>
                  <a:srgbClr val="000000"/>
                </a:solidFill>
                <a:latin typeface="Open Sans"/>
              </a:rPr>
              <a:t>, o de bloque, son aquellas que sólo pueden ser accedidas desde el bloque de código en el que han sido declaradas.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0493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5E5524-570B-43D5-8A55-B564A881A9B4}"/>
              </a:ext>
            </a:extLst>
          </p:cNvPr>
          <p:cNvSpPr/>
          <p:nvPr/>
        </p:nvSpPr>
        <p:spPr>
          <a:xfrm>
            <a:off x="0" y="755374"/>
            <a:ext cx="3432313" cy="54035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957DA8-C406-45FD-A6A0-BE748C3AC42E}"/>
              </a:ext>
            </a:extLst>
          </p:cNvPr>
          <p:cNvSpPr/>
          <p:nvPr/>
        </p:nvSpPr>
        <p:spPr>
          <a:xfrm>
            <a:off x="4106228" y="1123837"/>
            <a:ext cx="69580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 variables locales se </a:t>
            </a:r>
            <a:r>
              <a:rPr lang="en-US" sz="2400" b="1" dirty="0" err="1"/>
              <a:t>crean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vez</a:t>
            </a:r>
            <a:r>
              <a:rPr lang="en-US" sz="2400" dirty="0"/>
              <a:t> que se </a:t>
            </a:r>
            <a:r>
              <a:rPr lang="en-US" sz="2400" dirty="0" err="1"/>
              <a:t>ingresa</a:t>
            </a:r>
            <a:r>
              <a:rPr lang="en-US" sz="2400" dirty="0"/>
              <a:t> al </a:t>
            </a:r>
            <a:r>
              <a:rPr lang="en-US" sz="2400" dirty="0" err="1"/>
              <a:t>método</a:t>
            </a:r>
            <a:r>
              <a:rPr lang="en-US" sz="2400" dirty="0"/>
              <a:t>, y de </a:t>
            </a:r>
            <a:r>
              <a:rPr lang="en-US" sz="2400" b="1" dirty="0" err="1"/>
              <a:t>destruyen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se sale de </a:t>
            </a:r>
            <a:r>
              <a:rPr lang="en-US" sz="2400" dirty="0" err="1"/>
              <a:t>él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 variables locales son </a:t>
            </a:r>
            <a:r>
              <a:rPr lang="en-US" sz="2400" b="1" dirty="0" err="1"/>
              <a:t>visibles</a:t>
            </a:r>
            <a:r>
              <a:rPr lang="en-US" sz="2400" dirty="0"/>
              <a:t> </a:t>
            </a:r>
            <a:r>
              <a:rPr lang="en-US" sz="2400" dirty="0" err="1"/>
              <a:t>únicamente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b="1" dirty="0"/>
              <a:t>interior del </a:t>
            </a:r>
            <a:r>
              <a:rPr lang="en-US" sz="2400" b="1" dirty="0" err="1"/>
              <a:t>bloque</a:t>
            </a:r>
            <a:r>
              <a:rPr lang="en-US" sz="2400" dirty="0"/>
              <a:t> de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que </a:t>
            </a:r>
            <a:r>
              <a:rPr lang="en-US" sz="2400" dirty="0" err="1"/>
              <a:t>fueron</a:t>
            </a:r>
            <a:r>
              <a:rPr lang="en-US" sz="2400" dirty="0"/>
              <a:t> </a:t>
            </a:r>
            <a:r>
              <a:rPr lang="en-US" sz="2400" dirty="0" err="1"/>
              <a:t>declaradas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se les da valor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defecto</a:t>
            </a:r>
            <a:r>
              <a:rPr lang="en-US" sz="2400" dirty="0"/>
              <a:t> a las variables locales.</a:t>
            </a:r>
          </a:p>
        </p:txBody>
      </p:sp>
    </p:spTree>
    <p:extLst>
      <p:ext uri="{BB962C8B-B14F-4D97-AF65-F5344CB8AC3E}">
        <p14:creationId xmlns:p14="http://schemas.microsoft.com/office/powerpoint/2010/main" val="1264141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8491FAF-3D4D-42C7-A652-2DB0198E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28" y="2656782"/>
            <a:ext cx="8174672" cy="2018972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calcularEdadGato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edad_humano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edad_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gato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edad_humano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edad_gato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E62FB7-C856-4951-8DD9-AC4081639D6E}"/>
              </a:ext>
            </a:extLst>
          </p:cNvPr>
          <p:cNvSpPr/>
          <p:nvPr/>
        </p:nvSpPr>
        <p:spPr>
          <a:xfrm>
            <a:off x="1631190" y="1356849"/>
            <a:ext cx="86797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000" b="1" dirty="0"/>
              <a:t>Ejemplo de Aplicación de Variables de Ámbito Local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2955525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5E5524-570B-43D5-8A55-B564A881A9B4}"/>
              </a:ext>
            </a:extLst>
          </p:cNvPr>
          <p:cNvSpPr/>
          <p:nvPr/>
        </p:nvSpPr>
        <p:spPr>
          <a:xfrm>
            <a:off x="0" y="755374"/>
            <a:ext cx="3432313" cy="54035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35B443-9007-4AB3-9740-3B9168D3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9394" cy="4601183"/>
          </a:xfrm>
        </p:spPr>
        <p:txBody>
          <a:bodyPr>
            <a:normAutofit/>
          </a:bodyPr>
          <a:lstStyle/>
          <a:p>
            <a:pPr algn="ctr"/>
            <a:r>
              <a:rPr lang="es-MX" sz="5200" b="1" dirty="0">
                <a:latin typeface="+mn-lt"/>
              </a:rPr>
              <a:t>Variables de Ámbito Global</a:t>
            </a:r>
            <a:endParaRPr lang="es-MX" sz="5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3EA027-432D-4B24-8809-D7993ACF12DA}"/>
              </a:ext>
            </a:extLst>
          </p:cNvPr>
          <p:cNvSpPr txBox="1"/>
          <p:nvPr/>
        </p:nvSpPr>
        <p:spPr>
          <a:xfrm>
            <a:off x="3685232" y="523672"/>
            <a:ext cx="7874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Las </a:t>
            </a:r>
            <a:r>
              <a:rPr lang="es-ES" sz="2400" b="1" dirty="0"/>
              <a:t>variables de </a:t>
            </a:r>
            <a:r>
              <a:rPr lang="es-ES" sz="2400" b="1" i="1" dirty="0"/>
              <a:t>ámbito global</a:t>
            </a:r>
            <a:r>
              <a:rPr lang="es-ES" sz="2400" b="1" dirty="0"/>
              <a:t>, o de instancia</a:t>
            </a:r>
            <a:r>
              <a:rPr lang="es-ES" sz="2400" dirty="0"/>
              <a:t>, son aquellas que pertenecen a cada instancia concreta de la clase donde han sido declaradas.</a:t>
            </a:r>
            <a:endParaRPr lang="es-MX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A52BDD-0C9F-4E22-8982-DF5532A39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32" y="1978971"/>
            <a:ext cx="8201968" cy="426574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26820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MiClase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variableGlobal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miMetodo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variableGlobal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OtraClase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otroMetodo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variableGlobal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49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5E5524-570B-43D5-8A55-B564A881A9B4}"/>
              </a:ext>
            </a:extLst>
          </p:cNvPr>
          <p:cNvSpPr/>
          <p:nvPr/>
        </p:nvSpPr>
        <p:spPr>
          <a:xfrm>
            <a:off x="0" y="755374"/>
            <a:ext cx="3432313" cy="54035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957DA8-C406-45FD-A6A0-BE748C3AC42E}"/>
              </a:ext>
            </a:extLst>
          </p:cNvPr>
          <p:cNvSpPr/>
          <p:nvPr/>
        </p:nvSpPr>
        <p:spPr>
          <a:xfrm>
            <a:off x="3946208" y="755374"/>
            <a:ext cx="77809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 variables de </a:t>
            </a:r>
            <a:r>
              <a:rPr lang="en-US" sz="2400" dirty="0" err="1"/>
              <a:t>instancia</a:t>
            </a:r>
            <a:r>
              <a:rPr lang="en-US" sz="2400" dirty="0"/>
              <a:t> o </a:t>
            </a:r>
            <a:r>
              <a:rPr lang="en-US" sz="2400" dirty="0" err="1"/>
              <a:t>globales</a:t>
            </a:r>
            <a:r>
              <a:rPr lang="en-US" sz="2400" dirty="0"/>
              <a:t> se </a:t>
            </a:r>
            <a:r>
              <a:rPr lang="en-US" sz="2400" dirty="0" err="1"/>
              <a:t>declaran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dirty="0" err="1"/>
              <a:t>pero</a:t>
            </a:r>
            <a:r>
              <a:rPr lang="en-US" sz="2400" dirty="0"/>
              <a:t> </a:t>
            </a:r>
            <a:r>
              <a:rPr lang="en-US" sz="2400" dirty="0" err="1"/>
              <a:t>afuera</a:t>
            </a:r>
            <a:r>
              <a:rPr lang="en-US" sz="2400" dirty="0"/>
              <a:t> de un </a:t>
            </a:r>
            <a:r>
              <a:rPr lang="en-US" sz="2400" dirty="0" err="1"/>
              <a:t>método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 variables de </a:t>
            </a:r>
            <a:r>
              <a:rPr lang="en-US" sz="2400" dirty="0" err="1"/>
              <a:t>instancia</a:t>
            </a:r>
            <a:r>
              <a:rPr lang="en-US" sz="2400" dirty="0"/>
              <a:t> se </a:t>
            </a:r>
            <a:r>
              <a:rPr lang="en-US" sz="2400" b="1" dirty="0" err="1"/>
              <a:t>crean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se </a:t>
            </a:r>
            <a:r>
              <a:rPr lang="en-US" sz="2400" dirty="0" err="1"/>
              <a:t>crea</a:t>
            </a:r>
            <a:r>
              <a:rPr lang="en-US" sz="2400" dirty="0"/>
              <a:t> un </a:t>
            </a:r>
            <a:r>
              <a:rPr lang="en-US" sz="2400" dirty="0" err="1"/>
              <a:t>objeto</a:t>
            </a:r>
            <a:r>
              <a:rPr lang="en-US" sz="2400" dirty="0"/>
              <a:t>, y se </a:t>
            </a:r>
            <a:r>
              <a:rPr lang="en-US" sz="2400" b="1" dirty="0" err="1"/>
              <a:t>eliminan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se </a:t>
            </a:r>
            <a:r>
              <a:rPr lang="en-US" sz="2400" dirty="0" err="1"/>
              <a:t>elimina</a:t>
            </a:r>
            <a:r>
              <a:rPr lang="en-US" sz="2400" dirty="0"/>
              <a:t> el </a:t>
            </a:r>
            <a:r>
              <a:rPr lang="en-US" sz="2400" dirty="0" err="1"/>
              <a:t>objeto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 variables de </a:t>
            </a:r>
            <a:r>
              <a:rPr lang="en-US" sz="2400" dirty="0" err="1"/>
              <a:t>instancia</a:t>
            </a:r>
            <a:r>
              <a:rPr lang="en-US" sz="2400" dirty="0"/>
              <a:t>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b="1" dirty="0" err="1"/>
              <a:t>ser</a:t>
            </a:r>
            <a:r>
              <a:rPr lang="en-US" sz="2400" b="1" dirty="0"/>
              <a:t> </a:t>
            </a:r>
            <a:r>
              <a:rPr lang="en-US" sz="2400" b="1" dirty="0" err="1"/>
              <a:t>referenciadas</a:t>
            </a:r>
            <a:r>
              <a:rPr lang="en-US" sz="2400" b="1" dirty="0"/>
              <a:t> y </a:t>
            </a:r>
            <a:r>
              <a:rPr lang="en-US" sz="2400" b="1" dirty="0" err="1"/>
              <a:t>usadas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de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clase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 variables de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dirty="0" err="1"/>
              <a:t>tienen</a:t>
            </a:r>
            <a:r>
              <a:rPr lang="en-US" sz="2400" dirty="0"/>
              <a:t> </a:t>
            </a:r>
            <a:r>
              <a:rPr lang="en-US" sz="2400" b="1" dirty="0" err="1"/>
              <a:t>valores</a:t>
            </a:r>
            <a:r>
              <a:rPr lang="en-US" sz="2400" b="1" dirty="0"/>
              <a:t> </a:t>
            </a:r>
            <a:r>
              <a:rPr lang="en-US" sz="2400" b="1" dirty="0" err="1"/>
              <a:t>por</a:t>
            </a:r>
            <a:r>
              <a:rPr lang="en-US" sz="2400" b="1" dirty="0"/>
              <a:t> </a:t>
            </a:r>
            <a:r>
              <a:rPr lang="en-US" sz="2400" b="1" dirty="0" err="1"/>
              <a:t>defecto</a:t>
            </a:r>
            <a:r>
              <a:rPr lang="en-US" sz="2400" dirty="0"/>
              <a:t>. Para </a:t>
            </a:r>
            <a:r>
              <a:rPr lang="en-US" sz="2400" dirty="0" err="1"/>
              <a:t>números</a:t>
            </a:r>
            <a:r>
              <a:rPr lang="en-US" sz="2400" dirty="0"/>
              <a:t>, el valor </a:t>
            </a:r>
            <a:r>
              <a:rPr lang="en-US" sz="2400" dirty="0" err="1"/>
              <a:t>es</a:t>
            </a:r>
            <a:r>
              <a:rPr lang="en-US" sz="2400" dirty="0"/>
              <a:t> 0, para </a:t>
            </a:r>
            <a:r>
              <a:rPr lang="en-US" sz="2400" dirty="0" err="1"/>
              <a:t>booleanos</a:t>
            </a:r>
            <a:r>
              <a:rPr lang="en-US" sz="2400" dirty="0"/>
              <a:t> </a:t>
            </a:r>
            <a:r>
              <a:rPr lang="en-US" sz="2400" dirty="0" err="1"/>
              <a:t>falso</a:t>
            </a:r>
            <a:r>
              <a:rPr lang="en-US" sz="2400" dirty="0"/>
              <a:t> y para </a:t>
            </a:r>
            <a:r>
              <a:rPr lang="en-US" sz="2400" dirty="0" err="1"/>
              <a:t>referencias</a:t>
            </a:r>
            <a:r>
              <a:rPr lang="en-US" sz="2400" dirty="0"/>
              <a:t> a </a:t>
            </a:r>
            <a:r>
              <a:rPr lang="en-US" sz="2400" dirty="0" err="1"/>
              <a:t>objetos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nulo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 variables se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b="1" dirty="0" err="1"/>
              <a:t>asignar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declaración</a:t>
            </a:r>
            <a:r>
              <a:rPr lang="en-US" sz="2400" dirty="0"/>
              <a:t> o a </a:t>
            </a:r>
            <a:r>
              <a:rPr lang="en-US" sz="2400" dirty="0" err="1"/>
              <a:t>través</a:t>
            </a:r>
            <a:r>
              <a:rPr lang="en-US" sz="2400" dirty="0"/>
              <a:t> de </a:t>
            </a:r>
            <a:r>
              <a:rPr lang="en-US" sz="2400" dirty="0" err="1"/>
              <a:t>métodos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60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5E5524-570B-43D5-8A55-B564A881A9B4}"/>
              </a:ext>
            </a:extLst>
          </p:cNvPr>
          <p:cNvSpPr/>
          <p:nvPr/>
        </p:nvSpPr>
        <p:spPr>
          <a:xfrm>
            <a:off x="0" y="755374"/>
            <a:ext cx="3432313" cy="54035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2A84726-4440-4E35-A9A5-1AB3FBF8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9394" cy="4601183"/>
          </a:xfrm>
        </p:spPr>
        <p:txBody>
          <a:bodyPr>
            <a:normAutofit/>
          </a:bodyPr>
          <a:lstStyle/>
          <a:p>
            <a:pPr algn="ctr"/>
            <a:r>
              <a:rPr lang="es-MX" sz="5200" b="1" dirty="0">
                <a:latin typeface="+mn-lt"/>
              </a:rPr>
              <a:t>Palabra reservada </a:t>
            </a:r>
            <a:r>
              <a:rPr lang="es-MX" sz="5200" b="1" dirty="0" err="1">
                <a:latin typeface="+mn-lt"/>
              </a:rPr>
              <a:t>this</a:t>
            </a:r>
            <a:endParaRPr lang="es-MX" sz="5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BF8BE9-C581-4FC7-8772-339E85BB8B9A}"/>
              </a:ext>
            </a:extLst>
          </p:cNvPr>
          <p:cNvSpPr/>
          <p:nvPr/>
        </p:nvSpPr>
        <p:spPr>
          <a:xfrm>
            <a:off x="3991928" y="2607034"/>
            <a:ext cx="7552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La palabra </a:t>
            </a:r>
            <a:r>
              <a:rPr lang="en-US" sz="2400" dirty="0" err="1"/>
              <a:t>reservada</a:t>
            </a:r>
            <a:r>
              <a:rPr lang="en-US" sz="2400" dirty="0"/>
              <a:t> </a:t>
            </a:r>
            <a:r>
              <a:rPr lang="en-US" sz="2400" b="1" i="1" dirty="0"/>
              <a:t>this</a:t>
            </a:r>
            <a:r>
              <a:rPr lang="en-US" sz="2400" dirty="0"/>
              <a:t> </a:t>
            </a:r>
            <a:r>
              <a:rPr lang="en-US" sz="2400" dirty="0" err="1"/>
              <a:t>sirve</a:t>
            </a:r>
            <a:r>
              <a:rPr lang="en-US" sz="2400" dirty="0"/>
              <a:t> para </a:t>
            </a:r>
            <a:r>
              <a:rPr lang="en-US" sz="2400" dirty="0" err="1"/>
              <a:t>hacer</a:t>
            </a:r>
            <a:r>
              <a:rPr lang="en-US" sz="2400" dirty="0"/>
              <a:t> </a:t>
            </a:r>
            <a:r>
              <a:rPr lang="en-US" sz="2400" dirty="0" err="1"/>
              <a:t>referencia</a:t>
            </a:r>
            <a:r>
              <a:rPr lang="en-US" sz="2400" dirty="0"/>
              <a:t> al </a:t>
            </a:r>
            <a:r>
              <a:rPr lang="en-US" sz="2400" dirty="0" err="1"/>
              <a:t>objeto</a:t>
            </a:r>
            <a:r>
              <a:rPr lang="en-US" sz="2400" dirty="0"/>
              <a:t> actual. </a:t>
            </a:r>
            <a:r>
              <a:rPr lang="en-US" sz="2400" dirty="0" err="1"/>
              <a:t>Esto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útil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se </a:t>
            </a:r>
            <a:r>
              <a:rPr lang="en-US" sz="2400" dirty="0" err="1"/>
              <a:t>quiere</a:t>
            </a:r>
            <a:r>
              <a:rPr lang="en-US" sz="2400" dirty="0"/>
              <a:t> </a:t>
            </a:r>
            <a:r>
              <a:rPr lang="en-US" sz="2400" dirty="0" err="1"/>
              <a:t>diferenciar</a:t>
            </a:r>
            <a:r>
              <a:rPr lang="en-US" sz="2400" dirty="0"/>
              <a:t> entre variables o </a:t>
            </a:r>
            <a:r>
              <a:rPr lang="en-US" sz="2400" dirty="0" err="1"/>
              <a:t>métodos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0674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8491FAF-3D4D-42C7-A652-2DB0198E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531" y="2095513"/>
            <a:ext cx="8174672" cy="386563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 err="1"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latin typeface="Consolas" panose="020B0609020204030204" pitchFamily="49" charset="0"/>
              </a:rPr>
              <a:t>class</a:t>
            </a:r>
            <a:r>
              <a:rPr lang="es-MX" altLang="es-MX" sz="2400" dirty="0">
                <a:latin typeface="Consolas" panose="020B0609020204030204" pitchFamily="49" charset="0"/>
              </a:rPr>
              <a:t> Point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    </a:t>
            </a:r>
            <a:r>
              <a:rPr lang="es-MX" altLang="es-MX" sz="2400" dirty="0" err="1"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latin typeface="Consolas" panose="020B0609020204030204" pitchFamily="49" charset="0"/>
              </a:rPr>
              <a:t>int</a:t>
            </a:r>
            <a:r>
              <a:rPr lang="es-MX" altLang="es-MX" sz="2400" dirty="0">
                <a:latin typeface="Consolas" panose="020B0609020204030204" pitchFamily="49" charset="0"/>
              </a:rPr>
              <a:t> x = 0;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    </a:t>
            </a:r>
            <a:r>
              <a:rPr lang="es-MX" altLang="es-MX" sz="2400" dirty="0" err="1"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latin typeface="Consolas" panose="020B0609020204030204" pitchFamily="49" charset="0"/>
              </a:rPr>
              <a:t>int</a:t>
            </a:r>
            <a:r>
              <a:rPr lang="es-MX" altLang="es-MX" sz="2400" dirty="0">
                <a:latin typeface="Consolas" panose="020B0609020204030204" pitchFamily="49" charset="0"/>
              </a:rPr>
              <a:t> y = 0;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    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	</a:t>
            </a:r>
            <a:r>
              <a:rPr lang="es-MX" altLang="es-MX" sz="2400" dirty="0" err="1"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latin typeface="Consolas" panose="020B0609020204030204" pitchFamily="49" charset="0"/>
              </a:rPr>
              <a:t> Point(</a:t>
            </a:r>
            <a:r>
              <a:rPr lang="es-MX" altLang="es-MX" sz="2400" dirty="0" err="1">
                <a:latin typeface="Consolas" panose="020B0609020204030204" pitchFamily="49" charset="0"/>
              </a:rPr>
              <a:t>int</a:t>
            </a:r>
            <a:r>
              <a:rPr lang="es-MX" altLang="es-MX" sz="2400" dirty="0">
                <a:latin typeface="Consolas" panose="020B0609020204030204" pitchFamily="49" charset="0"/>
              </a:rPr>
              <a:t> a, </a:t>
            </a:r>
            <a:r>
              <a:rPr lang="es-MX" altLang="es-MX" sz="2400" dirty="0" err="1">
                <a:latin typeface="Consolas" panose="020B0609020204030204" pitchFamily="49" charset="0"/>
              </a:rPr>
              <a:t>int</a:t>
            </a:r>
            <a:r>
              <a:rPr lang="es-MX" altLang="es-MX" sz="2400" dirty="0">
                <a:latin typeface="Consolas" panose="020B0609020204030204" pitchFamily="49" charset="0"/>
              </a:rPr>
              <a:t> b) 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        x = a;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        y = b;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}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E62FB7-C856-4951-8DD9-AC4081639D6E}"/>
              </a:ext>
            </a:extLst>
          </p:cNvPr>
          <p:cNvSpPr/>
          <p:nvPr/>
        </p:nvSpPr>
        <p:spPr>
          <a:xfrm>
            <a:off x="1631190" y="1356849"/>
            <a:ext cx="84280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000" b="1" dirty="0"/>
              <a:t>Ejemplo de Aplicación de la palabra reservada </a:t>
            </a:r>
            <a:r>
              <a:rPr lang="es-MX" sz="3000" b="1" dirty="0" err="1"/>
              <a:t>this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79714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 descr="Image result for arr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717" y="132521"/>
            <a:ext cx="5981492" cy="5600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068418" y="5732878"/>
            <a:ext cx="3816626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Los arreglos pueden contener datos primitivos u objetos, como donas en este caso.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0F96FB6-1814-4EAF-B0EB-5D259818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371" y="1493533"/>
            <a:ext cx="8174672" cy="386563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 err="1"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latin typeface="Consolas" panose="020B0609020204030204" pitchFamily="49" charset="0"/>
              </a:rPr>
              <a:t>class</a:t>
            </a:r>
            <a:r>
              <a:rPr lang="es-MX" altLang="es-MX" sz="2400" dirty="0">
                <a:latin typeface="Consolas" panose="020B0609020204030204" pitchFamily="49" charset="0"/>
              </a:rPr>
              <a:t> Point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    </a:t>
            </a:r>
            <a:r>
              <a:rPr lang="es-MX" altLang="es-MX" sz="2400" dirty="0" err="1"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latin typeface="Consolas" panose="020B0609020204030204" pitchFamily="49" charset="0"/>
              </a:rPr>
              <a:t>int</a:t>
            </a:r>
            <a:r>
              <a:rPr lang="es-MX" altLang="es-MX" sz="2400" dirty="0">
                <a:latin typeface="Consolas" panose="020B0609020204030204" pitchFamily="49" charset="0"/>
              </a:rPr>
              <a:t> x = 0;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    </a:t>
            </a:r>
            <a:r>
              <a:rPr lang="es-MX" altLang="es-MX" sz="2400" dirty="0" err="1"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latin typeface="Consolas" panose="020B0609020204030204" pitchFamily="49" charset="0"/>
              </a:rPr>
              <a:t>int</a:t>
            </a:r>
            <a:r>
              <a:rPr lang="es-MX" altLang="es-MX" sz="2400" dirty="0">
                <a:latin typeface="Consolas" panose="020B0609020204030204" pitchFamily="49" charset="0"/>
              </a:rPr>
              <a:t> y = 0;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    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	</a:t>
            </a:r>
            <a:r>
              <a:rPr lang="es-MX" altLang="es-MX" sz="2400" dirty="0" err="1"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latin typeface="Consolas" panose="020B0609020204030204" pitchFamily="49" charset="0"/>
              </a:rPr>
              <a:t> Point(</a:t>
            </a:r>
            <a:r>
              <a:rPr lang="es-MX" altLang="es-MX" sz="2400" dirty="0" err="1">
                <a:latin typeface="Consolas" panose="020B0609020204030204" pitchFamily="49" charset="0"/>
              </a:rPr>
              <a:t>int</a:t>
            </a:r>
            <a:r>
              <a:rPr lang="es-MX" altLang="es-MX" sz="2400" dirty="0">
                <a:latin typeface="Consolas" panose="020B0609020204030204" pitchFamily="49" charset="0"/>
              </a:rPr>
              <a:t> x, </a:t>
            </a:r>
            <a:r>
              <a:rPr lang="es-MX" altLang="es-MX" sz="2400" dirty="0" err="1">
                <a:latin typeface="Consolas" panose="020B0609020204030204" pitchFamily="49" charset="0"/>
              </a:rPr>
              <a:t>int</a:t>
            </a:r>
            <a:r>
              <a:rPr lang="es-MX" altLang="es-MX" sz="2400" dirty="0">
                <a:latin typeface="Consolas" panose="020B0609020204030204" pitchFamily="49" charset="0"/>
              </a:rPr>
              <a:t> y) 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        </a:t>
            </a:r>
            <a:r>
              <a:rPr lang="es-MX" altLang="es-MX" sz="2400" dirty="0" err="1">
                <a:latin typeface="Consolas" panose="020B0609020204030204" pitchFamily="49" charset="0"/>
              </a:rPr>
              <a:t>this.x</a:t>
            </a:r>
            <a:r>
              <a:rPr lang="es-MX" altLang="es-MX" sz="2400" dirty="0">
                <a:latin typeface="Consolas" panose="020B0609020204030204" pitchFamily="49" charset="0"/>
              </a:rPr>
              <a:t> = x;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        </a:t>
            </a:r>
            <a:r>
              <a:rPr lang="es-MX" altLang="es-MX" sz="2400" dirty="0" err="1">
                <a:latin typeface="Consolas" panose="020B0609020204030204" pitchFamily="49" charset="0"/>
              </a:rPr>
              <a:t>this.y</a:t>
            </a:r>
            <a:r>
              <a:rPr lang="es-MX" altLang="es-MX" sz="2400" dirty="0">
                <a:latin typeface="Consolas" panose="020B0609020204030204" pitchFamily="49" charset="0"/>
              </a:rPr>
              <a:t> = x;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latin typeface="Consolas" panose="020B0609020204030204" pitchFamily="49" charset="0"/>
              </a:rPr>
              <a:t>}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00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0F96FB6-1814-4EAF-B0EB-5D259818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60" y="297179"/>
            <a:ext cx="9372600" cy="627770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 err="1">
                <a:latin typeface="Consolas" panose="020B0609020204030204" pitchFamily="49" charset="0"/>
              </a:rPr>
              <a:t>public</a:t>
            </a:r>
            <a:r>
              <a:rPr lang="es-MX" altLang="es-MX" sz="2200" dirty="0"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latin typeface="Consolas" panose="020B0609020204030204" pitchFamily="49" charset="0"/>
              </a:rPr>
              <a:t>class</a:t>
            </a:r>
            <a:r>
              <a:rPr lang="es-MX" altLang="es-MX" sz="2200" dirty="0"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latin typeface="Consolas" panose="020B0609020204030204" pitchFamily="49" charset="0"/>
              </a:rPr>
              <a:t>Rectangle</a:t>
            </a:r>
            <a:r>
              <a:rPr lang="es-MX" altLang="es-MX" sz="2200" dirty="0">
                <a:latin typeface="Consolas" panose="020B0609020204030204" pitchFamily="49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</a:t>
            </a:r>
            <a:r>
              <a:rPr lang="es-MX" altLang="es-MX" sz="2200" dirty="0" err="1">
                <a:latin typeface="Consolas" panose="020B0609020204030204" pitchFamily="49" charset="0"/>
              </a:rPr>
              <a:t>private</a:t>
            </a:r>
            <a:r>
              <a:rPr lang="es-MX" altLang="es-MX" sz="2200" dirty="0"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latin typeface="Consolas" panose="020B0609020204030204" pitchFamily="49" charset="0"/>
              </a:rPr>
              <a:t>int</a:t>
            </a:r>
            <a:r>
              <a:rPr lang="es-MX" altLang="es-MX" sz="2200" dirty="0">
                <a:latin typeface="Consolas" panose="020B0609020204030204" pitchFamily="49" charset="0"/>
              </a:rPr>
              <a:t> x, y;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</a:t>
            </a:r>
            <a:r>
              <a:rPr lang="es-MX" altLang="es-MX" sz="2200" dirty="0" err="1">
                <a:latin typeface="Consolas" panose="020B0609020204030204" pitchFamily="49" charset="0"/>
              </a:rPr>
              <a:t>private</a:t>
            </a:r>
            <a:r>
              <a:rPr lang="es-MX" altLang="es-MX" sz="2200" dirty="0"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latin typeface="Consolas" panose="020B0609020204030204" pitchFamily="49" charset="0"/>
              </a:rPr>
              <a:t>int</a:t>
            </a:r>
            <a:r>
              <a:rPr lang="es-MX" altLang="es-MX" sz="2200" dirty="0"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latin typeface="Consolas" panose="020B0609020204030204" pitchFamily="49" charset="0"/>
              </a:rPr>
              <a:t>width</a:t>
            </a:r>
            <a:r>
              <a:rPr lang="es-MX" altLang="es-MX" sz="2200" dirty="0">
                <a:latin typeface="Consolas" panose="020B0609020204030204" pitchFamily="49" charset="0"/>
              </a:rPr>
              <a:t>, </a:t>
            </a:r>
            <a:r>
              <a:rPr lang="es-MX" altLang="es-MX" sz="2200" dirty="0" err="1">
                <a:latin typeface="Consolas" panose="020B0609020204030204" pitchFamily="49" charset="0"/>
              </a:rPr>
              <a:t>height</a:t>
            </a:r>
            <a:r>
              <a:rPr lang="es-MX" altLang="es-MX" sz="2200" dirty="0"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</a:t>
            </a:r>
            <a:r>
              <a:rPr lang="es-MX" altLang="es-MX" sz="2200" dirty="0" err="1">
                <a:latin typeface="Consolas" panose="020B0609020204030204" pitchFamily="49" charset="0"/>
              </a:rPr>
              <a:t>public</a:t>
            </a:r>
            <a:r>
              <a:rPr lang="es-MX" altLang="es-MX" sz="2200" dirty="0"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latin typeface="Consolas" panose="020B0609020204030204" pitchFamily="49" charset="0"/>
              </a:rPr>
              <a:t>Rectangle</a:t>
            </a:r>
            <a:r>
              <a:rPr lang="es-MX" altLang="es-MX" sz="2200" dirty="0">
                <a:latin typeface="Consolas" panose="020B060902020403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    </a:t>
            </a:r>
            <a:r>
              <a:rPr lang="es-MX" altLang="es-MX" sz="2200" dirty="0" err="1">
                <a:latin typeface="Consolas" panose="020B0609020204030204" pitchFamily="49" charset="0"/>
              </a:rPr>
              <a:t>this</a:t>
            </a:r>
            <a:r>
              <a:rPr lang="es-MX" altLang="es-MX" sz="2200" dirty="0">
                <a:latin typeface="Consolas" panose="020B0609020204030204" pitchFamily="49" charset="0"/>
              </a:rPr>
              <a:t>(0, 0, 1, 1);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</a:t>
            </a:r>
            <a:r>
              <a:rPr lang="es-MX" altLang="es-MX" sz="2200" dirty="0" err="1">
                <a:latin typeface="Consolas" panose="020B0609020204030204" pitchFamily="49" charset="0"/>
              </a:rPr>
              <a:t>public</a:t>
            </a:r>
            <a:r>
              <a:rPr lang="es-MX" altLang="es-MX" sz="2200" dirty="0"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latin typeface="Consolas" panose="020B0609020204030204" pitchFamily="49" charset="0"/>
              </a:rPr>
              <a:t>Rectangle</a:t>
            </a:r>
            <a:r>
              <a:rPr lang="es-MX" altLang="es-MX" sz="2200" dirty="0">
                <a:latin typeface="Consolas" panose="020B0609020204030204" pitchFamily="49" charset="0"/>
              </a:rPr>
              <a:t>(</a:t>
            </a:r>
            <a:r>
              <a:rPr lang="es-MX" altLang="es-MX" sz="2200" dirty="0" err="1">
                <a:latin typeface="Consolas" panose="020B0609020204030204" pitchFamily="49" charset="0"/>
              </a:rPr>
              <a:t>int</a:t>
            </a:r>
            <a:r>
              <a:rPr lang="es-MX" altLang="es-MX" sz="2200" dirty="0"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latin typeface="Consolas" panose="020B0609020204030204" pitchFamily="49" charset="0"/>
              </a:rPr>
              <a:t>width</a:t>
            </a:r>
            <a:r>
              <a:rPr lang="es-MX" altLang="es-MX" sz="2200" dirty="0">
                <a:latin typeface="Consolas" panose="020B0609020204030204" pitchFamily="49" charset="0"/>
              </a:rPr>
              <a:t>, </a:t>
            </a:r>
            <a:r>
              <a:rPr lang="es-MX" altLang="es-MX" sz="2200" dirty="0" err="1">
                <a:latin typeface="Consolas" panose="020B0609020204030204" pitchFamily="49" charset="0"/>
              </a:rPr>
              <a:t>int</a:t>
            </a:r>
            <a:r>
              <a:rPr lang="es-MX" altLang="es-MX" sz="2200" dirty="0"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latin typeface="Consolas" panose="020B0609020204030204" pitchFamily="49" charset="0"/>
              </a:rPr>
              <a:t>height</a:t>
            </a:r>
            <a:r>
              <a:rPr lang="es-MX" altLang="es-MX" sz="2200" dirty="0">
                <a:latin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    </a:t>
            </a:r>
            <a:r>
              <a:rPr lang="es-MX" altLang="es-MX" sz="2200" dirty="0" err="1">
                <a:latin typeface="Consolas" panose="020B0609020204030204" pitchFamily="49" charset="0"/>
              </a:rPr>
              <a:t>this</a:t>
            </a:r>
            <a:r>
              <a:rPr lang="es-MX" altLang="es-MX" sz="2200" dirty="0">
                <a:latin typeface="Consolas" panose="020B0609020204030204" pitchFamily="49" charset="0"/>
              </a:rPr>
              <a:t>(0, 0, </a:t>
            </a:r>
            <a:r>
              <a:rPr lang="es-MX" altLang="es-MX" sz="2200" dirty="0" err="1">
                <a:latin typeface="Consolas" panose="020B0609020204030204" pitchFamily="49" charset="0"/>
              </a:rPr>
              <a:t>width</a:t>
            </a:r>
            <a:r>
              <a:rPr lang="es-MX" altLang="es-MX" sz="2200" dirty="0">
                <a:latin typeface="Consolas" panose="020B0609020204030204" pitchFamily="49" charset="0"/>
              </a:rPr>
              <a:t>, </a:t>
            </a:r>
            <a:r>
              <a:rPr lang="es-MX" altLang="es-MX" sz="2200" dirty="0" err="1">
                <a:latin typeface="Consolas" panose="020B0609020204030204" pitchFamily="49" charset="0"/>
              </a:rPr>
              <a:t>height</a:t>
            </a:r>
            <a:r>
              <a:rPr lang="es-MX" altLang="es-MX" sz="2200" dirty="0"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</a:t>
            </a:r>
            <a:r>
              <a:rPr lang="es-MX" altLang="es-MX" sz="2200" dirty="0" err="1">
                <a:latin typeface="Consolas" panose="020B0609020204030204" pitchFamily="49" charset="0"/>
              </a:rPr>
              <a:t>public</a:t>
            </a:r>
            <a:r>
              <a:rPr lang="es-MX" altLang="es-MX" sz="2200" dirty="0"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latin typeface="Consolas" panose="020B0609020204030204" pitchFamily="49" charset="0"/>
              </a:rPr>
              <a:t>Rectangle</a:t>
            </a:r>
            <a:r>
              <a:rPr lang="es-MX" altLang="es-MX" sz="2200" dirty="0">
                <a:latin typeface="Consolas" panose="020B0609020204030204" pitchFamily="49" charset="0"/>
              </a:rPr>
              <a:t>(</a:t>
            </a:r>
            <a:r>
              <a:rPr lang="es-MX" altLang="es-MX" sz="2200" dirty="0" err="1">
                <a:latin typeface="Consolas" panose="020B0609020204030204" pitchFamily="49" charset="0"/>
              </a:rPr>
              <a:t>int</a:t>
            </a:r>
            <a:r>
              <a:rPr lang="es-MX" altLang="es-MX" sz="2200" dirty="0">
                <a:latin typeface="Consolas" panose="020B0609020204030204" pitchFamily="49" charset="0"/>
              </a:rPr>
              <a:t> x, </a:t>
            </a:r>
            <a:r>
              <a:rPr lang="es-MX" altLang="es-MX" sz="2200" dirty="0" err="1">
                <a:latin typeface="Consolas" panose="020B0609020204030204" pitchFamily="49" charset="0"/>
              </a:rPr>
              <a:t>int</a:t>
            </a:r>
            <a:r>
              <a:rPr lang="es-MX" altLang="es-MX" sz="2200" dirty="0">
                <a:latin typeface="Consolas" panose="020B0609020204030204" pitchFamily="49" charset="0"/>
              </a:rPr>
              <a:t> y, </a:t>
            </a:r>
            <a:r>
              <a:rPr lang="es-MX" altLang="es-MX" sz="2200" dirty="0" err="1">
                <a:latin typeface="Consolas" panose="020B0609020204030204" pitchFamily="49" charset="0"/>
              </a:rPr>
              <a:t>int</a:t>
            </a:r>
            <a:r>
              <a:rPr lang="es-MX" altLang="es-MX" sz="2200" dirty="0"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latin typeface="Consolas" panose="020B0609020204030204" pitchFamily="49" charset="0"/>
              </a:rPr>
              <a:t>width</a:t>
            </a:r>
            <a:r>
              <a:rPr lang="es-MX" altLang="es-MX" sz="2200" dirty="0">
                <a:latin typeface="Consolas" panose="020B0609020204030204" pitchFamily="49" charset="0"/>
              </a:rPr>
              <a:t>, </a:t>
            </a:r>
            <a:r>
              <a:rPr lang="es-MX" altLang="es-MX" sz="2200" dirty="0" err="1">
                <a:latin typeface="Consolas" panose="020B0609020204030204" pitchFamily="49" charset="0"/>
              </a:rPr>
              <a:t>int</a:t>
            </a:r>
            <a:r>
              <a:rPr lang="es-MX" altLang="es-MX" sz="2200" dirty="0">
                <a:latin typeface="Consolas" panose="020B0609020204030204" pitchFamily="49" charset="0"/>
              </a:rPr>
              <a:t> </a:t>
            </a:r>
            <a:r>
              <a:rPr lang="es-MX" altLang="es-MX" sz="2200" dirty="0" err="1">
                <a:latin typeface="Consolas" panose="020B0609020204030204" pitchFamily="49" charset="0"/>
              </a:rPr>
              <a:t>height</a:t>
            </a:r>
            <a:r>
              <a:rPr lang="es-MX" altLang="es-MX" sz="2200" dirty="0">
                <a:latin typeface="Consolas" panose="020B0609020204030204" pitchFamily="49" charset="0"/>
              </a:rPr>
              <a:t>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    </a:t>
            </a:r>
            <a:r>
              <a:rPr lang="es-MX" altLang="es-MX" sz="2200" dirty="0" err="1">
                <a:latin typeface="Consolas" panose="020B0609020204030204" pitchFamily="49" charset="0"/>
              </a:rPr>
              <a:t>this.x</a:t>
            </a:r>
            <a:r>
              <a:rPr lang="es-MX" altLang="es-MX" sz="2200" dirty="0">
                <a:latin typeface="Consolas" panose="020B0609020204030204" pitchFamily="49" charset="0"/>
              </a:rPr>
              <a:t> = x;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    </a:t>
            </a:r>
            <a:r>
              <a:rPr lang="es-MX" altLang="es-MX" sz="2200" dirty="0" err="1">
                <a:latin typeface="Consolas" panose="020B0609020204030204" pitchFamily="49" charset="0"/>
              </a:rPr>
              <a:t>this.y</a:t>
            </a:r>
            <a:r>
              <a:rPr lang="es-MX" altLang="es-MX" sz="2200" dirty="0">
                <a:latin typeface="Consolas" panose="020B0609020204030204" pitchFamily="49" charset="0"/>
              </a:rPr>
              <a:t> = y;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    </a:t>
            </a:r>
            <a:r>
              <a:rPr lang="es-MX" altLang="es-MX" sz="2200" dirty="0" err="1">
                <a:latin typeface="Consolas" panose="020B0609020204030204" pitchFamily="49" charset="0"/>
              </a:rPr>
              <a:t>this.width</a:t>
            </a:r>
            <a:r>
              <a:rPr lang="es-MX" altLang="es-MX" sz="2200" dirty="0">
                <a:latin typeface="Consolas" panose="020B0609020204030204" pitchFamily="49" charset="0"/>
              </a:rPr>
              <a:t> = </a:t>
            </a:r>
            <a:r>
              <a:rPr lang="es-MX" altLang="es-MX" sz="2200" dirty="0" err="1">
                <a:latin typeface="Consolas" panose="020B0609020204030204" pitchFamily="49" charset="0"/>
              </a:rPr>
              <a:t>width</a:t>
            </a:r>
            <a:r>
              <a:rPr lang="es-MX" altLang="es-MX" sz="2200" dirty="0"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    </a:t>
            </a:r>
            <a:r>
              <a:rPr lang="es-MX" altLang="es-MX" sz="2200" dirty="0" err="1">
                <a:latin typeface="Consolas" panose="020B0609020204030204" pitchFamily="49" charset="0"/>
              </a:rPr>
              <a:t>this.height</a:t>
            </a:r>
            <a:r>
              <a:rPr lang="es-MX" altLang="es-MX" sz="2200" dirty="0">
                <a:latin typeface="Consolas" panose="020B0609020204030204" pitchFamily="49" charset="0"/>
              </a:rPr>
              <a:t> = </a:t>
            </a:r>
            <a:r>
              <a:rPr lang="es-MX" altLang="es-MX" sz="2200" dirty="0" err="1">
                <a:latin typeface="Consolas" panose="020B0609020204030204" pitchFamily="49" charset="0"/>
              </a:rPr>
              <a:t>height</a:t>
            </a:r>
            <a:r>
              <a:rPr lang="es-MX" altLang="es-MX" sz="2200" dirty="0"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dirty="0">
                <a:latin typeface="Consolas" panose="020B0609020204030204" pitchFamily="49" charset="0"/>
              </a:rPr>
              <a:t>}</a:t>
            </a:r>
            <a:endParaRPr kumimoji="0" lang="es-MX" altLang="es-MX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55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8491FAF-3D4D-42C7-A652-2DB0198E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" y="614074"/>
            <a:ext cx="11711940" cy="610438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Empleado {</a:t>
            </a:r>
          </a:p>
          <a:p>
            <a:pPr lvl="0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Empleado (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this.name =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lvl="2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printEmp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(“Nombre  : " + nombre );</a:t>
            </a:r>
          </a:p>
          <a:p>
            <a:pPr lvl="2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1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Empleado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empOne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Empleado("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Ransika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</a:p>
          <a:p>
            <a:pPr lvl="1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empOne.printEmp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lvl="0" defTabSz="914400" eaLnBrk="0" fontAlgn="base" hangingPunct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E62FB7-C856-4951-8DD9-AC4081639D6E}"/>
              </a:ext>
            </a:extLst>
          </p:cNvPr>
          <p:cNvSpPr/>
          <p:nvPr/>
        </p:nvSpPr>
        <p:spPr>
          <a:xfrm>
            <a:off x="1906676" y="71458"/>
            <a:ext cx="88587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000" b="1" dirty="0"/>
              <a:t>Ejemplo de Aplicación de Variables de Ámbito Global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814499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5E5524-570B-43D5-8A55-B564A881A9B4}"/>
              </a:ext>
            </a:extLst>
          </p:cNvPr>
          <p:cNvSpPr/>
          <p:nvPr/>
        </p:nvSpPr>
        <p:spPr>
          <a:xfrm>
            <a:off x="0" y="755374"/>
            <a:ext cx="3432313" cy="54035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35B443-9007-4AB3-9740-3B9168D3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9394" cy="4601183"/>
          </a:xfrm>
        </p:spPr>
        <p:txBody>
          <a:bodyPr>
            <a:normAutofit/>
          </a:bodyPr>
          <a:lstStyle/>
          <a:p>
            <a:pPr algn="ctr"/>
            <a:r>
              <a:rPr lang="es-MX" sz="5200" b="1" dirty="0">
                <a:latin typeface="+mn-lt"/>
              </a:rPr>
              <a:t>Variables de Ámbito Estático</a:t>
            </a:r>
            <a:endParaRPr lang="es-MX" sz="5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3EA027-432D-4B24-8809-D7993ACF12DA}"/>
              </a:ext>
            </a:extLst>
          </p:cNvPr>
          <p:cNvSpPr txBox="1"/>
          <p:nvPr/>
        </p:nvSpPr>
        <p:spPr>
          <a:xfrm>
            <a:off x="3780766" y="933105"/>
            <a:ext cx="7683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Las </a:t>
            </a:r>
            <a:r>
              <a:rPr lang="es-ES" sz="2400" b="1" i="1" dirty="0"/>
              <a:t>variables estáticas</a:t>
            </a:r>
            <a:r>
              <a:rPr lang="es-ES" sz="2400" b="1" dirty="0"/>
              <a:t>, o de clase</a:t>
            </a:r>
            <a:r>
              <a:rPr lang="es-ES" sz="2400" dirty="0"/>
              <a:t>, son aquellas que pertenecen a la propia clase donde han sido declaradas.</a:t>
            </a:r>
            <a:endParaRPr lang="es-MX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917EB7-55FC-4244-AAB0-815F1CD63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863" y="2419360"/>
            <a:ext cx="7274256" cy="3588632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UnaClase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varEstatica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OtraClase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metodo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                 	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UnaClase.varEstatica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26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5E5524-570B-43D5-8A55-B564A881A9B4}"/>
              </a:ext>
            </a:extLst>
          </p:cNvPr>
          <p:cNvSpPr/>
          <p:nvPr/>
        </p:nvSpPr>
        <p:spPr>
          <a:xfrm>
            <a:off x="0" y="755374"/>
            <a:ext cx="3432313" cy="540357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957DA8-C406-45FD-A6A0-BE748C3AC42E}"/>
              </a:ext>
            </a:extLst>
          </p:cNvPr>
          <p:cNvSpPr/>
          <p:nvPr/>
        </p:nvSpPr>
        <p:spPr>
          <a:xfrm>
            <a:off x="3946208" y="1749000"/>
            <a:ext cx="77809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Las variables de </a:t>
            </a:r>
            <a:r>
              <a:rPr lang="en-US" sz="2400" dirty="0" err="1"/>
              <a:t>clase</a:t>
            </a:r>
            <a:r>
              <a:rPr lang="en-US" sz="2400" dirty="0"/>
              <a:t> son </a:t>
            </a:r>
            <a:r>
              <a:rPr lang="en-US" sz="2400" dirty="0" err="1"/>
              <a:t>declaradas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la palabra </a:t>
            </a:r>
            <a:r>
              <a:rPr lang="en-US" sz="2400" dirty="0" err="1"/>
              <a:t>reservada</a:t>
            </a:r>
            <a:r>
              <a:rPr lang="en-US" sz="2400" dirty="0"/>
              <a:t> </a:t>
            </a:r>
            <a:r>
              <a:rPr lang="en-US" sz="2400" i="1" dirty="0"/>
              <a:t>static.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 </a:t>
            </a:r>
            <a:r>
              <a:rPr lang="en-US" sz="2400" dirty="0" err="1"/>
              <a:t>uso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común</a:t>
            </a:r>
            <a:r>
              <a:rPr lang="en-US" sz="2400" dirty="0"/>
              <a:t> de las variables </a:t>
            </a:r>
            <a:r>
              <a:rPr lang="en-US" sz="2400" dirty="0" err="1"/>
              <a:t>estáticas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para </a:t>
            </a:r>
            <a:r>
              <a:rPr lang="en-US" sz="2400" dirty="0" err="1"/>
              <a:t>crear</a:t>
            </a:r>
            <a:r>
              <a:rPr lang="en-US" sz="2400" dirty="0"/>
              <a:t> </a:t>
            </a:r>
            <a:r>
              <a:rPr lang="en-US" sz="2400" dirty="0" err="1"/>
              <a:t>constantes</a:t>
            </a:r>
            <a:r>
              <a:rPr lang="en-US" sz="2400" dirty="0"/>
              <a:t> (se </a:t>
            </a:r>
            <a:r>
              <a:rPr lang="en-US" sz="2400" dirty="0" err="1"/>
              <a:t>verán</a:t>
            </a:r>
            <a:r>
              <a:rPr lang="en-US" sz="2400" dirty="0"/>
              <a:t> a </a:t>
            </a:r>
            <a:r>
              <a:rPr lang="en-US" sz="2400" dirty="0" err="1"/>
              <a:t>continuación</a:t>
            </a:r>
            <a:r>
              <a:rPr lang="en-US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Como las variables </a:t>
            </a:r>
            <a:r>
              <a:rPr lang="en-US" sz="2400" dirty="0" err="1"/>
              <a:t>globales</a:t>
            </a:r>
            <a:r>
              <a:rPr lang="en-US" sz="2400" dirty="0"/>
              <a:t>, se </a:t>
            </a:r>
            <a:r>
              <a:rPr lang="en-US" sz="2400" dirty="0" err="1"/>
              <a:t>crean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se </a:t>
            </a:r>
            <a:r>
              <a:rPr lang="en-US" sz="2400" dirty="0" err="1"/>
              <a:t>crea</a:t>
            </a:r>
            <a:r>
              <a:rPr lang="en-US" sz="2400" dirty="0"/>
              <a:t> el </a:t>
            </a:r>
            <a:r>
              <a:rPr lang="en-US" sz="2400" dirty="0" err="1"/>
              <a:t>objeto</a:t>
            </a:r>
            <a:r>
              <a:rPr lang="en-US" sz="2400" dirty="0"/>
              <a:t>, y se </a:t>
            </a:r>
            <a:r>
              <a:rPr lang="en-US" sz="2400" dirty="0" err="1"/>
              <a:t>eliminan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el </a:t>
            </a:r>
            <a:r>
              <a:rPr lang="en-US" sz="2400" dirty="0" err="1"/>
              <a:t>objeto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eliminado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069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8491FAF-3D4D-42C7-A652-2DB0198E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28" y="1918118"/>
            <a:ext cx="9591992" cy="34962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EstadoDelTiempoCDMX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estado = “Soleado”;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setEstado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estado)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MX" altLang="es-MX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this.estado</a:t>
            </a: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= estado;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E62FB7-C856-4951-8DD9-AC4081639D6E}"/>
              </a:ext>
            </a:extLst>
          </p:cNvPr>
          <p:cNvSpPr/>
          <p:nvPr/>
        </p:nvSpPr>
        <p:spPr>
          <a:xfrm>
            <a:off x="1398754" y="494620"/>
            <a:ext cx="91446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000" b="1" dirty="0"/>
              <a:t>Ejemplo de Aplicación de Variables de Ámbito Estático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3641650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2F79AE-D7C0-4D66-A458-4132C23AF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58" y="1598393"/>
            <a:ext cx="10363200" cy="386563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MiClase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variableEstatica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variableGlobal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miMetodo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parametro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variableLocal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parametro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también es local dentro del método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AFD152-193C-474F-9AD6-74D7380B3B79}"/>
              </a:ext>
            </a:extLst>
          </p:cNvPr>
          <p:cNvSpPr/>
          <p:nvPr/>
        </p:nvSpPr>
        <p:spPr>
          <a:xfrm>
            <a:off x="2231713" y="674564"/>
            <a:ext cx="84176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000" b="1" dirty="0"/>
              <a:t>Ejemplo de programa que incluye los tres ámbitos</a:t>
            </a:r>
          </a:p>
        </p:txBody>
      </p:sp>
    </p:spTree>
    <p:extLst>
      <p:ext uri="{BB962C8B-B14F-4D97-AF65-F5344CB8AC3E}">
        <p14:creationId xmlns:p14="http://schemas.microsoft.com/office/powerpoint/2010/main" val="388657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963705" y="1161400"/>
            <a:ext cx="933674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Para referirnos a un </a:t>
            </a:r>
            <a:r>
              <a:rPr lang="es-MX" sz="24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elemento particular</a:t>
            </a:r>
            <a:r>
              <a:rPr lang="es-MX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en un arreglo, se especifica el nombre de referencia al arreglo y el número de posisicón del element en el arreglo. La posición del element se conoce como </a:t>
            </a:r>
            <a:r>
              <a:rPr lang="es-MX" sz="24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índice</a:t>
            </a:r>
            <a:r>
              <a:rPr lang="es-MX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 </a:t>
            </a:r>
            <a:r>
              <a:rPr lang="es-MX" sz="24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susbscrito</a:t>
            </a:r>
            <a:r>
              <a:rPr lang="es-MX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</p:txBody>
      </p:sp>
      <p:pic>
        <p:nvPicPr>
          <p:cNvPr id="114" name="Shape 114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0080" y="2783164"/>
            <a:ext cx="7440267" cy="383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920B-33FD-4856-8D39-452773BB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>
                <a:solidFill>
                  <a:schemeClr val="bg1"/>
                </a:solidFill>
              </a:rPr>
              <a:t>Declaración y creación de arreglos</a:t>
            </a:r>
            <a:br>
              <a:rPr lang="es-ES" b="1" dirty="0">
                <a:solidFill>
                  <a:schemeClr val="bg1"/>
                </a:solidFill>
              </a:rPr>
            </a:b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7419946F-F377-4020-B151-80F217416F33}"/>
              </a:ext>
            </a:extLst>
          </p:cNvPr>
          <p:cNvSpPr txBox="1"/>
          <p:nvPr/>
        </p:nvSpPr>
        <p:spPr>
          <a:xfrm>
            <a:off x="3685735" y="641444"/>
            <a:ext cx="7232473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 igual que los demás objetos, los arreglos se crean con la palabra clave </a:t>
            </a:r>
            <a:r>
              <a:rPr lang="es-MX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new</a:t>
            </a:r>
            <a:r>
              <a:rPr lang="es-MX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Para crear un objeto arreglo, el programador especifica el tipo de cada elemento y el número de elementos que se requieren para el arreglo.</a:t>
            </a:r>
            <a:endParaRPr sz="24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</a:t>
            </a:r>
            <a:r>
              <a:rPr lang="es-MX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c[] = new </a:t>
            </a:r>
            <a:r>
              <a:rPr lang="es-MX" sz="24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</a:t>
            </a:r>
            <a:r>
              <a:rPr lang="es-MX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[ 12 ];</a:t>
            </a:r>
            <a:endParaRPr sz="24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expresión </a:t>
            </a:r>
            <a:r>
              <a:rPr lang="es-MX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new</a:t>
            </a:r>
            <a:r>
              <a:rPr lang="es-MX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devuelve una referencia que puede almacenarse en una variable tipo arreglo. </a:t>
            </a:r>
            <a:endParaRPr sz="2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</a:t>
            </a:r>
            <a:r>
              <a:rPr lang="es-MX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c[ ]; // declara la variable arreglo </a:t>
            </a:r>
            <a:endParaRPr sz="24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 = new </a:t>
            </a:r>
            <a:r>
              <a:rPr lang="es-MX" sz="24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</a:t>
            </a:r>
            <a:r>
              <a:rPr lang="es-MX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[ 12 ]; // crea el arreglo; lo asigna a la variable tipo arreglo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double</a:t>
            </a:r>
            <a:r>
              <a:rPr lang="es-MX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[] arreglo1, arreglo2;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898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5">
            <a:extLst>
              <a:ext uri="{FF2B5EF4-FFF2-40B4-BE49-F238E27FC236}">
                <a16:creationId xmlns:a16="http://schemas.microsoft.com/office/drawing/2014/main" id="{95E5F0FE-5DBF-47A4-A3C3-542B73FA7F77}"/>
              </a:ext>
            </a:extLst>
          </p:cNvPr>
          <p:cNvSpPr txBox="1"/>
          <p:nvPr/>
        </p:nvSpPr>
        <p:spPr>
          <a:xfrm>
            <a:off x="177422" y="1082323"/>
            <a:ext cx="3044080" cy="372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Creación e impresión de valores  de un arreglo</a:t>
            </a:r>
            <a:endParaRPr sz="4800" b="1" dirty="0">
              <a:solidFill>
                <a:schemeClr val="bg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76E25A-ADC6-400E-BECC-19D53D6AE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392" y="1597103"/>
            <a:ext cx="8507608" cy="331163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68203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public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class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InicArreglo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5 { </a:t>
            </a:r>
          </a:p>
          <a:p>
            <a:pPr lvl="0"/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	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public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static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void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main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( 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String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args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[] ) { </a:t>
            </a:r>
            <a:endParaRPr lang="es-MX" sz="1800" dirty="0">
              <a:latin typeface="Consolas" panose="020B0609020204030204" pitchFamily="49" charset="0"/>
            </a:endParaRPr>
          </a:p>
          <a:p>
            <a:pPr lvl="0"/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      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int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arreglo[]; </a:t>
            </a:r>
            <a:endParaRPr lang="es-MX" sz="1800" dirty="0">
              <a:latin typeface="Consolas" panose="020B0609020204030204" pitchFamily="49" charset="0"/>
            </a:endParaRPr>
          </a:p>
          <a:p>
            <a:pPr lvl="0"/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      arreglo = new 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int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[ 10 ]; </a:t>
            </a:r>
            <a:endParaRPr lang="es-MX" sz="1800" dirty="0">
              <a:latin typeface="Consolas" panose="020B0609020204030204" pitchFamily="49" charset="0"/>
            </a:endParaRPr>
          </a:p>
          <a:p>
            <a:pPr lvl="0"/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	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System.out.printf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( "%s%8s\n", "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Indice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", "Valor" );  </a:t>
            </a:r>
            <a:endParaRPr lang="es-MX" sz="1800" dirty="0">
              <a:latin typeface="Consolas" panose="020B0609020204030204" pitchFamily="49" charset="0"/>
            </a:endParaRPr>
          </a:p>
          <a:p>
            <a:pPr lvl="0"/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                       </a:t>
            </a:r>
          </a:p>
          <a:p>
            <a:pPr lvl="0"/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	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for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(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int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contador=0;contador&lt;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arreglo.length;contador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++ ) </a:t>
            </a:r>
            <a:endParaRPr lang="es-MX" sz="1800" dirty="0">
              <a:latin typeface="Consolas" panose="020B0609020204030204" pitchFamily="49" charset="0"/>
            </a:endParaRPr>
          </a:p>
          <a:p>
            <a:pPr lvl="0"/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	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System.out.printf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("%5d%8d\n",</a:t>
            </a:r>
            <a:r>
              <a:rPr lang="es-MX" sz="1800" dirty="0" err="1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contador,arreglo</a:t>
            </a:r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[contador ] ); </a:t>
            </a:r>
            <a:endParaRPr lang="es-MX" sz="1800" dirty="0">
              <a:latin typeface="Consolas" panose="020B0609020204030204" pitchFamily="49" charset="0"/>
            </a:endParaRPr>
          </a:p>
          <a:p>
            <a:pPr lvl="0"/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         }</a:t>
            </a:r>
            <a:endParaRPr lang="es-MX" sz="1800" dirty="0">
              <a:latin typeface="Consolas" panose="020B0609020204030204" pitchFamily="49" charset="0"/>
            </a:endParaRPr>
          </a:p>
          <a:p>
            <a:pPr lvl="0"/>
            <a:r>
              <a:rPr lang="es-MX" sz="1800" dirty="0">
                <a:solidFill>
                  <a:schemeClr val="dk1"/>
                </a:solidFill>
                <a:latin typeface="Consolas" panose="020B0609020204030204" pitchFamily="49" charset="0"/>
                <a:ea typeface="Corbel"/>
                <a:cs typeface="Corbel"/>
                <a:sym typeface="Corbel"/>
              </a:rPr>
              <a:t> }  </a:t>
            </a:r>
          </a:p>
        </p:txBody>
      </p:sp>
    </p:spTree>
    <p:extLst>
      <p:ext uri="{BB962C8B-B14F-4D97-AF65-F5344CB8AC3E}">
        <p14:creationId xmlns:p14="http://schemas.microsoft.com/office/powerpoint/2010/main" val="385624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1682593" y="1889481"/>
            <a:ext cx="9459019" cy="297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 programa puede crear un arreglo e inicializar sus elementos con un </a:t>
            </a:r>
            <a:r>
              <a:rPr lang="es-MX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inicializador de arreglo</a:t>
            </a:r>
            <a:r>
              <a:rPr lang="es-MX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que es una lista de expresiones separadas por comas (la cual se conoce también como </a:t>
            </a:r>
            <a:r>
              <a:rPr lang="es-MX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lista inicializadora</a:t>
            </a:r>
            <a:r>
              <a:rPr lang="es-MX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).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</a:t>
            </a:r>
            <a:r>
              <a:rPr lang="es-MX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arreglo[] = { 10, 20, 30, 40, 50 };</a:t>
            </a:r>
            <a:endParaRPr sz="24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Pasar arreglos como argumentos.</a:t>
            </a:r>
            <a:endParaRPr b="1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/>
                </a:solidFill>
              </a:rPr>
              <a:t>Para pasar un argumento de matriz a un método, especifique el nombre de la matriz sin cualquier paréntesis.</a:t>
            </a:r>
            <a:endParaRPr sz="2400" dirty="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b="1" dirty="0" err="1">
                <a:solidFill>
                  <a:schemeClr val="tx1"/>
                </a:solidFill>
              </a:rPr>
              <a:t>double</a:t>
            </a:r>
            <a:r>
              <a:rPr lang="es-MX" sz="2400" b="1" dirty="0">
                <a:solidFill>
                  <a:schemeClr val="tx1"/>
                </a:solidFill>
              </a:rPr>
              <a:t>[] </a:t>
            </a:r>
            <a:r>
              <a:rPr lang="es-MX" sz="2400" b="1" dirty="0" err="1">
                <a:solidFill>
                  <a:schemeClr val="tx1"/>
                </a:solidFill>
              </a:rPr>
              <a:t>ArregloX</a:t>
            </a:r>
            <a:r>
              <a:rPr lang="es-MX" sz="2400" b="1" dirty="0">
                <a:solidFill>
                  <a:schemeClr val="tx1"/>
                </a:solidFill>
              </a:rPr>
              <a:t>= new </a:t>
            </a:r>
            <a:r>
              <a:rPr lang="es-MX" sz="2400" b="1" dirty="0" err="1">
                <a:solidFill>
                  <a:schemeClr val="tx1"/>
                </a:solidFill>
              </a:rPr>
              <a:t>double</a:t>
            </a:r>
            <a:r>
              <a:rPr lang="es-MX" sz="2400" b="1" dirty="0">
                <a:solidFill>
                  <a:schemeClr val="tx1"/>
                </a:solidFill>
              </a:rPr>
              <a:t>[ 24 ];</a:t>
            </a:r>
            <a:endParaRPr sz="2400" b="1" dirty="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/>
                </a:solidFill>
              </a:rPr>
              <a:t>Pasa la referencia de la matriz por </a:t>
            </a:r>
            <a:r>
              <a:rPr lang="es-MX" sz="2400" dirty="0" err="1">
                <a:solidFill>
                  <a:schemeClr val="tx1"/>
                </a:solidFill>
              </a:rPr>
              <a:t>ArregloX</a:t>
            </a:r>
            <a:r>
              <a:rPr lang="es-MX" sz="2400" dirty="0">
                <a:solidFill>
                  <a:schemeClr val="tx1"/>
                </a:solidFill>
              </a:rPr>
              <a:t> al método </a:t>
            </a:r>
            <a:r>
              <a:rPr lang="es-MX" sz="2400" dirty="0" err="1">
                <a:solidFill>
                  <a:schemeClr val="tx1"/>
                </a:solidFill>
              </a:rPr>
              <a:t>modifyArray</a:t>
            </a:r>
            <a:r>
              <a:rPr lang="es-MX" sz="2400" dirty="0">
                <a:solidFill>
                  <a:schemeClr val="tx1"/>
                </a:solidFill>
              </a:rPr>
              <a:t>.</a:t>
            </a:r>
            <a:br>
              <a:rPr lang="es-MX" sz="2400" dirty="0">
                <a:solidFill>
                  <a:schemeClr val="tx1"/>
                </a:solidFill>
              </a:rPr>
            </a:br>
            <a:r>
              <a:rPr lang="es-MX" sz="2400" dirty="0">
                <a:solidFill>
                  <a:schemeClr val="tx1"/>
                </a:solidFill>
              </a:rPr>
              <a:t>El objeto "conoce" su propia longitud (a través de su campo de longitud). </a:t>
            </a:r>
            <a:endParaRPr sz="2400" dirty="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2400" b="1" dirty="0" err="1">
                <a:solidFill>
                  <a:schemeClr val="tx1"/>
                </a:solidFill>
              </a:rPr>
              <a:t>modificarArreglo</a:t>
            </a:r>
            <a:r>
              <a:rPr lang="es-MX" sz="2400" b="1" dirty="0">
                <a:solidFill>
                  <a:schemeClr val="tx1"/>
                </a:solidFill>
              </a:rPr>
              <a:t>( </a:t>
            </a:r>
            <a:r>
              <a:rPr lang="es-MX" sz="2400" b="1" dirty="0" err="1">
                <a:solidFill>
                  <a:schemeClr val="tx1"/>
                </a:solidFill>
              </a:rPr>
              <a:t>ArregloX</a:t>
            </a:r>
            <a:r>
              <a:rPr lang="es-MX" sz="2400" b="1" dirty="0">
                <a:solidFill>
                  <a:schemeClr val="tx1"/>
                </a:solidFill>
              </a:rPr>
              <a:t>);</a:t>
            </a:r>
            <a:endParaRPr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2004</Words>
  <Application>Microsoft Office PowerPoint</Application>
  <PresentationFormat>Panorámica</PresentationFormat>
  <Paragraphs>347</Paragraphs>
  <Slides>46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3" baseType="lpstr">
      <vt:lpstr>Courier New</vt:lpstr>
      <vt:lpstr>Noto Sans Symbols</vt:lpstr>
      <vt:lpstr>Arial</vt:lpstr>
      <vt:lpstr>Corbel</vt:lpstr>
      <vt:lpstr>Open Sans</vt:lpstr>
      <vt:lpstr>Consolas</vt:lpstr>
      <vt:lpstr>Marco</vt:lpstr>
      <vt:lpstr>Arreglos en Java</vt:lpstr>
      <vt:lpstr>Objetivos</vt:lpstr>
      <vt:lpstr>Arreglos</vt:lpstr>
      <vt:lpstr>Presentación de PowerPoint</vt:lpstr>
      <vt:lpstr>Presentación de PowerPoint</vt:lpstr>
      <vt:lpstr>Declaración y creación de arreglos </vt:lpstr>
      <vt:lpstr>Presentación de PowerPoint</vt:lpstr>
      <vt:lpstr>Presentación de PowerPoint</vt:lpstr>
      <vt:lpstr>Pasar arreglos como argumentos.</vt:lpstr>
      <vt:lpstr>Presentación de PowerPoint</vt:lpstr>
      <vt:lpstr>Pasar un elemento de matriz individual a un método</vt:lpstr>
      <vt:lpstr>Paso por valor   y  Paso por referencia. </vt:lpstr>
      <vt:lpstr>Arreglos Multidimensionales</vt:lpstr>
      <vt:lpstr>Declaración de arreglos bidimensionales</vt:lpstr>
      <vt:lpstr>Crear matrices bidimensionales</vt:lpstr>
      <vt:lpstr>Ejemplo</vt:lpstr>
      <vt:lpstr>La clase Arrays</vt:lpstr>
      <vt:lpstr>Métodos de la clase Arrays</vt:lpstr>
      <vt:lpstr>sort ()</vt:lpstr>
      <vt:lpstr>binarySearch ()</vt:lpstr>
      <vt:lpstr>equals ()</vt:lpstr>
      <vt:lpstr>fill ()</vt:lpstr>
      <vt:lpstr>La clase ArrayList </vt:lpstr>
      <vt:lpstr>Presentación de PowerPoint</vt:lpstr>
      <vt:lpstr>Tipos y ámbito  de variables</vt:lpstr>
      <vt:lpstr>Objetivos</vt:lpstr>
      <vt:lpstr>Variables</vt:lpstr>
      <vt:lpstr>Presentación de PowerPoint</vt:lpstr>
      <vt:lpstr>Presentación de PowerPoint</vt:lpstr>
      <vt:lpstr>Ámbito de las variables</vt:lpstr>
      <vt:lpstr>Tipos de Ámbito</vt:lpstr>
      <vt:lpstr>Presentación de PowerPoint</vt:lpstr>
      <vt:lpstr>Variables de Ámbito Local</vt:lpstr>
      <vt:lpstr>Presentación de PowerPoint</vt:lpstr>
      <vt:lpstr>Presentación de PowerPoint</vt:lpstr>
      <vt:lpstr>Variables de Ámbito Global</vt:lpstr>
      <vt:lpstr>Presentación de PowerPoint</vt:lpstr>
      <vt:lpstr>Palabra reservada this</vt:lpstr>
      <vt:lpstr>Presentación de PowerPoint</vt:lpstr>
      <vt:lpstr>Presentación de PowerPoint</vt:lpstr>
      <vt:lpstr>Presentación de PowerPoint</vt:lpstr>
      <vt:lpstr>Presentación de PowerPoint</vt:lpstr>
      <vt:lpstr>Variables de Ámbito Estático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 en Java</dc:title>
  <dc:creator>zurie</dc:creator>
  <cp:lastModifiedBy>ZURIEL UZAI RODRIGUEZ AGISS</cp:lastModifiedBy>
  <cp:revision>3</cp:revision>
  <dcterms:modified xsi:type="dcterms:W3CDTF">2018-03-12T20:59:57Z</dcterms:modified>
</cp:coreProperties>
</file>