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Nunito"/>
      <p:regular r:id="rId34"/>
      <p:bold r:id="rId35"/>
      <p:italic r:id="rId36"/>
      <p:boldItalic r:id="rId37"/>
    </p:embeddedFont>
    <p:embeddedFont>
      <p:font typeface="Maven Pro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Nunito-bold.fntdata"/><Relationship Id="rId12" Type="http://schemas.openxmlformats.org/officeDocument/2006/relationships/slide" Target="slides/slide7.xml"/><Relationship Id="rId34" Type="http://schemas.openxmlformats.org/officeDocument/2006/relationships/font" Target="fonts/Nunito-regular.fntdata"/><Relationship Id="rId15" Type="http://schemas.openxmlformats.org/officeDocument/2006/relationships/slide" Target="slides/slide10.xml"/><Relationship Id="rId37" Type="http://schemas.openxmlformats.org/officeDocument/2006/relationships/font" Target="fonts/Nunito-boldItalic.fntdata"/><Relationship Id="rId14" Type="http://schemas.openxmlformats.org/officeDocument/2006/relationships/slide" Target="slides/slide9.xml"/><Relationship Id="rId36" Type="http://schemas.openxmlformats.org/officeDocument/2006/relationships/font" Target="fonts/Nunito-italic.fntdata"/><Relationship Id="rId17" Type="http://schemas.openxmlformats.org/officeDocument/2006/relationships/slide" Target="slides/slide12.xml"/><Relationship Id="rId39" Type="http://schemas.openxmlformats.org/officeDocument/2006/relationships/font" Target="fonts/MavenPro-bold.fntdata"/><Relationship Id="rId16" Type="http://schemas.openxmlformats.org/officeDocument/2006/relationships/slide" Target="slides/slide11.xml"/><Relationship Id="rId38" Type="http://schemas.openxmlformats.org/officeDocument/2006/relationships/font" Target="fonts/MavenPro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860d09e8bb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860d09e8bb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860d09e8bb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860d09e8bb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860d09e8bb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860d09e8bb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860d09e8bb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860d09e8bb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860d09e8bb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860d09e8bb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860d09e8bb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860d09e8bb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860d09e8bb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860d09e8bb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860d09e8bb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860d09e8bb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860d09e8b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860d09e8b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860d09e8bb_4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860d09e8bb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60d09e8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60d09e8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860d09e8bb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860d09e8bb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860d09e8bb_3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860d09e8bb_3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860d09e8bb_3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860d09e8bb_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860d09e8bb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860d09e8b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860d09e8bb_3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860d09e8bb_3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860d09e8bb_3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860d09e8bb_3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860d09e8bb_4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860d09e8bb_4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860d09e8bb_4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860d09e8bb_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860d09e8bb_4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860d09e8b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860d09e8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860d09e8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60d09e8bb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860d09e8bb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860d09e8b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860d09e8b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860d09e8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860d09e8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860d09e8bb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860d09e8bb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860d09e8bb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860d09e8bb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860d09e8bb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860d09e8b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9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685425" y="31561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Proyecto </a:t>
            </a:r>
            <a:r>
              <a:rPr lang="es-419"/>
              <a:t>papeleria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Programadores: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Jiménez García María Fernanda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García Cruz Diana Aide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Silva Barrera Brandon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Félix Flores Paul Jaime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 DE FUNCIONES</a:t>
            </a:r>
            <a:r>
              <a:rPr lang="es-419"/>
              <a:t> EN POSTGRES.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3"/>
          <p:cNvSpPr txBox="1"/>
          <p:nvPr>
            <p:ph type="title"/>
          </p:nvPr>
        </p:nvSpPr>
        <p:spPr>
          <a:xfrm>
            <a:off x="1303800" y="4870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UTILIDAD</a:t>
            </a:r>
            <a:endParaRPr/>
          </a:p>
        </p:txBody>
      </p:sp>
      <p:pic>
        <p:nvPicPr>
          <p:cNvPr id="338" name="Google Shape;338;p23"/>
          <p:cNvPicPr preferRelativeResize="0"/>
          <p:nvPr/>
        </p:nvPicPr>
        <p:blipFill rotWithShape="1">
          <a:blip r:embed="rId3">
            <a:alphaModFix/>
          </a:blip>
          <a:srcRect b="3109" l="0" r="0" t="9293"/>
          <a:stretch/>
        </p:blipFill>
        <p:spPr>
          <a:xfrm>
            <a:off x="770925" y="997975"/>
            <a:ext cx="7716701" cy="386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8625" y="1560250"/>
            <a:ext cx="999000" cy="58123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3"/>
          <p:cNvSpPr/>
          <p:nvPr/>
        </p:nvSpPr>
        <p:spPr>
          <a:xfrm>
            <a:off x="7373750" y="1379975"/>
            <a:ext cx="1393800" cy="999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4"/>
          <p:cNvPicPr preferRelativeResize="0"/>
          <p:nvPr/>
        </p:nvPicPr>
        <p:blipFill rotWithShape="1">
          <a:blip r:embed="rId3">
            <a:alphaModFix/>
          </a:blip>
          <a:srcRect b="2039" l="0" r="0" t="4824"/>
          <a:stretch/>
        </p:blipFill>
        <p:spPr>
          <a:xfrm>
            <a:off x="1391900" y="863825"/>
            <a:ext cx="6167469" cy="42796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4"/>
          <p:cNvSpPr txBox="1"/>
          <p:nvPr>
            <p:ph type="title"/>
          </p:nvPr>
        </p:nvSpPr>
        <p:spPr>
          <a:xfrm>
            <a:off x="1502775" y="0"/>
            <a:ext cx="6742500" cy="7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VENTA DURANTE UN PERIODO</a:t>
            </a:r>
            <a:endParaRPr/>
          </a:p>
        </p:txBody>
      </p:sp>
      <p:pic>
        <p:nvPicPr>
          <p:cNvPr id="347" name="Google Shape;347;p24"/>
          <p:cNvPicPr preferRelativeResize="0"/>
          <p:nvPr/>
        </p:nvPicPr>
        <p:blipFill rotWithShape="1">
          <a:blip r:embed="rId4">
            <a:alphaModFix/>
          </a:blip>
          <a:srcRect b="16457" l="41426" r="42253" t="47742"/>
          <a:stretch/>
        </p:blipFill>
        <p:spPr>
          <a:xfrm>
            <a:off x="6869275" y="573622"/>
            <a:ext cx="2274725" cy="28055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</a:t>
            </a:r>
            <a:r>
              <a:rPr lang="es-419"/>
              <a:t> TOTAL DE VENTA DURANTE UN PERIODO</a:t>
            </a:r>
            <a:endParaRPr/>
          </a:p>
        </p:txBody>
      </p:sp>
      <p:pic>
        <p:nvPicPr>
          <p:cNvPr id="353" name="Google Shape;353;p25"/>
          <p:cNvPicPr preferRelativeResize="0"/>
          <p:nvPr/>
        </p:nvPicPr>
        <p:blipFill rotWithShape="1">
          <a:blip r:embed="rId3">
            <a:alphaModFix/>
          </a:blip>
          <a:srcRect b="22139" l="25761" r="28651" t="24318"/>
          <a:stretch/>
        </p:blipFill>
        <p:spPr>
          <a:xfrm>
            <a:off x="1451377" y="1597875"/>
            <a:ext cx="5156172" cy="340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25"/>
          <p:cNvPicPr preferRelativeResize="0"/>
          <p:nvPr/>
        </p:nvPicPr>
        <p:blipFill rotWithShape="1">
          <a:blip r:embed="rId4">
            <a:alphaModFix/>
          </a:blip>
          <a:srcRect b="23424" l="40882" r="41165" t="64189"/>
          <a:stretch/>
        </p:blipFill>
        <p:spPr>
          <a:xfrm>
            <a:off x="6379322" y="1597873"/>
            <a:ext cx="2764678" cy="1072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301" y="185050"/>
            <a:ext cx="6438500" cy="46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6" name="Google Shape;3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225" y="293300"/>
            <a:ext cx="7551250" cy="455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FACTURA</a:t>
            </a:r>
            <a:endParaRPr/>
          </a:p>
        </p:txBody>
      </p:sp>
      <p:sp>
        <p:nvSpPr>
          <p:cNvPr id="372" name="Google Shape;372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73" name="Google Shape;3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610" y="1990050"/>
            <a:ext cx="8703564" cy="270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FUNCIÓN STOCK </a:t>
            </a:r>
            <a:endParaRPr/>
          </a:p>
        </p:txBody>
      </p:sp>
      <p:pic>
        <p:nvPicPr>
          <p:cNvPr id="379" name="Google Shape;379;p29"/>
          <p:cNvPicPr preferRelativeResize="0"/>
          <p:nvPr/>
        </p:nvPicPr>
        <p:blipFill rotWithShape="1">
          <a:blip r:embed="rId3">
            <a:alphaModFix/>
          </a:blip>
          <a:srcRect b="38329" l="23895" r="26052" t="25346"/>
          <a:stretch/>
        </p:blipFill>
        <p:spPr>
          <a:xfrm>
            <a:off x="706350" y="1728725"/>
            <a:ext cx="7240326" cy="295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CREACIÓN DE UN </a:t>
            </a:r>
            <a:r>
              <a:rPr lang="es-419"/>
              <a:t>ÍNDICE</a:t>
            </a:r>
            <a:r>
              <a:rPr lang="es-419"/>
              <a:t> </a:t>
            </a:r>
            <a:endParaRPr/>
          </a:p>
        </p:txBody>
      </p:sp>
      <p:pic>
        <p:nvPicPr>
          <p:cNvPr id="385" name="Google Shape;385;p30"/>
          <p:cNvPicPr preferRelativeResize="0"/>
          <p:nvPr/>
        </p:nvPicPr>
        <p:blipFill rotWithShape="1">
          <a:blip r:embed="rId3">
            <a:alphaModFix/>
          </a:blip>
          <a:srcRect b="57361" l="23547" r="26574" t="27902"/>
          <a:stretch/>
        </p:blipFill>
        <p:spPr>
          <a:xfrm>
            <a:off x="853225" y="2137250"/>
            <a:ext cx="7127873" cy="118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INTERFAZ DE USUARIO</a:t>
            </a:r>
            <a:endParaRPr/>
          </a:p>
        </p:txBody>
      </p:sp>
      <p:sp>
        <p:nvSpPr>
          <p:cNvPr id="391" name="Google Shape;391;p31"/>
          <p:cNvSpPr txBox="1"/>
          <p:nvPr/>
        </p:nvSpPr>
        <p:spPr>
          <a:xfrm>
            <a:off x="1111400" y="1460350"/>
            <a:ext cx="6642600" cy="20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Nunito"/>
                <a:ea typeface="Nunito"/>
                <a:cs typeface="Nunito"/>
                <a:sym typeface="Nunito"/>
              </a:rPr>
              <a:t>Se decidió utilizar java y sus bibliotecas gráficas awt y swing</a:t>
            </a:r>
            <a:endParaRPr b="1" sz="18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92" name="Google Shape;39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4050" y="2031500"/>
            <a:ext cx="4647876" cy="257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Objetivo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42075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Objetivo del proyecto: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“</a:t>
            </a:r>
            <a:r>
              <a:rPr lang="es-419"/>
              <a:t>El alumno analizará una serie de requerimientos y propondrá una solución que atienda a los mismos, aplicando los conceptos vistos en el curso”.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s-419"/>
              <a:t>Objetivo Base de Datos de una Papelería.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-419"/>
              <a:t>P</a:t>
            </a:r>
            <a:r>
              <a:rPr lang="es-419"/>
              <a:t>ara el caso de una empresa de ventas de productos de papelería, se desarrolla un sistema de tienda para la gestión de ventas que permita a los clientes registrarse, seleccionar los productos, comprarlos y pagarlos.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Modificaciones a partir de la interfaz diseñada. </a:t>
            </a:r>
            <a:endParaRPr/>
          </a:p>
        </p:txBody>
      </p:sp>
      <p:sp>
        <p:nvSpPr>
          <p:cNvPr id="398" name="Google Shape;398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Se agrega una entidad a la base de datos llamada VENDEDOR para tener seguridad en el manejo de los datos. Al iniciar la interfaz se solicita un usuario y su contraseña.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Iniciamos </a:t>
            </a:r>
            <a:r>
              <a:rPr lang="es-419"/>
              <a:t>sesión</a:t>
            </a:r>
            <a:r>
              <a:rPr lang="es-419"/>
              <a:t> con el usuario hecho en phpMyadmin.</a:t>
            </a:r>
            <a:endParaRPr/>
          </a:p>
        </p:txBody>
      </p:sp>
      <p:pic>
        <p:nvPicPr>
          <p:cNvPr id="404" name="Google Shape;40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350" y="1694775"/>
            <a:ext cx="2714625" cy="30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 </a:t>
            </a:r>
            <a:r>
              <a:rPr lang="es-419"/>
              <a:t>mostrará</a:t>
            </a:r>
            <a:r>
              <a:rPr lang="es-419"/>
              <a:t> </a:t>
            </a:r>
            <a:r>
              <a:rPr lang="es-419"/>
              <a:t>nuestra</a:t>
            </a:r>
            <a:r>
              <a:rPr lang="es-419"/>
              <a:t> pantalla principal</a:t>
            </a:r>
            <a:endParaRPr/>
          </a:p>
        </p:txBody>
      </p:sp>
      <p:pic>
        <p:nvPicPr>
          <p:cNvPr id="410" name="Google Shape;4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1050" y="1364200"/>
            <a:ext cx="4737187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 el </a:t>
            </a:r>
            <a:r>
              <a:rPr lang="es-419"/>
              <a:t>menú</a:t>
            </a:r>
            <a:r>
              <a:rPr lang="es-419"/>
              <a:t> ventas tendremos estos </a:t>
            </a:r>
            <a:r>
              <a:rPr lang="es-419"/>
              <a:t>submenús</a:t>
            </a:r>
            <a:r>
              <a:rPr lang="es-419"/>
              <a:t>.</a:t>
            </a:r>
            <a:endParaRPr/>
          </a:p>
        </p:txBody>
      </p:sp>
      <p:pic>
        <p:nvPicPr>
          <p:cNvPr id="416" name="Google Shape;41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450" y="2140438"/>
            <a:ext cx="5057775" cy="258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el </a:t>
            </a:r>
            <a:r>
              <a:rPr lang="es-419"/>
              <a:t>menú</a:t>
            </a:r>
            <a:r>
              <a:rPr lang="es-419"/>
              <a:t>  mantenimiento tendremos:</a:t>
            </a:r>
            <a:endParaRPr/>
          </a:p>
        </p:txBody>
      </p:sp>
      <p:pic>
        <p:nvPicPr>
          <p:cNvPr id="422" name="Google Shape;4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775" y="1837475"/>
            <a:ext cx="5105400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Revisaremos nuestros datos en phpMyadmin.</a:t>
            </a:r>
            <a:endParaRPr/>
          </a:p>
        </p:txBody>
      </p:sp>
      <p:pic>
        <p:nvPicPr>
          <p:cNvPr id="428" name="Google Shape;428;p37"/>
          <p:cNvPicPr preferRelativeResize="0"/>
          <p:nvPr/>
        </p:nvPicPr>
        <p:blipFill rotWithShape="1">
          <a:blip r:embed="rId3">
            <a:alphaModFix/>
          </a:blip>
          <a:srcRect b="-16920" l="0" r="0" t="16920"/>
          <a:stretch/>
        </p:blipFill>
        <p:spPr>
          <a:xfrm>
            <a:off x="605175" y="2318050"/>
            <a:ext cx="7729124" cy="25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Ventana Ventas</a:t>
            </a:r>
            <a:endParaRPr/>
          </a:p>
        </p:txBody>
      </p:sp>
      <p:pic>
        <p:nvPicPr>
          <p:cNvPr id="434" name="Google Shape;4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8150" y="1210525"/>
            <a:ext cx="4006850" cy="35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Ventana Cliente.</a:t>
            </a:r>
            <a:endParaRPr/>
          </a:p>
        </p:txBody>
      </p:sp>
      <p:pic>
        <p:nvPicPr>
          <p:cNvPr id="440" name="Google Shape;44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400" y="1597875"/>
            <a:ext cx="4703656" cy="324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Generación de Factura</a:t>
            </a:r>
            <a:endParaRPr/>
          </a:p>
        </p:txBody>
      </p:sp>
      <p:sp>
        <p:nvSpPr>
          <p:cNvPr id="446" name="Google Shape;446;p40"/>
          <p:cNvSpPr txBox="1"/>
          <p:nvPr>
            <p:ph idx="1" type="body"/>
          </p:nvPr>
        </p:nvSpPr>
        <p:spPr>
          <a:xfrm>
            <a:off x="1148725" y="1137125"/>
            <a:ext cx="7030500" cy="82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600"/>
              <a:t>Al generar una venta se crea automáticamente un archivo PDF con información de la venta.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47" name="Google Shape;4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238" y="1767375"/>
            <a:ext cx="5631521" cy="28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Beneficios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Manejar un registro de clientes.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Manejar un registro de ventas.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Registro y manipulación de inventario.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Permitir emitir reportes de ventas, clientes y productos actualizados que ayudan a la empresa a tomar mejores decisiones a corto y a largo plazo.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108175" y="5822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Entidad </a:t>
            </a:r>
            <a:r>
              <a:rPr lang="es-419"/>
              <a:t>Relación</a:t>
            </a:r>
            <a:r>
              <a:rPr lang="es-419"/>
              <a:t>. 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698300" y="1657450"/>
            <a:ext cx="7513800" cy="27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Los elementos del modelo entidad – relación a identificar son: entidades, atributos, identificadores y relaciones.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Entidad: Objeto exclusivo único en el mundo real que se está controlando.Se se quiere dar seguimiento.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PROVEEDOR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PRODUCTO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CATEGORÍA</a:t>
            </a:r>
            <a:r>
              <a:rPr lang="es-419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INVENTARIO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VENTA CLIENTE 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Entidad-Relación 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450" y="1266175"/>
            <a:ext cx="8543901" cy="379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relacional</a:t>
            </a:r>
            <a:endParaRPr/>
          </a:p>
        </p:txBody>
      </p:sp>
      <p:sp>
        <p:nvSpPr>
          <p:cNvPr id="309" name="Google Shape;309;p18"/>
          <p:cNvSpPr txBox="1"/>
          <p:nvPr>
            <p:ph idx="1" type="body"/>
          </p:nvPr>
        </p:nvSpPr>
        <p:spPr>
          <a:xfrm>
            <a:off x="1303800" y="1138350"/>
            <a:ext cx="7030500" cy="31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el modelo relacional se utiliza un grupo de tablas para representar los datos y las relaciones entre ellos. Cada tabla está compuesta por varias columnas, y cada columna tiene un nombre único.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partir del análisis del problema, y del diseño planteado mediante el modelo entidad relación obtenemos: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MAPEO DE ENTIDADES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233875" y="1358200"/>
            <a:ext cx="7100400" cy="278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PROVEEDOR {id_Prov (Pk), rs_Prov, nom_Prov, apPat_Prov,apMat_Prov, cp_Pov, col_Prov, calle_Prov num_Prov}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TELEFONO_PROVEEDOR {id_Prov(PK, FK), telefono(PK) 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CLIENTE{ id_Cliente, rs_Cliente, nom_Cliente, edo_Cliente, cp_Cliente, col_Cliente, calle_Cliente, num_Cliente}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EMAIL_CLIENTE {id_Cliente(FK,PK), email}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CATEGORIA {id_Categoria (PK), nom_Categoria}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PRODUCTO {id_Prod (PK), id_Prov(FK), id_Categoria (FK), marca, descripcion, precio}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INVENTARIO { cod_Barras (PK), id_Prod (FK), precio_Compra, precio_Venta fecha_Llegada, stock}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VENTA {id_Venta(PK), id_Cliente (FK), fecha_Venta, pago_total, cant_art, precio_art}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REGISTRAR {[cod_Barras (FK), id_Venta (FK)] PK, precio_Venta, cantidad, pago, total}</a:t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FINAL</a:t>
            </a:r>
            <a:endParaRPr/>
          </a:p>
        </p:txBody>
      </p:sp>
      <p:pic>
        <p:nvPicPr>
          <p:cNvPr id="321" name="Google Shape;3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0275"/>
            <a:ext cx="8839197" cy="3179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BASE DE DATOS</a:t>
            </a:r>
            <a:endParaRPr/>
          </a:p>
        </p:txBody>
      </p:sp>
      <p:pic>
        <p:nvPicPr>
          <p:cNvPr id="327" name="Google Shape;327;p21"/>
          <p:cNvPicPr preferRelativeResize="0"/>
          <p:nvPr/>
        </p:nvPicPr>
        <p:blipFill rotWithShape="1">
          <a:blip r:embed="rId3">
            <a:alphaModFix/>
          </a:blip>
          <a:srcRect b="3772" l="0" r="0" t="0"/>
          <a:stretch/>
        </p:blipFill>
        <p:spPr>
          <a:xfrm>
            <a:off x="1031025" y="1083975"/>
            <a:ext cx="6871151" cy="39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