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4" r:id="rId5"/>
    <p:sldId id="260" r:id="rId6"/>
    <p:sldId id="261" r:id="rId7"/>
    <p:sldId id="262" r:id="rId8"/>
    <p:sldId id="265" r:id="rId9"/>
    <p:sldId id="258" r:id="rId10"/>
    <p:sldId id="300" r:id="rId11"/>
    <p:sldId id="266" r:id="rId12"/>
    <p:sldId id="267" r:id="rId13"/>
    <p:sldId id="268" r:id="rId14"/>
    <p:sldId id="303" r:id="rId15"/>
    <p:sldId id="269" r:id="rId16"/>
    <p:sldId id="270" r:id="rId17"/>
    <p:sldId id="271" r:id="rId18"/>
    <p:sldId id="272" r:id="rId19"/>
    <p:sldId id="273" r:id="rId20"/>
    <p:sldId id="274" r:id="rId21"/>
    <p:sldId id="299" r:id="rId22"/>
    <p:sldId id="29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381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647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4310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7075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2739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194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07613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821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164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974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79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1086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405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851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439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525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F1102-F555-4E50-A782-E55EEE5C6243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703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nlsandler/write_a_c_compiler/tree/master/stage_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2C33F-2930-4353-B785-777CD627E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Gold </a:t>
            </a:r>
            <a:r>
              <a:rPr lang="en-US" dirty="0"/>
              <a:t>Compilers</a:t>
            </a:r>
            <a:r>
              <a:rPr lang="es-MX" dirty="0"/>
              <a:t>: </a:t>
            </a:r>
            <a:r>
              <a:rPr lang="en-US" dirty="0"/>
              <a:t>Compiler</a:t>
            </a:r>
            <a:r>
              <a:rPr lang="es-MX" dirty="0"/>
              <a:t> “</a:t>
            </a:r>
            <a:r>
              <a:rPr lang="es-MX" dirty="0" err="1"/>
              <a:t>Foxy</a:t>
            </a:r>
            <a:r>
              <a:rPr lang="es-MX" dirty="0"/>
              <a:t>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2FC9EE-D043-4C8B-88D2-BBC24D09E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First</a:t>
            </a:r>
            <a:r>
              <a:rPr lang="es-MX" sz="2800" dirty="0"/>
              <a:t> </a:t>
            </a:r>
            <a:r>
              <a:rPr lang="es-MX" sz="2800" dirty="0" err="1"/>
              <a:t>stage</a:t>
            </a:r>
            <a:endParaRPr lang="es-MX" sz="2800" dirty="0"/>
          </a:p>
        </p:txBody>
      </p:sp>
      <p:pic>
        <p:nvPicPr>
          <p:cNvPr id="6" name="Imagen 5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CA03DB4C-17AC-41C0-8225-5DCAAD1CC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6" y="277327"/>
            <a:ext cx="3167871" cy="233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2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25E1E-5DFD-4016-86A1-9BCEF522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First</a:t>
            </a:r>
            <a:r>
              <a:rPr lang="es-MX" dirty="0"/>
              <a:t> </a:t>
            </a:r>
            <a:r>
              <a:rPr lang="es-MX" dirty="0" err="1"/>
              <a:t>Implentation</a:t>
            </a:r>
            <a:r>
              <a:rPr lang="es-MX" dirty="0"/>
              <a:t>:</a:t>
            </a:r>
          </a:p>
        </p:txBody>
      </p:sp>
      <p:pic>
        <p:nvPicPr>
          <p:cNvPr id="8" name="Marcador de contenido 7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64B2F7C4-8FCD-4739-A613-571D595A0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9" t="29145" r="45479" b="44035"/>
          <a:stretch/>
        </p:blipFill>
        <p:spPr>
          <a:xfrm>
            <a:off x="970672" y="1519310"/>
            <a:ext cx="4718382" cy="2053884"/>
          </a:xfrm>
        </p:spPr>
      </p:pic>
    </p:spTree>
    <p:extLst>
      <p:ext uri="{BB962C8B-B14F-4D97-AF65-F5344CB8AC3E}">
        <p14:creationId xmlns:p14="http://schemas.microsoft.com/office/powerpoint/2010/main" val="57536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000F5-B4F4-47BD-A7B6-DAE04CB6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that the compiler must to do: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99017A-EAB6-49E3-9865-022F76881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T Sans"/>
              </a:rPr>
              <a:t>You can compile several tests that we have, if you want it in the same way, but here we will only do one</a:t>
            </a:r>
          </a:p>
          <a:p>
            <a:pPr marL="0" indent="0">
              <a:buNone/>
            </a:pPr>
            <a:r>
              <a:rPr lang="es-MX" sz="2400" b="1" i="0" u="none" strike="noStrike" baseline="0" dirty="0">
                <a:solidFill>
                  <a:srgbClr val="0070C0"/>
                </a:solidFill>
                <a:latin typeface="PT Sans"/>
              </a:rPr>
              <a:t>   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PT Sans"/>
              </a:rPr>
              <a:t>You can see the examples valid e invalids in the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PT Sans"/>
              </a:rPr>
              <a:t>   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PT Sans"/>
              </a:rPr>
              <a:t>folders:</a:t>
            </a:r>
          </a:p>
          <a:p>
            <a:pPr marL="0" indent="0">
              <a:buNone/>
            </a:pPr>
            <a:r>
              <a:rPr lang="es-MX" sz="2400" dirty="0" err="1">
                <a:latin typeface="PT Sans"/>
              </a:rPr>
              <a:t>Valids</a:t>
            </a:r>
            <a:r>
              <a:rPr lang="es-MX" sz="2400" dirty="0">
                <a:latin typeface="PT Sans"/>
              </a:rPr>
              <a:t> :</a:t>
            </a:r>
          </a:p>
          <a:p>
            <a:pPr marL="0" indent="0">
              <a:buNone/>
            </a:pPr>
            <a:endParaRPr lang="es-MX" sz="2400" dirty="0">
              <a:latin typeface="PT Sans"/>
            </a:endParaRPr>
          </a:p>
          <a:p>
            <a:pPr marL="0" indent="0">
              <a:buNone/>
            </a:pPr>
            <a:endParaRPr lang="es-MX" sz="2400" dirty="0">
              <a:latin typeface="PT Sans"/>
            </a:endParaRPr>
          </a:p>
          <a:p>
            <a:pPr marL="0" indent="0">
              <a:buNone/>
            </a:pPr>
            <a:r>
              <a:rPr lang="es-MX" sz="2400" dirty="0" err="1">
                <a:latin typeface="PT Sans"/>
              </a:rPr>
              <a:t>Invalids</a:t>
            </a:r>
            <a:r>
              <a:rPr lang="es-MX" sz="2400" dirty="0">
                <a:latin typeface="PT Sans"/>
              </a:rPr>
              <a:t>:</a:t>
            </a:r>
          </a:p>
        </p:txBody>
      </p:sp>
      <p:pic>
        <p:nvPicPr>
          <p:cNvPr id="8" name="Imagen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6236201E-51F1-4CF7-8873-F1742C3797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7" t="12053" r="6153" b="72464"/>
          <a:stretch/>
        </p:blipFill>
        <p:spPr>
          <a:xfrm>
            <a:off x="2567634" y="5291283"/>
            <a:ext cx="6302327" cy="957116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463DFF2-1346-463F-A61E-F35EDBE969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3" t="9117" r="35961" b="74949"/>
          <a:stretch/>
        </p:blipFill>
        <p:spPr>
          <a:xfrm>
            <a:off x="2264898" y="3428999"/>
            <a:ext cx="6924839" cy="110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24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8C183-1F29-43F1-AF64-73628E48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Test </a:t>
            </a:r>
            <a:r>
              <a:rPr lang="es-MX" dirty="0" err="1"/>
              <a:t>of</a:t>
            </a:r>
            <a:r>
              <a:rPr lang="es-MX" dirty="0"/>
              <a:t> Nora </a:t>
            </a:r>
            <a:r>
              <a:rPr lang="es-MX" dirty="0" err="1"/>
              <a:t>first</a:t>
            </a:r>
            <a:r>
              <a:rPr lang="es-MX" dirty="0"/>
              <a:t> </a:t>
            </a:r>
            <a:r>
              <a:rPr lang="es-MX" dirty="0" err="1"/>
              <a:t>stage</a:t>
            </a:r>
            <a:r>
              <a:rPr lang="es-MX" dirty="0"/>
              <a:t>:</a:t>
            </a:r>
            <a:br>
              <a:rPr lang="es-MX" dirty="0"/>
            </a:br>
            <a:r>
              <a:rPr lang="en-US" sz="1800" u="sng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  <a:hlinkClick r:id="rId2"/>
              </a:rPr>
              <a:t>https://github.com/nlsandler/write_a_c_compiler/tree/master/stage_1</a:t>
            </a:r>
            <a:br>
              <a:rPr lang="es-MX" sz="1800" dirty="0">
                <a:solidFill>
                  <a:srgbClr val="262626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B5FC9A-4390-4E8F-BEF7-0F26314B9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276881" cy="3880773"/>
          </a:xfrm>
        </p:spPr>
        <p:txBody>
          <a:bodyPr/>
          <a:lstStyle/>
          <a:p>
            <a:r>
              <a:rPr lang="es-MX" sz="2400" dirty="0" err="1">
                <a:latin typeface="PT Sans"/>
              </a:rPr>
              <a:t>Valids</a:t>
            </a:r>
            <a:r>
              <a:rPr lang="es-MX" sz="2400" dirty="0">
                <a:latin typeface="PT Sans"/>
              </a:rPr>
              <a:t>: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CD8433-C071-43D1-96AA-DBB934063F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6" t="54361" r="82692" b="13623"/>
          <a:stretch/>
        </p:blipFill>
        <p:spPr>
          <a:xfrm>
            <a:off x="787791" y="2700997"/>
            <a:ext cx="1814732" cy="2573620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63E6352-E54B-4577-A255-880E8B6F7DD8}"/>
              </a:ext>
            </a:extLst>
          </p:cNvPr>
          <p:cNvSpPr txBox="1">
            <a:spLocks/>
          </p:cNvSpPr>
          <p:nvPr/>
        </p:nvSpPr>
        <p:spPr>
          <a:xfrm>
            <a:off x="5444198" y="2160588"/>
            <a:ext cx="268263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 err="1">
                <a:latin typeface="PT Sans"/>
              </a:rPr>
              <a:t>Invalids</a:t>
            </a:r>
            <a:r>
              <a:rPr lang="es-MX" sz="2400" dirty="0">
                <a:latin typeface="PT Sans"/>
              </a:rPr>
              <a:t>:</a:t>
            </a:r>
          </a:p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9414AC6-F9EC-43D0-99F2-0D9846B0FE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56" t="56095" r="79346" b="11889"/>
          <a:stretch/>
        </p:blipFill>
        <p:spPr>
          <a:xfrm>
            <a:off x="5292847" y="2700997"/>
            <a:ext cx="2158736" cy="257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89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34083-1E32-4E18-88D8-54F2197E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Example</a:t>
            </a:r>
            <a:r>
              <a:rPr lang="es-MX" dirty="0"/>
              <a:t> </a:t>
            </a:r>
            <a:r>
              <a:rPr lang="es-MX" dirty="0" err="1"/>
              <a:t>stage</a:t>
            </a:r>
            <a:r>
              <a:rPr lang="es-MX" dirty="0"/>
              <a:t> </a:t>
            </a:r>
            <a:r>
              <a:rPr lang="es-MX" dirty="0" err="1"/>
              <a:t>one</a:t>
            </a:r>
            <a:r>
              <a:rPr lang="es-MX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DFA385-23B4-47AE-8F24-60D2C641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597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3600" b="1" i="0" u="none" strike="noStrike" baseline="0" dirty="0" err="1">
                <a:solidFill>
                  <a:srgbClr val="ED1BCF"/>
                </a:solidFill>
                <a:latin typeface="PT Sans"/>
              </a:rPr>
              <a:t>Valid</a:t>
            </a:r>
            <a:r>
              <a:rPr lang="es-MX" sz="3600" b="1" i="0" u="none" strike="noStrike" baseline="0" dirty="0">
                <a:solidFill>
                  <a:srgbClr val="ED1BCF"/>
                </a:solidFill>
                <a:latin typeface="PT Sans"/>
              </a:rPr>
              <a:t> </a:t>
            </a:r>
            <a:r>
              <a:rPr lang="es-MX" sz="3600" b="1" i="0" u="none" strike="noStrike" baseline="0" dirty="0" err="1">
                <a:solidFill>
                  <a:srgbClr val="ED1BCF"/>
                </a:solidFill>
                <a:latin typeface="PT Sans"/>
              </a:rPr>
              <a:t>example</a:t>
            </a:r>
            <a:r>
              <a:rPr lang="es-MX" sz="3600" b="1" i="0" u="none" strike="noStrike" baseline="0" dirty="0">
                <a:solidFill>
                  <a:srgbClr val="ED1BCF"/>
                </a:solidFill>
                <a:latin typeface="PT Sans"/>
              </a:rPr>
              <a:t>:</a:t>
            </a:r>
            <a:endParaRPr lang="es-MX" sz="3600" b="1" i="0" u="none" strike="noStrike" baseline="0" dirty="0">
              <a:solidFill>
                <a:srgbClr val="0070C0"/>
              </a:solidFill>
              <a:latin typeface="PT Sans"/>
            </a:endParaRPr>
          </a:p>
          <a:p>
            <a:pPr marL="0" indent="0">
              <a:buNone/>
            </a:pPr>
            <a:r>
              <a:rPr lang="es-MX" sz="3600" b="1" i="0" u="none" strike="noStrike" baseline="0" dirty="0" err="1">
                <a:solidFill>
                  <a:srgbClr val="0070C0"/>
                </a:solidFill>
                <a:latin typeface="PT Sans"/>
              </a:rPr>
              <a:t>int</a:t>
            </a: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</a:t>
            </a:r>
            <a:r>
              <a:rPr lang="es-MX" sz="3600" b="1" i="0" u="none" strike="noStrike" baseline="0" dirty="0" err="1">
                <a:solidFill>
                  <a:srgbClr val="0070C0"/>
                </a:solidFill>
                <a:latin typeface="PT Sans"/>
              </a:rPr>
              <a:t>main</a:t>
            </a: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(){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    </a:t>
            </a:r>
            <a:r>
              <a:rPr lang="es-MX" sz="3600" b="1" i="0" u="none" strike="noStrike" baseline="0" dirty="0" err="1">
                <a:solidFill>
                  <a:srgbClr val="0070C0"/>
                </a:solidFill>
                <a:latin typeface="PT Sans"/>
              </a:rPr>
              <a:t>return</a:t>
            </a: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2;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    }</a:t>
            </a:r>
          </a:p>
          <a:p>
            <a:pPr marL="0" indent="0">
              <a:buNone/>
            </a:pPr>
            <a:r>
              <a:rPr lang="es-MX" sz="3600" b="1" dirty="0" err="1">
                <a:solidFill>
                  <a:srgbClr val="FF0000"/>
                </a:solidFill>
                <a:latin typeface="PT Sans"/>
              </a:rPr>
              <a:t>Invalid</a:t>
            </a:r>
            <a:r>
              <a:rPr lang="es-MX" sz="3600" b="1" dirty="0">
                <a:solidFill>
                  <a:srgbClr val="FF0000"/>
                </a:solidFill>
                <a:latin typeface="PT Sans"/>
              </a:rPr>
              <a:t> </a:t>
            </a:r>
            <a:r>
              <a:rPr lang="es-MX" sz="3600" b="1" dirty="0" err="1">
                <a:solidFill>
                  <a:srgbClr val="FF0000"/>
                </a:solidFill>
                <a:latin typeface="PT Sans"/>
              </a:rPr>
              <a:t>example</a:t>
            </a:r>
            <a:r>
              <a:rPr lang="es-MX" sz="3600" b="1" dirty="0">
                <a:solidFill>
                  <a:srgbClr val="FF0000"/>
                </a:solidFill>
                <a:latin typeface="PT Sans"/>
              </a:rPr>
              <a:t>:</a:t>
            </a:r>
          </a:p>
          <a:p>
            <a:pPr marL="0" indent="0">
              <a:buNone/>
            </a:pPr>
            <a:r>
              <a:rPr lang="es-MX" sz="3600" b="1" i="0" u="none" strike="noStrike" baseline="0" dirty="0" err="1">
                <a:solidFill>
                  <a:schemeClr val="tx1"/>
                </a:solidFill>
                <a:latin typeface="PT Sans"/>
              </a:rPr>
              <a:t>int</a:t>
            </a: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</a:t>
            </a:r>
            <a:r>
              <a:rPr lang="es-MX" sz="3600" b="1" i="0" u="none" strike="noStrike" baseline="0" dirty="0" err="1">
                <a:solidFill>
                  <a:schemeClr val="tx1"/>
                </a:solidFill>
                <a:latin typeface="PT Sans"/>
              </a:rPr>
              <a:t>main</a:t>
            </a: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(){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    </a:t>
            </a:r>
            <a:r>
              <a:rPr lang="es-MX" sz="3600" b="1" i="0" u="none" strike="noStrike" baseline="0" dirty="0" err="1">
                <a:solidFill>
                  <a:schemeClr val="tx1"/>
                </a:solidFill>
                <a:latin typeface="PT Sans"/>
              </a:rPr>
              <a:t>return</a:t>
            </a: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2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    }</a:t>
            </a:r>
          </a:p>
          <a:p>
            <a:pPr marL="0" indent="0">
              <a:buNone/>
            </a:pP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472304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780A7-D321-41EA-AAF6-0EDD2961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How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use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compiler</a:t>
            </a:r>
            <a:r>
              <a:rPr lang="es-MX" dirty="0"/>
              <a:t> </a:t>
            </a:r>
            <a:r>
              <a:rPr lang="es-MX" dirty="0" err="1"/>
              <a:t>Foxy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:</a:t>
            </a:r>
          </a:p>
        </p:txBody>
      </p:sp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B498FF0D-550E-483C-8FF5-76274404A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81" y="1218051"/>
            <a:ext cx="9674695" cy="4898914"/>
          </a:xfrm>
        </p:spPr>
      </p:pic>
    </p:spTree>
    <p:extLst>
      <p:ext uri="{BB962C8B-B14F-4D97-AF65-F5344CB8AC3E}">
        <p14:creationId xmlns:p14="http://schemas.microsoft.com/office/powerpoint/2010/main" val="1014867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9C15B-1638-40EC-B8ED-C8AF1345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2090"/>
            <a:ext cx="8466666" cy="924341"/>
          </a:xfrm>
        </p:spPr>
        <p:txBody>
          <a:bodyPr>
            <a:noAutofit/>
          </a:bodyPr>
          <a:lstStyle/>
          <a:p>
            <a:r>
              <a:rPr lang="en-US" sz="2000" dirty="0"/>
              <a:t>(-a)Development language must be a matching pattern to easily build an Abstract Syntax Tree (AST), however, phase I the right side’s tree must be nil.</a:t>
            </a:r>
            <a:endParaRPr lang="es-MX" sz="2000" dirty="0"/>
          </a:p>
        </p:txBody>
      </p:sp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A430A0AE-2AA9-4AB3-B322-2D5A3EED4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2" y="1336431"/>
            <a:ext cx="9010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2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3E30B-4537-49B4-991C-FC742F20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30848"/>
            <a:ext cx="8860561" cy="933718"/>
          </a:xfrm>
        </p:spPr>
        <p:txBody>
          <a:bodyPr>
            <a:noAutofit/>
          </a:bodyPr>
          <a:lstStyle/>
          <a:p>
            <a:r>
              <a:rPr lang="en-US" sz="2400" dirty="0"/>
              <a:t>(-t)We show token’s list form source code. Must check a relational couple to recognize every token.</a:t>
            </a:r>
            <a:endParaRPr lang="es-MX" sz="2400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C62846E9-D3B7-44C1-807B-68672724C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90" y="1364566"/>
            <a:ext cx="9010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47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22128-8A76-4624-AF90-2DE4C48E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3275" cy="867508"/>
          </a:xfrm>
        </p:spPr>
        <p:txBody>
          <a:bodyPr>
            <a:noAutofit/>
          </a:bodyPr>
          <a:lstStyle/>
          <a:p>
            <a:r>
              <a:rPr lang="en-US" sz="2400" dirty="0"/>
              <a:t>(-s)Assembly must write in 64-bits set instructions.</a:t>
            </a:r>
            <a:br>
              <a:rPr lang="en-US" sz="2400" dirty="0"/>
            </a:br>
            <a:r>
              <a:rPr lang="en-US" sz="2400" dirty="0"/>
              <a:t>The assembly syntax must be a AT and T by default in GCC.</a:t>
            </a:r>
            <a:endParaRPr lang="es-MX" sz="2400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ED455148-F174-4A39-A1E1-C143B7F13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6" y="1477108"/>
            <a:ext cx="9010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73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D17BA-9239-4589-A585-3C4788A0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51426"/>
          </a:xfrm>
        </p:spPr>
        <p:txBody>
          <a:bodyPr>
            <a:normAutofit fontScale="90000"/>
          </a:bodyPr>
          <a:lstStyle/>
          <a:p>
            <a:r>
              <a:rPr lang="es-MX" dirty="0"/>
              <a:t>(-c)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get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assmbler</a:t>
            </a:r>
            <a:r>
              <a:rPr lang="es-MX" dirty="0"/>
              <a:t> and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executable</a:t>
            </a:r>
            <a:r>
              <a:rPr lang="es-MX" dirty="0"/>
              <a:t>: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98BCCB47-5C05-4A2F-855C-D2B0267CE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185313"/>
            <a:ext cx="9001238" cy="512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11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BF23F-6036-435A-99B9-47D51D98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is generated in our folder:</a:t>
            </a:r>
            <a:endParaRPr lang="es-MX" dirty="0"/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8C9BCF9-AF62-432C-97D3-888237EB7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3" y="1243427"/>
            <a:ext cx="8032652" cy="5534173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3BC2F0E-923C-45FC-B7A0-D6988A4C61C7}"/>
              </a:ext>
            </a:extLst>
          </p:cNvPr>
          <p:cNvSpPr/>
          <p:nvPr/>
        </p:nvSpPr>
        <p:spPr>
          <a:xfrm>
            <a:off x="5861538" y="1877254"/>
            <a:ext cx="773723" cy="91596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5A60010-9429-4BB3-BF09-21723513E675}"/>
              </a:ext>
            </a:extLst>
          </p:cNvPr>
          <p:cNvSpPr/>
          <p:nvPr/>
        </p:nvSpPr>
        <p:spPr>
          <a:xfrm>
            <a:off x="7495735" y="1877253"/>
            <a:ext cx="773723" cy="91596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655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9F33A-FD4F-43EE-B036-142F4F58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Integrants</a:t>
            </a:r>
            <a:r>
              <a:rPr lang="es-MX" dirty="0"/>
              <a:t>: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B580BE-0BCD-4301-8505-1BDC81DFB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MX" sz="2400" dirty="0"/>
              <a:t>García Felipe Miguel (Project Manager)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sz="2400" dirty="0" err="1"/>
              <a:t>Felix</a:t>
            </a:r>
            <a:r>
              <a:rPr lang="es-MX" sz="2400" dirty="0"/>
              <a:t> Flores Paul Jaime ( </a:t>
            </a:r>
            <a:r>
              <a:rPr lang="es-MX" sz="2400" dirty="0" err="1"/>
              <a:t>Tester</a:t>
            </a:r>
            <a:r>
              <a:rPr lang="es-MX" sz="2400" dirty="0"/>
              <a:t> 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sz="2400" dirty="0" err="1"/>
              <a:t>SanJuan</a:t>
            </a:r>
            <a:r>
              <a:rPr lang="es-MX" sz="2400" dirty="0"/>
              <a:t> Aldape Diana Paola  (</a:t>
            </a: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System</a:t>
            </a:r>
            <a:r>
              <a:rPr lang="es-MX" sz="2400" dirty="0"/>
              <a:t> </a:t>
            </a:r>
            <a:r>
              <a:rPr lang="es-MX" sz="2400" dirty="0" err="1"/>
              <a:t>Integrator</a:t>
            </a:r>
            <a:r>
              <a:rPr lang="es-MX" sz="2400" dirty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97781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6E17C-B8F8-4DDF-8658-33823EF6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Test </a:t>
            </a:r>
            <a:r>
              <a:rPr lang="es-MX" dirty="0" err="1"/>
              <a:t>Invalid</a:t>
            </a:r>
            <a:r>
              <a:rPr lang="es-MX" dirty="0"/>
              <a:t>:</a:t>
            </a:r>
          </a:p>
        </p:txBody>
      </p:sp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46FADF3E-D6FA-4D28-90E6-78C3735BA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42" y="1270000"/>
            <a:ext cx="9306703" cy="503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1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313DAA4-4B89-4343-9BC6-21110BAC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s-MX"/>
              <a:t>Plan work:</a:t>
            </a:r>
            <a:endParaRPr lang="es-MX" dirty="0"/>
          </a:p>
        </p:txBody>
      </p:sp>
      <p:pic>
        <p:nvPicPr>
          <p:cNvPr id="6" name="Marcador de contenido 5" descr="Interfaz de usuario gráfica, Aplicación, Tabla, Excel&#10;&#10;Descripción generada automáticamente">
            <a:extLst>
              <a:ext uri="{FF2B5EF4-FFF2-40B4-BE49-F238E27FC236}">
                <a16:creationId xmlns:a16="http://schemas.microsoft.com/office/drawing/2014/main" id="{2016A619-304E-497D-A270-1AE65E935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52" t="32679" r="21007" b="13952"/>
          <a:stretch/>
        </p:blipFill>
        <p:spPr>
          <a:xfrm>
            <a:off x="663327" y="1698088"/>
            <a:ext cx="9060695" cy="37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49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1BC038-C38F-4184-96C6-E3E327C9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Thank you !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11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6DEB9-C60B-4F01-8B42-ABA76129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our compiler composed?</a:t>
            </a:r>
            <a:endParaRPr lang="es-MX" dirty="0"/>
          </a:p>
        </p:txBody>
      </p:sp>
      <p:sp>
        <p:nvSpPr>
          <p:cNvPr id="8" name="Rectángulo: esquinas diagonales redondeadas 7">
            <a:extLst>
              <a:ext uri="{FF2B5EF4-FFF2-40B4-BE49-F238E27FC236}">
                <a16:creationId xmlns:a16="http://schemas.microsoft.com/office/drawing/2014/main" id="{C44DA372-F217-4178-9A6B-170A2C01F5E4}"/>
              </a:ext>
            </a:extLst>
          </p:cNvPr>
          <p:cNvSpPr/>
          <p:nvPr/>
        </p:nvSpPr>
        <p:spPr>
          <a:xfrm>
            <a:off x="890587" y="1451930"/>
            <a:ext cx="2027411" cy="120686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endParaRPr lang="es-MX" sz="20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(Token </a:t>
            </a:r>
            <a:r>
              <a:rPr lang="es-MX" sz="2000" b="1" dirty="0" err="1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MX" sz="20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ángulo: esquinas diagonales redondeadas 9">
            <a:extLst>
              <a:ext uri="{FF2B5EF4-FFF2-40B4-BE49-F238E27FC236}">
                <a16:creationId xmlns:a16="http://schemas.microsoft.com/office/drawing/2014/main" id="{D8DA6453-8466-4E20-ADBB-C11D2C10DBF3}"/>
              </a:ext>
            </a:extLst>
          </p:cNvPr>
          <p:cNvSpPr/>
          <p:nvPr/>
        </p:nvSpPr>
        <p:spPr>
          <a:xfrm>
            <a:off x="6770881" y="1597024"/>
            <a:ext cx="2027411" cy="1498601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  <a:endParaRPr lang="es-MX" sz="20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2000" b="1" dirty="0" err="1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000" b="1" dirty="0" err="1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Syntaxt</a:t>
            </a: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000" b="1" dirty="0" err="1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MX" sz="9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ángulo: esquinas diagonales redondeadas 11">
            <a:extLst>
              <a:ext uri="{FF2B5EF4-FFF2-40B4-BE49-F238E27FC236}">
                <a16:creationId xmlns:a16="http://schemas.microsoft.com/office/drawing/2014/main" id="{EEA6C155-3511-4D17-8D1A-7BE5648B0600}"/>
              </a:ext>
            </a:extLst>
          </p:cNvPr>
          <p:cNvSpPr/>
          <p:nvPr/>
        </p:nvSpPr>
        <p:spPr>
          <a:xfrm>
            <a:off x="890587" y="4886864"/>
            <a:ext cx="2288711" cy="1206864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LINKER</a:t>
            </a:r>
            <a:endParaRPr lang="es-MX" sz="20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2000" b="1" dirty="0" err="1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Assembly</a:t>
            </a: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file)</a:t>
            </a:r>
            <a:endParaRPr lang="es-MX" sz="9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ángulo: esquinas diagonales redondeadas 13">
            <a:extLst>
              <a:ext uri="{FF2B5EF4-FFF2-40B4-BE49-F238E27FC236}">
                <a16:creationId xmlns:a16="http://schemas.microsoft.com/office/drawing/2014/main" id="{EDD578A8-FA27-4907-A05A-44F6FC83D362}"/>
              </a:ext>
            </a:extLst>
          </p:cNvPr>
          <p:cNvSpPr/>
          <p:nvPr/>
        </p:nvSpPr>
        <p:spPr>
          <a:xfrm>
            <a:off x="6630206" y="4767264"/>
            <a:ext cx="2288711" cy="987424"/>
          </a:xfrm>
          <a:prstGeom prst="round2Diag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endParaRPr lang="es-MX" sz="20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2000" b="1" dirty="0" err="1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Executable</a:t>
            </a: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MX" sz="20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05C248C-2D34-4F13-B40E-A95A15539861}"/>
              </a:ext>
            </a:extLst>
          </p:cNvPr>
          <p:cNvCxnSpPr/>
          <p:nvPr/>
        </p:nvCxnSpPr>
        <p:spPr>
          <a:xfrm>
            <a:off x="3066757" y="2055362"/>
            <a:ext cx="3460652" cy="42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A369FA3-CA0E-41F8-972A-E52DE0565C26}"/>
              </a:ext>
            </a:extLst>
          </p:cNvPr>
          <p:cNvCxnSpPr>
            <a:cxnSpLocks/>
          </p:cNvCxnSpPr>
          <p:nvPr/>
        </p:nvCxnSpPr>
        <p:spPr>
          <a:xfrm flipH="1">
            <a:off x="2917999" y="2958475"/>
            <a:ext cx="3609410" cy="18087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83F74F8-369D-4925-893D-41DE78E843CD}"/>
              </a:ext>
            </a:extLst>
          </p:cNvPr>
          <p:cNvCxnSpPr>
            <a:cxnSpLocks/>
          </p:cNvCxnSpPr>
          <p:nvPr/>
        </p:nvCxnSpPr>
        <p:spPr>
          <a:xfrm flipV="1">
            <a:off x="3282095" y="5066946"/>
            <a:ext cx="3245314" cy="588266"/>
          </a:xfrm>
          <a:prstGeom prst="straightConnector1">
            <a:avLst/>
          </a:prstGeom>
          <a:ln>
            <a:solidFill>
              <a:srgbClr val="ED1B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2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E9E686-2F08-4839-9014-6D7F53890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199" y="303654"/>
            <a:ext cx="8596668" cy="3880773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>
                <a:solidFill>
                  <a:srgbClr val="7030A0"/>
                </a:solidFill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400" b="1">
                <a:solidFill>
                  <a:srgbClr val="262626"/>
                </a:solidFill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PT San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This integration will validate this: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Validate that list of tokens.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PT San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The output will be a list of atom strings tuples.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PT San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If there is an error, a list of tuples with the token will be displayed, as well as the wrong column and row.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PT San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266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CAE05-E071-4728-8515-CC19B3970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22" y="57093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effectLst/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Parser:</a:t>
            </a:r>
          </a:p>
          <a:p>
            <a:r>
              <a:rPr lang="en-US" sz="2400" dirty="0">
                <a:latin typeface="PT Sans"/>
              </a:rPr>
              <a:t>This integration will allow us to establish the following basic functionality:</a:t>
            </a:r>
          </a:p>
          <a:p>
            <a:r>
              <a:rPr lang="en-US" sz="2400" dirty="0">
                <a:latin typeface="PT Sans"/>
              </a:rPr>
              <a:t> Generate an AST with the list of tuples created by the </a:t>
            </a:r>
            <a:r>
              <a:rPr lang="en-US" sz="2400" dirty="0" err="1">
                <a:latin typeface="PT Sans"/>
              </a:rPr>
              <a:t>Lexer</a:t>
            </a:r>
            <a:r>
              <a:rPr lang="en-US" sz="2400" dirty="0">
                <a:latin typeface="PT Sans"/>
              </a:rPr>
              <a:t>. </a:t>
            </a:r>
          </a:p>
          <a:p>
            <a:r>
              <a:rPr lang="en-US" sz="2400" dirty="0">
                <a:latin typeface="PT Sans"/>
              </a:rPr>
              <a:t> 	If there is some error, it will display a list of tuples with the token generating the error, the column, and the row. </a:t>
            </a:r>
          </a:p>
          <a:p>
            <a:endParaRPr lang="en-US" dirty="0"/>
          </a:p>
          <a:p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368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C84F00-4F6C-4E32-B93E-005E414B8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391" y="622075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effectLst/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Code generator:</a:t>
            </a:r>
          </a:p>
          <a:p>
            <a:r>
              <a:rPr lang="en-US" sz="2400" dirty="0">
                <a:latin typeface="PT Sans"/>
              </a:rPr>
              <a:t>This integration will allow us to establish the following basic functionality: </a:t>
            </a:r>
          </a:p>
          <a:p>
            <a:r>
              <a:rPr lang="en-US" sz="2400" dirty="0">
                <a:latin typeface="PT Sans"/>
              </a:rPr>
              <a:t> 	Take the AST generated by the Parser to build the code in assembler, from the leaves to the root. </a:t>
            </a:r>
          </a:p>
          <a:p>
            <a:r>
              <a:rPr lang="en-US" sz="2400" dirty="0">
                <a:latin typeface="PT Sans"/>
              </a:rPr>
              <a:t> 	The output will be a string with the representative code in assembler. </a:t>
            </a:r>
          </a:p>
          <a:p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28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936D2-16CC-4963-925D-2C69413CD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820" y="491446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rgbClr val="7030A0"/>
                </a:solidFill>
                <a:effectLst/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Linker:</a:t>
            </a:r>
          </a:p>
          <a:p>
            <a:r>
              <a:rPr lang="en-US" sz="2400">
                <a:latin typeface="PT Sans"/>
              </a:rPr>
              <a:t> 	Linker: is a computer System program that takes one or more object files generated by a compiler or an assembler and combines them into a single executable file, library file, or another 'object' file</a:t>
            </a:r>
            <a:endParaRPr lang="es-MX" sz="2400" dirty="0"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4324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978BA64-E017-41D1-9C68-8C0E0AD3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Stage one:</a:t>
            </a:r>
          </a:p>
        </p:txBody>
      </p:sp>
    </p:spTree>
    <p:extLst>
      <p:ext uri="{BB962C8B-B14F-4D97-AF65-F5344CB8AC3E}">
        <p14:creationId xmlns:p14="http://schemas.microsoft.com/office/powerpoint/2010/main" val="1091105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80B05-D268-47F3-A9DF-6420EF3D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First</a:t>
            </a:r>
            <a:r>
              <a:rPr lang="es-MX" dirty="0"/>
              <a:t> </a:t>
            </a:r>
            <a:r>
              <a:rPr lang="es-MX" dirty="0" err="1"/>
              <a:t>delivery</a:t>
            </a:r>
            <a:r>
              <a:rPr lang="es-MX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9DA5D4-5CD1-4A06-AF2D-5482BA2E4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PT Sans"/>
              </a:rPr>
              <a:t>Compile a C source code and return a integer when executes de .exe file.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PT Sans"/>
              </a:rPr>
              <a:t>To achieve this objective, we will base ourselves on how to create a compiler according to Nora's documentation, as well as the tests that must be executed.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44585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</TotalTime>
  <Words>546</Words>
  <Application>Microsoft Office PowerPoint</Application>
  <PresentationFormat>Panorámica</PresentationFormat>
  <Paragraphs>65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Microsoft Sans Serif</vt:lpstr>
      <vt:lpstr>PT Sans</vt:lpstr>
      <vt:lpstr>Symbol</vt:lpstr>
      <vt:lpstr>Trebuchet MS</vt:lpstr>
      <vt:lpstr>Wingdings</vt:lpstr>
      <vt:lpstr>Wingdings 3</vt:lpstr>
      <vt:lpstr>Faceta</vt:lpstr>
      <vt:lpstr>Gold Compilers: Compiler “Foxy”</vt:lpstr>
      <vt:lpstr>Integrants: </vt:lpstr>
      <vt:lpstr>How is our compiler composed?</vt:lpstr>
      <vt:lpstr>Presentación de PowerPoint</vt:lpstr>
      <vt:lpstr>Presentación de PowerPoint</vt:lpstr>
      <vt:lpstr>Presentación de PowerPoint</vt:lpstr>
      <vt:lpstr>Presentación de PowerPoint</vt:lpstr>
      <vt:lpstr>Stage one:</vt:lpstr>
      <vt:lpstr>First delivery:</vt:lpstr>
      <vt:lpstr>First Implentation:</vt:lpstr>
      <vt:lpstr>Test that the compiler must to do:</vt:lpstr>
      <vt:lpstr>Test of Nora first stage: https://github.com/nlsandler/write_a_c_compiler/tree/master/stage_1 </vt:lpstr>
      <vt:lpstr>Example stage one:</vt:lpstr>
      <vt:lpstr>How to use the compiler Foxy with:</vt:lpstr>
      <vt:lpstr>(-a)Development language must be a matching pattern to easily build an Abstract Syntax Tree (AST), however, phase I the right side’s tree must be nil.</vt:lpstr>
      <vt:lpstr>(-t)We show token’s list form source code. Must check a relational couple to recognize every token.</vt:lpstr>
      <vt:lpstr>(-s)Assembly must write in 64-bits set instructions. The assembly syntax must be a AT and T by default in GCC.</vt:lpstr>
      <vt:lpstr>(-c) We get the assmbler and the executable:</vt:lpstr>
      <vt:lpstr>It is generated in our folder:</vt:lpstr>
      <vt:lpstr>Test Invalid:</vt:lpstr>
      <vt:lpstr>Plan work: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 Compilers: Compiler “Foxy”</dc:title>
  <dc:creator>DIANA DENISSE GARCIA FLORES</dc:creator>
  <cp:lastModifiedBy>DIANA DENISSE GARCIA FLORES</cp:lastModifiedBy>
  <cp:revision>40</cp:revision>
  <dcterms:created xsi:type="dcterms:W3CDTF">2021-07-28T19:05:46Z</dcterms:created>
  <dcterms:modified xsi:type="dcterms:W3CDTF">2021-08-12T02:16:06Z</dcterms:modified>
</cp:coreProperties>
</file>