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5" r:id="rId9"/>
    <p:sldId id="258" r:id="rId10"/>
    <p:sldId id="300" r:id="rId11"/>
    <p:sldId id="266" r:id="rId12"/>
    <p:sldId id="267" r:id="rId13"/>
    <p:sldId id="268" r:id="rId14"/>
    <p:sldId id="303" r:id="rId15"/>
    <p:sldId id="269" r:id="rId16"/>
    <p:sldId id="270" r:id="rId17"/>
    <p:sldId id="271" r:id="rId18"/>
    <p:sldId id="272" r:id="rId19"/>
    <p:sldId id="273" r:id="rId20"/>
    <p:sldId id="304" r:id="rId21"/>
    <p:sldId id="274" r:id="rId22"/>
    <p:sldId id="275" r:id="rId23"/>
    <p:sldId id="292" r:id="rId24"/>
    <p:sldId id="301" r:id="rId25"/>
    <p:sldId id="298" r:id="rId26"/>
    <p:sldId id="296" r:id="rId27"/>
    <p:sldId id="277" r:id="rId28"/>
    <p:sldId id="278" r:id="rId29"/>
    <p:sldId id="279" r:id="rId30"/>
    <p:sldId id="280" r:id="rId31"/>
    <p:sldId id="281" r:id="rId32"/>
    <p:sldId id="282" r:id="rId33"/>
    <p:sldId id="305" r:id="rId34"/>
    <p:sldId id="283" r:id="rId35"/>
    <p:sldId id="276" r:id="rId36"/>
    <p:sldId id="293" r:id="rId37"/>
    <p:sldId id="302" r:id="rId38"/>
    <p:sldId id="295" r:id="rId39"/>
    <p:sldId id="297" r:id="rId40"/>
    <p:sldId id="284" r:id="rId41"/>
    <p:sldId id="285" r:id="rId42"/>
    <p:sldId id="286" r:id="rId43"/>
    <p:sldId id="287" r:id="rId44"/>
    <p:sldId id="288" r:id="rId45"/>
    <p:sldId id="289" r:id="rId46"/>
    <p:sldId id="306" r:id="rId47"/>
    <p:sldId id="290" r:id="rId48"/>
    <p:sldId id="299" r:id="rId49"/>
    <p:sldId id="291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15/08/2021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381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15/08/2021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647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15/08/2021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310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15/08/2021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7075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15/08/2021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739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15/08/2021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194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15/08/2021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7613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15/08/2021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821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15/08/2021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164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15/08/2021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974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15/08/2021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9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15/08/2021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086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15/08/2021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405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15/08/2021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851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15/08/2021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439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15/08/2021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525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1102-F555-4E50-A782-E55EEE5C6243}" type="datetimeFigureOut">
              <a:rPr lang="es-MX" smtClean="0"/>
              <a:t>15/08/2021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703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nlsandler/write_a_c_compiler/tree/master/stage_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2C33F-2930-4353-B785-777CD627E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Gold </a:t>
            </a:r>
            <a:r>
              <a:rPr lang="en-US" dirty="0"/>
              <a:t>Compilers</a:t>
            </a:r>
            <a:r>
              <a:rPr lang="es-MX" dirty="0"/>
              <a:t>: </a:t>
            </a:r>
            <a:r>
              <a:rPr lang="en-US" dirty="0"/>
              <a:t>Compiler</a:t>
            </a:r>
            <a:r>
              <a:rPr lang="es-MX" dirty="0"/>
              <a:t> “</a:t>
            </a:r>
            <a:r>
              <a:rPr lang="es-MX" dirty="0" err="1"/>
              <a:t>Foxy</a:t>
            </a:r>
            <a:r>
              <a:rPr lang="es-MX" dirty="0"/>
              <a:t>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2FC9EE-D043-4C8B-88D2-BBC24D09E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All</a:t>
            </a:r>
            <a:r>
              <a:rPr lang="es-MX" sz="2800" dirty="0"/>
              <a:t> </a:t>
            </a:r>
            <a:r>
              <a:rPr lang="es-MX" sz="2800" dirty="0" err="1"/>
              <a:t>the</a:t>
            </a:r>
            <a:r>
              <a:rPr lang="es-MX" sz="2800" dirty="0"/>
              <a:t> </a:t>
            </a:r>
            <a:r>
              <a:rPr lang="es-MX" sz="2800" dirty="0" err="1"/>
              <a:t>stages</a:t>
            </a:r>
            <a:endParaRPr lang="es-MX" sz="2800" dirty="0"/>
          </a:p>
        </p:txBody>
      </p:sp>
      <p:pic>
        <p:nvPicPr>
          <p:cNvPr id="6" name="Imagen 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CA03DB4C-17AC-41C0-8225-5DCAAD1CC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6" y="277327"/>
            <a:ext cx="3167871" cy="23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25E1E-5DFD-4016-86A1-9BCEF522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Implentation</a:t>
            </a:r>
            <a:r>
              <a:rPr lang="es-MX" dirty="0"/>
              <a:t>:</a:t>
            </a:r>
          </a:p>
        </p:txBody>
      </p:sp>
      <p:pic>
        <p:nvPicPr>
          <p:cNvPr id="8" name="Marcador de contenido 7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64B2F7C4-8FCD-4739-A613-571D595A0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9" t="29145" r="45479" b="44035"/>
          <a:stretch/>
        </p:blipFill>
        <p:spPr>
          <a:xfrm>
            <a:off x="970672" y="1519310"/>
            <a:ext cx="4718382" cy="2053884"/>
          </a:xfrm>
        </p:spPr>
      </p:pic>
    </p:spTree>
    <p:extLst>
      <p:ext uri="{BB962C8B-B14F-4D97-AF65-F5344CB8AC3E}">
        <p14:creationId xmlns:p14="http://schemas.microsoft.com/office/powerpoint/2010/main" val="57536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000F5-B4F4-47BD-A7B6-DAE04CB6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that the compiler must to do: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9017A-EAB6-49E3-9865-022F7688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T Sans"/>
              </a:rPr>
              <a:t>You can compile several tests that we have, if you want it in the same way, but here we will only do one</a:t>
            </a:r>
          </a:p>
          <a:p>
            <a:pPr marL="0" indent="0">
              <a:buNone/>
            </a:pPr>
            <a:r>
              <a:rPr lang="es-MX" sz="2400" b="1" i="0" u="none" strike="noStrike" baseline="0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You can see the examples valid e invalids in the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folders:</a:t>
            </a: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 :</a:t>
            </a: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</p:txBody>
      </p:sp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236201E-51F1-4CF7-8873-F1742C3797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7" t="12053" r="6153" b="72464"/>
          <a:stretch/>
        </p:blipFill>
        <p:spPr>
          <a:xfrm>
            <a:off x="2567634" y="5291283"/>
            <a:ext cx="6302327" cy="957116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463DFF2-1346-463F-A61E-F35EDBE969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3" t="9117" r="35961" b="74949"/>
          <a:stretch/>
        </p:blipFill>
        <p:spPr>
          <a:xfrm>
            <a:off x="2264898" y="3428999"/>
            <a:ext cx="6924839" cy="11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2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8C183-1F29-43F1-AF64-73628E48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Test </a:t>
            </a:r>
            <a:r>
              <a:rPr lang="es-MX" dirty="0" err="1"/>
              <a:t>of</a:t>
            </a:r>
            <a:r>
              <a:rPr lang="es-MX" dirty="0"/>
              <a:t> Nora </a:t>
            </a:r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:</a:t>
            </a:r>
            <a:br>
              <a:rPr lang="es-MX" dirty="0"/>
            </a:br>
            <a:r>
              <a:rPr lang="en-US" sz="1800" u="sng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  <a:hlinkClick r:id="rId2"/>
              </a:rPr>
              <a:t>https://github.com/nlsandler/write_a_c_compiler/tree/master/stage_1</a:t>
            </a:r>
            <a:br>
              <a:rPr lang="es-MX" sz="1800" dirty="0">
                <a:solidFill>
                  <a:srgbClr val="262626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B5FC9A-4390-4E8F-BEF7-0F26314B9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276881" cy="3880773"/>
          </a:xfrm>
        </p:spPr>
        <p:txBody>
          <a:bodyPr/>
          <a:lstStyle/>
          <a:p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CD8433-C071-43D1-96AA-DBB934063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6" t="54361" r="82692" b="13623"/>
          <a:stretch/>
        </p:blipFill>
        <p:spPr>
          <a:xfrm>
            <a:off x="787791" y="2700997"/>
            <a:ext cx="1814732" cy="257362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63E6352-E54B-4577-A255-880E8B6F7DD8}"/>
              </a:ext>
            </a:extLst>
          </p:cNvPr>
          <p:cNvSpPr txBox="1">
            <a:spLocks/>
          </p:cNvSpPr>
          <p:nvPr/>
        </p:nvSpPr>
        <p:spPr>
          <a:xfrm>
            <a:off x="5444198" y="2160588"/>
            <a:ext cx="26826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9414AC6-F9EC-43D0-99F2-0D9846B0FE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6" t="56095" r="79346" b="11889"/>
          <a:stretch/>
        </p:blipFill>
        <p:spPr>
          <a:xfrm>
            <a:off x="5292847" y="2700997"/>
            <a:ext cx="2158736" cy="257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8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34083-1E32-4E18-88D8-54F2197E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FA385-23B4-47AE-8F24-60D2C641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Valid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example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:</a:t>
            </a:r>
            <a:endParaRPr lang="es-MX" sz="3600" b="1" i="0" u="none" strike="noStrike" baseline="0" dirty="0">
              <a:solidFill>
                <a:srgbClr val="0070C0"/>
              </a:solidFill>
              <a:latin typeface="PT Sans"/>
            </a:endParaRP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(){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2;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Invalid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 </a:t>
            </a: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example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:</a:t>
            </a: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(){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2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472304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780A7-D321-41EA-AAF6-0EDD2961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use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compiler</a:t>
            </a:r>
            <a:r>
              <a:rPr lang="es-MX" dirty="0"/>
              <a:t> </a:t>
            </a:r>
            <a:r>
              <a:rPr lang="es-MX" dirty="0" err="1"/>
              <a:t>Foxy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:</a:t>
            </a:r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B498FF0D-550E-483C-8FF5-76274404A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1" y="1218051"/>
            <a:ext cx="9674695" cy="4898914"/>
          </a:xfrm>
        </p:spPr>
      </p:pic>
    </p:spTree>
    <p:extLst>
      <p:ext uri="{BB962C8B-B14F-4D97-AF65-F5344CB8AC3E}">
        <p14:creationId xmlns:p14="http://schemas.microsoft.com/office/powerpoint/2010/main" val="101486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9C15B-1638-40EC-B8ED-C8AF1345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2090"/>
            <a:ext cx="8466666" cy="924341"/>
          </a:xfrm>
        </p:spPr>
        <p:txBody>
          <a:bodyPr>
            <a:noAutofit/>
          </a:bodyPr>
          <a:lstStyle/>
          <a:p>
            <a:r>
              <a:rPr lang="en-US" sz="2000" dirty="0"/>
              <a:t>(-a)Development language must be a matching pattern to easily build an Abstract Syntax Tree (AST), however, phase I the right side’s tree must be nil.</a:t>
            </a:r>
            <a:endParaRPr lang="es-MX" sz="2000" dirty="0"/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A430A0AE-2AA9-4AB3-B322-2D5A3EED4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2" y="1336431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2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3E30B-4537-49B4-991C-FC742F20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30848"/>
            <a:ext cx="8860561" cy="933718"/>
          </a:xfrm>
        </p:spPr>
        <p:txBody>
          <a:bodyPr>
            <a:noAutofit/>
          </a:bodyPr>
          <a:lstStyle/>
          <a:p>
            <a:r>
              <a:rPr lang="en-US" sz="2400" dirty="0"/>
              <a:t>(-t)We show token’s list form source code. Must check a relational couple to recognize every token.</a:t>
            </a:r>
            <a:endParaRPr lang="es-MX" sz="2400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C62846E9-D3B7-44C1-807B-68672724C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0" y="1364566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47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22128-8A76-4624-AF90-2DE4C48E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3275" cy="867508"/>
          </a:xfrm>
        </p:spPr>
        <p:txBody>
          <a:bodyPr>
            <a:noAutofit/>
          </a:bodyPr>
          <a:lstStyle/>
          <a:p>
            <a:r>
              <a:rPr lang="en-US" sz="2400" dirty="0"/>
              <a:t>(-s)Assembly must write in 64-bits set instructions.</a:t>
            </a:r>
            <a:br>
              <a:rPr lang="en-US" sz="2400" dirty="0"/>
            </a:br>
            <a:r>
              <a:rPr lang="en-US" sz="2400" dirty="0"/>
              <a:t>The assembly syntax must be a AT and T by default in GCC.</a:t>
            </a:r>
            <a:endParaRPr lang="es-MX" sz="2400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B34CEE4-005C-4E5E-9AAC-9B89F884D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1" y="1477108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73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D17BA-9239-4589-A585-3C4788A0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1426"/>
          </a:xfrm>
        </p:spPr>
        <p:txBody>
          <a:bodyPr>
            <a:normAutofit fontScale="90000"/>
          </a:bodyPr>
          <a:lstStyle/>
          <a:p>
            <a:r>
              <a:rPr lang="es-MX" dirty="0"/>
              <a:t>(-c)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assmbler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executable</a:t>
            </a:r>
            <a:r>
              <a:rPr lang="es-MX" dirty="0"/>
              <a:t>: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98BCCB47-5C05-4A2F-855C-D2B0267C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185313"/>
            <a:ext cx="9001238" cy="512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1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BF23F-6036-435A-99B9-47D51D98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generated in our folder:</a:t>
            </a:r>
            <a:endParaRPr lang="es-MX" dirty="0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8C9BCF9-AF62-432C-97D3-888237EB7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3" y="1243427"/>
            <a:ext cx="8032652" cy="5534173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3BC2F0E-923C-45FC-B7A0-D6988A4C61C7}"/>
              </a:ext>
            </a:extLst>
          </p:cNvPr>
          <p:cNvSpPr/>
          <p:nvPr/>
        </p:nvSpPr>
        <p:spPr>
          <a:xfrm>
            <a:off x="5861538" y="1877254"/>
            <a:ext cx="773723" cy="91596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A60010-9429-4BB3-BF09-21723513E675}"/>
              </a:ext>
            </a:extLst>
          </p:cNvPr>
          <p:cNvSpPr/>
          <p:nvPr/>
        </p:nvSpPr>
        <p:spPr>
          <a:xfrm>
            <a:off x="7495735" y="1877253"/>
            <a:ext cx="773723" cy="91596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655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9F33A-FD4F-43EE-B036-142F4F58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Integrants</a:t>
            </a:r>
            <a:r>
              <a:rPr lang="es-MX" dirty="0"/>
              <a:t>: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B580BE-0BCD-4301-8505-1BDC81DFB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s-MX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t-BR" sz="2400" b="0" i="0" u="none" strike="noStrike" baseline="0" dirty="0">
                <a:latin typeface="Trebuchet MS" panose="020B0603020202020204" pitchFamily="34" charset="0"/>
              </a:rPr>
              <a:t>García Felipe Miguel (Project Manager)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2400" b="0" i="0" u="none" strike="noStrike" baseline="0" dirty="0" err="1">
                <a:latin typeface="Trebuchet MS" panose="020B0603020202020204" pitchFamily="34" charset="0"/>
              </a:rPr>
              <a:t>Felix</a:t>
            </a:r>
            <a:r>
              <a:rPr lang="es-MX" sz="2400" b="0" i="0" u="none" strike="noStrike" baseline="0" dirty="0">
                <a:latin typeface="Trebuchet MS" panose="020B0603020202020204" pitchFamily="34" charset="0"/>
              </a:rPr>
              <a:t> Flores Paul Jaime ( </a:t>
            </a:r>
            <a:r>
              <a:rPr lang="es-MX" sz="2400" b="0" i="0" u="none" strike="noStrike" baseline="0" dirty="0" err="1">
                <a:latin typeface="Trebuchet MS" panose="020B0603020202020204" pitchFamily="34" charset="0"/>
              </a:rPr>
              <a:t>Tester</a:t>
            </a:r>
            <a:r>
              <a:rPr lang="es-MX" sz="2400" b="0" i="0" u="none" strike="noStrike" baseline="0" dirty="0">
                <a:latin typeface="Trebuchet MS" panose="020B0603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2400" b="0" i="0" u="none" strike="noStrike" baseline="0" dirty="0">
                <a:latin typeface="Trebuchet MS" panose="020B0603020202020204" pitchFamily="34" charset="0"/>
              </a:rPr>
              <a:t>Sanjuan Aldape Diana Paola  (</a:t>
            </a:r>
            <a:r>
              <a:rPr lang="es-MX" sz="2400" b="0" i="0" u="none" strike="noStrike" baseline="0" dirty="0" err="1">
                <a:latin typeface="Trebuchet MS" panose="020B0603020202020204" pitchFamily="34" charset="0"/>
              </a:rPr>
              <a:t>The</a:t>
            </a:r>
            <a:r>
              <a:rPr lang="es-MX" sz="2400" b="0" i="0" u="none" strike="noStrike" baseline="0" dirty="0">
                <a:latin typeface="Trebuchet MS" panose="020B0603020202020204" pitchFamily="34" charset="0"/>
              </a:rPr>
              <a:t> </a:t>
            </a:r>
            <a:r>
              <a:rPr lang="es-MX" sz="2400" b="0" i="0" u="none" strike="noStrike" baseline="0" dirty="0" err="1">
                <a:latin typeface="Trebuchet MS" panose="020B0603020202020204" pitchFamily="34" charset="0"/>
              </a:rPr>
              <a:t>System</a:t>
            </a:r>
            <a:r>
              <a:rPr lang="es-MX" sz="2400" b="0" i="0" u="none" strike="noStrike" baseline="0" dirty="0">
                <a:latin typeface="Trebuchet MS" panose="020B0603020202020204" pitchFamily="34" charset="0"/>
              </a:rPr>
              <a:t> </a:t>
            </a:r>
            <a:r>
              <a:rPr lang="es-MX" sz="2400" b="0" i="0" u="none" strike="noStrike" baseline="0" dirty="0" err="1">
                <a:latin typeface="Trebuchet MS" panose="020B0603020202020204" pitchFamily="34" charset="0"/>
              </a:rPr>
              <a:t>Integrator</a:t>
            </a:r>
            <a:r>
              <a:rPr lang="es-MX" sz="2400" b="0" i="0" u="none" strike="noStrike" baseline="0" dirty="0">
                <a:latin typeface="Trebuchet MS" panose="020B0603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s-MX" sz="2400" dirty="0"/>
          </a:p>
          <a:p>
            <a:pPr>
              <a:buFont typeface="Wingdings" panose="05000000000000000000" pitchFamily="2" charset="2"/>
              <a:buChar char="v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7781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9FA07-2A84-4F16-893C-45DDA438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echo %</a:t>
            </a:r>
            <a:r>
              <a:rPr lang="es-MX" dirty="0" err="1"/>
              <a:t>errorlevel</a:t>
            </a:r>
            <a:r>
              <a:rPr lang="es-MX" dirty="0"/>
              <a:t>%</a:t>
            </a:r>
            <a:br>
              <a:rPr lang="es-MX" dirty="0"/>
            </a:br>
            <a:r>
              <a:rPr lang="en-US" dirty="0">
                <a:solidFill>
                  <a:srgbClr val="00B0F0"/>
                </a:solidFill>
              </a:rPr>
              <a:t># check the return code; it should be 2</a:t>
            </a:r>
            <a:endParaRPr lang="es-MX" dirty="0">
              <a:solidFill>
                <a:srgbClr val="00B0F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FA823F-87F9-4D17-9AFE-BC14316DA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44" r="36077" b="31684"/>
          <a:stretch/>
        </p:blipFill>
        <p:spPr>
          <a:xfrm>
            <a:off x="395981" y="3200643"/>
            <a:ext cx="10113974" cy="94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09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6E17C-B8F8-4DDF-8658-33823EF6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 </a:t>
            </a:r>
            <a:r>
              <a:rPr lang="es-MX" dirty="0" err="1"/>
              <a:t>Invalid</a:t>
            </a:r>
            <a:r>
              <a:rPr lang="es-MX" dirty="0"/>
              <a:t>:</a:t>
            </a: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6FADF3E-D6FA-4D28-90E6-78C3735BA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42" y="1270000"/>
            <a:ext cx="9306703" cy="503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1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978BA64-E017-41D1-9C68-8C0E0AD3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Stage two:</a:t>
            </a:r>
          </a:p>
        </p:txBody>
      </p:sp>
    </p:spTree>
    <p:extLst>
      <p:ext uri="{BB962C8B-B14F-4D97-AF65-F5344CB8AC3E}">
        <p14:creationId xmlns:p14="http://schemas.microsoft.com/office/powerpoint/2010/main" val="2815164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80B05-D268-47F3-A9DF-6420EF3D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Second</a:t>
            </a:r>
            <a:r>
              <a:rPr lang="es-MX" dirty="0"/>
              <a:t> </a:t>
            </a:r>
            <a:r>
              <a:rPr lang="es-MX" dirty="0" err="1"/>
              <a:t>delivery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DA5D4-5CD1-4A06-AF2D-5482BA2E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Our compiler must can return a result operated with unary operations like negate result, positive, bitwise, and logical negation.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To achieve this objective, we will base ourselves on how to create a compiler according to Nora's documentation, as well as the tests that must be executed.</a:t>
            </a:r>
          </a:p>
          <a:p>
            <a:pPr marL="0" indent="0">
              <a:buNone/>
            </a:pPr>
            <a:r>
              <a:rPr lang="es-MX" sz="2400" b="0" i="0" u="none" strike="noStrike" baseline="0" dirty="0">
                <a:solidFill>
                  <a:srgbClr val="000000"/>
                </a:solidFill>
                <a:latin typeface="PT Sans"/>
              </a:rPr>
              <a:t>    </a:t>
            </a:r>
            <a:r>
              <a:rPr lang="es-MX" sz="2400" b="1" i="0" u="none" strike="noStrike" baseline="0" dirty="0">
                <a:solidFill>
                  <a:srgbClr val="0070C0"/>
                </a:solidFill>
                <a:latin typeface="PT Sans"/>
              </a:rPr>
              <a:t>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845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25E1E-5DFD-4016-86A1-9BCEF522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Second</a:t>
            </a:r>
            <a:r>
              <a:rPr lang="es-MX" dirty="0"/>
              <a:t> </a:t>
            </a:r>
            <a:r>
              <a:rPr lang="es-MX" dirty="0" err="1"/>
              <a:t>Implentation</a:t>
            </a:r>
            <a:r>
              <a:rPr lang="es-MX" dirty="0"/>
              <a:t>:</a:t>
            </a:r>
          </a:p>
        </p:txBody>
      </p:sp>
      <p:pic>
        <p:nvPicPr>
          <p:cNvPr id="7" name="Marcador de contenido 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61C8E9A0-A07E-41D1-97DD-2385B6827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2" t="53066" r="42080" b="33524"/>
          <a:stretch/>
        </p:blipFill>
        <p:spPr>
          <a:xfrm>
            <a:off x="677333" y="1772529"/>
            <a:ext cx="6818181" cy="1320800"/>
          </a:xfrm>
        </p:spPr>
      </p:pic>
    </p:spTree>
    <p:extLst>
      <p:ext uri="{BB962C8B-B14F-4D97-AF65-F5344CB8AC3E}">
        <p14:creationId xmlns:p14="http://schemas.microsoft.com/office/powerpoint/2010/main" val="1716960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000F5-B4F4-47BD-A7B6-DAE04CB6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that the compiler must to do: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9017A-EAB6-49E3-9865-022F7688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T Sans"/>
              </a:rPr>
              <a:t>You can compile several tests that we have, if you want it in the same way, but here we will only do one</a:t>
            </a:r>
          </a:p>
          <a:p>
            <a:pPr marL="0" indent="0">
              <a:buNone/>
            </a:pPr>
            <a:r>
              <a:rPr lang="es-MX" sz="2400" b="1" i="0" u="none" strike="noStrike" baseline="0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You can see the examples valid e invalids in the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folders:</a:t>
            </a: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 :</a:t>
            </a: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</p:txBody>
      </p:sp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22CA206-5E7C-4606-91DD-5DECB781A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5" t="11598" r="30140" b="70352"/>
          <a:stretch/>
        </p:blipFill>
        <p:spPr>
          <a:xfrm>
            <a:off x="3671667" y="5319584"/>
            <a:ext cx="4051496" cy="1115821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C67E8EA-566E-40F3-87A6-CBDBC701B2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5" t="7200" r="30538" b="78011"/>
          <a:stretch/>
        </p:blipFill>
        <p:spPr>
          <a:xfrm>
            <a:off x="2950822" y="3428999"/>
            <a:ext cx="6854359" cy="9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49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8C183-1F29-43F1-AF64-73628E48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Test </a:t>
            </a:r>
            <a:r>
              <a:rPr lang="es-MX" dirty="0" err="1"/>
              <a:t>of</a:t>
            </a:r>
            <a:r>
              <a:rPr lang="es-MX" dirty="0"/>
              <a:t> Nora </a:t>
            </a:r>
            <a:r>
              <a:rPr lang="es-MX" dirty="0" err="1"/>
              <a:t>second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:</a:t>
            </a:r>
            <a:br>
              <a:rPr lang="es-MX" dirty="0"/>
            </a:br>
            <a:r>
              <a:rPr lang="en-US" sz="1800" u="sng" dirty="0">
                <a:solidFill>
                  <a:srgbClr val="262626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https://github.com/nlsandler/write_a_c_compiler/tree/master/stage_2</a:t>
            </a:r>
            <a:br>
              <a:rPr lang="es-MX" sz="1800" dirty="0">
                <a:solidFill>
                  <a:srgbClr val="262626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B5FC9A-4390-4E8F-BEF7-0F26314B9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276881" cy="3880773"/>
          </a:xfrm>
        </p:spPr>
        <p:txBody>
          <a:bodyPr/>
          <a:lstStyle/>
          <a:p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63E6352-E54B-4577-A255-880E8B6F7DD8}"/>
              </a:ext>
            </a:extLst>
          </p:cNvPr>
          <p:cNvSpPr txBox="1">
            <a:spLocks/>
          </p:cNvSpPr>
          <p:nvPr/>
        </p:nvSpPr>
        <p:spPr>
          <a:xfrm>
            <a:off x="5444198" y="2160588"/>
            <a:ext cx="26826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0990BD-3464-4E6A-AED1-D5DB68BFE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6" t="56002" r="83039" b="8869"/>
          <a:stretch/>
        </p:blipFill>
        <p:spPr>
          <a:xfrm>
            <a:off x="803943" y="2707646"/>
            <a:ext cx="1798580" cy="31143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9E9DAEC-5EAA-442B-AC52-E33A05FC0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94" t="56612" r="81325" b="23885"/>
          <a:stretch/>
        </p:blipFill>
        <p:spPr>
          <a:xfrm>
            <a:off x="5586958" y="3235569"/>
            <a:ext cx="2262969" cy="20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80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34083-1E32-4E18-88D8-54F2197E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 </a:t>
            </a:r>
            <a:r>
              <a:rPr lang="es-MX" dirty="0" err="1"/>
              <a:t>two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FA385-23B4-47AE-8F24-60D2C641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Valid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example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:</a:t>
            </a:r>
            <a:endParaRPr lang="es-MX" sz="3600" b="1" i="0" u="none" strike="noStrike" baseline="0" dirty="0">
              <a:solidFill>
                <a:srgbClr val="0070C0"/>
              </a:solidFill>
              <a:latin typeface="PT Sans"/>
            </a:endParaRP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(){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!17;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Invalid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 </a:t>
            </a: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example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:</a:t>
            </a: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(){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!;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637150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9C15B-1638-40EC-B8ED-C8AF1345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2090"/>
            <a:ext cx="8466666" cy="924341"/>
          </a:xfrm>
        </p:spPr>
        <p:txBody>
          <a:bodyPr>
            <a:noAutofit/>
          </a:bodyPr>
          <a:lstStyle/>
          <a:p>
            <a:r>
              <a:rPr lang="en-US" sz="2000" dirty="0"/>
              <a:t>(-a)Development language must be a matching pattern to easily build an Abstract Syntax Tree (AST), however, phase I the right side’s tree must be nil.</a:t>
            </a:r>
            <a:endParaRPr lang="es-MX" sz="2000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BFA6C44B-C092-4FF7-B6D5-DEA921143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20980"/>
            <a:ext cx="8990947" cy="442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4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3E30B-4537-49B4-991C-FC742F20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30848"/>
            <a:ext cx="8860561" cy="933718"/>
          </a:xfrm>
        </p:spPr>
        <p:txBody>
          <a:bodyPr>
            <a:noAutofit/>
          </a:bodyPr>
          <a:lstStyle/>
          <a:p>
            <a:r>
              <a:rPr lang="en-US" sz="2400" dirty="0"/>
              <a:t>(-t)We show token’s list form source code. Must check a relational couple to recognize every token.</a:t>
            </a:r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ED6D8E-7809-41A2-8EF8-46E3E80F4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4" y="1121727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1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6DEB9-C60B-4F01-8B42-ABA76129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our compiler composed?</a:t>
            </a:r>
            <a:endParaRPr lang="es-MX" dirty="0"/>
          </a:p>
        </p:txBody>
      </p:sp>
      <p:sp>
        <p:nvSpPr>
          <p:cNvPr id="8" name="Rectángulo: esquinas diagonales redondeadas 7">
            <a:extLst>
              <a:ext uri="{FF2B5EF4-FFF2-40B4-BE49-F238E27FC236}">
                <a16:creationId xmlns:a16="http://schemas.microsoft.com/office/drawing/2014/main" id="{C44DA372-F217-4178-9A6B-170A2C01F5E4}"/>
              </a:ext>
            </a:extLst>
          </p:cNvPr>
          <p:cNvSpPr/>
          <p:nvPr/>
        </p:nvSpPr>
        <p:spPr>
          <a:xfrm>
            <a:off x="890587" y="1451930"/>
            <a:ext cx="2027411" cy="120686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(Token 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ángulo: esquinas diagonales redondeadas 9">
            <a:extLst>
              <a:ext uri="{FF2B5EF4-FFF2-40B4-BE49-F238E27FC236}">
                <a16:creationId xmlns:a16="http://schemas.microsoft.com/office/drawing/2014/main" id="{D8DA6453-8466-4E20-ADBB-C11D2C10DBF3}"/>
              </a:ext>
            </a:extLst>
          </p:cNvPr>
          <p:cNvSpPr/>
          <p:nvPr/>
        </p:nvSpPr>
        <p:spPr>
          <a:xfrm>
            <a:off x="6770881" y="1597024"/>
            <a:ext cx="2027411" cy="1498601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Syntaxt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9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ángulo: esquinas diagonales redondeadas 11">
            <a:extLst>
              <a:ext uri="{FF2B5EF4-FFF2-40B4-BE49-F238E27FC236}">
                <a16:creationId xmlns:a16="http://schemas.microsoft.com/office/drawing/2014/main" id="{EEA6C155-3511-4D17-8D1A-7BE5648B0600}"/>
              </a:ext>
            </a:extLst>
          </p:cNvPr>
          <p:cNvSpPr/>
          <p:nvPr/>
        </p:nvSpPr>
        <p:spPr>
          <a:xfrm>
            <a:off x="890587" y="4886864"/>
            <a:ext cx="2288711" cy="120686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file)</a:t>
            </a:r>
            <a:endParaRPr lang="es-MX" sz="9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ángulo: esquinas diagonales redondeadas 13">
            <a:extLst>
              <a:ext uri="{FF2B5EF4-FFF2-40B4-BE49-F238E27FC236}">
                <a16:creationId xmlns:a16="http://schemas.microsoft.com/office/drawing/2014/main" id="{EDD578A8-FA27-4907-A05A-44F6FC83D362}"/>
              </a:ext>
            </a:extLst>
          </p:cNvPr>
          <p:cNvSpPr/>
          <p:nvPr/>
        </p:nvSpPr>
        <p:spPr>
          <a:xfrm>
            <a:off x="6630206" y="4767264"/>
            <a:ext cx="2288711" cy="987424"/>
          </a:xfrm>
          <a:prstGeom prst="round2Diag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05C248C-2D34-4F13-B40E-A95A15539861}"/>
              </a:ext>
            </a:extLst>
          </p:cNvPr>
          <p:cNvCxnSpPr/>
          <p:nvPr/>
        </p:nvCxnSpPr>
        <p:spPr>
          <a:xfrm>
            <a:off x="3066757" y="2055362"/>
            <a:ext cx="3460652" cy="42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A369FA3-CA0E-41F8-972A-E52DE0565C26}"/>
              </a:ext>
            </a:extLst>
          </p:cNvPr>
          <p:cNvCxnSpPr>
            <a:cxnSpLocks/>
          </p:cNvCxnSpPr>
          <p:nvPr/>
        </p:nvCxnSpPr>
        <p:spPr>
          <a:xfrm flipH="1">
            <a:off x="2917999" y="2958475"/>
            <a:ext cx="3609410" cy="18087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83F74F8-369D-4925-893D-41DE78E843CD}"/>
              </a:ext>
            </a:extLst>
          </p:cNvPr>
          <p:cNvCxnSpPr>
            <a:cxnSpLocks/>
          </p:cNvCxnSpPr>
          <p:nvPr/>
        </p:nvCxnSpPr>
        <p:spPr>
          <a:xfrm flipV="1">
            <a:off x="3282095" y="5066946"/>
            <a:ext cx="3245314" cy="588266"/>
          </a:xfrm>
          <a:prstGeom prst="straightConnector1">
            <a:avLst/>
          </a:prstGeom>
          <a:ln>
            <a:solidFill>
              <a:srgbClr val="ED1B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29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22128-8A76-4624-AF90-2DE4C48E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3275" cy="867508"/>
          </a:xfrm>
        </p:spPr>
        <p:txBody>
          <a:bodyPr>
            <a:noAutofit/>
          </a:bodyPr>
          <a:lstStyle/>
          <a:p>
            <a:r>
              <a:rPr lang="en-US" sz="2400" dirty="0"/>
              <a:t>(-s)Assembly must write in 64-bits set instructions.</a:t>
            </a:r>
            <a:br>
              <a:rPr lang="en-US" sz="2400" dirty="0"/>
            </a:br>
            <a:r>
              <a:rPr lang="en-US" sz="2400" dirty="0"/>
              <a:t>The assembly syntax must be a AT and T by default in GCC.</a:t>
            </a:r>
            <a:endParaRPr lang="es-MX" sz="2400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16A1C400-4D44-4058-8610-1F2DAA9DC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24927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77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D17BA-9239-4589-A585-3C4788A0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1426"/>
          </a:xfrm>
        </p:spPr>
        <p:txBody>
          <a:bodyPr>
            <a:normAutofit fontScale="90000"/>
          </a:bodyPr>
          <a:lstStyle/>
          <a:p>
            <a:r>
              <a:rPr lang="es-MX" dirty="0"/>
              <a:t>(-c)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assmbler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executable</a:t>
            </a:r>
            <a:r>
              <a:rPr lang="es-MX" dirty="0"/>
              <a:t>: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E5DFC8DB-358B-4172-BD2B-DBD8A8DA1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90625"/>
            <a:ext cx="8882983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51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BF23F-6036-435A-99B9-47D51D98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generated in our folder:</a:t>
            </a:r>
            <a:endParaRPr lang="es-MX" dirty="0"/>
          </a:p>
        </p:txBody>
      </p:sp>
      <p:pic>
        <p:nvPicPr>
          <p:cNvPr id="13" name="Marcador de contenido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53D8FD4-BA49-47DC-B904-9241B6E19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69097"/>
            <a:ext cx="7960229" cy="5484277"/>
          </a:xfr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E9AB194A-583B-48A3-9721-A197B84A196D}"/>
              </a:ext>
            </a:extLst>
          </p:cNvPr>
          <p:cNvSpPr/>
          <p:nvPr/>
        </p:nvSpPr>
        <p:spPr>
          <a:xfrm>
            <a:off x="4216013" y="1930400"/>
            <a:ext cx="759655" cy="7594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77EE2F9-6AF0-4C4C-B42A-A207B3BD6CBC}"/>
              </a:ext>
            </a:extLst>
          </p:cNvPr>
          <p:cNvSpPr/>
          <p:nvPr/>
        </p:nvSpPr>
        <p:spPr>
          <a:xfrm>
            <a:off x="2538170" y="1930399"/>
            <a:ext cx="759655" cy="75949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071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9FA07-2A84-4F16-893C-45DDA438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echo %</a:t>
            </a:r>
            <a:r>
              <a:rPr lang="es-MX" dirty="0" err="1"/>
              <a:t>errorlevel</a:t>
            </a:r>
            <a:r>
              <a:rPr lang="es-MX" dirty="0"/>
              <a:t>%</a:t>
            </a:r>
            <a:br>
              <a:rPr lang="es-MX" dirty="0"/>
            </a:br>
            <a:r>
              <a:rPr lang="en-US" dirty="0"/>
              <a:t># check the return code; it should be 0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CF9650-F429-4944-8A53-03A580A44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5" r="36077" b="84632"/>
          <a:stretch/>
        </p:blipFill>
        <p:spPr>
          <a:xfrm>
            <a:off x="677333" y="2547422"/>
            <a:ext cx="10286963" cy="10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51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6E17C-B8F8-4DDF-8658-33823EF6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 </a:t>
            </a:r>
            <a:r>
              <a:rPr lang="es-MX" dirty="0" err="1"/>
              <a:t>Invalid</a:t>
            </a:r>
            <a:r>
              <a:rPr lang="es-MX" dirty="0"/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77814A-3EAE-41C6-A675-4F76A2BC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0" y="1270000"/>
            <a:ext cx="89058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0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978BA64-E017-41D1-9C68-8C0E0AD3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Stage three:</a:t>
            </a:r>
          </a:p>
        </p:txBody>
      </p:sp>
    </p:spTree>
    <p:extLst>
      <p:ext uri="{BB962C8B-B14F-4D97-AF65-F5344CB8AC3E}">
        <p14:creationId xmlns:p14="http://schemas.microsoft.com/office/powerpoint/2010/main" val="1998076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80B05-D268-47F3-A9DF-6420EF3D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Third</a:t>
            </a:r>
            <a:r>
              <a:rPr lang="es-MX" dirty="0"/>
              <a:t> </a:t>
            </a:r>
            <a:r>
              <a:rPr lang="es-MX" dirty="0" err="1"/>
              <a:t>delivery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DA5D4-5CD1-4A06-AF2D-5482BA2E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Our compiler must can return a result operated with unary operations like negate result, positive, bitwise, and logical negation.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To achieve this objective, we will base ourselves on how to create a compiler according to Nora's documentation, as well as the tests that must be executed.</a:t>
            </a:r>
          </a:p>
          <a:p>
            <a:pPr marL="0" indent="0">
              <a:buNone/>
            </a:pPr>
            <a:r>
              <a:rPr lang="es-MX" sz="2400" b="0" i="0" u="none" strike="noStrike" baseline="0" dirty="0">
                <a:solidFill>
                  <a:srgbClr val="000000"/>
                </a:solidFill>
                <a:latin typeface="PT Sans"/>
              </a:rPr>
              <a:t>    </a:t>
            </a:r>
            <a:r>
              <a:rPr lang="es-MX" sz="2400" b="1" i="0" u="none" strike="noStrike" baseline="0" dirty="0">
                <a:solidFill>
                  <a:srgbClr val="0070C0"/>
                </a:solidFill>
                <a:latin typeface="PT Sans"/>
              </a:rPr>
              <a:t>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8128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25E1E-5DFD-4016-86A1-9BCEF522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Third</a:t>
            </a:r>
            <a:r>
              <a:rPr lang="es-MX" dirty="0"/>
              <a:t> </a:t>
            </a:r>
            <a:r>
              <a:rPr lang="es-MX" dirty="0" err="1"/>
              <a:t>Implentation</a:t>
            </a:r>
            <a:r>
              <a:rPr lang="es-MX" dirty="0"/>
              <a:t>:</a:t>
            </a:r>
          </a:p>
        </p:txBody>
      </p:sp>
      <p:pic>
        <p:nvPicPr>
          <p:cNvPr id="7" name="Marcador de contenido 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D17D1D0F-9597-423E-8309-7A2ABD329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7" t="63214" r="46552" b="20838"/>
          <a:stretch/>
        </p:blipFill>
        <p:spPr>
          <a:xfrm>
            <a:off x="677334" y="1620910"/>
            <a:ext cx="6548498" cy="1684998"/>
          </a:xfrm>
        </p:spPr>
      </p:pic>
    </p:spTree>
    <p:extLst>
      <p:ext uri="{BB962C8B-B14F-4D97-AF65-F5344CB8AC3E}">
        <p14:creationId xmlns:p14="http://schemas.microsoft.com/office/powerpoint/2010/main" val="2890972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000F5-B4F4-47BD-A7B6-DAE04CB6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that the compiler must to do: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9017A-EAB6-49E3-9865-022F7688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T Sans"/>
              </a:rPr>
              <a:t>You can compile several tests that we have, if you want it in the same way, but here we will only do one</a:t>
            </a:r>
          </a:p>
          <a:p>
            <a:pPr marL="0" indent="0">
              <a:buNone/>
            </a:pPr>
            <a:r>
              <a:rPr lang="es-MX" sz="2400" b="1" i="0" u="none" strike="noStrike" baseline="0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You can see the examples valid e invalids in the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folders:</a:t>
            </a: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 :</a:t>
            </a: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</p:txBody>
      </p:sp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339B32D-83B3-47A1-9805-6D44D7B7B5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5" t="11143" r="28729" b="72017"/>
          <a:stretch/>
        </p:blipFill>
        <p:spPr>
          <a:xfrm>
            <a:off x="3291840" y="5369386"/>
            <a:ext cx="4220308" cy="1041010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597354A-AB23-4BC4-A3F6-3C00DC165C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904" r="3307" b="78512"/>
          <a:stretch/>
        </p:blipFill>
        <p:spPr>
          <a:xfrm>
            <a:off x="2175803" y="3305908"/>
            <a:ext cx="7713785" cy="8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61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8C183-1F29-43F1-AF64-73628E48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6320"/>
          </a:xfrm>
        </p:spPr>
        <p:txBody>
          <a:bodyPr>
            <a:normAutofit fontScale="90000"/>
          </a:bodyPr>
          <a:lstStyle/>
          <a:p>
            <a:r>
              <a:rPr lang="es-MX" dirty="0"/>
              <a:t>Test </a:t>
            </a:r>
            <a:r>
              <a:rPr lang="es-MX" dirty="0" err="1"/>
              <a:t>of</a:t>
            </a:r>
            <a:r>
              <a:rPr lang="es-MX" dirty="0"/>
              <a:t> Nora </a:t>
            </a:r>
            <a:r>
              <a:rPr lang="es-MX" dirty="0" err="1"/>
              <a:t>third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:</a:t>
            </a:r>
            <a:br>
              <a:rPr lang="es-MX" dirty="0"/>
            </a:br>
            <a:r>
              <a:rPr lang="en-US" sz="1800" u="sng" dirty="0">
                <a:solidFill>
                  <a:srgbClr val="262626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https://github.com/nlsandler/write_a_c_compiler/tree/master/stage_3</a:t>
            </a:r>
            <a:br>
              <a:rPr lang="es-MX" sz="1800" dirty="0">
                <a:solidFill>
                  <a:srgbClr val="262626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B5FC9A-4390-4E8F-BEF7-0F26314B9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0"/>
            <a:ext cx="2276881" cy="3880773"/>
          </a:xfrm>
        </p:spPr>
        <p:txBody>
          <a:bodyPr/>
          <a:lstStyle/>
          <a:p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63E6352-E54B-4577-A255-880E8B6F7DD8}"/>
              </a:ext>
            </a:extLst>
          </p:cNvPr>
          <p:cNvSpPr txBox="1">
            <a:spLocks/>
          </p:cNvSpPr>
          <p:nvPr/>
        </p:nvSpPr>
        <p:spPr>
          <a:xfrm>
            <a:off x="5444198" y="2160588"/>
            <a:ext cx="26826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8F494C-B554-4A4C-9F96-C6BC5E7B6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6" t="33838" r="82923" b="6030"/>
          <a:stretch/>
        </p:blipFill>
        <p:spPr>
          <a:xfrm>
            <a:off x="874281" y="2160588"/>
            <a:ext cx="1545362" cy="45346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135A89-F0BF-4429-88AC-166C8872D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6" t="56620" r="80153" b="23987"/>
          <a:stretch/>
        </p:blipFill>
        <p:spPr>
          <a:xfrm>
            <a:off x="5558823" y="2771577"/>
            <a:ext cx="2262814" cy="17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9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E9E686-2F08-4839-9014-6D7F53890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199" y="303654"/>
            <a:ext cx="8596668" cy="3880773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solidFill>
                  <a:srgbClr val="7030A0"/>
                </a:solidFill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400" b="1">
                <a:solidFill>
                  <a:srgbClr val="262626"/>
                </a:solidFill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PT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This integration will validate this: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Validate that list of tokens.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PT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The output will be a list of atom strings tuples.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PT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If there is an error, a list of tuples with the token will be displayed, as well as the wrong column and row.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PT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2662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34083-1E32-4E18-88D8-54F2197E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 </a:t>
            </a:r>
            <a:r>
              <a:rPr lang="es-MX" dirty="0" err="1"/>
              <a:t>three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FA385-23B4-47AE-8F24-60D2C641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Valid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example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:</a:t>
            </a: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(){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2 + 2;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Invalid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 </a:t>
            </a: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example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:</a:t>
            </a: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( 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9 (-4);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972102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9C15B-1638-40EC-B8ED-C8AF1345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2090"/>
            <a:ext cx="8466666" cy="924341"/>
          </a:xfrm>
        </p:spPr>
        <p:txBody>
          <a:bodyPr>
            <a:noAutofit/>
          </a:bodyPr>
          <a:lstStyle/>
          <a:p>
            <a:r>
              <a:rPr lang="en-US" sz="2000" dirty="0"/>
              <a:t>(-a)Development language must be a matching pattern to easily build an Abstract Syntax Tree (AST), however, phase I the right side’s tree must be nil.</a:t>
            </a:r>
            <a:endParaRPr lang="es-MX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4E9296-4D90-4949-90CF-E97F0528E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53503"/>
            <a:ext cx="9124811" cy="44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65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3E30B-4537-49B4-991C-FC742F20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30848"/>
            <a:ext cx="8860561" cy="933718"/>
          </a:xfrm>
        </p:spPr>
        <p:txBody>
          <a:bodyPr>
            <a:noAutofit/>
          </a:bodyPr>
          <a:lstStyle/>
          <a:p>
            <a:r>
              <a:rPr lang="en-US" sz="2400" dirty="0"/>
              <a:t>(-t)We show token’s list form source code. Must check a relational couple to recognize every token.</a:t>
            </a:r>
            <a:endParaRPr lang="es-MX" sz="2400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AE40D76C-2B18-49A4-A089-0FA719A03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4" y="1226453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16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22128-8A76-4624-AF90-2DE4C48E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3275" cy="867508"/>
          </a:xfrm>
        </p:spPr>
        <p:txBody>
          <a:bodyPr>
            <a:noAutofit/>
          </a:bodyPr>
          <a:lstStyle/>
          <a:p>
            <a:r>
              <a:rPr lang="en-US" sz="2400" dirty="0"/>
              <a:t>(-s)Assembly must write in 64-bits set instructions.</a:t>
            </a:r>
            <a:br>
              <a:rPr lang="en-US" sz="2400" dirty="0"/>
            </a:br>
            <a:r>
              <a:rPr lang="en-US" sz="2400" dirty="0"/>
              <a:t>The assembly syntax must be a AT and T by default in GCC.</a:t>
            </a:r>
            <a:endParaRPr lang="es-MX" sz="2400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87AD7895-30EC-4493-ACB7-F6520A16C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77108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56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D17BA-9239-4589-A585-3C4788A0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1426"/>
          </a:xfrm>
        </p:spPr>
        <p:txBody>
          <a:bodyPr>
            <a:normAutofit fontScale="90000"/>
          </a:bodyPr>
          <a:lstStyle/>
          <a:p>
            <a:r>
              <a:rPr lang="es-MX" dirty="0"/>
              <a:t>(-c)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assmbler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executable</a:t>
            </a:r>
            <a:r>
              <a:rPr lang="es-MX" dirty="0"/>
              <a:t>: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39CA027D-E01E-4002-912C-871B6826B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190626"/>
            <a:ext cx="9076522" cy="51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40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BF23F-6036-435A-99B9-47D51D98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generated in our folder:</a:t>
            </a:r>
            <a:endParaRPr lang="es-MX" dirty="0"/>
          </a:p>
        </p:txBody>
      </p:sp>
      <p:pic>
        <p:nvPicPr>
          <p:cNvPr id="7" name="Marcador de contenido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DFD5F93-9968-4A61-A24A-E6B2A6965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19320"/>
            <a:ext cx="7664808" cy="5280743"/>
          </a:xfr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9EE3695-FABD-4747-8888-C67AD778771F}"/>
              </a:ext>
            </a:extLst>
          </p:cNvPr>
          <p:cNvSpPr/>
          <p:nvPr/>
        </p:nvSpPr>
        <p:spPr>
          <a:xfrm>
            <a:off x="2532185" y="2019496"/>
            <a:ext cx="661181" cy="77689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23D2154-DC16-4A44-8930-21715D991879}"/>
              </a:ext>
            </a:extLst>
          </p:cNvPr>
          <p:cNvSpPr/>
          <p:nvPr/>
        </p:nvSpPr>
        <p:spPr>
          <a:xfrm>
            <a:off x="4179147" y="2011726"/>
            <a:ext cx="661181" cy="77689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7337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9FA07-2A84-4F16-893C-45DDA438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echo %</a:t>
            </a:r>
            <a:r>
              <a:rPr lang="es-MX" dirty="0" err="1"/>
              <a:t>errorlevel</a:t>
            </a:r>
            <a:r>
              <a:rPr lang="es-MX" dirty="0"/>
              <a:t>%</a:t>
            </a:r>
            <a:br>
              <a:rPr lang="es-MX" dirty="0"/>
            </a:br>
            <a:r>
              <a:rPr lang="en-US" dirty="0">
                <a:solidFill>
                  <a:srgbClr val="00B0F0"/>
                </a:solidFill>
              </a:rPr>
              <a:t># check the return code; it should be 4</a:t>
            </a:r>
            <a:endParaRPr lang="es-MX" dirty="0">
              <a:solidFill>
                <a:srgbClr val="00B0F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2A35D3-A85F-4922-A356-B061B9C8B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81" r="34923" b="85402"/>
          <a:stretch/>
        </p:blipFill>
        <p:spPr>
          <a:xfrm>
            <a:off x="677334" y="2106637"/>
            <a:ext cx="9791934" cy="8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163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6E17C-B8F8-4DDF-8658-33823EF6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 </a:t>
            </a:r>
            <a:r>
              <a:rPr lang="es-MX" dirty="0" err="1"/>
              <a:t>Invalid</a:t>
            </a:r>
            <a:r>
              <a:rPr lang="es-MX" dirty="0"/>
              <a:t>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D9921A-092B-4DAD-9BCB-1513518C3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77" y="1270000"/>
            <a:ext cx="86963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474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13DAA4-4B89-4343-9BC6-21110BAC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MX"/>
              <a:t>Plan work:</a:t>
            </a:r>
            <a:endParaRPr lang="es-MX" dirty="0"/>
          </a:p>
        </p:txBody>
      </p:sp>
      <p:pic>
        <p:nvPicPr>
          <p:cNvPr id="6" name="Marcador de contenido 5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2016A619-304E-497D-A270-1AE65E935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52" t="32679" r="21007" b="13952"/>
          <a:stretch/>
        </p:blipFill>
        <p:spPr>
          <a:xfrm>
            <a:off x="663327" y="1698088"/>
            <a:ext cx="9060695" cy="37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49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1BC038-C38F-4184-96C6-E3E327C9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 !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1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CAE05-E071-4728-8515-CC19B397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22" y="57093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effectLst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Parser:</a:t>
            </a:r>
          </a:p>
          <a:p>
            <a:r>
              <a:rPr lang="en-US" sz="2400" dirty="0">
                <a:latin typeface="PT Sans"/>
              </a:rPr>
              <a:t>This integration will allow us to establish the following basic functionality:</a:t>
            </a:r>
          </a:p>
          <a:p>
            <a:r>
              <a:rPr lang="en-US" sz="2400" dirty="0">
                <a:latin typeface="PT Sans"/>
              </a:rPr>
              <a:t> Generate an AST with the list of tuples created by the </a:t>
            </a:r>
            <a:r>
              <a:rPr lang="en-US" sz="2400" dirty="0" err="1">
                <a:latin typeface="PT Sans"/>
              </a:rPr>
              <a:t>Lexer</a:t>
            </a:r>
            <a:r>
              <a:rPr lang="en-US" sz="2400" dirty="0">
                <a:latin typeface="PT Sans"/>
              </a:rPr>
              <a:t>. </a:t>
            </a:r>
          </a:p>
          <a:p>
            <a:r>
              <a:rPr lang="en-US" sz="2400" dirty="0">
                <a:latin typeface="PT Sans"/>
              </a:rPr>
              <a:t> 	If there is some error, it will display a list of tuples with the token generating the error, the column, and the row. </a:t>
            </a:r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368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C84F00-4F6C-4E32-B93E-005E414B8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91" y="62207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effectLst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Code generator:</a:t>
            </a:r>
          </a:p>
          <a:p>
            <a:r>
              <a:rPr lang="en-US" sz="2400" dirty="0">
                <a:latin typeface="PT Sans"/>
              </a:rPr>
              <a:t>This integration will allow us to establish the following basic functionality: </a:t>
            </a:r>
          </a:p>
          <a:p>
            <a:r>
              <a:rPr lang="en-US" sz="2400" dirty="0">
                <a:latin typeface="PT Sans"/>
              </a:rPr>
              <a:t> 	Take the AST generated by the Parser to build the code in assembler, from the leaves to the root. </a:t>
            </a:r>
          </a:p>
          <a:p>
            <a:r>
              <a:rPr lang="en-US" sz="2400" dirty="0">
                <a:latin typeface="PT Sans"/>
              </a:rPr>
              <a:t> 	The output will be a string with the representative code in assembler. </a:t>
            </a:r>
          </a:p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28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936D2-16CC-4963-925D-2C69413CD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20" y="49144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effectLst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Linker:</a:t>
            </a:r>
          </a:p>
          <a:p>
            <a:r>
              <a:rPr lang="en-US" sz="2400">
                <a:latin typeface="PT Sans"/>
              </a:rPr>
              <a:t> 	Linker: is a computer System program that takes one or more object files generated by a compiler or an assembler and combines them into a single executable file, library file, or another 'object' file</a:t>
            </a:r>
            <a:endParaRPr lang="es-MX" sz="2400" dirty="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4324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978BA64-E017-41D1-9C68-8C0E0AD3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Stage one:</a:t>
            </a:r>
          </a:p>
        </p:txBody>
      </p:sp>
    </p:spTree>
    <p:extLst>
      <p:ext uri="{BB962C8B-B14F-4D97-AF65-F5344CB8AC3E}">
        <p14:creationId xmlns:p14="http://schemas.microsoft.com/office/powerpoint/2010/main" val="1091105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80B05-D268-47F3-A9DF-6420EF3D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delivery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DA5D4-5CD1-4A06-AF2D-5482BA2E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Compile a C source code and return a integer when executes de .exe file.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To achieve this objective, we will base ourselves on how to create a compiler according to Nora's documentation, as well as the tests that must be executed.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44585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334</TotalTime>
  <Words>1151</Words>
  <Application>Microsoft Office PowerPoint</Application>
  <PresentationFormat>Panorámica</PresentationFormat>
  <Paragraphs>133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7" baseType="lpstr">
      <vt:lpstr>Arial</vt:lpstr>
      <vt:lpstr>Microsoft Sans Serif</vt:lpstr>
      <vt:lpstr>PT Sans</vt:lpstr>
      <vt:lpstr>Symbol</vt:lpstr>
      <vt:lpstr>Trebuchet MS</vt:lpstr>
      <vt:lpstr>Wingdings</vt:lpstr>
      <vt:lpstr>Wingdings 3</vt:lpstr>
      <vt:lpstr>Faceta</vt:lpstr>
      <vt:lpstr>Gold Compilers: Compiler “Foxy”</vt:lpstr>
      <vt:lpstr>Integrants: </vt:lpstr>
      <vt:lpstr>How is our compiler composed?</vt:lpstr>
      <vt:lpstr>Presentación de PowerPoint</vt:lpstr>
      <vt:lpstr>Presentación de PowerPoint</vt:lpstr>
      <vt:lpstr>Presentación de PowerPoint</vt:lpstr>
      <vt:lpstr>Presentación de PowerPoint</vt:lpstr>
      <vt:lpstr>Stage one:</vt:lpstr>
      <vt:lpstr>First delivery:</vt:lpstr>
      <vt:lpstr>First Implentation:</vt:lpstr>
      <vt:lpstr>Test that the compiler must to do:</vt:lpstr>
      <vt:lpstr>Test of Nora first stage: https://github.com/nlsandler/write_a_c_compiler/tree/master/stage_1 </vt:lpstr>
      <vt:lpstr>Example stage one:</vt:lpstr>
      <vt:lpstr>How to use the compiler Foxy with:</vt:lpstr>
      <vt:lpstr>(-a)Development language must be a matching pattern to easily build an Abstract Syntax Tree (AST), however, phase I the right side’s tree must be nil.</vt:lpstr>
      <vt:lpstr>(-t)We show token’s list form source code. Must check a relational couple to recognize every token.</vt:lpstr>
      <vt:lpstr>(-s)Assembly must write in 64-bits set instructions. The assembly syntax must be a AT and T by default in GCC.</vt:lpstr>
      <vt:lpstr>(-c) We get the assmbler and the executable:</vt:lpstr>
      <vt:lpstr>It is generated in our folder:</vt:lpstr>
      <vt:lpstr>echo %errorlevel% # check the return code; it should be 2</vt:lpstr>
      <vt:lpstr>Test Invalid:</vt:lpstr>
      <vt:lpstr>Stage two:</vt:lpstr>
      <vt:lpstr>Second delivery:</vt:lpstr>
      <vt:lpstr>Second Implentation:</vt:lpstr>
      <vt:lpstr>Test that the compiler must to do:</vt:lpstr>
      <vt:lpstr>Test of Nora second stage: https://github.com/nlsandler/write_a_c_compiler/tree/master/stage_2 </vt:lpstr>
      <vt:lpstr>Example stage two:</vt:lpstr>
      <vt:lpstr>(-a)Development language must be a matching pattern to easily build an Abstract Syntax Tree (AST), however, phase I the right side’s tree must be nil.</vt:lpstr>
      <vt:lpstr>(-t)We show token’s list form source code. Must check a relational couple to recognize every token.</vt:lpstr>
      <vt:lpstr>(-s)Assembly must write in 64-bits set instructions. The assembly syntax must be a AT and T by default in GCC.</vt:lpstr>
      <vt:lpstr>(-c) We get the assmbler and the executable:</vt:lpstr>
      <vt:lpstr>It is generated in our folder:</vt:lpstr>
      <vt:lpstr>echo %errorlevel% # check the return code; it should be 0</vt:lpstr>
      <vt:lpstr>Test Invalid:</vt:lpstr>
      <vt:lpstr>Stage three:</vt:lpstr>
      <vt:lpstr>Third delivery:</vt:lpstr>
      <vt:lpstr>Third Implentation:</vt:lpstr>
      <vt:lpstr>Test that the compiler must to do:</vt:lpstr>
      <vt:lpstr>Test of Nora third stage: https://github.com/nlsandler/write_a_c_compiler/tree/master/stage_3 </vt:lpstr>
      <vt:lpstr>Example stage three:</vt:lpstr>
      <vt:lpstr>(-a)Development language must be a matching pattern to easily build an Abstract Syntax Tree (AST), however, phase I the right side’s tree must be nil.</vt:lpstr>
      <vt:lpstr>(-t)We show token’s list form source code. Must check a relational couple to recognize every token.</vt:lpstr>
      <vt:lpstr>(-s)Assembly must write in 64-bits set instructions. The assembly syntax must be a AT and T by default in GCC.</vt:lpstr>
      <vt:lpstr>(-c) We get the assmbler and the executable:</vt:lpstr>
      <vt:lpstr>It is generated in our folder:</vt:lpstr>
      <vt:lpstr>echo %errorlevel% # check the return code; it should be 4</vt:lpstr>
      <vt:lpstr>Test Invalid:</vt:lpstr>
      <vt:lpstr>Plan work: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Compilers: Compiler “Foxy”</dc:title>
  <dc:creator>DIANA DENISSE GARCIA FLORES</dc:creator>
  <cp:lastModifiedBy>DIANA DENISSE GARCIA FLORES</cp:lastModifiedBy>
  <cp:revision>43</cp:revision>
  <dcterms:created xsi:type="dcterms:W3CDTF">2021-07-28T19:05:46Z</dcterms:created>
  <dcterms:modified xsi:type="dcterms:W3CDTF">2021-08-16T03:16:12Z</dcterms:modified>
</cp:coreProperties>
</file>