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3f1ef09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3f1ef09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93f1ef09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93f1ef09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93f1ef0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93f1ef0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93f1ef09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93f1ef09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593f1ef09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593f1ef09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93f1ef09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93f1ef09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93f1ef09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93f1ef09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PRICING RESTRUCTURE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Paris Vu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400"/>
              <a:buFont typeface="Arial"/>
              <a:buNone/>
            </a:pPr>
            <a:r>
              <a:rPr lang="en" sz="2400">
                <a:solidFill>
                  <a:srgbClr val="000000"/>
                </a:solidFill>
                <a:latin typeface="Arial"/>
                <a:ea typeface="Arial"/>
                <a:cs typeface="Arial"/>
                <a:sym typeface="Arial"/>
              </a:rPr>
              <a:t>What opportunities exist for Big Mountain Resort to decrease operational cost to </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400"/>
              <a:buFont typeface="Arial"/>
              <a:buNone/>
            </a:pPr>
            <a:r>
              <a:rPr lang="en" sz="2400">
                <a:solidFill>
                  <a:srgbClr val="000000"/>
                </a:solidFill>
                <a:latin typeface="Arial"/>
                <a:ea typeface="Arial"/>
                <a:cs typeface="Arial"/>
                <a:sym typeface="Arial"/>
              </a:rPr>
              <a:t>revenue ratio immediately by restructuring its ticket pricing based on existing</a:t>
            </a:r>
            <a:endParaRPr sz="2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400"/>
              <a:buFont typeface="Arial"/>
              <a:buNone/>
            </a:pPr>
            <a:r>
              <a:rPr lang="en" sz="2400">
                <a:solidFill>
                  <a:srgbClr val="000000"/>
                </a:solidFill>
                <a:latin typeface="Arial"/>
                <a:ea typeface="Arial"/>
                <a:cs typeface="Arial"/>
                <a:sym typeface="Arial"/>
              </a:rPr>
              <a:t>facilities?</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AND KEY FINDING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highlight>
                  <a:srgbClr val="FFFFFF"/>
                </a:highlight>
                <a:latin typeface="Arial"/>
                <a:ea typeface="Arial"/>
                <a:cs typeface="Arial"/>
                <a:sym typeface="Arial"/>
              </a:rPr>
              <a:t>Big Mountain resort located in the state of Montana, USA should increase their weekend ticket price from $81 to $95.87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MOUNTAIN IS UNDERCHARGING</a:t>
            </a:r>
            <a:endParaRPr/>
          </a:p>
        </p:txBody>
      </p:sp>
      <p:sp>
        <p:nvSpPr>
          <p:cNvPr id="105" name="Google Shape;105;p16"/>
          <p:cNvSpPr txBox="1"/>
          <p:nvPr>
            <p:ph idx="1" type="body"/>
          </p:nvPr>
        </p:nvSpPr>
        <p:spPr>
          <a:xfrm>
            <a:off x="729450" y="2078875"/>
            <a:ext cx="2503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Arial"/>
                <a:ea typeface="Arial"/>
                <a:cs typeface="Arial"/>
                <a:sym typeface="Arial"/>
              </a:rPr>
              <a:t>Big Mountain’s current pricing is at the top of its state (Montana), but it isn’t within the top 5 within the USA. Given its provided facilities, Big Mountain resort is definitely undercharging nationwide.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400"/>
          </a:p>
        </p:txBody>
      </p:sp>
      <p:pic>
        <p:nvPicPr>
          <p:cNvPr id="106" name="Google Shape;106;p16"/>
          <p:cNvPicPr preferRelativeResize="0"/>
          <p:nvPr/>
        </p:nvPicPr>
        <p:blipFill>
          <a:blip r:embed="rId3">
            <a:alphaModFix/>
          </a:blip>
          <a:stretch>
            <a:fillRect/>
          </a:stretch>
        </p:blipFill>
        <p:spPr>
          <a:xfrm>
            <a:off x="3300850" y="1882488"/>
            <a:ext cx="5190899" cy="265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CUSTOMERS PREFERENCE</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2"/>
                </a:solidFill>
                <a:latin typeface="Arial"/>
                <a:ea typeface="Arial"/>
                <a:cs typeface="Arial"/>
                <a:sym typeface="Arial"/>
              </a:rPr>
              <a:t>The following were found to be the key factors in customer’s satisfaction and Big Mountain is standing at the top of each factor:</a:t>
            </a:r>
            <a:br>
              <a:rPr lang="en" sz="1400">
                <a:solidFill>
                  <a:schemeClr val="dk2"/>
                </a:solidFill>
                <a:latin typeface="Arial"/>
                <a:ea typeface="Arial"/>
                <a:cs typeface="Arial"/>
                <a:sym typeface="Arial"/>
              </a:rPr>
            </a:br>
            <a:r>
              <a:rPr lang="en" sz="1400">
                <a:solidFill>
                  <a:schemeClr val="dk2"/>
                </a:solidFill>
                <a:latin typeface="Arial"/>
                <a:ea typeface="Arial"/>
                <a:cs typeface="Arial"/>
                <a:sym typeface="Arial"/>
              </a:rPr>
              <a:t>	1. Vertical drop (how high the hill is)</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None/>
            </a:pPr>
            <a:r>
              <a:rPr lang="en" sz="1400">
                <a:solidFill>
                  <a:schemeClr val="dk2"/>
                </a:solidFill>
                <a:latin typeface="Arial"/>
                <a:ea typeface="Arial"/>
                <a:cs typeface="Arial"/>
                <a:sym typeface="Arial"/>
              </a:rPr>
              <a:t>	2. Snow making </a:t>
            </a:r>
            <a:r>
              <a:rPr lang="en" sz="1400">
                <a:solidFill>
                  <a:schemeClr val="dk2"/>
                </a:solidFill>
                <a:latin typeface="Arial"/>
                <a:ea typeface="Arial"/>
                <a:cs typeface="Arial"/>
                <a:sym typeface="Arial"/>
              </a:rPr>
              <a:t>capability</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None/>
            </a:pPr>
            <a:r>
              <a:rPr lang="en" sz="1400">
                <a:solidFill>
                  <a:schemeClr val="dk2"/>
                </a:solidFill>
                <a:latin typeface="Arial"/>
                <a:ea typeface="Arial"/>
                <a:cs typeface="Arial"/>
                <a:sym typeface="Arial"/>
              </a:rPr>
              <a:t>3. Total chair lift</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None/>
            </a:pPr>
            <a:r>
              <a:rPr lang="en" sz="1400">
                <a:solidFill>
                  <a:schemeClr val="dk2"/>
                </a:solidFill>
                <a:latin typeface="Arial"/>
                <a:ea typeface="Arial"/>
                <a:cs typeface="Arial"/>
                <a:sym typeface="Arial"/>
              </a:rPr>
              <a:t>4. Fast quad (4-seated chair lift)</a:t>
            </a:r>
            <a:r>
              <a:rPr lang="en" sz="1400">
                <a:solidFill>
                  <a:schemeClr val="dk2"/>
                </a:solidFill>
                <a:latin typeface="Arial"/>
                <a:ea typeface="Arial"/>
                <a:cs typeface="Arial"/>
                <a:sym typeface="Arial"/>
              </a:rPr>
              <a:t> </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None/>
            </a:pPr>
            <a:r>
              <a:rPr lang="en" sz="1400">
                <a:solidFill>
                  <a:schemeClr val="dk2"/>
                </a:solidFill>
                <a:latin typeface="Arial"/>
                <a:ea typeface="Arial"/>
                <a:cs typeface="Arial"/>
                <a:sym typeface="Arial"/>
              </a:rPr>
              <a:t>5. Runs (slope or trail suitable for skiing)</a:t>
            </a:r>
            <a:endParaRPr sz="1400">
              <a:solidFill>
                <a:schemeClr val="dk2"/>
              </a:solidFill>
              <a:latin typeface="Arial"/>
              <a:ea typeface="Arial"/>
              <a:cs typeface="Arial"/>
              <a:sym typeface="Arial"/>
            </a:endParaRPr>
          </a:p>
          <a:p>
            <a:pPr indent="457200" lvl="0" marL="0" rtl="0" algn="l">
              <a:lnSpc>
                <a:spcPct val="100000"/>
              </a:lnSpc>
              <a:spcBef>
                <a:spcPts val="0"/>
              </a:spcBef>
              <a:spcAft>
                <a:spcPts val="0"/>
              </a:spcAft>
              <a:buNone/>
            </a:pPr>
            <a:r>
              <a:rPr lang="en" sz="1400">
                <a:solidFill>
                  <a:schemeClr val="dk2"/>
                </a:solidFill>
                <a:latin typeface="Arial"/>
                <a:ea typeface="Arial"/>
                <a:cs typeface="Arial"/>
                <a:sym typeface="Arial"/>
              </a:rPr>
              <a:t>6. Skiable terrain</a:t>
            </a:r>
            <a:endParaRPr sz="1400">
              <a:solidFill>
                <a:schemeClr val="dk2"/>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A TRAM</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2"/>
                </a:solidFill>
                <a:latin typeface="Arial"/>
                <a:ea typeface="Arial"/>
                <a:cs typeface="Arial"/>
                <a:sym typeface="Arial"/>
              </a:rPr>
              <a:t>One key factor that Big Mountain did not have is resort tram. </a:t>
            </a:r>
            <a:r>
              <a:rPr lang="en" sz="1400">
                <a:solidFill>
                  <a:schemeClr val="dk2"/>
                </a:solidFill>
                <a:highlight>
                  <a:srgbClr val="FFFFFF"/>
                </a:highlight>
                <a:latin typeface="Arial"/>
                <a:ea typeface="Arial"/>
                <a:cs typeface="Arial"/>
                <a:sym typeface="Arial"/>
              </a:rPr>
              <a:t>Although having no trams like most resorts, Big Mountain should consider installing one due to its positive correlation with the weekend ticket pricing. It would also boost our confidence in increasing ticket price since only 1/9 of US resorts provide tram within their facilities.</a:t>
            </a:r>
            <a:endParaRPr sz="14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95.87 is still not the max.</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2"/>
                </a:solidFill>
              </a:rPr>
              <a:t>Given that this model was built upon the best dataset, </a:t>
            </a:r>
            <a:r>
              <a:rPr lang="en" sz="1400">
                <a:solidFill>
                  <a:schemeClr val="dk2"/>
                </a:solidFill>
                <a:highlight>
                  <a:srgbClr val="FFFFFF"/>
                </a:highlight>
                <a:latin typeface="Arial"/>
                <a:ea typeface="Arial"/>
                <a:cs typeface="Arial"/>
                <a:sym typeface="Arial"/>
              </a:rPr>
              <a:t>pricing could also increase by another $10.39 to maximize Big Mountain’s revenue. Furthermore, with Big Mountain standing at the right hand side of almost every facilities that it provides, we are confident that $10.39 is a good estimate for leverage. </a:t>
            </a:r>
            <a:endParaRPr sz="14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rgbClr val="FFFFFF"/>
                </a:highlight>
                <a:latin typeface="Arial"/>
                <a:ea typeface="Arial"/>
                <a:cs typeface="Arial"/>
                <a:sym typeface="Arial"/>
              </a:rPr>
              <a:t>Currently, Big Mountain has amongst the highest number of total chairs, resorts with more appear to be outliers. With the initial question of whether or not to install another chairlift, Big Mountain will only have to raise the price by $1.99 per ticket to cover the additional cost. Given that their revenue will increase by $3,474,638 by increasing the weekend ticket price from $81 to the suggested pricing of $95.87, Big Mountain Resort has plenty of room to consider this installation.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