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57" r:id="rId3"/>
    <p:sldId id="258" r:id="rId4"/>
    <p:sldId id="259" r:id="rId5"/>
    <p:sldId id="260" r:id="rId6"/>
    <p:sldId id="262" r:id="rId7"/>
    <p:sldId id="263" r:id="rId8"/>
    <p:sldId id="264" r:id="rId9"/>
    <p:sldId id="265" r:id="rId10"/>
    <p:sldId id="266" r:id="rId11"/>
    <p:sldId id="274" r:id="rId12"/>
    <p:sldId id="268" r:id="rId13"/>
    <p:sldId id="269" r:id="rId14"/>
    <p:sldId id="270" r:id="rId15"/>
    <p:sldId id="271" r:id="rId16"/>
    <p:sldId id="272" r:id="rId17"/>
    <p:sldId id="273"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25183B-259A-42B7-91F3-22CA16182F59}" type="datetimeFigureOut">
              <a:rPr lang="en-IN" smtClean="0"/>
              <a:t>18-09-2024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23F60B-DF71-4269-B991-B31A4DC17123}" type="slidenum">
              <a:rPr lang="en-IN" smtClean="0"/>
              <a:t>‹#›</a:t>
            </a:fld>
            <a:endParaRPr lang="en-IN"/>
          </a:p>
        </p:txBody>
      </p:sp>
    </p:spTree>
    <p:extLst>
      <p:ext uri="{BB962C8B-B14F-4D97-AF65-F5344CB8AC3E}">
        <p14:creationId xmlns:p14="http://schemas.microsoft.com/office/powerpoint/2010/main" val="41281639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0C534-2445-10F2-9BC7-7BB4B3632A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38866E-BF1B-DDA8-29D8-91E06DC6C7B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C60D954-005C-6719-85B1-42BF30088B70}"/>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5" name="Footer Placeholder 4">
            <a:extLst>
              <a:ext uri="{FF2B5EF4-FFF2-40B4-BE49-F238E27FC236}">
                <a16:creationId xmlns:a16="http://schemas.microsoft.com/office/drawing/2014/main" id="{AD088DDA-D3FB-DB73-F0D8-3792203E167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55071BB-DCFA-2EBE-02C0-0EF6E8685453}"/>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7766063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9769-CF91-BC3A-A581-FCB47A5BB18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8D1D57B-CD54-E02A-3FDF-B26714CBFD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F29A440-6721-2CAA-9D47-E2057BCB3DFE}"/>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5" name="Footer Placeholder 4">
            <a:extLst>
              <a:ext uri="{FF2B5EF4-FFF2-40B4-BE49-F238E27FC236}">
                <a16:creationId xmlns:a16="http://schemas.microsoft.com/office/drawing/2014/main" id="{EF48A333-3F7E-5A15-29BB-92A809741AD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3FAE41A-9983-EC06-142D-606597BD1281}"/>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23006212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5401F-4352-9FEF-37B3-675A37EB37E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EC3EF73-014A-3EBB-A888-AB08D76A3A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35255FB-1B44-30ED-417D-47F5F2067E82}"/>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5" name="Footer Placeholder 4">
            <a:extLst>
              <a:ext uri="{FF2B5EF4-FFF2-40B4-BE49-F238E27FC236}">
                <a16:creationId xmlns:a16="http://schemas.microsoft.com/office/drawing/2014/main" id="{F337BFC9-D6A7-CA9F-D0A7-59666A5285E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B3F77D0-227F-3A3F-F4AC-EA34E956D1D9}"/>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1574745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B6B3D-6920-E8ED-7A06-24461990D9F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BEC9E05-F3F9-7D03-B9B9-262577C8B1C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794649B-D2A1-7F54-FE23-37D4A0DB5754}"/>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5" name="Footer Placeholder 4">
            <a:extLst>
              <a:ext uri="{FF2B5EF4-FFF2-40B4-BE49-F238E27FC236}">
                <a16:creationId xmlns:a16="http://schemas.microsoft.com/office/drawing/2014/main" id="{64C80FB8-BC1D-B3EF-DA42-508DBD4E12F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DD7ABAA-1DFB-8C29-8F15-D508D19F9A5C}"/>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38637065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B611B1-E9AD-017F-FC59-440079CC91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29CA34C-6FD4-0EC2-504B-3870742B50E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BD6292F-3C0C-9386-CE4D-9F18E514F975}"/>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5" name="Footer Placeholder 4">
            <a:extLst>
              <a:ext uri="{FF2B5EF4-FFF2-40B4-BE49-F238E27FC236}">
                <a16:creationId xmlns:a16="http://schemas.microsoft.com/office/drawing/2014/main" id="{8B9CD210-50B1-0E12-D93C-871561E6276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C35F92D-D42E-674A-8319-F21013E82ECA}"/>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6437885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3AF5F7-93E1-7477-6A9E-9D7D1FDFECE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02BBD24-E606-7FF2-CA9B-4D2CCEC5333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A2051226-609F-94D0-1D51-931A3D9D05B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331F1AB-E855-6024-D69F-EDCAAD8D9DDD}"/>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6" name="Footer Placeholder 5">
            <a:extLst>
              <a:ext uri="{FF2B5EF4-FFF2-40B4-BE49-F238E27FC236}">
                <a16:creationId xmlns:a16="http://schemas.microsoft.com/office/drawing/2014/main" id="{68636348-EABC-036D-1581-28066302DB7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C7B799-D322-ADEF-2CFD-C893D52F2903}"/>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10211083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DB4F6-8FB8-7E64-C1A8-5905D436DBE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6D4E0F61-079A-6A9E-E806-B319B9021F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92582F9-ACFC-03A5-8202-30A953028AB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0F5BD4C6-ECE9-AD0A-5B4A-A55EB26107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4B6E28-502A-69AC-6939-B58F6D3A3D3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6E51E2F-1CFF-1191-AD70-CFE675F08CC1}"/>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8" name="Footer Placeholder 7">
            <a:extLst>
              <a:ext uri="{FF2B5EF4-FFF2-40B4-BE49-F238E27FC236}">
                <a16:creationId xmlns:a16="http://schemas.microsoft.com/office/drawing/2014/main" id="{C1E8A12B-618B-428B-9A0D-9DBE452F8663}"/>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E5EE4A58-1647-C0E1-15F8-DCFB78F02B30}"/>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21921385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D0A1E-EDE3-BE15-88AB-0945BD5A78DD}"/>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F9C4913-7835-BCFD-1D94-6A0B8F8DA665}"/>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4" name="Footer Placeholder 3">
            <a:extLst>
              <a:ext uri="{FF2B5EF4-FFF2-40B4-BE49-F238E27FC236}">
                <a16:creationId xmlns:a16="http://schemas.microsoft.com/office/drawing/2014/main" id="{4ADFAA9E-0252-8A7B-CBB8-D8ABEC2FA97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3FFA7D48-A975-2FA4-05BD-3AD18108B98E}"/>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1788201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D2B56F7-4CC5-3A56-46BA-BF84A72E623B}"/>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3" name="Footer Placeholder 2">
            <a:extLst>
              <a:ext uri="{FF2B5EF4-FFF2-40B4-BE49-F238E27FC236}">
                <a16:creationId xmlns:a16="http://schemas.microsoft.com/office/drawing/2014/main" id="{BD7532DC-DFAD-B968-5041-0D73542E112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B72E2C0B-F14F-BAD7-84CE-6BA00AB58096}"/>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4152712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DB2CC0-1E64-EBD8-0299-5065CD6026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A18AC119-4DAD-1467-08F8-485E8709DF0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B0E5EF24-B5D6-CC2E-F083-2424BFE7A3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301649-F0A6-B86B-EA7A-A85BF27A3551}"/>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6" name="Footer Placeholder 5">
            <a:extLst>
              <a:ext uri="{FF2B5EF4-FFF2-40B4-BE49-F238E27FC236}">
                <a16:creationId xmlns:a16="http://schemas.microsoft.com/office/drawing/2014/main" id="{1093F9FC-11F5-0406-62F4-8456F6B4C97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A7D6F87-DBB3-656C-F322-373AC8998694}"/>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29407071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C106C5-A77E-92BA-4470-CD702DDA4B8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B059A06A-10B7-6320-E866-ACD42973426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24C3A78B-49AD-EB4D-DE5A-503CF600461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D417D29-74CC-4D4A-356C-493C5384BDC3}"/>
              </a:ext>
            </a:extLst>
          </p:cNvPr>
          <p:cNvSpPr>
            <a:spLocks noGrp="1"/>
          </p:cNvSpPr>
          <p:nvPr>
            <p:ph type="dt" sz="half" idx="10"/>
          </p:nvPr>
        </p:nvSpPr>
        <p:spPr/>
        <p:txBody>
          <a:bodyPr/>
          <a:lstStyle/>
          <a:p>
            <a:fld id="{6193421F-B173-49BE-A96A-0999151A4415}" type="datetimeFigureOut">
              <a:rPr lang="en-IN" smtClean="0"/>
              <a:t>18-09-2024</a:t>
            </a:fld>
            <a:endParaRPr lang="en-IN"/>
          </a:p>
        </p:txBody>
      </p:sp>
      <p:sp>
        <p:nvSpPr>
          <p:cNvPr id="6" name="Footer Placeholder 5">
            <a:extLst>
              <a:ext uri="{FF2B5EF4-FFF2-40B4-BE49-F238E27FC236}">
                <a16:creationId xmlns:a16="http://schemas.microsoft.com/office/drawing/2014/main" id="{D470036D-C739-A913-6BE3-4FD58A02E17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3567A0A-6BB2-B7EC-2F12-CC6887173196}"/>
              </a:ext>
            </a:extLst>
          </p:cNvPr>
          <p:cNvSpPr>
            <a:spLocks noGrp="1"/>
          </p:cNvSpPr>
          <p:nvPr>
            <p:ph type="sldNum" sz="quarter" idx="12"/>
          </p:nvPr>
        </p:nvSpPr>
        <p:spPr/>
        <p:txBody>
          <a:bodyPr/>
          <a:lstStyle/>
          <a:p>
            <a:fld id="{C69B6353-F9EA-4327-BDDF-6061EBC8141D}" type="slidenum">
              <a:rPr lang="en-IN" smtClean="0"/>
              <a:t>‹#›</a:t>
            </a:fld>
            <a:endParaRPr lang="en-IN"/>
          </a:p>
        </p:txBody>
      </p:sp>
    </p:spTree>
    <p:extLst>
      <p:ext uri="{BB962C8B-B14F-4D97-AF65-F5344CB8AC3E}">
        <p14:creationId xmlns:p14="http://schemas.microsoft.com/office/powerpoint/2010/main" val="273884753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3A85033-7BCE-5EE1-B8B4-8F72E3A2881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9E66FDD-B9F0-6AB1-37F0-8D06F2C14BB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4C4CA5-C0E6-FC4B-51B6-0A47E4DAC4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193421F-B173-49BE-A96A-0999151A4415}" type="datetimeFigureOut">
              <a:rPr lang="en-IN" smtClean="0"/>
              <a:t>18-09-2024</a:t>
            </a:fld>
            <a:endParaRPr lang="en-IN"/>
          </a:p>
        </p:txBody>
      </p:sp>
      <p:sp>
        <p:nvSpPr>
          <p:cNvPr id="5" name="Footer Placeholder 4">
            <a:extLst>
              <a:ext uri="{FF2B5EF4-FFF2-40B4-BE49-F238E27FC236}">
                <a16:creationId xmlns:a16="http://schemas.microsoft.com/office/drawing/2014/main" id="{1BDD505B-6557-19FA-695D-695A20C6F50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4FD38C1-775E-4D54-33F1-0AC5A11EE19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69B6353-F9EA-4327-BDDF-6061EBC8141D}" type="slidenum">
              <a:rPr lang="en-IN" smtClean="0"/>
              <a:t>‹#›</a:t>
            </a:fld>
            <a:endParaRPr lang="en-IN"/>
          </a:p>
        </p:txBody>
      </p:sp>
    </p:spTree>
    <p:extLst>
      <p:ext uri="{BB962C8B-B14F-4D97-AF65-F5344CB8AC3E}">
        <p14:creationId xmlns:p14="http://schemas.microsoft.com/office/powerpoint/2010/main" val="288849036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9D24C850-BDCD-77D3-63D1-BE7523EBB755}"/>
              </a:ext>
            </a:extLst>
          </p:cNvPr>
          <p:cNvPicPr>
            <a:picLocks noChangeAspect="1"/>
          </p:cNvPicPr>
          <p:nvPr/>
        </p:nvPicPr>
        <p:blipFill>
          <a:blip r:embed="rId2">
            <a:extLst>
              <a:ext uri="{28A0092B-C50C-407E-A947-70E740481C1C}">
                <a14:useLocalDpi xmlns:a14="http://schemas.microsoft.com/office/drawing/2010/main" val="0"/>
              </a:ext>
            </a:extLst>
          </a:blip>
          <a:srcRect r="8683"/>
          <a:stretch/>
        </p:blipFill>
        <p:spPr>
          <a:xfrm>
            <a:off x="-1" y="0"/>
            <a:ext cx="9021453" cy="6858000"/>
          </a:xfrm>
          <a:prstGeom prst="rect">
            <a:avLst/>
          </a:prstGeom>
        </p:spPr>
      </p:pic>
      <p:pic>
        <p:nvPicPr>
          <p:cNvPr id="15" name="Picture 14">
            <a:extLst>
              <a:ext uri="{FF2B5EF4-FFF2-40B4-BE49-F238E27FC236}">
                <a16:creationId xmlns:a16="http://schemas.microsoft.com/office/drawing/2014/main" id="{5F5FB41A-5210-8FB8-8B19-05CFFAF44AA1}"/>
              </a:ext>
            </a:extLst>
          </p:cNvPr>
          <p:cNvPicPr>
            <a:picLocks noChangeAspect="1"/>
          </p:cNvPicPr>
          <p:nvPr/>
        </p:nvPicPr>
        <p:blipFill>
          <a:blip r:embed="rId3"/>
          <a:stretch>
            <a:fillRect/>
          </a:stretch>
        </p:blipFill>
        <p:spPr>
          <a:xfrm>
            <a:off x="9635654" y="183585"/>
            <a:ext cx="1816209" cy="1816209"/>
          </a:xfrm>
          <a:prstGeom prst="rect">
            <a:avLst/>
          </a:prstGeom>
        </p:spPr>
      </p:pic>
      <p:sp>
        <p:nvSpPr>
          <p:cNvPr id="26" name="Rectangle 25">
            <a:extLst>
              <a:ext uri="{FF2B5EF4-FFF2-40B4-BE49-F238E27FC236}">
                <a16:creationId xmlns:a16="http://schemas.microsoft.com/office/drawing/2014/main" id="{33CD2D1F-A919-348A-1FDD-296E316CCB94}"/>
              </a:ext>
            </a:extLst>
          </p:cNvPr>
          <p:cNvSpPr/>
          <p:nvPr/>
        </p:nvSpPr>
        <p:spPr>
          <a:xfrm>
            <a:off x="9116925" y="5104755"/>
            <a:ext cx="2853666" cy="1569660"/>
          </a:xfrm>
          <a:prstGeom prst="rect">
            <a:avLst/>
          </a:prstGeom>
          <a:noFill/>
        </p:spPr>
        <p:txBody>
          <a:bodyPr wrap="none" lIns="91440" tIns="45720" rIns="91440" bIns="45720">
            <a:spAutoFit/>
            <a:scene3d>
              <a:camera prst="orthographicFront"/>
              <a:lightRig rig="harsh" dir="t"/>
            </a:scene3d>
            <a:sp3d extrusionH="57150" prstMaterial="matte">
              <a:bevelT w="63500" h="12700" prst="angle"/>
              <a:contourClr>
                <a:schemeClr val="bg1">
                  <a:lumMod val="65000"/>
                </a:schemeClr>
              </a:contourClr>
            </a:sp3d>
          </a:bodyPr>
          <a:lstStyle/>
          <a:p>
            <a:pPr algn="ctr"/>
            <a:r>
              <a:rPr lang="en-IN" sz="3200" b="1" cap="none" spc="0" dirty="0">
                <a:ln/>
                <a:solidFill>
                  <a:schemeClr val="accent3"/>
                </a:solidFill>
                <a:effectLst/>
                <a:latin typeface="TanseekModernProArabic-Book" panose="020B0504030202020303" pitchFamily="34" charset="-78"/>
                <a:cs typeface="TanseekModernProArabic-Book" panose="020B0504030202020303" pitchFamily="34" charset="-78"/>
              </a:rPr>
              <a:t>CAR INSURANCE </a:t>
            </a:r>
          </a:p>
          <a:p>
            <a:pPr algn="ctr"/>
            <a:r>
              <a:rPr lang="en-IN" sz="3200" b="1" cap="none" spc="0" dirty="0">
                <a:ln/>
                <a:solidFill>
                  <a:schemeClr val="accent3"/>
                </a:solidFill>
                <a:effectLst/>
                <a:latin typeface="TanseekModernProArabic-Book" panose="020B0504030202020303" pitchFamily="34" charset="-78"/>
                <a:cs typeface="TanseekModernProArabic-Book" panose="020B0504030202020303" pitchFamily="34" charset="-78"/>
              </a:rPr>
              <a:t>PREMIUM </a:t>
            </a:r>
          </a:p>
          <a:p>
            <a:pPr algn="ctr"/>
            <a:r>
              <a:rPr lang="en-IN" sz="3200" b="1" cap="none" spc="0" dirty="0">
                <a:ln/>
                <a:solidFill>
                  <a:schemeClr val="accent3"/>
                </a:solidFill>
                <a:effectLst/>
                <a:latin typeface="TanseekModernProArabic-Book" panose="020B0504030202020303" pitchFamily="34" charset="-78"/>
                <a:cs typeface="TanseekModernProArabic-Book" panose="020B0504030202020303" pitchFamily="34" charset="-78"/>
              </a:rPr>
              <a:t>OPTIMIZATION MODEL</a:t>
            </a:r>
          </a:p>
        </p:txBody>
      </p:sp>
    </p:spTree>
    <p:extLst>
      <p:ext uri="{BB962C8B-B14F-4D97-AF65-F5344CB8AC3E}">
        <p14:creationId xmlns:p14="http://schemas.microsoft.com/office/powerpoint/2010/main" val="2071048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980D3AD5-4B60-6680-755E-5D61B1509956}"/>
              </a:ext>
            </a:extLst>
          </p:cNvPr>
          <p:cNvSpPr txBox="1"/>
          <p:nvPr/>
        </p:nvSpPr>
        <p:spPr>
          <a:xfrm>
            <a:off x="273377" y="4856941"/>
            <a:ext cx="11645246" cy="1815882"/>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 </a:t>
            </a:r>
            <a:r>
              <a:rPr kumimoji="0" lang="en-US" altLang="en-US" sz="28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The largest portion of users 147 out of 289 , have a high school education. This suggests the majority of users may value accessible, practical solutions over highly specialized or academic offerings.</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marL="457200" lvl="0" indent="-457200" algn="just" eaLnBrk="0" fontAlgn="base" hangingPunct="0">
              <a:spcBef>
                <a:spcPct val="0"/>
              </a:spcBef>
              <a:spcAft>
                <a:spcPct val="0"/>
              </a:spcAft>
              <a:buClrTx/>
              <a:buFont typeface="Wingdings" panose="05000000000000000000" pitchFamily="2" charset="2"/>
              <a:buChar char="§"/>
            </a:pPr>
            <a:r>
              <a:rPr lang="en-US" sz="2800" dirty="0">
                <a:latin typeface="TanseekModernProArabic-Book" panose="020B0504030202020303" pitchFamily="34" charset="-78"/>
                <a:cs typeface="TanseekModernProArabic-Book" panose="020B0504030202020303" pitchFamily="34" charset="-78"/>
              </a:rPr>
              <a:t>10.1% (54 users) hold a bachelor’s degree, a sizable group that may lean toward products or services requiring more technical knowledge or professional skills.</a:t>
            </a:r>
          </a:p>
        </p:txBody>
      </p:sp>
      <p:pic>
        <p:nvPicPr>
          <p:cNvPr id="3074" name="Picture 2">
            <a:extLst>
              <a:ext uri="{FF2B5EF4-FFF2-40B4-BE49-F238E27FC236}">
                <a16:creationId xmlns:a16="http://schemas.microsoft.com/office/drawing/2014/main" id="{7606C617-046E-82D7-5272-B93A6764F4D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275732"/>
            <a:ext cx="5504563" cy="440120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69124463-7BD1-3E5A-A8B2-79578F293C1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70273" y="662231"/>
            <a:ext cx="5848350" cy="36385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61790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ADA2EDF1-0EC7-AB1E-06D7-77E059AF4B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9" y="1227841"/>
            <a:ext cx="7121394" cy="4401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0D3AD5-4B60-6680-755E-5D61B1509956}"/>
              </a:ext>
            </a:extLst>
          </p:cNvPr>
          <p:cNvSpPr txBox="1"/>
          <p:nvPr/>
        </p:nvSpPr>
        <p:spPr>
          <a:xfrm>
            <a:off x="7497208" y="981619"/>
            <a:ext cx="4421413" cy="4893647"/>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anseekModernProArabic-Book" panose="020B0504030202020303" pitchFamily="34" charset="-78"/>
                <a:cs typeface="TanseekModernProArabic-Book" panose="020B0504030202020303" pitchFamily="34" charset="-78"/>
              </a:rPr>
              <a:t>Houston and Las Vegas top the list with 39 miles each, indicating high levels of activity or transportation needs in these cities. This suggests these cities might benefit from services related to vehicle maintenance, fuel, or travel efficiency solutions.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anseekModernProArabic-Book" panose="020B0504030202020303" pitchFamily="34" charset="-78"/>
                <a:cs typeface="TanseekModernProArabic-Book" panose="020B0504030202020303" pitchFamily="34" charset="-78"/>
              </a:rPr>
              <a:t>San Francisco clocks 27 miles, while Columbia has 28 miles, representing mid-range cities in terms of usage.</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sz="2400" dirty="0">
                <a:latin typeface="TanseekModernProArabic-Book" panose="020B0504030202020303" pitchFamily="34" charset="-78"/>
                <a:cs typeface="TanseekModernProArabic-Book" panose="020B0504030202020303" pitchFamily="34" charset="-78"/>
              </a:rPr>
              <a:t>New Albany (17 miles) and Philadelphia (1 mile) have much lower recorded miles, possibly indicating lower transportation demand or engagement.</a:t>
            </a:r>
          </a:p>
        </p:txBody>
      </p:sp>
    </p:spTree>
    <p:extLst>
      <p:ext uri="{BB962C8B-B14F-4D97-AF65-F5344CB8AC3E}">
        <p14:creationId xmlns:p14="http://schemas.microsoft.com/office/powerpoint/2010/main" val="32170558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a:extLst>
              <a:ext uri="{FF2B5EF4-FFF2-40B4-BE49-F238E27FC236}">
                <a16:creationId xmlns:a16="http://schemas.microsoft.com/office/drawing/2014/main" id="{39DFFBF9-02DF-FBE2-DDE2-3866C6C8D8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1227841"/>
            <a:ext cx="7111206" cy="4401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0D3AD5-4B60-6680-755E-5D61B1509956}"/>
              </a:ext>
            </a:extLst>
          </p:cNvPr>
          <p:cNvSpPr txBox="1"/>
          <p:nvPr/>
        </p:nvSpPr>
        <p:spPr>
          <a:xfrm>
            <a:off x="7497210" y="1227841"/>
            <a:ext cx="4421413" cy="4401205"/>
          </a:xfrm>
          <a:prstGeom prst="rect">
            <a:avLst/>
          </a:prstGeom>
          <a:noFill/>
        </p:spPr>
        <p:txBody>
          <a:bodyPr wrap="square" rtlCol="0">
            <a:spAutoFit/>
          </a:bodyPr>
          <a:lstStyle/>
          <a:p>
            <a:pPr marL="457200" lvl="0" indent="-457200" algn="just" eaLnBrk="0" fontAlgn="base" hangingPunct="0">
              <a:spcBef>
                <a:spcPct val="0"/>
              </a:spcBef>
              <a:spcAft>
                <a:spcPct val="0"/>
              </a:spcAft>
              <a:buClrTx/>
              <a:buFont typeface="Wingdings" panose="05000000000000000000" pitchFamily="2" charset="2"/>
              <a:buChar char="§"/>
            </a:pPr>
            <a:r>
              <a:rPr lang="en-US" sz="2800" dirty="0">
                <a:latin typeface="TanseekModernProArabic-Book" panose="020B0504030202020303" pitchFamily="34" charset="-78"/>
                <a:cs typeface="TanseekModernProArabic-Book" panose="020B0504030202020303" pitchFamily="34" charset="-78"/>
              </a:rPr>
              <a:t>SUVs account for 32% of all vehicles, with 93 total. This suggests that SUVs are the preferred vehicle type across most job categories, particularly for Blue Collar (24 SUVs) and Home Makers (16 SUVs).</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marL="457200" lvl="0" indent="-457200" algn="just" eaLnBrk="0" fontAlgn="base" hangingPunct="0">
              <a:spcBef>
                <a:spcPct val="0"/>
              </a:spcBef>
              <a:spcAft>
                <a:spcPct val="0"/>
              </a:spcAft>
              <a:buClrTx/>
              <a:buFont typeface="Wingdings" panose="05000000000000000000" pitchFamily="2" charset="2"/>
              <a:buChar char="§"/>
            </a:pPr>
            <a:r>
              <a:rPr lang="en-US" sz="2800" dirty="0">
                <a:latin typeface="TanseekModernProArabic-Book" panose="020B0504030202020303" pitchFamily="34" charset="-78"/>
                <a:cs typeface="TanseekModernProArabic-Book" panose="020B0504030202020303" pitchFamily="34" charset="-78"/>
              </a:rPr>
              <a:t>Panel trucks have limited popularity, with only 23 total users, concentrated in Blue Collar and Professional categories.</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Tree>
    <p:extLst>
      <p:ext uri="{BB962C8B-B14F-4D97-AF65-F5344CB8AC3E}">
        <p14:creationId xmlns:p14="http://schemas.microsoft.com/office/powerpoint/2010/main" val="4077852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a:extLst>
              <a:ext uri="{FF2B5EF4-FFF2-40B4-BE49-F238E27FC236}">
                <a16:creationId xmlns:a16="http://schemas.microsoft.com/office/drawing/2014/main" id="{54E0CAB1-1632-44E1-7FB3-C7F27B23B47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8" y="1227841"/>
            <a:ext cx="7124450" cy="4401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0D3AD5-4B60-6680-755E-5D61B1509956}"/>
              </a:ext>
            </a:extLst>
          </p:cNvPr>
          <p:cNvSpPr txBox="1"/>
          <p:nvPr/>
        </p:nvSpPr>
        <p:spPr>
          <a:xfrm>
            <a:off x="7497209" y="796953"/>
            <a:ext cx="4421413" cy="5262979"/>
          </a:xfrm>
          <a:prstGeom prst="rect">
            <a:avLst/>
          </a:prstGeom>
          <a:noFill/>
        </p:spPr>
        <p:txBody>
          <a:bodyPr wrap="square" rtlCol="0">
            <a:spAutoFit/>
          </a:bodyPr>
          <a:lstStyle/>
          <a:p>
            <a:pPr marL="457200" lvl="0" indent="-457200" algn="just" eaLnBrk="0" fontAlgn="base" hangingPunct="0">
              <a:spcBef>
                <a:spcPct val="0"/>
              </a:spcBef>
              <a:spcAft>
                <a:spcPct val="0"/>
              </a:spcAft>
              <a:buClrTx/>
              <a:buFont typeface="Wingdings" panose="05000000000000000000" pitchFamily="2" charset="2"/>
              <a:buChar char="§"/>
            </a:pPr>
            <a:r>
              <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 </a:t>
            </a:r>
            <a:r>
              <a:rPr lang="en-US" sz="2800" dirty="0">
                <a:latin typeface="TanseekModernProArabic-Book" panose="020B0504030202020303" pitchFamily="34" charset="-78"/>
                <a:cs typeface="TanseekModernProArabic-Book" panose="020B0504030202020303" pitchFamily="34" charset="-78"/>
              </a:rPr>
              <a:t>Southeast has the highest mileage with 67 miles, indicating the highest level of activity or transportation needs.</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marL="457200" lvl="0" indent="-457200" algn="just" eaLnBrk="0" fontAlgn="base" hangingPunct="0">
              <a:spcBef>
                <a:spcPct val="0"/>
              </a:spcBef>
              <a:spcAft>
                <a:spcPct val="0"/>
              </a:spcAft>
              <a:buClrTx/>
              <a:buFont typeface="Wingdings" panose="05000000000000000000" pitchFamily="2" charset="2"/>
              <a:buChar char="§"/>
            </a:pPr>
            <a:r>
              <a:rPr lang="en-US" sz="2800" dirty="0">
                <a:latin typeface="TanseekModernProArabic-Book" panose="020B0504030202020303" pitchFamily="34" charset="-78"/>
                <a:cs typeface="TanseekModernProArabic-Book" panose="020B0504030202020303" pitchFamily="34" charset="-78"/>
              </a:rPr>
              <a:t>Northwest clocks 36 miles, and Southwestern records 37 miles. Both regions have moderate activity levels.</a:t>
            </a:r>
          </a:p>
          <a:p>
            <a:pPr marL="457200" lvl="0" indent="-457200" algn="just" eaLnBrk="0" fontAlgn="base" hangingPunct="0">
              <a:spcBef>
                <a:spcPct val="0"/>
              </a:spcBef>
              <a:spcAft>
                <a:spcPct val="0"/>
              </a:spcAft>
              <a:buClrTx/>
              <a:buFont typeface="Wingdings" panose="05000000000000000000" pitchFamily="2" charset="2"/>
              <a:buChar char="§"/>
            </a:pPr>
            <a:r>
              <a:rPr lang="en-US" sz="2800" dirty="0">
                <a:latin typeface="TanseekModernProArabic-Book" panose="020B0504030202020303" pitchFamily="34" charset="-78"/>
                <a:cs typeface="TanseekModernProArabic-Book" panose="020B0504030202020303" pitchFamily="34" charset="-78"/>
              </a:rPr>
              <a:t>Northeastern (24 miles), Southeas (23 miles), Southert (19 miles), and Southeastern (1 mile) show lower mileage, with Southeastern being significantly lower.</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Tree>
    <p:extLst>
      <p:ext uri="{BB962C8B-B14F-4D97-AF65-F5344CB8AC3E}">
        <p14:creationId xmlns:p14="http://schemas.microsoft.com/office/powerpoint/2010/main" val="1169913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170" name="Picture 2">
            <a:extLst>
              <a:ext uri="{FF2B5EF4-FFF2-40B4-BE49-F238E27FC236}">
                <a16:creationId xmlns:a16="http://schemas.microsoft.com/office/drawing/2014/main" id="{5E6CBC47-4DEE-3B10-0563-0FC74D40E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8" y="1227841"/>
            <a:ext cx="7118338" cy="4401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0D3AD5-4B60-6680-755E-5D61B1509956}"/>
              </a:ext>
            </a:extLst>
          </p:cNvPr>
          <p:cNvSpPr txBox="1"/>
          <p:nvPr/>
        </p:nvSpPr>
        <p:spPr>
          <a:xfrm>
            <a:off x="7497209" y="1012397"/>
            <a:ext cx="4421413" cy="4832092"/>
          </a:xfrm>
          <a:prstGeom prst="rect">
            <a:avLst/>
          </a:prstGeom>
          <a:noFill/>
        </p:spPr>
        <p:txBody>
          <a:bodyPr wrap="square" rtlCol="0">
            <a:spAutoFit/>
          </a:bodyPr>
          <a:lstStyle/>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Display average travel times on the Y-axis and job categories on the X-axis. Use columns to represent each job type and their average travel times.</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Highlight the highest travel times for Lawyers and Professionals and the lowest for Managers. </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marL="457200" lvl="0" indent="-457200" algn="just" eaLnBrk="0" fontAlgn="base" hangingPunct="0">
              <a:spcBef>
                <a:spcPct val="0"/>
              </a:spcBef>
              <a:spcAft>
                <a:spcPct val="0"/>
              </a:spcAft>
              <a:buClrTx/>
              <a:buFont typeface="Wingdings" panose="05000000000000000000" pitchFamily="2" charset="2"/>
              <a:buChar char="§"/>
            </a:pPr>
            <a:r>
              <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 </a:t>
            </a:r>
            <a:r>
              <a:rPr lang="en-US" sz="2800" dirty="0">
                <a:latin typeface="TanseekModernProArabic-Book" panose="020B0504030202020303" pitchFamily="34" charset="-78"/>
                <a:cs typeface="TanseekModernProArabic-Book" panose="020B0504030202020303" pitchFamily="34" charset="-78"/>
              </a:rPr>
              <a:t>Blue Collar workers average 33.24 minutes, and Students average 31.74 minutes, indicating relatively shorter commutes.</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Tree>
    <p:extLst>
      <p:ext uri="{BB962C8B-B14F-4D97-AF65-F5344CB8AC3E}">
        <p14:creationId xmlns:p14="http://schemas.microsoft.com/office/powerpoint/2010/main" val="14418581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a:extLst>
              <a:ext uri="{FF2B5EF4-FFF2-40B4-BE49-F238E27FC236}">
                <a16:creationId xmlns:a16="http://schemas.microsoft.com/office/drawing/2014/main" id="{F68DB617-A4ED-438B-EE70-FAD97B195C9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1227841"/>
            <a:ext cx="7122413" cy="4401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0D3AD5-4B60-6680-755E-5D61B1509956}"/>
              </a:ext>
            </a:extLst>
          </p:cNvPr>
          <p:cNvSpPr txBox="1"/>
          <p:nvPr/>
        </p:nvSpPr>
        <p:spPr>
          <a:xfrm>
            <a:off x="7497210" y="796953"/>
            <a:ext cx="4421413" cy="5262979"/>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The x-axis represents Miles Clocked (total miles driven by the car).</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The y-axis represents Car Age (age of the car in years).</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Each point on the scatter plot represents a single car, with its position indicating its mileage and age. </a:t>
            </a:r>
            <a:endParaRPr lang="en-US" altLang="en-US"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lang="en-US" altLang="en-US" sz="2400" dirty="0">
                <a:latin typeface="TanseekModernProArabic-Book" panose="020B0504030202020303" pitchFamily="34" charset="-78"/>
                <a:cs typeface="TanseekModernProArabic-Book" panose="020B0504030202020303" pitchFamily="34" charset="-78"/>
              </a:rPr>
              <a:t>T</a:t>
            </a:r>
            <a:r>
              <a:rPr kumimoji="0" lang="en-US" altLang="en-US" sz="24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rendline slopes upward from left to right, it indicates that as Miles Clocked increases, Car Age also tends to increase.</a:t>
            </a:r>
          </a:p>
          <a:p>
            <a:pPr marL="457200" marR="0" lvl="0" indent="-45720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4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This suggests that cars with higher mileage are generally older. This could be because older cars are likely to have accumulated more miles over time. </a:t>
            </a:r>
          </a:p>
        </p:txBody>
      </p:sp>
    </p:spTree>
    <p:extLst>
      <p:ext uri="{BB962C8B-B14F-4D97-AF65-F5344CB8AC3E}">
        <p14:creationId xmlns:p14="http://schemas.microsoft.com/office/powerpoint/2010/main" val="35260664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D8FF78-210E-EF24-DB8E-A1FE59EC108A}"/>
              </a:ext>
            </a:extLst>
          </p:cNvPr>
          <p:cNvSpPr txBox="1"/>
          <p:nvPr/>
        </p:nvSpPr>
        <p:spPr>
          <a:xfrm>
            <a:off x="263950" y="3075057"/>
            <a:ext cx="3437641" cy="707886"/>
          </a:xfrm>
          <a:prstGeom prst="rect">
            <a:avLst/>
          </a:prstGeom>
          <a:noFill/>
        </p:spPr>
        <p:txBody>
          <a:bodyPr wrap="square" rtlCol="0">
            <a:spAutoFit/>
          </a:bodyPr>
          <a:lstStyle/>
          <a:p>
            <a:pPr algn="ctr"/>
            <a:r>
              <a:rPr lang="en-IN" sz="4000" b="1" dirty="0">
                <a:latin typeface="TanseekModernProArabic-Book" panose="020B0504030202020303" pitchFamily="34" charset="-78"/>
                <a:cs typeface="TanseekModernProArabic-Book" panose="020B0504030202020303" pitchFamily="34" charset="-78"/>
              </a:rPr>
              <a:t>RECOMMENDATIONS</a:t>
            </a:r>
          </a:p>
        </p:txBody>
      </p:sp>
      <p:sp>
        <p:nvSpPr>
          <p:cNvPr id="8" name="Rectangle 7">
            <a:extLst>
              <a:ext uri="{FF2B5EF4-FFF2-40B4-BE49-F238E27FC236}">
                <a16:creationId xmlns:a16="http://schemas.microsoft.com/office/drawing/2014/main" id="{376CABAF-0051-C9A2-BB2C-80FF0C48A458}"/>
              </a:ext>
            </a:extLst>
          </p:cNvPr>
          <p:cNvSpPr/>
          <p:nvPr/>
        </p:nvSpPr>
        <p:spPr>
          <a:xfrm>
            <a:off x="4220066" y="1366881"/>
            <a:ext cx="45719" cy="4124236"/>
          </a:xfrm>
          <a:prstGeom prst="rect">
            <a:avLst/>
          </a:prstGeom>
          <a:solidFill>
            <a:schemeClr val="tx1">
              <a:lumMod val="65000"/>
              <a:lumOff val="3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 name="TextBox 3">
            <a:extLst>
              <a:ext uri="{FF2B5EF4-FFF2-40B4-BE49-F238E27FC236}">
                <a16:creationId xmlns:a16="http://schemas.microsoft.com/office/drawing/2014/main" id="{698886FD-B79A-D517-13EC-75E6CEE8661B}"/>
              </a:ext>
            </a:extLst>
          </p:cNvPr>
          <p:cNvSpPr txBox="1"/>
          <p:nvPr/>
        </p:nvSpPr>
        <p:spPr>
          <a:xfrm>
            <a:off x="4435469" y="982175"/>
            <a:ext cx="7492581" cy="4893647"/>
          </a:xfrm>
          <a:prstGeom prst="rect">
            <a:avLst/>
          </a:prstGeom>
          <a:noFill/>
        </p:spPr>
        <p:txBody>
          <a:bodyPr wrap="square" rtlCol="0">
            <a:spAutoFit/>
          </a:bodyPr>
          <a:lstStyle/>
          <a:p>
            <a:pPr marL="342900" indent="-342900" algn="just">
              <a:buFont typeface="Wingdings" panose="05000000000000000000" pitchFamily="2" charset="2"/>
              <a:buChar char="§"/>
            </a:pPr>
            <a:r>
              <a:rPr lang="en-US" sz="2400" dirty="0">
                <a:latin typeface="TanseekModernProArabic-Book" panose="020B0504030202020303" pitchFamily="34" charset="-78"/>
                <a:cs typeface="TanseekModernProArabic-Book" panose="020B0504030202020303" pitchFamily="34" charset="-78"/>
              </a:rPr>
              <a:t>Focus on marketing SUVs and pickups primarily to blue-collar workers, homemakers, and students, as these groups show the most interest in these vehicle types. </a:t>
            </a:r>
          </a:p>
          <a:p>
            <a:pPr marL="457200" indent="-457200" algn="just">
              <a:buFont typeface="Wingdings" panose="05000000000000000000" pitchFamily="2" charset="2"/>
              <a:buChar char="§"/>
            </a:pPr>
            <a:r>
              <a:rPr lang="en-US" sz="2400" dirty="0">
                <a:latin typeface="TanseekModernProArabic-Book" panose="020B0504030202020303" pitchFamily="34" charset="-78"/>
                <a:cs typeface="TanseekModernProArabic-Book" panose="020B0504030202020303" pitchFamily="34" charset="-78"/>
              </a:rPr>
              <a:t>Implement strategies to boost engagement in regions with lower mileage, such as Southeastern and Southert, through localized promotions and targeted campaigns.</a:t>
            </a:r>
          </a:p>
          <a:p>
            <a:pPr marL="457200" indent="-457200" algn="just">
              <a:buFont typeface="Wingdings" panose="05000000000000000000" pitchFamily="2" charset="2"/>
              <a:buChar char="§"/>
            </a:pPr>
            <a:r>
              <a:rPr lang="en-US" sz="2400" dirty="0">
                <a:latin typeface="TanseekModernProArabic-Book" panose="020B0504030202020303" pitchFamily="34" charset="-78"/>
                <a:cs typeface="TanseekModernProArabic-Book" panose="020B0504030202020303" pitchFamily="34" charset="-78"/>
              </a:rPr>
              <a:t>Offer practical and cost-effective solutions for jobs with shorter commutes, including Managers and Students.</a:t>
            </a:r>
            <a:endParaRPr lang="en-IN" sz="2400" dirty="0">
              <a:latin typeface="TanseekModernProArabic-Book" panose="020B0504030202020303" pitchFamily="34" charset="-78"/>
              <a:cs typeface="TanseekModernProArabic-Book" panose="020B0504030202020303" pitchFamily="34" charset="-78"/>
            </a:endParaRPr>
          </a:p>
          <a:p>
            <a:pPr marL="457200" indent="-457200" algn="just">
              <a:buFont typeface="Wingdings" panose="05000000000000000000" pitchFamily="2" charset="2"/>
              <a:buChar char="§"/>
            </a:pPr>
            <a:r>
              <a:rPr lang="en-US" sz="2400" dirty="0">
                <a:latin typeface="TanseekModernProArabic-Book" panose="020B0504030202020303" pitchFamily="34" charset="-78"/>
                <a:cs typeface="TanseekModernProArabic-Book" panose="020B0504030202020303" pitchFamily="34" charset="-78"/>
              </a:rPr>
              <a:t>Provide products and services that cater to long commutes for jobs with high average travel times, such as Lawyers and Doctors</a:t>
            </a:r>
            <a:r>
              <a:rPr lang="en-US" sz="2000" dirty="0"/>
              <a:t>.</a:t>
            </a:r>
          </a:p>
          <a:p>
            <a:pPr marL="457200" indent="-457200" algn="just">
              <a:buFont typeface="Wingdings" panose="05000000000000000000" pitchFamily="2" charset="2"/>
              <a:buChar char="§"/>
            </a:pPr>
            <a:r>
              <a:rPr lang="en-US" sz="2400" dirty="0">
                <a:latin typeface="TanseekModernProArabic-Book" panose="020B0504030202020303" pitchFamily="34" charset="-78"/>
                <a:cs typeface="TanseekModernProArabic-Book" panose="020B0504030202020303" pitchFamily="34" charset="-78"/>
              </a:rPr>
              <a:t>scatter plot shows no clear pattern or a downward trend, it could suggest that older cars are driven less, or they are replaced with newer models more frequently, hence they have fewer miles.</a:t>
            </a:r>
            <a:endParaRPr lang="en-IN" sz="2400" dirty="0">
              <a:latin typeface="TanseekModernProArabic-Book" panose="020B0504030202020303" pitchFamily="34" charset="-78"/>
              <a:cs typeface="TanseekModernProArabic-Book" panose="020B0504030202020303" pitchFamily="34" charset="-78"/>
            </a:endParaRPr>
          </a:p>
        </p:txBody>
      </p:sp>
    </p:spTree>
    <p:extLst>
      <p:ext uri="{BB962C8B-B14F-4D97-AF65-F5344CB8AC3E}">
        <p14:creationId xmlns:p14="http://schemas.microsoft.com/office/powerpoint/2010/main" val="2433644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037A6E2-985E-AB5E-D09B-CDB8CC80DFB2}"/>
              </a:ext>
            </a:extLst>
          </p:cNvPr>
          <p:cNvSpPr txBox="1"/>
          <p:nvPr/>
        </p:nvSpPr>
        <p:spPr>
          <a:xfrm>
            <a:off x="5184562" y="5488815"/>
            <a:ext cx="1822872" cy="646331"/>
          </a:xfrm>
          <a:prstGeom prst="rect">
            <a:avLst/>
          </a:prstGeom>
          <a:noFill/>
        </p:spPr>
        <p:txBody>
          <a:bodyPr wrap="square" rtlCol="0">
            <a:spAutoFit/>
          </a:bodyPr>
          <a:lstStyle/>
          <a:p>
            <a:r>
              <a:rPr lang="en-IN" sz="3600" dirty="0">
                <a:latin typeface="TanseekModernProArabic-Book" panose="020B0504030202020303" pitchFamily="34" charset="-78"/>
                <a:cs typeface="TanseekModernProArabic-Book" panose="020B0504030202020303" pitchFamily="34" charset="-78"/>
              </a:rPr>
              <a:t>THANK YOU</a:t>
            </a:r>
          </a:p>
        </p:txBody>
      </p:sp>
      <p:sp>
        <p:nvSpPr>
          <p:cNvPr id="5" name="TextBox 4">
            <a:extLst>
              <a:ext uri="{FF2B5EF4-FFF2-40B4-BE49-F238E27FC236}">
                <a16:creationId xmlns:a16="http://schemas.microsoft.com/office/drawing/2014/main" id="{5C708EE6-D42B-9558-EAB7-E3814F6E5247}"/>
              </a:ext>
            </a:extLst>
          </p:cNvPr>
          <p:cNvSpPr txBox="1"/>
          <p:nvPr/>
        </p:nvSpPr>
        <p:spPr>
          <a:xfrm>
            <a:off x="4650201" y="3013501"/>
            <a:ext cx="2891595" cy="830997"/>
          </a:xfrm>
          <a:prstGeom prst="rect">
            <a:avLst/>
          </a:prstGeom>
          <a:noFill/>
        </p:spPr>
        <p:txBody>
          <a:bodyPr wrap="square" rtlCol="0">
            <a:spAutoFit/>
          </a:bodyPr>
          <a:lstStyle/>
          <a:p>
            <a:pPr algn="ctr"/>
            <a:r>
              <a:rPr lang="en-US" sz="2400" dirty="0">
                <a:latin typeface="TanseekModernProArabic-Book" panose="020B0504030202020303" pitchFamily="34" charset="-78"/>
                <a:cs typeface="TanseekModernProArabic-Book" panose="020B0504030202020303" pitchFamily="34" charset="-78"/>
              </a:rPr>
              <a:t>PARITA HIRPARA</a:t>
            </a:r>
          </a:p>
          <a:p>
            <a:pPr algn="ctr"/>
            <a:r>
              <a:rPr lang="en-US" sz="2400" dirty="0">
                <a:latin typeface="TanseekModernProArabic-Book" panose="020B0504030202020303" pitchFamily="34" charset="-78"/>
                <a:cs typeface="TanseekModernProArabic-Book" panose="020B0504030202020303" pitchFamily="34" charset="-78"/>
              </a:rPr>
              <a:t>Parita.hirpara1496@gmail.com </a:t>
            </a:r>
            <a:endParaRPr lang="en-IN" sz="2400" dirty="0">
              <a:latin typeface="TanseekModernProArabic-Book" panose="020B0504030202020303" pitchFamily="34" charset="-78"/>
              <a:cs typeface="TanseekModernProArabic-Book" panose="020B0504030202020303" pitchFamily="34" charset="-78"/>
            </a:endParaRPr>
          </a:p>
        </p:txBody>
      </p:sp>
    </p:spTree>
    <p:extLst>
      <p:ext uri="{BB962C8B-B14F-4D97-AF65-F5344CB8AC3E}">
        <p14:creationId xmlns:p14="http://schemas.microsoft.com/office/powerpoint/2010/main" val="32893420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D8FF78-210E-EF24-DB8E-A1FE59EC108A}"/>
              </a:ext>
            </a:extLst>
          </p:cNvPr>
          <p:cNvSpPr txBox="1"/>
          <p:nvPr/>
        </p:nvSpPr>
        <p:spPr>
          <a:xfrm>
            <a:off x="766732" y="3075057"/>
            <a:ext cx="3405211" cy="707886"/>
          </a:xfrm>
          <a:prstGeom prst="rect">
            <a:avLst/>
          </a:prstGeom>
          <a:noFill/>
        </p:spPr>
        <p:txBody>
          <a:bodyPr wrap="square" rtlCol="0">
            <a:spAutoFit/>
          </a:bodyPr>
          <a:lstStyle/>
          <a:p>
            <a:pPr algn="ctr"/>
            <a:r>
              <a:rPr lang="en-IN" sz="4000" b="1" dirty="0">
                <a:latin typeface="TanseekModernProArabic-Book" panose="020B0504030202020303" pitchFamily="34" charset="-78"/>
                <a:cs typeface="TanseekModernProArabic-Book" panose="020B0504030202020303" pitchFamily="34" charset="-78"/>
              </a:rPr>
              <a:t>TABLE OF CONTENTS </a:t>
            </a:r>
          </a:p>
        </p:txBody>
      </p:sp>
      <p:sp>
        <p:nvSpPr>
          <p:cNvPr id="8" name="Rectangle 7">
            <a:extLst>
              <a:ext uri="{FF2B5EF4-FFF2-40B4-BE49-F238E27FC236}">
                <a16:creationId xmlns:a16="http://schemas.microsoft.com/office/drawing/2014/main" id="{376CABAF-0051-C9A2-BB2C-80FF0C48A458}"/>
              </a:ext>
            </a:extLst>
          </p:cNvPr>
          <p:cNvSpPr/>
          <p:nvPr/>
        </p:nvSpPr>
        <p:spPr>
          <a:xfrm>
            <a:off x="4553147" y="1366882"/>
            <a:ext cx="45719" cy="4124236"/>
          </a:xfrm>
          <a:prstGeom prst="rect">
            <a:avLst/>
          </a:prstGeom>
          <a:solidFill>
            <a:schemeClr val="tx1">
              <a:lumMod val="65000"/>
              <a:lumOff val="3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16" name="TextBox 15">
            <a:extLst>
              <a:ext uri="{FF2B5EF4-FFF2-40B4-BE49-F238E27FC236}">
                <a16:creationId xmlns:a16="http://schemas.microsoft.com/office/drawing/2014/main" id="{04F0D00F-816F-1123-D0D8-A18DF9A7E1A7}"/>
              </a:ext>
            </a:extLst>
          </p:cNvPr>
          <p:cNvSpPr txBox="1"/>
          <p:nvPr/>
        </p:nvSpPr>
        <p:spPr>
          <a:xfrm>
            <a:off x="5206313" y="1905506"/>
            <a:ext cx="6077571" cy="3046988"/>
          </a:xfrm>
          <a:prstGeom prst="rect">
            <a:avLst/>
          </a:prstGeom>
          <a:noFill/>
        </p:spPr>
        <p:txBody>
          <a:bodyPr wrap="square" rtlCol="0">
            <a:spAutoFit/>
          </a:bodyPr>
          <a:lstStyle/>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OVERVIEW</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KEY BUSINESS ISSUESS</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STRATEGIC OBJECTIVES</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METHODS OF INSIGHTS DISCOVERY</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VISUAL  ANALYSIS AND FINDINGS</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SUMMARY &amp; STRATEGIC RECOMMENDATIONS </a:t>
            </a:r>
          </a:p>
        </p:txBody>
      </p:sp>
    </p:spTree>
    <p:extLst>
      <p:ext uri="{BB962C8B-B14F-4D97-AF65-F5344CB8AC3E}">
        <p14:creationId xmlns:p14="http://schemas.microsoft.com/office/powerpoint/2010/main" val="20925204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790;p96">
            <a:extLst>
              <a:ext uri="{FF2B5EF4-FFF2-40B4-BE49-F238E27FC236}">
                <a16:creationId xmlns:a16="http://schemas.microsoft.com/office/drawing/2014/main" id="{D049533B-9D84-B5A8-2597-1BD91EC91983}"/>
              </a:ext>
            </a:extLst>
          </p:cNvPr>
          <p:cNvCxnSpPr/>
          <p:nvPr/>
        </p:nvCxnSpPr>
        <p:spPr>
          <a:xfrm>
            <a:off x="4139908" y="3324475"/>
            <a:ext cx="4597200"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BBD3D79D-E329-3B23-98E3-EF2932D4F152}"/>
              </a:ext>
            </a:extLst>
          </p:cNvPr>
          <p:cNvSpPr txBox="1"/>
          <p:nvPr/>
        </p:nvSpPr>
        <p:spPr>
          <a:xfrm>
            <a:off x="639548" y="2255266"/>
            <a:ext cx="10912902" cy="1569660"/>
          </a:xfrm>
          <a:prstGeom prst="rect">
            <a:avLst/>
          </a:prstGeom>
          <a:noFill/>
        </p:spPr>
        <p:txBody>
          <a:bodyPr wrap="square" rtlCol="0">
            <a:spAutoFit/>
          </a:bodyPr>
          <a:lstStyle/>
          <a:p>
            <a:pPr algn="just"/>
            <a:r>
              <a:rPr lang="en-US"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Welcome to our project on optimizing the car insurance premium pricing model. Currently, our company uses a generic approach to determine insurance premiums, which fails to consider the unique characteristics and behaviors of individual customers. This lack of personalization has led to mismatched pricing—some customers are overcharged, while others are undercharged. As a result, we face growing customer dissatisfaction and a weakening competitive position.</a:t>
            </a:r>
            <a:endParaRPr lang="en-IN"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
        <p:nvSpPr>
          <p:cNvPr id="6" name="TextBox 5">
            <a:extLst>
              <a:ext uri="{FF2B5EF4-FFF2-40B4-BE49-F238E27FC236}">
                <a16:creationId xmlns:a16="http://schemas.microsoft.com/office/drawing/2014/main" id="{CE3B163D-4F65-4D98-286A-FE20F8DCEE49}"/>
              </a:ext>
            </a:extLst>
          </p:cNvPr>
          <p:cNvSpPr txBox="1"/>
          <p:nvPr/>
        </p:nvSpPr>
        <p:spPr>
          <a:xfrm>
            <a:off x="639548" y="4325376"/>
            <a:ext cx="10983700" cy="1569660"/>
          </a:xfrm>
          <a:prstGeom prst="rect">
            <a:avLst/>
          </a:prstGeom>
          <a:noFill/>
        </p:spPr>
        <p:txBody>
          <a:bodyPr wrap="square" rtlCol="0">
            <a:spAutoFit/>
          </a:bodyPr>
          <a:lstStyle/>
          <a:p>
            <a:pPr algn="just"/>
            <a:r>
              <a:rPr lang="en-US"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To tackle these challenges, this project will create a more refined and personalized premium pricing model using data on individual characteristics like income, marital status, gender, education, job, travel time, car use, mileage, vehicle type, car age, city, and region. This approach aims to improve pricing accuracy, enhance customer satisfaction, and boost our competitive edge in the insurance market.</a:t>
            </a:r>
            <a:endParaRPr lang="en-IN"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
        <p:nvSpPr>
          <p:cNvPr id="8" name="TextBox 7">
            <a:extLst>
              <a:ext uri="{FF2B5EF4-FFF2-40B4-BE49-F238E27FC236}">
                <a16:creationId xmlns:a16="http://schemas.microsoft.com/office/drawing/2014/main" id="{F7E37217-DCFA-C431-A2F1-D2FB1DB337AC}"/>
              </a:ext>
            </a:extLst>
          </p:cNvPr>
          <p:cNvSpPr txBox="1"/>
          <p:nvPr/>
        </p:nvSpPr>
        <p:spPr>
          <a:xfrm>
            <a:off x="4393393" y="609021"/>
            <a:ext cx="3405211" cy="707886"/>
          </a:xfrm>
          <a:prstGeom prst="rect">
            <a:avLst/>
          </a:prstGeom>
          <a:noFill/>
        </p:spPr>
        <p:txBody>
          <a:bodyPr wrap="square" rtlCol="0">
            <a:spAutoFit/>
          </a:bodyPr>
          <a:lstStyle/>
          <a:p>
            <a:pPr algn="ctr"/>
            <a:r>
              <a:rPr lang="en-IN" sz="4000" dirty="0">
                <a:effectLst>
                  <a:outerShdw blurRad="38100" dist="38100" dir="2700000" algn="tl">
                    <a:srgbClr val="000000">
                      <a:alpha val="43137"/>
                    </a:srgbClr>
                  </a:outerShdw>
                </a:effectLst>
                <a:latin typeface="TanseekModernProArabic-Book" panose="020B0504030202020303" pitchFamily="34" charset="-78"/>
                <a:cs typeface="TanseekModernProArabic-Book" panose="020B0504030202020303" pitchFamily="34" charset="-78"/>
              </a:rPr>
              <a:t>OVERVIEW</a:t>
            </a:r>
          </a:p>
        </p:txBody>
      </p:sp>
    </p:spTree>
    <p:extLst>
      <p:ext uri="{BB962C8B-B14F-4D97-AF65-F5344CB8AC3E}">
        <p14:creationId xmlns:p14="http://schemas.microsoft.com/office/powerpoint/2010/main" val="23898226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790;p96">
            <a:extLst>
              <a:ext uri="{FF2B5EF4-FFF2-40B4-BE49-F238E27FC236}">
                <a16:creationId xmlns:a16="http://schemas.microsoft.com/office/drawing/2014/main" id="{D049533B-9D84-B5A8-2597-1BD91EC91983}"/>
              </a:ext>
            </a:extLst>
          </p:cNvPr>
          <p:cNvCxnSpPr/>
          <p:nvPr/>
        </p:nvCxnSpPr>
        <p:spPr>
          <a:xfrm>
            <a:off x="4139908" y="3098231"/>
            <a:ext cx="4597200" cy="0"/>
          </a:xfrm>
          <a:prstGeom prst="straightConnector1">
            <a:avLst/>
          </a:prstGeom>
          <a:noFill/>
          <a:ln w="19050" cap="flat" cmpd="sng">
            <a:solidFill>
              <a:schemeClr val="lt1"/>
            </a:solidFill>
            <a:prstDash val="solid"/>
            <a:round/>
            <a:headEnd type="none" w="med" len="med"/>
            <a:tailEnd type="none" w="med" len="med"/>
          </a:ln>
        </p:spPr>
      </p:cxnSp>
      <p:sp>
        <p:nvSpPr>
          <p:cNvPr id="8" name="TextBox 7">
            <a:extLst>
              <a:ext uri="{FF2B5EF4-FFF2-40B4-BE49-F238E27FC236}">
                <a16:creationId xmlns:a16="http://schemas.microsoft.com/office/drawing/2014/main" id="{F7E37217-DCFA-C431-A2F1-D2FB1DB337AC}"/>
              </a:ext>
            </a:extLst>
          </p:cNvPr>
          <p:cNvSpPr txBox="1"/>
          <p:nvPr/>
        </p:nvSpPr>
        <p:spPr>
          <a:xfrm>
            <a:off x="4393393" y="213096"/>
            <a:ext cx="3405211" cy="707886"/>
          </a:xfrm>
          <a:prstGeom prst="rect">
            <a:avLst/>
          </a:prstGeom>
          <a:noFill/>
        </p:spPr>
        <p:txBody>
          <a:bodyPr wrap="square" rtlCol="0">
            <a:spAutoFit/>
          </a:bodyPr>
          <a:lstStyle/>
          <a:p>
            <a:pPr algn="ctr"/>
            <a:r>
              <a:rPr lang="en-IN" sz="4000" dirty="0">
                <a:effectLst>
                  <a:outerShdw blurRad="38100" dist="38100" dir="2700000" algn="tl">
                    <a:srgbClr val="000000">
                      <a:alpha val="43137"/>
                    </a:srgbClr>
                  </a:outerShdw>
                </a:effectLst>
                <a:latin typeface="TanseekModernProArabic-Book" panose="020B0504030202020303" pitchFamily="34" charset="-78"/>
                <a:cs typeface="TanseekModernProArabic-Book" panose="020B0504030202020303" pitchFamily="34" charset="-78"/>
              </a:rPr>
              <a:t>KEY BUSINESS ISSUES </a:t>
            </a:r>
          </a:p>
        </p:txBody>
      </p:sp>
      <p:cxnSp>
        <p:nvCxnSpPr>
          <p:cNvPr id="2" name="Google Shape;790;p96">
            <a:extLst>
              <a:ext uri="{FF2B5EF4-FFF2-40B4-BE49-F238E27FC236}">
                <a16:creationId xmlns:a16="http://schemas.microsoft.com/office/drawing/2014/main" id="{E62A4CF1-ECEE-0EBF-2388-BCD8F78E0DCD}"/>
              </a:ext>
            </a:extLst>
          </p:cNvPr>
          <p:cNvCxnSpPr/>
          <p:nvPr/>
        </p:nvCxnSpPr>
        <p:spPr>
          <a:xfrm>
            <a:off x="2273400" y="1137457"/>
            <a:ext cx="4597200" cy="0"/>
          </a:xfrm>
          <a:prstGeom prst="straightConnector1">
            <a:avLst/>
          </a:prstGeom>
          <a:noFill/>
          <a:ln w="19050" cap="flat" cmpd="sng">
            <a:solidFill>
              <a:schemeClr val="lt1"/>
            </a:solidFill>
            <a:prstDash val="solid"/>
            <a:round/>
            <a:headEnd type="none" w="med" len="med"/>
            <a:tailEnd type="none" w="med" len="med"/>
          </a:ln>
        </p:spPr>
      </p:cxnSp>
      <p:sp>
        <p:nvSpPr>
          <p:cNvPr id="3" name="TextBox 2">
            <a:extLst>
              <a:ext uri="{FF2B5EF4-FFF2-40B4-BE49-F238E27FC236}">
                <a16:creationId xmlns:a16="http://schemas.microsoft.com/office/drawing/2014/main" id="{17986E1B-B5BD-0314-ABBD-AA39F66492BD}"/>
              </a:ext>
            </a:extLst>
          </p:cNvPr>
          <p:cNvSpPr txBox="1"/>
          <p:nvPr/>
        </p:nvSpPr>
        <p:spPr>
          <a:xfrm>
            <a:off x="639547" y="1313537"/>
            <a:ext cx="10912902" cy="1569660"/>
          </a:xfrm>
          <a:prstGeom prst="rect">
            <a:avLst/>
          </a:prstGeom>
          <a:noFill/>
        </p:spPr>
        <p:txBody>
          <a:bodyPr wrap="square" rtlCol="0">
            <a:spAutoFit/>
          </a:bodyPr>
          <a:lstStyle/>
          <a:p>
            <a:pPr algn="just"/>
            <a:r>
              <a:rPr lang="en-US"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The car insurance company’s current generic pricing model fails to account for individual customer risk factors, leading to inaccurate premiums, customer dissatisfaction, and loss of competitiveness. The company seeks to develop a personalized pricing model using data on demographics, driving habits, and vehicle details to better reflect customer risk and improve pricing accuracy.</a:t>
            </a:r>
            <a:endParaRPr lang="en-IN"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
        <p:nvSpPr>
          <p:cNvPr id="7" name="Rectangle 2">
            <a:extLst>
              <a:ext uri="{FF2B5EF4-FFF2-40B4-BE49-F238E27FC236}">
                <a16:creationId xmlns:a16="http://schemas.microsoft.com/office/drawing/2014/main" id="{CA81246C-F513-01FF-E6A9-833848BC938A}"/>
              </a:ext>
            </a:extLst>
          </p:cNvPr>
          <p:cNvSpPr>
            <a:spLocks noChangeArrowheads="1"/>
          </p:cNvSpPr>
          <p:nvPr/>
        </p:nvSpPr>
        <p:spPr bwMode="auto">
          <a:xfrm>
            <a:off x="639547" y="3002046"/>
            <a:ext cx="5591571" cy="36317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Outdated Pricing Model</a:t>
            </a:r>
            <a:endParaRPr kumimoji="0" lang="en-US" altLang="en-US" sz="2400" b="0"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Issue</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The current model doesn’t consider individual customer risks.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Result</a:t>
            </a:r>
            <a:r>
              <a:rPr kumimoji="0" lang="en-US" altLang="en-US" sz="2000" b="0" i="0"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Inaccurate premiums, causing customer dissatisfaction.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Poor Customer Satisfaction</a:t>
            </a:r>
            <a:endParaRPr kumimoji="0" lang="en-US" altLang="en-US" sz="2400" b="0"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Issue</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Premiums don’t reflect actual driving behavior or risk.</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Result</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Customers feel overcharged, leading to high churn.</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Falling Behind Competitors</a:t>
            </a:r>
            <a:endParaRPr kumimoji="0" lang="en-US" altLang="en-US" sz="2400" b="0"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Issue</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Competitors use personalized pricing, while the company sticks to a generic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Result</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Loss of market share and new customers.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lumMod val="65000"/>
                  <a:lumOff val="35000"/>
                </a:schemeClr>
              </a:solidFill>
              <a:effectLst/>
              <a:latin typeface="Arial" panose="020B0604020202020204" pitchFamily="34" charset="0"/>
            </a:endParaRPr>
          </a:p>
        </p:txBody>
      </p:sp>
      <p:sp>
        <p:nvSpPr>
          <p:cNvPr id="9" name="TextBox 8">
            <a:extLst>
              <a:ext uri="{FF2B5EF4-FFF2-40B4-BE49-F238E27FC236}">
                <a16:creationId xmlns:a16="http://schemas.microsoft.com/office/drawing/2014/main" id="{840EDD7B-A708-6AB0-A4F2-4059DDDEA6C4}"/>
              </a:ext>
            </a:extLst>
          </p:cNvPr>
          <p:cNvSpPr txBox="1"/>
          <p:nvPr/>
        </p:nvSpPr>
        <p:spPr>
          <a:xfrm>
            <a:off x="6621620" y="3002046"/>
            <a:ext cx="4930829" cy="3354765"/>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Inaccurate Risk Assessment</a:t>
            </a:r>
            <a:endParaRPr kumimoji="0" lang="en-US" altLang="en-US" sz="2400" b="0"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Issue</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Key factors like mileage and location aren’t considered in pricing.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Result</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Misjudging risk, leading to financial losses.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Revenue and Profit Impact</a:t>
            </a:r>
            <a:endParaRPr kumimoji="0" lang="en-US" altLang="en-US" sz="2400" b="0"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Issue</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Incorrect pricing reduces profitability.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Result</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Lost customers and higher claims payouts.</a:t>
            </a:r>
          </a:p>
          <a:p>
            <a:pPr marL="0" marR="0" lvl="0" indent="0" algn="l" defTabSz="914400" rtl="0" eaLnBrk="0" fontAlgn="base" latinLnBrk="0" hangingPunct="0">
              <a:lnSpc>
                <a:spcPct val="100000"/>
              </a:lnSpc>
              <a:spcBef>
                <a:spcPct val="0"/>
              </a:spcBef>
              <a:spcAft>
                <a:spcPct val="0"/>
              </a:spcAft>
              <a:buClrTx/>
              <a:buSzTx/>
              <a:tabLst/>
            </a:pPr>
            <a:r>
              <a:rPr kumimoji="0" lang="en-US" altLang="en-US" sz="2400" b="1"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Untapped Data Potential</a:t>
            </a:r>
            <a:endParaRPr kumimoji="0" lang="en-US" altLang="en-US" sz="2400" b="0" i="0" u="sng"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Issue</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The company has valuable data that isn’t being fully used.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Result</a:t>
            </a:r>
            <a:r>
              <a:rPr kumimoji="0" lang="en-US" altLang="en-US" sz="2000" b="0" i="0" u="none" strike="noStrike" cap="none" normalizeH="0" baseline="0" dirty="0">
                <a:ln>
                  <a:noFill/>
                </a:ln>
                <a:solidFill>
                  <a:schemeClr val="tx1">
                    <a:lumMod val="65000"/>
                    <a:lumOff val="35000"/>
                  </a:schemeClr>
                </a:solidFill>
                <a:effectLst/>
                <a:latin typeface="TanseekModernProArabic-Book" panose="020B0504030202020303" pitchFamily="34" charset="-78"/>
                <a:cs typeface="TanseekModernProArabic-Book" panose="020B0504030202020303" pitchFamily="34" charset="-78"/>
              </a:rPr>
              <a:t>: Missed chances for better pricing and higher profits.</a:t>
            </a:r>
          </a:p>
        </p:txBody>
      </p:sp>
    </p:spTree>
    <p:extLst>
      <p:ext uri="{BB962C8B-B14F-4D97-AF65-F5344CB8AC3E}">
        <p14:creationId xmlns:p14="http://schemas.microsoft.com/office/powerpoint/2010/main" val="14052115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Google Shape;790;p96">
            <a:extLst>
              <a:ext uri="{FF2B5EF4-FFF2-40B4-BE49-F238E27FC236}">
                <a16:creationId xmlns:a16="http://schemas.microsoft.com/office/drawing/2014/main" id="{D049533B-9D84-B5A8-2597-1BD91EC91983}"/>
              </a:ext>
            </a:extLst>
          </p:cNvPr>
          <p:cNvCxnSpPr/>
          <p:nvPr/>
        </p:nvCxnSpPr>
        <p:spPr>
          <a:xfrm>
            <a:off x="4139908" y="3183070"/>
            <a:ext cx="4597200" cy="0"/>
          </a:xfrm>
          <a:prstGeom prst="straightConnector1">
            <a:avLst/>
          </a:prstGeom>
          <a:noFill/>
          <a:ln w="19050" cap="flat" cmpd="sng">
            <a:solidFill>
              <a:schemeClr val="lt1"/>
            </a:solidFill>
            <a:prstDash val="solid"/>
            <a:round/>
            <a:headEnd type="none" w="med" len="med"/>
            <a:tailEnd type="none" w="med" len="med"/>
          </a:ln>
        </p:spPr>
      </p:cxnSp>
      <p:sp>
        <p:nvSpPr>
          <p:cNvPr id="8" name="TextBox 7">
            <a:extLst>
              <a:ext uri="{FF2B5EF4-FFF2-40B4-BE49-F238E27FC236}">
                <a16:creationId xmlns:a16="http://schemas.microsoft.com/office/drawing/2014/main" id="{F7E37217-DCFA-C431-A2F1-D2FB1DB337AC}"/>
              </a:ext>
            </a:extLst>
          </p:cNvPr>
          <p:cNvSpPr txBox="1"/>
          <p:nvPr/>
        </p:nvSpPr>
        <p:spPr>
          <a:xfrm>
            <a:off x="4393393" y="194242"/>
            <a:ext cx="3694805" cy="707886"/>
          </a:xfrm>
          <a:prstGeom prst="rect">
            <a:avLst/>
          </a:prstGeom>
          <a:noFill/>
        </p:spPr>
        <p:txBody>
          <a:bodyPr wrap="square" rtlCol="0">
            <a:spAutoFit/>
          </a:bodyPr>
          <a:lstStyle/>
          <a:p>
            <a:pPr algn="ctr"/>
            <a:r>
              <a:rPr lang="en-IN" sz="4000" dirty="0">
                <a:effectLst>
                  <a:outerShdw blurRad="38100" dist="38100" dir="2700000" algn="tl">
                    <a:srgbClr val="000000">
                      <a:alpha val="43137"/>
                    </a:srgbClr>
                  </a:outerShdw>
                </a:effectLst>
                <a:latin typeface="TanseekModernProArabic-Book" panose="020B0504030202020303" pitchFamily="34" charset="-78"/>
                <a:cs typeface="TanseekModernProArabic-Book" panose="020B0504030202020303" pitchFamily="34" charset="-78"/>
              </a:rPr>
              <a:t>STRATEGIC  OBJECTIVES </a:t>
            </a:r>
          </a:p>
        </p:txBody>
      </p:sp>
      <p:cxnSp>
        <p:nvCxnSpPr>
          <p:cNvPr id="2" name="Google Shape;790;p96">
            <a:extLst>
              <a:ext uri="{FF2B5EF4-FFF2-40B4-BE49-F238E27FC236}">
                <a16:creationId xmlns:a16="http://schemas.microsoft.com/office/drawing/2014/main" id="{E62A4CF1-ECEE-0EBF-2388-BCD8F78E0DCD}"/>
              </a:ext>
            </a:extLst>
          </p:cNvPr>
          <p:cNvCxnSpPr/>
          <p:nvPr/>
        </p:nvCxnSpPr>
        <p:spPr>
          <a:xfrm>
            <a:off x="2273400" y="1109176"/>
            <a:ext cx="4597200" cy="0"/>
          </a:xfrm>
          <a:prstGeom prst="straightConnector1">
            <a:avLst/>
          </a:prstGeom>
          <a:noFill/>
          <a:ln w="19050" cap="flat" cmpd="sng">
            <a:solidFill>
              <a:schemeClr val="lt1"/>
            </a:solidFill>
            <a:prstDash val="solid"/>
            <a:round/>
            <a:headEnd type="none" w="med" len="med"/>
            <a:tailEnd type="none" w="med" len="med"/>
          </a:ln>
        </p:spPr>
      </p:cxnSp>
      <p:sp>
        <p:nvSpPr>
          <p:cNvPr id="5" name="TextBox 4">
            <a:extLst>
              <a:ext uri="{FF2B5EF4-FFF2-40B4-BE49-F238E27FC236}">
                <a16:creationId xmlns:a16="http://schemas.microsoft.com/office/drawing/2014/main" id="{0F617C5A-8A6D-2B5F-028B-7A55CFCF278B}"/>
              </a:ext>
            </a:extLst>
          </p:cNvPr>
          <p:cNvSpPr txBox="1"/>
          <p:nvPr/>
        </p:nvSpPr>
        <p:spPr>
          <a:xfrm>
            <a:off x="616752" y="1304731"/>
            <a:ext cx="10958495" cy="1569660"/>
          </a:xfrm>
          <a:prstGeom prst="rect">
            <a:avLst/>
          </a:prstGeom>
          <a:noFill/>
        </p:spPr>
        <p:txBody>
          <a:bodyPr wrap="square" rtlCol="0">
            <a:spAutoFit/>
          </a:bodyPr>
          <a:lstStyle/>
          <a:p>
            <a:pPr algn="just"/>
            <a:r>
              <a:rPr lang="en-US"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The new Excel dashboard will improve customer satisfaction by providing clear insights for fair and competitive pricing, while ensuring profitability through accurate risk assessment. It will identify trends that better predict claims and losses, enabling appropriate premium adjustments. This dashboard will enhance decision-making, boost market competitiveness, and reduce customer dissatisfaction from mispriced policies.</a:t>
            </a:r>
            <a:endParaRPr lang="en-IN" sz="24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
        <p:nvSpPr>
          <p:cNvPr id="15" name="TextBox 14">
            <a:extLst>
              <a:ext uri="{FF2B5EF4-FFF2-40B4-BE49-F238E27FC236}">
                <a16:creationId xmlns:a16="http://schemas.microsoft.com/office/drawing/2014/main" id="{C2144B8E-5886-5907-E503-AEC07C51E553}"/>
              </a:ext>
            </a:extLst>
          </p:cNvPr>
          <p:cNvSpPr txBox="1"/>
          <p:nvPr/>
        </p:nvSpPr>
        <p:spPr>
          <a:xfrm>
            <a:off x="616753" y="3045164"/>
            <a:ext cx="10958494" cy="3539430"/>
          </a:xfrm>
          <a:prstGeom prst="rect">
            <a:avLst/>
          </a:prstGeom>
          <a:noFill/>
        </p:spPr>
        <p:txBody>
          <a:bodyPr wrap="square">
            <a:spAutoFit/>
          </a:bodyPr>
          <a:lstStyle/>
          <a:p>
            <a:pPr marR="0" lvl="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chemeClr val="tx1">
                    <a:lumMod val="65000"/>
                    <a:lumOff val="35000"/>
                  </a:schemeClr>
                </a:solidFill>
                <a:effectLst/>
                <a:latin typeface="Arial" panose="020B0604020202020204" pitchFamily="34" charset="0"/>
              </a:rPr>
              <a:t>Increase Customer Satisfaction</a:t>
            </a:r>
            <a:endParaRPr kumimoji="0" lang="en-US" altLang="en-US" sz="1600" b="0" i="0" u="sng" strike="noStrike" cap="none" normalizeH="0" baseline="0" dirty="0">
              <a:ln>
                <a:noFill/>
              </a:ln>
              <a:solidFill>
                <a:schemeClr val="tx1">
                  <a:lumMod val="65000"/>
                  <a:lumOff val="3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Provide clear information to offer fair and competitive prices for insurance policies</a:t>
            </a:r>
            <a:endParaRPr kumimoji="0" lang="en-US" altLang="en-US" sz="1600" b="1" i="0" u="sng" strike="noStrike" cap="none" normalizeH="0" baseline="0" dirty="0">
              <a:ln>
                <a:noFill/>
              </a:ln>
              <a:solidFill>
                <a:schemeClr val="tx1">
                  <a:lumMod val="65000"/>
                  <a:lumOff val="3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lang="en-US" altLang="en-US" sz="1600" b="1" u="sng" dirty="0">
              <a:solidFill>
                <a:schemeClr val="tx1">
                  <a:lumMod val="65000"/>
                  <a:lumOff val="35000"/>
                </a:schemeClr>
              </a:solidFill>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chemeClr val="tx1">
                    <a:lumMod val="65000"/>
                    <a:lumOff val="35000"/>
                  </a:schemeClr>
                </a:solidFill>
                <a:effectLst/>
                <a:latin typeface="Arial" panose="020B0604020202020204" pitchFamily="34" charset="0"/>
              </a:rPr>
              <a:t>Adjust Premiums Based on Data</a:t>
            </a:r>
            <a:endParaRPr kumimoji="0" lang="en-US" altLang="en-US" sz="1600" b="0" i="0" u="sng" strike="noStrike" cap="none" normalizeH="0" baseline="0" dirty="0">
              <a:ln>
                <a:noFill/>
              </a:ln>
              <a:solidFill>
                <a:schemeClr val="tx1">
                  <a:lumMod val="65000"/>
                  <a:lumOff val="3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Help the company set the right premiums by showing patterns in the data, avoiding overpricing or underpricing.</a:t>
            </a:r>
          </a:p>
          <a:p>
            <a:pPr marR="0" lvl="0" algn="l"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chemeClr val="tx1">
                    <a:lumMod val="65000"/>
                    <a:lumOff val="35000"/>
                  </a:schemeClr>
                </a:solidFill>
                <a:effectLst/>
                <a:latin typeface="Arial" panose="020B0604020202020204" pitchFamily="34" charset="0"/>
              </a:rPr>
              <a:t>Support Better Decision-Making</a:t>
            </a:r>
            <a:endParaRPr kumimoji="0" lang="en-US" altLang="en-US" sz="1600" b="0" i="0" u="sng" strike="noStrike" cap="none" normalizeH="0" baseline="0" dirty="0">
              <a:ln>
                <a:noFill/>
              </a:ln>
              <a:solidFill>
                <a:schemeClr val="tx1">
                  <a:lumMod val="65000"/>
                  <a:lumOff val="3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Make it easier for the company to make informed decisions with simple, easy-to-understand insights.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chemeClr val="tx1">
                    <a:lumMod val="65000"/>
                    <a:lumOff val="35000"/>
                  </a:schemeClr>
                </a:solidFill>
                <a:effectLst/>
                <a:latin typeface="Arial" panose="020B0604020202020204" pitchFamily="34" charset="0"/>
              </a:rPr>
              <a:t>Stay Competitive</a:t>
            </a:r>
            <a:endParaRPr kumimoji="0" lang="en-US" altLang="en-US" sz="1600" b="0" i="0" u="sng" strike="noStrike" cap="none" normalizeH="0" baseline="0" dirty="0">
              <a:ln>
                <a:noFill/>
              </a:ln>
              <a:solidFill>
                <a:schemeClr val="tx1">
                  <a:lumMod val="65000"/>
                  <a:lumOff val="3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Use accurate pricing to stand out in the market and offer better value to customers.</a:t>
            </a: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endPar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endParaRPr>
          </a:p>
          <a:p>
            <a:pPr marR="0" lvl="0" algn="l" defTabSz="914400" rtl="0" eaLnBrk="0" fontAlgn="base" latinLnBrk="0" hangingPunct="0">
              <a:lnSpc>
                <a:spcPct val="100000"/>
              </a:lnSpc>
              <a:spcBef>
                <a:spcPct val="0"/>
              </a:spcBef>
              <a:spcAft>
                <a:spcPct val="0"/>
              </a:spcAft>
              <a:buClrTx/>
              <a:buSzTx/>
              <a:tabLst/>
            </a:pPr>
            <a:r>
              <a:rPr kumimoji="0" lang="en-US" altLang="en-US" sz="1600" b="1" i="0" u="sng" strike="noStrike" cap="none" normalizeH="0" baseline="0" dirty="0">
                <a:ln>
                  <a:noFill/>
                </a:ln>
                <a:solidFill>
                  <a:schemeClr val="tx1">
                    <a:lumMod val="65000"/>
                    <a:lumOff val="35000"/>
                  </a:schemeClr>
                </a:solidFill>
                <a:effectLst/>
                <a:latin typeface="Arial" panose="020B0604020202020204" pitchFamily="34" charset="0"/>
              </a:rPr>
              <a:t>Ensure Company Profitability</a:t>
            </a:r>
            <a:endParaRPr kumimoji="0" lang="en-US" altLang="en-US" sz="1600" b="0" i="0" u="sng" strike="noStrike" cap="none" normalizeH="0" baseline="0" dirty="0">
              <a:ln>
                <a:noFill/>
              </a:ln>
              <a:solidFill>
                <a:schemeClr val="tx1">
                  <a:lumMod val="65000"/>
                  <a:lumOff val="35000"/>
                </a:schemeClr>
              </a:solidFill>
              <a:effectLst/>
              <a:latin typeface="Arial" panose="020B0604020202020204" pitchFamily="34" charset="0"/>
            </a:endParaRPr>
          </a:p>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1600" b="0" i="0" u="none" strike="noStrike" cap="none" normalizeH="0" baseline="0" dirty="0">
                <a:ln>
                  <a:noFill/>
                </a:ln>
                <a:solidFill>
                  <a:schemeClr val="tx1">
                    <a:lumMod val="65000"/>
                    <a:lumOff val="35000"/>
                  </a:schemeClr>
                </a:solidFill>
                <a:effectLst/>
                <a:latin typeface="Arial" panose="020B0604020202020204" pitchFamily="34" charset="0"/>
              </a:rPr>
              <a:t>Help the company maintain profits by aligning pricing with accurate risk assessments.</a:t>
            </a:r>
          </a:p>
        </p:txBody>
      </p:sp>
    </p:spTree>
    <p:extLst>
      <p:ext uri="{BB962C8B-B14F-4D97-AF65-F5344CB8AC3E}">
        <p14:creationId xmlns:p14="http://schemas.microsoft.com/office/powerpoint/2010/main" val="4062209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30D8FF78-210E-EF24-DB8E-A1FE59EC108A}"/>
              </a:ext>
            </a:extLst>
          </p:cNvPr>
          <p:cNvSpPr txBox="1"/>
          <p:nvPr/>
        </p:nvSpPr>
        <p:spPr>
          <a:xfrm>
            <a:off x="0" y="2767280"/>
            <a:ext cx="6096000" cy="1323439"/>
          </a:xfrm>
          <a:prstGeom prst="rect">
            <a:avLst/>
          </a:prstGeom>
          <a:noFill/>
        </p:spPr>
        <p:txBody>
          <a:bodyPr wrap="square" rtlCol="0">
            <a:spAutoFit/>
          </a:bodyPr>
          <a:lstStyle/>
          <a:p>
            <a:pPr algn="ctr"/>
            <a:r>
              <a:rPr lang="en-IN" sz="4000" b="1" dirty="0">
                <a:latin typeface="TanseekModernProArabic-Book" panose="020B0504030202020303" pitchFamily="34" charset="-78"/>
                <a:cs typeface="TanseekModernProArabic-Book" panose="020B0504030202020303" pitchFamily="34" charset="-78"/>
              </a:rPr>
              <a:t>METHODS OF INSIGHTTS </a:t>
            </a:r>
          </a:p>
          <a:p>
            <a:pPr algn="ctr"/>
            <a:r>
              <a:rPr lang="en-IN" sz="4000" b="1" dirty="0">
                <a:latin typeface="TanseekModernProArabic-Book" panose="020B0504030202020303" pitchFamily="34" charset="-78"/>
                <a:cs typeface="TanseekModernProArabic-Book" panose="020B0504030202020303" pitchFamily="34" charset="-78"/>
              </a:rPr>
              <a:t>DISCOVERY</a:t>
            </a:r>
          </a:p>
        </p:txBody>
      </p:sp>
      <p:sp>
        <p:nvSpPr>
          <p:cNvPr id="8" name="Rectangle 7">
            <a:extLst>
              <a:ext uri="{FF2B5EF4-FFF2-40B4-BE49-F238E27FC236}">
                <a16:creationId xmlns:a16="http://schemas.microsoft.com/office/drawing/2014/main" id="{376CABAF-0051-C9A2-BB2C-80FF0C48A458}"/>
              </a:ext>
            </a:extLst>
          </p:cNvPr>
          <p:cNvSpPr/>
          <p:nvPr/>
        </p:nvSpPr>
        <p:spPr>
          <a:xfrm>
            <a:off x="6096000" y="1366882"/>
            <a:ext cx="45719" cy="4124236"/>
          </a:xfrm>
          <a:prstGeom prst="rect">
            <a:avLst/>
          </a:prstGeom>
          <a:solidFill>
            <a:schemeClr val="tx1">
              <a:lumMod val="65000"/>
              <a:lumOff val="35000"/>
            </a:schemeClr>
          </a:solidFill>
          <a:ln>
            <a:solidFill>
              <a:schemeClr val="tx1">
                <a:lumMod val="65000"/>
                <a:lumOff val="3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baseline="-25000" dirty="0"/>
          </a:p>
        </p:txBody>
      </p:sp>
      <p:sp>
        <p:nvSpPr>
          <p:cNvPr id="4" name="TextBox 3">
            <a:extLst>
              <a:ext uri="{FF2B5EF4-FFF2-40B4-BE49-F238E27FC236}">
                <a16:creationId xmlns:a16="http://schemas.microsoft.com/office/drawing/2014/main" id="{698886FD-B79A-D517-13EC-75E6CEE8661B}"/>
              </a:ext>
            </a:extLst>
          </p:cNvPr>
          <p:cNvSpPr txBox="1"/>
          <p:nvPr/>
        </p:nvSpPr>
        <p:spPr>
          <a:xfrm>
            <a:off x="7024274" y="2151727"/>
            <a:ext cx="3799114" cy="2554545"/>
          </a:xfrm>
          <a:prstGeom prst="rect">
            <a:avLst/>
          </a:prstGeom>
          <a:noFill/>
        </p:spPr>
        <p:txBody>
          <a:bodyPr wrap="square" rtlCol="0">
            <a:spAutoFit/>
          </a:bodyPr>
          <a:lstStyle/>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Understanding of the data</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Data Cleaning </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Data Modelling</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Data Analysis</a:t>
            </a:r>
          </a:p>
          <a:p>
            <a:pPr marL="457200" indent="-457200">
              <a:buFont typeface="Wingdings" panose="05000000000000000000" pitchFamily="2" charset="2"/>
              <a:buChar char="§"/>
            </a:pPr>
            <a:r>
              <a:rPr lang="en-IN" sz="3200" dirty="0">
                <a:latin typeface="TanseekModernProArabic-Book" panose="020B0504030202020303" pitchFamily="34" charset="-78"/>
                <a:cs typeface="TanseekModernProArabic-Book" panose="020B0504030202020303" pitchFamily="34" charset="-78"/>
              </a:rPr>
              <a:t>Uncover Insights</a:t>
            </a:r>
          </a:p>
        </p:txBody>
      </p:sp>
    </p:spTree>
    <p:extLst>
      <p:ext uri="{BB962C8B-B14F-4D97-AF65-F5344CB8AC3E}">
        <p14:creationId xmlns:p14="http://schemas.microsoft.com/office/powerpoint/2010/main" val="23316954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00D1CFC-FA25-4E80-12BF-46B62BACE402}"/>
              </a:ext>
            </a:extLst>
          </p:cNvPr>
          <p:cNvSpPr txBox="1"/>
          <p:nvPr/>
        </p:nvSpPr>
        <p:spPr>
          <a:xfrm>
            <a:off x="3048000" y="2721114"/>
            <a:ext cx="6096000" cy="707886"/>
          </a:xfrm>
          <a:prstGeom prst="rect">
            <a:avLst/>
          </a:prstGeom>
          <a:noFill/>
        </p:spPr>
        <p:txBody>
          <a:bodyPr wrap="square" rtlCol="0">
            <a:spAutoFit/>
          </a:bodyPr>
          <a:lstStyle/>
          <a:p>
            <a:pPr algn="ctr"/>
            <a:r>
              <a:rPr lang="en-IN" sz="4000" b="1" dirty="0">
                <a:latin typeface="TanseekModernProArabic-Book" panose="020B0504030202020303" pitchFamily="34" charset="-78"/>
                <a:cs typeface="TanseekModernProArabic-Book" panose="020B0504030202020303" pitchFamily="34" charset="-78"/>
              </a:rPr>
              <a:t>VISUAL ANALYSIS  AND FINDINGS</a:t>
            </a:r>
          </a:p>
        </p:txBody>
      </p:sp>
    </p:spTree>
    <p:extLst>
      <p:ext uri="{BB962C8B-B14F-4D97-AF65-F5344CB8AC3E}">
        <p14:creationId xmlns:p14="http://schemas.microsoft.com/office/powerpoint/2010/main" val="5188220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15894882-F19E-B8FA-ABEA-87B424A609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7" y="1227841"/>
            <a:ext cx="7120138" cy="4402318"/>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0D3AD5-4B60-6680-755E-5D61B1509956}"/>
              </a:ext>
            </a:extLst>
          </p:cNvPr>
          <p:cNvSpPr txBox="1"/>
          <p:nvPr/>
        </p:nvSpPr>
        <p:spPr>
          <a:xfrm>
            <a:off x="7497210" y="1443841"/>
            <a:ext cx="4421413" cy="3970318"/>
          </a:xfrm>
          <a:prstGeom prst="rect">
            <a:avLst/>
          </a:prstGeom>
          <a:noFill/>
        </p:spPr>
        <p:txBody>
          <a:bodyPr wrap="square" rtlCol="0">
            <a:spAutoFit/>
          </a:bodyPr>
          <a:lstStyle/>
          <a:p>
            <a:pPr marL="457200" lvl="0" indent="-457200" algn="just" eaLnBrk="0" fontAlgn="base" hangingPunct="0">
              <a:spcBef>
                <a:spcPct val="0"/>
              </a:spcBef>
              <a:spcAft>
                <a:spcPct val="0"/>
              </a:spcAft>
              <a:buClrTx/>
              <a:buFont typeface="Wingdings" panose="05000000000000000000" pitchFamily="2" charset="2"/>
              <a:buChar char="§"/>
            </a:pPr>
            <a:r>
              <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 People who are not married earn an average of 48,294.27, slightly less than married individuals.</a:t>
            </a:r>
          </a:p>
          <a:p>
            <a:pPr marL="457200" lvl="0" indent="-457200" algn="just" eaLnBrk="0" fontAlgn="base" hangingPunct="0">
              <a:spcBef>
                <a:spcPct val="0"/>
              </a:spcBef>
              <a:spcAft>
                <a:spcPct val="0"/>
              </a:spcAft>
              <a:buClrTx/>
              <a:buFont typeface="Wingdings" panose="05000000000000000000" pitchFamily="2" charset="2"/>
              <a:buChar char="§"/>
            </a:pP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lvl="0" algn="just" eaLnBrk="0" fontAlgn="base" hangingPunct="0">
              <a:spcBef>
                <a:spcPct val="0"/>
              </a:spcBef>
              <a:spcAft>
                <a:spcPct val="0"/>
              </a:spcAft>
              <a:buClrTx/>
            </a:pP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marL="457200" lvl="0" indent="-457200" algn="just" eaLnBrk="0" fontAlgn="base" hangingPunct="0">
              <a:spcBef>
                <a:spcPct val="0"/>
              </a:spcBef>
              <a:spcAft>
                <a:spcPct val="0"/>
              </a:spcAft>
              <a:buClrTx/>
              <a:buFont typeface="Wingdings" panose="05000000000000000000" pitchFamily="2" charset="2"/>
              <a:buChar char="§"/>
            </a:pPr>
            <a:r>
              <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 Married individuals have an average income of 48,711.49, which is only 780.34 higher than those who are not married. </a:t>
            </a:r>
          </a:p>
        </p:txBody>
      </p:sp>
    </p:spTree>
    <p:extLst>
      <p:ext uri="{BB962C8B-B14F-4D97-AF65-F5344CB8AC3E}">
        <p14:creationId xmlns:p14="http://schemas.microsoft.com/office/powerpoint/2010/main" val="27016505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a:extLst>
              <a:ext uri="{FF2B5EF4-FFF2-40B4-BE49-F238E27FC236}">
                <a16:creationId xmlns:a16="http://schemas.microsoft.com/office/drawing/2014/main" id="{0144EF34-A735-8E3A-CC97-701D5F3EE1D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3378" y="1227841"/>
            <a:ext cx="7118338" cy="440120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980D3AD5-4B60-6680-755E-5D61B1509956}"/>
              </a:ext>
            </a:extLst>
          </p:cNvPr>
          <p:cNvSpPr txBox="1"/>
          <p:nvPr/>
        </p:nvSpPr>
        <p:spPr>
          <a:xfrm>
            <a:off x="7497209" y="366066"/>
            <a:ext cx="4421413" cy="6124754"/>
          </a:xfrm>
          <a:prstGeom prst="rect">
            <a:avLst/>
          </a:prstGeom>
          <a:noFill/>
        </p:spPr>
        <p:txBody>
          <a:bodyPr wrap="square" rtlCol="0">
            <a:spAutoFit/>
          </a:bodyPr>
          <a:lstStyle/>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The Southeast region has the highest car type count (67), followed by the Northwestern region with 61.</a:t>
            </a:r>
          </a:p>
          <a:p>
            <a:pPr marL="457200" marR="0" lvl="0" indent="-457200" algn="just" defTabSz="914400" rtl="0" eaLnBrk="0" fontAlgn="base" latinLnBrk="0" hangingPunct="0">
              <a:lnSpc>
                <a:spcPct val="100000"/>
              </a:lnSpc>
              <a:spcBef>
                <a:spcPct val="0"/>
              </a:spcBef>
              <a:spcAft>
                <a:spcPct val="0"/>
              </a:spcAft>
              <a:buClrTx/>
              <a:buSzTx/>
              <a:buFont typeface="Wingdings" panose="05000000000000000000" pitchFamily="2" charset="2"/>
              <a:buChar char="§"/>
              <a:tabLst/>
            </a:pPr>
            <a:r>
              <a:rPr kumimoji="0" lang="en-US" altLang="en-US" sz="2800" i="0" u="none" strike="noStrike" cap="none" normalizeH="0" baseline="0" dirty="0">
                <a:ln>
                  <a:noFill/>
                </a:ln>
                <a:solidFill>
                  <a:schemeClr val="tx1"/>
                </a:solidFill>
                <a:effectLst/>
                <a:latin typeface="TanseekModernProArabic-Book" panose="020B0504030202020303" pitchFamily="34" charset="-78"/>
                <a:cs typeface="TanseekModernProArabic-Book" panose="020B0504030202020303" pitchFamily="34" charset="-78"/>
              </a:rPr>
              <a:t>These two regions make up a significant portion of the total car types, suggesting either larger populations or greater car variety. </a:t>
            </a:r>
          </a:p>
          <a:p>
            <a:pPr marL="457200" lvl="0" indent="-457200" algn="just" eaLnBrk="0" fontAlgn="base" hangingPunct="0">
              <a:spcBef>
                <a:spcPct val="0"/>
              </a:spcBef>
              <a:spcAft>
                <a:spcPct val="0"/>
              </a:spcAft>
              <a:buClrTx/>
              <a:buFont typeface="Wingdings" panose="05000000000000000000" pitchFamily="2" charset="2"/>
              <a:buChar char="§"/>
            </a:pPr>
            <a:r>
              <a:rPr lang="en-US" sz="2800" dirty="0">
                <a:latin typeface="TanseekModernProArabic-Book" panose="020B0504030202020303" pitchFamily="34" charset="-78"/>
                <a:cs typeface="TanseekModernProArabic-Book" panose="020B0504030202020303" pitchFamily="34" charset="-78"/>
              </a:rPr>
              <a:t>Northwestern and Southwest show high variety in car types, making them ideal for diverse product offerings.</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a:p>
            <a:pPr marL="457200" lvl="0" indent="-457200" algn="just" eaLnBrk="0" fontAlgn="base" hangingPunct="0">
              <a:spcBef>
                <a:spcPct val="0"/>
              </a:spcBef>
              <a:spcAft>
                <a:spcPct val="0"/>
              </a:spcAft>
              <a:buClrTx/>
              <a:buFont typeface="Wingdings" panose="05000000000000000000" pitchFamily="2" charset="2"/>
              <a:buChar char="§"/>
            </a:pPr>
            <a:r>
              <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rPr>
              <a:t> </a:t>
            </a:r>
            <a:r>
              <a:rPr lang="en-US" sz="2800" dirty="0">
                <a:latin typeface="TanseekModernProArabic-Book" panose="020B0504030202020303" pitchFamily="34" charset="-78"/>
                <a:cs typeface="TanseekModernProArabic-Book" panose="020B0504030202020303" pitchFamily="34" charset="-78"/>
              </a:rPr>
              <a:t>Southeast shows a balanced distribution across multiple car types, indicating a well-rounded market for most car categories.</a:t>
            </a:r>
            <a:endParaRPr lang="en-US" altLang="en-US" sz="2800" dirty="0">
              <a:solidFill>
                <a:schemeClr val="tx1">
                  <a:lumMod val="65000"/>
                  <a:lumOff val="35000"/>
                </a:schemeClr>
              </a:solidFill>
              <a:latin typeface="TanseekModernProArabic-Book" panose="020B0504030202020303" pitchFamily="34" charset="-78"/>
              <a:cs typeface="TanseekModernProArabic-Book" panose="020B0504030202020303" pitchFamily="34" charset="-78"/>
            </a:endParaRPr>
          </a:p>
        </p:txBody>
      </p:sp>
    </p:spTree>
    <p:extLst>
      <p:ext uri="{BB962C8B-B14F-4D97-AF65-F5344CB8AC3E}">
        <p14:creationId xmlns:p14="http://schemas.microsoft.com/office/powerpoint/2010/main" val="96766195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161</TotalTime>
  <Words>1285</Words>
  <Application>Microsoft Office PowerPoint</Application>
  <PresentationFormat>Widescreen</PresentationFormat>
  <Paragraphs>92</Paragraphs>
  <Slides>17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TanseekModernProArabic-Book</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keval dobariya</dc:creator>
  <cp:lastModifiedBy>keval dobariya</cp:lastModifiedBy>
  <cp:revision>15</cp:revision>
  <dcterms:created xsi:type="dcterms:W3CDTF">2024-09-17T21:57:14Z</dcterms:created>
  <dcterms:modified xsi:type="dcterms:W3CDTF">2024-09-18T00:49:51Z</dcterms:modified>
</cp:coreProperties>
</file>