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60" r:id="rId4"/>
    <p:sldId id="261" r:id="rId5"/>
    <p:sldId id="262" r:id="rId6"/>
    <p:sldId id="265" r:id="rId7"/>
    <p:sldId id="266" r:id="rId8"/>
    <p:sldId id="267" r:id="rId9"/>
    <p:sldId id="268" r:id="rId10"/>
    <p:sldId id="269"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540290-85E3-4643-AC49-5B8C38F02422}"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62C8F-E404-4722-8CDA-7846576FB9DD}" type="slidenum">
              <a:rPr lang="en-IN" smtClean="0"/>
              <a:t>‹#›</a:t>
            </a:fld>
            <a:endParaRPr lang="en-IN"/>
          </a:p>
        </p:txBody>
      </p:sp>
    </p:spTree>
    <p:extLst>
      <p:ext uri="{BB962C8B-B14F-4D97-AF65-F5344CB8AC3E}">
        <p14:creationId xmlns:p14="http://schemas.microsoft.com/office/powerpoint/2010/main" val="84280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CD9D5366-3103-4B5E-86BF-3F234D4C087A}" type="slidenum">
              <a:t>1</a:t>
            </a:fld>
            <a:endParaRPr lang="en-IN"/>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extLst>
      <p:ext uri="{BB962C8B-B14F-4D97-AF65-F5344CB8AC3E}">
        <p14:creationId xmlns:p14="http://schemas.microsoft.com/office/powerpoint/2010/main" val="494078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5472CAB2-76C4-4B83-A165-C71934DC6E82}" type="slidenum">
              <a:t>6</a:t>
            </a:fld>
            <a:endParaRPr lang="en-IN"/>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extLst>
      <p:ext uri="{BB962C8B-B14F-4D97-AF65-F5344CB8AC3E}">
        <p14:creationId xmlns:p14="http://schemas.microsoft.com/office/powerpoint/2010/main" val="2015362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349A78B9-67C3-455B-8CEB-F50190941584}" type="slidenum">
              <a:t>7</a:t>
            </a:fld>
            <a:endParaRPr lang="en-IN"/>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extLst>
      <p:ext uri="{BB962C8B-B14F-4D97-AF65-F5344CB8AC3E}">
        <p14:creationId xmlns:p14="http://schemas.microsoft.com/office/powerpoint/2010/main" val="5234095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FAF586C-9091-467A-B0EE-6CD20C5900E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985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83029-611D-4554-94C9-33C0B41EA2F7}"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F586C-9091-467A-B0EE-6CD20C5900EB}" type="slidenum">
              <a:rPr lang="en-IN" smtClean="0"/>
              <a:t>‹#›</a:t>
            </a:fld>
            <a:endParaRPr lang="en-IN"/>
          </a:p>
        </p:txBody>
      </p:sp>
    </p:spTree>
    <p:extLst>
      <p:ext uri="{BB962C8B-B14F-4D97-AF65-F5344CB8AC3E}">
        <p14:creationId xmlns:p14="http://schemas.microsoft.com/office/powerpoint/2010/main" val="213011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549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32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spTree>
    <p:extLst>
      <p:ext uri="{BB962C8B-B14F-4D97-AF65-F5344CB8AC3E}">
        <p14:creationId xmlns:p14="http://schemas.microsoft.com/office/powerpoint/2010/main" val="1204955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645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904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9590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22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spTree>
    <p:extLst>
      <p:ext uri="{BB962C8B-B14F-4D97-AF65-F5344CB8AC3E}">
        <p14:creationId xmlns:p14="http://schemas.microsoft.com/office/powerpoint/2010/main" val="259524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483029-611D-4554-94C9-33C0B41EA2F7}"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AF586C-9091-467A-B0EE-6CD20C5900E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07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483029-611D-4554-94C9-33C0B41EA2F7}"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F586C-9091-467A-B0EE-6CD20C5900EB}" type="slidenum">
              <a:rPr lang="en-IN" smtClean="0"/>
              <a:t>‹#›</a:t>
            </a:fld>
            <a:endParaRPr lang="en-IN"/>
          </a:p>
        </p:txBody>
      </p:sp>
    </p:spTree>
    <p:extLst>
      <p:ext uri="{BB962C8B-B14F-4D97-AF65-F5344CB8AC3E}">
        <p14:creationId xmlns:p14="http://schemas.microsoft.com/office/powerpoint/2010/main" val="107621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83029-611D-4554-94C9-33C0B41EA2F7}" type="datetimeFigureOut">
              <a:rPr lang="en-IN" smtClean="0"/>
              <a:t>23-07-2025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AF586C-9091-467A-B0EE-6CD20C5900E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57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483029-611D-4554-94C9-33C0B41EA2F7}" type="datetimeFigureOut">
              <a:rPr lang="en-IN" smtClean="0"/>
              <a:t>23-07-2025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AF586C-9091-467A-B0EE-6CD20C5900E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74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83029-611D-4554-94C9-33C0B41EA2F7}" type="datetimeFigureOut">
              <a:rPr lang="en-IN" smtClean="0"/>
              <a:t>23-07-2025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AF586C-9091-467A-B0EE-6CD20C5900EB}" type="slidenum">
              <a:rPr lang="en-IN" smtClean="0"/>
              <a:t>‹#›</a:t>
            </a:fld>
            <a:endParaRPr lang="en-IN"/>
          </a:p>
        </p:txBody>
      </p:sp>
    </p:spTree>
    <p:extLst>
      <p:ext uri="{BB962C8B-B14F-4D97-AF65-F5344CB8AC3E}">
        <p14:creationId xmlns:p14="http://schemas.microsoft.com/office/powerpoint/2010/main" val="2558802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83029-611D-4554-94C9-33C0B41EA2F7}"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F586C-9091-467A-B0EE-6CD20C5900E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0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483029-611D-4554-94C9-33C0B41EA2F7}"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AF586C-9091-467A-B0EE-6CD20C5900EB}" type="slidenum">
              <a:rPr lang="en-IN" smtClean="0"/>
              <a:t>‹#›</a:t>
            </a:fld>
            <a:endParaRPr lang="en-IN"/>
          </a:p>
        </p:txBody>
      </p:sp>
    </p:spTree>
    <p:extLst>
      <p:ext uri="{BB962C8B-B14F-4D97-AF65-F5344CB8AC3E}">
        <p14:creationId xmlns:p14="http://schemas.microsoft.com/office/powerpoint/2010/main" val="380109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483029-611D-4554-94C9-33C0B41EA2F7}" type="datetimeFigureOut">
              <a:rPr lang="en-IN" smtClean="0"/>
              <a:t>23-07-2025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AF586C-9091-467A-B0EE-6CD20C5900EB}" type="slidenum">
              <a:rPr lang="en-IN" smtClean="0"/>
              <a:t>‹#›</a:t>
            </a:fld>
            <a:endParaRPr lang="en-IN"/>
          </a:p>
        </p:txBody>
      </p:sp>
    </p:spTree>
    <p:extLst>
      <p:ext uri="{BB962C8B-B14F-4D97-AF65-F5344CB8AC3E}">
        <p14:creationId xmlns:p14="http://schemas.microsoft.com/office/powerpoint/2010/main" val="623566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8274" y="923269"/>
            <a:ext cx="10515600" cy="1015663"/>
          </a:xfrm>
        </p:spPr>
        <p:txBody>
          <a:bodyPr vert="horz">
            <a:spAutoFit/>
          </a:bodyPr>
          <a:lstStyle/>
          <a:p>
            <a:pPr lvl="0" algn="ctr"/>
            <a:r>
              <a:rPr lang="en-IN" sz="6000" b="1" dirty="0" smtClean="0">
                <a:solidFill>
                  <a:schemeClr val="tx2">
                    <a:lumMod val="75000"/>
                  </a:schemeClr>
                </a:solidFill>
                <a:latin typeface="Bell MT" panose="02020503060305020303" pitchFamily="18" charset="0"/>
              </a:rPr>
              <a:t>Credit </a:t>
            </a:r>
            <a:r>
              <a:rPr lang="en-IN" sz="6000" b="1" smtClean="0">
                <a:solidFill>
                  <a:schemeClr val="tx2">
                    <a:lumMod val="75000"/>
                  </a:schemeClr>
                </a:solidFill>
                <a:latin typeface="Bell MT" panose="02020503060305020303" pitchFamily="18" charset="0"/>
              </a:rPr>
              <a:t>Card </a:t>
            </a:r>
            <a:r>
              <a:rPr lang="en-IN" sz="6000" b="1" smtClean="0">
                <a:solidFill>
                  <a:schemeClr val="tx2">
                    <a:lumMod val="75000"/>
                  </a:schemeClr>
                </a:solidFill>
                <a:latin typeface="Bell MT" panose="02020503060305020303" pitchFamily="18" charset="0"/>
              </a:rPr>
              <a:t>Fraud Detection</a:t>
            </a:r>
            <a:endParaRPr lang="en-IN" sz="6000" b="1" dirty="0">
              <a:solidFill>
                <a:schemeClr val="tx2">
                  <a:lumMod val="75000"/>
                </a:schemeClr>
              </a:solidFill>
              <a:latin typeface="Bell MT" panose="02020503060305020303" pitchFamily="18" charset="0"/>
            </a:endParaRPr>
          </a:p>
        </p:txBody>
      </p:sp>
      <p:sp>
        <p:nvSpPr>
          <p:cNvPr id="3" name="Subtitle 2"/>
          <p:cNvSpPr txBox="1">
            <a:spLocks noGrp="1"/>
          </p:cNvSpPr>
          <p:nvPr>
            <p:ph type="subTitle" idx="4294967295"/>
          </p:nvPr>
        </p:nvSpPr>
        <p:spPr>
          <a:xfrm>
            <a:off x="1220788" y="1617282"/>
            <a:ext cx="10971212" cy="3976687"/>
          </a:xfrm>
        </p:spPr>
        <p:txBody>
          <a:bodyPr vert="horz" anchor="ctr"/>
          <a:lstStyle/>
          <a:p>
            <a:pPr marL="0" lvl="0" indent="0" algn="l">
              <a:buNone/>
            </a:pPr>
            <a:r>
              <a:rPr lang="en-IN" sz="3386" dirty="0">
                <a:solidFill>
                  <a:schemeClr val="tx2">
                    <a:lumMod val="60000"/>
                    <a:lumOff val="40000"/>
                  </a:schemeClr>
                </a:solidFill>
                <a:latin typeface="Bell MT" panose="02020503060305020303" pitchFamily="18" charset="0"/>
              </a:rPr>
              <a:t>Prepared by </a:t>
            </a:r>
            <a:r>
              <a:rPr lang="en-IN" dirty="0">
                <a:solidFill>
                  <a:schemeClr val="tx2">
                    <a:lumMod val="60000"/>
                    <a:lumOff val="40000"/>
                  </a:schemeClr>
                </a:solidFill>
                <a:latin typeface="Bell MT" panose="02020503060305020303" pitchFamily="18" charset="0"/>
              </a:rPr>
              <a:t>:</a:t>
            </a:r>
            <a:br>
              <a:rPr lang="en-IN" dirty="0">
                <a:solidFill>
                  <a:schemeClr val="tx2">
                    <a:lumMod val="60000"/>
                    <a:lumOff val="40000"/>
                  </a:schemeClr>
                </a:solidFill>
                <a:latin typeface="Bell MT" panose="02020503060305020303" pitchFamily="18" charset="0"/>
              </a:rPr>
            </a:br>
            <a:r>
              <a:rPr lang="en-IN" sz="3144" dirty="0" smtClean="0">
                <a:solidFill>
                  <a:schemeClr val="tx2">
                    <a:lumMod val="60000"/>
                    <a:lumOff val="40000"/>
                  </a:schemeClr>
                </a:solidFill>
                <a:latin typeface="Bell MT" panose="02020503060305020303" pitchFamily="18" charset="0"/>
              </a:rPr>
              <a:t>Parita Chodvadiya</a:t>
            </a:r>
            <a:endParaRPr lang="en-IN" sz="3144" dirty="0">
              <a:solidFill>
                <a:schemeClr val="tx2">
                  <a:lumMod val="60000"/>
                  <a:lumOff val="40000"/>
                </a:schemeClr>
              </a:solidFill>
              <a:latin typeface="Bell MT" panose="02020503060305020303" pitchFamily="18" charset="0"/>
            </a:endParaRPr>
          </a:p>
        </p:txBody>
      </p:sp>
      <p:sp>
        <p:nvSpPr>
          <p:cNvPr id="4" name="TextBox 3"/>
          <p:cNvSpPr txBox="1"/>
          <p:nvPr/>
        </p:nvSpPr>
        <p:spPr>
          <a:xfrm>
            <a:off x="7601183" y="3108644"/>
            <a:ext cx="3653762" cy="1514274"/>
          </a:xfrm>
          <a:prstGeom prst="rect">
            <a:avLst/>
          </a:prstGeom>
          <a:noFill/>
          <a:ln>
            <a:noFill/>
          </a:ln>
        </p:spPr>
        <p:txBody>
          <a:bodyPr vert="horz" wrap="square" lIns="108847" tIns="54423" rIns="108847" bIns="54423" anchorCtr="0" compatLnSpc="0"/>
          <a:lstStyle/>
          <a:p>
            <a:pPr hangingPunct="0"/>
            <a:r>
              <a:rPr lang="en-IN" sz="3386" dirty="0">
                <a:solidFill>
                  <a:schemeClr val="tx2">
                    <a:lumMod val="60000"/>
                    <a:lumOff val="40000"/>
                  </a:schemeClr>
                </a:solidFill>
                <a:latin typeface="Bell MT" panose="02020503060305020303" pitchFamily="18" charset="0"/>
                <a:ea typeface="Noto Sans CJK SC" pitchFamily="2"/>
                <a:cs typeface="Lohit Devanagari" pitchFamily="2"/>
              </a:rPr>
              <a:t>External Guide</a:t>
            </a:r>
            <a:r>
              <a:rPr lang="en-IN" sz="2177" dirty="0">
                <a:solidFill>
                  <a:schemeClr val="tx2">
                    <a:lumMod val="60000"/>
                    <a:lumOff val="40000"/>
                  </a:schemeClr>
                </a:solidFill>
                <a:latin typeface="Bell MT" panose="02020503060305020303" pitchFamily="18" charset="0"/>
                <a:ea typeface="Noto Sans CJK SC" pitchFamily="2"/>
                <a:cs typeface="Lohit Devanagari" pitchFamily="2"/>
              </a:rPr>
              <a:t>:</a:t>
            </a:r>
            <a:br>
              <a:rPr lang="en-IN" sz="2177" dirty="0">
                <a:solidFill>
                  <a:schemeClr val="tx2">
                    <a:lumMod val="60000"/>
                    <a:lumOff val="40000"/>
                  </a:schemeClr>
                </a:solidFill>
                <a:latin typeface="Bell MT" panose="02020503060305020303" pitchFamily="18" charset="0"/>
                <a:ea typeface="Noto Sans CJK SC" pitchFamily="2"/>
                <a:cs typeface="Lohit Devanagari" pitchFamily="2"/>
              </a:rPr>
            </a:br>
            <a:r>
              <a:rPr lang="en-IN" sz="3144" dirty="0">
                <a:solidFill>
                  <a:schemeClr val="tx2">
                    <a:lumMod val="60000"/>
                    <a:lumOff val="40000"/>
                  </a:schemeClr>
                </a:solidFill>
                <a:latin typeface="Bell MT" panose="02020503060305020303" pitchFamily="18" charset="0"/>
                <a:ea typeface="Noto Sans CJK SC" pitchFamily="2"/>
                <a:cs typeface="Lohit Devanagari" pitchFamily="2"/>
              </a:rPr>
              <a:t>Mr. Sahaj Godhani</a:t>
            </a:r>
          </a:p>
        </p:txBody>
      </p:sp>
    </p:spTree>
    <p:extLst>
      <p:ext uri="{BB962C8B-B14F-4D97-AF65-F5344CB8AC3E}">
        <p14:creationId xmlns:p14="http://schemas.microsoft.com/office/powerpoint/2010/main" val="28329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791" y="960230"/>
            <a:ext cx="9731946" cy="4942397"/>
          </a:xfrm>
          <a:prstGeom prst="rect">
            <a:avLst/>
          </a:prstGeom>
        </p:spPr>
      </p:pic>
    </p:spTree>
    <p:extLst>
      <p:ext uri="{BB962C8B-B14F-4D97-AF65-F5344CB8AC3E}">
        <p14:creationId xmlns:p14="http://schemas.microsoft.com/office/powerpoint/2010/main" val="2056131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165" y="1037381"/>
            <a:ext cx="9680635" cy="4853967"/>
          </a:xfrm>
          <a:prstGeom prst="rect">
            <a:avLst/>
          </a:prstGeom>
        </p:spPr>
      </p:pic>
    </p:spTree>
    <p:extLst>
      <p:ext uri="{BB962C8B-B14F-4D97-AF65-F5344CB8AC3E}">
        <p14:creationId xmlns:p14="http://schemas.microsoft.com/office/powerpoint/2010/main" val="2829221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478" y="929629"/>
            <a:ext cx="10160265" cy="5051206"/>
          </a:xfrm>
          <a:prstGeom prst="rect">
            <a:avLst/>
          </a:prstGeom>
        </p:spPr>
      </p:pic>
    </p:spTree>
    <p:extLst>
      <p:ext uri="{BB962C8B-B14F-4D97-AF65-F5344CB8AC3E}">
        <p14:creationId xmlns:p14="http://schemas.microsoft.com/office/powerpoint/2010/main" val="3509991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IN" sz="6000" b="1" dirty="0" smtClean="0">
                <a:solidFill>
                  <a:schemeClr val="accent5">
                    <a:lumMod val="75000"/>
                  </a:schemeClr>
                </a:solidFill>
                <a:latin typeface="Bell MT" panose="02020503060305020303" pitchFamily="18" charset="0"/>
              </a:rPr>
              <a:t>Logistic Regression</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434" y="1528763"/>
            <a:ext cx="7929154" cy="4584654"/>
          </a:xfrm>
          <a:prstGeom prst="rect">
            <a:avLst/>
          </a:prstGeom>
        </p:spPr>
      </p:pic>
    </p:spTree>
    <p:extLst>
      <p:ext uri="{BB962C8B-B14F-4D97-AF65-F5344CB8AC3E}">
        <p14:creationId xmlns:p14="http://schemas.microsoft.com/office/powerpoint/2010/main" val="241692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GB" sz="6000" b="1" dirty="0" smtClean="0">
                <a:solidFill>
                  <a:schemeClr val="accent5">
                    <a:lumMod val="75000"/>
                  </a:schemeClr>
                </a:solidFill>
                <a:latin typeface="Bell MT" panose="02020503060305020303" pitchFamily="18" charset="0"/>
              </a:rPr>
              <a:t>Random Forest</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623" y="1528763"/>
            <a:ext cx="7458891" cy="4584654"/>
          </a:xfrm>
          <a:prstGeom prst="rect">
            <a:avLst/>
          </a:prstGeom>
        </p:spPr>
      </p:pic>
    </p:spTree>
    <p:extLst>
      <p:ext uri="{BB962C8B-B14F-4D97-AF65-F5344CB8AC3E}">
        <p14:creationId xmlns:p14="http://schemas.microsoft.com/office/powerpoint/2010/main" val="181208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GB" sz="6000" b="1" dirty="0" smtClean="0">
                <a:solidFill>
                  <a:schemeClr val="accent5">
                    <a:lumMod val="75000"/>
                  </a:schemeClr>
                </a:solidFill>
                <a:latin typeface="Bell MT" panose="02020503060305020303" pitchFamily="18" charset="0"/>
              </a:rPr>
              <a:t>Decision Tree</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754" y="1528763"/>
            <a:ext cx="7341326" cy="4584654"/>
          </a:xfrm>
          <a:prstGeom prst="rect">
            <a:avLst/>
          </a:prstGeom>
        </p:spPr>
      </p:pic>
    </p:spTree>
    <p:extLst>
      <p:ext uri="{BB962C8B-B14F-4D97-AF65-F5344CB8AC3E}">
        <p14:creationId xmlns:p14="http://schemas.microsoft.com/office/powerpoint/2010/main" val="4016247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GB" sz="6000" b="1" dirty="0" smtClean="0">
                <a:solidFill>
                  <a:schemeClr val="accent5">
                    <a:lumMod val="75000"/>
                  </a:schemeClr>
                </a:solidFill>
                <a:latin typeface="Bell MT" panose="02020503060305020303" pitchFamily="18" charset="0"/>
              </a:rPr>
              <a:t>SVM(support vector machine)</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937" y="1528763"/>
            <a:ext cx="7628709" cy="4584654"/>
          </a:xfrm>
          <a:prstGeom prst="rect">
            <a:avLst/>
          </a:prstGeom>
        </p:spPr>
      </p:pic>
    </p:spTree>
    <p:extLst>
      <p:ext uri="{BB962C8B-B14F-4D97-AF65-F5344CB8AC3E}">
        <p14:creationId xmlns:p14="http://schemas.microsoft.com/office/powerpoint/2010/main" val="365493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GB" sz="6000" b="1" dirty="0" smtClean="0">
                <a:solidFill>
                  <a:schemeClr val="accent5">
                    <a:lumMod val="75000"/>
                  </a:schemeClr>
                </a:solidFill>
                <a:latin typeface="Bell MT" panose="02020503060305020303" pitchFamily="18" charset="0"/>
              </a:rPr>
              <a:t>KNN(KNeighborsclassifier)</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937" y="1528763"/>
            <a:ext cx="7772399" cy="4584654"/>
          </a:xfrm>
          <a:prstGeom prst="rect">
            <a:avLst/>
          </a:prstGeom>
        </p:spPr>
      </p:pic>
    </p:spTree>
    <p:extLst>
      <p:ext uri="{BB962C8B-B14F-4D97-AF65-F5344CB8AC3E}">
        <p14:creationId xmlns:p14="http://schemas.microsoft.com/office/powerpoint/2010/main" val="680274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GB" sz="6000" b="1" dirty="0" smtClean="0">
                <a:solidFill>
                  <a:schemeClr val="accent5">
                    <a:lumMod val="75000"/>
                  </a:schemeClr>
                </a:solidFill>
                <a:latin typeface="Bell MT" panose="02020503060305020303" pitchFamily="18" charset="0"/>
              </a:rPr>
              <a:t>XGBoost</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0" y="1528763"/>
            <a:ext cx="7876903" cy="4584654"/>
          </a:xfrm>
          <a:prstGeom prst="rect">
            <a:avLst/>
          </a:prstGeom>
        </p:spPr>
      </p:pic>
    </p:spTree>
    <p:extLst>
      <p:ext uri="{BB962C8B-B14F-4D97-AF65-F5344CB8AC3E}">
        <p14:creationId xmlns:p14="http://schemas.microsoft.com/office/powerpoint/2010/main" val="3901791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GB" sz="6000" b="1" dirty="0" smtClean="0">
                <a:solidFill>
                  <a:schemeClr val="accent5">
                    <a:lumMod val="75000"/>
                  </a:schemeClr>
                </a:solidFill>
                <a:latin typeface="Bell MT" panose="02020503060305020303" pitchFamily="18" charset="0"/>
              </a:rPr>
              <a:t>All Model Comparison</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349" y="1528763"/>
            <a:ext cx="9601200" cy="4584654"/>
          </a:xfrm>
          <a:prstGeom prst="rect">
            <a:avLst/>
          </a:prstGeom>
        </p:spPr>
      </p:pic>
    </p:spTree>
    <p:extLst>
      <p:ext uri="{BB962C8B-B14F-4D97-AF65-F5344CB8AC3E}">
        <p14:creationId xmlns:p14="http://schemas.microsoft.com/office/powerpoint/2010/main" val="2978958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469" y="914399"/>
            <a:ext cx="9875520"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6000" b="1" dirty="0" smtClean="0">
                <a:solidFill>
                  <a:schemeClr val="accent5">
                    <a:lumMod val="75000"/>
                  </a:schemeClr>
                </a:solidFill>
                <a:latin typeface="Bell MT" panose="02020503060305020303" pitchFamily="18" charset="0"/>
              </a:rPr>
              <a:t>Introduction</a:t>
            </a:r>
            <a:endParaRPr lang="en-IN" sz="6000" b="1" dirty="0">
              <a:solidFill>
                <a:schemeClr val="accent5">
                  <a:lumMod val="75000"/>
                </a:schemeClr>
              </a:solidFill>
              <a:latin typeface="Bell MT" panose="02020503060305020303" pitchFamily="18" charset="0"/>
            </a:endParaRPr>
          </a:p>
        </p:txBody>
      </p:sp>
      <p:sp>
        <p:nvSpPr>
          <p:cNvPr id="4" name="TextBox 3"/>
          <p:cNvSpPr txBox="1"/>
          <p:nvPr/>
        </p:nvSpPr>
        <p:spPr>
          <a:xfrm>
            <a:off x="1136469" y="2612571"/>
            <a:ext cx="9875520" cy="3046988"/>
          </a:xfrm>
          <a:prstGeom prst="rect">
            <a:avLst/>
          </a:prstGeom>
          <a:noFill/>
        </p:spPr>
        <p:txBody>
          <a:bodyPr wrap="square" rtlCol="0">
            <a:spAutoFit/>
          </a:bodyPr>
          <a:lstStyle/>
          <a:p>
            <a:r>
              <a:rPr lang="en-IN" sz="2400" dirty="0">
                <a:solidFill>
                  <a:schemeClr val="accent5">
                    <a:lumMod val="50000"/>
                  </a:schemeClr>
                </a:solidFill>
                <a:latin typeface="Bell MT" panose="02020503060305020303" pitchFamily="18" charset="0"/>
              </a:rPr>
              <a:t>Credit card fraud is a significant problem, with billions of dollars lost each year. Machine learning can be used to detect credit card fraud by identifying patterns that are indicative of fraudulent transactions. Credit card fraud refers to the physical loss of a credit card or the loss of sensitive credit card information. Many machinelearning algorithms can be used for detection. This project proposes to develop a machine-learning model to detect credit card fraud. The model will be trained on a dataset of historical credit card transactions and evaluated on a holdout dataset of unseen transactions.</a:t>
            </a:r>
          </a:p>
        </p:txBody>
      </p:sp>
    </p:spTree>
    <p:extLst>
      <p:ext uri="{BB962C8B-B14F-4D97-AF65-F5344CB8AC3E}">
        <p14:creationId xmlns:p14="http://schemas.microsoft.com/office/powerpoint/2010/main" val="233315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69" y="933739"/>
            <a:ext cx="9939581" cy="4980220"/>
          </a:xfrm>
          <a:prstGeom prst="rect">
            <a:avLst/>
          </a:prstGeom>
        </p:spPr>
      </p:pic>
    </p:spTree>
    <p:extLst>
      <p:ext uri="{BB962C8B-B14F-4D97-AF65-F5344CB8AC3E}">
        <p14:creationId xmlns:p14="http://schemas.microsoft.com/office/powerpoint/2010/main" val="3739551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38943" y="511447"/>
            <a:ext cx="9601200" cy="912813"/>
          </a:xfrm>
        </p:spPr>
        <p:txBody>
          <a:bodyPr>
            <a:normAutofit fontScale="90000"/>
          </a:bodyPr>
          <a:lstStyle/>
          <a:p>
            <a:r>
              <a:rPr lang="en-GB" sz="6000" b="1" dirty="0" smtClean="0">
                <a:solidFill>
                  <a:schemeClr val="accent5">
                    <a:lumMod val="75000"/>
                  </a:schemeClr>
                </a:solidFill>
                <a:latin typeface="Bell MT" panose="02020503060305020303" pitchFamily="18" charset="0"/>
              </a:rPr>
              <a:t>Deployment</a:t>
            </a:r>
            <a:endParaRPr lang="en-IN" sz="6000" b="1" dirty="0">
              <a:solidFill>
                <a:schemeClr val="accent5">
                  <a:lumMod val="75000"/>
                </a:schemeClr>
              </a:solidFill>
              <a:latin typeface="Bell MT" panose="02020503060305020303" pitchFamily="18" charset="0"/>
            </a:endParaRPr>
          </a:p>
        </p:txBody>
      </p:sp>
      <p:pic>
        <p:nvPicPr>
          <p:cNvPr id="6" name="Recording 2025-07-23 11001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40526" y="1424260"/>
            <a:ext cx="10332720" cy="4663803"/>
          </a:xfrm>
          <a:prstGeom prst="rect">
            <a:avLst/>
          </a:prstGeom>
        </p:spPr>
      </p:pic>
    </p:spTree>
    <p:extLst>
      <p:ext uri="{BB962C8B-B14F-4D97-AF65-F5344CB8AC3E}">
        <p14:creationId xmlns:p14="http://schemas.microsoft.com/office/powerpoint/2010/main" val="42152246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7256" y="2495006"/>
            <a:ext cx="7145383" cy="1446550"/>
          </a:xfrm>
          <a:prstGeom prst="rect">
            <a:avLst/>
          </a:prstGeom>
          <a:noFill/>
        </p:spPr>
        <p:txBody>
          <a:bodyPr wrap="square" rtlCol="0">
            <a:spAutoFit/>
          </a:bodyPr>
          <a:lstStyle/>
          <a:p>
            <a:pPr algn="ctr"/>
            <a:r>
              <a:rPr lang="en-GB" sz="8800" dirty="0" smtClean="0">
                <a:solidFill>
                  <a:schemeClr val="accent5">
                    <a:lumMod val="50000"/>
                  </a:schemeClr>
                </a:solidFill>
                <a:latin typeface="Bell MT" panose="02020503060305020303" pitchFamily="18" charset="0"/>
              </a:rPr>
              <a:t>THANK YOU</a:t>
            </a:r>
            <a:endParaRPr lang="en-IN" sz="8800" dirty="0">
              <a:solidFill>
                <a:schemeClr val="accent5">
                  <a:lumMod val="50000"/>
                </a:schemeClr>
              </a:solidFill>
              <a:latin typeface="Bell MT" panose="02020503060305020303" pitchFamily="18" charset="0"/>
            </a:endParaRPr>
          </a:p>
        </p:txBody>
      </p:sp>
    </p:spTree>
    <p:extLst>
      <p:ext uri="{BB962C8B-B14F-4D97-AF65-F5344CB8AC3E}">
        <p14:creationId xmlns:p14="http://schemas.microsoft.com/office/powerpoint/2010/main" val="463691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469" y="914399"/>
            <a:ext cx="9875520"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6000" b="1" dirty="0" smtClean="0">
                <a:solidFill>
                  <a:schemeClr val="accent5">
                    <a:lumMod val="75000"/>
                  </a:schemeClr>
                </a:solidFill>
                <a:latin typeface="Bell MT" panose="02020503060305020303" pitchFamily="18" charset="0"/>
              </a:rPr>
              <a:t>Overview</a:t>
            </a:r>
            <a:endParaRPr lang="en-IN" sz="6000" b="1" dirty="0">
              <a:solidFill>
                <a:schemeClr val="accent5">
                  <a:lumMod val="75000"/>
                </a:schemeClr>
              </a:solidFill>
              <a:latin typeface="Bell MT" panose="02020503060305020303" pitchFamily="18" charset="0"/>
            </a:endParaRPr>
          </a:p>
        </p:txBody>
      </p:sp>
      <p:sp>
        <p:nvSpPr>
          <p:cNvPr id="4" name="TextBox 3"/>
          <p:cNvSpPr txBox="1"/>
          <p:nvPr/>
        </p:nvSpPr>
        <p:spPr>
          <a:xfrm>
            <a:off x="1136469" y="2285999"/>
            <a:ext cx="9875520" cy="3785652"/>
          </a:xfrm>
          <a:prstGeom prst="rect">
            <a:avLst/>
          </a:prstGeom>
          <a:noFill/>
        </p:spPr>
        <p:txBody>
          <a:bodyPr wrap="square" rtlCol="0">
            <a:spAutoFit/>
          </a:bodyPr>
          <a:lstStyle/>
          <a:p>
            <a:pPr algn="just"/>
            <a:r>
              <a:rPr lang="en-IN" sz="2000" dirty="0">
                <a:solidFill>
                  <a:schemeClr val="accent5">
                    <a:lumMod val="50000"/>
                  </a:schemeClr>
                </a:solidFill>
                <a:latin typeface="Bell MT" panose="02020503060305020303" pitchFamily="18" charset="0"/>
              </a:rPr>
              <a:t>With the increase of people using credit cards in their daily lives, credit card companies should take special care of the security and safety of the customers. According to (Credit card statistics 2021), the number of people using credit cards worldwide was 2.8 billion in 2019; also, 70those users own a single card. Reports of Credit card fraud in the U.S. rose by 44.7in 2020. There are two kinds of credit card fraud, and the first is having a credit card account opened under your name by an identity thief. Reports of this fraudulent behaviour increased 48to 2020. The second type is when an identity thief uses an existing account you created, usually by stealing the information on the credit card. Reports on this type of Fraud increased 9to 2020(Daly, 2021). Those statistics caught We’s attention as the numbers have increased drastically and rapidly throughout the years, which motivated We to resolve the issue analytically by using different machine learning methods to detect fraudulent credit card transactions within numerous transactions.</a:t>
            </a:r>
          </a:p>
        </p:txBody>
      </p:sp>
    </p:spTree>
    <p:extLst>
      <p:ext uri="{BB962C8B-B14F-4D97-AF65-F5344CB8AC3E}">
        <p14:creationId xmlns:p14="http://schemas.microsoft.com/office/powerpoint/2010/main" val="182928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469" y="914399"/>
            <a:ext cx="9875520"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6000" b="1" dirty="0" smtClean="0">
                <a:solidFill>
                  <a:schemeClr val="accent5">
                    <a:lumMod val="75000"/>
                  </a:schemeClr>
                </a:solidFill>
                <a:latin typeface="Bell MT" panose="02020503060305020303" pitchFamily="18" charset="0"/>
              </a:rPr>
              <a:t>Project Goals</a:t>
            </a:r>
            <a:endParaRPr lang="en-IN" sz="6000" b="1" dirty="0">
              <a:solidFill>
                <a:schemeClr val="accent5">
                  <a:lumMod val="75000"/>
                </a:schemeClr>
              </a:solidFill>
              <a:latin typeface="Bell MT" panose="02020503060305020303" pitchFamily="18" charset="0"/>
            </a:endParaRPr>
          </a:p>
        </p:txBody>
      </p:sp>
      <p:sp>
        <p:nvSpPr>
          <p:cNvPr id="4" name="TextBox 3"/>
          <p:cNvSpPr txBox="1"/>
          <p:nvPr/>
        </p:nvSpPr>
        <p:spPr>
          <a:xfrm>
            <a:off x="1136469" y="2442754"/>
            <a:ext cx="9875520" cy="3416320"/>
          </a:xfrm>
          <a:prstGeom prst="rect">
            <a:avLst/>
          </a:prstGeom>
          <a:noFill/>
        </p:spPr>
        <p:txBody>
          <a:bodyPr wrap="square" rtlCol="0">
            <a:spAutoFit/>
          </a:bodyPr>
          <a:lstStyle/>
          <a:p>
            <a:pPr algn="just"/>
            <a:r>
              <a:rPr lang="en-IN" sz="2400" dirty="0">
                <a:solidFill>
                  <a:schemeClr val="accent5">
                    <a:lumMod val="50000"/>
                  </a:schemeClr>
                </a:solidFill>
                <a:latin typeface="Bell MT" panose="02020503060305020303" pitchFamily="18" charset="0"/>
              </a:rPr>
              <a:t>The main aim of this project is the detection of fraudulent credit card transactions, as it is essential to figure out the fraudulent transactions so that customers do not get charged for the purchase of products that they did not buy. Fraudulent Credit card transactions will be detected with multiple ML techniques. Then, a comparison will be made between the outcomes and results of each method to find the best and most suited model for detecting fraudulent credit card transactions; graphs and numbers will also be provided. In addition, it explores previous literature and different techniques used to distinguish Fraud within a dataset.</a:t>
            </a:r>
          </a:p>
        </p:txBody>
      </p:sp>
    </p:spTree>
    <p:extLst>
      <p:ext uri="{BB962C8B-B14F-4D97-AF65-F5344CB8AC3E}">
        <p14:creationId xmlns:p14="http://schemas.microsoft.com/office/powerpoint/2010/main" val="1237838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6469" y="914399"/>
            <a:ext cx="9875520" cy="101566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IN" sz="6000" b="1" dirty="0" smtClean="0">
                <a:solidFill>
                  <a:schemeClr val="accent5">
                    <a:lumMod val="75000"/>
                  </a:schemeClr>
                </a:solidFill>
                <a:latin typeface="Bell MT" panose="02020503060305020303" pitchFamily="18" charset="0"/>
              </a:rPr>
              <a:t>Data Source</a:t>
            </a:r>
            <a:endParaRPr lang="en-IN" sz="6000" b="1" dirty="0">
              <a:solidFill>
                <a:schemeClr val="accent5">
                  <a:lumMod val="75000"/>
                </a:schemeClr>
              </a:solidFill>
              <a:latin typeface="Bell MT" panose="02020503060305020303" pitchFamily="18" charset="0"/>
            </a:endParaRPr>
          </a:p>
        </p:txBody>
      </p:sp>
      <p:sp>
        <p:nvSpPr>
          <p:cNvPr id="4" name="TextBox 3"/>
          <p:cNvSpPr txBox="1"/>
          <p:nvPr/>
        </p:nvSpPr>
        <p:spPr>
          <a:xfrm>
            <a:off x="1136469" y="2299063"/>
            <a:ext cx="9875520" cy="3785652"/>
          </a:xfrm>
          <a:prstGeom prst="rect">
            <a:avLst/>
          </a:prstGeom>
          <a:noFill/>
        </p:spPr>
        <p:txBody>
          <a:bodyPr wrap="square" rtlCol="0">
            <a:spAutoFit/>
          </a:bodyPr>
          <a:lstStyle/>
          <a:p>
            <a:pPr algn="just"/>
            <a:r>
              <a:rPr lang="en-IN" sz="2400" dirty="0">
                <a:solidFill>
                  <a:schemeClr val="accent5">
                    <a:lumMod val="50000"/>
                  </a:schemeClr>
                </a:solidFill>
                <a:latin typeface="Bell MT" panose="02020503060305020303" pitchFamily="18" charset="0"/>
              </a:rPr>
              <a:t>The dataset was retrieved from an open-source website, Kaggle.com. It contains data on transactions made in 2013 by European credit card users in two days only. Thedataset consists of 31 attributes and 284,808 rows. Twenty-eight attributes are numeric variables that, due to the confidentiality and privacy of the customers, have been transformed using PCA transformation; the three remaining attributes are ”Time”, which contains the elapsed seconds between the first and other transactions of each Attribute, ”Amount” is the amount of each transaction, and the final attribute “Class” which contains binary variableswhere “1” is a case of fraudulent transaction, and “0” is not as case of fraudulent transaction.</a:t>
            </a:r>
          </a:p>
        </p:txBody>
      </p:sp>
    </p:spTree>
    <p:extLst>
      <p:ext uri="{BB962C8B-B14F-4D97-AF65-F5344CB8AC3E}">
        <p14:creationId xmlns:p14="http://schemas.microsoft.com/office/powerpoint/2010/main" val="938377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243151" y="786190"/>
            <a:ext cx="9601196" cy="1120987"/>
          </a:xfrm>
        </p:spPr>
        <p:txBody>
          <a:bodyPr vert="horz">
            <a:normAutofit/>
          </a:bodyPr>
          <a:lstStyle/>
          <a:p>
            <a:pPr lvl="0"/>
            <a:r>
              <a:rPr lang="en-IN" sz="6000" b="1" dirty="0">
                <a:solidFill>
                  <a:schemeClr val="accent5">
                    <a:lumMod val="75000"/>
                  </a:schemeClr>
                </a:solidFill>
                <a:latin typeface="Bell MT" panose="02020503060305020303" pitchFamily="18" charset="0"/>
              </a:rPr>
              <a:t>Tools and Technologies</a:t>
            </a:r>
          </a:p>
        </p:txBody>
      </p:sp>
      <p:sp>
        <p:nvSpPr>
          <p:cNvPr id="3" name="Text Placeholder 2"/>
          <p:cNvSpPr txBox="1">
            <a:spLocks noGrp="1"/>
          </p:cNvSpPr>
          <p:nvPr>
            <p:ph type="body" idx="4294967295"/>
          </p:nvPr>
        </p:nvSpPr>
        <p:spPr>
          <a:xfrm>
            <a:off x="979714" y="2285999"/>
            <a:ext cx="10514251" cy="3017520"/>
          </a:xfrm>
        </p:spPr>
        <p:txBody>
          <a:bodyPr vert="horz">
            <a:normAutofit/>
          </a:bodyPr>
          <a:lstStyle/>
          <a:p>
            <a:pPr lvl="0" algn="just">
              <a:buSzPct val="45000"/>
              <a:buFont typeface="StarSymbol"/>
              <a:buChar char="●"/>
            </a:pPr>
            <a:r>
              <a:rPr lang="en-IN" sz="3600" baseline="-8000" dirty="0">
                <a:solidFill>
                  <a:schemeClr val="accent5">
                    <a:lumMod val="50000"/>
                  </a:schemeClr>
                </a:solidFill>
              </a:rPr>
              <a:t>Python Modules – Pandas, Numpy, Matplotlib, seaborn, Sklearn</a:t>
            </a:r>
          </a:p>
          <a:p>
            <a:pPr lvl="0" algn="just">
              <a:buSzPct val="45000"/>
              <a:buFont typeface="StarSymbol"/>
              <a:buChar char="●"/>
            </a:pPr>
            <a:r>
              <a:rPr lang="en-IN" sz="3600" baseline="-8000" dirty="0">
                <a:solidFill>
                  <a:schemeClr val="accent5">
                    <a:lumMod val="50000"/>
                  </a:schemeClr>
                </a:solidFill>
              </a:rPr>
              <a:t>ML Algorithm – Random Forest, Logistic Regression, SVM, DecisionTreeClassifier, </a:t>
            </a:r>
            <a:r>
              <a:rPr lang="en-IN" sz="3600" baseline="-8000" dirty="0" smtClean="0">
                <a:solidFill>
                  <a:schemeClr val="accent5">
                    <a:lumMod val="50000"/>
                  </a:schemeClr>
                </a:solidFill>
              </a:rPr>
              <a:t>					Kneighbors Classifier and </a:t>
            </a:r>
            <a:r>
              <a:rPr lang="en-IN" sz="3600" baseline="-8000" dirty="0">
                <a:solidFill>
                  <a:schemeClr val="accent5">
                    <a:lumMod val="50000"/>
                  </a:schemeClr>
                </a:solidFill>
              </a:rPr>
              <a:t>XGB Classifier</a:t>
            </a:r>
          </a:p>
          <a:p>
            <a:pPr lvl="0" algn="just">
              <a:buSzPct val="45000"/>
              <a:buFont typeface="StarSymbol"/>
              <a:buChar char="●"/>
            </a:pPr>
            <a:r>
              <a:rPr lang="en-IN" sz="3600" baseline="-8000" dirty="0">
                <a:solidFill>
                  <a:schemeClr val="accent5">
                    <a:lumMod val="50000"/>
                  </a:schemeClr>
                </a:solidFill>
              </a:rPr>
              <a:t>Tools – Google Colab, VS Code</a:t>
            </a:r>
          </a:p>
          <a:p>
            <a:pPr lvl="0" algn="just">
              <a:buSzPct val="45000"/>
              <a:buFont typeface="StarSymbol"/>
              <a:buChar char="●"/>
            </a:pPr>
            <a:r>
              <a:rPr lang="en-IN" sz="3600" baseline="-8000" dirty="0">
                <a:solidFill>
                  <a:schemeClr val="accent5">
                    <a:lumMod val="50000"/>
                  </a:schemeClr>
                </a:solidFill>
              </a:rPr>
              <a:t>Deployment - Streamlit</a:t>
            </a:r>
          </a:p>
        </p:txBody>
      </p:sp>
    </p:spTree>
    <p:extLst>
      <p:ext uri="{BB962C8B-B14F-4D97-AF65-F5344CB8AC3E}">
        <p14:creationId xmlns:p14="http://schemas.microsoft.com/office/powerpoint/2010/main" val="2411323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295402" y="747002"/>
            <a:ext cx="9601196" cy="1186302"/>
          </a:xfrm>
        </p:spPr>
        <p:txBody>
          <a:bodyPr vert="horz">
            <a:normAutofit/>
          </a:bodyPr>
          <a:lstStyle/>
          <a:p>
            <a:pPr lvl="0"/>
            <a:r>
              <a:rPr lang="en-IN" sz="6000" dirty="0">
                <a:solidFill>
                  <a:schemeClr val="accent5">
                    <a:lumMod val="75000"/>
                  </a:schemeClr>
                </a:solidFill>
                <a:latin typeface="Bell MT" panose="02020503060305020303" pitchFamily="18" charset="0"/>
              </a:rPr>
              <a:t>Implementation</a:t>
            </a:r>
          </a:p>
        </p:txBody>
      </p:sp>
      <p:sp>
        <p:nvSpPr>
          <p:cNvPr id="3" name="Text Placeholder 2"/>
          <p:cNvSpPr txBox="1">
            <a:spLocks noGrp="1"/>
          </p:cNvSpPr>
          <p:nvPr>
            <p:ph type="body" idx="4294967295"/>
          </p:nvPr>
        </p:nvSpPr>
        <p:spPr>
          <a:xfrm>
            <a:off x="1295402" y="2165047"/>
            <a:ext cx="9601196" cy="3660988"/>
          </a:xfrm>
        </p:spPr>
        <p:txBody>
          <a:bodyPr vert="horz">
            <a:noAutofit/>
          </a:bodyPr>
          <a:lstStyle/>
          <a:p>
            <a:pPr lvl="0">
              <a:buSzPct val="45000"/>
              <a:buFont typeface="StarSymbol"/>
              <a:buChar char="●"/>
            </a:pPr>
            <a:r>
              <a:rPr lang="en-IN" sz="3200" baseline="-8000" dirty="0">
                <a:solidFill>
                  <a:schemeClr val="accent5">
                    <a:lumMod val="50000"/>
                  </a:schemeClr>
                </a:solidFill>
                <a:latin typeface="Bell MT" panose="02020503060305020303" pitchFamily="18" charset="0"/>
              </a:rPr>
              <a:t>Step 1 : Install Necessary Libraries</a:t>
            </a:r>
          </a:p>
          <a:p>
            <a:pPr lvl="0">
              <a:buSzPct val="45000"/>
              <a:buFont typeface="StarSymbol"/>
              <a:buChar char="●"/>
            </a:pPr>
            <a:r>
              <a:rPr lang="en-IN" sz="3200" baseline="-8000" dirty="0">
                <a:solidFill>
                  <a:schemeClr val="accent5">
                    <a:lumMod val="50000"/>
                  </a:schemeClr>
                </a:solidFill>
                <a:latin typeface="Bell MT" panose="02020503060305020303" pitchFamily="18" charset="0"/>
              </a:rPr>
              <a:t>Step 2 : Import Libraries</a:t>
            </a:r>
          </a:p>
          <a:p>
            <a:pPr lvl="0">
              <a:buSzPct val="45000"/>
              <a:buFont typeface="StarSymbol"/>
              <a:buChar char="●"/>
            </a:pPr>
            <a:r>
              <a:rPr lang="en-IN" sz="3200" baseline="-8000" dirty="0">
                <a:solidFill>
                  <a:schemeClr val="accent5">
                    <a:lumMod val="50000"/>
                  </a:schemeClr>
                </a:solidFill>
                <a:latin typeface="Bell MT" panose="02020503060305020303" pitchFamily="18" charset="0"/>
              </a:rPr>
              <a:t>Step 3 : Load and Preprocess Dataset</a:t>
            </a:r>
          </a:p>
          <a:p>
            <a:pPr lvl="0">
              <a:buSzPct val="45000"/>
              <a:buFont typeface="StarSymbol"/>
              <a:buChar char="●"/>
            </a:pPr>
            <a:r>
              <a:rPr lang="en-IN" sz="3200" baseline="-8000" dirty="0">
                <a:solidFill>
                  <a:schemeClr val="accent5">
                    <a:lumMod val="50000"/>
                  </a:schemeClr>
                </a:solidFill>
                <a:latin typeface="Bell MT" panose="02020503060305020303" pitchFamily="18" charset="0"/>
              </a:rPr>
              <a:t>Step 4 : Filter and Handling Dataset</a:t>
            </a:r>
          </a:p>
          <a:p>
            <a:pPr lvl="0">
              <a:buSzPct val="45000"/>
              <a:buFont typeface="StarSymbol"/>
              <a:buChar char="●"/>
            </a:pPr>
            <a:r>
              <a:rPr lang="en-IN" sz="3200" baseline="-8000" dirty="0">
                <a:solidFill>
                  <a:schemeClr val="accent5">
                    <a:lumMod val="50000"/>
                  </a:schemeClr>
                </a:solidFill>
                <a:latin typeface="Bell MT" panose="02020503060305020303" pitchFamily="18" charset="0"/>
              </a:rPr>
              <a:t>Step 5 : Train and Test Split</a:t>
            </a:r>
          </a:p>
          <a:p>
            <a:pPr lvl="0">
              <a:buSzPct val="45000"/>
              <a:buFont typeface="StarSymbol"/>
              <a:buChar char="●"/>
            </a:pPr>
            <a:r>
              <a:rPr lang="en-IN" sz="3200" baseline="-8000" dirty="0">
                <a:solidFill>
                  <a:schemeClr val="accent5">
                    <a:lumMod val="50000"/>
                  </a:schemeClr>
                </a:solidFill>
                <a:latin typeface="Bell MT" panose="02020503060305020303" pitchFamily="18" charset="0"/>
              </a:rPr>
              <a:t>Step 6 : Model Building</a:t>
            </a:r>
          </a:p>
          <a:p>
            <a:pPr lvl="0">
              <a:buSzPct val="45000"/>
              <a:buFont typeface="StarSymbol"/>
              <a:buChar char="●"/>
            </a:pPr>
            <a:r>
              <a:rPr lang="en-IN" sz="3200" baseline="-8000" dirty="0">
                <a:solidFill>
                  <a:schemeClr val="accent5">
                    <a:lumMod val="50000"/>
                  </a:schemeClr>
                </a:solidFill>
                <a:latin typeface="Bell MT" panose="02020503060305020303" pitchFamily="18" charset="0"/>
              </a:rPr>
              <a:t>Step : 7 Evaluate Model</a:t>
            </a:r>
          </a:p>
          <a:p>
            <a:pPr lvl="0">
              <a:buSzPct val="45000"/>
              <a:buFont typeface="StarSymbol"/>
              <a:buChar char="●"/>
            </a:pPr>
            <a:r>
              <a:rPr lang="en-IN" sz="3200" baseline="-8000" dirty="0">
                <a:solidFill>
                  <a:schemeClr val="accent5">
                    <a:lumMod val="50000"/>
                  </a:schemeClr>
                </a:solidFill>
                <a:latin typeface="Bell MT" panose="02020503060305020303" pitchFamily="18" charset="0"/>
              </a:rPr>
              <a:t>Step : 8 Deployment</a:t>
            </a:r>
          </a:p>
        </p:txBody>
      </p:sp>
    </p:spTree>
    <p:extLst>
      <p:ext uri="{BB962C8B-B14F-4D97-AF65-F5344CB8AC3E}">
        <p14:creationId xmlns:p14="http://schemas.microsoft.com/office/powerpoint/2010/main" val="777471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19349" y="615950"/>
            <a:ext cx="9601200" cy="912813"/>
          </a:xfrm>
        </p:spPr>
        <p:txBody>
          <a:bodyPr>
            <a:normAutofit fontScale="90000"/>
          </a:bodyPr>
          <a:lstStyle/>
          <a:p>
            <a:r>
              <a:rPr lang="en-IN" sz="6000" b="1" dirty="0" smtClean="0">
                <a:solidFill>
                  <a:schemeClr val="accent5">
                    <a:lumMod val="75000"/>
                  </a:schemeClr>
                </a:solidFill>
                <a:latin typeface="Bell MT" panose="02020503060305020303" pitchFamily="18" charset="0"/>
              </a:rPr>
              <a:t>Load Dataset</a:t>
            </a:r>
            <a:endParaRPr lang="en-IN" sz="6000" b="1" dirty="0">
              <a:solidFill>
                <a:schemeClr val="accent5">
                  <a:lumMod val="75000"/>
                </a:schemeClr>
              </a:solidFill>
              <a:latin typeface="Bell MT" panose="020205030603050203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749" y="1528763"/>
            <a:ext cx="10058400" cy="4584654"/>
          </a:xfrm>
          <a:prstGeom prst="rect">
            <a:avLst/>
          </a:prstGeom>
        </p:spPr>
      </p:pic>
    </p:spTree>
    <p:extLst>
      <p:ext uri="{BB962C8B-B14F-4D97-AF65-F5344CB8AC3E}">
        <p14:creationId xmlns:p14="http://schemas.microsoft.com/office/powerpoint/2010/main" val="2588639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7979" y="514197"/>
            <a:ext cx="10074638" cy="1015663"/>
          </a:xfrm>
          <a:prstGeom prst="rect">
            <a:avLst/>
          </a:prstGeom>
        </p:spPr>
        <p:txBody>
          <a:bodyPr wrap="square">
            <a:spAutoFit/>
          </a:bodyPr>
          <a:lstStyle/>
          <a:p>
            <a:pPr algn="ctr"/>
            <a:r>
              <a:rPr lang="en-IN" sz="6000" baseline="-8000" dirty="0" smtClean="0">
                <a:solidFill>
                  <a:schemeClr val="accent5">
                    <a:lumMod val="75000"/>
                  </a:schemeClr>
                </a:solidFill>
                <a:latin typeface="Bell MT" panose="02020503060305020303" pitchFamily="18" charset="0"/>
              </a:rPr>
              <a:t>Filter and Handling Dataset with Visualization</a:t>
            </a:r>
            <a:endParaRPr lang="en-IN" sz="6000" dirty="0">
              <a:solidFill>
                <a:schemeClr val="accent5">
                  <a:lumMod val="75000"/>
                </a:schemeClr>
              </a:solidFill>
              <a:latin typeface="Bell MT" panose="02020503060305020303"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79" y="1529860"/>
            <a:ext cx="10074637" cy="4296375"/>
          </a:xfrm>
          <a:prstGeom prst="rect">
            <a:avLst/>
          </a:prstGeom>
        </p:spPr>
      </p:pic>
    </p:spTree>
    <p:extLst>
      <p:ext uri="{BB962C8B-B14F-4D97-AF65-F5344CB8AC3E}">
        <p14:creationId xmlns:p14="http://schemas.microsoft.com/office/powerpoint/2010/main" val="3269950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223</TotalTime>
  <Words>651</Words>
  <Application>Microsoft Office PowerPoint</Application>
  <PresentationFormat>Widescreen</PresentationFormat>
  <Paragraphs>39</Paragraphs>
  <Slides>22</Slides>
  <Notes>3</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Bell MT</vt:lpstr>
      <vt:lpstr>Calibri</vt:lpstr>
      <vt:lpstr>Garamond</vt:lpstr>
      <vt:lpstr>Lohit Devanagari</vt:lpstr>
      <vt:lpstr>Noto Sans CJK SC</vt:lpstr>
      <vt:lpstr>StarSymbol</vt:lpstr>
      <vt:lpstr>Organic</vt:lpstr>
      <vt:lpstr>Credit Card Fraud Detection</vt:lpstr>
      <vt:lpstr>PowerPoint Presentation</vt:lpstr>
      <vt:lpstr>PowerPoint Presentation</vt:lpstr>
      <vt:lpstr>PowerPoint Presentation</vt:lpstr>
      <vt:lpstr>PowerPoint Presentation</vt:lpstr>
      <vt:lpstr>Tools and Technologies</vt:lpstr>
      <vt:lpstr>Implementation</vt:lpstr>
      <vt:lpstr>Load Dataset</vt:lpstr>
      <vt:lpstr>PowerPoint Presentation</vt:lpstr>
      <vt:lpstr>PowerPoint Presentation</vt:lpstr>
      <vt:lpstr>PowerPoint Presentation</vt:lpstr>
      <vt:lpstr>PowerPoint Presentation</vt:lpstr>
      <vt:lpstr>Logistic Regression</vt:lpstr>
      <vt:lpstr>Random Forest</vt:lpstr>
      <vt:lpstr>Decision Tree</vt:lpstr>
      <vt:lpstr>SVM(support vector machine)</vt:lpstr>
      <vt:lpstr>KNN(KNeighborsclassifier)</vt:lpstr>
      <vt:lpstr>XGBoost</vt:lpstr>
      <vt:lpstr>All Model Comparison</vt:lpstr>
      <vt:lpstr>PowerPoint Presentation</vt:lpstr>
      <vt:lpstr>Deployment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Detection</dc:title>
  <dc:creator>Microsoft account</dc:creator>
  <cp:lastModifiedBy>Microsoft account</cp:lastModifiedBy>
  <cp:revision>30</cp:revision>
  <dcterms:created xsi:type="dcterms:W3CDTF">2025-07-22T10:58:24Z</dcterms:created>
  <dcterms:modified xsi:type="dcterms:W3CDTF">2025-07-23T05:43:48Z</dcterms:modified>
</cp:coreProperties>
</file>