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268" r:id="rId5"/>
    <p:sldId id="25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7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4/29/2021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4/29/2021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C0EF-C8E9-45DF-A06B-BD812E32DD1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5C2C-0A3E-4F5C-8939-515A0F4EDA8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D5D-C48F-4A9C-99D6-90653364D76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450A-1CEB-4E29-93E7-F337EF797E5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98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F1D-A5E6-40FD-940B-8BB21A1F0F2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914D-69DD-4B52-9859-C74B86D7CCA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37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FD1F-2B33-4D7C-A022-62B9C7A230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4A8A-312E-4DB3-BBF4-D805C8232C3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B03F-4AFB-48BC-A108-29FB0F127A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F4FF-517B-4F49-A591-4A46B4F9AEF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435-96B9-4DBD-8391-DE4E811349B7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371B-0D16-4D48-B62A-70AC01D28DC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1E0-BC52-4992-A6C0-C97960FFA55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F216-D115-4DFE-B5C3-EDD331FB046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8E3-F0E1-43C3-A598-66B4C5B0221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D2E-2762-4AD3-9542-E771D119B8B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0B69-CD5B-4A16-892B-3E11DCDD684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203B-E5B7-4F39-A84F-51C6C8B9EC97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58C41E-A78E-4898-A730-1298FB63735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2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kingcharge.csh.umn.edu/where-ayurveda-come-from" TargetMode="External"/><Relationship Id="rId2" Type="http://schemas.openxmlformats.org/officeDocument/2006/relationships/hyperlink" Target="https://en.wikipedia.org/wiki/Ayurved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utorialspoint.com/opencv/index.htm" TargetMode="External"/><Relationship Id="rId4" Type="http://schemas.openxmlformats.org/officeDocument/2006/relationships/hyperlink" Target="https://mahotas.readthedocs.io/en/lates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71" y="260648"/>
            <a:ext cx="5453955" cy="42484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Identification of medicinal plants using deep convolutional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772" y="4653136"/>
            <a:ext cx="5453955" cy="194421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Presented By: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1. </a:t>
            </a:r>
            <a:r>
              <a:rPr lang="en-US" sz="1800" dirty="0" err="1" smtClean="0">
                <a:solidFill>
                  <a:schemeClr val="tx1"/>
                </a:solidFill>
              </a:rPr>
              <a:t>Vyoma</a:t>
            </a:r>
            <a:r>
              <a:rPr lang="en-US" sz="1800" dirty="0" smtClean="0">
                <a:solidFill>
                  <a:schemeClr val="tx1"/>
                </a:solidFill>
              </a:rPr>
              <a:t> Dixit(170130111022)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2. Parita Brahmbhatt (170130111014)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Guided By: Prof. </a:t>
            </a:r>
            <a:r>
              <a:rPr lang="en-US" sz="1800" dirty="0" err="1" smtClean="0">
                <a:solidFill>
                  <a:schemeClr val="tx1"/>
                </a:solidFill>
              </a:rPr>
              <a:t>Suhas</a:t>
            </a:r>
            <a:r>
              <a:rPr lang="en-US" sz="1800" dirty="0" smtClean="0">
                <a:solidFill>
                  <a:schemeClr val="tx1"/>
                </a:solidFill>
              </a:rPr>
              <a:t> Patel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-1"/>
            <a:ext cx="6048673" cy="68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033" y="260649"/>
            <a:ext cx="8532178" cy="1368152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4033" y="1628801"/>
            <a:ext cx="4936369" cy="81771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1: Reading the image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02022" y="1412776"/>
            <a:ext cx="4933194" cy="81771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2: </a:t>
            </a:r>
            <a:r>
              <a:rPr lang="en-US" dirty="0" err="1" smtClean="0">
                <a:solidFill>
                  <a:schemeClr val="tx1"/>
                </a:solidFill>
              </a:rPr>
              <a:t>Grayscaling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54452" y="2570884"/>
            <a:ext cx="3528392" cy="288322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l="1854" t="3738" r="4184" b="2797"/>
          <a:stretch/>
        </p:blipFill>
        <p:spPr bwMode="auto">
          <a:xfrm>
            <a:off x="1629916" y="2570884"/>
            <a:ext cx="3168352" cy="3007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06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2" y="332657"/>
            <a:ext cx="8532178" cy="967160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661" y="1628800"/>
            <a:ext cx="4936369" cy="9346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3: Boundary extraction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282" y="1608261"/>
            <a:ext cx="4933194" cy="9552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4: Image with the Contours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2499191"/>
            <a:ext cx="2952328" cy="34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499191"/>
            <a:ext cx="2866403" cy="34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404665"/>
            <a:ext cx="8532178" cy="1080120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1427409"/>
            <a:ext cx="4936369" cy="91072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5: Fitting the best-fit rectangle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380" y="1484785"/>
            <a:ext cx="4933194" cy="857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6: Fitting the best-fit ellipse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507529"/>
            <a:ext cx="2599833" cy="320211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814492" y="2564904"/>
            <a:ext cx="2922472" cy="31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404664"/>
            <a:ext cx="8532178" cy="1507067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2" y="2060849"/>
            <a:ext cx="4936369" cy="26642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8: Texture based Features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- Contrast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 Correlation</a:t>
            </a:r>
            <a:r>
              <a:rPr lang="en-IN" dirty="0" smtClean="0">
                <a:solidFill>
                  <a:schemeClr val="tx1"/>
                </a:solidFill>
              </a:rPr>
              <a:t>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  Entropy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  Inverse difference moments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844" y="1898249"/>
            <a:ext cx="4933194" cy="252027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7: Color based 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 Mean of red channel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- Mean of green channel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- Mean of blue channel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4033" y="685801"/>
            <a:ext cx="8532178" cy="1507067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84033" y="2060848"/>
            <a:ext cx="4186243" cy="11521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9: Saving the data into .csv file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8269" y="1686511"/>
            <a:ext cx="6196015" cy="40467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332656"/>
            <a:ext cx="8532178" cy="1507067"/>
          </a:xfrm>
        </p:spPr>
        <p:txBody>
          <a:bodyPr/>
          <a:lstStyle/>
          <a:p>
            <a:r>
              <a:rPr lang="en-US" dirty="0" smtClean="0"/>
              <a:t>Testing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1614797"/>
            <a:ext cx="5472608" cy="29523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Step 1: Defining Break-out points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breakpoints = [1001,1047,1048,1132,1133,1215,1216,1280,1281</a:t>
            </a:r>
            <a:r>
              <a:rPr lang="en-IN" sz="1600" dirty="0" smtClean="0">
                <a:solidFill>
                  <a:schemeClr val="tx1"/>
                </a:solidFill>
              </a:rPr>
              <a:t>, 1358,1359,1412]</a:t>
            </a:r>
            <a:br>
              <a:rPr lang="en-IN" sz="1600" dirty="0" smtClean="0">
                <a:solidFill>
                  <a:schemeClr val="tx1"/>
                </a:solidFill>
              </a:rPr>
            </a:b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Step 2: Reading the image from the user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359" r="36384" b="-241"/>
          <a:stretch/>
        </p:blipFill>
        <p:spPr>
          <a:xfrm>
            <a:off x="6806555" y="1196752"/>
            <a:ext cx="3685435" cy="2127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65" y="3573016"/>
            <a:ext cx="2896466" cy="2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476672"/>
            <a:ext cx="8532178" cy="1507067"/>
          </a:xfrm>
        </p:spPr>
        <p:txBody>
          <a:bodyPr/>
          <a:lstStyle/>
          <a:p>
            <a:r>
              <a:rPr lang="en-US" dirty="0" smtClean="0"/>
              <a:t>Testing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1772816"/>
            <a:ext cx="4936369" cy="12857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 3: Feature Extraction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Step 4: Output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4737" y="1772816"/>
            <a:ext cx="6857713" cy="36860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3" y="476673"/>
            <a:ext cx="8532178" cy="93610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1700808"/>
            <a:ext cx="8557629" cy="41193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[1] Plant Leaves Classification: A Few-Shot Learning Method Based on Siamese Network BIN WANG AND DIAN WANG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[2] </a:t>
            </a:r>
            <a:r>
              <a:rPr lang="en-IN" u="sng" dirty="0">
                <a:solidFill>
                  <a:schemeClr val="tx1"/>
                </a:solidFill>
                <a:hlinkClick r:id="rId2"/>
              </a:rPr>
              <a:t>https://en.wikipedia.org/wiki/Ayurveda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[3] Plant Species Identification Using Computer Vision Techniques: A Systematic Literature Review Jana </a:t>
            </a:r>
            <a:r>
              <a:rPr lang="en-IN" dirty="0" err="1">
                <a:solidFill>
                  <a:schemeClr val="tx1"/>
                </a:solidFill>
              </a:rPr>
              <a:t>Wäldchen,Patrick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Mäder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[4] Review of Plant Identification Based on Image Processing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[5] Gaston KJ, O’Neill MA (2004) Automated species identification: why not? </a:t>
            </a:r>
            <a:r>
              <a:rPr lang="en-IN" dirty="0" err="1">
                <a:solidFill>
                  <a:schemeClr val="tx1"/>
                </a:solidFill>
              </a:rPr>
              <a:t>Philos</a:t>
            </a:r>
            <a:r>
              <a:rPr lang="en-IN" dirty="0">
                <a:solidFill>
                  <a:schemeClr val="tx1"/>
                </a:solidFill>
              </a:rPr>
              <a:t> Trans R </a:t>
            </a:r>
            <a:r>
              <a:rPr lang="en-IN" dirty="0" err="1">
                <a:solidFill>
                  <a:schemeClr val="tx1"/>
                </a:solidFill>
              </a:rPr>
              <a:t>Soc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Lond</a:t>
            </a:r>
            <a:r>
              <a:rPr lang="en-IN" dirty="0">
                <a:solidFill>
                  <a:schemeClr val="tx1"/>
                </a:solidFill>
              </a:rPr>
              <a:t> B </a:t>
            </a:r>
            <a:r>
              <a:rPr lang="en-IN" dirty="0" err="1">
                <a:solidFill>
                  <a:schemeClr val="tx1"/>
                </a:solidFill>
              </a:rPr>
              <a:t>Biol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Sci</a:t>
            </a:r>
            <a:r>
              <a:rPr lang="en-IN" dirty="0">
                <a:solidFill>
                  <a:schemeClr val="tx1"/>
                </a:solidFill>
              </a:rPr>
              <a:t> 359(1444):655–667. doi:10.1098/rstb.2003.144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[6] V. Narayan and G. </a:t>
            </a:r>
            <a:r>
              <a:rPr lang="en-IN" dirty="0" err="1">
                <a:solidFill>
                  <a:schemeClr val="tx1"/>
                </a:solidFill>
              </a:rPr>
              <a:t>Subbarayan</a:t>
            </a:r>
            <a:r>
              <a:rPr lang="en-IN" dirty="0">
                <a:solidFill>
                  <a:schemeClr val="tx1"/>
                </a:solidFill>
              </a:rPr>
              <a:t>, ‘‘An optimal feature subset selection using GA for leaf classification,’’ Int. Arab J. Inf. Technol., vol. 11, no. 5, pp. 447–451, Sep. 2014. </a:t>
            </a:r>
            <a:r>
              <a:rPr lang="en-IN" dirty="0" err="1">
                <a:solidFill>
                  <a:schemeClr val="tx1"/>
                </a:solidFill>
              </a:rPr>
              <a:t>doi</a:t>
            </a:r>
            <a:r>
              <a:rPr lang="en-IN" dirty="0">
                <a:solidFill>
                  <a:schemeClr val="tx1"/>
                </a:solidFill>
              </a:rPr>
              <a:t>: 10.1109/TIT.2014.2344251.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[7] J. Hu, Z. Chen, M. Yang, R. Zhang, and Y. Cui, ‘‘A multiscale fusion convolutional neural network for plant leaf recognition,’’ IEEE Signal Process. Lett., vol. 25, no. 6, pp. 853–857, Jun. 2018. </a:t>
            </a:r>
            <a:r>
              <a:rPr lang="en-IN" dirty="0" err="1">
                <a:solidFill>
                  <a:schemeClr val="tx1"/>
                </a:solidFill>
              </a:rPr>
              <a:t>doi</a:t>
            </a:r>
            <a:r>
              <a:rPr lang="en-IN" dirty="0">
                <a:solidFill>
                  <a:schemeClr val="tx1"/>
                </a:solidFill>
              </a:rPr>
              <a:t>: 10.1109/ LSP.2018.2809688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[8] </a:t>
            </a:r>
            <a:r>
              <a:rPr lang="en-IN" dirty="0" err="1">
                <a:solidFill>
                  <a:schemeClr val="tx1"/>
                </a:solidFill>
              </a:rPr>
              <a:t>Nayana</a:t>
            </a:r>
            <a:r>
              <a:rPr lang="en-IN" dirty="0">
                <a:solidFill>
                  <a:schemeClr val="tx1"/>
                </a:solidFill>
              </a:rPr>
              <a:t> G. Gavhale1, Dr.A.P.Thakare2  “Identification of Medicinal Plant Using Machine Learning Approach” </a:t>
            </a:r>
            <a:r>
              <a:rPr lang="en-IN" dirty="0" smtClean="0">
                <a:solidFill>
                  <a:schemeClr val="tx1"/>
                </a:solidFill>
              </a:rPr>
              <a:t>by </a:t>
            </a:r>
            <a:r>
              <a:rPr lang="en-IN" dirty="0">
                <a:solidFill>
                  <a:schemeClr val="tx1"/>
                </a:solidFill>
              </a:rPr>
              <a:t>International Research Journal of Engineering and Technology (IRJET) e-ISSN: 2395-0056 p-ISSN: </a:t>
            </a:r>
            <a:r>
              <a:rPr lang="en-IN" dirty="0" smtClean="0">
                <a:solidFill>
                  <a:schemeClr val="tx1"/>
                </a:solidFill>
              </a:rPr>
              <a:t>2395-0072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[9] </a:t>
            </a:r>
            <a:r>
              <a:rPr lang="en-IN" u="sng" dirty="0">
                <a:solidFill>
                  <a:schemeClr val="tx1"/>
                </a:solidFill>
                <a:hlinkClick r:id="rId3"/>
              </a:rPr>
              <a:t>https://www.takingcharge.csh.umn.edu/where-ayurveda-come-from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[10] </a:t>
            </a:r>
            <a:r>
              <a:rPr lang="en-IN" dirty="0">
                <a:hlinkClick r:id="rId4"/>
              </a:rPr>
              <a:t>Mahotas: Computer Vision in Python — mahotas 1.4.3+git </a:t>
            </a:r>
            <a:r>
              <a:rPr lang="en-IN" dirty="0" smtClean="0">
                <a:hlinkClick r:id="rId4"/>
              </a:rPr>
              <a:t>documentation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[11] </a:t>
            </a:r>
            <a:r>
              <a:rPr lang="en-IN" dirty="0">
                <a:hlinkClick r:id="rId5"/>
              </a:rPr>
              <a:t>OpenCV Tutorial - </a:t>
            </a:r>
            <a:r>
              <a:rPr lang="en-IN" dirty="0" err="1">
                <a:hlinkClick r:id="rId5"/>
              </a:rPr>
              <a:t>Tutorialspoint</a:t>
            </a:r>
            <a:r>
              <a:rPr lang="en-IN" dirty="0"/>
              <a:t> 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2132856"/>
            <a:ext cx="5616624" cy="295232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endParaRPr lang="en-I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476673"/>
            <a:ext cx="8532178" cy="129614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1772817"/>
            <a:ext cx="8532178" cy="411023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Computer Vision?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Flow </a:t>
            </a:r>
            <a:r>
              <a:rPr lang="en-US" dirty="0" smtClean="0">
                <a:solidFill>
                  <a:schemeClr val="tx1"/>
                </a:solidFill>
              </a:rPr>
              <a:t>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Dataset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Training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Testing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8" y="332656"/>
            <a:ext cx="8532178" cy="129104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49" y="1654544"/>
            <a:ext cx="8532178" cy="36152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How do we get here?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Leaf Identification is a field under the image recognition of computer vision.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Recognizing leaves is the utmost importance in biodiversity conservation.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According to a survey, 80% of Indians use plants as medicine. Hence, it is an important milestone in conserving not just biodiversity but also helpful for accurate identification.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implementation of the project will be done using Convolutional Neural Networks.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532178" cy="1507067"/>
          </a:xfrm>
        </p:spPr>
        <p:txBody>
          <a:bodyPr/>
          <a:lstStyle/>
          <a:p>
            <a:r>
              <a:rPr lang="en-US" dirty="0" smtClean="0"/>
              <a:t>What is computer vision?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62" y="1735260"/>
            <a:ext cx="8532178" cy="3615267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computer vision is concerned with the automatic extraction, analysis and understanding of useful information from a single image or a sequence of images.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The British Machine Vision Association and Society for Pattern Recognition (BMVA)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is an interdisciplinary field that deals with how computers can be made to gain high-level understanding from digital images or videos.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													</a:t>
            </a:r>
            <a:r>
              <a:rPr lang="en-US" sz="1400" dirty="0" smtClean="0">
                <a:solidFill>
                  <a:schemeClr val="tx1"/>
                </a:solidFill>
              </a:rPr>
              <a:t>- Wikipedia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252" y="476672"/>
            <a:ext cx="8496944" cy="792087"/>
          </a:xfrm>
        </p:spPr>
        <p:txBody>
          <a:bodyPr/>
          <a:lstStyle/>
          <a:p>
            <a:r>
              <a:rPr lang="en-US" dirty="0" smtClean="0"/>
              <a:t>Flow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412776"/>
            <a:ext cx="4104456" cy="49728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412776"/>
            <a:ext cx="4275905" cy="50089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034" y="332656"/>
            <a:ext cx="8532178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034" y="1556792"/>
            <a:ext cx="8532178" cy="419133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Python: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It has strong attributes. Python is very suitable for implementing new ideas. Python is most commonly used for machine learning since its has vast number of open source library.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Python has a bigger community. Therefore there are lots of online resources regarding Python.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Python Image </a:t>
            </a:r>
            <a:r>
              <a:rPr lang="en-US" b="1" dirty="0" smtClean="0">
                <a:solidFill>
                  <a:schemeClr val="tx1"/>
                </a:solidFill>
              </a:rPr>
              <a:t>Manipulation and other </a:t>
            </a:r>
            <a:r>
              <a:rPr lang="en-US" b="1" dirty="0" smtClean="0">
                <a:solidFill>
                  <a:schemeClr val="tx1"/>
                </a:solidFill>
              </a:rPr>
              <a:t>tools: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NumPy: It is a core library and provides support for arrays.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OpenCV: it </a:t>
            </a:r>
            <a:r>
              <a:rPr lang="en-US" dirty="0">
                <a:solidFill>
                  <a:schemeClr val="tx1"/>
                </a:solidFill>
              </a:rPr>
              <a:t>is a cross-platform library using which we can develop real-time computer vision applications.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Mahotas: it is also an image processing and computer vision library for python.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88640"/>
            <a:ext cx="8532178" cy="150706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9796" y="1695707"/>
            <a:ext cx="2736304" cy="7251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0523"/>
          <a:stretch/>
        </p:blipFill>
        <p:spPr>
          <a:xfrm>
            <a:off x="4366220" y="1695707"/>
            <a:ext cx="6246540" cy="42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8532178" cy="150706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804" y="1625325"/>
            <a:ext cx="2088232" cy="1080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 2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891" t="21143"/>
          <a:stretch/>
        </p:blipFill>
        <p:spPr>
          <a:xfrm>
            <a:off x="3646141" y="1628800"/>
            <a:ext cx="6734870" cy="40506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548680"/>
            <a:ext cx="8532178" cy="1507067"/>
          </a:xfrm>
        </p:spPr>
        <p:txBody>
          <a:bodyPr/>
          <a:lstStyle/>
          <a:p>
            <a:r>
              <a:rPr lang="en-US" dirty="0" smtClean="0"/>
              <a:t>Training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1963209"/>
            <a:ext cx="8532178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412 images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Six plant </a:t>
            </a:r>
            <a:r>
              <a:rPr lang="en-US" dirty="0">
                <a:solidFill>
                  <a:schemeClr val="tx1"/>
                </a:solidFill>
              </a:rPr>
              <a:t>species: </a:t>
            </a:r>
            <a:r>
              <a:rPr lang="en-US" dirty="0" smtClean="0">
                <a:solidFill>
                  <a:schemeClr val="tx1"/>
                </a:solidFill>
              </a:rPr>
              <a:t>Nyctanthes </a:t>
            </a:r>
            <a:r>
              <a:rPr lang="en-US" dirty="0">
                <a:solidFill>
                  <a:schemeClr val="tx1"/>
                </a:solidFill>
              </a:rPr>
              <a:t>Arbor - </a:t>
            </a:r>
            <a:r>
              <a:rPr lang="en-US" dirty="0" smtClean="0">
                <a:solidFill>
                  <a:schemeClr val="tx1"/>
                </a:solidFill>
              </a:rPr>
              <a:t>Tristis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Lemon Leaf, Neem, Basil, Curry leaf, Mango Leaf</a:t>
            </a:r>
          </a:p>
          <a:p>
            <a:r>
              <a:rPr lang="en-US" smtClean="0">
                <a:solidFill>
                  <a:schemeClr val="tx1"/>
                </a:solidFill>
              </a:rPr>
              <a:t>Four types of Features</a:t>
            </a:r>
            <a:r>
              <a:rPr lang="en-US" dirty="0" smtClean="0">
                <a:solidFill>
                  <a:schemeClr val="tx1"/>
                </a:solidFill>
              </a:rPr>
              <a:t>: Area and Perimeter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		Shape based 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		Color features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			Texture features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473</TotalTime>
  <Words>471</Words>
  <Application>Microsoft Office PowerPoint</Application>
  <PresentationFormat>Custom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Slice</vt:lpstr>
      <vt:lpstr>Identification of medicinal plants using deep convolutional networks</vt:lpstr>
      <vt:lpstr>OUTLINE</vt:lpstr>
      <vt:lpstr>Introduction</vt:lpstr>
      <vt:lpstr>What is computer vision?</vt:lpstr>
      <vt:lpstr>Flow diagrams</vt:lpstr>
      <vt:lpstr>tools</vt:lpstr>
      <vt:lpstr>dataset</vt:lpstr>
      <vt:lpstr>Dataset</vt:lpstr>
      <vt:lpstr>Training model</vt:lpstr>
      <vt:lpstr>Training model</vt:lpstr>
      <vt:lpstr>Training model</vt:lpstr>
      <vt:lpstr>Training model</vt:lpstr>
      <vt:lpstr>Training model</vt:lpstr>
      <vt:lpstr>Training model</vt:lpstr>
      <vt:lpstr>Testing model</vt:lpstr>
      <vt:lpstr>Testing model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medicinal plants using deep convolutional networks</dc:title>
  <dc:creator>GEC DAHOD</dc:creator>
  <cp:lastModifiedBy>GEC DAHOD</cp:lastModifiedBy>
  <cp:revision>33</cp:revision>
  <dcterms:created xsi:type="dcterms:W3CDTF">2020-11-06T15:37:16Z</dcterms:created>
  <dcterms:modified xsi:type="dcterms:W3CDTF">2021-04-29T05:11:40Z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