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9"/>
  </p:notesMasterIdLst>
  <p:sldIdLst>
    <p:sldId id="530" r:id="rId5"/>
    <p:sldId id="533" r:id="rId6"/>
    <p:sldId id="547" r:id="rId7"/>
    <p:sldId id="578" r:id="rId8"/>
    <p:sldId id="579" r:id="rId9"/>
    <p:sldId id="580" r:id="rId10"/>
    <p:sldId id="563" r:id="rId11"/>
    <p:sldId id="562" r:id="rId12"/>
    <p:sldId id="583" r:id="rId13"/>
    <p:sldId id="577" r:id="rId14"/>
    <p:sldId id="548" r:id="rId15"/>
    <p:sldId id="550" r:id="rId16"/>
    <p:sldId id="551" r:id="rId17"/>
    <p:sldId id="552" r:id="rId18"/>
    <p:sldId id="557" r:id="rId19"/>
    <p:sldId id="553" r:id="rId20"/>
    <p:sldId id="576" r:id="rId21"/>
    <p:sldId id="554" r:id="rId22"/>
    <p:sldId id="555" r:id="rId23"/>
    <p:sldId id="581" r:id="rId24"/>
    <p:sldId id="582" r:id="rId25"/>
    <p:sldId id="558" r:id="rId26"/>
    <p:sldId id="544" r:id="rId27"/>
    <p:sldId id="5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1F3"/>
    <a:srgbClr val="F989E1"/>
    <a:srgbClr val="6F22E3"/>
    <a:srgbClr val="F01688"/>
    <a:srgbClr val="8822EE"/>
    <a:srgbClr val="FEB52B"/>
    <a:srgbClr val="F01689"/>
    <a:srgbClr val="E218A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BY RAMYA YALAGANDULA" userId="85eb95d583398206" providerId="LiveId" clId="{13DB975B-FC04-4DF5-A18C-7B338B6E6877}"/>
    <pc:docChg chg="modSld">
      <pc:chgData name="BABY RAMYA YALAGANDULA" userId="85eb95d583398206" providerId="LiveId" clId="{13DB975B-FC04-4DF5-A18C-7B338B6E6877}" dt="2025-01-01T15:31:38.318" v="1" actId="20577"/>
      <pc:docMkLst>
        <pc:docMk/>
      </pc:docMkLst>
      <pc:sldChg chg="modSp mod">
        <pc:chgData name="BABY RAMYA YALAGANDULA" userId="85eb95d583398206" providerId="LiveId" clId="{13DB975B-FC04-4DF5-A18C-7B338B6E6877}" dt="2025-01-01T15:31:38.318" v="1" actId="20577"/>
        <pc:sldMkLst>
          <pc:docMk/>
          <pc:sldMk cId="0" sldId="544"/>
        </pc:sldMkLst>
        <pc:spChg chg="mod">
          <ac:chgData name="BABY RAMYA YALAGANDULA" userId="85eb95d583398206" providerId="LiveId" clId="{13DB975B-FC04-4DF5-A18C-7B338B6E6877}" dt="2025-01-01T15:31:38.318" v="1" actId="20577"/>
          <ac:spMkLst>
            <pc:docMk/>
            <pc:sldMk cId="0" sldId="54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cxnSp>
        <p:nvCxnSpPr>
          <p:cNvPr id="21" name="Straight Connector 20"/>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
        <p:nvSpPr>
          <p:cNvPr id="5" name="Oval 4"/>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
        <p:nvSpPr>
          <p:cNvPr id="12" name="Text Placeholder 11"/>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Crypto: investing &amp; trading</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Crypto: investing &amp; trading</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p:cNvSpPr>
            <a:spLocks noGrp="1"/>
          </p:cNvSpPr>
          <p:nvPr>
            <p:ph type="sldNum" sz="quarter" idx="11"/>
          </p:nvPr>
        </p:nvSpPr>
        <p:spPr/>
        <p:txBody>
          <a:bodyPr>
            <a:noAutofit/>
          </a:bodyPr>
          <a:lstStyle/>
          <a:p>
            <a:fld id="{294A09A9-5501-47C1-A89A-A340965A2BE2}" type="slidenum">
              <a:rPr lang="en-US" smtClean="0"/>
              <a:t>‹#›</a:t>
            </a:fld>
            <a:endParaRPr lang="en-US" dirty="0"/>
          </a:p>
        </p:txBody>
      </p:sp>
      <p:sp>
        <p:nvSpPr>
          <p:cNvPr id="7" name="Footer Placeholder 6"/>
          <p:cNvSpPr>
            <a:spLocks noGrp="1"/>
          </p:cNvSpPr>
          <p:nvPr>
            <p:ph type="ftr" sz="quarter" idx="10"/>
          </p:nvPr>
        </p:nvSpPr>
        <p:spPr/>
        <p:txBody>
          <a:bodyPr>
            <a:noAutofit/>
          </a:bodyPr>
          <a:lstStyle/>
          <a:p>
            <a:r>
              <a:rPr lang="en-US"/>
              <a:t>Crypto: investing &amp; trading</a:t>
            </a:r>
            <a:endParaRPr lang="en-US" dirty="0"/>
          </a:p>
        </p:txBody>
      </p:sp>
      <p:sp>
        <p:nvSpPr>
          <p:cNvPr id="2" name="Title 1"/>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536192" y="2212848"/>
            <a:ext cx="6422136" cy="3282696"/>
          </a:xfrm>
        </p:spPr>
        <p:txBody>
          <a:bodyPr>
            <a:noAutofit/>
          </a:bodyPr>
          <a:lstStyle>
            <a:lvl1pPr marL="347345">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1"/>
          </p:nvPr>
        </p:nvSpPr>
        <p:spPr/>
        <p:txBody>
          <a:bodyPr>
            <a:noAutofit/>
          </a:bodyPr>
          <a:lstStyle/>
          <a:p>
            <a:fld id="{294A09A9-5501-47C1-A89A-A340965A2BE2}" type="slidenum">
              <a:rPr lang="en-US" smtClean="0"/>
              <a:t>‹#›</a:t>
            </a:fld>
            <a:endParaRPr lang="en-US" dirty="0"/>
          </a:p>
        </p:txBody>
      </p:sp>
      <p:sp>
        <p:nvSpPr>
          <p:cNvPr id="4" name="Footer Placeholder 3"/>
          <p:cNvSpPr>
            <a:spLocks noGrp="1"/>
          </p:cNvSpPr>
          <p:nvPr>
            <p:ph type="ftr" sz="quarter" idx="10"/>
          </p:nvPr>
        </p:nvSpPr>
        <p:spPr/>
        <p:txBody>
          <a:bodyPr>
            <a:noAutofit/>
          </a:bodyPr>
          <a:lstStyle/>
          <a:p>
            <a:r>
              <a:rPr lang="en-US"/>
              <a:t>Crypto: investing &amp; trading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p:cNvSpPr>
            <a:spLocks noGrp="1"/>
          </p:cNvSpPr>
          <p:nvPr>
            <p:ph type="ftr" sz="quarter" idx="10"/>
          </p:nvPr>
        </p:nvSpPr>
        <p:spPr/>
        <p:txBody>
          <a:bodyPr/>
          <a:lstStyle/>
          <a:p>
            <a:r>
              <a:rPr lang="en-US"/>
              <a:t>Crypto: investing &amp; trading</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cxnSp>
        <p:nvCxnSpPr>
          <p:cNvPr id="5" name="Straight Connector 4"/>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t>‹#›</a:t>
            </a:fld>
            <a:endParaRPr lang="en-US" dirty="0"/>
          </a:p>
        </p:txBody>
      </p:sp>
      <p:sp>
        <p:nvSpPr>
          <p:cNvPr id="5" name="Footer Placeholder 4"/>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345"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345"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345"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345"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345"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solidFill>
                  <a:schemeClr val="bg1">
                    <a:lumMod val="95000"/>
                  </a:schemeClr>
                </a:solidFill>
                <a:latin typeface="Times New Roman" panose="02020603050405020304" pitchFamily="18" charset="0"/>
                <a:cs typeface="Times New Roman" panose="02020603050405020304" pitchFamily="18" charset="0"/>
              </a:rPr>
              <a:t>Intelligent financial planning hub</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2425" y="965454"/>
            <a:ext cx="3276600" cy="758952"/>
          </a:xfrm>
        </p:spPr>
        <p:txBody>
          <a:bodyPr/>
          <a:lstStyle/>
          <a:p>
            <a:r>
              <a:rPr lang="en-US" sz="4400" dirty="0">
                <a:solidFill>
                  <a:schemeClr val="bg1">
                    <a:lumMod val="95000"/>
                  </a:schemeClr>
                </a:solidFill>
                <a:latin typeface="Times New Roman" panose="02020603050405020304" pitchFamily="18" charset="0"/>
                <a:cs typeface="Times New Roman" panose="02020603050405020304" pitchFamily="18" charset="0"/>
              </a:rPr>
              <a:t>TEAM - </a:t>
            </a:r>
            <a:r>
              <a:rPr lang="en-IN" altLang="en-US" sz="4400" dirty="0">
                <a:solidFill>
                  <a:schemeClr val="bg1">
                    <a:lumMod val="95000"/>
                  </a:schemeClr>
                </a:solidFill>
                <a:latin typeface="Times New Roman" panose="02020603050405020304" pitchFamily="18" charset="0"/>
                <a:cs typeface="Times New Roman" panose="02020603050405020304" pitchFamily="18" charset="0"/>
              </a:rPr>
              <a:t>5</a:t>
            </a:r>
          </a:p>
        </p:txBody>
      </p:sp>
      <p:sp>
        <p:nvSpPr>
          <p:cNvPr id="4" name="Text Box 3"/>
          <p:cNvSpPr txBox="1"/>
          <p:nvPr/>
        </p:nvSpPr>
        <p:spPr>
          <a:xfrm>
            <a:off x="8275955" y="4407535"/>
            <a:ext cx="4064000" cy="922020"/>
          </a:xfrm>
          <a:prstGeom prst="rect">
            <a:avLst/>
          </a:prstGeom>
          <a:noFill/>
        </p:spPr>
        <p:txBody>
          <a:bodyPr wrap="square" rtlCol="0">
            <a:spAutoFit/>
          </a:bodyPr>
          <a:lstStyle/>
          <a:p>
            <a:r>
              <a:rPr lang="en-IN" altLang="en-US">
                <a:solidFill>
                  <a:schemeClr val="bg1"/>
                </a:solidFill>
                <a:latin typeface="Times New Roman" panose="02020603050405020304" pitchFamily="18" charset="0"/>
                <a:cs typeface="Times New Roman" panose="02020603050405020304" pitchFamily="18" charset="0"/>
              </a:rPr>
              <a:t>Presented By</a:t>
            </a:r>
          </a:p>
          <a:p>
            <a:r>
              <a:rPr lang="en-IN" altLang="en-US">
                <a:solidFill>
                  <a:schemeClr val="bg1"/>
                </a:solidFill>
                <a:latin typeface="Times New Roman" panose="02020603050405020304" pitchFamily="18" charset="0"/>
                <a:cs typeface="Times New Roman" panose="02020603050405020304" pitchFamily="18" charset="0"/>
              </a:rPr>
              <a:t>Y. Baby Ramya</a:t>
            </a:r>
          </a:p>
          <a:p>
            <a:r>
              <a:rPr lang="en-IN" altLang="en-US">
                <a:solidFill>
                  <a:schemeClr val="bg1"/>
                </a:solidFill>
                <a:latin typeface="Times New Roman" panose="02020603050405020304" pitchFamily="18" charset="0"/>
                <a:cs typeface="Times New Roman" panose="02020603050405020304" pitchFamily="18" charset="0"/>
              </a:rPr>
              <a:t>P. Venkata Sai Meghana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6492-2653-7AB9-991A-9F87A21BE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86592-06F5-0875-AE8D-5CFC973C51D0}"/>
              </a:ext>
            </a:extLst>
          </p:cNvPr>
          <p:cNvSpPr>
            <a:spLocks noGrp="1"/>
          </p:cNvSpPr>
          <p:nvPr>
            <p:ph type="title"/>
          </p:nvPr>
        </p:nvSpPr>
        <p:spPr>
          <a:xfrm>
            <a:off x="3880866" y="659620"/>
            <a:ext cx="4430268" cy="608740"/>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 MILESTONE - 1</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468EDDB-06A5-7A72-0C13-A6C7B79E70E2}"/>
              </a:ext>
            </a:extLst>
          </p:cNvPr>
          <p:cNvSpPr>
            <a:spLocks noGrp="1"/>
          </p:cNvSpPr>
          <p:nvPr>
            <p:ph type="sldNum" sz="quarter" idx="11"/>
          </p:nvPr>
        </p:nvSpPr>
        <p:spPr/>
        <p:txBody>
          <a:bodyPr/>
          <a:lstStyle/>
          <a:p>
            <a:fld id="{294A09A9-5501-47C1-A89A-A340965A2BE2}" type="slidenum">
              <a:rPr lang="en-US" smtClean="0"/>
              <a:t>10</a:t>
            </a:fld>
            <a:endParaRPr lang="en-US" dirty="0"/>
          </a:p>
        </p:txBody>
      </p:sp>
      <p:cxnSp>
        <p:nvCxnSpPr>
          <p:cNvPr id="8" name="Straight Connector 7">
            <a:extLst>
              <a:ext uri="{FF2B5EF4-FFF2-40B4-BE49-F238E27FC236}">
                <a16:creationId xmlns:a16="http://schemas.microsoft.com/office/drawing/2014/main" id="{DB11BFF6-2808-504B-D169-1DD3C3F5C8FE}"/>
              </a:ext>
            </a:extLst>
          </p:cNvPr>
          <p:cNvCxnSpPr/>
          <p:nvPr/>
        </p:nvCxnSpPr>
        <p:spPr>
          <a:xfrm>
            <a:off x="6096000" y="1268361"/>
            <a:ext cx="0" cy="786581"/>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6D02A9A-C15A-9ADE-59F8-E9FA87E48FE4}"/>
              </a:ext>
            </a:extLst>
          </p:cNvPr>
          <p:cNvCxnSpPr>
            <a:cxnSpLocks/>
          </p:cNvCxnSpPr>
          <p:nvPr/>
        </p:nvCxnSpPr>
        <p:spPr>
          <a:xfrm>
            <a:off x="3592774" y="2054941"/>
            <a:ext cx="5511897" cy="7068"/>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211214F-0930-C422-4858-9FCFE347F9E5}"/>
              </a:ext>
            </a:extLst>
          </p:cNvPr>
          <p:cNvCxnSpPr/>
          <p:nvPr/>
        </p:nvCxnSpPr>
        <p:spPr>
          <a:xfrm>
            <a:off x="3592774" y="2054941"/>
            <a:ext cx="0" cy="570271"/>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F3C6ED-FA13-2033-F3C3-E270AEC00641}"/>
              </a:ext>
            </a:extLst>
          </p:cNvPr>
          <p:cNvCxnSpPr/>
          <p:nvPr/>
        </p:nvCxnSpPr>
        <p:spPr>
          <a:xfrm>
            <a:off x="9080089" y="2054942"/>
            <a:ext cx="0" cy="570271"/>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29F98505-B361-E770-692F-33D7173D2798}"/>
              </a:ext>
            </a:extLst>
          </p:cNvPr>
          <p:cNvSpPr/>
          <p:nvPr/>
        </p:nvSpPr>
        <p:spPr>
          <a:xfrm>
            <a:off x="1940955" y="2625212"/>
            <a:ext cx="3500284" cy="1219199"/>
          </a:xfrm>
          <a:prstGeom prst="roundRect">
            <a:avLst/>
          </a:prstGeom>
          <a:noFill/>
          <a:ln w="57150">
            <a:solidFill>
              <a:srgbClr val="2F21F3"/>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C87BF7B0-2434-A24E-BA21-4B822308CAC0}"/>
              </a:ext>
            </a:extLst>
          </p:cNvPr>
          <p:cNvSpPr txBox="1"/>
          <p:nvPr/>
        </p:nvSpPr>
        <p:spPr>
          <a:xfrm>
            <a:off x="2159773" y="3065761"/>
            <a:ext cx="3134897"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USER AUTHENTICATION</a:t>
            </a:r>
          </a:p>
        </p:txBody>
      </p:sp>
      <p:sp>
        <p:nvSpPr>
          <p:cNvPr id="16" name="Rectangle: Rounded Corners 15">
            <a:extLst>
              <a:ext uri="{FF2B5EF4-FFF2-40B4-BE49-F238E27FC236}">
                <a16:creationId xmlns:a16="http://schemas.microsoft.com/office/drawing/2014/main" id="{D9099F26-7678-11DA-245A-494C8D4B244B}"/>
              </a:ext>
            </a:extLst>
          </p:cNvPr>
          <p:cNvSpPr/>
          <p:nvPr/>
        </p:nvSpPr>
        <p:spPr>
          <a:xfrm>
            <a:off x="7329947" y="2625212"/>
            <a:ext cx="3500284" cy="1219199"/>
          </a:xfrm>
          <a:prstGeom prst="roundRect">
            <a:avLst/>
          </a:prstGeom>
          <a:noFill/>
          <a:ln w="5715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EACF530C-E227-DCD4-5EE5-756D5F71B488}"/>
              </a:ext>
            </a:extLst>
          </p:cNvPr>
          <p:cNvSpPr txBox="1"/>
          <p:nvPr/>
        </p:nvSpPr>
        <p:spPr>
          <a:xfrm>
            <a:off x="7561622" y="3034757"/>
            <a:ext cx="3233578"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EXPENSE MANAGEMENT</a:t>
            </a:r>
          </a:p>
        </p:txBody>
      </p:sp>
      <p:sp>
        <p:nvSpPr>
          <p:cNvPr id="18" name="TextBox 17">
            <a:extLst>
              <a:ext uri="{FF2B5EF4-FFF2-40B4-BE49-F238E27FC236}">
                <a16:creationId xmlns:a16="http://schemas.microsoft.com/office/drawing/2014/main" id="{38500A83-A959-1C53-A4B1-35AE1F51B91E}"/>
              </a:ext>
            </a:extLst>
          </p:cNvPr>
          <p:cNvSpPr txBox="1"/>
          <p:nvPr/>
        </p:nvSpPr>
        <p:spPr>
          <a:xfrm>
            <a:off x="1832003" y="4458531"/>
            <a:ext cx="3790434" cy="1200329"/>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1"/>
                </a:solidFill>
              </a:rPr>
              <a:t>Developed User Registration, Login, and Logout Functionalities</a:t>
            </a:r>
          </a:p>
          <a:p>
            <a:pPr marL="285750" indent="-285750" algn="just">
              <a:buFont typeface="Arial" panose="020B0604020202020204" pitchFamily="34" charset="0"/>
              <a:buChar char="•"/>
            </a:pPr>
            <a:r>
              <a:rPr lang="en-IN" dirty="0">
                <a:solidFill>
                  <a:schemeClr val="bg1"/>
                </a:solidFill>
              </a:rPr>
              <a:t>Implemented Secure Session management and validation</a:t>
            </a:r>
          </a:p>
        </p:txBody>
      </p:sp>
      <p:sp>
        <p:nvSpPr>
          <p:cNvPr id="19" name="Rectangle: Rounded Corners 18">
            <a:extLst>
              <a:ext uri="{FF2B5EF4-FFF2-40B4-BE49-F238E27FC236}">
                <a16:creationId xmlns:a16="http://schemas.microsoft.com/office/drawing/2014/main" id="{E49332EA-BF18-D89A-FC0D-BF52F51555D7}"/>
              </a:ext>
            </a:extLst>
          </p:cNvPr>
          <p:cNvSpPr/>
          <p:nvPr/>
        </p:nvSpPr>
        <p:spPr>
          <a:xfrm>
            <a:off x="1582076" y="4218037"/>
            <a:ext cx="4218039" cy="1681315"/>
          </a:xfrm>
          <a:prstGeom prst="roundRect">
            <a:avLst/>
          </a:prstGeom>
          <a:noFill/>
          <a:ln w="5715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B2DC3281-705B-492F-D038-443FB5D2617B}"/>
              </a:ext>
            </a:extLst>
          </p:cNvPr>
          <p:cNvCxnSpPr>
            <a:cxnSpLocks/>
            <a:stCxn id="14" idx="2"/>
            <a:endCxn id="19" idx="0"/>
          </p:cNvCxnSpPr>
          <p:nvPr/>
        </p:nvCxnSpPr>
        <p:spPr>
          <a:xfrm flipH="1">
            <a:off x="3691096" y="3844411"/>
            <a:ext cx="1" cy="373626"/>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5806576C-B70B-A9E1-7970-C52C61C4764E}"/>
              </a:ext>
            </a:extLst>
          </p:cNvPr>
          <p:cNvSpPr/>
          <p:nvPr/>
        </p:nvSpPr>
        <p:spPr>
          <a:xfrm>
            <a:off x="7044811" y="4218038"/>
            <a:ext cx="4218039" cy="1681315"/>
          </a:xfrm>
          <a:prstGeom prst="roundRect">
            <a:avLst/>
          </a:prstGeom>
          <a:noFill/>
          <a:ln w="5715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84A1365F-91EB-50C5-6F43-DEA9C7E8DDA0}"/>
              </a:ext>
            </a:extLst>
          </p:cNvPr>
          <p:cNvCxnSpPr>
            <a:cxnSpLocks/>
            <a:endCxn id="22" idx="0"/>
          </p:cNvCxnSpPr>
          <p:nvPr/>
        </p:nvCxnSpPr>
        <p:spPr>
          <a:xfrm flipH="1">
            <a:off x="9153831" y="3844412"/>
            <a:ext cx="1" cy="373626"/>
          </a:xfrm>
          <a:prstGeom prst="line">
            <a:avLst/>
          </a:prstGeom>
          <a:ln w="57150">
            <a:solidFill>
              <a:srgbClr val="2F21F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BE47825-2539-D390-E6E0-575A10205190}"/>
              </a:ext>
            </a:extLst>
          </p:cNvPr>
          <p:cNvSpPr txBox="1"/>
          <p:nvPr/>
        </p:nvSpPr>
        <p:spPr>
          <a:xfrm>
            <a:off x="7090193" y="4396975"/>
            <a:ext cx="4180953" cy="1323439"/>
          </a:xfrm>
          <a:prstGeom prst="rect">
            <a:avLst/>
          </a:prstGeom>
          <a:noFill/>
        </p:spPr>
        <p:txBody>
          <a:bodyPr wrap="none" rtlCol="0">
            <a:spAutoFit/>
          </a:bodyPr>
          <a:lstStyle/>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Designed the Database for Expense </a:t>
            </a:r>
          </a:p>
          <a:p>
            <a:r>
              <a:rPr lang="en-IN" sz="2000" dirty="0">
                <a:solidFill>
                  <a:schemeClr val="bg1"/>
                </a:solidFill>
                <a:latin typeface="Times New Roman" panose="02020603050405020304" pitchFamily="18" charset="0"/>
                <a:cs typeface="Times New Roman" panose="02020603050405020304" pitchFamily="18" charset="0"/>
              </a:rPr>
              <a:t>    Tracking</a:t>
            </a:r>
          </a:p>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Created Interfaces to add, update, </a:t>
            </a:r>
          </a:p>
          <a:p>
            <a:r>
              <a:rPr lang="en-IN" sz="2000" dirty="0">
                <a:solidFill>
                  <a:schemeClr val="bg1"/>
                </a:solidFill>
                <a:latin typeface="Times New Roman" panose="02020603050405020304" pitchFamily="18" charset="0"/>
                <a:cs typeface="Times New Roman" panose="02020603050405020304" pitchFamily="18" charset="0"/>
              </a:rPr>
              <a:t>     view and delete expenses</a:t>
            </a:r>
          </a:p>
        </p:txBody>
      </p:sp>
      <p:sp>
        <p:nvSpPr>
          <p:cNvPr id="26" name="Rectangle: Rounded Corners 25">
            <a:extLst>
              <a:ext uri="{FF2B5EF4-FFF2-40B4-BE49-F238E27FC236}">
                <a16:creationId xmlns:a16="http://schemas.microsoft.com/office/drawing/2014/main" id="{4A78DF7D-3C9B-D8A2-2222-85E7A53121D4}"/>
              </a:ext>
            </a:extLst>
          </p:cNvPr>
          <p:cNvSpPr/>
          <p:nvPr/>
        </p:nvSpPr>
        <p:spPr>
          <a:xfrm>
            <a:off x="3829050" y="566928"/>
            <a:ext cx="4514850" cy="701432"/>
          </a:xfrm>
          <a:prstGeom prst="roundRect">
            <a:avLst/>
          </a:prstGeom>
          <a:no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734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722376"/>
            <a:ext cx="2226183" cy="659130"/>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Login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11</a:t>
            </a:fld>
            <a:endParaRPr lang="en-US" dirty="0"/>
          </a:p>
        </p:txBody>
      </p:sp>
      <p:pic>
        <p:nvPicPr>
          <p:cNvPr id="6" name="Picture 5"/>
          <p:cNvPicPr>
            <a:picLocks noChangeAspect="1"/>
          </p:cNvPicPr>
          <p:nvPr/>
        </p:nvPicPr>
        <p:blipFill>
          <a:blip r:embed="rId2"/>
          <a:stretch>
            <a:fillRect/>
          </a:stretch>
        </p:blipFill>
        <p:spPr>
          <a:xfrm>
            <a:off x="1000125" y="1952624"/>
            <a:ext cx="4887673" cy="3857626"/>
          </a:xfrm>
          <a:prstGeom prst="rect">
            <a:avLst/>
          </a:prstGeom>
        </p:spPr>
      </p:pic>
      <p:sp>
        <p:nvSpPr>
          <p:cNvPr id="8" name="Title 1"/>
          <p:cNvSpPr txBox="1"/>
          <p:nvPr/>
        </p:nvSpPr>
        <p:spPr>
          <a:xfrm>
            <a:off x="6429376" y="566530"/>
            <a:ext cx="3648902" cy="8149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Register</a:t>
            </a:r>
          </a:p>
        </p:txBody>
      </p:sp>
      <p:pic>
        <p:nvPicPr>
          <p:cNvPr id="9" name="Picture 8"/>
          <p:cNvPicPr>
            <a:picLocks noChangeAspect="1"/>
          </p:cNvPicPr>
          <p:nvPr/>
        </p:nvPicPr>
        <p:blipFill>
          <a:blip r:embed="rId3"/>
          <a:stretch>
            <a:fillRect/>
          </a:stretch>
        </p:blipFill>
        <p:spPr>
          <a:xfrm>
            <a:off x="6524625" y="1952624"/>
            <a:ext cx="5019675" cy="38576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824948"/>
            <a:ext cx="2290373" cy="556558"/>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HOME </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12</a:t>
            </a:fld>
            <a:endParaRPr lang="en-US" dirty="0"/>
          </a:p>
        </p:txBody>
      </p:sp>
      <p:pic>
        <p:nvPicPr>
          <p:cNvPr id="6" name="Picture 5"/>
          <p:cNvPicPr>
            <a:picLocks noChangeAspect="1"/>
          </p:cNvPicPr>
          <p:nvPr/>
        </p:nvPicPr>
        <p:blipFill>
          <a:blip r:embed="rId2"/>
          <a:srcRect/>
          <a:stretch>
            <a:fillRect/>
          </a:stretch>
        </p:blipFill>
        <p:spPr>
          <a:xfrm>
            <a:off x="850393" y="1619250"/>
            <a:ext cx="5181084" cy="3952875"/>
          </a:xfrm>
          <a:prstGeom prst="rect">
            <a:avLst/>
          </a:prstGeom>
        </p:spPr>
      </p:pic>
      <p:sp>
        <p:nvSpPr>
          <p:cNvPr id="3" name="Title 1"/>
          <p:cNvSpPr txBox="1"/>
          <p:nvPr/>
        </p:nvSpPr>
        <p:spPr>
          <a:xfrm>
            <a:off x="6698478" y="340614"/>
            <a:ext cx="3300287" cy="10698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n w="28575">
                  <a:noFill/>
                  <a:prstDash val="solid"/>
                </a:ln>
                <a:latin typeface="Times New Roman" panose="02020603050405020304" pitchFamily="18" charset="0"/>
                <a:cs typeface="Times New Roman" panose="02020603050405020304" pitchFamily="18" charset="0"/>
              </a:rPr>
              <a:t>PROFILE</a:t>
            </a:r>
            <a:r>
              <a:rPr lang="en-US" dirty="0">
                <a:ln w="28575">
                  <a:noFill/>
                  <a:prstDash val="solid"/>
                </a:ln>
                <a:latin typeface="Tw Cen MT" panose="020B0602020104020603" pitchFamily="34" charset="77"/>
              </a:rPr>
              <a:t> </a:t>
            </a:r>
            <a:endParaRPr lang="en-US" dirty="0"/>
          </a:p>
        </p:txBody>
      </p:sp>
      <p:pic>
        <p:nvPicPr>
          <p:cNvPr id="4" name="Picture 3"/>
          <p:cNvPicPr>
            <a:picLocks noChangeAspect="1"/>
          </p:cNvPicPr>
          <p:nvPr/>
        </p:nvPicPr>
        <p:blipFill>
          <a:blip r:embed="rId3"/>
          <a:stretch>
            <a:fillRect/>
          </a:stretch>
        </p:blipFill>
        <p:spPr>
          <a:xfrm>
            <a:off x="6698478" y="1619250"/>
            <a:ext cx="4643129" cy="3952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311658"/>
            <a:ext cx="2509034" cy="1069848"/>
          </a:xfrm>
        </p:spPr>
        <p:txBody>
          <a:bodyPr>
            <a:normAutofit/>
          </a:bodyPr>
          <a:lstStyle/>
          <a:p>
            <a:r>
              <a:rPr lang="en-US" sz="3200" dirty="0">
                <a:ln w="28575">
                  <a:noFill/>
                  <a:prstDash val="solid"/>
                </a:ln>
                <a:latin typeface="Times New Roman" panose="02020603050405020304" pitchFamily="18" charset="0"/>
                <a:cs typeface="Times New Roman" panose="02020603050405020304" pitchFamily="18" charset="0"/>
              </a:rPr>
              <a:t>MENU </a:t>
            </a:r>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13</a:t>
            </a:fld>
            <a:endParaRPr lang="en-US" dirty="0"/>
          </a:p>
        </p:txBody>
      </p:sp>
      <p:pic>
        <p:nvPicPr>
          <p:cNvPr id="6" name="Picture 5"/>
          <p:cNvPicPr>
            <a:picLocks noChangeAspect="1"/>
          </p:cNvPicPr>
          <p:nvPr/>
        </p:nvPicPr>
        <p:blipFill>
          <a:blip r:embed="rId2"/>
          <a:srcRect/>
          <a:stretch>
            <a:fillRect/>
          </a:stretch>
        </p:blipFill>
        <p:spPr>
          <a:xfrm>
            <a:off x="931198" y="1676399"/>
            <a:ext cx="4945727" cy="3686175"/>
          </a:xfrm>
          <a:prstGeom prst="rect">
            <a:avLst/>
          </a:prstGeom>
        </p:spPr>
      </p:pic>
      <p:sp>
        <p:nvSpPr>
          <p:cNvPr id="3" name="Title 1"/>
          <p:cNvSpPr txBox="1"/>
          <p:nvPr/>
        </p:nvSpPr>
        <p:spPr>
          <a:xfrm>
            <a:off x="6315075" y="311658"/>
            <a:ext cx="5547741" cy="10698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n w="28575">
                  <a:noFill/>
                  <a:prstDash val="solid"/>
                </a:ln>
                <a:latin typeface="Times New Roman" panose="02020603050405020304" pitchFamily="18" charset="0"/>
                <a:cs typeface="Times New Roman" panose="02020603050405020304" pitchFamily="18" charset="0"/>
              </a:rPr>
              <a:t>ADD EXPENSE</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6438624" y="1676398"/>
            <a:ext cx="5119391" cy="3686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1" y="311658"/>
            <a:ext cx="5026533" cy="1069848"/>
          </a:xfrm>
        </p:spPr>
        <p:txBody>
          <a:bodyPr>
            <a:normAutofit/>
          </a:bodyPr>
          <a:lstStyle/>
          <a:p>
            <a:r>
              <a:rPr lang="en-US" sz="3200" dirty="0">
                <a:ln w="28575">
                  <a:noFill/>
                  <a:prstDash val="solid"/>
                </a:ln>
                <a:latin typeface="Times New Roman" panose="02020603050405020304" pitchFamily="18" charset="0"/>
                <a:cs typeface="Times New Roman" panose="02020603050405020304" pitchFamily="18" charset="0"/>
              </a:rPr>
              <a:t>VIEW EXPENSE  </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14</a:t>
            </a:fld>
            <a:endParaRPr lang="en-US" dirty="0"/>
          </a:p>
        </p:txBody>
      </p:sp>
      <p:pic>
        <p:nvPicPr>
          <p:cNvPr id="6" name="Picture 5"/>
          <p:cNvPicPr>
            <a:picLocks noChangeAspect="1"/>
          </p:cNvPicPr>
          <p:nvPr/>
        </p:nvPicPr>
        <p:blipFill>
          <a:blip r:embed="rId2"/>
          <a:srcRect/>
          <a:stretch>
            <a:fillRect/>
          </a:stretch>
        </p:blipFill>
        <p:spPr>
          <a:xfrm>
            <a:off x="931198" y="1676399"/>
            <a:ext cx="4945727" cy="3686174"/>
          </a:xfrm>
          <a:prstGeom prst="rect">
            <a:avLst/>
          </a:prstGeom>
        </p:spPr>
      </p:pic>
      <p:sp>
        <p:nvSpPr>
          <p:cNvPr id="3" name="Title 1"/>
          <p:cNvSpPr txBox="1"/>
          <p:nvPr/>
        </p:nvSpPr>
        <p:spPr>
          <a:xfrm>
            <a:off x="6438625" y="311658"/>
            <a:ext cx="5424192" cy="10698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ln w="28575">
                  <a:noFill/>
                  <a:prstDash val="solid"/>
                </a:ln>
                <a:latin typeface="Times New Roman" panose="02020603050405020304" pitchFamily="18" charset="0"/>
                <a:cs typeface="Times New Roman" panose="02020603050405020304" pitchFamily="18" charset="0"/>
              </a:rPr>
              <a:t>UPDATE EXPENSE</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rcRect/>
          <a:stretch>
            <a:fillRect/>
          </a:stretch>
        </p:blipFill>
        <p:spPr>
          <a:xfrm>
            <a:off x="6438624" y="1676399"/>
            <a:ext cx="5119391" cy="36861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1" y="846582"/>
            <a:ext cx="4430268" cy="1069848"/>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MILESTONE - 2</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15</a:t>
            </a:fld>
            <a:endParaRPr lang="en-US" dirty="0"/>
          </a:p>
        </p:txBody>
      </p:sp>
      <p:sp>
        <p:nvSpPr>
          <p:cNvPr id="3" name="Content Placeholder 2"/>
          <p:cNvSpPr>
            <a:spLocks noGrp="1"/>
          </p:cNvSpPr>
          <p:nvPr>
            <p:ph idx="1"/>
          </p:nvPr>
        </p:nvSpPr>
        <p:spPr>
          <a:xfrm>
            <a:off x="2633092" y="2193798"/>
            <a:ext cx="6422136" cy="3282696"/>
          </a:xfrm>
        </p:spPr>
        <p:txBody>
          <a:bodyPr/>
          <a:lstStyle/>
          <a:p>
            <a:pPr marL="0" indent="0" algn="just">
              <a:lnSpc>
                <a:spcPct val="150000"/>
              </a:lnSpc>
              <a:buClr>
                <a:schemeClr val="accent6"/>
              </a:buClr>
              <a:buNone/>
            </a:pPr>
            <a:r>
              <a:rPr lang="en-US" dirty="0">
                <a:solidFill>
                  <a:schemeClr val="bg1"/>
                </a:solidFill>
                <a:latin typeface="Times New Roman" panose="02020603050405020304" pitchFamily="18" charset="0"/>
                <a:cs typeface="Times New Roman" panose="02020603050405020304" pitchFamily="18" charset="0"/>
              </a:rPr>
              <a:t>Financial reporting features are successfully implemented, including the ability to export reports in PDF format. The system provides accurate calculation and display of financial summaries and visualizations.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623" y="411607"/>
            <a:ext cx="6360034" cy="1069848"/>
          </a:xfrm>
        </p:spPr>
        <p:txBody>
          <a:bodyPr>
            <a:normAutofit fontScale="90000"/>
          </a:bodyPr>
          <a:lstStyle/>
          <a:p>
            <a:r>
              <a:rPr lang="en-IN" altLang="en-US" dirty="0">
                <a:ln w="28575">
                  <a:noFill/>
                  <a:prstDash val="solid"/>
                </a:ln>
                <a:latin typeface="Times New Roman" panose="02020603050405020304" pitchFamily="18" charset="0"/>
                <a:cs typeface="Times New Roman" panose="02020603050405020304" pitchFamily="18" charset="0"/>
                <a:sym typeface="+mn-ea"/>
              </a:rPr>
              <a:t>FINANCIAL REPORTS</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t>16</a:t>
            </a:fld>
            <a:endParaRPr lang="en-US" dirty="0"/>
          </a:p>
        </p:txBody>
      </p:sp>
      <p:pic>
        <p:nvPicPr>
          <p:cNvPr id="6" name="Picture 5"/>
          <p:cNvPicPr>
            <a:picLocks noChangeAspect="1"/>
          </p:cNvPicPr>
          <p:nvPr/>
        </p:nvPicPr>
        <p:blipFill>
          <a:blip r:embed="rId2"/>
          <a:srcRect/>
          <a:stretch>
            <a:fillRect/>
          </a:stretch>
        </p:blipFill>
        <p:spPr>
          <a:xfrm>
            <a:off x="931198" y="1676399"/>
            <a:ext cx="4945727" cy="3686173"/>
          </a:xfrm>
          <a:prstGeom prst="rect">
            <a:avLst/>
          </a:prstGeom>
        </p:spPr>
      </p:pic>
      <p:pic>
        <p:nvPicPr>
          <p:cNvPr id="7" name="Picture 6"/>
          <p:cNvPicPr>
            <a:picLocks noChangeAspect="1"/>
          </p:cNvPicPr>
          <p:nvPr/>
        </p:nvPicPr>
        <p:blipFill>
          <a:blip r:embed="rId3"/>
          <a:srcRect/>
          <a:stretch>
            <a:fillRect/>
          </a:stretch>
        </p:blipFill>
        <p:spPr>
          <a:xfrm>
            <a:off x="6438624" y="1676399"/>
            <a:ext cx="5119391" cy="368617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631" y="537337"/>
            <a:ext cx="4430268" cy="1069848"/>
          </a:xfrm>
        </p:spPr>
        <p:txBody>
          <a:bodyPr>
            <a:normAutofit/>
          </a:bodyPr>
          <a:lstStyle/>
          <a:p>
            <a:r>
              <a:rPr lang="en-IN" alt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 </a:t>
            </a:r>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MILESTONE - </a:t>
            </a:r>
            <a:r>
              <a:rPr lang="en-IN" alt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3</a:t>
            </a:r>
          </a:p>
        </p:txBody>
      </p:sp>
      <p:sp>
        <p:nvSpPr>
          <p:cNvPr id="5" name="Slide Number Placeholder 4"/>
          <p:cNvSpPr>
            <a:spLocks noGrp="1"/>
          </p:cNvSpPr>
          <p:nvPr>
            <p:ph type="sldNum" sz="quarter" idx="11"/>
          </p:nvPr>
        </p:nvSpPr>
        <p:spPr/>
        <p:txBody>
          <a:bodyPr/>
          <a:lstStyle/>
          <a:p>
            <a:fld id="{294A09A9-5501-47C1-A89A-A340965A2BE2}" type="slidenum">
              <a:rPr lang="en-US" smtClean="0"/>
              <a:t>17</a:t>
            </a:fld>
            <a:endParaRPr lang="en-US" dirty="0"/>
          </a:p>
        </p:txBody>
      </p:sp>
      <p:sp>
        <p:nvSpPr>
          <p:cNvPr id="3" name="Content Placeholder 2"/>
          <p:cNvSpPr>
            <a:spLocks noGrp="1"/>
          </p:cNvSpPr>
          <p:nvPr>
            <p:ph idx="1"/>
          </p:nvPr>
        </p:nvSpPr>
        <p:spPr>
          <a:xfrm>
            <a:off x="2691130" y="1800860"/>
            <a:ext cx="6422390" cy="3717925"/>
          </a:xfrm>
        </p:spPr>
        <p:txBody>
          <a:bodyPr/>
          <a:lstStyle/>
          <a:p>
            <a:pPr marL="0" indent="0" algn="just">
              <a:lnSpc>
                <a:spcPct val="150000"/>
              </a:lnSpc>
              <a:buClr>
                <a:schemeClr val="accent6"/>
              </a:buClr>
              <a:buNone/>
            </a:pPr>
            <a:r>
              <a:rPr lang="en-US" altLang="en-US" sz="2000" dirty="0">
                <a:latin typeface="Times New Roman" panose="02020603050405020304" pitchFamily="18" charset="0"/>
                <a:cs typeface="Times New Roman" panose="02020603050405020304" pitchFamily="18" charset="0"/>
              </a:rPr>
              <a:t>A financial dashboard</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visually represents financial data, providing insights into budgets, expenses, and transactions using charts and tables. The update budget feature allows users to adjust their spending limits, ensuring better financial planning and control. Together, they enhance decision-making and promote effective management of personal or organizational finances.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490" y="187325"/>
            <a:ext cx="8760460" cy="1069975"/>
          </a:xfrm>
        </p:spPr>
        <p:txBody>
          <a:bodyPr>
            <a:normAutofit/>
          </a:bodyPr>
          <a:lstStyle/>
          <a:p>
            <a:r>
              <a:rPr lang="en-IN" altLang="en-US" dirty="0">
                <a:ln w="28575">
                  <a:noFill/>
                  <a:prstDash val="solid"/>
                </a:ln>
                <a:latin typeface="Times New Roman" panose="02020603050405020304" pitchFamily="18" charset="0"/>
                <a:cs typeface="Times New Roman" panose="02020603050405020304" pitchFamily="18" charset="0"/>
                <a:sym typeface="+mn-ea"/>
              </a:rPr>
              <a:t>FINANCIAL DASHBOARDS  </a:t>
            </a:r>
          </a:p>
        </p:txBody>
      </p:sp>
      <p:sp>
        <p:nvSpPr>
          <p:cNvPr id="5" name="Slide Number Placeholder 4"/>
          <p:cNvSpPr>
            <a:spLocks noGrp="1"/>
          </p:cNvSpPr>
          <p:nvPr>
            <p:ph type="sldNum" sz="quarter" idx="11"/>
          </p:nvPr>
        </p:nvSpPr>
        <p:spPr/>
        <p:txBody>
          <a:bodyPr/>
          <a:lstStyle/>
          <a:p>
            <a:fld id="{294A09A9-5501-47C1-A89A-A340965A2BE2}" type="slidenum">
              <a:rPr lang="en-US" smtClean="0"/>
              <a:t>18</a:t>
            </a:fld>
            <a:endParaRPr lang="en-US" dirty="0"/>
          </a:p>
        </p:txBody>
      </p:sp>
      <p:pic>
        <p:nvPicPr>
          <p:cNvPr id="6" name="Picture 5"/>
          <p:cNvPicPr>
            <a:picLocks noChangeAspect="1"/>
          </p:cNvPicPr>
          <p:nvPr/>
        </p:nvPicPr>
        <p:blipFill>
          <a:blip r:embed="rId2"/>
          <a:srcRect/>
          <a:stretch>
            <a:fillRect/>
          </a:stretch>
        </p:blipFill>
        <p:spPr>
          <a:xfrm>
            <a:off x="931198" y="1676400"/>
            <a:ext cx="4945727" cy="3686172"/>
          </a:xfrm>
          <a:prstGeom prst="rect">
            <a:avLst/>
          </a:prstGeom>
        </p:spPr>
      </p:pic>
      <p:pic>
        <p:nvPicPr>
          <p:cNvPr id="7" name="Picture 6"/>
          <p:cNvPicPr>
            <a:picLocks noChangeAspect="1"/>
          </p:cNvPicPr>
          <p:nvPr/>
        </p:nvPicPr>
        <p:blipFill>
          <a:blip r:embed="rId3"/>
          <a:srcRect/>
          <a:stretch>
            <a:fillRect/>
          </a:stretch>
        </p:blipFill>
        <p:spPr>
          <a:xfrm>
            <a:off x="6438624" y="1676400"/>
            <a:ext cx="5119391" cy="36861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94A09A9-5501-47C1-A89A-A340965A2BE2}" type="slidenum">
              <a:rPr lang="en-US" smtClean="0"/>
              <a:t>19</a:t>
            </a:fld>
            <a:endParaRPr lang="en-US" dirty="0"/>
          </a:p>
        </p:txBody>
      </p:sp>
      <p:pic>
        <p:nvPicPr>
          <p:cNvPr id="7" name="Picture 6"/>
          <p:cNvPicPr>
            <a:picLocks noChangeAspect="1"/>
          </p:cNvPicPr>
          <p:nvPr/>
        </p:nvPicPr>
        <p:blipFill>
          <a:blip r:embed="rId2"/>
          <a:srcRect/>
          <a:stretch>
            <a:fillRect/>
          </a:stretch>
        </p:blipFill>
        <p:spPr>
          <a:xfrm>
            <a:off x="6438624" y="1676401"/>
            <a:ext cx="5119391" cy="3686170"/>
          </a:xfrm>
          <a:prstGeom prst="rect">
            <a:avLst/>
          </a:prstGeom>
        </p:spPr>
      </p:pic>
      <p:sp>
        <p:nvSpPr>
          <p:cNvPr id="3" name="Title 1"/>
          <p:cNvSpPr txBox="1"/>
          <p:nvPr/>
        </p:nvSpPr>
        <p:spPr>
          <a:xfrm>
            <a:off x="6438624" y="722376"/>
            <a:ext cx="6490970" cy="11214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IN" altLang="en-US" sz="3200" dirty="0">
                <a:ln w="28575">
                  <a:noFill/>
                  <a:prstDash val="solid"/>
                </a:ln>
                <a:latin typeface="Times New Roman" panose="02020603050405020304" pitchFamily="18" charset="0"/>
                <a:cs typeface="Times New Roman" panose="02020603050405020304" pitchFamily="18" charset="0"/>
                <a:sym typeface="+mn-ea"/>
              </a:rPr>
              <a:t>CHANGE</a:t>
            </a:r>
            <a:r>
              <a:rPr lang="en-IN" altLang="en-US" sz="3600" dirty="0">
                <a:ln w="28575">
                  <a:noFill/>
                  <a:prstDash val="solid"/>
                </a:ln>
                <a:latin typeface="Times New Roman" panose="02020603050405020304" pitchFamily="18" charset="0"/>
                <a:cs typeface="Times New Roman" panose="02020603050405020304" pitchFamily="18" charset="0"/>
                <a:sym typeface="+mn-ea"/>
              </a:rPr>
              <a:t> PASSWORD</a:t>
            </a:r>
            <a:r>
              <a:rPr lang="en-US" sz="3600" dirty="0">
                <a:ln w="28575">
                  <a:noFill/>
                  <a:prstDash val="solid"/>
                </a:ln>
                <a:latin typeface="Times New Roman" panose="02020603050405020304" pitchFamily="18" charset="0"/>
                <a:cs typeface="Times New Roman" panose="02020603050405020304" pitchFamily="18" charset="0"/>
                <a:sym typeface="+mn-ea"/>
              </a:rPr>
              <a:t>  </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endParaRPr lang="en-US" altLang="en-US" sz="36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79F3485C-F3B5-06C9-7CD3-59A98840F51F}"/>
              </a:ext>
            </a:extLst>
          </p:cNvPr>
          <p:cNvSpPr>
            <a:spLocks noGrp="1"/>
          </p:cNvSpPr>
          <p:nvPr>
            <p:ph type="title"/>
          </p:nvPr>
        </p:nvSpPr>
        <p:spPr>
          <a:xfrm>
            <a:off x="329184" y="274701"/>
            <a:ext cx="5919813" cy="1069848"/>
          </a:xfrm>
        </p:spPr>
        <p:txBody>
          <a:bodyPr>
            <a:normAutofit/>
          </a:bodyPr>
          <a:lstStyle/>
          <a:p>
            <a:pPr algn="ctr"/>
            <a:r>
              <a:rPr lang="en-US" sz="3200" dirty="0">
                <a:latin typeface="Times New Roman" panose="02020603050405020304" pitchFamily="18" charset="0"/>
                <a:cs typeface="Times New Roman" panose="02020603050405020304" pitchFamily="18" charset="0"/>
              </a:rPr>
              <a:t>  UPDATE USERNAME</a:t>
            </a:r>
          </a:p>
        </p:txBody>
      </p:sp>
      <p:pic>
        <p:nvPicPr>
          <p:cNvPr id="10" name="Picture 9">
            <a:extLst>
              <a:ext uri="{FF2B5EF4-FFF2-40B4-BE49-F238E27FC236}">
                <a16:creationId xmlns:a16="http://schemas.microsoft.com/office/drawing/2014/main" id="{9869C856-C12C-67F4-A380-60AEA1416F25}"/>
              </a:ext>
            </a:extLst>
          </p:cNvPr>
          <p:cNvPicPr>
            <a:picLocks noChangeAspect="1"/>
          </p:cNvPicPr>
          <p:nvPr/>
        </p:nvPicPr>
        <p:blipFill>
          <a:blip r:embed="rId3"/>
          <a:srcRect/>
          <a:stretch>
            <a:fillRect/>
          </a:stretch>
        </p:blipFill>
        <p:spPr>
          <a:xfrm>
            <a:off x="951026" y="1676402"/>
            <a:ext cx="4945727" cy="36861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8088" y="1262270"/>
            <a:ext cx="7735824" cy="894521"/>
          </a:xfrm>
        </p:spPr>
        <p:txBody>
          <a:bodyPr/>
          <a:lstStyle/>
          <a:p>
            <a:r>
              <a:rPr lang="en-US" sz="3200"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1659835" y="2156791"/>
            <a:ext cx="8617226" cy="3438939"/>
          </a:xfrm>
        </p:spPr>
        <p:txBody>
          <a:bodyPr/>
          <a:lstStyle/>
          <a:p>
            <a:pPr algn="just"/>
            <a:r>
              <a:rPr lang="en-US" sz="2400" dirty="0">
                <a:latin typeface="Times New Roman" panose="02020603050405020304" pitchFamily="18" charset="0"/>
                <a:cs typeface="Times New Roman" panose="02020603050405020304" pitchFamily="18" charset="0"/>
              </a:rPr>
              <a:t>The intelligent Financial Planning Hub is an advanced, technology-powered platform designed to streamline personal finance management.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equipping users with tools to monitor expenses, evaluate spending habits, and establish financial objectives, the system delivers an organized approach to managing finances effortlessly.</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easy-to-use and efficient application helps individuals make well-informed financial decisions, promoting better financial habits and awareness while supporting effective future planning.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40945-AE00-B18B-CEDB-D64142E1F6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2678B-591A-5B80-9B81-F988661AF864}"/>
              </a:ext>
            </a:extLst>
          </p:cNvPr>
          <p:cNvSpPr>
            <a:spLocks noGrp="1"/>
          </p:cNvSpPr>
          <p:nvPr>
            <p:ph type="title"/>
          </p:nvPr>
        </p:nvSpPr>
        <p:spPr>
          <a:xfrm>
            <a:off x="3389631" y="537337"/>
            <a:ext cx="4430268" cy="1069848"/>
          </a:xfrm>
        </p:spPr>
        <p:txBody>
          <a:bodyPr>
            <a:normAutofit/>
          </a:bodyPr>
          <a:lstStyle/>
          <a:p>
            <a:r>
              <a:rPr lang="en-IN" alt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 </a:t>
            </a:r>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MILESTONE - </a:t>
            </a:r>
            <a:r>
              <a:rPr lang="en-IN" sz="3200" dirty="0">
                <a:ln w="28575">
                  <a:noFill/>
                  <a:prstDash val="solid"/>
                </a:ln>
                <a:latin typeface="Times New Roman" panose="02020603050405020304" pitchFamily="18" charset="0"/>
                <a:cs typeface="Times New Roman" panose="02020603050405020304" pitchFamily="18" charset="0"/>
              </a:rPr>
              <a:t>4</a:t>
            </a:r>
            <a:endParaRPr lang="en-IN" altLang="en-US" sz="3200" b="1" spc="600" dirty="0">
              <a:ln w="28575">
                <a:noFill/>
                <a:prstDash val="solid"/>
              </a:ln>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7D4585-5AB9-131C-D1B2-291F718A0E07}"/>
              </a:ext>
            </a:extLst>
          </p:cNvPr>
          <p:cNvSpPr>
            <a:spLocks noGrp="1"/>
          </p:cNvSpPr>
          <p:nvPr>
            <p:ph type="sldNum" sz="quarter" idx="11"/>
          </p:nvPr>
        </p:nvSpPr>
        <p:spPr/>
        <p:txBody>
          <a:bodyPr/>
          <a:lstStyle/>
          <a:p>
            <a:fld id="{294A09A9-5501-47C1-A89A-A340965A2BE2}" type="slidenum">
              <a:rPr lang="en-US" smtClean="0"/>
              <a:t>20</a:t>
            </a:fld>
            <a:endParaRPr lang="en-US" dirty="0"/>
          </a:p>
        </p:txBody>
      </p:sp>
      <p:sp>
        <p:nvSpPr>
          <p:cNvPr id="7" name="Rectangle 3">
            <a:extLst>
              <a:ext uri="{FF2B5EF4-FFF2-40B4-BE49-F238E27FC236}">
                <a16:creationId xmlns:a16="http://schemas.microsoft.com/office/drawing/2014/main" id="{A6C34A80-418E-343C-3137-AA58BE0FF442}"/>
              </a:ext>
            </a:extLst>
          </p:cNvPr>
          <p:cNvSpPr>
            <a:spLocks noChangeArrowheads="1"/>
          </p:cNvSpPr>
          <p:nvPr/>
        </p:nvSpPr>
        <p:spPr bwMode="auto">
          <a:xfrm>
            <a:off x="1829691" y="2613392"/>
            <a:ext cx="909216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Budget Planning and Alerts feature enables users to set budget limits for expense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categories, receive alerts when nearing or exceeding limits, and compare budgets with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actual spending. It includes goal-setting and progress tracking, comprehensive error ha</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ndling</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user-friendly feedback, ensuring financial control. Test cases validate </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func</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tionality</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reliability.</a:t>
            </a:r>
          </a:p>
        </p:txBody>
      </p:sp>
    </p:spTree>
    <p:extLst>
      <p:ext uri="{BB962C8B-B14F-4D97-AF65-F5344CB8AC3E}">
        <p14:creationId xmlns:p14="http://schemas.microsoft.com/office/powerpoint/2010/main" val="493924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DCF53-30F5-AC9D-7ACD-7945FE2A8F3E}"/>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F86B98-22F1-6B0B-C069-E614BF844575}"/>
              </a:ext>
            </a:extLst>
          </p:cNvPr>
          <p:cNvSpPr>
            <a:spLocks noGrp="1"/>
          </p:cNvSpPr>
          <p:nvPr>
            <p:ph type="sldNum" sz="quarter" idx="11"/>
          </p:nvPr>
        </p:nvSpPr>
        <p:spPr/>
        <p:txBody>
          <a:bodyPr/>
          <a:lstStyle/>
          <a:p>
            <a:fld id="{294A09A9-5501-47C1-A89A-A340965A2BE2}" type="slidenum">
              <a:rPr lang="en-US" smtClean="0"/>
              <a:t>21</a:t>
            </a:fld>
            <a:endParaRPr lang="en-US" dirty="0"/>
          </a:p>
        </p:txBody>
      </p:sp>
      <p:sp>
        <p:nvSpPr>
          <p:cNvPr id="3" name="Title 1">
            <a:extLst>
              <a:ext uri="{FF2B5EF4-FFF2-40B4-BE49-F238E27FC236}">
                <a16:creationId xmlns:a16="http://schemas.microsoft.com/office/drawing/2014/main" id="{89DC39CA-538F-51A0-A69C-5059D7EA3FFB}"/>
              </a:ext>
            </a:extLst>
          </p:cNvPr>
          <p:cNvSpPr txBox="1"/>
          <p:nvPr/>
        </p:nvSpPr>
        <p:spPr>
          <a:xfrm>
            <a:off x="6867249" y="411480"/>
            <a:ext cx="5200926" cy="70993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IN" altLang="en-US" sz="3200" dirty="0">
                <a:ln w="28575">
                  <a:noFill/>
                  <a:prstDash val="solid"/>
                </a:ln>
                <a:latin typeface="Times New Roman" panose="02020603050405020304" pitchFamily="18" charset="0"/>
                <a:cs typeface="Times New Roman" panose="02020603050405020304" pitchFamily="18" charset="0"/>
                <a:sym typeface="+mn-ea"/>
              </a:rPr>
              <a:t>Expense alerts</a:t>
            </a:r>
            <a:endParaRPr lang="en-US" altLang="en-US" sz="36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7CD435A8-0DCD-2731-8773-BB21F866286B}"/>
              </a:ext>
            </a:extLst>
          </p:cNvPr>
          <p:cNvSpPr>
            <a:spLocks noGrp="1"/>
          </p:cNvSpPr>
          <p:nvPr>
            <p:ph type="title"/>
          </p:nvPr>
        </p:nvSpPr>
        <p:spPr>
          <a:xfrm>
            <a:off x="329184" y="274701"/>
            <a:ext cx="5919813" cy="1069848"/>
          </a:xfrm>
        </p:spPr>
        <p:txBody>
          <a:bodyPr>
            <a:normAutofit/>
          </a:bodyPr>
          <a:lstStyle/>
          <a:p>
            <a:pPr algn="ctr"/>
            <a:r>
              <a:rPr lang="en-US" sz="3200" dirty="0">
                <a:latin typeface="Times New Roman" panose="02020603050405020304" pitchFamily="18" charset="0"/>
                <a:cs typeface="Times New Roman" panose="02020603050405020304" pitchFamily="18" charset="0"/>
              </a:rPr>
              <a:t>EXPENSE DASHBOARD</a:t>
            </a:r>
          </a:p>
        </p:txBody>
      </p:sp>
      <p:pic>
        <p:nvPicPr>
          <p:cNvPr id="6" name="Picture 5">
            <a:extLst>
              <a:ext uri="{FF2B5EF4-FFF2-40B4-BE49-F238E27FC236}">
                <a16:creationId xmlns:a16="http://schemas.microsoft.com/office/drawing/2014/main" id="{8F1A65B6-9A33-C62F-D1B7-EE21C54F8106}"/>
              </a:ext>
            </a:extLst>
          </p:cNvPr>
          <p:cNvPicPr>
            <a:picLocks noChangeAspect="1"/>
          </p:cNvPicPr>
          <p:nvPr/>
        </p:nvPicPr>
        <p:blipFill>
          <a:blip r:embed="rId2"/>
          <a:srcRect l="18598" t="14767" r="19019" b="5502"/>
          <a:stretch/>
        </p:blipFill>
        <p:spPr>
          <a:xfrm>
            <a:off x="850392" y="1676401"/>
            <a:ext cx="5398605" cy="3686170"/>
          </a:xfrm>
          <a:prstGeom prst="rect">
            <a:avLst/>
          </a:prstGeom>
        </p:spPr>
      </p:pic>
      <p:pic>
        <p:nvPicPr>
          <p:cNvPr id="11" name="Picture 10">
            <a:extLst>
              <a:ext uri="{FF2B5EF4-FFF2-40B4-BE49-F238E27FC236}">
                <a16:creationId xmlns:a16="http://schemas.microsoft.com/office/drawing/2014/main" id="{ADEF06CE-73E7-8C39-CEB8-8EEA79A0E61C}"/>
              </a:ext>
            </a:extLst>
          </p:cNvPr>
          <p:cNvPicPr>
            <a:picLocks noChangeAspect="1"/>
          </p:cNvPicPr>
          <p:nvPr/>
        </p:nvPicPr>
        <p:blipFill>
          <a:blip r:embed="rId3"/>
          <a:srcRect l="-329" t="17103" r="329" b="7376"/>
          <a:stretch/>
        </p:blipFill>
        <p:spPr>
          <a:xfrm>
            <a:off x="6531182" y="1676401"/>
            <a:ext cx="5398605" cy="3686170"/>
          </a:xfrm>
          <a:prstGeom prst="rect">
            <a:avLst/>
          </a:prstGeom>
        </p:spPr>
      </p:pic>
    </p:spTree>
    <p:extLst>
      <p:ext uri="{BB962C8B-B14F-4D97-AF65-F5344CB8AC3E}">
        <p14:creationId xmlns:p14="http://schemas.microsoft.com/office/powerpoint/2010/main" val="244304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1" y="411481"/>
            <a:ext cx="4430268" cy="661946"/>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22</a:t>
            </a:fld>
            <a:endParaRPr lang="en-US" dirty="0"/>
          </a:p>
        </p:txBody>
      </p:sp>
      <p:sp>
        <p:nvSpPr>
          <p:cNvPr id="3" name="Content Placeholder 2"/>
          <p:cNvSpPr>
            <a:spLocks noGrp="1"/>
          </p:cNvSpPr>
          <p:nvPr>
            <p:ph idx="1"/>
          </p:nvPr>
        </p:nvSpPr>
        <p:spPr>
          <a:xfrm>
            <a:off x="1083366" y="1172817"/>
            <a:ext cx="10455964" cy="5059018"/>
          </a:xfrm>
        </p:spPr>
        <p:txBody>
          <a:bodyPr/>
          <a:lstStyle/>
          <a:p>
            <a:pPr marL="0" indent="0" algn="just">
              <a:lnSpc>
                <a:spcPct val="150000"/>
              </a:lnSpc>
              <a:buClr>
                <a:schemeClr val="accent6"/>
              </a:buClr>
              <a:buNone/>
            </a:pPr>
            <a:r>
              <a:rPr lang="en-US" dirty="0">
                <a:solidFill>
                  <a:schemeClr val="bg1"/>
                </a:solidFill>
                <a:latin typeface="Times New Roman" panose="02020603050405020304" pitchFamily="18" charset="0"/>
                <a:cs typeface="Times New Roman" panose="02020603050405020304" pitchFamily="18" charset="0"/>
              </a:rPr>
              <a:t>The Intelligent Financial Planning Hub aims to redefine personal finance management by offering a blend of simplicity and intelligence. By integrating key functionalities like expense management, reporting, dashboard visualization, and budget planning, the hub equips users with the tools to gain complete control over their finances. The system’s ability to generate insights, visualize trends, and send alerts ensures that users remain informed and proactive about their financial health. With a focus on usability, accuracy, and efficiency, this hub aspires to be a trusted companion in achieving financial well-being for individuals in an ever-evolving economic landscape.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5025" y="1856232"/>
            <a:ext cx="5396103" cy="1069848"/>
          </a:xfrm>
        </p:spPr>
        <p:txBody>
          <a:bodyPr/>
          <a:lstStyle/>
          <a:p>
            <a:r>
              <a:rPr lang="en-US" sz="4000" b="1" spc="600" dirty="0">
                <a:ln w="28575">
                  <a:noFill/>
                  <a:prstDash val="solid"/>
                </a:ln>
                <a:solidFill>
                  <a:schemeClr val="bg1"/>
                </a:solidFill>
                <a:latin typeface="Times New Roman" panose="02020603050405020304" pitchFamily="18" charset="0"/>
                <a:cs typeface="Times New Roman" panose="02020603050405020304" pitchFamily="18" charset="0"/>
              </a:rPr>
              <a:t>TEAM MEMBERS</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601968" y="3374136"/>
            <a:ext cx="3885057" cy="1397889"/>
          </a:xfrm>
        </p:spPr>
        <p:txBody>
          <a:bodyPr/>
          <a:lstStyle/>
          <a:p>
            <a:pPr algn="l"/>
            <a:r>
              <a:rPr lang="en-US" sz="2800" dirty="0">
                <a:latin typeface="Times New Roman" panose="02020603050405020304" pitchFamily="18" charset="0"/>
                <a:cs typeface="Times New Roman" panose="02020603050405020304" pitchFamily="18" charset="0"/>
              </a:rPr>
              <a:t>Y. Baby Ramya</a:t>
            </a:r>
          </a:p>
          <a:p>
            <a:pPr algn="l"/>
            <a:r>
              <a:rPr lang="en-US" sz="2800" dirty="0">
                <a:latin typeface="Times New Roman" panose="02020603050405020304" pitchFamily="18" charset="0"/>
                <a:cs typeface="Times New Roman" panose="02020603050405020304" pitchFamily="18" charset="0"/>
              </a:rPr>
              <a:t>P. Venkata Sai Meghana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374" y="1094232"/>
            <a:ext cx="4718304" cy="1069848"/>
          </a:xfrm>
        </p:spPr>
        <p:txBody>
          <a:bodyPr/>
          <a:lstStyle/>
          <a:p>
            <a:r>
              <a:rPr lang="en-US" sz="4800" b="1" spc="600" dirty="0">
                <a:ln w="28575">
                  <a:noFill/>
                  <a:prstDash val="solid"/>
                </a:ln>
                <a:solidFill>
                  <a:schemeClr val="bg1"/>
                </a:solidFill>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0866" y="566928"/>
            <a:ext cx="4430268" cy="554355"/>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KEY FEATURES</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3</a:t>
            </a:fld>
            <a:endParaRPr lang="en-US" dirty="0"/>
          </a:p>
        </p:txBody>
      </p:sp>
      <p:sp>
        <p:nvSpPr>
          <p:cNvPr id="8" name="TextBox 7">
            <a:extLst>
              <a:ext uri="{FF2B5EF4-FFF2-40B4-BE49-F238E27FC236}">
                <a16:creationId xmlns:a16="http://schemas.microsoft.com/office/drawing/2014/main" id="{A39F589A-E97D-D8B3-A14E-BC56C6191C71}"/>
              </a:ext>
            </a:extLst>
          </p:cNvPr>
          <p:cNvSpPr txBox="1"/>
          <p:nvPr/>
        </p:nvSpPr>
        <p:spPr>
          <a:xfrm>
            <a:off x="1214510" y="1704343"/>
            <a:ext cx="2300630" cy="400110"/>
          </a:xfrm>
          <a:prstGeom prst="rect">
            <a:avLst/>
          </a:prstGeom>
          <a:noFill/>
        </p:spPr>
        <p:txBody>
          <a:bodyPr wrap="none" rtlCol="0">
            <a:spAutoFit/>
          </a:bodyPr>
          <a:lstStyle/>
          <a:p>
            <a:r>
              <a:rPr lang="en-IN" sz="2000" b="1" dirty="0">
                <a:solidFill>
                  <a:schemeClr val="bg1"/>
                </a:solidFill>
              </a:rPr>
              <a:t>User Authentication</a:t>
            </a:r>
          </a:p>
        </p:txBody>
      </p:sp>
      <p:pic>
        <p:nvPicPr>
          <p:cNvPr id="1028" name="Picture 4" descr="Login concept illustration">
            <a:extLst>
              <a:ext uri="{FF2B5EF4-FFF2-40B4-BE49-F238E27FC236}">
                <a16:creationId xmlns:a16="http://schemas.microsoft.com/office/drawing/2014/main" id="{691A48A7-2BFB-3046-C9A5-C7613D33A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067" y="2390775"/>
            <a:ext cx="2943225" cy="27241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ny people preparing invoice on computer isolated flat illustration.">
            <a:extLst>
              <a:ext uri="{FF2B5EF4-FFF2-40B4-BE49-F238E27FC236}">
                <a16:creationId xmlns:a16="http://schemas.microsoft.com/office/drawing/2014/main" id="{4250C2CF-B6BB-5B56-1BEF-7F9168F70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544" y="2390775"/>
            <a:ext cx="3286125" cy="27241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BFF9E9F-C6CB-0DB8-0A81-090209FA74EF}"/>
              </a:ext>
            </a:extLst>
          </p:cNvPr>
          <p:cNvSpPr txBox="1"/>
          <p:nvPr/>
        </p:nvSpPr>
        <p:spPr>
          <a:xfrm>
            <a:off x="5012360" y="1704343"/>
            <a:ext cx="2566728" cy="400110"/>
          </a:xfrm>
          <a:prstGeom prst="rect">
            <a:avLst/>
          </a:prstGeom>
          <a:noFill/>
        </p:spPr>
        <p:txBody>
          <a:bodyPr wrap="none" rtlCol="0">
            <a:spAutoFit/>
          </a:bodyPr>
          <a:lstStyle/>
          <a:p>
            <a:r>
              <a:rPr lang="en-IN" sz="2000" b="1" dirty="0">
                <a:solidFill>
                  <a:schemeClr val="bg1"/>
                </a:solidFill>
              </a:rPr>
              <a:t>Expense Management</a:t>
            </a:r>
          </a:p>
        </p:txBody>
      </p:sp>
      <p:pic>
        <p:nvPicPr>
          <p:cNvPr id="1034" name="Picture 10" descr="Accounting concept illustration">
            <a:extLst>
              <a:ext uri="{FF2B5EF4-FFF2-40B4-BE49-F238E27FC236}">
                <a16:creationId xmlns:a16="http://schemas.microsoft.com/office/drawing/2014/main" id="{5E171301-3BA9-AD38-2A8E-2BB91BC67E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1921" y="2390775"/>
            <a:ext cx="3058128" cy="27241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8D3078-D59B-A949-249F-775A1A4D4DAB}"/>
              </a:ext>
            </a:extLst>
          </p:cNvPr>
          <p:cNvSpPr txBox="1"/>
          <p:nvPr/>
        </p:nvSpPr>
        <p:spPr>
          <a:xfrm>
            <a:off x="9076308" y="1704343"/>
            <a:ext cx="2244589" cy="400110"/>
          </a:xfrm>
          <a:prstGeom prst="rect">
            <a:avLst/>
          </a:prstGeom>
          <a:noFill/>
        </p:spPr>
        <p:txBody>
          <a:bodyPr wrap="none" rtlCol="0">
            <a:spAutoFit/>
          </a:bodyPr>
          <a:lstStyle/>
          <a:p>
            <a:r>
              <a:rPr lang="en-IN" sz="2000" b="1" dirty="0">
                <a:solidFill>
                  <a:schemeClr val="bg1"/>
                </a:solidFill>
              </a:rPr>
              <a:t>Financial Reporting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50958-FE85-2060-F2D0-7E112472F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8A5E09-C57A-93AE-52E1-E3325C891F74}"/>
              </a:ext>
            </a:extLst>
          </p:cNvPr>
          <p:cNvSpPr>
            <a:spLocks noGrp="1"/>
          </p:cNvSpPr>
          <p:nvPr>
            <p:ph type="title"/>
          </p:nvPr>
        </p:nvSpPr>
        <p:spPr>
          <a:xfrm>
            <a:off x="3581401" y="445198"/>
            <a:ext cx="4430268" cy="554355"/>
          </a:xfrm>
        </p:spPr>
        <p:txBody>
          <a:bodyPr>
            <a:normAutofit/>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KEY FEATURES</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AD428F3-D6A5-ABAA-72C6-CCBC25A59F5F}"/>
              </a:ext>
            </a:extLst>
          </p:cNvPr>
          <p:cNvSpPr>
            <a:spLocks noGrp="1"/>
          </p:cNvSpPr>
          <p:nvPr>
            <p:ph type="sldNum" sz="quarter" idx="11"/>
          </p:nvPr>
        </p:nvSpPr>
        <p:spPr/>
        <p:txBody>
          <a:bodyPr/>
          <a:lstStyle/>
          <a:p>
            <a:fld id="{294A09A9-5501-47C1-A89A-A340965A2BE2}" type="slidenum">
              <a:rPr lang="en-US" smtClean="0"/>
              <a:t>4</a:t>
            </a:fld>
            <a:endParaRPr lang="en-US" dirty="0"/>
          </a:p>
        </p:txBody>
      </p:sp>
      <p:sp>
        <p:nvSpPr>
          <p:cNvPr id="8" name="TextBox 7">
            <a:extLst>
              <a:ext uri="{FF2B5EF4-FFF2-40B4-BE49-F238E27FC236}">
                <a16:creationId xmlns:a16="http://schemas.microsoft.com/office/drawing/2014/main" id="{36EAFD29-6E38-54F1-9F4A-49C84FAEC09C}"/>
              </a:ext>
            </a:extLst>
          </p:cNvPr>
          <p:cNvSpPr txBox="1"/>
          <p:nvPr/>
        </p:nvSpPr>
        <p:spPr>
          <a:xfrm>
            <a:off x="2017739" y="1704343"/>
            <a:ext cx="2351606" cy="400110"/>
          </a:xfrm>
          <a:prstGeom prst="rect">
            <a:avLst/>
          </a:prstGeom>
          <a:noFill/>
        </p:spPr>
        <p:txBody>
          <a:bodyPr wrap="none" rtlCol="0">
            <a:spAutoFit/>
          </a:bodyPr>
          <a:lstStyle/>
          <a:p>
            <a:r>
              <a:rPr lang="en-IN" sz="2000" b="1" dirty="0">
                <a:solidFill>
                  <a:schemeClr val="bg1"/>
                </a:solidFill>
              </a:rPr>
              <a:t>Financial Dashboard</a:t>
            </a:r>
          </a:p>
        </p:txBody>
      </p:sp>
      <p:sp>
        <p:nvSpPr>
          <p:cNvPr id="9" name="TextBox 8">
            <a:extLst>
              <a:ext uri="{FF2B5EF4-FFF2-40B4-BE49-F238E27FC236}">
                <a16:creationId xmlns:a16="http://schemas.microsoft.com/office/drawing/2014/main" id="{51022A8D-1528-49FE-59E3-AC55436C578A}"/>
              </a:ext>
            </a:extLst>
          </p:cNvPr>
          <p:cNvSpPr txBox="1"/>
          <p:nvPr/>
        </p:nvSpPr>
        <p:spPr>
          <a:xfrm>
            <a:off x="7276597" y="1704343"/>
            <a:ext cx="3159904" cy="400110"/>
          </a:xfrm>
          <a:prstGeom prst="rect">
            <a:avLst/>
          </a:prstGeom>
          <a:noFill/>
        </p:spPr>
        <p:txBody>
          <a:bodyPr wrap="none" rtlCol="0">
            <a:spAutoFit/>
          </a:bodyPr>
          <a:lstStyle/>
          <a:p>
            <a:r>
              <a:rPr lang="en-IN" sz="2000" b="1" dirty="0">
                <a:solidFill>
                  <a:schemeClr val="bg1"/>
                </a:solidFill>
              </a:rPr>
              <a:t>Budget Planning And Alerts</a:t>
            </a:r>
          </a:p>
        </p:txBody>
      </p:sp>
      <p:pic>
        <p:nvPicPr>
          <p:cNvPr id="4" name="Picture 2" descr="User panel business dashboard">
            <a:extLst>
              <a:ext uri="{FF2B5EF4-FFF2-40B4-BE49-F238E27FC236}">
                <a16:creationId xmlns:a16="http://schemas.microsoft.com/office/drawing/2014/main" id="{3831EC20-7F46-6FFB-3282-B643586B7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691" y="2524124"/>
            <a:ext cx="4186737" cy="30861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conomics and finance concept Business people work with budjet cost control Idea of economic analysis and money making Business strategy Vector illustration in cartoon style">
            <a:extLst>
              <a:ext uri="{FF2B5EF4-FFF2-40B4-BE49-F238E27FC236}">
                <a16:creationId xmlns:a16="http://schemas.microsoft.com/office/drawing/2014/main" id="{5B7A1E3C-F423-F8DF-64BB-9D595A355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343" y="2524124"/>
            <a:ext cx="4100412"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46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031A4-F467-FD94-97EF-4D259ACAA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EB7FF-F284-B7A8-E483-7C6536126E95}"/>
              </a:ext>
            </a:extLst>
          </p:cNvPr>
          <p:cNvSpPr>
            <a:spLocks noGrp="1"/>
          </p:cNvSpPr>
          <p:nvPr>
            <p:ph type="title"/>
          </p:nvPr>
        </p:nvSpPr>
        <p:spPr>
          <a:xfrm>
            <a:off x="3492830" y="355818"/>
            <a:ext cx="5878069" cy="554355"/>
          </a:xfrm>
        </p:spPr>
        <p:txBody>
          <a:bodyPr>
            <a:normAutofit fontScale="90000"/>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Technologies used</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A7DA81B-373A-6B18-F7DB-79F2B05D48CD}"/>
              </a:ext>
            </a:extLst>
          </p:cNvPr>
          <p:cNvSpPr>
            <a:spLocks noGrp="1"/>
          </p:cNvSpPr>
          <p:nvPr>
            <p:ph type="sldNum" sz="quarter" idx="11"/>
          </p:nvPr>
        </p:nvSpPr>
        <p:spPr/>
        <p:txBody>
          <a:bodyPr/>
          <a:lstStyle/>
          <a:p>
            <a:fld id="{294A09A9-5501-47C1-A89A-A340965A2BE2}" type="slidenum">
              <a:rPr lang="en-US" smtClean="0"/>
              <a:t>5</a:t>
            </a:fld>
            <a:endParaRPr lang="en-US" dirty="0"/>
          </a:p>
        </p:txBody>
      </p:sp>
      <p:pic>
        <p:nvPicPr>
          <p:cNvPr id="3074" name="Picture 2" descr="Gradient api infographic">
            <a:extLst>
              <a:ext uri="{FF2B5EF4-FFF2-40B4-BE49-F238E27FC236}">
                <a16:creationId xmlns:a16="http://schemas.microsoft.com/office/drawing/2014/main" id="{D5E08978-A8DC-4295-4582-4A035B57E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75086"/>
            <a:ext cx="1914525" cy="191452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8BABC6E3-43E4-4A12-AAA9-FC6ECB282764}"/>
              </a:ext>
            </a:extLst>
          </p:cNvPr>
          <p:cNvSpPr/>
          <p:nvPr/>
        </p:nvSpPr>
        <p:spPr>
          <a:xfrm>
            <a:off x="3267075" y="1955170"/>
            <a:ext cx="1295400" cy="55435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AEED1B4-3A6B-6A23-6DD1-1BE34FAE6605}"/>
              </a:ext>
            </a:extLst>
          </p:cNvPr>
          <p:cNvSpPr txBox="1"/>
          <p:nvPr/>
        </p:nvSpPr>
        <p:spPr>
          <a:xfrm>
            <a:off x="4988428" y="1863194"/>
            <a:ext cx="6843540" cy="707886"/>
          </a:xfrm>
          <a:prstGeom prst="rect">
            <a:avLst/>
          </a:prstGeom>
          <a:noFill/>
        </p:spPr>
        <p:txBody>
          <a:bodyPr wrap="none" rtlCol="0">
            <a:spAutoFit/>
          </a:bodyPr>
          <a:lstStyle/>
          <a:p>
            <a:r>
              <a:rPr lang="en-US" sz="2000" b="0" i="0" dirty="0">
                <a:solidFill>
                  <a:schemeClr val="bg1"/>
                </a:solidFill>
                <a:effectLst/>
                <a:latin typeface="Times New Roman" panose="02020603050405020304" pitchFamily="18" charset="0"/>
                <a:cs typeface="Times New Roman" panose="02020603050405020304" pitchFamily="18" charset="0"/>
              </a:rPr>
              <a:t>Django is </a:t>
            </a:r>
            <a:r>
              <a:rPr lang="en-US" sz="2000" dirty="0">
                <a:solidFill>
                  <a:schemeClr val="bg1"/>
                </a:solidFill>
                <a:latin typeface="Times New Roman" panose="02020603050405020304" pitchFamily="18" charset="0"/>
                <a:cs typeface="Times New Roman" panose="02020603050405020304" pitchFamily="18" charset="0"/>
              </a:rPr>
              <a:t>a free, open-source Python-based web framework that </a:t>
            </a:r>
          </a:p>
          <a:p>
            <a:pPr algn="just"/>
            <a:r>
              <a:rPr lang="en-US" sz="2000" dirty="0">
                <a:solidFill>
                  <a:schemeClr val="bg1"/>
                </a:solidFill>
                <a:latin typeface="Times New Roman" panose="02020603050405020304" pitchFamily="18" charset="0"/>
                <a:cs typeface="Times New Roman" panose="02020603050405020304" pitchFamily="18" charset="0"/>
              </a:rPr>
              <a:t>helps developers build web applications quickly and efficiently</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3076" name="Picture 4" descr="Programming language illustration">
            <a:extLst>
              <a:ext uri="{FF2B5EF4-FFF2-40B4-BE49-F238E27FC236}">
                <a16:creationId xmlns:a16="http://schemas.microsoft.com/office/drawing/2014/main" id="{0058D6E1-3919-ADB4-6DAA-045530A91B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8330"/>
            <a:ext cx="1914525" cy="2467645"/>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7B9B0B4A-29C1-4126-E7D1-AC83374A4E1B}"/>
              </a:ext>
            </a:extLst>
          </p:cNvPr>
          <p:cNvSpPr/>
          <p:nvPr/>
        </p:nvSpPr>
        <p:spPr>
          <a:xfrm>
            <a:off x="3267075" y="4184020"/>
            <a:ext cx="1295400" cy="55435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942D81A-282C-127A-DE70-870026DF0341}"/>
              </a:ext>
            </a:extLst>
          </p:cNvPr>
          <p:cNvSpPr txBox="1"/>
          <p:nvPr/>
        </p:nvSpPr>
        <p:spPr>
          <a:xfrm>
            <a:off x="4988428" y="3922767"/>
            <a:ext cx="6944080" cy="1631216"/>
          </a:xfrm>
          <a:prstGeom prst="rect">
            <a:avLst/>
          </a:prstGeom>
          <a:noFill/>
        </p:spPr>
        <p:txBody>
          <a:bodyPr wrap="none" rtlCol="0">
            <a:spAutoFit/>
          </a:bodyPr>
          <a:lstStyle/>
          <a:p>
            <a:pPr algn="just"/>
            <a:r>
              <a:rPr lang="en-US" sz="2000" b="0" i="0" dirty="0">
                <a:solidFill>
                  <a:schemeClr val="bg1"/>
                </a:solidFill>
                <a:effectLst/>
                <a:latin typeface="Google Sans"/>
              </a:rPr>
              <a:t>HTML provides the structure of a webpage, CSS styles the </a:t>
            </a:r>
          </a:p>
          <a:p>
            <a:pPr algn="just"/>
            <a:r>
              <a:rPr lang="en-US" sz="2000" b="0" i="0" dirty="0">
                <a:solidFill>
                  <a:schemeClr val="bg1"/>
                </a:solidFill>
                <a:effectLst/>
                <a:latin typeface="Google Sans"/>
              </a:rPr>
              <a:t>appearance of that structure, and Bootstrap acts as a front-end </a:t>
            </a:r>
          </a:p>
          <a:p>
            <a:pPr algn="just"/>
            <a:r>
              <a:rPr lang="en-US" sz="2000" b="0" i="0" dirty="0">
                <a:solidFill>
                  <a:schemeClr val="bg1"/>
                </a:solidFill>
                <a:effectLst/>
                <a:latin typeface="Google Sans"/>
              </a:rPr>
              <a:t>development framework that offers pre-designed HTML and CSS </a:t>
            </a:r>
          </a:p>
          <a:p>
            <a:pPr algn="just"/>
            <a:r>
              <a:rPr lang="en-US" sz="2000" b="0" i="0" dirty="0">
                <a:solidFill>
                  <a:schemeClr val="bg1"/>
                </a:solidFill>
                <a:effectLst/>
                <a:latin typeface="Google Sans"/>
              </a:rPr>
              <a:t>components, like buttons, forms, and grids, </a:t>
            </a:r>
            <a:r>
              <a:rPr lang="en-US" sz="2000" dirty="0">
                <a:solidFill>
                  <a:schemeClr val="bg1"/>
                </a:solidFill>
              </a:rPr>
              <a:t>to quickly build </a:t>
            </a:r>
          </a:p>
          <a:p>
            <a:pPr algn="just"/>
            <a:r>
              <a:rPr lang="en-US" sz="2000" dirty="0">
                <a:solidFill>
                  <a:schemeClr val="bg1"/>
                </a:solidFill>
              </a:rPr>
              <a:t>responsive and visually appealing websites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37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3EB5A-16D1-AA86-177A-A6ECC4C7A8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C19FA-921C-EB09-936E-A26A275C5DAD}"/>
              </a:ext>
            </a:extLst>
          </p:cNvPr>
          <p:cNvSpPr>
            <a:spLocks noGrp="1"/>
          </p:cNvSpPr>
          <p:nvPr>
            <p:ph type="title"/>
          </p:nvPr>
        </p:nvSpPr>
        <p:spPr>
          <a:xfrm>
            <a:off x="2978480" y="411480"/>
            <a:ext cx="5878069" cy="554355"/>
          </a:xfrm>
        </p:spPr>
        <p:txBody>
          <a:bodyPr>
            <a:normAutofit fontScale="90000"/>
          </a:bodyPr>
          <a:lstStyle/>
          <a:p>
            <a:r>
              <a:rPr lang="en-US" sz="3200" b="1" spc="600" dirty="0">
                <a:ln w="28575">
                  <a:noFill/>
                  <a:prstDash val="solid"/>
                </a:ln>
                <a:solidFill>
                  <a:schemeClr val="bg1"/>
                </a:solidFill>
                <a:latin typeface="Times New Roman" panose="02020603050405020304" pitchFamily="18" charset="0"/>
                <a:cs typeface="Times New Roman" panose="02020603050405020304" pitchFamily="18" charset="0"/>
              </a:rPr>
              <a:t>Technologies used</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F03A905-EE06-E249-1AE0-B008FF48AECE}"/>
              </a:ext>
            </a:extLst>
          </p:cNvPr>
          <p:cNvSpPr>
            <a:spLocks noGrp="1"/>
          </p:cNvSpPr>
          <p:nvPr>
            <p:ph type="sldNum" sz="quarter" idx="11"/>
          </p:nvPr>
        </p:nvSpPr>
        <p:spPr/>
        <p:txBody>
          <a:bodyPr/>
          <a:lstStyle/>
          <a:p>
            <a:fld id="{294A09A9-5501-47C1-A89A-A340965A2BE2}" type="slidenum">
              <a:rPr lang="en-US" smtClean="0"/>
              <a:t>6</a:t>
            </a:fld>
            <a:endParaRPr lang="en-US" dirty="0"/>
          </a:p>
        </p:txBody>
      </p:sp>
      <p:sp>
        <p:nvSpPr>
          <p:cNvPr id="6" name="Arrow: Right 5">
            <a:extLst>
              <a:ext uri="{FF2B5EF4-FFF2-40B4-BE49-F238E27FC236}">
                <a16:creationId xmlns:a16="http://schemas.microsoft.com/office/drawing/2014/main" id="{6DF30078-D423-2808-3529-4E0C90C6F4C6}"/>
              </a:ext>
            </a:extLst>
          </p:cNvPr>
          <p:cNvSpPr/>
          <p:nvPr/>
        </p:nvSpPr>
        <p:spPr>
          <a:xfrm>
            <a:off x="3267075" y="1743395"/>
            <a:ext cx="1295400" cy="55435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F547549-A66C-6F9E-F9DD-DFDE6B4F9C38}"/>
              </a:ext>
            </a:extLst>
          </p:cNvPr>
          <p:cNvSpPr txBox="1"/>
          <p:nvPr/>
        </p:nvSpPr>
        <p:spPr>
          <a:xfrm>
            <a:off x="4957842" y="1512740"/>
            <a:ext cx="7005251" cy="1015663"/>
          </a:xfrm>
          <a:prstGeom prst="rect">
            <a:avLst/>
          </a:prstGeom>
          <a:noFill/>
        </p:spPr>
        <p:txBody>
          <a:bodyPr wrap="none" rtlCol="0">
            <a:spAutoFit/>
          </a:bodyPr>
          <a:lstStyle/>
          <a:p>
            <a:r>
              <a:rPr lang="en-US" sz="2000" b="0" i="0" dirty="0">
                <a:solidFill>
                  <a:schemeClr val="bg1"/>
                </a:solidFill>
                <a:effectLst/>
                <a:latin typeface="Google Sans"/>
              </a:rPr>
              <a:t>MySQL is open source, meaning anyone can use, modify, publish, </a:t>
            </a:r>
          </a:p>
          <a:p>
            <a:r>
              <a:rPr lang="en-US" sz="2000" b="0" i="0" dirty="0">
                <a:solidFill>
                  <a:schemeClr val="bg1"/>
                </a:solidFill>
                <a:effectLst/>
                <a:latin typeface="Google Sans"/>
              </a:rPr>
              <a:t>and expand on it. It's known for being reliable, fast, scalable, and </a:t>
            </a:r>
          </a:p>
          <a:p>
            <a:r>
              <a:rPr lang="en-US" sz="2000" b="0" i="0" dirty="0">
                <a:solidFill>
                  <a:schemeClr val="bg1"/>
                </a:solidFill>
                <a:effectLst/>
                <a:latin typeface="Google Sans"/>
              </a:rPr>
              <a:t>easy to use.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7165688F-FFB1-0326-0DD9-C3C7F8F6B041}"/>
              </a:ext>
            </a:extLst>
          </p:cNvPr>
          <p:cNvSpPr/>
          <p:nvPr/>
        </p:nvSpPr>
        <p:spPr>
          <a:xfrm>
            <a:off x="3267075" y="4184020"/>
            <a:ext cx="1295400" cy="55435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8EBA666-8038-25B4-47D2-8DD5F3B515DC}"/>
              </a:ext>
            </a:extLst>
          </p:cNvPr>
          <p:cNvSpPr txBox="1"/>
          <p:nvPr/>
        </p:nvSpPr>
        <p:spPr>
          <a:xfrm>
            <a:off x="4988428" y="4154102"/>
            <a:ext cx="6711261" cy="1015663"/>
          </a:xfrm>
          <a:prstGeom prst="rect">
            <a:avLst/>
          </a:prstGeom>
          <a:noFill/>
        </p:spPr>
        <p:txBody>
          <a:bodyPr wrap="none" rtlCol="0">
            <a:spAutoFit/>
          </a:bodyPr>
          <a:lstStyle/>
          <a:p>
            <a:pPr algn="just"/>
            <a:r>
              <a:rPr lang="en-US" sz="2000" b="0" i="0" dirty="0">
                <a:solidFill>
                  <a:schemeClr val="bg1"/>
                </a:solidFill>
                <a:effectLst/>
                <a:latin typeface="Google Sans"/>
              </a:rPr>
              <a:t>Data visualization is the representation of data through use of </a:t>
            </a:r>
          </a:p>
          <a:p>
            <a:pPr algn="just"/>
            <a:r>
              <a:rPr lang="en-US" sz="2000" b="0" i="0" dirty="0">
                <a:solidFill>
                  <a:schemeClr val="bg1"/>
                </a:solidFill>
                <a:effectLst/>
                <a:latin typeface="Google Sans"/>
              </a:rPr>
              <a:t>common graphics, such as charts, plots, infographics and even </a:t>
            </a:r>
          </a:p>
          <a:p>
            <a:pPr algn="just"/>
            <a:r>
              <a:rPr lang="en-US" sz="2000" b="0" i="0" dirty="0">
                <a:solidFill>
                  <a:schemeClr val="bg1"/>
                </a:solidFill>
                <a:effectLst/>
                <a:latin typeface="Google Sans"/>
              </a:rPr>
              <a:t>animations</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4098" name="Picture 2" descr="Cloud services isometric composition with characters of working people and cabinet with folders and server capsule vector illustration">
            <a:extLst>
              <a:ext uri="{FF2B5EF4-FFF2-40B4-BE49-F238E27FC236}">
                <a16:creationId xmlns:a16="http://schemas.microsoft.com/office/drawing/2014/main" id="{503D1268-8487-7114-A0ED-E3798BC3A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78" y="1123950"/>
            <a:ext cx="2138330" cy="193043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sometric data visualization elements background">
            <a:extLst>
              <a:ext uri="{FF2B5EF4-FFF2-40B4-BE49-F238E27FC236}">
                <a16:creationId xmlns:a16="http://schemas.microsoft.com/office/drawing/2014/main" id="{EE23C5FA-60AE-220D-5A38-EDE8E3DEE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78" y="3422618"/>
            <a:ext cx="2107744" cy="247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36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40" y="196646"/>
            <a:ext cx="8547652" cy="816078"/>
          </a:xfrm>
        </p:spPr>
        <p:txBody>
          <a:bodyPr>
            <a:normAutofit/>
          </a:bodyPr>
          <a:lstStyle/>
          <a:p>
            <a:pPr algn="ctr"/>
            <a:r>
              <a:rPr lang="en-US" sz="4000" b="1" spc="600" dirty="0">
                <a:ln w="28575">
                  <a:noFill/>
                  <a:prstDash val="solid"/>
                </a:ln>
                <a:solidFill>
                  <a:schemeClr val="bg1"/>
                </a:solidFill>
                <a:latin typeface="Tw Cen MT" panose="020B0602020104020603" pitchFamily="34" charset="77"/>
              </a:rPr>
              <a:t> </a:t>
            </a:r>
            <a:r>
              <a:rPr lang="en-US" b="1" spc="600" dirty="0">
                <a:ln w="28575">
                  <a:noFill/>
                  <a:prstDash val="solid"/>
                </a:ln>
                <a:solidFill>
                  <a:schemeClr val="bg1"/>
                </a:solidFill>
                <a:latin typeface="Times New Roman" panose="02020603050405020304" pitchFamily="18" charset="0"/>
                <a:cs typeface="Times New Roman" panose="02020603050405020304" pitchFamily="18" charset="0"/>
              </a:rPr>
              <a:t>project METHODOLOGY</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7</a:t>
            </a:fld>
            <a:endParaRPr lang="en-US" dirty="0"/>
          </a:p>
        </p:txBody>
      </p:sp>
      <p:sp>
        <p:nvSpPr>
          <p:cNvPr id="3" name="Content Placeholder 2"/>
          <p:cNvSpPr>
            <a:spLocks noGrp="1"/>
          </p:cNvSpPr>
          <p:nvPr>
            <p:ph idx="1"/>
          </p:nvPr>
        </p:nvSpPr>
        <p:spPr>
          <a:xfrm>
            <a:off x="1140541" y="1302027"/>
            <a:ext cx="10667146" cy="5078896"/>
          </a:xfrm>
        </p:spPr>
        <p:txBody>
          <a:bodyPr/>
          <a:lstStyle/>
          <a:p>
            <a:pPr marL="0" indent="0">
              <a:buNone/>
            </a:pPr>
            <a:r>
              <a:rPr lang="en-US" sz="2000" b="1" dirty="0">
                <a:latin typeface="Times New Roman" panose="02020603050405020304" pitchFamily="18" charset="0"/>
                <a:cs typeface="Times New Roman" panose="02020603050405020304" pitchFamily="18" charset="0"/>
              </a:rPr>
              <a:t>Frontend Development:</a:t>
            </a:r>
          </a:p>
          <a:p>
            <a:pPr marL="0" indent="0">
              <a:buNone/>
            </a:pPr>
            <a:r>
              <a:rPr lang="en-US" sz="2000" dirty="0">
                <a:latin typeface="Times New Roman" panose="02020603050405020304" pitchFamily="18" charset="0"/>
                <a:cs typeface="Times New Roman" panose="02020603050405020304" pitchFamily="18" charset="0"/>
              </a:rPr>
              <a:t>The user interface is developed using </a:t>
            </a:r>
            <a:r>
              <a:rPr lang="en-US" sz="2000" b="1" dirty="0">
                <a:latin typeface="Times New Roman" panose="02020603050405020304" pitchFamily="18" charset="0"/>
                <a:cs typeface="Times New Roman" panose="02020603050405020304" pitchFamily="18" charset="0"/>
              </a:rPr>
              <a:t>HTML, CSS, and JavaScript</a:t>
            </a:r>
            <a:r>
              <a:rPr lang="en-US" sz="2000" dirty="0">
                <a:latin typeface="Times New Roman" panose="02020603050405020304" pitchFamily="18" charset="0"/>
                <a:cs typeface="Times New Roman" panose="02020603050405020304" pitchFamily="18" charset="0"/>
              </a:rPr>
              <a:t>, offering a responsive design for various devices. Dynamic elements and interactive components enhance the user experience.</a:t>
            </a:r>
          </a:p>
          <a:p>
            <a:pPr marL="0" indent="0">
              <a:buNone/>
            </a:pPr>
            <a:r>
              <a:rPr lang="en-US" b="1" dirty="0">
                <a:latin typeface="Times New Roman" panose="02020603050405020304" pitchFamily="18" charset="0"/>
                <a:cs typeface="Times New Roman" panose="02020603050405020304" pitchFamily="18" charset="0"/>
              </a:rPr>
              <a:t>Key Focus Areas:</a:t>
            </a:r>
          </a:p>
          <a:p>
            <a:pPr marL="0" indent="0">
              <a:buNone/>
            </a:pPr>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 Protecting sensitive financial data through robust authentication and validations.</a:t>
            </a:r>
          </a:p>
          <a:p>
            <a:pPr marL="0" indent="0">
              <a:buNone/>
            </a:pP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Supporting a growing number of users and expense data.</a:t>
            </a:r>
          </a:p>
          <a:p>
            <a:pPr marL="0" indent="0">
              <a:buNone/>
            </a:pPr>
            <a:r>
              <a:rPr lang="en-US" sz="2000" b="1" dirty="0">
                <a:latin typeface="Times New Roman" panose="02020603050405020304" pitchFamily="18" charset="0"/>
                <a:cs typeface="Times New Roman" panose="02020603050405020304" pitchFamily="18" charset="0"/>
              </a:rPr>
              <a:t>User Experience</a:t>
            </a:r>
            <a:r>
              <a:rPr lang="en-US" sz="2000" dirty="0">
                <a:latin typeface="Times New Roman" panose="02020603050405020304" pitchFamily="18" charset="0"/>
                <a:cs typeface="Times New Roman" panose="02020603050405020304" pitchFamily="18" charset="0"/>
              </a:rPr>
              <a:t>: Ensuring an intuitive interface with clear navigation and functionality.</a:t>
            </a:r>
          </a:p>
          <a:p>
            <a:pPr marL="0" indent="0">
              <a:lnSpc>
                <a:spcPct val="150000"/>
              </a:lnSpc>
              <a:buClr>
                <a:schemeClr val="accent6"/>
              </a:buClr>
              <a:buNone/>
            </a:pPr>
            <a:endParaRPr lang="en-US" sz="2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026" y="196646"/>
            <a:ext cx="9064487" cy="816078"/>
          </a:xfrm>
        </p:spPr>
        <p:txBody>
          <a:bodyPr>
            <a:normAutofit/>
          </a:bodyPr>
          <a:lstStyle/>
          <a:p>
            <a:pPr algn="ctr"/>
            <a:r>
              <a:rPr lang="en-US" sz="4000" b="1" spc="600" dirty="0">
                <a:ln w="28575">
                  <a:noFill/>
                  <a:prstDash val="solid"/>
                </a:ln>
                <a:solidFill>
                  <a:schemeClr val="bg1"/>
                </a:solidFill>
                <a:latin typeface="Times New Roman" panose="02020603050405020304" pitchFamily="18" charset="0"/>
                <a:cs typeface="Times New Roman" panose="02020603050405020304" pitchFamily="18" charset="0"/>
              </a:rPr>
              <a:t> project </a:t>
            </a:r>
            <a:r>
              <a:rPr lang="en-US" dirty="0">
                <a:ln w="28575">
                  <a:noFill/>
                  <a:prstDash val="solid"/>
                </a:ln>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294A09A9-5501-47C1-A89A-A340965A2BE2}" type="slidenum">
              <a:rPr lang="en-US" smtClean="0"/>
              <a:t>8</a:t>
            </a:fld>
            <a:endParaRPr lang="en-US" dirty="0"/>
          </a:p>
        </p:txBody>
      </p:sp>
      <p:sp>
        <p:nvSpPr>
          <p:cNvPr id="3" name="Content Placeholder 2"/>
          <p:cNvSpPr>
            <a:spLocks noGrp="1"/>
          </p:cNvSpPr>
          <p:nvPr>
            <p:ph idx="1"/>
          </p:nvPr>
        </p:nvSpPr>
        <p:spPr>
          <a:xfrm>
            <a:off x="1140541" y="1311966"/>
            <a:ext cx="10667146" cy="5078896"/>
          </a:xfrm>
        </p:spPr>
        <p:txBody>
          <a:bodyPr/>
          <a:lstStyle/>
          <a:p>
            <a:pPr marL="0" indent="0">
              <a:buNone/>
            </a:pPr>
            <a:r>
              <a:rPr lang="en-US" b="1" dirty="0">
                <a:latin typeface="Times New Roman" panose="02020603050405020304" pitchFamily="18" charset="0"/>
                <a:cs typeface="Times New Roman" panose="02020603050405020304" pitchFamily="18" charset="0"/>
              </a:rPr>
              <a:t>Backend Technology</a:t>
            </a:r>
            <a:r>
              <a:rPr lang="en-US"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The project employs the </a:t>
            </a:r>
            <a:r>
              <a:rPr lang="en-US" sz="2200" b="1" dirty="0">
                <a:latin typeface="Times New Roman" panose="02020603050405020304" pitchFamily="18" charset="0"/>
                <a:cs typeface="Times New Roman" panose="02020603050405020304" pitchFamily="18" charset="0"/>
              </a:rPr>
              <a:t>Django framework</a:t>
            </a:r>
            <a:r>
              <a:rPr lang="en-US" sz="2200" dirty="0">
                <a:latin typeface="Times New Roman" panose="02020603050405020304" pitchFamily="18" charset="0"/>
                <a:cs typeface="Times New Roman" panose="02020603050405020304" pitchFamily="18" charset="0"/>
              </a:rPr>
              <a:t>, ensuring secure and efficient handling of user authentication, expense management, and financial reporting. Django's scalability supports real-time updates and robust database interactions.</a:t>
            </a:r>
          </a:p>
          <a:p>
            <a:pPr marL="0" indent="0">
              <a:buNone/>
            </a:pPr>
            <a:r>
              <a:rPr lang="en-US" b="1" dirty="0">
                <a:latin typeface="Times New Roman" panose="02020603050405020304" pitchFamily="18" charset="0"/>
                <a:cs typeface="Times New Roman" panose="02020603050405020304" pitchFamily="18" charset="0"/>
              </a:rPr>
              <a:t>Programming Language:</a:t>
            </a:r>
          </a:p>
          <a:p>
            <a:pPr marL="0" indent="0">
              <a:buNone/>
            </a:pPr>
            <a:r>
              <a:rPr lang="en-US" sz="2000" b="1" dirty="0">
                <a:latin typeface="Times New Roman" panose="02020603050405020304" pitchFamily="18" charset="0"/>
                <a:cs typeface="Times New Roman" panose="02020603050405020304" pitchFamily="18" charset="0"/>
              </a:rPr>
              <a:t>Python</a:t>
            </a:r>
            <a:r>
              <a:rPr lang="en-US" sz="2000" dirty="0">
                <a:latin typeface="Times New Roman" panose="02020603050405020304" pitchFamily="18" charset="0"/>
                <a:cs typeface="Times New Roman" panose="02020603050405020304" pitchFamily="18" charset="0"/>
              </a:rPr>
              <a:t> serves as the primary programming language, enabling seamless data processing, financial calculations, and integration with visualization tools.</a:t>
            </a:r>
          </a:p>
          <a:p>
            <a:pPr marL="0" indent="0">
              <a:lnSpc>
                <a:spcPct val="150000"/>
              </a:lnSpc>
              <a:buClr>
                <a:schemeClr val="accent6"/>
              </a:buClr>
              <a:buNone/>
            </a:pPr>
            <a:endParaRPr lang="en-US" sz="2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E05798-2CE5-A394-DAD2-F7100DE9DA59}"/>
              </a:ext>
            </a:extLst>
          </p:cNvPr>
          <p:cNvSpPr>
            <a:spLocks noGrp="1"/>
          </p:cNvSpPr>
          <p:nvPr>
            <p:ph type="sldNum" sz="quarter" idx="11"/>
          </p:nvPr>
        </p:nvSpPr>
        <p:spPr/>
        <p:txBody>
          <a:bodyPr/>
          <a:lstStyle/>
          <a:p>
            <a:fld id="{294A09A9-5501-47C1-A89A-A340965A2BE2}" type="slidenum">
              <a:rPr lang="en-US" smtClean="0"/>
              <a:t>9</a:t>
            </a:fld>
            <a:endParaRPr lang="en-US" dirty="0"/>
          </a:p>
        </p:txBody>
      </p:sp>
      <p:sp>
        <p:nvSpPr>
          <p:cNvPr id="4" name="Title 3">
            <a:extLst>
              <a:ext uri="{FF2B5EF4-FFF2-40B4-BE49-F238E27FC236}">
                <a16:creationId xmlns:a16="http://schemas.microsoft.com/office/drawing/2014/main" id="{79CDED9D-D1C8-FBE3-57F1-3773973DECC2}"/>
              </a:ext>
            </a:extLst>
          </p:cNvPr>
          <p:cNvSpPr>
            <a:spLocks noGrp="1"/>
          </p:cNvSpPr>
          <p:nvPr>
            <p:ph type="title"/>
          </p:nvPr>
        </p:nvSpPr>
        <p:spPr>
          <a:xfrm>
            <a:off x="2993517" y="297180"/>
            <a:ext cx="5578983" cy="539496"/>
          </a:xfrm>
        </p:spPr>
        <p:txBody>
          <a:bodyPr/>
          <a:lstStyle/>
          <a:p>
            <a:r>
              <a:rPr lang="en-IN" dirty="0">
                <a:latin typeface="Times New Roman" panose="02020603050405020304" pitchFamily="18" charset="0"/>
                <a:cs typeface="Times New Roman" panose="02020603050405020304" pitchFamily="18" charset="0"/>
              </a:rPr>
              <a:t>CLASS DIAGRAM</a:t>
            </a:r>
          </a:p>
        </p:txBody>
      </p:sp>
      <p:sp>
        <p:nvSpPr>
          <p:cNvPr id="6" name="Rectangle: Rounded Corners 5">
            <a:extLst>
              <a:ext uri="{FF2B5EF4-FFF2-40B4-BE49-F238E27FC236}">
                <a16:creationId xmlns:a16="http://schemas.microsoft.com/office/drawing/2014/main" id="{238E53F9-C667-C2CF-AD32-8B97ADFE9750}"/>
              </a:ext>
            </a:extLst>
          </p:cNvPr>
          <p:cNvSpPr/>
          <p:nvPr/>
        </p:nvSpPr>
        <p:spPr>
          <a:xfrm>
            <a:off x="850392" y="3005138"/>
            <a:ext cx="864108" cy="661988"/>
          </a:xfrm>
          <a:prstGeom prst="roundRect">
            <a:avLst/>
          </a:prstGeom>
          <a:solidFill>
            <a:schemeClr val="bg1"/>
          </a:solidFill>
          <a:ln w="28575">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Login</a:t>
            </a:r>
          </a:p>
        </p:txBody>
      </p:sp>
      <p:cxnSp>
        <p:nvCxnSpPr>
          <p:cNvPr id="8" name="Straight Arrow Connector 7">
            <a:extLst>
              <a:ext uri="{FF2B5EF4-FFF2-40B4-BE49-F238E27FC236}">
                <a16:creationId xmlns:a16="http://schemas.microsoft.com/office/drawing/2014/main" id="{A402AB7A-A175-3F3F-9D8C-70E65AEF40A3}"/>
              </a:ext>
            </a:extLst>
          </p:cNvPr>
          <p:cNvCxnSpPr>
            <a:cxnSpLocks/>
          </p:cNvCxnSpPr>
          <p:nvPr/>
        </p:nvCxnSpPr>
        <p:spPr>
          <a:xfrm>
            <a:off x="1714500" y="3336132"/>
            <a:ext cx="433387" cy="0"/>
          </a:xfrm>
          <a:prstGeom prst="straightConnector1">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2FC4E931-E9F5-B935-0428-07FD48C8D1C8}"/>
              </a:ext>
            </a:extLst>
          </p:cNvPr>
          <p:cNvSpPr/>
          <p:nvPr/>
        </p:nvSpPr>
        <p:spPr>
          <a:xfrm>
            <a:off x="2147887" y="2878931"/>
            <a:ext cx="1319213" cy="914402"/>
          </a:xfrm>
          <a:prstGeom prst="diamond">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Times New Roman" panose="02020603050405020304" pitchFamily="18" charset="0"/>
                <a:cs typeface="Times New Roman" panose="02020603050405020304" pitchFamily="18" charset="0"/>
              </a:rPr>
              <a:t>Dashboard</a:t>
            </a:r>
          </a:p>
        </p:txBody>
      </p:sp>
      <p:sp>
        <p:nvSpPr>
          <p:cNvPr id="10" name="Rectangle: Rounded Corners 9">
            <a:extLst>
              <a:ext uri="{FF2B5EF4-FFF2-40B4-BE49-F238E27FC236}">
                <a16:creationId xmlns:a16="http://schemas.microsoft.com/office/drawing/2014/main" id="{5805AF3B-2EB3-0D6B-F6E4-EB321A08D4D0}"/>
              </a:ext>
            </a:extLst>
          </p:cNvPr>
          <p:cNvSpPr/>
          <p:nvPr/>
        </p:nvSpPr>
        <p:spPr>
          <a:xfrm>
            <a:off x="3950492" y="2064544"/>
            <a:ext cx="1183483" cy="539497"/>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Add Expenses</a:t>
            </a:r>
          </a:p>
        </p:txBody>
      </p:sp>
      <p:cxnSp>
        <p:nvCxnSpPr>
          <p:cNvPr id="14" name="Connector: Elbow 13">
            <a:extLst>
              <a:ext uri="{FF2B5EF4-FFF2-40B4-BE49-F238E27FC236}">
                <a16:creationId xmlns:a16="http://schemas.microsoft.com/office/drawing/2014/main" id="{74E766CA-CC04-FC51-2A64-301A2A50610E}"/>
              </a:ext>
            </a:extLst>
          </p:cNvPr>
          <p:cNvCxnSpPr>
            <a:cxnSpLocks/>
            <a:stCxn id="9" idx="3"/>
            <a:endCxn id="10" idx="1"/>
          </p:cNvCxnSpPr>
          <p:nvPr/>
        </p:nvCxnSpPr>
        <p:spPr>
          <a:xfrm flipV="1">
            <a:off x="3467100" y="2334293"/>
            <a:ext cx="483392" cy="1001839"/>
          </a:xfrm>
          <a:prstGeom prst="bentConnector3">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420804F5-7BCB-FD6B-3415-28BA4135A8EC}"/>
              </a:ext>
            </a:extLst>
          </p:cNvPr>
          <p:cNvSpPr/>
          <p:nvPr/>
        </p:nvSpPr>
        <p:spPr>
          <a:xfrm>
            <a:off x="5617367" y="2064543"/>
            <a:ext cx="1183484" cy="539495"/>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View Expense</a:t>
            </a:r>
          </a:p>
        </p:txBody>
      </p:sp>
      <p:cxnSp>
        <p:nvCxnSpPr>
          <p:cNvPr id="18" name="Straight Arrow Connector 17">
            <a:extLst>
              <a:ext uri="{FF2B5EF4-FFF2-40B4-BE49-F238E27FC236}">
                <a16:creationId xmlns:a16="http://schemas.microsoft.com/office/drawing/2014/main" id="{0B69F2FF-55CC-54E7-D23B-3D2AFE13EE59}"/>
              </a:ext>
            </a:extLst>
          </p:cNvPr>
          <p:cNvCxnSpPr>
            <a:cxnSpLocks/>
            <a:stCxn id="10" idx="3"/>
            <a:endCxn id="16" idx="1"/>
          </p:cNvCxnSpPr>
          <p:nvPr/>
        </p:nvCxnSpPr>
        <p:spPr>
          <a:xfrm flipV="1">
            <a:off x="5133975" y="2334291"/>
            <a:ext cx="483392" cy="2"/>
          </a:xfrm>
          <a:prstGeom prst="straightConnector1">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1490BDE1-A283-AC98-E4B3-AD8D2FB44BC4}"/>
              </a:ext>
            </a:extLst>
          </p:cNvPr>
          <p:cNvSpPr/>
          <p:nvPr/>
        </p:nvSpPr>
        <p:spPr>
          <a:xfrm>
            <a:off x="8842769" y="1963177"/>
            <a:ext cx="1183484" cy="696512"/>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Financial Reports</a:t>
            </a:r>
          </a:p>
        </p:txBody>
      </p:sp>
      <p:cxnSp>
        <p:nvCxnSpPr>
          <p:cNvPr id="30" name="Straight Arrow Connector 29">
            <a:extLst>
              <a:ext uri="{FF2B5EF4-FFF2-40B4-BE49-F238E27FC236}">
                <a16:creationId xmlns:a16="http://schemas.microsoft.com/office/drawing/2014/main" id="{5183568A-9492-6BEF-92D1-CD2F0676C994}"/>
              </a:ext>
            </a:extLst>
          </p:cNvPr>
          <p:cNvCxnSpPr>
            <a:cxnSpLocks/>
            <a:endCxn id="29" idx="1"/>
          </p:cNvCxnSpPr>
          <p:nvPr/>
        </p:nvCxnSpPr>
        <p:spPr>
          <a:xfrm>
            <a:off x="8445103" y="2311433"/>
            <a:ext cx="397666" cy="0"/>
          </a:xfrm>
          <a:prstGeom prst="straightConnector1">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A074949-C577-AE7E-25B9-01569725FE67}"/>
              </a:ext>
            </a:extLst>
          </p:cNvPr>
          <p:cNvSpPr/>
          <p:nvPr/>
        </p:nvSpPr>
        <p:spPr>
          <a:xfrm>
            <a:off x="7284243" y="1963177"/>
            <a:ext cx="1183483" cy="696512"/>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Update  Expense</a:t>
            </a:r>
          </a:p>
        </p:txBody>
      </p:sp>
      <p:cxnSp>
        <p:nvCxnSpPr>
          <p:cNvPr id="41" name="Straight Arrow Connector 40">
            <a:extLst>
              <a:ext uri="{FF2B5EF4-FFF2-40B4-BE49-F238E27FC236}">
                <a16:creationId xmlns:a16="http://schemas.microsoft.com/office/drawing/2014/main" id="{36610B61-B583-5BAC-209C-72374FA0E6D0}"/>
              </a:ext>
            </a:extLst>
          </p:cNvPr>
          <p:cNvCxnSpPr>
            <a:cxnSpLocks/>
          </p:cNvCxnSpPr>
          <p:nvPr/>
        </p:nvCxnSpPr>
        <p:spPr>
          <a:xfrm flipV="1">
            <a:off x="6800851" y="2311431"/>
            <a:ext cx="483392" cy="2"/>
          </a:xfrm>
          <a:prstGeom prst="straightConnector1">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9A7A5AFF-8A66-F980-45AD-5939323265BE}"/>
              </a:ext>
            </a:extLst>
          </p:cNvPr>
          <p:cNvSpPr/>
          <p:nvPr/>
        </p:nvSpPr>
        <p:spPr>
          <a:xfrm>
            <a:off x="10515600" y="1143000"/>
            <a:ext cx="1028700" cy="685800"/>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Logout</a:t>
            </a:r>
          </a:p>
        </p:txBody>
      </p:sp>
      <p:cxnSp>
        <p:nvCxnSpPr>
          <p:cNvPr id="46" name="Connector: Elbow 45">
            <a:extLst>
              <a:ext uri="{FF2B5EF4-FFF2-40B4-BE49-F238E27FC236}">
                <a16:creationId xmlns:a16="http://schemas.microsoft.com/office/drawing/2014/main" id="{C51CB297-5C31-AF8A-8B72-D220C70F8F3E}"/>
              </a:ext>
            </a:extLst>
          </p:cNvPr>
          <p:cNvCxnSpPr>
            <a:stCxn id="29" idx="3"/>
            <a:endCxn id="44" idx="1"/>
          </p:cNvCxnSpPr>
          <p:nvPr/>
        </p:nvCxnSpPr>
        <p:spPr>
          <a:xfrm flipV="1">
            <a:off x="10026253" y="1485900"/>
            <a:ext cx="489347" cy="825533"/>
          </a:xfrm>
          <a:prstGeom prst="bentConnector3">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E0A336DD-A5C4-398C-D01D-DD5E2F81C840}"/>
              </a:ext>
            </a:extLst>
          </p:cNvPr>
          <p:cNvSpPr/>
          <p:nvPr/>
        </p:nvSpPr>
        <p:spPr>
          <a:xfrm>
            <a:off x="10515600" y="3107533"/>
            <a:ext cx="1028700" cy="685800"/>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Export as PDF</a:t>
            </a:r>
          </a:p>
        </p:txBody>
      </p:sp>
      <p:cxnSp>
        <p:nvCxnSpPr>
          <p:cNvPr id="51" name="Connector: Elbow 50">
            <a:extLst>
              <a:ext uri="{FF2B5EF4-FFF2-40B4-BE49-F238E27FC236}">
                <a16:creationId xmlns:a16="http://schemas.microsoft.com/office/drawing/2014/main" id="{1AE103F8-1833-8DE7-21BC-BFDC4E5F55E9}"/>
              </a:ext>
            </a:extLst>
          </p:cNvPr>
          <p:cNvCxnSpPr>
            <a:stCxn id="29" idx="3"/>
            <a:endCxn id="49" idx="1"/>
          </p:cNvCxnSpPr>
          <p:nvPr/>
        </p:nvCxnSpPr>
        <p:spPr>
          <a:xfrm>
            <a:off x="10026253" y="2311433"/>
            <a:ext cx="489347" cy="1139000"/>
          </a:xfrm>
          <a:prstGeom prst="bentConnector3">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06E9D4E7-8AAB-FF2E-2F36-023041B3CDEB}"/>
              </a:ext>
            </a:extLst>
          </p:cNvPr>
          <p:cNvSpPr/>
          <p:nvPr/>
        </p:nvSpPr>
        <p:spPr>
          <a:xfrm>
            <a:off x="8048625" y="4686300"/>
            <a:ext cx="3495675" cy="1390648"/>
          </a:xfrm>
          <a:prstGeom prst="roundRect">
            <a:avLst/>
          </a:prstGeom>
          <a:solidFill>
            <a:schemeClr val="bg1"/>
          </a:solidFill>
          <a:ln w="38100">
            <a:solidFill>
              <a:srgbClr val="2F21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Budget Notification And Alerts</a:t>
            </a:r>
          </a:p>
        </p:txBody>
      </p:sp>
      <p:cxnSp>
        <p:nvCxnSpPr>
          <p:cNvPr id="56" name="Connector: Elbow 55">
            <a:extLst>
              <a:ext uri="{FF2B5EF4-FFF2-40B4-BE49-F238E27FC236}">
                <a16:creationId xmlns:a16="http://schemas.microsoft.com/office/drawing/2014/main" id="{0DD75C1E-56FE-FF62-40B4-359E29C622EC}"/>
              </a:ext>
            </a:extLst>
          </p:cNvPr>
          <p:cNvCxnSpPr>
            <a:stCxn id="9" idx="2"/>
            <a:endCxn id="52" idx="1"/>
          </p:cNvCxnSpPr>
          <p:nvPr/>
        </p:nvCxnSpPr>
        <p:spPr>
          <a:xfrm rot="16200000" flipH="1">
            <a:off x="4633914" y="1966912"/>
            <a:ext cx="1588291" cy="5241131"/>
          </a:xfrm>
          <a:prstGeom prst="bentConnector2">
            <a:avLst/>
          </a:prstGeom>
          <a:ln w="38100">
            <a:solidFill>
              <a:srgbClr val="2F21F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85050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datastoreItem>
</file>

<file path=customXml/itemProps2.xml><?xml version="1.0" encoding="utf-8"?>
<ds:datastoreItem xmlns:ds="http://schemas.openxmlformats.org/officeDocument/2006/customXml" ds:itemID="{F8B8ECF1-2A9D-464C-AFE8-2B3295D0BF97}">
  <ds:schemaRefs/>
</ds:datastoreItem>
</file>

<file path=customXml/itemProps3.xml><?xml version="1.0" encoding="utf-8"?>
<ds:datastoreItem xmlns:ds="http://schemas.openxmlformats.org/officeDocument/2006/customXml" ds:itemID="{176493A3-2B83-4E58-86AD-56A2F2A20F12}">
  <ds:schemaRefs/>
</ds:datastoreItem>
</file>

<file path=docProps/app.xml><?xml version="1.0" encoding="utf-8"?>
<Properties xmlns="http://schemas.openxmlformats.org/officeDocument/2006/extended-properties" xmlns:vt="http://schemas.openxmlformats.org/officeDocument/2006/docPropsVTypes">
  <Template>Financial design</Template>
  <TotalTime>96</TotalTime>
  <Words>762</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Google Sans</vt:lpstr>
      <vt:lpstr>Segoe UI Light</vt:lpstr>
      <vt:lpstr>Times New Roman</vt:lpstr>
      <vt:lpstr>Tw Cen MT</vt:lpstr>
      <vt:lpstr>Office Theme</vt:lpstr>
      <vt:lpstr>Intelligent financial planning hub</vt:lpstr>
      <vt:lpstr>INTRODUCTION</vt:lpstr>
      <vt:lpstr>KEY FEATURES</vt:lpstr>
      <vt:lpstr>KEY FEATURES</vt:lpstr>
      <vt:lpstr>Technologies used</vt:lpstr>
      <vt:lpstr>Technologies used</vt:lpstr>
      <vt:lpstr> project METHODOLOGY</vt:lpstr>
      <vt:lpstr> project METHODOLOGY</vt:lpstr>
      <vt:lpstr>CLASS DIAGRAM</vt:lpstr>
      <vt:lpstr> MILESTONE - 1</vt:lpstr>
      <vt:lpstr>Login</vt:lpstr>
      <vt:lpstr>HOME </vt:lpstr>
      <vt:lpstr>MENU  </vt:lpstr>
      <vt:lpstr>VIEW EXPENSE  </vt:lpstr>
      <vt:lpstr>MILESTONE - 2</vt:lpstr>
      <vt:lpstr>FINANCIAL REPORTS</vt:lpstr>
      <vt:lpstr> MILESTONE - 3</vt:lpstr>
      <vt:lpstr>FINANCIAL DASHBOARDS  </vt:lpstr>
      <vt:lpstr>  UPDATE USERNAME</vt:lpstr>
      <vt:lpstr> MILESTONE - 4</vt:lpstr>
      <vt:lpstr>EXPENSE DASHBOARD</vt:lpstr>
      <vt:lpstr>CONCLUSION</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Finance Tracker</dc:title>
  <dc:creator>BABY RAMYA YALAGANDULA</dc:creator>
  <cp:lastModifiedBy>BABY RAMYA YALAGANDULA</cp:lastModifiedBy>
  <cp:revision>10</cp:revision>
  <dcterms:created xsi:type="dcterms:W3CDTF">2024-12-05T09:57:00Z</dcterms:created>
  <dcterms:modified xsi:type="dcterms:W3CDTF">2025-01-01T15:31:41Z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10437E89BD5D4558ADDE19C5DC0C6F79_12</vt:lpwstr>
  </property>
  <property fmtid="{D5CDD505-2E9C-101B-9397-08002B2CF9AE}" pid="4" name="KSOProductBuildVer">
    <vt:lpwstr>1033-12.2.0.19307</vt:lpwstr>
  </property>
</Properties>
</file>