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530" r:id="rId3"/>
    <p:sldId id="533" r:id="rId4"/>
    <p:sldId id="547" r:id="rId5"/>
    <p:sldId id="560" r:id="rId6"/>
    <p:sldId id="561" r:id="rId7"/>
    <p:sldId id="562" r:id="rId8"/>
    <p:sldId id="563" r:id="rId9"/>
    <p:sldId id="548" r:id="rId10"/>
    <p:sldId id="550" r:id="rId11"/>
    <p:sldId id="551" r:id="rId12"/>
    <p:sldId id="552" r:id="rId13"/>
    <p:sldId id="557" r:id="rId14"/>
    <p:sldId id="553" r:id="rId15"/>
    <p:sldId id="576" r:id="rId16"/>
    <p:sldId id="554" r:id="rId17"/>
    <p:sldId id="555" r:id="rId18"/>
    <p:sldId id="556" r:id="rId19"/>
    <p:sldId id="558" r:id="rId21"/>
    <p:sldId id="544" r:id="rId22"/>
    <p:sldId id="5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22E3"/>
    <a:srgbClr val="F01688"/>
    <a:srgbClr val="8822EE"/>
    <a:srgbClr val="2F21F3"/>
    <a:srgbClr val="FEB52B"/>
    <a:srgbClr val="F01689"/>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p:scale>
          <a:sx n="77" d="100"/>
          <a:sy n="77" d="100"/>
        </p:scale>
        <p:origin x="91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Freeform 2"/>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cxnSp>
        <p:nvCxnSpPr>
          <p:cNvPr id="21" name="Straight Connector 20"/>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5" name="Content Placeholder 5"/>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5" name="Oval 4"/>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3" name="Text Placeholder 11"/>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14" name="Text Placeholder 11"/>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5" name="Text Placeholder 11"/>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16" name="Text Placeholder 11"/>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7" name="Text Placeholder 11"/>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18" name="Text Placeholder 11"/>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endParaRPr lang="en-US"/>
          </a:p>
        </p:txBody>
      </p:sp>
      <p:sp>
        <p:nvSpPr>
          <p:cNvPr id="19" name="Text Placeholder 11"/>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endParaRPr lang="en-US"/>
          </a:p>
        </p:txBody>
      </p:sp>
      <p:sp>
        <p:nvSpPr>
          <p:cNvPr id="21" name="Picture Placeholder 20"/>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56588" y="338328"/>
            <a:ext cx="8878824" cy="1069848"/>
          </a:xfrm>
        </p:spPr>
        <p:txBody>
          <a:bodyPr anchor="b"/>
          <a:lstStyle>
            <a:lvl1pPr algn="ctr">
              <a:defRPr/>
            </a:lvl1pPr>
          </a:lstStyle>
          <a:p>
            <a:r>
              <a:rPr lang="en-US"/>
              <a:t>Click to edit Master title style</a:t>
            </a:r>
            <a:endParaRPr lang="en-US"/>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12" name="Text Placeholder 11"/>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3" name="Text Placeholder 11"/>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14" name="Text Placeholder 11"/>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5" name="Text Placeholder 11"/>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16" name="Text Placeholder 11"/>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7" name="Text Placeholder 11"/>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18" name="Text Placeholder 11"/>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19" name="Text Placeholder 11"/>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21" name="Picture Placeholder 20"/>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34" name="Text Placeholder 11"/>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35" name="Text Placeholder 11"/>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36" name="Text Placeholder 11"/>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37" name="Text Placeholder 11"/>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38" name="Text Placeholder 11"/>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
        <p:nvSpPr>
          <p:cNvPr id="39" name="Text Placeholder 11"/>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endParaRPr lang="en-US"/>
          </a:p>
        </p:txBody>
      </p:sp>
      <p:sp>
        <p:nvSpPr>
          <p:cNvPr id="40" name="Text Placeholder 11"/>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Summary">
    <p:spTree>
      <p:nvGrpSpPr>
        <p:cNvPr id="1" name=""/>
        <p:cNvGrpSpPr/>
        <p:nvPr/>
      </p:nvGrpSpPr>
      <p:grpSpPr>
        <a:xfrm>
          <a:off x="0" y="0"/>
          <a:ext cx="0" cy="0"/>
          <a:chOff x="0" y="0"/>
          <a:chExt cx="0" cy="0"/>
        </a:xfrm>
      </p:grpSpPr>
      <p:sp>
        <p:nvSpPr>
          <p:cNvPr id="24" name="Freeform: Shape 23"/>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Closing">
    <p:spTree>
      <p:nvGrpSpPr>
        <p:cNvPr id="1" name=""/>
        <p:cNvGrpSpPr/>
        <p:nvPr/>
      </p:nvGrpSpPr>
      <p:grpSpPr>
        <a:xfrm>
          <a:off x="0" y="0"/>
          <a:ext cx="0" cy="0"/>
          <a:chOff x="0" y="0"/>
          <a:chExt cx="0" cy="0"/>
        </a:xfrm>
      </p:grpSpPr>
      <p:sp>
        <p:nvSpPr>
          <p:cNvPr id="2" name="Title 1"/>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Freeform 14"/>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r>
              <a:rPr lang="en-US"/>
              <a:t>Crypto: investing &amp; trading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Crypto: investing &amp; trading</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p:cNvSpPr>
            <a:spLocks noGrp="1"/>
          </p:cNvSpPr>
          <p:nvPr>
            <p:ph type="sldNum" sz="quarter" idx="11"/>
          </p:nvPr>
        </p:nvSpPr>
        <p:spPr/>
        <p:txBody>
          <a:bodyPr>
            <a:noAutofit/>
          </a:bodyPr>
          <a:lstStyle/>
          <a:p>
            <a:fld id="{294A09A9-5501-47C1-A89A-A340965A2BE2}" type="slidenum">
              <a:rPr lang="en-US" smtClean="0"/>
            </a:fld>
            <a:endParaRPr lang="en-US" dirty="0"/>
          </a:p>
        </p:txBody>
      </p:sp>
      <p:sp>
        <p:nvSpPr>
          <p:cNvPr id="7" name="Footer Placeholder 6"/>
          <p:cNvSpPr>
            <a:spLocks noGrp="1"/>
          </p:cNvSpPr>
          <p:nvPr>
            <p:ph type="ftr" sz="quarter" idx="10"/>
          </p:nvPr>
        </p:nvSpPr>
        <p:spPr/>
        <p:txBody>
          <a:bodyPr>
            <a:noAutofit/>
          </a:bodyPr>
          <a:lstStyle/>
          <a:p>
            <a:r>
              <a:rPr lang="en-US"/>
              <a:t>Crypto: investing &amp; trading</a:t>
            </a:r>
            <a:endParaRPr lang="en-US" dirty="0"/>
          </a:p>
        </p:txBody>
      </p:sp>
      <p:sp>
        <p:nvSpPr>
          <p:cNvPr id="2" name="Title 1"/>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536192" y="2212848"/>
            <a:ext cx="6422136" cy="3282696"/>
          </a:xfrm>
        </p:spPr>
        <p:txBody>
          <a:bodyPr>
            <a:noAutofit/>
          </a:bodyPr>
          <a:lstStyle>
            <a:lvl1pPr marL="347345">
              <a:lnSpc>
                <a:spcPct val="150000"/>
              </a:lnSpc>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showMasterSp="0">
  <p:cSld name="Introduction">
    <p:spTree>
      <p:nvGrpSpPr>
        <p:cNvPr id="1" name=""/>
        <p:cNvGrpSpPr/>
        <p:nvPr/>
      </p:nvGrpSpPr>
      <p:grpSpPr>
        <a:xfrm>
          <a:off x="0" y="0"/>
          <a:ext cx="0" cy="0"/>
          <a:chOff x="0" y="0"/>
          <a:chExt cx="0" cy="0"/>
        </a:xfrm>
      </p:grpSpPr>
      <p:sp>
        <p:nvSpPr>
          <p:cNvPr id="25" name="Freeform: Shape 24"/>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showMasterSp="0">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Slide Number Placeholder 4"/>
          <p:cNvSpPr>
            <a:spLocks noGrp="1"/>
          </p:cNvSpPr>
          <p:nvPr>
            <p:ph type="sldNum" sz="quarter" idx="11"/>
          </p:nvPr>
        </p:nvSpPr>
        <p:spPr/>
        <p:txBody>
          <a:bodyPr>
            <a:noAutofit/>
          </a:bodyPr>
          <a:lstStyle/>
          <a:p>
            <a:fld id="{294A09A9-5501-47C1-A89A-A340965A2BE2}" type="slidenum">
              <a:rPr lang="en-US" smtClean="0"/>
            </a:fld>
            <a:endParaRPr lang="en-US" dirty="0"/>
          </a:p>
        </p:txBody>
      </p:sp>
      <p:sp>
        <p:nvSpPr>
          <p:cNvPr id="4" name="Footer Placeholder 3"/>
          <p:cNvSpPr>
            <a:spLocks noGrp="1"/>
          </p:cNvSpPr>
          <p:nvPr>
            <p:ph type="ftr" sz="quarter" idx="10"/>
          </p:nvPr>
        </p:nvSpPr>
        <p:spPr/>
        <p:txBody>
          <a:bodyPr>
            <a:noAutofit/>
          </a:bodyPr>
          <a:lstStyle/>
          <a:p>
            <a:r>
              <a:rPr lang="en-US"/>
              <a:t>Crypto: investing &amp; trading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showMasterSp="0">
  <p:cSld name="Quote">
    <p:spTree>
      <p:nvGrpSpPr>
        <p:cNvPr id="1" name=""/>
        <p:cNvGrpSpPr/>
        <p:nvPr/>
      </p:nvGrpSpPr>
      <p:grpSpPr>
        <a:xfrm>
          <a:off x="0" y="0"/>
          <a:ext cx="0" cy="0"/>
          <a:chOff x="0" y="0"/>
          <a:chExt cx="0" cy="0"/>
        </a:xfrm>
      </p:grpSpPr>
      <p:sp>
        <p:nvSpPr>
          <p:cNvPr id="21" name="Freeform 6"/>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5 Column">
    <p:spTree>
      <p:nvGrpSpPr>
        <p:cNvPr id="1" name=""/>
        <p:cNvGrpSpPr/>
        <p:nvPr/>
      </p:nvGrpSpPr>
      <p:grpSpPr>
        <a:xfrm>
          <a:off x="0" y="0"/>
          <a:ext cx="0" cy="0"/>
          <a:chOff x="0" y="0"/>
          <a:chExt cx="0" cy="0"/>
        </a:xfrm>
      </p:grpSpPr>
      <p:sp>
        <p:nvSpPr>
          <p:cNvPr id="51" name="Text Placeholder 50"/>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 name="Title 1"/>
          <p:cNvSpPr>
            <a:spLocks noGrp="1"/>
          </p:cNvSpPr>
          <p:nvPr>
            <p:ph type="title"/>
          </p:nvPr>
        </p:nvSpPr>
        <p:spPr>
          <a:xfrm>
            <a:off x="1655064" y="832104"/>
            <a:ext cx="8878824" cy="1069848"/>
          </a:xfrm>
        </p:spPr>
        <p:txBody>
          <a:bodyPr anchor="b"/>
          <a:lstStyle>
            <a:lvl1pPr algn="ctr">
              <a:defRPr/>
            </a:lvl1pPr>
          </a:lstStyle>
          <a:p>
            <a:r>
              <a:rPr lang="en-US"/>
              <a:t>Click to edit Master title style</a:t>
            </a:r>
            <a:endParaRPr lang="en-US"/>
          </a:p>
        </p:txBody>
      </p:sp>
      <p:sp>
        <p:nvSpPr>
          <p:cNvPr id="57" name="Text Placeholder 56"/>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52" name="Text Placeholder 51"/>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1" name="Text Placeholder 11"/>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22" name="Text Placeholder 11"/>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3" name="Text Placeholder 11"/>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24" name="Text Placeholder 11"/>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5" name="Text Placeholder 11"/>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
        <p:nvSpPr>
          <p:cNvPr id="26" name="Text Placeholder 11"/>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55" name="Text Placeholder 54"/>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792224" y="832104"/>
            <a:ext cx="8878824" cy="1069848"/>
          </a:xfrm>
        </p:spPr>
        <p:txBody>
          <a:bodyPr anchor="b"/>
          <a:lstStyle>
            <a:lvl1pPr algn="ctr">
              <a:defRPr/>
            </a:lvl1pPr>
          </a:lstStyle>
          <a:p>
            <a:r>
              <a:rPr lang="en-US"/>
              <a:t>Click to edit Master title style</a:t>
            </a:r>
            <a:endParaRPr lang="en-US"/>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cxnSp>
        <p:nvCxnSpPr>
          <p:cNvPr id="5" name="Straight Connector 4"/>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0" name="Text Placeholder 11"/>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1" name="Text Placeholder 11"/>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2" name="Text Placeholder 11"/>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3" name="Text Placeholder 11"/>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4" name="Text Placeholder 11"/>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5" name="Text Placeholder 11"/>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6" name="Text Placeholder 11"/>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27" name="Text Placeholder 11"/>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endParaRPr lang="en-US"/>
          </a:p>
        </p:txBody>
      </p:sp>
      <p:sp>
        <p:nvSpPr>
          <p:cNvPr id="28" name="Text Placeholder 11"/>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endParaRPr lang="en-US"/>
          </a:p>
        </p:txBody>
      </p:sp>
      <p:sp>
        <p:nvSpPr>
          <p:cNvPr id="30" name="Picture Placeholder 29"/>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6" name="Text Placeholder 11"/>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7" name="Text Placeholder 11"/>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8" name="Text Placeholder 11"/>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
        <p:nvSpPr>
          <p:cNvPr id="39" name="Text Placeholder 11"/>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a:p>
        </p:txBody>
      </p:sp>
      <p:sp>
        <p:nvSpPr>
          <p:cNvPr id="3" name="Text Placeholder 2"/>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fld>
            <a:endParaRPr lang="en-US" dirty="0"/>
          </a:p>
        </p:txBody>
      </p:sp>
      <p:sp>
        <p:nvSpPr>
          <p:cNvPr id="5" name="Footer Placeholder 4"/>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345"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345"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345"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solidFill>
                  <a:schemeClr val="bg1">
                    <a:lumMod val="95000"/>
                  </a:schemeClr>
                </a:solidFill>
                <a:latin typeface="Times New Roman" panose="02020603050405020304" pitchFamily="18" charset="0"/>
                <a:cs typeface="Times New Roman" panose="02020603050405020304" pitchFamily="18" charset="0"/>
              </a:rPr>
              <a:t>Intelligent financial planning hub</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2425" y="965454"/>
            <a:ext cx="3276600" cy="758952"/>
          </a:xfrm>
        </p:spPr>
        <p:txBody>
          <a:bodyPr/>
          <a:lstStyle/>
          <a:p>
            <a:r>
              <a:rPr lang="en-US" sz="4400" dirty="0">
                <a:solidFill>
                  <a:schemeClr val="bg1">
                    <a:lumMod val="95000"/>
                  </a:schemeClr>
                </a:solidFill>
                <a:latin typeface="Times New Roman" panose="02020603050405020304" pitchFamily="18" charset="0"/>
                <a:cs typeface="Times New Roman" panose="02020603050405020304" pitchFamily="18" charset="0"/>
              </a:rPr>
              <a:t>TEAM - </a:t>
            </a:r>
            <a:r>
              <a:rPr lang="en-IN" altLang="en-US" sz="4400" dirty="0">
                <a:solidFill>
                  <a:schemeClr val="bg1">
                    <a:lumMod val="95000"/>
                  </a:schemeClr>
                </a:solidFill>
                <a:latin typeface="Times New Roman" panose="02020603050405020304" pitchFamily="18" charset="0"/>
                <a:cs typeface="Times New Roman" panose="02020603050405020304" pitchFamily="18" charset="0"/>
              </a:rPr>
              <a:t>5</a:t>
            </a:r>
            <a:endParaRPr lang="en-IN" altLang="en-US" sz="4400"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311658"/>
            <a:ext cx="2509034" cy="1069848"/>
          </a:xfrm>
        </p:spPr>
        <p:txBody>
          <a:bodyPr>
            <a:normAutofit/>
          </a:bodyPr>
          <a:lstStyle/>
          <a:p>
            <a:r>
              <a:rPr lang="en-US" sz="3200" dirty="0">
                <a:ln w="28575">
                  <a:noFill/>
                  <a:prstDash val="solid"/>
                </a:ln>
                <a:latin typeface="Times New Roman" panose="02020603050405020304" pitchFamily="18" charset="0"/>
                <a:cs typeface="Times New Roman" panose="02020603050405020304" pitchFamily="18" charset="0"/>
              </a:rPr>
              <a:t>MENU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rcRect/>
          <a:stretch>
            <a:fillRect/>
          </a:stretch>
        </p:blipFill>
        <p:spPr>
          <a:xfrm>
            <a:off x="931198" y="1676399"/>
            <a:ext cx="4945727" cy="3686175"/>
          </a:xfrm>
          <a:prstGeom prst="rect">
            <a:avLst/>
          </a:prstGeom>
        </p:spPr>
      </p:pic>
      <p:sp>
        <p:nvSpPr>
          <p:cNvPr id="3" name="Title 1"/>
          <p:cNvSpPr txBox="1"/>
          <p:nvPr/>
        </p:nvSpPr>
        <p:spPr>
          <a:xfrm>
            <a:off x="6315075" y="311658"/>
            <a:ext cx="5547741"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ADD EXPENSE</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438624" y="1676398"/>
            <a:ext cx="5119391" cy="3686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1" y="311658"/>
            <a:ext cx="5026533" cy="1069848"/>
          </a:xfrm>
        </p:spPr>
        <p:txBody>
          <a:bodyPr>
            <a:normAutofit/>
          </a:bodyPr>
          <a:lstStyle/>
          <a:p>
            <a:r>
              <a:rPr lang="en-US" sz="3200" dirty="0">
                <a:ln w="28575">
                  <a:noFill/>
                  <a:prstDash val="solid"/>
                </a:ln>
                <a:latin typeface="Times New Roman" panose="02020603050405020304" pitchFamily="18" charset="0"/>
                <a:cs typeface="Times New Roman" panose="02020603050405020304" pitchFamily="18" charset="0"/>
              </a:rPr>
              <a:t>VIEW EXPENSE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rcRect/>
          <a:stretch>
            <a:fillRect/>
          </a:stretch>
        </p:blipFill>
        <p:spPr>
          <a:xfrm>
            <a:off x="931198" y="1676399"/>
            <a:ext cx="4945727" cy="3686174"/>
          </a:xfrm>
          <a:prstGeom prst="rect">
            <a:avLst/>
          </a:prstGeom>
        </p:spPr>
      </p:pic>
      <p:sp>
        <p:nvSpPr>
          <p:cNvPr id="3" name="Title 1"/>
          <p:cNvSpPr txBox="1"/>
          <p:nvPr/>
        </p:nvSpPr>
        <p:spPr>
          <a:xfrm>
            <a:off x="6438625" y="311658"/>
            <a:ext cx="5424192"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UPDATE EXPENSE</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rcRect/>
          <a:stretch>
            <a:fillRect/>
          </a:stretch>
        </p:blipFill>
        <p:spPr>
          <a:xfrm>
            <a:off x="6438624" y="1676399"/>
            <a:ext cx="5119391" cy="36861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1" y="846582"/>
            <a:ext cx="4430268" cy="1069848"/>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- 2</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2633092" y="2193798"/>
            <a:ext cx="6422136" cy="3282696"/>
          </a:xfrm>
        </p:spPr>
        <p:txBody>
          <a:bodyPr/>
          <a:lstStyle/>
          <a:p>
            <a:pPr marL="0" indent="0" algn="just">
              <a:lnSpc>
                <a:spcPct val="150000"/>
              </a:lnSpc>
              <a:buClr>
                <a:schemeClr val="accent6"/>
              </a:buClr>
              <a:buNone/>
            </a:pPr>
            <a:r>
              <a:rPr lang="en-US" dirty="0">
                <a:solidFill>
                  <a:schemeClr val="bg1"/>
                </a:solidFill>
                <a:latin typeface="Times New Roman" panose="02020603050405020304" pitchFamily="18" charset="0"/>
                <a:cs typeface="Times New Roman" panose="02020603050405020304" pitchFamily="18" charset="0"/>
              </a:rPr>
              <a:t>Financial reporting features are successfully implemented, including the ability to export reports in PDF format. The system provides accurate calculation and display of financial summaries and visualizations.</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623" y="411607"/>
            <a:ext cx="6360034" cy="1069848"/>
          </a:xfrm>
        </p:spPr>
        <p:txBody>
          <a:bodyPr>
            <a:normAutofit fontScale="90000"/>
          </a:bodyPr>
          <a:lstStyle/>
          <a:p>
            <a:r>
              <a:rPr lang="en-IN" altLang="en-US" dirty="0">
                <a:ln w="28575">
                  <a:noFill/>
                  <a:prstDash val="solid"/>
                </a:ln>
                <a:latin typeface="Times New Roman" panose="02020603050405020304" pitchFamily="18" charset="0"/>
                <a:cs typeface="Times New Roman" panose="02020603050405020304" pitchFamily="18" charset="0"/>
                <a:sym typeface="+mn-ea"/>
              </a:rPr>
              <a:t>FINANCIAL REPORTS</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rcRect/>
          <a:stretch>
            <a:fillRect/>
          </a:stretch>
        </p:blipFill>
        <p:spPr>
          <a:xfrm>
            <a:off x="931198" y="1676399"/>
            <a:ext cx="4945727" cy="3686173"/>
          </a:xfrm>
          <a:prstGeom prst="rect">
            <a:avLst/>
          </a:prstGeom>
        </p:spPr>
      </p:pic>
      <p:pic>
        <p:nvPicPr>
          <p:cNvPr id="7" name="Picture 6"/>
          <p:cNvPicPr>
            <a:picLocks noChangeAspect="1"/>
          </p:cNvPicPr>
          <p:nvPr/>
        </p:nvPicPr>
        <p:blipFill>
          <a:blip r:embed="rId2"/>
          <a:srcRect/>
          <a:stretch>
            <a:fillRect/>
          </a:stretch>
        </p:blipFill>
        <p:spPr>
          <a:xfrm>
            <a:off x="6438624" y="1676399"/>
            <a:ext cx="5119391" cy="36861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631" y="537337"/>
            <a:ext cx="4430268" cy="1069848"/>
          </a:xfrm>
        </p:spPr>
        <p:txBody>
          <a:bodyPr>
            <a:normAutofit/>
          </a:bodyPr>
          <a:lstStyle/>
          <a:p>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a:t>
            </a:r>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3</a:t>
            </a:r>
            <a:endPar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2691130" y="1800860"/>
            <a:ext cx="6422390" cy="3717925"/>
          </a:xfrm>
        </p:spPr>
        <p:txBody>
          <a:bodyPr/>
          <a:lstStyle/>
          <a:p>
            <a:pPr marL="0" indent="0" algn="just">
              <a:lnSpc>
                <a:spcPct val="150000"/>
              </a:lnSpc>
              <a:buClr>
                <a:schemeClr val="accent6"/>
              </a:buClr>
              <a:buNone/>
            </a:pPr>
            <a:r>
              <a:rPr lang="en-US" altLang="en-US" sz="2000">
                <a:latin typeface="Times New Roman" panose="02020603050405020304" pitchFamily="18" charset="0"/>
                <a:cs typeface="Times New Roman" panose="02020603050405020304" pitchFamily="18" charset="0"/>
              </a:rPr>
              <a:t>A financial dashboard</a:t>
            </a:r>
            <a:r>
              <a:rPr lang="en-I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visually represents financial data, providing insights into budgets, expenses, and transactions using charts and tables. The update budget feature allows users to adjust their spending limits, ensuring better financial planning and control. Together, they enhance decision-making and promote effective management of personal or organizational finances.</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490" y="187325"/>
            <a:ext cx="8760460" cy="1069975"/>
          </a:xfrm>
        </p:spPr>
        <p:txBody>
          <a:bodyPr>
            <a:normAutofit/>
          </a:bodyPr>
          <a:lstStyle/>
          <a:p>
            <a:r>
              <a:rPr lang="en-IN" altLang="en-US" dirty="0">
                <a:ln w="28575">
                  <a:noFill/>
                  <a:prstDash val="solid"/>
                </a:ln>
                <a:latin typeface="Times New Roman" panose="02020603050405020304" pitchFamily="18" charset="0"/>
                <a:cs typeface="Times New Roman" panose="02020603050405020304" pitchFamily="18" charset="0"/>
                <a:sym typeface="+mn-ea"/>
              </a:rPr>
              <a:t>FINANCIAL DASHBOARDS  </a:t>
            </a:r>
            <a:endParaRPr lang="en-IN" altLang="en-US" dirty="0">
              <a:ln w="28575">
                <a:noFill/>
                <a:prstDash val="solid"/>
              </a:ln>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rcRect/>
          <a:stretch>
            <a:fillRect/>
          </a:stretch>
        </p:blipFill>
        <p:spPr>
          <a:xfrm>
            <a:off x="931198" y="1676400"/>
            <a:ext cx="4945727" cy="3686172"/>
          </a:xfrm>
          <a:prstGeom prst="rect">
            <a:avLst/>
          </a:prstGeom>
        </p:spPr>
      </p:pic>
      <p:pic>
        <p:nvPicPr>
          <p:cNvPr id="7" name="Picture 6"/>
          <p:cNvPicPr>
            <a:picLocks noChangeAspect="1"/>
          </p:cNvPicPr>
          <p:nvPr/>
        </p:nvPicPr>
        <p:blipFill>
          <a:blip r:embed="rId2"/>
          <a:srcRect/>
          <a:stretch>
            <a:fillRect/>
          </a:stretch>
        </p:blipFill>
        <p:spPr>
          <a:xfrm>
            <a:off x="6438624" y="1676400"/>
            <a:ext cx="5119391" cy="36861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255" y="476885"/>
            <a:ext cx="5325745" cy="1069975"/>
          </a:xfrm>
        </p:spPr>
        <p:txBody>
          <a:bodyPr>
            <a:normAutofit/>
          </a:bodyPr>
          <a:lstStyle/>
          <a:p>
            <a:r>
              <a:rPr lang="en-IN" altLang="en-US" sz="3600" dirty="0">
                <a:ln w="28575">
                  <a:noFill/>
                  <a:prstDash val="solid"/>
                </a:ln>
                <a:latin typeface="Times New Roman" panose="02020603050405020304" pitchFamily="18" charset="0"/>
                <a:cs typeface="Times New Roman" panose="02020603050405020304" pitchFamily="18" charset="0"/>
                <a:sym typeface="+mn-ea"/>
              </a:rPr>
              <a:t>UPDATE BUDGET</a:t>
            </a:r>
            <a:r>
              <a:rPr lang="en-US" sz="3600" dirty="0">
                <a:ln w="28575">
                  <a:noFill/>
                  <a:prstDash val="solid"/>
                </a:ln>
                <a:latin typeface="Times New Roman" panose="02020603050405020304" pitchFamily="18" charset="0"/>
                <a:cs typeface="Times New Roman" panose="02020603050405020304" pitchFamily="18" charset="0"/>
                <a:sym typeface="+mn-ea"/>
              </a:rPr>
              <a:t>  </a:t>
            </a:r>
            <a:r>
              <a:rPr lang="en-US" sz="3600" dirty="0"/>
              <a:t> </a:t>
            </a:r>
            <a:endParaRPr lang="en-US" sz="3600"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rcRect/>
          <a:stretch>
            <a:fillRect/>
          </a:stretch>
        </p:blipFill>
        <p:spPr>
          <a:xfrm>
            <a:off x="931198" y="1676400"/>
            <a:ext cx="4945727" cy="3686171"/>
          </a:xfrm>
          <a:prstGeom prst="rect">
            <a:avLst/>
          </a:prstGeom>
        </p:spPr>
      </p:pic>
      <p:pic>
        <p:nvPicPr>
          <p:cNvPr id="7" name="Picture 6"/>
          <p:cNvPicPr>
            <a:picLocks noChangeAspect="1"/>
          </p:cNvPicPr>
          <p:nvPr/>
        </p:nvPicPr>
        <p:blipFill>
          <a:blip r:embed="rId2"/>
          <a:srcRect/>
          <a:stretch>
            <a:fillRect/>
          </a:stretch>
        </p:blipFill>
        <p:spPr>
          <a:xfrm>
            <a:off x="6438624" y="1676401"/>
            <a:ext cx="5119391" cy="3686170"/>
          </a:xfrm>
          <a:prstGeom prst="rect">
            <a:avLst/>
          </a:prstGeom>
        </p:spPr>
      </p:pic>
      <p:sp>
        <p:nvSpPr>
          <p:cNvPr id="3" name="Title 1"/>
          <p:cNvSpPr txBox="1"/>
          <p:nvPr/>
        </p:nvSpPr>
        <p:spPr>
          <a:xfrm>
            <a:off x="6096000" y="809625"/>
            <a:ext cx="6490970" cy="11214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altLang="en-US" sz="3600" dirty="0">
                <a:ln w="28575">
                  <a:noFill/>
                  <a:prstDash val="solid"/>
                </a:ln>
                <a:latin typeface="Times New Roman" panose="02020603050405020304" pitchFamily="18" charset="0"/>
                <a:cs typeface="Times New Roman" panose="02020603050405020304" pitchFamily="18" charset="0"/>
                <a:sym typeface="+mn-ea"/>
              </a:rPr>
              <a:t>CHANGE PASSWORD</a:t>
            </a:r>
            <a:r>
              <a:rPr lang="en-US" sz="3600" dirty="0">
                <a:ln w="28575">
                  <a:noFill/>
                  <a:prstDash val="solid"/>
                </a:ln>
                <a:latin typeface="Times New Roman" panose="02020603050405020304" pitchFamily="18" charset="0"/>
                <a:cs typeface="Times New Roman" panose="02020603050405020304" pitchFamily="18" charset="0"/>
                <a:sym typeface="+mn-ea"/>
              </a:rPr>
              <a:t>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endParaRPr lang="en-US"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635" y="411480"/>
            <a:ext cx="5919813" cy="1069848"/>
          </a:xfrm>
        </p:spPr>
        <p:txBody>
          <a:bodyPr>
            <a:normAutofit/>
          </a:bodyPr>
          <a:lstStyle/>
          <a:p>
            <a:pPr algn="ctr"/>
            <a:r>
              <a:rPr lang="en-US" sz="3200" dirty="0">
                <a:latin typeface="Times New Roman" panose="02020603050405020304" pitchFamily="18" charset="0"/>
                <a:cs typeface="Times New Roman" panose="02020603050405020304" pitchFamily="18" charset="0"/>
              </a:rPr>
              <a:t>  UPDATE USERNAME</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rcRect/>
          <a:stretch>
            <a:fillRect/>
          </a:stretch>
        </p:blipFill>
        <p:spPr>
          <a:xfrm>
            <a:off x="2967477" y="2037523"/>
            <a:ext cx="4945727" cy="36861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1" y="411481"/>
            <a:ext cx="4430268" cy="661946"/>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1083366" y="1172817"/>
            <a:ext cx="10455964" cy="5059018"/>
          </a:xfrm>
        </p:spPr>
        <p:txBody>
          <a:bodyPr/>
          <a:lstStyle/>
          <a:p>
            <a:pPr marL="0" indent="0" algn="just">
              <a:lnSpc>
                <a:spcPct val="150000"/>
              </a:lnSpc>
              <a:buClr>
                <a:schemeClr val="accent6"/>
              </a:buClr>
              <a:buNone/>
            </a:pPr>
            <a:r>
              <a:rPr lang="en-US" dirty="0">
                <a:solidFill>
                  <a:schemeClr val="bg1"/>
                </a:solidFill>
                <a:latin typeface="Times New Roman" panose="02020603050405020304" pitchFamily="18" charset="0"/>
                <a:cs typeface="Times New Roman" panose="02020603050405020304" pitchFamily="18" charset="0"/>
              </a:rPr>
              <a:t>The Intelligent Financial Planning Hub aims to redefine personal finance management by offering a blend of simplicity and intelligence. By integrating key functionalities like expense management, reporting, dashboard visualization, and budget planning, the hub equips users with the tools to gain complete control over their finances. The system’s ability to generate insights, visualize trends, and send alerts ensures that users remain informed and proactive about their financial health. With a focus on usability, accuracy, and efficiency, this hub aspires to be a trusted companion in achieving financial well-being for individuals in an ever-evolving economic landscape.</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025" y="1856232"/>
            <a:ext cx="5396103" cy="1069848"/>
          </a:xfrm>
        </p:spPr>
        <p:txBody>
          <a:bodyPr/>
          <a:lstStyle/>
          <a:p>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TEAM MEMBERS</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gn="l"/>
            <a:r>
              <a:rPr lang="en-US" sz="2800" dirty="0">
                <a:latin typeface="Times New Roman" panose="02020603050405020304" pitchFamily="18" charset="0"/>
                <a:cs typeface="Times New Roman" panose="02020603050405020304" pitchFamily="18" charset="0"/>
              </a:rPr>
              <a:t>Y. Baby Ramya</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Kamalesh </a:t>
            </a:r>
            <a:r>
              <a:rPr lang="en-US" sz="2800" dirty="0" err="1">
                <a:latin typeface="Times New Roman" panose="02020603050405020304" pitchFamily="18" charset="0"/>
                <a:cs typeface="Times New Roman" panose="02020603050405020304" pitchFamily="18" charset="0"/>
              </a:rPr>
              <a:t>Janapa</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P. Venkata Sai Meghana</a:t>
            </a:r>
            <a:endParaRPr lang="en-US" sz="2800" dirty="0">
              <a:latin typeface="Times New Roman" panose="02020603050405020304" pitchFamily="18" charset="0"/>
              <a:cs typeface="Times New Roman" panose="02020603050405020304" pitchFamily="18" charset="0"/>
            </a:endParaRPr>
          </a:p>
          <a:p>
            <a:pPr algn="l"/>
            <a:r>
              <a:rPr lang="en-US" sz="2800" dirty="0" err="1">
                <a:latin typeface="Times New Roman" panose="02020603050405020304" pitchFamily="18" charset="0"/>
                <a:cs typeface="Times New Roman" panose="02020603050405020304" pitchFamily="18" charset="0"/>
              </a:rPr>
              <a:t>Yacham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Sujitha</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088" y="1262270"/>
            <a:ext cx="7735824" cy="894521"/>
          </a:xfrm>
        </p:spPr>
        <p:txBody>
          <a:bodyPr/>
          <a:lstStyle/>
          <a:p>
            <a:r>
              <a:rPr 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59835" y="2156791"/>
            <a:ext cx="8617226" cy="3438939"/>
          </a:xfrm>
        </p:spPr>
        <p:txBody>
          <a:bodyPr/>
          <a:lstStyle/>
          <a:p>
            <a:pPr algn="just"/>
            <a:r>
              <a:rPr lang="en-US" sz="2400" dirty="0">
                <a:latin typeface="Times New Roman" panose="02020603050405020304" pitchFamily="18" charset="0"/>
                <a:cs typeface="Times New Roman" panose="02020603050405020304" pitchFamily="18" charset="0"/>
              </a:rPr>
              <a:t>The intelligent Financial Planning Hub is an advanced, technology-powered platform designed to streamline personal finance management.• By equipping users with tools to monitor expenses, evaluate spending habits, and establish financial objectives, the system delivers an organized approach to managing finances effortlessly.• This easy-to-use and efficient application helps individuals make well-informed financial decisions, promoting better financial habits and awareness while supporting effective future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374" y="1094232"/>
            <a:ext cx="4718304" cy="1069848"/>
          </a:xfrm>
        </p:spPr>
        <p:txBody>
          <a:bodyPr/>
          <a:lstStyle/>
          <a:p>
            <a:r>
              <a:rPr lang="en-US" sz="4800" b="1" spc="600" dirty="0">
                <a:ln w="28575">
                  <a:noFill/>
                  <a:prstDash val="solid"/>
                </a:ln>
                <a:solidFill>
                  <a:schemeClr val="bg1"/>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1" y="846582"/>
            <a:ext cx="4430268" cy="1069848"/>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- 1</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2633092" y="2193798"/>
            <a:ext cx="6689812" cy="3282696"/>
          </a:xfrm>
        </p:spPr>
        <p:txBody>
          <a:bodyPr/>
          <a:lstStyle/>
          <a:p>
            <a:pPr marL="0" indent="0" algn="just">
              <a:lnSpc>
                <a:spcPct val="150000"/>
              </a:lnSpc>
              <a:buClr>
                <a:schemeClr val="accent6"/>
              </a:buClr>
              <a:buNone/>
            </a:pPr>
            <a:r>
              <a:rPr lang="en-US" dirty="0">
                <a:solidFill>
                  <a:schemeClr val="bg1"/>
                </a:solidFill>
                <a:latin typeface="Times New Roman" panose="02020603050405020304" pitchFamily="18" charset="0"/>
                <a:cs typeface="Times New Roman" panose="02020603050405020304" pitchFamily="18" charset="0"/>
              </a:rPr>
              <a:t>The system allows users to register, log in, and log out, with proper authentication mechanisms. Basic expense management functionalities, including adding, viewing, updating, and deleting expenses, are successfully implemented.</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948" y="196646"/>
            <a:ext cx="8241356" cy="816078"/>
          </a:xfrm>
        </p:spPr>
        <p:txBody>
          <a:bodyPr>
            <a:normAutofit/>
          </a:bodyPr>
          <a:lstStyle/>
          <a:p>
            <a:pPr algn="ctr"/>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 </a:t>
            </a:r>
            <a:r>
              <a:rPr lang="en-US" sz="4400" b="1" spc="600" dirty="0">
                <a:ln w="28575">
                  <a:noFill/>
                  <a:prstDash val="solid"/>
                </a:ln>
                <a:solidFill>
                  <a:schemeClr val="bg1"/>
                </a:solidFill>
                <a:latin typeface="Times New Roman" panose="02020603050405020304" pitchFamily="18" charset="0"/>
                <a:cs typeface="Times New Roman" panose="02020603050405020304" pitchFamily="18" charset="0"/>
              </a:rPr>
              <a:t>project overview</a:t>
            </a:r>
            <a:endParaRPr lang="en-US" sz="4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1140541" y="1762365"/>
            <a:ext cx="10875868" cy="4807399"/>
          </a:xfrm>
        </p:spPr>
        <p:txBody>
          <a:bodyPr/>
          <a:lstStyle/>
          <a:p>
            <a:pPr marL="0" indent="0">
              <a:lnSpc>
                <a:spcPct val="150000"/>
              </a:lnSpc>
              <a:buClr>
                <a:schemeClr val="accent6"/>
              </a:buClr>
              <a:buNone/>
            </a:pPr>
            <a:r>
              <a:rPr lang="en-US" sz="2200" b="1" dirty="0">
                <a:solidFill>
                  <a:schemeClr val="bg1"/>
                </a:solidFill>
                <a:latin typeface="Times New Roman" panose="02020603050405020304" pitchFamily="18" charset="0"/>
                <a:cs typeface="Times New Roman" panose="02020603050405020304" pitchFamily="18" charset="0"/>
              </a:rPr>
              <a:t>Login </a:t>
            </a:r>
            <a:r>
              <a:rPr lang="en-US" sz="2200" dirty="0">
                <a:solidFill>
                  <a:schemeClr val="bg1"/>
                </a:solidFill>
                <a:latin typeface="Times New Roman" panose="02020603050405020304" pitchFamily="18" charset="0"/>
                <a:cs typeface="Times New Roman" panose="02020603050405020304" pitchFamily="18" charset="0"/>
              </a:rPr>
              <a:t>: A secure page where you enter your credentials to access your financial account.</a:t>
            </a:r>
            <a:endParaRPr lang="en-US" sz="2200" dirty="0">
              <a:solidFill>
                <a:schemeClr val="bg1"/>
              </a:solidFill>
              <a:latin typeface="Times New Roman" panose="02020603050405020304" pitchFamily="18" charset="0"/>
              <a:cs typeface="Times New Roman" panose="02020603050405020304" pitchFamily="18" charset="0"/>
            </a:endParaRPr>
          </a:p>
          <a:p>
            <a:pPr marL="0" indent="0">
              <a:lnSpc>
                <a:spcPct val="150000"/>
              </a:lnSpc>
              <a:buClr>
                <a:schemeClr val="accent6"/>
              </a:buClr>
              <a:buNone/>
            </a:pPr>
            <a:r>
              <a:rPr lang="en-US" sz="2200" b="1" dirty="0">
                <a:solidFill>
                  <a:schemeClr val="bg1"/>
                </a:solidFill>
                <a:latin typeface="Times New Roman" panose="02020603050405020304" pitchFamily="18" charset="0"/>
                <a:cs typeface="Times New Roman" panose="02020603050405020304" pitchFamily="18" charset="0"/>
              </a:rPr>
              <a:t>Register</a:t>
            </a:r>
            <a:r>
              <a:rPr lang="en-US" sz="2200" dirty="0">
                <a:solidFill>
                  <a:schemeClr val="bg1"/>
                </a:solidFill>
                <a:latin typeface="Times New Roman" panose="02020603050405020304" pitchFamily="18" charset="0"/>
                <a:cs typeface="Times New Roman" panose="02020603050405020304" pitchFamily="18" charset="0"/>
              </a:rPr>
              <a:t> : The sign-up page to create a new account by providing personal information (</a:t>
            </a:r>
            <a:r>
              <a:rPr lang="en-US" sz="2200" dirty="0" err="1">
                <a:solidFill>
                  <a:schemeClr val="bg1"/>
                </a:solidFill>
                <a:latin typeface="Times New Roman" panose="02020603050405020304" pitchFamily="18" charset="0"/>
                <a:cs typeface="Times New Roman" panose="02020603050405020304" pitchFamily="18" charset="0"/>
              </a:rPr>
              <a:t>name,email</a:t>
            </a:r>
            <a:r>
              <a:rPr lang="en-US" sz="2200" dirty="0">
                <a:solidFill>
                  <a:schemeClr val="bg1"/>
                </a:solidFill>
                <a:latin typeface="Times New Roman" panose="02020603050405020304" pitchFamily="18" charset="0"/>
                <a:cs typeface="Times New Roman" panose="02020603050405020304" pitchFamily="18" charset="0"/>
              </a:rPr>
              <a:t> id and password).</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Set Budget </a:t>
            </a:r>
            <a:r>
              <a:rPr lang="en-US" sz="2200" dirty="0">
                <a:latin typeface="Times New Roman" panose="02020603050405020304" pitchFamily="18" charset="0"/>
                <a:cs typeface="Times New Roman" panose="02020603050405020304" pitchFamily="18" charset="0"/>
              </a:rPr>
              <a:t>: The page where you define your budget.</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Add Expenses </a:t>
            </a:r>
            <a:r>
              <a:rPr lang="en-US" sz="2200" dirty="0">
                <a:latin typeface="Times New Roman" panose="02020603050405020304" pitchFamily="18" charset="0"/>
                <a:cs typeface="Times New Roman" panose="02020603050405020304" pitchFamily="18" charset="0"/>
              </a:rPr>
              <a:t>: A page where you can log and categorize your daily or recurring expenses.</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View Expenses </a:t>
            </a:r>
            <a:r>
              <a:rPr lang="en-US" sz="2200" dirty="0">
                <a:latin typeface="Times New Roman" panose="02020603050405020304" pitchFamily="18" charset="0"/>
                <a:cs typeface="Times New Roman" panose="02020603050405020304" pitchFamily="18" charset="0"/>
              </a:rPr>
              <a:t>: A page displaying a detailed list of all your recorded expenses for review and analysis.</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Financial Report </a:t>
            </a:r>
            <a:r>
              <a:rPr lang="en-US" sz="2200" dirty="0">
                <a:latin typeface="Times New Roman" panose="02020603050405020304" pitchFamily="18" charset="0"/>
                <a:cs typeface="Times New Roman" panose="02020603050405020304" pitchFamily="18" charset="0"/>
              </a:rPr>
              <a:t>: A page that generates detailed reports on your expenses over the different categories.</a:t>
            </a:r>
            <a:br>
              <a:rPr lang="en-US" sz="2200" dirty="0">
                <a:solidFill>
                  <a:schemeClr val="bg1"/>
                </a:solidFill>
                <a:latin typeface="Times New Roman" panose="02020603050405020304" pitchFamily="18" charset="0"/>
                <a:cs typeface="Times New Roman" panose="02020603050405020304" pitchFamily="18" charset="0"/>
              </a:rPr>
            </a:b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40541" y="1300700"/>
            <a:ext cx="2258642" cy="523220"/>
          </a:xfrm>
          <a:prstGeom prst="rect">
            <a:avLst/>
          </a:prstGeom>
          <a:noFill/>
        </p:spPr>
        <p:txBody>
          <a:bodyPr wrap="square" rtlCol="0">
            <a:spAutoFit/>
          </a:bodyPr>
          <a:lstStyle/>
          <a:p>
            <a:r>
              <a:rPr lang="en-IN" sz="2800" b="1" dirty="0">
                <a:solidFill>
                  <a:schemeClr val="bg1">
                    <a:lumMod val="95000"/>
                  </a:schemeClr>
                </a:solidFill>
                <a:latin typeface="Times New Roman" panose="02020603050405020304" pitchFamily="18" charset="0"/>
                <a:cs typeface="Times New Roman" panose="02020603050405020304" pitchFamily="18" charset="0"/>
              </a:rPr>
              <a:t>Features</a:t>
            </a:r>
            <a:endParaRPr lang="en-IN" sz="2800" b="1"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530" y="196646"/>
            <a:ext cx="8955157" cy="816078"/>
          </a:xfrm>
        </p:spPr>
        <p:txBody>
          <a:bodyPr>
            <a:normAutofit/>
          </a:bodyPr>
          <a:lstStyle/>
          <a:p>
            <a:pPr algn="ctr"/>
            <a:r>
              <a:rPr lang="en-US" sz="4000" b="1" spc="600" dirty="0">
                <a:ln w="28575">
                  <a:noFill/>
                  <a:prstDash val="solid"/>
                </a:ln>
                <a:solidFill>
                  <a:schemeClr val="bg1"/>
                </a:solidFill>
                <a:latin typeface="Tw Cen MT" panose="020B0602020104020603" pitchFamily="34" charset="77"/>
              </a:rPr>
              <a:t> </a:t>
            </a:r>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project OVERVIEW</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1140541" y="1762365"/>
            <a:ext cx="10875868" cy="4807399"/>
          </a:xfrm>
        </p:spPr>
        <p:txBody>
          <a:bodyPr/>
          <a:lstStyle/>
          <a:p>
            <a:pPr marL="0" indent="0">
              <a:lnSpc>
                <a:spcPct val="150000"/>
              </a:lnSpc>
              <a:buClr>
                <a:schemeClr val="accent6"/>
              </a:buClr>
              <a:buNone/>
            </a:pPr>
            <a:r>
              <a:rPr lang="en-US" sz="2200" b="1" dirty="0">
                <a:solidFill>
                  <a:schemeClr val="bg1"/>
                </a:solidFill>
                <a:latin typeface="Times New Roman" panose="02020603050405020304" pitchFamily="18" charset="0"/>
                <a:cs typeface="Times New Roman" panose="02020603050405020304" pitchFamily="18" charset="0"/>
              </a:rPr>
              <a:t>Financial</a:t>
            </a:r>
            <a:r>
              <a:rPr lang="en-US" sz="2200" dirty="0">
                <a:solidFill>
                  <a:schemeClr val="bg1"/>
                </a:solidFill>
                <a:latin typeface="Times New Roman" panose="02020603050405020304" pitchFamily="18" charset="0"/>
                <a:cs typeface="Times New Roman" panose="02020603050405020304" pitchFamily="18" charset="0"/>
              </a:rPr>
              <a:t> </a:t>
            </a:r>
            <a:r>
              <a:rPr lang="en-US" sz="2200" b="1" dirty="0">
                <a:solidFill>
                  <a:schemeClr val="bg1"/>
                </a:solidFill>
                <a:latin typeface="Times New Roman" panose="02020603050405020304" pitchFamily="18" charset="0"/>
                <a:cs typeface="Times New Roman" panose="02020603050405020304" pitchFamily="18" charset="0"/>
              </a:rPr>
              <a:t>Dashboard</a:t>
            </a:r>
            <a:r>
              <a:rPr lang="en-US" sz="2200" dirty="0">
                <a:solidFill>
                  <a:schemeClr val="bg1"/>
                </a:solidFill>
                <a:latin typeface="Times New Roman" panose="02020603050405020304" pitchFamily="18" charset="0"/>
                <a:cs typeface="Times New Roman" panose="02020603050405020304" pitchFamily="18" charset="0"/>
              </a:rPr>
              <a:t> : A comprehensive summary page with charts and graphs tracking your finances, including expenses and budgets.</a:t>
            </a:r>
            <a:br>
              <a:rPr lang="en-US" sz="2200"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Update</a:t>
            </a:r>
            <a:r>
              <a:rPr lang="en-US" sz="2200" dirty="0">
                <a:solidFill>
                  <a:schemeClr val="bg1"/>
                </a:solidFill>
                <a:latin typeface="Times New Roman" panose="02020603050405020304" pitchFamily="18" charset="0"/>
                <a:cs typeface="Times New Roman" panose="02020603050405020304" pitchFamily="18" charset="0"/>
              </a:rPr>
              <a:t> </a:t>
            </a:r>
            <a:r>
              <a:rPr lang="en-US" sz="2200" b="1" dirty="0">
                <a:solidFill>
                  <a:schemeClr val="bg1"/>
                </a:solidFill>
                <a:latin typeface="Times New Roman" panose="02020603050405020304" pitchFamily="18" charset="0"/>
                <a:cs typeface="Times New Roman" panose="02020603050405020304" pitchFamily="18" charset="0"/>
              </a:rPr>
              <a:t>Budget</a:t>
            </a:r>
            <a:r>
              <a:rPr lang="en-US" sz="2200" dirty="0">
                <a:solidFill>
                  <a:schemeClr val="bg1"/>
                </a:solidFill>
                <a:latin typeface="Times New Roman" panose="02020603050405020304" pitchFamily="18" charset="0"/>
                <a:cs typeface="Times New Roman" panose="02020603050405020304" pitchFamily="18" charset="0"/>
              </a:rPr>
              <a:t> : A page to adjust or revise your existing budget based on changing financial goals or circumstances.</a:t>
            </a:r>
            <a:br>
              <a:rPr lang="en-US" sz="2200"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Change Password </a:t>
            </a:r>
            <a:r>
              <a:rPr lang="en-US" sz="2200" dirty="0">
                <a:solidFill>
                  <a:schemeClr val="bg1"/>
                </a:solidFill>
                <a:latin typeface="Times New Roman" panose="02020603050405020304" pitchFamily="18" charset="0"/>
                <a:cs typeface="Times New Roman" panose="02020603050405020304" pitchFamily="18" charset="0"/>
              </a:rPr>
              <a:t>: A secure page to update your password for enhanced account protection.</a:t>
            </a:r>
            <a:br>
              <a:rPr lang="en-US" sz="2200"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Edit Username </a:t>
            </a:r>
            <a:r>
              <a:rPr lang="en-US" sz="2200" dirty="0">
                <a:solidFill>
                  <a:schemeClr val="bg1"/>
                </a:solidFill>
                <a:latin typeface="Times New Roman" panose="02020603050405020304" pitchFamily="18" charset="0"/>
                <a:cs typeface="Times New Roman" panose="02020603050405020304" pitchFamily="18" charset="0"/>
              </a:rPr>
              <a:t>: The page where you can modify your username for easier identification or personalization.</a:t>
            </a:r>
            <a:br>
              <a:rPr lang="en-US" sz="2200" dirty="0">
                <a:solidFill>
                  <a:schemeClr val="bg1"/>
                </a:solidFill>
                <a:latin typeface="Times New Roman" panose="02020603050405020304" pitchFamily="18" charset="0"/>
                <a:cs typeface="Times New Roman" panose="02020603050405020304" pitchFamily="18" charset="0"/>
              </a:rPr>
            </a:b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40541" y="1231126"/>
            <a:ext cx="2258642" cy="523220"/>
          </a:xfrm>
          <a:prstGeom prst="rect">
            <a:avLst/>
          </a:prstGeom>
          <a:noFill/>
        </p:spPr>
        <p:txBody>
          <a:bodyPr wrap="square" rtlCol="0">
            <a:spAutoFit/>
          </a:bodyPr>
          <a:lstStyle/>
          <a:p>
            <a:r>
              <a:rPr lang="en-IN" sz="2800" b="1" dirty="0">
                <a:solidFill>
                  <a:schemeClr val="bg1">
                    <a:lumMod val="95000"/>
                  </a:schemeClr>
                </a:solidFill>
                <a:latin typeface="Times New Roman" panose="02020603050405020304" pitchFamily="18" charset="0"/>
                <a:cs typeface="Times New Roman" panose="02020603050405020304" pitchFamily="18" charset="0"/>
              </a:rPr>
              <a:t>Features</a:t>
            </a:r>
            <a:endParaRPr lang="en-IN" sz="2800" b="1"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026" y="196646"/>
            <a:ext cx="9064487" cy="816078"/>
          </a:xfrm>
        </p:spPr>
        <p:txBody>
          <a:bodyPr>
            <a:normAutofit/>
          </a:bodyPr>
          <a:lstStyle/>
          <a:p>
            <a:pPr algn="ctr"/>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 project </a:t>
            </a:r>
            <a:r>
              <a:rPr lang="en-US" dirty="0">
                <a:ln w="28575">
                  <a:noFill/>
                  <a:prstDash val="solid"/>
                </a:ln>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1140541" y="1311966"/>
            <a:ext cx="10667146" cy="5078896"/>
          </a:xfrm>
        </p:spPr>
        <p:txBody>
          <a:bodyPr/>
          <a:lstStyle/>
          <a:p>
            <a:pPr marL="0" indent="0">
              <a:buNone/>
            </a:pPr>
            <a:r>
              <a:rPr lang="en-US" b="1" dirty="0">
                <a:latin typeface="Times New Roman" panose="02020603050405020304" pitchFamily="18" charset="0"/>
                <a:cs typeface="Times New Roman" panose="02020603050405020304" pitchFamily="18" charset="0"/>
              </a:rPr>
              <a:t>Backend Technology</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project employs the </a:t>
            </a:r>
            <a:r>
              <a:rPr lang="en-US" sz="2200" b="1" dirty="0">
                <a:latin typeface="Times New Roman" panose="02020603050405020304" pitchFamily="18" charset="0"/>
                <a:cs typeface="Times New Roman" panose="02020603050405020304" pitchFamily="18" charset="0"/>
              </a:rPr>
              <a:t>Django framework</a:t>
            </a:r>
            <a:r>
              <a:rPr lang="en-US" sz="2200" dirty="0">
                <a:latin typeface="Times New Roman" panose="02020603050405020304" pitchFamily="18" charset="0"/>
                <a:cs typeface="Times New Roman" panose="02020603050405020304" pitchFamily="18" charset="0"/>
              </a:rPr>
              <a:t>, ensuring secure and efficient handling of user authentication, expense management, and financial reporting. Django's scalability supports real-time updates and robust database interactions.</a:t>
            </a:r>
            <a:endParaRPr lang="en-US" sz="22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Programming Language:</a:t>
            </a:r>
            <a:endParaRPr lang="en-US"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serves as the primary programming language, enabling seamless data processing, financial calculations, and integration with visualization tools.</a:t>
            </a:r>
            <a:endParaRPr lang="en-US" sz="2000" dirty="0">
              <a:latin typeface="Times New Roman" panose="02020603050405020304" pitchFamily="18" charset="0"/>
              <a:cs typeface="Times New Roman" panose="02020603050405020304" pitchFamily="18" charset="0"/>
            </a:endParaRPr>
          </a:p>
          <a:p>
            <a:pPr marL="0" indent="0">
              <a:lnSpc>
                <a:spcPct val="150000"/>
              </a:lnSpc>
              <a:buClr>
                <a:schemeClr val="accent6"/>
              </a:buClr>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40" y="196646"/>
            <a:ext cx="8547652" cy="816078"/>
          </a:xfrm>
        </p:spPr>
        <p:txBody>
          <a:bodyPr>
            <a:normAutofit/>
          </a:bodyPr>
          <a:lstStyle/>
          <a:p>
            <a:pPr algn="ctr"/>
            <a:r>
              <a:rPr lang="en-US" sz="4000" b="1" spc="600" dirty="0">
                <a:ln w="28575">
                  <a:noFill/>
                  <a:prstDash val="solid"/>
                </a:ln>
                <a:solidFill>
                  <a:schemeClr val="bg1"/>
                </a:solidFill>
                <a:latin typeface="Tw Cen MT" panose="020B0602020104020603" pitchFamily="34" charset="77"/>
              </a:rPr>
              <a:t> </a:t>
            </a:r>
            <a:r>
              <a:rPr lang="en-US" b="1" spc="600" dirty="0">
                <a:ln w="28575">
                  <a:noFill/>
                  <a:prstDash val="solid"/>
                </a:ln>
                <a:solidFill>
                  <a:schemeClr val="bg1"/>
                </a:solidFill>
                <a:latin typeface="Times New Roman" panose="02020603050405020304" pitchFamily="18" charset="0"/>
                <a:cs typeface="Times New Roman" panose="02020603050405020304" pitchFamily="18" charset="0"/>
              </a:rPr>
              <a:t>project METHODOLOGY</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3" name="Content Placeholder 2"/>
          <p:cNvSpPr>
            <a:spLocks noGrp="1"/>
          </p:cNvSpPr>
          <p:nvPr>
            <p:ph idx="1"/>
          </p:nvPr>
        </p:nvSpPr>
        <p:spPr>
          <a:xfrm>
            <a:off x="1140541" y="1302027"/>
            <a:ext cx="10667146" cy="5078896"/>
          </a:xfrm>
        </p:spPr>
        <p:txBody>
          <a:bodyPr/>
          <a:lstStyle/>
          <a:p>
            <a:pPr marL="0" indent="0">
              <a:buNone/>
            </a:pPr>
            <a:r>
              <a:rPr lang="en-US" sz="2000" b="1" dirty="0">
                <a:latin typeface="Times New Roman" panose="02020603050405020304" pitchFamily="18" charset="0"/>
                <a:cs typeface="Times New Roman" panose="02020603050405020304" pitchFamily="18" charset="0"/>
              </a:rPr>
              <a:t>Frontend Development:</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user interface is developed using </a:t>
            </a:r>
            <a:r>
              <a:rPr lang="en-US" sz="2000" b="1" dirty="0">
                <a:latin typeface="Times New Roman" panose="02020603050405020304" pitchFamily="18" charset="0"/>
                <a:cs typeface="Times New Roman" panose="02020603050405020304" pitchFamily="18" charset="0"/>
              </a:rPr>
              <a:t>HTML, CSS, and JavaScript</a:t>
            </a:r>
            <a:r>
              <a:rPr lang="en-US" sz="2000" dirty="0">
                <a:latin typeface="Times New Roman" panose="02020603050405020304" pitchFamily="18" charset="0"/>
                <a:cs typeface="Times New Roman" panose="02020603050405020304" pitchFamily="18" charset="0"/>
              </a:rPr>
              <a:t>, offering a responsive design for various devices. Dynamic elements and interactive components enhance the user experience.</a:t>
            </a:r>
            <a:endParaRPr lang="en-US" sz="2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Key Focus Areas:</a:t>
            </a:r>
            <a:endParaRPr lang="en-US"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Protecting sensitive financial data through robust authentication and validations.</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Supporting a growing number of users and expense data.</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User Experience</a:t>
            </a:r>
            <a:r>
              <a:rPr lang="en-US" sz="2000" dirty="0">
                <a:latin typeface="Times New Roman" panose="02020603050405020304" pitchFamily="18" charset="0"/>
                <a:cs typeface="Times New Roman" panose="02020603050405020304" pitchFamily="18" charset="0"/>
              </a:rPr>
              <a:t>: Ensuring an intuitive interface with clear navigation and functionality.</a:t>
            </a:r>
            <a:endParaRPr lang="en-US" sz="2000" dirty="0">
              <a:latin typeface="Times New Roman" panose="02020603050405020304" pitchFamily="18" charset="0"/>
              <a:cs typeface="Times New Roman" panose="02020603050405020304" pitchFamily="18" charset="0"/>
            </a:endParaRPr>
          </a:p>
          <a:p>
            <a:pPr marL="0" indent="0">
              <a:lnSpc>
                <a:spcPct val="150000"/>
              </a:lnSpc>
              <a:buClr>
                <a:schemeClr val="accent6"/>
              </a:buClr>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722376"/>
            <a:ext cx="2226183" cy="659130"/>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Login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tretch>
            <a:fillRect/>
          </a:stretch>
        </p:blipFill>
        <p:spPr>
          <a:xfrm>
            <a:off x="1000125" y="1952624"/>
            <a:ext cx="4887673" cy="3857626"/>
          </a:xfrm>
          <a:prstGeom prst="rect">
            <a:avLst/>
          </a:prstGeom>
        </p:spPr>
      </p:pic>
      <p:sp>
        <p:nvSpPr>
          <p:cNvPr id="8" name="Title 1"/>
          <p:cNvSpPr txBox="1"/>
          <p:nvPr/>
        </p:nvSpPr>
        <p:spPr>
          <a:xfrm>
            <a:off x="6429376" y="566530"/>
            <a:ext cx="3648902" cy="8149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Register</a:t>
            </a:r>
            <a:endParaRPr lang="en-US"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524625" y="1952624"/>
            <a:ext cx="5019675" cy="38576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824948"/>
            <a:ext cx="2290373" cy="556558"/>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HOME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6" name="Picture 5"/>
          <p:cNvPicPr>
            <a:picLocks noChangeAspect="1"/>
          </p:cNvPicPr>
          <p:nvPr/>
        </p:nvPicPr>
        <p:blipFill>
          <a:blip r:embed="rId1"/>
          <a:srcRect/>
          <a:stretch>
            <a:fillRect/>
          </a:stretch>
        </p:blipFill>
        <p:spPr>
          <a:xfrm>
            <a:off x="850393" y="1619250"/>
            <a:ext cx="5181084" cy="3952875"/>
          </a:xfrm>
          <a:prstGeom prst="rect">
            <a:avLst/>
          </a:prstGeom>
        </p:spPr>
      </p:pic>
      <p:sp>
        <p:nvSpPr>
          <p:cNvPr id="3" name="Title 1"/>
          <p:cNvSpPr txBox="1"/>
          <p:nvPr/>
        </p:nvSpPr>
        <p:spPr>
          <a:xfrm>
            <a:off x="6698478" y="340614"/>
            <a:ext cx="3300287"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PROFILE</a:t>
            </a:r>
            <a:r>
              <a:rPr lang="en-US" dirty="0">
                <a:ln w="28575">
                  <a:noFill/>
                  <a:prstDash val="solid"/>
                </a:ln>
                <a:latin typeface="Tw Cen MT" panose="020B0602020104020603" pitchFamily="34" charset="77"/>
              </a:rPr>
              <a:t> </a:t>
            </a:r>
            <a:endParaRPr lang="en-US" dirty="0"/>
          </a:p>
        </p:txBody>
      </p:sp>
      <p:pic>
        <p:nvPicPr>
          <p:cNvPr id="4" name="Picture 3"/>
          <p:cNvPicPr>
            <a:picLocks noChangeAspect="1"/>
          </p:cNvPicPr>
          <p:nvPr/>
        </p:nvPicPr>
        <p:blipFill>
          <a:blip r:embed="rId2"/>
          <a:stretch>
            <a:fillRect/>
          </a:stretch>
        </p:blipFill>
        <p:spPr>
          <a:xfrm>
            <a:off x="6698478" y="1619250"/>
            <a:ext cx="4643129" cy="3952875"/>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datastoreItem>
</file>

<file path=customXml/itemProps2.xml><?xml version="1.0" encoding="utf-8"?>
<ds:datastoreItem xmlns:ds="http://schemas.openxmlformats.org/officeDocument/2006/customXml" ds:itemID="{4F1F1912-3146-44AF-A389-9E8B77BB3688}">
  <ds:schemaRefs/>
</ds:datastoreItem>
</file>

<file path=customXml/itemProps3.xml><?xml version="1.0" encoding="utf-8"?>
<ds:datastoreItem xmlns:ds="http://schemas.openxmlformats.org/officeDocument/2006/customXml" ds:itemID="{176493A3-2B83-4E58-86AD-56A2F2A20F12}">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4354</Words>
  <Application>WPS Presentation</Application>
  <PresentationFormat>Widescreen</PresentationFormat>
  <Paragraphs>123</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Segoe UI Light</vt:lpstr>
      <vt:lpstr>Courier New</vt:lpstr>
      <vt:lpstr>Segoe UI</vt:lpstr>
      <vt:lpstr>Calibri</vt:lpstr>
      <vt:lpstr>Times New Roman</vt:lpstr>
      <vt:lpstr>Tw Cen MT</vt:lpstr>
      <vt:lpstr>Segoe Print</vt:lpstr>
      <vt:lpstr>Microsoft YaHei</vt:lpstr>
      <vt:lpstr>Arial Unicode MS</vt:lpstr>
      <vt:lpstr>Tw Cen MT</vt:lpstr>
      <vt:lpstr>Office Theme</vt:lpstr>
      <vt:lpstr>Personal Finance Tracker</vt:lpstr>
      <vt:lpstr>INTRODUCTION</vt:lpstr>
      <vt:lpstr>MILESTONE - 1</vt:lpstr>
      <vt:lpstr> project overview</vt:lpstr>
      <vt:lpstr> project OVERVIEW</vt:lpstr>
      <vt:lpstr> project METHODOLOGY</vt:lpstr>
      <vt:lpstr> project METHODOLOGY</vt:lpstr>
      <vt:lpstr>Login</vt:lpstr>
      <vt:lpstr>HOME </vt:lpstr>
      <vt:lpstr>MENU  </vt:lpstr>
      <vt:lpstr>VIEW EXPENSE  </vt:lpstr>
      <vt:lpstr>MILESTONE - 2</vt:lpstr>
      <vt:lpstr>FINANCIAL REPORTS</vt:lpstr>
      <vt:lpstr> MILESTONE - 3</vt:lpstr>
      <vt:lpstr>FINANCIAL DASHBOARDS  </vt:lpstr>
      <vt:lpstr>UPDATE BUDGET   </vt:lpstr>
      <vt:lpstr>  UPDATE USERNAME</vt:lpstr>
      <vt:lpstr>CONCLUSION</vt:lpstr>
      <vt:lpstr>TEAM MEMBERS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Finance Tracker</dc:title>
  <dc:creator>BABY RAMYA YALAGANDULA</dc:creator>
  <cp:lastModifiedBy>yalagandula babyramya</cp:lastModifiedBy>
  <cp:revision>8</cp:revision>
  <dcterms:created xsi:type="dcterms:W3CDTF">2024-12-05T09:57:00Z</dcterms:created>
  <dcterms:modified xsi:type="dcterms:W3CDTF">2024-12-23T13:28:06Z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10437E89BD5D4558ADDE19C5DC0C6F79_12</vt:lpwstr>
  </property>
  <property fmtid="{D5CDD505-2E9C-101B-9397-08002B2CF9AE}" pid="4" name="KSOProductBuildVer">
    <vt:lpwstr>1033-12.2.0.19307</vt:lpwstr>
  </property>
</Properties>
</file>