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72" r:id="rId9"/>
    <p:sldId id="264" r:id="rId10"/>
    <p:sldId id="265" r:id="rId11"/>
    <p:sldId id="266" r:id="rId12"/>
    <p:sldId id="263" r:id="rId13"/>
    <p:sldId id="267" r:id="rId14"/>
    <p:sldId id="268" r:id="rId15"/>
    <p:sldId id="269" r:id="rId16"/>
    <p:sldId id="270" r:id="rId17"/>
    <p:sldId id="271" r:id="rId18"/>
  </p:sldIdLst>
  <p:sldSz cx="9144000" cy="5143500" type="screen16x9"/>
  <p:notesSz cx="6858000" cy="9144000"/>
  <p:embeddedFontLst>
    <p:embeddedFont>
      <p:font typeface="Old Standard TT" panose="020B0604020202020204"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B5A9"/>
    <a:srgbClr val="3A6E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69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277f2f642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9277f2f642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9277f2f64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9277f2f64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6f9e470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c6f9e470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277f2f642_0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277f2f64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9277f2f642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9277f2f64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277f2f64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277f2f64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931ba1e71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931ba1e71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PSM - physiological status monitoring.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31ba1e71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31ba1e71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9277f2f642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9277f2f64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93ef7288c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93ef7288c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77f2f64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77f2f64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a:t>LoRA - sx1278</a:t>
            </a:r>
            <a:endParaRPr/>
          </a:p>
          <a:p>
            <a:pPr marL="457200" lvl="0" indent="-317500" algn="l" rtl="0">
              <a:spcBef>
                <a:spcPts val="0"/>
              </a:spcBef>
              <a:spcAft>
                <a:spcPts val="0"/>
              </a:spcAft>
              <a:buSzPts val="1400"/>
              <a:buAutoNum type="arabicPeriod"/>
            </a:pPr>
            <a:r>
              <a:rPr lang="en"/>
              <a:t>ECG8232</a:t>
            </a:r>
            <a:endParaRPr/>
          </a:p>
          <a:p>
            <a:pPr marL="457200" lvl="0" indent="-317500" algn="l" rtl="0">
              <a:spcBef>
                <a:spcPts val="0"/>
              </a:spcBef>
              <a:spcAft>
                <a:spcPts val="0"/>
              </a:spcAft>
              <a:buSzPts val="1400"/>
              <a:buAutoNum type="arabicPeriod"/>
            </a:pPr>
            <a:r>
              <a:rPr lang="en"/>
              <a:t>LM35</a:t>
            </a:r>
            <a:endParaRPr/>
          </a:p>
          <a:p>
            <a:pPr marL="457200" lvl="0" indent="-317500" algn="l" rtl="0">
              <a:spcBef>
                <a:spcPts val="0"/>
              </a:spcBef>
              <a:spcAft>
                <a:spcPts val="0"/>
              </a:spcAft>
              <a:buSzPts val="1400"/>
              <a:buAutoNum type="arabicPeriod"/>
            </a:pPr>
            <a:r>
              <a:rPr lang="en"/>
              <a:t>GPS - NEO6M</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277f2f642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277f2f64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277f2f64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277f2f64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98100" y="1904252"/>
            <a:ext cx="8222100" cy="13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a:t>Soldiers Health Monitoring and Position Tracking System</a:t>
            </a:r>
            <a:endParaRPr sz="3800"/>
          </a:p>
        </p:txBody>
      </p:sp>
      <p:sp>
        <p:nvSpPr>
          <p:cNvPr id="60" name="Google Shape;60;p13"/>
          <p:cNvSpPr txBox="1">
            <a:spLocks noGrp="1"/>
          </p:cNvSpPr>
          <p:nvPr>
            <p:ph type="subTitle" idx="1"/>
          </p:nvPr>
        </p:nvSpPr>
        <p:spPr>
          <a:xfrm>
            <a:off x="598100" y="3825377"/>
            <a:ext cx="8222100" cy="106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By:</a:t>
            </a:r>
            <a:r>
              <a:rPr lang="en" sz="2000" dirty="0"/>
              <a:t> Parithosh D Poojary </a:t>
            </a:r>
            <a:r>
              <a:rPr lang="en" sz="1800" dirty="0"/>
              <a:t>(17BEC7050) (ECE - Core)</a:t>
            </a:r>
          </a:p>
          <a:p>
            <a:pPr marL="0" lvl="0" indent="0" algn="l" rtl="0">
              <a:spcBef>
                <a:spcPts val="0"/>
              </a:spcBef>
              <a:spcAft>
                <a:spcPts val="0"/>
              </a:spcAft>
              <a:buNone/>
            </a:pPr>
            <a:endParaRPr lang="en" sz="1800" dirty="0"/>
          </a:p>
          <a:p>
            <a:pPr marL="0" indent="0"/>
            <a:r>
              <a:rPr lang="en" sz="1800" dirty="0"/>
              <a:t>Prof: Dr.</a:t>
            </a:r>
            <a:r>
              <a:rPr lang="en-IN" sz="1800" dirty="0"/>
              <a:t>Suseela Vappangi</a:t>
            </a: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solidFill>
                <a:schemeClr val="accent1"/>
              </a:solidFill>
            </a:endParaRPr>
          </a:p>
        </p:txBody>
      </p:sp>
      <p:pic>
        <p:nvPicPr>
          <p:cNvPr id="61" name="Google Shape;61;p13"/>
          <p:cNvPicPr preferRelativeResize="0"/>
          <p:nvPr/>
        </p:nvPicPr>
        <p:blipFill rotWithShape="1">
          <a:blip r:embed="rId3">
            <a:alphaModFix amt="40000"/>
          </a:blip>
          <a:srcRect t="6741" b="57739"/>
          <a:stretch/>
        </p:blipFill>
        <p:spPr>
          <a:xfrm>
            <a:off x="0" y="0"/>
            <a:ext cx="9144000" cy="1728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Methodology</a:t>
            </a:r>
            <a:endParaRPr sz="2000"/>
          </a:p>
        </p:txBody>
      </p:sp>
      <p:sp>
        <p:nvSpPr>
          <p:cNvPr id="134" name="Google Shape;134;p22"/>
          <p:cNvSpPr txBox="1">
            <a:spLocks noGrp="1"/>
          </p:cNvSpPr>
          <p:nvPr>
            <p:ph type="body" idx="1"/>
          </p:nvPr>
        </p:nvSpPr>
        <p:spPr>
          <a:xfrm>
            <a:off x="311700" y="1314750"/>
            <a:ext cx="8520600" cy="2957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400" dirty="0">
                <a:latin typeface="Old Standard TT" panose="020B0604020202020204" charset="0"/>
                <a:cs typeface="Times New Roman" panose="02020603050405020304" pitchFamily="18" charset="0"/>
              </a:rPr>
              <a:t>This system enables GPS (Global positioning systems) tracking of these soldiers. It is possible by </a:t>
            </a:r>
            <a:r>
              <a:rPr lang="en" sz="1400" dirty="0">
                <a:solidFill>
                  <a:schemeClr val="lt2"/>
                </a:solidFill>
                <a:latin typeface="Old Standard TT" panose="020B0604020202020204" charset="0"/>
                <a:cs typeface="Times New Roman" panose="02020603050405020304" pitchFamily="18" charset="0"/>
              </a:rPr>
              <a:t>S-Health</a:t>
            </a:r>
            <a:r>
              <a:rPr lang="en" sz="1400" dirty="0">
                <a:latin typeface="Old Standard TT" panose="020B0604020202020204" charset="0"/>
                <a:cs typeface="Times New Roman" panose="02020603050405020304" pitchFamily="18" charset="0"/>
              </a:rPr>
              <a:t>. The S-Health can be defined as mobile computing, medical sensors and communication technologies for health care. In this system, smart sensors such as (</a:t>
            </a:r>
            <a:r>
              <a:rPr lang="en" sz="1400" dirty="0">
                <a:solidFill>
                  <a:schemeClr val="lt2"/>
                </a:solidFill>
                <a:latin typeface="Old Standard TT" panose="020B0604020202020204" charset="0"/>
                <a:cs typeface="Times New Roman" panose="02020603050405020304" pitchFamily="18" charset="0"/>
              </a:rPr>
              <a:t>Temperature sensor, Heartbeat sensor, Pulse sensor, Wireless comm. sensor</a:t>
            </a:r>
            <a:r>
              <a:rPr lang="en" sz="1400" dirty="0">
                <a:latin typeface="Old Standard TT" panose="020B0604020202020204" charset="0"/>
                <a:cs typeface="Times New Roman" panose="02020603050405020304" pitchFamily="18" charset="0"/>
              </a:rPr>
              <a:t>) are attached to the body of the soldiers in order to have their health status and their position in the warfield.</a:t>
            </a:r>
            <a:endParaRPr lang="en" sz="1400" dirty="0">
              <a:latin typeface="Times New Roman" panose="02020603050405020304" pitchFamily="18" charset="0"/>
              <a:cs typeface="Times New Roman" panose="02020603050405020304" pitchFamily="18" charset="0"/>
            </a:endParaRPr>
          </a:p>
          <a:p>
            <a:pPr marL="0" lvl="0" indent="0" algn="just" rtl="0">
              <a:spcBef>
                <a:spcPts val="1200"/>
              </a:spcBef>
              <a:spcAft>
                <a:spcPts val="0"/>
              </a:spcAft>
              <a:buNone/>
            </a:pPr>
            <a:r>
              <a:rPr lang="en" sz="1400" dirty="0">
                <a:latin typeface="Old Standard TT" panose="020B0604020202020204" charset="0"/>
                <a:cs typeface="Times New Roman" panose="02020603050405020304" pitchFamily="18" charset="0"/>
              </a:rPr>
              <a:t>The hierarchy of obtaining data from the soldier is divided into three segments:</a:t>
            </a:r>
            <a:endParaRPr sz="1400" dirty="0">
              <a:latin typeface="Old Standard TT" panose="020B0604020202020204" charset="0"/>
              <a:cs typeface="Times New Roman" panose="02020603050405020304" pitchFamily="18" charset="0"/>
            </a:endParaRPr>
          </a:p>
          <a:p>
            <a:pPr marL="457200" lvl="0" indent="-304800" algn="just" rtl="0">
              <a:spcBef>
                <a:spcPts val="1200"/>
              </a:spcBef>
              <a:spcAft>
                <a:spcPts val="0"/>
              </a:spcAft>
              <a:buSzPts val="1200"/>
              <a:buAutoNum type="arabicPeriod"/>
            </a:pPr>
            <a:r>
              <a:rPr lang="en" sz="1200" dirty="0">
                <a:latin typeface="Old Standard TT" panose="020B0604020202020204" charset="0"/>
                <a:cs typeface="Times New Roman" panose="02020603050405020304" pitchFamily="18" charset="0"/>
              </a:rPr>
              <a:t>First Unit (Soldiers S-Health System)</a:t>
            </a:r>
            <a:endParaRPr sz="1200" dirty="0">
              <a:latin typeface="Old Standard TT" panose="020B0604020202020204" charset="0"/>
              <a:cs typeface="Times New Roman" panose="02020603050405020304" pitchFamily="18" charset="0"/>
            </a:endParaRPr>
          </a:p>
          <a:p>
            <a:pPr marL="457200" lvl="0" indent="-304800" algn="just" rtl="0">
              <a:spcBef>
                <a:spcPts val="0"/>
              </a:spcBef>
              <a:spcAft>
                <a:spcPts val="0"/>
              </a:spcAft>
              <a:buSzPts val="1200"/>
              <a:buAutoNum type="arabicPeriod"/>
            </a:pPr>
            <a:r>
              <a:rPr lang="en" sz="1200" dirty="0">
                <a:latin typeface="Old Standard TT" panose="020B0604020202020204" charset="0"/>
                <a:cs typeface="Times New Roman" panose="02020603050405020304" pitchFamily="18" charset="0"/>
              </a:rPr>
              <a:t>Second Unit (Squadron/Group leader))</a:t>
            </a:r>
            <a:endParaRPr sz="1200" dirty="0">
              <a:latin typeface="Old Standard TT" panose="020B0604020202020204" charset="0"/>
              <a:cs typeface="Times New Roman" panose="02020603050405020304" pitchFamily="18" charset="0"/>
            </a:endParaRPr>
          </a:p>
          <a:p>
            <a:pPr marL="457200" lvl="0" indent="-304800" algn="just" rtl="0">
              <a:spcBef>
                <a:spcPts val="0"/>
              </a:spcBef>
              <a:spcAft>
                <a:spcPts val="0"/>
              </a:spcAft>
              <a:buSzPts val="1200"/>
              <a:buAutoNum type="arabicPeriod"/>
            </a:pPr>
            <a:r>
              <a:rPr lang="en" sz="1200" dirty="0">
                <a:latin typeface="Old Standard TT" panose="020B0604020202020204" charset="0"/>
                <a:cs typeface="Times New Roman" panose="02020603050405020304" pitchFamily="18" charset="0"/>
              </a:rPr>
              <a:t>Third unit (Control room (Army base))</a:t>
            </a:r>
            <a:endParaRPr sz="1200" dirty="0">
              <a:latin typeface="Old Standard TT" panose="020B0604020202020204" charset="0"/>
              <a:cs typeface="Times New Roman" panose="02020603050405020304" pitchFamily="18" charset="0"/>
            </a:endParaRPr>
          </a:p>
          <a:p>
            <a:pPr marL="0" lvl="0" indent="0" algn="l" rtl="0">
              <a:spcBef>
                <a:spcPts val="1200"/>
              </a:spcBef>
              <a:spcAft>
                <a:spcPts val="16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subTitle" idx="1"/>
          </p:nvPr>
        </p:nvSpPr>
        <p:spPr>
          <a:xfrm>
            <a:off x="124200" y="1722825"/>
            <a:ext cx="4327800" cy="2581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400" dirty="0"/>
          </a:p>
          <a:p>
            <a:pPr marL="0" lvl="0" indent="0" algn="l" rtl="0">
              <a:lnSpc>
                <a:spcPct val="115000"/>
              </a:lnSpc>
              <a:spcBef>
                <a:spcPts val="1200"/>
              </a:spcBef>
              <a:spcAft>
                <a:spcPts val="0"/>
              </a:spcAft>
              <a:buNone/>
            </a:pPr>
            <a:r>
              <a:rPr lang="en" sz="1400" dirty="0">
                <a:solidFill>
                  <a:schemeClr val="lt2"/>
                </a:solidFill>
              </a:rPr>
              <a:t>Soldier</a:t>
            </a:r>
            <a:r>
              <a:rPr lang="en" sz="1400" dirty="0">
                <a:solidFill>
                  <a:srgbClr val="000000"/>
                </a:solidFill>
              </a:rPr>
              <a:t> </a:t>
            </a:r>
            <a:r>
              <a:rPr lang="en" sz="1400" dirty="0"/>
              <a:t>(data of individual soldier)</a:t>
            </a:r>
            <a:r>
              <a:rPr lang="en" sz="1800" dirty="0">
                <a:solidFill>
                  <a:srgbClr val="000000"/>
                </a:solidFill>
              </a:rPr>
              <a:t>        </a:t>
            </a:r>
            <a:r>
              <a:rPr lang="en" sz="1400" dirty="0">
                <a:solidFill>
                  <a:schemeClr val="lt2"/>
                </a:solidFill>
              </a:rPr>
              <a:t>Squadron Leader</a:t>
            </a:r>
            <a:r>
              <a:rPr lang="en" sz="1400" dirty="0">
                <a:solidFill>
                  <a:srgbClr val="000000"/>
                </a:solidFill>
              </a:rPr>
              <a:t> </a:t>
            </a:r>
            <a:r>
              <a:rPr lang="en" sz="1400" dirty="0"/>
              <a:t>(data of the individual soldier + data of the Squadron leader)</a:t>
            </a:r>
            <a:r>
              <a:rPr lang="en" sz="1800" dirty="0">
                <a:solidFill>
                  <a:srgbClr val="000000"/>
                </a:solidFill>
              </a:rPr>
              <a:t>       </a:t>
            </a:r>
            <a:r>
              <a:rPr lang="en" sz="1400" dirty="0">
                <a:solidFill>
                  <a:schemeClr val="lt2"/>
                </a:solidFill>
              </a:rPr>
              <a:t>Control Room</a:t>
            </a:r>
            <a:endParaRPr sz="700" dirty="0">
              <a:solidFill>
                <a:schemeClr val="lt2"/>
              </a:solidFill>
              <a:latin typeface="Arial"/>
              <a:ea typeface="Arial"/>
              <a:cs typeface="Arial"/>
              <a:sym typeface="Arial"/>
            </a:endParaRPr>
          </a:p>
          <a:p>
            <a:pPr marL="0" lvl="0" indent="0" algn="ctr" rtl="0">
              <a:spcBef>
                <a:spcPts val="1200"/>
              </a:spcBef>
              <a:spcAft>
                <a:spcPts val="0"/>
              </a:spcAft>
              <a:buNone/>
            </a:pPr>
            <a:endParaRPr dirty="0"/>
          </a:p>
        </p:txBody>
      </p:sp>
      <p:sp>
        <p:nvSpPr>
          <p:cNvPr id="140" name="Google Shape;140;p23"/>
          <p:cNvSpPr/>
          <p:nvPr/>
        </p:nvSpPr>
        <p:spPr>
          <a:xfrm>
            <a:off x="2925550" y="2447375"/>
            <a:ext cx="254400" cy="1485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3"/>
          <p:cNvSpPr/>
          <p:nvPr/>
        </p:nvSpPr>
        <p:spPr>
          <a:xfrm>
            <a:off x="1618375" y="3015375"/>
            <a:ext cx="254400" cy="1485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txBox="1"/>
          <p:nvPr/>
        </p:nvSpPr>
        <p:spPr>
          <a:xfrm>
            <a:off x="348300" y="585275"/>
            <a:ext cx="3879600" cy="77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chemeClr val="dk2"/>
                </a:solidFill>
                <a:latin typeface="Old Standard TT"/>
                <a:ea typeface="Old Standard TT"/>
                <a:cs typeface="Old Standard TT"/>
                <a:sym typeface="Old Standard TT"/>
              </a:rPr>
              <a:t>Network Architecture</a:t>
            </a:r>
            <a:endParaRPr sz="1000">
              <a:latin typeface="Old Standard TT"/>
              <a:ea typeface="Old Standard TT"/>
              <a:cs typeface="Old Standard TT"/>
              <a:sym typeface="Old Standard TT"/>
            </a:endParaRPr>
          </a:p>
        </p:txBody>
      </p:sp>
      <p:pic>
        <p:nvPicPr>
          <p:cNvPr id="143" name="Google Shape;143;p23"/>
          <p:cNvPicPr preferRelativeResize="0"/>
          <p:nvPr/>
        </p:nvPicPr>
        <p:blipFill>
          <a:blip r:embed="rId3">
            <a:alphaModFix/>
          </a:blip>
          <a:stretch>
            <a:fillRect/>
          </a:stretch>
        </p:blipFill>
        <p:spPr>
          <a:xfrm>
            <a:off x="4892600" y="852562"/>
            <a:ext cx="3948951" cy="3438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1147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Block Diagram</a:t>
            </a:r>
            <a:endParaRPr>
              <a:solidFill>
                <a:schemeClr val="dk2"/>
              </a:solidFill>
            </a:endParaRPr>
          </a:p>
        </p:txBody>
      </p:sp>
      <p:sp>
        <p:nvSpPr>
          <p:cNvPr id="103" name="Google Shape;103;p20"/>
          <p:cNvSpPr/>
          <p:nvPr/>
        </p:nvSpPr>
        <p:spPr>
          <a:xfrm>
            <a:off x="3829638" y="1719025"/>
            <a:ext cx="1356300" cy="2754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0"/>
          <p:cNvSpPr/>
          <p:nvPr/>
        </p:nvSpPr>
        <p:spPr>
          <a:xfrm>
            <a:off x="1777750" y="1901700"/>
            <a:ext cx="1187400" cy="428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p:nvPr/>
        </p:nvSpPr>
        <p:spPr>
          <a:xfrm>
            <a:off x="1777750" y="2711100"/>
            <a:ext cx="1187400" cy="428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Old Standard TT"/>
                <a:ea typeface="Old Standard TT"/>
                <a:cs typeface="Old Standard TT"/>
                <a:sym typeface="Old Standard TT"/>
              </a:rPr>
              <a:t>ECG module</a:t>
            </a:r>
            <a:endParaRPr/>
          </a:p>
        </p:txBody>
      </p:sp>
      <p:sp>
        <p:nvSpPr>
          <p:cNvPr id="106" name="Google Shape;106;p20"/>
          <p:cNvSpPr/>
          <p:nvPr/>
        </p:nvSpPr>
        <p:spPr>
          <a:xfrm>
            <a:off x="1777750" y="3520500"/>
            <a:ext cx="1187400" cy="4287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Old Standard TT"/>
                <a:ea typeface="Old Standard TT"/>
                <a:cs typeface="Old Standard TT"/>
                <a:sym typeface="Old Standard TT"/>
              </a:rPr>
              <a:t>GPS module</a:t>
            </a:r>
            <a:endParaRPr/>
          </a:p>
        </p:txBody>
      </p:sp>
      <p:sp>
        <p:nvSpPr>
          <p:cNvPr id="107" name="Google Shape;107;p20"/>
          <p:cNvSpPr/>
          <p:nvPr/>
        </p:nvSpPr>
        <p:spPr>
          <a:xfrm>
            <a:off x="6050425" y="2021625"/>
            <a:ext cx="1187400" cy="4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0"/>
          <p:cNvSpPr/>
          <p:nvPr/>
        </p:nvSpPr>
        <p:spPr>
          <a:xfrm>
            <a:off x="6050425" y="3213975"/>
            <a:ext cx="1315800" cy="4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0"/>
          <p:cNvSpPr/>
          <p:nvPr/>
        </p:nvSpPr>
        <p:spPr>
          <a:xfrm>
            <a:off x="2115050" y="1021175"/>
            <a:ext cx="1187400" cy="428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902425" y="1021175"/>
            <a:ext cx="971700" cy="428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txBox="1"/>
          <p:nvPr/>
        </p:nvSpPr>
        <p:spPr>
          <a:xfrm>
            <a:off x="3829638" y="2799600"/>
            <a:ext cx="1356300" cy="44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latin typeface="Old Standard TT"/>
                <a:ea typeface="Old Standard TT"/>
                <a:cs typeface="Old Standard TT"/>
                <a:sym typeface="Old Standard TT"/>
              </a:rPr>
              <a:t>Arduino UNO</a:t>
            </a:r>
            <a:endParaRPr>
              <a:solidFill>
                <a:schemeClr val="accent1"/>
              </a:solidFill>
              <a:latin typeface="Old Standard TT"/>
              <a:ea typeface="Old Standard TT"/>
              <a:cs typeface="Old Standard TT"/>
              <a:sym typeface="Old Standard TT"/>
            </a:endParaRPr>
          </a:p>
        </p:txBody>
      </p:sp>
      <p:sp>
        <p:nvSpPr>
          <p:cNvPr id="112" name="Google Shape;112;p20"/>
          <p:cNvSpPr txBox="1"/>
          <p:nvPr/>
        </p:nvSpPr>
        <p:spPr>
          <a:xfrm>
            <a:off x="6067500" y="2070975"/>
            <a:ext cx="1152000" cy="3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Old Standard TT"/>
                <a:ea typeface="Old Standard TT"/>
                <a:cs typeface="Old Standard TT"/>
                <a:sym typeface="Old Standard TT"/>
              </a:rPr>
              <a:t>HC-12</a:t>
            </a:r>
            <a:endParaRPr dirty="0">
              <a:solidFill>
                <a:schemeClr val="accent1"/>
              </a:solidFill>
              <a:latin typeface="Old Standard TT"/>
              <a:ea typeface="Old Standard TT"/>
              <a:cs typeface="Old Standard TT"/>
              <a:sym typeface="Old Standard TT"/>
            </a:endParaRPr>
          </a:p>
        </p:txBody>
      </p:sp>
      <p:sp>
        <p:nvSpPr>
          <p:cNvPr id="113" name="Google Shape;113;p20"/>
          <p:cNvSpPr txBox="1"/>
          <p:nvPr/>
        </p:nvSpPr>
        <p:spPr>
          <a:xfrm>
            <a:off x="6099925" y="3263325"/>
            <a:ext cx="1216800" cy="33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latin typeface="Old Standard TT"/>
                <a:ea typeface="Old Standard TT"/>
                <a:cs typeface="Old Standard TT"/>
                <a:sym typeface="Old Standard TT"/>
              </a:rPr>
              <a:t>LoRa WAN</a:t>
            </a:r>
            <a:endParaRPr dirty="0">
              <a:solidFill>
                <a:schemeClr val="accent1"/>
              </a:solidFill>
              <a:latin typeface="Old Standard TT"/>
              <a:ea typeface="Old Standard TT"/>
              <a:cs typeface="Old Standard TT"/>
              <a:sym typeface="Old Standard TT"/>
            </a:endParaRPr>
          </a:p>
        </p:txBody>
      </p:sp>
      <p:sp>
        <p:nvSpPr>
          <p:cNvPr id="114" name="Google Shape;114;p20"/>
          <p:cNvSpPr txBox="1"/>
          <p:nvPr/>
        </p:nvSpPr>
        <p:spPr>
          <a:xfrm>
            <a:off x="3902425" y="1039775"/>
            <a:ext cx="971700" cy="3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accent1"/>
                </a:solidFill>
                <a:latin typeface="Old Standard TT"/>
                <a:ea typeface="Old Standard TT"/>
                <a:cs typeface="Old Standard TT"/>
                <a:sym typeface="Old Standard TT"/>
              </a:rPr>
              <a:t>Regulator</a:t>
            </a:r>
            <a:endParaRPr sz="1200" dirty="0">
              <a:solidFill>
                <a:schemeClr val="accent1"/>
              </a:solidFill>
              <a:latin typeface="Old Standard TT"/>
              <a:ea typeface="Old Standard TT"/>
              <a:cs typeface="Old Standard TT"/>
              <a:sym typeface="Old Standard TT"/>
            </a:endParaRPr>
          </a:p>
        </p:txBody>
      </p:sp>
      <p:sp>
        <p:nvSpPr>
          <p:cNvPr id="115" name="Google Shape;115;p20"/>
          <p:cNvSpPr txBox="1"/>
          <p:nvPr/>
        </p:nvSpPr>
        <p:spPr>
          <a:xfrm>
            <a:off x="2115050" y="1058475"/>
            <a:ext cx="1187400" cy="3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latin typeface="Old Standard TT"/>
                <a:ea typeface="Old Standard TT"/>
                <a:cs typeface="Old Standard TT"/>
                <a:sym typeface="Old Standard TT"/>
              </a:rPr>
              <a:t>12V Supply</a:t>
            </a:r>
            <a:endParaRPr>
              <a:solidFill>
                <a:schemeClr val="accent1"/>
              </a:solidFill>
              <a:latin typeface="Old Standard TT"/>
              <a:ea typeface="Old Standard TT"/>
              <a:cs typeface="Old Standard TT"/>
              <a:sym typeface="Old Standard TT"/>
            </a:endParaRPr>
          </a:p>
        </p:txBody>
      </p:sp>
      <p:sp>
        <p:nvSpPr>
          <p:cNvPr id="116" name="Google Shape;116;p20"/>
          <p:cNvSpPr txBox="1"/>
          <p:nvPr/>
        </p:nvSpPr>
        <p:spPr>
          <a:xfrm>
            <a:off x="1777775" y="1917600"/>
            <a:ext cx="1187400" cy="39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latin typeface="Old Standard TT"/>
                <a:ea typeface="Old Standard TT"/>
                <a:cs typeface="Old Standard TT"/>
                <a:sym typeface="Old Standard TT"/>
              </a:rPr>
              <a:t>Temp sensor</a:t>
            </a:r>
            <a:endParaRPr>
              <a:solidFill>
                <a:schemeClr val="accent1"/>
              </a:solidFill>
              <a:latin typeface="Old Standard TT"/>
              <a:ea typeface="Old Standard TT"/>
              <a:cs typeface="Old Standard TT"/>
              <a:sym typeface="Old Standard TT"/>
            </a:endParaRPr>
          </a:p>
        </p:txBody>
      </p:sp>
      <p:sp>
        <p:nvSpPr>
          <p:cNvPr id="117" name="Google Shape;117;p20"/>
          <p:cNvSpPr/>
          <p:nvPr/>
        </p:nvSpPr>
        <p:spPr>
          <a:xfrm>
            <a:off x="3000375" y="2056300"/>
            <a:ext cx="790500" cy="1896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3002150" y="2852225"/>
            <a:ext cx="790500" cy="1896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3002150" y="3648150"/>
            <a:ext cx="790500" cy="1896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5255925" y="2189800"/>
            <a:ext cx="741600" cy="140700"/>
          </a:xfrm>
          <a:prstGeom prst="lef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a:off x="5247388" y="3379725"/>
            <a:ext cx="741600" cy="140700"/>
          </a:xfrm>
          <a:prstGeom prst="lef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0"/>
          <p:cNvSpPr/>
          <p:nvPr/>
        </p:nvSpPr>
        <p:spPr>
          <a:xfrm>
            <a:off x="3403538" y="1187025"/>
            <a:ext cx="372000" cy="1407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0"/>
          <p:cNvSpPr/>
          <p:nvPr/>
        </p:nvSpPr>
        <p:spPr>
          <a:xfrm>
            <a:off x="4405700" y="1494150"/>
            <a:ext cx="112500" cy="189600"/>
          </a:xfrm>
          <a:prstGeom prst="down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311650" y="993448"/>
            <a:ext cx="8520600" cy="2269500"/>
          </a:xfrm>
          <a:prstGeom prst="rect">
            <a:avLst/>
          </a:prstGeom>
        </p:spPr>
        <p:txBody>
          <a:bodyPr spcFirstLastPara="1" wrap="square" lIns="91425" tIns="91425" rIns="91425" bIns="91425" anchor="t" anchorCtr="0">
            <a:noAutofit/>
          </a:bodyPr>
          <a:lstStyle/>
          <a:p>
            <a:pPr marL="457200" lvl="0" indent="-292100" algn="just" rtl="0">
              <a:spcBef>
                <a:spcPts val="0"/>
              </a:spcBef>
              <a:spcAft>
                <a:spcPts val="0"/>
              </a:spcAft>
              <a:buSzPts val="1000"/>
              <a:buChar char="●"/>
            </a:pPr>
            <a:r>
              <a:rPr lang="en" sz="1400" dirty="0"/>
              <a:t>All the data collected from the S-Health system (of each individual soldier) is sent to the Squadron leader of the second unit via a wireless sensor module. </a:t>
            </a:r>
            <a:endParaRPr sz="1400" dirty="0"/>
          </a:p>
          <a:p>
            <a:pPr marL="457200" lvl="0" indent="0" algn="just" rtl="0">
              <a:spcBef>
                <a:spcPts val="0"/>
              </a:spcBef>
              <a:spcAft>
                <a:spcPts val="0"/>
              </a:spcAft>
              <a:buNone/>
            </a:pPr>
            <a:endParaRPr sz="1400" dirty="0"/>
          </a:p>
          <a:p>
            <a:pPr marL="457200" lvl="0" indent="-292100" algn="just" rtl="0">
              <a:spcBef>
                <a:spcPts val="0"/>
              </a:spcBef>
              <a:spcAft>
                <a:spcPts val="0"/>
              </a:spcAft>
              <a:buSzPts val="1000"/>
              <a:buChar char="●"/>
            </a:pPr>
            <a:r>
              <a:rPr lang="en" sz="1400" dirty="0"/>
              <a:t>The same procedure is repeated and the data from the second unit (including the data of the each soldiers and the squadron leader) is sent to the third unit...i.e. Control Room, where it is all about collecting all the data at one place so if any soldier is in trouble then he/she can be tracked down and help can be sent for the individual.</a:t>
            </a:r>
            <a:endParaRPr sz="1400" dirty="0"/>
          </a:p>
          <a:p>
            <a:pPr marL="0" lvl="0" indent="0" algn="l" rtl="0">
              <a:spcBef>
                <a:spcPts val="0"/>
              </a:spcBef>
              <a:spcAft>
                <a:spcPts val="1600"/>
              </a:spcAft>
              <a:buNone/>
            </a:pPr>
            <a:endParaRPr dirty="0"/>
          </a:p>
        </p:txBody>
      </p:sp>
      <p:sp>
        <p:nvSpPr>
          <p:cNvPr id="149" name="Google Shape;149;p24"/>
          <p:cNvSpPr txBox="1"/>
          <p:nvPr/>
        </p:nvSpPr>
        <p:spPr>
          <a:xfrm>
            <a:off x="386712" y="3760052"/>
            <a:ext cx="8520600" cy="7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ld Standard TT"/>
                <a:ea typeface="Old Standard TT"/>
                <a:cs typeface="Old Standard TT"/>
                <a:sym typeface="Old Standard TT"/>
              </a:rPr>
              <a:t>*</a:t>
            </a:r>
            <a:r>
              <a:rPr lang="en" sz="1100" dirty="0">
                <a:solidFill>
                  <a:schemeClr val="accent3"/>
                </a:solidFill>
                <a:latin typeface="Old Standard TT"/>
                <a:ea typeface="Old Standard TT"/>
                <a:cs typeface="Old Standard TT"/>
                <a:sym typeface="Old Standard TT"/>
              </a:rPr>
              <a:t> two different wireless communication devices used in the system. For the communication b/w the first and the second unit - a low range wireless communication device </a:t>
            </a:r>
            <a:r>
              <a:rPr lang="en" sz="1000" dirty="0">
                <a:solidFill>
                  <a:schemeClr val="accent5"/>
                </a:solidFill>
                <a:latin typeface="Old Standard TT"/>
                <a:ea typeface="Old Standard TT"/>
                <a:cs typeface="Old Standard TT"/>
                <a:sym typeface="Old Standard TT"/>
              </a:rPr>
              <a:t>(</a:t>
            </a:r>
            <a:r>
              <a:rPr lang="en" sz="700" dirty="0">
                <a:solidFill>
                  <a:schemeClr val="accent5"/>
                </a:solidFill>
                <a:latin typeface="Old Standard TT"/>
                <a:ea typeface="Old Standard TT"/>
                <a:cs typeface="Old Standard TT"/>
                <a:sym typeface="Old Standard TT"/>
              </a:rPr>
              <a:t>≤</a:t>
            </a:r>
            <a:r>
              <a:rPr lang="en" sz="1000" dirty="0">
                <a:solidFill>
                  <a:schemeClr val="accent5"/>
                </a:solidFill>
                <a:latin typeface="Old Standard TT"/>
                <a:ea typeface="Old Standard TT"/>
                <a:cs typeface="Old Standard TT"/>
                <a:sym typeface="Old Standard TT"/>
              </a:rPr>
              <a:t>1000 m)</a:t>
            </a:r>
            <a:r>
              <a:rPr lang="en" sz="1100" dirty="0">
                <a:solidFill>
                  <a:schemeClr val="accent3"/>
                </a:solidFill>
                <a:latin typeface="Old Standard TT"/>
                <a:ea typeface="Old Standard TT"/>
                <a:cs typeface="Old Standard TT"/>
                <a:sym typeface="Old Standard TT"/>
              </a:rPr>
              <a:t> is used, whereas for the second and the third units communication - a long range wireless communication device</a:t>
            </a:r>
            <a:r>
              <a:rPr lang="en" sz="1000" dirty="0">
                <a:solidFill>
                  <a:schemeClr val="accent5"/>
                </a:solidFill>
                <a:latin typeface="Old Standard TT"/>
                <a:ea typeface="Old Standard TT"/>
                <a:cs typeface="Old Standard TT"/>
                <a:sym typeface="Old Standard TT"/>
              </a:rPr>
              <a:t>(15-20 km)</a:t>
            </a:r>
            <a:r>
              <a:rPr lang="en" sz="1100" dirty="0">
                <a:solidFill>
                  <a:schemeClr val="accent3"/>
                </a:solidFill>
                <a:latin typeface="Old Standard TT"/>
                <a:ea typeface="Old Standard TT"/>
                <a:cs typeface="Old Standard TT"/>
                <a:sym typeface="Old Standard TT"/>
              </a:rPr>
              <a:t> is used.</a:t>
            </a:r>
            <a:endParaRPr sz="1100" dirty="0">
              <a:solidFill>
                <a:schemeClr val="accent3"/>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512700" y="2095025"/>
            <a:ext cx="8118600" cy="12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200" dirty="0"/>
              <a:t>Timeline</a:t>
            </a:r>
            <a:endParaRPr sz="5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descr="Background pointer shape in timeline graphic"/>
          <p:cNvSpPr/>
          <p:nvPr/>
        </p:nvSpPr>
        <p:spPr>
          <a:xfrm>
            <a:off x="340934" y="2199000"/>
            <a:ext cx="1872300" cy="745500"/>
          </a:xfrm>
          <a:prstGeom prst="homePlat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0" name="Google Shape;160;p26"/>
          <p:cNvSpPr txBox="1">
            <a:spLocks noGrp="1"/>
          </p:cNvSpPr>
          <p:nvPr>
            <p:ph type="body" idx="4294967295"/>
          </p:nvPr>
        </p:nvSpPr>
        <p:spPr>
          <a:xfrm>
            <a:off x="3931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13.08.2020</a:t>
            </a:r>
            <a:endParaRPr sz="1400">
              <a:solidFill>
                <a:schemeClr val="lt1"/>
              </a:solidFill>
            </a:endParaRPr>
          </a:p>
        </p:txBody>
      </p:sp>
      <p:grpSp>
        <p:nvGrpSpPr>
          <p:cNvPr id="161" name="Google Shape;161;p26"/>
          <p:cNvGrpSpPr/>
          <p:nvPr/>
        </p:nvGrpSpPr>
        <p:grpSpPr>
          <a:xfrm>
            <a:off x="969270" y="1610215"/>
            <a:ext cx="198900" cy="593656"/>
            <a:chOff x="777447" y="1610215"/>
            <a:chExt cx="198900" cy="593656"/>
          </a:xfrm>
        </p:grpSpPr>
        <p:cxnSp>
          <p:nvCxnSpPr>
            <p:cNvPr id="162" name="Google Shape;162;p2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63" name="Google Shape;163;p26"/>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6"/>
          <p:cNvSpPr txBox="1">
            <a:spLocks noGrp="1"/>
          </p:cNvSpPr>
          <p:nvPr>
            <p:ph type="body" idx="4294967295"/>
          </p:nvPr>
        </p:nvSpPr>
        <p:spPr>
          <a:xfrm>
            <a:off x="393125" y="315525"/>
            <a:ext cx="2495100" cy="13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2"/>
                </a:solidFill>
              </a:rPr>
              <a:t>Information Gathering</a:t>
            </a:r>
            <a:endParaRPr sz="1600" dirty="0">
              <a:solidFill>
                <a:schemeClr val="dk2"/>
              </a:solidFill>
            </a:endParaRPr>
          </a:p>
          <a:p>
            <a:pPr marL="0" lvl="0" indent="0" algn="just" rtl="0">
              <a:spcBef>
                <a:spcPts val="1600"/>
              </a:spcBef>
              <a:spcAft>
                <a:spcPts val="1600"/>
              </a:spcAft>
              <a:buNone/>
            </a:pPr>
            <a:r>
              <a:rPr lang="en" sz="1200" dirty="0"/>
              <a:t>Study of different areas along with existing problem statements.</a:t>
            </a:r>
            <a:endParaRPr sz="1200" dirty="0"/>
          </a:p>
        </p:txBody>
      </p:sp>
      <p:sp>
        <p:nvSpPr>
          <p:cNvPr id="165" name="Google Shape;165;p26" descr="Background pointer shape in timeline graphic"/>
          <p:cNvSpPr/>
          <p:nvPr/>
        </p:nvSpPr>
        <p:spPr>
          <a:xfrm>
            <a:off x="1817054" y="2199000"/>
            <a:ext cx="2051100" cy="745500"/>
          </a:xfrm>
          <a:prstGeom prst="chevron">
            <a:avLst>
              <a:gd name="adj" fmla="val 50000"/>
            </a:avLst>
          </a:prstGeom>
          <a:solidFill>
            <a:schemeClr val="dk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66" name="Google Shape;166;p26"/>
          <p:cNvSpPr txBox="1">
            <a:spLocks noGrp="1"/>
          </p:cNvSpPr>
          <p:nvPr>
            <p:ph type="body" idx="4294967295"/>
          </p:nvPr>
        </p:nvSpPr>
        <p:spPr>
          <a:xfrm>
            <a:off x="22025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20.08.2020</a:t>
            </a:r>
            <a:endParaRPr sz="1400">
              <a:solidFill>
                <a:schemeClr val="lt1"/>
              </a:solidFill>
            </a:endParaRPr>
          </a:p>
        </p:txBody>
      </p:sp>
      <p:grpSp>
        <p:nvGrpSpPr>
          <p:cNvPr id="167" name="Google Shape;167;p26"/>
          <p:cNvGrpSpPr/>
          <p:nvPr/>
        </p:nvGrpSpPr>
        <p:grpSpPr>
          <a:xfrm>
            <a:off x="2684632" y="2938958"/>
            <a:ext cx="198900" cy="593656"/>
            <a:chOff x="2223534" y="2938958"/>
            <a:chExt cx="198900" cy="593656"/>
          </a:xfrm>
        </p:grpSpPr>
        <p:cxnSp>
          <p:nvCxnSpPr>
            <p:cNvPr id="168" name="Google Shape;168;p2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69" name="Google Shape;169;p2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txBox="1">
            <a:spLocks noGrp="1"/>
          </p:cNvSpPr>
          <p:nvPr>
            <p:ph type="body" idx="4294967295"/>
          </p:nvPr>
        </p:nvSpPr>
        <p:spPr>
          <a:xfrm>
            <a:off x="1688650" y="3588425"/>
            <a:ext cx="2307900" cy="13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Literature Survey</a:t>
            </a:r>
            <a:endParaRPr sz="1600">
              <a:solidFill>
                <a:schemeClr val="dk2"/>
              </a:solidFill>
            </a:endParaRPr>
          </a:p>
          <a:p>
            <a:pPr marL="0" lvl="0" indent="0" algn="just" rtl="0">
              <a:spcBef>
                <a:spcPts val="1600"/>
              </a:spcBef>
              <a:spcAft>
                <a:spcPts val="1600"/>
              </a:spcAft>
              <a:buNone/>
            </a:pPr>
            <a:r>
              <a:rPr lang="en" sz="1200"/>
              <a:t>Gathering and studying of papers with in depth research on the topic.</a:t>
            </a:r>
            <a:endParaRPr sz="1200"/>
          </a:p>
        </p:txBody>
      </p:sp>
      <p:sp>
        <p:nvSpPr>
          <p:cNvPr id="171" name="Google Shape;171;p26" descr="Background pointer shape in timeline graphic"/>
          <p:cNvSpPr/>
          <p:nvPr/>
        </p:nvSpPr>
        <p:spPr>
          <a:xfrm>
            <a:off x="3471973" y="2199000"/>
            <a:ext cx="2051100" cy="745500"/>
          </a:xfrm>
          <a:prstGeom prst="chevron">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2" name="Google Shape;172;p26"/>
          <p:cNvSpPr txBox="1">
            <a:spLocks noGrp="1"/>
          </p:cNvSpPr>
          <p:nvPr>
            <p:ph type="body" idx="4294967295"/>
          </p:nvPr>
        </p:nvSpPr>
        <p:spPr>
          <a:xfrm>
            <a:off x="38439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03.09.2020</a:t>
            </a:r>
            <a:endParaRPr sz="1400">
              <a:solidFill>
                <a:schemeClr val="lt1"/>
              </a:solidFill>
            </a:endParaRPr>
          </a:p>
        </p:txBody>
      </p:sp>
      <p:grpSp>
        <p:nvGrpSpPr>
          <p:cNvPr id="173" name="Google Shape;173;p26"/>
          <p:cNvGrpSpPr/>
          <p:nvPr/>
        </p:nvGrpSpPr>
        <p:grpSpPr>
          <a:xfrm>
            <a:off x="4319545" y="1610215"/>
            <a:ext cx="198900" cy="593656"/>
            <a:chOff x="3918084" y="1610215"/>
            <a:chExt cx="198900" cy="593656"/>
          </a:xfrm>
        </p:grpSpPr>
        <p:cxnSp>
          <p:nvCxnSpPr>
            <p:cNvPr id="174" name="Google Shape;174;p2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75" name="Google Shape;175;p2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6"/>
          <p:cNvSpPr txBox="1">
            <a:spLocks noGrp="1"/>
          </p:cNvSpPr>
          <p:nvPr>
            <p:ph type="body" idx="4294967295"/>
          </p:nvPr>
        </p:nvSpPr>
        <p:spPr>
          <a:xfrm>
            <a:off x="3676875" y="315525"/>
            <a:ext cx="2495100" cy="13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Component Selection</a:t>
            </a:r>
            <a:endParaRPr sz="1600">
              <a:solidFill>
                <a:schemeClr val="dk2"/>
              </a:solidFill>
            </a:endParaRPr>
          </a:p>
          <a:p>
            <a:pPr marL="0" lvl="0" indent="0" algn="just" rtl="0">
              <a:spcBef>
                <a:spcPts val="1600"/>
              </a:spcBef>
              <a:spcAft>
                <a:spcPts val="1600"/>
              </a:spcAft>
              <a:buNone/>
            </a:pPr>
            <a:r>
              <a:rPr lang="en" sz="1200"/>
              <a:t>Selection of components on the basis of the required specifications.</a:t>
            </a:r>
            <a:endParaRPr sz="1200"/>
          </a:p>
        </p:txBody>
      </p:sp>
      <p:sp>
        <p:nvSpPr>
          <p:cNvPr id="177" name="Google Shape;177;p26" descr="Background pointer shape in timeline graphic"/>
          <p:cNvSpPr/>
          <p:nvPr/>
        </p:nvSpPr>
        <p:spPr>
          <a:xfrm>
            <a:off x="5126893" y="2199000"/>
            <a:ext cx="2051100" cy="745500"/>
          </a:xfrm>
          <a:prstGeom prst="chevron">
            <a:avLst>
              <a:gd name="adj" fmla="val 50000"/>
            </a:avLst>
          </a:prstGeom>
          <a:solidFill>
            <a:schemeClr val="dk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78" name="Google Shape;178;p26"/>
          <p:cNvSpPr txBox="1">
            <a:spLocks noGrp="1"/>
          </p:cNvSpPr>
          <p:nvPr>
            <p:ph type="body" idx="4294967295"/>
          </p:nvPr>
        </p:nvSpPr>
        <p:spPr>
          <a:xfrm>
            <a:off x="54928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13.09.2020</a:t>
            </a:r>
            <a:endParaRPr sz="1400">
              <a:solidFill>
                <a:schemeClr val="lt1"/>
              </a:solidFill>
            </a:endParaRPr>
          </a:p>
        </p:txBody>
      </p:sp>
      <p:grpSp>
        <p:nvGrpSpPr>
          <p:cNvPr id="179" name="Google Shape;179;p26"/>
          <p:cNvGrpSpPr/>
          <p:nvPr/>
        </p:nvGrpSpPr>
        <p:grpSpPr>
          <a:xfrm>
            <a:off x="5973070" y="2938958"/>
            <a:ext cx="198900" cy="593656"/>
            <a:chOff x="5958946" y="2938958"/>
            <a:chExt cx="198900" cy="593656"/>
          </a:xfrm>
        </p:grpSpPr>
        <p:cxnSp>
          <p:nvCxnSpPr>
            <p:cNvPr id="180" name="Google Shape;180;p2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81" name="Google Shape;181;p2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6"/>
          <p:cNvSpPr txBox="1">
            <a:spLocks noGrp="1"/>
          </p:cNvSpPr>
          <p:nvPr>
            <p:ph type="body" idx="4294967295"/>
          </p:nvPr>
        </p:nvSpPr>
        <p:spPr>
          <a:xfrm>
            <a:off x="5126900" y="3569375"/>
            <a:ext cx="2495100" cy="13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Analyse Components</a:t>
            </a:r>
            <a:endParaRPr sz="1600">
              <a:solidFill>
                <a:schemeClr val="dk2"/>
              </a:solidFill>
            </a:endParaRPr>
          </a:p>
          <a:p>
            <a:pPr marL="0" lvl="0" indent="0" algn="just" rtl="0">
              <a:spcBef>
                <a:spcPts val="1600"/>
              </a:spcBef>
              <a:spcAft>
                <a:spcPts val="1600"/>
              </a:spcAft>
              <a:buNone/>
            </a:pPr>
            <a:r>
              <a:rPr lang="en" sz="1200"/>
              <a:t>Analysis of all the selected components and in depth study of the components.</a:t>
            </a:r>
            <a:endParaRPr sz="1200"/>
          </a:p>
        </p:txBody>
      </p:sp>
      <p:sp>
        <p:nvSpPr>
          <p:cNvPr id="183" name="Google Shape;183;p26" descr="Background pointer shape in timeline graphic"/>
          <p:cNvSpPr/>
          <p:nvPr/>
        </p:nvSpPr>
        <p:spPr>
          <a:xfrm>
            <a:off x="6781813" y="2199000"/>
            <a:ext cx="2051100" cy="745500"/>
          </a:xfrm>
          <a:prstGeom prst="chevron">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84" name="Google Shape;184;p26"/>
          <p:cNvSpPr txBox="1">
            <a:spLocks noGrp="1"/>
          </p:cNvSpPr>
          <p:nvPr>
            <p:ph type="body" idx="4294967295"/>
          </p:nvPr>
        </p:nvSpPr>
        <p:spPr>
          <a:xfrm>
            <a:off x="71877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24.09.2020</a:t>
            </a:r>
            <a:endParaRPr sz="1400">
              <a:solidFill>
                <a:schemeClr val="lt1"/>
              </a:solidFill>
            </a:endParaRPr>
          </a:p>
        </p:txBody>
      </p:sp>
      <p:grpSp>
        <p:nvGrpSpPr>
          <p:cNvPr id="185" name="Google Shape;185;p26"/>
          <p:cNvGrpSpPr/>
          <p:nvPr/>
        </p:nvGrpSpPr>
        <p:grpSpPr>
          <a:xfrm>
            <a:off x="7669807" y="1610215"/>
            <a:ext cx="198900" cy="593656"/>
            <a:chOff x="3918084" y="1610215"/>
            <a:chExt cx="198900" cy="593656"/>
          </a:xfrm>
        </p:grpSpPr>
        <p:cxnSp>
          <p:nvCxnSpPr>
            <p:cNvPr id="186" name="Google Shape;186;p2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87" name="Google Shape;187;p2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6"/>
          <p:cNvSpPr txBox="1">
            <a:spLocks noGrp="1"/>
          </p:cNvSpPr>
          <p:nvPr>
            <p:ph type="body" idx="4294967295"/>
          </p:nvPr>
        </p:nvSpPr>
        <p:spPr>
          <a:xfrm>
            <a:off x="6960625" y="315525"/>
            <a:ext cx="1872300" cy="13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Designing</a:t>
            </a:r>
            <a:endParaRPr sz="1600">
              <a:solidFill>
                <a:schemeClr val="dk2"/>
              </a:solidFill>
            </a:endParaRPr>
          </a:p>
          <a:p>
            <a:pPr marL="0" lvl="0" indent="0" algn="just" rtl="0">
              <a:spcBef>
                <a:spcPts val="1600"/>
              </a:spcBef>
              <a:spcAft>
                <a:spcPts val="1600"/>
              </a:spcAft>
              <a:buNone/>
            </a:pPr>
            <a:r>
              <a:rPr lang="en" sz="1200"/>
              <a:t>Designing of the model.</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descr="Background pointer shape in timeline graphic"/>
          <p:cNvSpPr/>
          <p:nvPr/>
        </p:nvSpPr>
        <p:spPr>
          <a:xfrm>
            <a:off x="340934" y="2199000"/>
            <a:ext cx="1872300" cy="745500"/>
          </a:xfrm>
          <a:prstGeom prst="homePlate">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94" name="Google Shape;194;p27"/>
          <p:cNvSpPr txBox="1">
            <a:spLocks noGrp="1"/>
          </p:cNvSpPr>
          <p:nvPr>
            <p:ph type="body" idx="4294967295"/>
          </p:nvPr>
        </p:nvSpPr>
        <p:spPr>
          <a:xfrm>
            <a:off x="417123" y="2336550"/>
            <a:ext cx="14556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28.09.2020</a:t>
            </a:r>
            <a:endParaRPr sz="1400">
              <a:solidFill>
                <a:schemeClr val="lt1"/>
              </a:solidFill>
            </a:endParaRPr>
          </a:p>
        </p:txBody>
      </p:sp>
      <p:grpSp>
        <p:nvGrpSpPr>
          <p:cNvPr id="195" name="Google Shape;195;p27"/>
          <p:cNvGrpSpPr/>
          <p:nvPr/>
        </p:nvGrpSpPr>
        <p:grpSpPr>
          <a:xfrm>
            <a:off x="969270" y="1610215"/>
            <a:ext cx="198900" cy="593656"/>
            <a:chOff x="777447" y="1610215"/>
            <a:chExt cx="198900" cy="593656"/>
          </a:xfrm>
        </p:grpSpPr>
        <p:cxnSp>
          <p:nvCxnSpPr>
            <p:cNvPr id="196" name="Google Shape;196;p27"/>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97" name="Google Shape;197;p27"/>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7"/>
          <p:cNvSpPr txBox="1">
            <a:spLocks noGrp="1"/>
          </p:cNvSpPr>
          <p:nvPr>
            <p:ph type="body" idx="4294967295"/>
          </p:nvPr>
        </p:nvSpPr>
        <p:spPr>
          <a:xfrm>
            <a:off x="340925" y="234675"/>
            <a:ext cx="2495100" cy="127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Simulation</a:t>
            </a:r>
            <a:endParaRPr sz="1600">
              <a:solidFill>
                <a:schemeClr val="dk2"/>
              </a:solidFill>
            </a:endParaRPr>
          </a:p>
          <a:p>
            <a:pPr marL="0" lvl="0" indent="0" algn="just" rtl="0">
              <a:spcBef>
                <a:spcPts val="1600"/>
              </a:spcBef>
              <a:spcAft>
                <a:spcPts val="1600"/>
              </a:spcAft>
              <a:buNone/>
            </a:pPr>
            <a:r>
              <a:rPr lang="en" sz="1200"/>
              <a:t>Simulation of the project based on the first draft of the design.</a:t>
            </a:r>
            <a:endParaRPr sz="1200"/>
          </a:p>
        </p:txBody>
      </p:sp>
      <p:sp>
        <p:nvSpPr>
          <p:cNvPr id="199" name="Google Shape;199;p27" descr="Background pointer shape in timeline graphic"/>
          <p:cNvSpPr/>
          <p:nvPr/>
        </p:nvSpPr>
        <p:spPr>
          <a:xfrm>
            <a:off x="1817054" y="2199000"/>
            <a:ext cx="2051100" cy="745500"/>
          </a:xfrm>
          <a:prstGeom prst="chevron">
            <a:avLst>
              <a:gd name="adj" fmla="val 50000"/>
            </a:avLst>
          </a:prstGeom>
          <a:solidFill>
            <a:schemeClr val="dk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0" name="Google Shape;200;p27"/>
          <p:cNvSpPr txBox="1">
            <a:spLocks noGrp="1"/>
          </p:cNvSpPr>
          <p:nvPr>
            <p:ph type="body" idx="4294967295"/>
          </p:nvPr>
        </p:nvSpPr>
        <p:spPr>
          <a:xfrm>
            <a:off x="2202517"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03.10.2020</a:t>
            </a:r>
            <a:endParaRPr sz="1400">
              <a:solidFill>
                <a:schemeClr val="lt1"/>
              </a:solidFill>
            </a:endParaRPr>
          </a:p>
        </p:txBody>
      </p:sp>
      <p:grpSp>
        <p:nvGrpSpPr>
          <p:cNvPr id="201" name="Google Shape;201;p27"/>
          <p:cNvGrpSpPr/>
          <p:nvPr/>
        </p:nvGrpSpPr>
        <p:grpSpPr>
          <a:xfrm>
            <a:off x="2684632" y="2938958"/>
            <a:ext cx="198900" cy="593656"/>
            <a:chOff x="2223534" y="2938958"/>
            <a:chExt cx="198900" cy="593656"/>
          </a:xfrm>
        </p:grpSpPr>
        <p:cxnSp>
          <p:nvCxnSpPr>
            <p:cNvPr id="202" name="Google Shape;202;p27"/>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03" name="Google Shape;203;p27"/>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7"/>
          <p:cNvSpPr txBox="1">
            <a:spLocks noGrp="1"/>
          </p:cNvSpPr>
          <p:nvPr>
            <p:ph type="body" idx="4294967295"/>
          </p:nvPr>
        </p:nvSpPr>
        <p:spPr>
          <a:xfrm>
            <a:off x="1688650" y="3588425"/>
            <a:ext cx="2631000" cy="13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Hardware Implementation</a:t>
            </a:r>
            <a:endParaRPr sz="1600">
              <a:solidFill>
                <a:schemeClr val="dk2"/>
              </a:solidFill>
            </a:endParaRPr>
          </a:p>
          <a:p>
            <a:pPr marL="0" lvl="0" indent="0" algn="just" rtl="0">
              <a:spcBef>
                <a:spcPts val="1600"/>
              </a:spcBef>
              <a:spcAft>
                <a:spcPts val="1600"/>
              </a:spcAft>
              <a:buNone/>
            </a:pPr>
            <a:r>
              <a:rPr lang="en" sz="1200"/>
              <a:t>Implementing the whole project with hardware components.</a:t>
            </a:r>
            <a:endParaRPr sz="1200"/>
          </a:p>
        </p:txBody>
      </p:sp>
      <p:sp>
        <p:nvSpPr>
          <p:cNvPr id="205" name="Google Shape;205;p27" descr="Background pointer shape in timeline graphic"/>
          <p:cNvSpPr/>
          <p:nvPr/>
        </p:nvSpPr>
        <p:spPr>
          <a:xfrm>
            <a:off x="3471973" y="2199000"/>
            <a:ext cx="2051100" cy="745500"/>
          </a:xfrm>
          <a:prstGeom prst="chevron">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06" name="Google Shape;206;p27"/>
          <p:cNvSpPr txBox="1">
            <a:spLocks noGrp="1"/>
          </p:cNvSpPr>
          <p:nvPr>
            <p:ph type="body" idx="4294967295"/>
          </p:nvPr>
        </p:nvSpPr>
        <p:spPr>
          <a:xfrm>
            <a:off x="3843955"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01.11.2020</a:t>
            </a:r>
            <a:endParaRPr sz="1400">
              <a:solidFill>
                <a:schemeClr val="lt1"/>
              </a:solidFill>
            </a:endParaRPr>
          </a:p>
        </p:txBody>
      </p:sp>
      <p:grpSp>
        <p:nvGrpSpPr>
          <p:cNvPr id="207" name="Google Shape;207;p27"/>
          <p:cNvGrpSpPr/>
          <p:nvPr/>
        </p:nvGrpSpPr>
        <p:grpSpPr>
          <a:xfrm>
            <a:off x="4319545" y="1610215"/>
            <a:ext cx="198900" cy="593656"/>
            <a:chOff x="3918084" y="1610215"/>
            <a:chExt cx="198900" cy="593656"/>
          </a:xfrm>
        </p:grpSpPr>
        <p:cxnSp>
          <p:nvCxnSpPr>
            <p:cNvPr id="208" name="Google Shape;208;p2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09" name="Google Shape;209;p2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27"/>
          <p:cNvSpPr txBox="1">
            <a:spLocks noGrp="1"/>
          </p:cNvSpPr>
          <p:nvPr>
            <p:ph type="body" idx="4294967295"/>
          </p:nvPr>
        </p:nvSpPr>
        <p:spPr>
          <a:xfrm>
            <a:off x="3518025" y="163125"/>
            <a:ext cx="2518500" cy="127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Testing/Improvements</a:t>
            </a:r>
            <a:endParaRPr sz="1600">
              <a:solidFill>
                <a:schemeClr val="dk2"/>
              </a:solidFill>
            </a:endParaRPr>
          </a:p>
          <a:p>
            <a:pPr marL="0" lvl="0" indent="0" algn="just" rtl="0">
              <a:spcBef>
                <a:spcPts val="1600"/>
              </a:spcBef>
              <a:spcAft>
                <a:spcPts val="1600"/>
              </a:spcAft>
              <a:buNone/>
            </a:pPr>
            <a:r>
              <a:rPr lang="en" sz="1200"/>
              <a:t>Testing of the designed hardware model, and if any improvements required adding it accordingly.</a:t>
            </a:r>
            <a:endParaRPr sz="1200"/>
          </a:p>
        </p:txBody>
      </p:sp>
      <p:sp>
        <p:nvSpPr>
          <p:cNvPr id="211" name="Google Shape;211;p27" descr="Background pointer shape in timeline graphic"/>
          <p:cNvSpPr/>
          <p:nvPr/>
        </p:nvSpPr>
        <p:spPr>
          <a:xfrm>
            <a:off x="5126893" y="2199000"/>
            <a:ext cx="2051100" cy="745500"/>
          </a:xfrm>
          <a:prstGeom prst="chevron">
            <a:avLst>
              <a:gd name="adj" fmla="val 50000"/>
            </a:avLst>
          </a:prstGeom>
          <a:solidFill>
            <a:schemeClr val="dk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2" name="Google Shape;212;p27"/>
          <p:cNvSpPr txBox="1">
            <a:spLocks noGrp="1"/>
          </p:cNvSpPr>
          <p:nvPr>
            <p:ph type="body" idx="4294967295"/>
          </p:nvPr>
        </p:nvSpPr>
        <p:spPr>
          <a:xfrm>
            <a:off x="5492899"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15.11.2020</a:t>
            </a:r>
            <a:endParaRPr sz="1400">
              <a:solidFill>
                <a:schemeClr val="lt1"/>
              </a:solidFill>
            </a:endParaRPr>
          </a:p>
        </p:txBody>
      </p:sp>
      <p:grpSp>
        <p:nvGrpSpPr>
          <p:cNvPr id="213" name="Google Shape;213;p27"/>
          <p:cNvGrpSpPr/>
          <p:nvPr/>
        </p:nvGrpSpPr>
        <p:grpSpPr>
          <a:xfrm>
            <a:off x="5973070" y="2938958"/>
            <a:ext cx="198900" cy="593656"/>
            <a:chOff x="5958946" y="2938958"/>
            <a:chExt cx="198900" cy="593656"/>
          </a:xfrm>
        </p:grpSpPr>
        <p:cxnSp>
          <p:nvCxnSpPr>
            <p:cNvPr id="214" name="Google Shape;214;p27"/>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215" name="Google Shape;215;p27"/>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7"/>
          <p:cNvSpPr txBox="1">
            <a:spLocks noGrp="1"/>
          </p:cNvSpPr>
          <p:nvPr>
            <p:ph type="body" idx="4294967295"/>
          </p:nvPr>
        </p:nvSpPr>
        <p:spPr>
          <a:xfrm>
            <a:off x="5333475" y="3588425"/>
            <a:ext cx="2181300" cy="127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Final Implementation</a:t>
            </a:r>
            <a:endParaRPr sz="1600">
              <a:solidFill>
                <a:schemeClr val="dk2"/>
              </a:solidFill>
            </a:endParaRPr>
          </a:p>
          <a:p>
            <a:pPr marL="0" lvl="0" indent="0" algn="just" rtl="0">
              <a:spcBef>
                <a:spcPts val="1600"/>
              </a:spcBef>
              <a:spcAft>
                <a:spcPts val="1600"/>
              </a:spcAft>
              <a:buNone/>
            </a:pPr>
            <a:r>
              <a:rPr lang="en" sz="1200"/>
              <a:t>Simulation of the whole project based on the final draft of the design.</a:t>
            </a:r>
            <a:endParaRPr sz="1200"/>
          </a:p>
        </p:txBody>
      </p:sp>
      <p:sp>
        <p:nvSpPr>
          <p:cNvPr id="217" name="Google Shape;217;p27" descr="Background pointer shape in timeline graphic"/>
          <p:cNvSpPr/>
          <p:nvPr/>
        </p:nvSpPr>
        <p:spPr>
          <a:xfrm>
            <a:off x="6781813" y="2199000"/>
            <a:ext cx="2051100" cy="745500"/>
          </a:xfrm>
          <a:prstGeom prst="chevron">
            <a:avLst>
              <a:gd name="adj" fmla="val 50000"/>
            </a:avLst>
          </a:prstGeom>
          <a:solidFill>
            <a:schemeClr val="lt2"/>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218" name="Google Shape;218;p27"/>
          <p:cNvSpPr txBox="1">
            <a:spLocks noGrp="1"/>
          </p:cNvSpPr>
          <p:nvPr>
            <p:ph type="body" idx="4294967295"/>
          </p:nvPr>
        </p:nvSpPr>
        <p:spPr>
          <a:xfrm>
            <a:off x="7187712" y="2336550"/>
            <a:ext cx="13155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27.11.2020</a:t>
            </a:r>
            <a:endParaRPr sz="1400">
              <a:solidFill>
                <a:schemeClr val="lt1"/>
              </a:solidFill>
            </a:endParaRPr>
          </a:p>
        </p:txBody>
      </p:sp>
      <p:grpSp>
        <p:nvGrpSpPr>
          <p:cNvPr id="219" name="Google Shape;219;p27"/>
          <p:cNvGrpSpPr/>
          <p:nvPr/>
        </p:nvGrpSpPr>
        <p:grpSpPr>
          <a:xfrm>
            <a:off x="7669807" y="1610215"/>
            <a:ext cx="198900" cy="593656"/>
            <a:chOff x="3918084" y="1610215"/>
            <a:chExt cx="198900" cy="593656"/>
          </a:xfrm>
        </p:grpSpPr>
        <p:cxnSp>
          <p:nvCxnSpPr>
            <p:cNvPr id="220" name="Google Shape;220;p27"/>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221" name="Google Shape;221;p27"/>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7"/>
          <p:cNvSpPr txBox="1">
            <a:spLocks noGrp="1"/>
          </p:cNvSpPr>
          <p:nvPr>
            <p:ph type="body" idx="4294967295"/>
          </p:nvPr>
        </p:nvSpPr>
        <p:spPr>
          <a:xfrm>
            <a:off x="6960625" y="163125"/>
            <a:ext cx="2051100" cy="14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Project Report Writing</a:t>
            </a:r>
            <a:endParaRPr sz="1600">
              <a:solidFill>
                <a:schemeClr val="dk2"/>
              </a:solidFill>
            </a:endParaRPr>
          </a:p>
          <a:p>
            <a:pPr marL="0" lvl="0" indent="0" algn="just" rtl="0">
              <a:spcBef>
                <a:spcPts val="1600"/>
              </a:spcBef>
              <a:spcAft>
                <a:spcPts val="1600"/>
              </a:spcAft>
              <a:buNone/>
            </a:pPr>
            <a:r>
              <a:rPr lang="en" sz="1200"/>
              <a:t>Preparation of the final report for the capstone.</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490250" y="1833950"/>
            <a:ext cx="3950700" cy="278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561031"/>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67" name="Google Shape;67;p14"/>
          <p:cNvSpPr txBox="1">
            <a:spLocks noGrp="1"/>
          </p:cNvSpPr>
          <p:nvPr>
            <p:ph type="body" idx="1"/>
          </p:nvPr>
        </p:nvSpPr>
        <p:spPr>
          <a:xfrm>
            <a:off x="311700" y="1463825"/>
            <a:ext cx="8520600" cy="2630504"/>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400" dirty="0"/>
              <a:t>In today’s era, enemy warfare is an important factor in any nation’s security. The national security mainly depends on </a:t>
            </a:r>
            <a:r>
              <a:rPr lang="en" sz="1400" dirty="0">
                <a:solidFill>
                  <a:srgbClr val="4CB5A9"/>
                </a:solidFill>
              </a:rPr>
              <a:t>Army</a:t>
            </a:r>
            <a:r>
              <a:rPr lang="en" sz="1400" dirty="0"/>
              <a:t>, </a:t>
            </a:r>
            <a:r>
              <a:rPr lang="en" sz="1400" dirty="0">
                <a:solidFill>
                  <a:srgbClr val="4CB5A9"/>
                </a:solidFill>
              </a:rPr>
              <a:t>Navy</a:t>
            </a:r>
            <a:r>
              <a:rPr lang="en" sz="1400" dirty="0"/>
              <a:t> and </a:t>
            </a:r>
            <a:r>
              <a:rPr lang="en" sz="1400" dirty="0">
                <a:solidFill>
                  <a:srgbClr val="4CB5A9"/>
                </a:solidFill>
              </a:rPr>
              <a:t>Air-Force</a:t>
            </a:r>
            <a:r>
              <a:rPr lang="en" sz="1400" dirty="0"/>
              <a:t>. The important and vital role is played by the soldiers. As soon as any soldier enters the battlefield/warzone, it is very difficult for the army base station to know the location as well as the health status of all soldiers. </a:t>
            </a:r>
            <a:endParaRPr sz="1400" dirty="0"/>
          </a:p>
          <a:p>
            <a:pPr marL="0" lvl="0" indent="0" algn="just" rtl="0">
              <a:spcBef>
                <a:spcPts val="1200"/>
              </a:spcBef>
              <a:spcAft>
                <a:spcPts val="0"/>
              </a:spcAft>
              <a:buClr>
                <a:schemeClr val="dk1"/>
              </a:buClr>
              <a:buSzPts val="1100"/>
              <a:buFont typeface="Arial"/>
              <a:buNone/>
            </a:pPr>
            <a:r>
              <a:rPr lang="en" sz="1400" dirty="0"/>
              <a:t>So, in order to obtain this crucial information about the soldier’s, who protect the nation, there should be some technology to protect them too. So, to support this technological idea, in this project I have come up with a system which will track soldiers as well as give their health status during the operation/mission.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body" idx="1"/>
          </p:nvPr>
        </p:nvSpPr>
        <p:spPr>
          <a:xfrm>
            <a:off x="311700" y="396244"/>
            <a:ext cx="8520600" cy="42281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Motivation</a:t>
            </a:r>
            <a:endParaRPr dirty="0">
              <a:solidFill>
                <a:schemeClr val="lt2"/>
              </a:solidFill>
            </a:endParaRPr>
          </a:p>
          <a:p>
            <a:pPr marL="0" lvl="0" indent="0" algn="l" rtl="0">
              <a:spcBef>
                <a:spcPts val="0"/>
              </a:spcBef>
              <a:spcAft>
                <a:spcPts val="0"/>
              </a:spcAft>
              <a:buNone/>
            </a:pPr>
            <a:endParaRPr sz="1000" dirty="0">
              <a:solidFill>
                <a:schemeClr val="lt2"/>
              </a:solidFill>
            </a:endParaRPr>
          </a:p>
          <a:p>
            <a:pPr marL="0" lvl="0" indent="0" algn="just" rtl="0">
              <a:spcBef>
                <a:spcPts val="0"/>
              </a:spcBef>
              <a:spcAft>
                <a:spcPts val="0"/>
              </a:spcAft>
              <a:buNone/>
            </a:pPr>
            <a:r>
              <a:rPr lang="en" sz="1400" dirty="0">
                <a:latin typeface="Old Standard TT" panose="020B0604020202020204" charset="0"/>
                <a:cs typeface="Times New Roman" panose="02020603050405020304" pitchFamily="18" charset="0"/>
              </a:rPr>
              <a:t>In today’s world, warfare is an important factor in any nation’s security. One of the important and vital role is played by the army soldiers. There are many concerns regarding the safety of soldiers. So for their security purpose, many instruments are mounted on them to view their health status as well as their real time location.</a:t>
            </a:r>
            <a:endParaRPr sz="1400" dirty="0">
              <a:latin typeface="Old Standard TT" panose="020B0604020202020204" charset="0"/>
              <a:cs typeface="Times New Roman" panose="02020603050405020304" pitchFamily="18" charset="0"/>
            </a:endParaRPr>
          </a:p>
          <a:p>
            <a:pPr marL="0" lvl="0" indent="0" algn="just" rtl="0">
              <a:spcBef>
                <a:spcPts val="0"/>
              </a:spcBef>
              <a:spcAft>
                <a:spcPts val="0"/>
              </a:spcAft>
              <a:buNone/>
            </a:pPr>
            <a:endParaRPr sz="800" dirty="0">
              <a:latin typeface="Old Standard TT" panose="020B0604020202020204" charset="0"/>
            </a:endParaRPr>
          </a:p>
          <a:p>
            <a:pPr marL="0" lvl="0" indent="0" algn="just" rtl="0">
              <a:spcBef>
                <a:spcPts val="0"/>
              </a:spcBef>
              <a:spcAft>
                <a:spcPts val="0"/>
              </a:spcAft>
              <a:buNone/>
            </a:pPr>
            <a:r>
              <a:rPr lang="en" sz="1400" dirty="0">
                <a:solidFill>
                  <a:schemeClr val="accent3"/>
                </a:solidFill>
              </a:rPr>
              <a:t>But because of network constraints considering the high altitudes or the harsh climatic conditions, there is always been a probability of losing the data.</a:t>
            </a:r>
            <a:endParaRPr sz="1400" dirty="0">
              <a:solidFill>
                <a:schemeClr val="accent3"/>
              </a:solidFill>
            </a:endParaRPr>
          </a:p>
          <a:p>
            <a:pPr marL="0" lvl="0" indent="0" algn="l" rtl="0">
              <a:spcBef>
                <a:spcPts val="0"/>
              </a:spcBef>
              <a:spcAft>
                <a:spcPts val="0"/>
              </a:spcAft>
              <a:buNone/>
            </a:pPr>
            <a:endParaRPr sz="1300" dirty="0"/>
          </a:p>
          <a:p>
            <a:pPr marL="0" lvl="0" indent="0" algn="l" rtl="0">
              <a:spcBef>
                <a:spcPts val="1600"/>
              </a:spcBef>
              <a:spcAft>
                <a:spcPts val="0"/>
              </a:spcAft>
              <a:buNone/>
            </a:pPr>
            <a:r>
              <a:rPr lang="en" dirty="0">
                <a:solidFill>
                  <a:schemeClr val="lt2"/>
                </a:solidFill>
              </a:rPr>
              <a:t>Historical Background</a:t>
            </a:r>
            <a:endParaRPr dirty="0">
              <a:solidFill>
                <a:schemeClr val="lt2"/>
              </a:solidFill>
            </a:endParaRPr>
          </a:p>
          <a:p>
            <a:pPr marL="0" lvl="0" indent="0" algn="l" rtl="0">
              <a:spcBef>
                <a:spcPts val="0"/>
              </a:spcBef>
              <a:spcAft>
                <a:spcPts val="0"/>
              </a:spcAft>
              <a:buNone/>
            </a:pPr>
            <a:endParaRPr sz="1000" dirty="0">
              <a:solidFill>
                <a:schemeClr val="lt2"/>
              </a:solidFill>
            </a:endParaRPr>
          </a:p>
          <a:p>
            <a:pPr marL="0" lvl="0" indent="0" algn="just" rtl="0">
              <a:spcBef>
                <a:spcPts val="0"/>
              </a:spcBef>
              <a:spcAft>
                <a:spcPts val="0"/>
              </a:spcAft>
              <a:buNone/>
            </a:pPr>
            <a:r>
              <a:rPr lang="en" sz="1400" dirty="0">
                <a:latin typeface="Old Standard TT" panose="020B0604020202020204" charset="0"/>
                <a:cs typeface="Times New Roman" panose="02020603050405020304" pitchFamily="18" charset="0"/>
              </a:rPr>
              <a:t>Previously, predicting soldier work-rest cycles and training limits could only be addressed using generalized models based on estimated input about individuals and ambient conditions.</a:t>
            </a:r>
            <a:endParaRPr sz="1400" dirty="0">
              <a:latin typeface="Old Standard TT" panose="020B0604020202020204" charset="0"/>
              <a:cs typeface="Times New Roman" panose="02020603050405020304" pitchFamily="18" charset="0"/>
            </a:endParaRPr>
          </a:p>
          <a:p>
            <a:pPr marL="0" lvl="0" indent="0" algn="just" rtl="0">
              <a:spcBef>
                <a:spcPts val="0"/>
              </a:spcBef>
              <a:spcAft>
                <a:spcPts val="0"/>
              </a:spcAft>
              <a:buNone/>
            </a:pPr>
            <a:endParaRPr sz="800" dirty="0">
              <a:latin typeface="Old Standard TT" panose="020B0604020202020204" charset="0"/>
              <a:cs typeface="Times New Roman" panose="02020603050405020304" pitchFamily="18" charset="0"/>
            </a:endParaRPr>
          </a:p>
          <a:p>
            <a:pPr marL="0" lvl="0" indent="0" algn="just" rtl="0">
              <a:spcBef>
                <a:spcPts val="0"/>
              </a:spcBef>
              <a:spcAft>
                <a:spcPts val="0"/>
              </a:spcAft>
              <a:buNone/>
            </a:pPr>
            <a:r>
              <a:rPr lang="en" sz="1400" dirty="0">
                <a:solidFill>
                  <a:srgbClr val="3A6E68"/>
                </a:solidFill>
              </a:rPr>
              <a:t>Thermal-work strain monitoring </a:t>
            </a:r>
            <a:r>
              <a:rPr lang="en" sz="1400" dirty="0">
                <a:latin typeface="Old Standard TT" panose="020B0604020202020204" charset="0"/>
                <a:cs typeface="Times New Roman" panose="02020603050405020304" pitchFamily="18" charset="0"/>
              </a:rPr>
              <a:t>is one of the first military real time PSM (physiological status monitoring) application to be used outside of the research community but provides only one example of near term uses.</a:t>
            </a:r>
            <a:endParaRPr dirty="0">
              <a:latin typeface="Old Standard TT" panose="020B060402020202020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811650"/>
            <a:ext cx="8520600" cy="35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Objective</a:t>
            </a:r>
            <a:endParaRPr dirty="0">
              <a:solidFill>
                <a:schemeClr val="lt2"/>
              </a:solidFill>
            </a:endParaRPr>
          </a:p>
          <a:p>
            <a:pPr marL="0" lvl="0" indent="0" algn="l" rtl="0">
              <a:spcBef>
                <a:spcPts val="1600"/>
              </a:spcBef>
              <a:spcAft>
                <a:spcPts val="0"/>
              </a:spcAft>
              <a:buNone/>
            </a:pPr>
            <a:r>
              <a:rPr lang="en" sz="1400" dirty="0">
                <a:latin typeface="Old Standard TT" panose="020B0604020202020204" charset="0"/>
                <a:cs typeface="Times New Roman" panose="02020603050405020304" pitchFamily="18" charset="0"/>
              </a:rPr>
              <a:t>To track the location and monitor the health of the soldier in real time, who get lost and injured in the battlefield, and also to minimize the time of search and rescue operation efforts of army control unit.</a:t>
            </a:r>
            <a:endParaRPr sz="1400" dirty="0">
              <a:latin typeface="Old Standard TT" panose="020B0604020202020204" charset="0"/>
              <a:cs typeface="Times New Roman" panose="02020603050405020304" pitchFamily="18" charset="0"/>
            </a:endParaRPr>
          </a:p>
          <a:p>
            <a:pPr marL="0" lvl="0" indent="0" algn="l" rtl="0">
              <a:spcBef>
                <a:spcPts val="1600"/>
              </a:spcBef>
              <a:spcAft>
                <a:spcPts val="0"/>
              </a:spcAft>
              <a:buClr>
                <a:schemeClr val="dk1"/>
              </a:buClr>
              <a:buSzPts val="1100"/>
              <a:buFont typeface="Arial"/>
              <a:buNone/>
            </a:pPr>
            <a:endParaRPr sz="1400" dirty="0">
              <a:latin typeface="Old Standard TT" panose="020B0604020202020204" charset="0"/>
            </a:endParaRPr>
          </a:p>
          <a:p>
            <a:pPr marL="0" lvl="0" indent="0" algn="l" rtl="0">
              <a:spcBef>
                <a:spcPts val="1600"/>
              </a:spcBef>
              <a:spcAft>
                <a:spcPts val="0"/>
              </a:spcAft>
              <a:buClr>
                <a:schemeClr val="dk1"/>
              </a:buClr>
              <a:buSzPts val="1100"/>
              <a:buFont typeface="Arial"/>
              <a:buNone/>
            </a:pPr>
            <a:r>
              <a:rPr lang="en" dirty="0">
                <a:solidFill>
                  <a:schemeClr val="lt2"/>
                </a:solidFill>
              </a:rPr>
              <a:t>Application</a:t>
            </a:r>
            <a:endParaRPr dirty="0">
              <a:solidFill>
                <a:schemeClr val="lt2"/>
              </a:solidFill>
            </a:endParaRPr>
          </a:p>
          <a:p>
            <a:pPr marL="0" marR="0" lvl="0" indent="0" algn="l" rtl="0">
              <a:lnSpc>
                <a:spcPct val="115000"/>
              </a:lnSpc>
              <a:spcBef>
                <a:spcPts val="1600"/>
              </a:spcBef>
              <a:spcAft>
                <a:spcPts val="0"/>
              </a:spcAft>
              <a:buNone/>
            </a:pPr>
            <a:r>
              <a:rPr lang="en" sz="1400" dirty="0">
                <a:latin typeface="Old Standard TT" panose="020B0604020202020204" charset="0"/>
                <a:cs typeface="Times New Roman" panose="02020603050405020304" pitchFamily="18" charset="0"/>
              </a:rPr>
              <a:t>The project can be implemented in battlefield or high altitude areas where health and location of soldiers is the most basic information which should be known to the control room.</a:t>
            </a:r>
            <a:endParaRPr sz="1400" dirty="0">
              <a:latin typeface="Old Standard TT" panose="020B0604020202020204" charset="0"/>
              <a:cs typeface="Times New Roman" panose="02020603050405020304" pitchFamily="18" charset="0"/>
            </a:endParaRPr>
          </a:p>
          <a:p>
            <a:pPr marL="0" lvl="0" indent="0" algn="l" rtl="0">
              <a:spcBef>
                <a:spcPts val="1600"/>
              </a:spcBef>
              <a:spcAft>
                <a:spcPts val="0"/>
              </a:spcAft>
              <a:buClr>
                <a:schemeClr val="dk1"/>
              </a:buClr>
              <a:buSzPts val="1100"/>
              <a:buFont typeface="Arial"/>
              <a:buNone/>
            </a:pPr>
            <a:endParaRPr dirty="0">
              <a:latin typeface="Old Standard TT" panose="020B0604020202020204" charset="0"/>
            </a:endParaRPr>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3091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S</a:t>
            </a:r>
            <a:r>
              <a:rPr lang="en" dirty="0">
                <a:solidFill>
                  <a:srgbClr val="3A6E68"/>
                </a:solidFill>
              </a:rPr>
              <a:t>te</a:t>
            </a:r>
            <a:r>
              <a:rPr lang="en" dirty="0">
                <a:solidFill>
                  <a:schemeClr val="dk2"/>
                </a:solidFill>
              </a:rPr>
              <a:t>ps to Reach Goal</a:t>
            </a:r>
            <a:endParaRPr dirty="0">
              <a:solidFill>
                <a:schemeClr val="dk2"/>
              </a:solidFill>
            </a:endParaRPr>
          </a:p>
        </p:txBody>
      </p:sp>
      <p:sp>
        <p:nvSpPr>
          <p:cNvPr id="83" name="Google Shape;83;p17"/>
          <p:cNvSpPr txBox="1">
            <a:spLocks noGrp="1"/>
          </p:cNvSpPr>
          <p:nvPr>
            <p:ph type="body" idx="1"/>
          </p:nvPr>
        </p:nvSpPr>
        <p:spPr>
          <a:xfrm>
            <a:off x="311700" y="1139326"/>
            <a:ext cx="4260300" cy="3653929"/>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Char char="●"/>
            </a:pPr>
            <a:r>
              <a:rPr lang="en" dirty="0">
                <a:solidFill>
                  <a:schemeClr val="lt2"/>
                </a:solidFill>
              </a:rPr>
              <a:t>Information Gathering</a:t>
            </a:r>
            <a:endParaRPr dirty="0">
              <a:solidFill>
                <a:schemeClr val="lt2"/>
              </a:solidFill>
            </a:endParaRPr>
          </a:p>
          <a:p>
            <a:pPr marL="914400" lvl="0" indent="-292100" algn="l" rtl="0">
              <a:spcBef>
                <a:spcPts val="0"/>
              </a:spcBef>
              <a:spcAft>
                <a:spcPts val="0"/>
              </a:spcAft>
              <a:buSzPts val="1000"/>
              <a:buChar char="-"/>
            </a:pPr>
            <a:r>
              <a:rPr lang="en" sz="1000" dirty="0"/>
              <a:t>Study of different areas along with existing problem statements.</a:t>
            </a:r>
            <a:endParaRPr sz="1000" dirty="0"/>
          </a:p>
          <a:p>
            <a:pPr marL="1828800" lvl="0" indent="0" algn="l" rtl="0">
              <a:spcBef>
                <a:spcPts val="0"/>
              </a:spcBef>
              <a:spcAft>
                <a:spcPts val="0"/>
              </a:spcAft>
              <a:buNone/>
            </a:pPr>
            <a:endParaRPr sz="1000" dirty="0"/>
          </a:p>
          <a:p>
            <a:pPr marL="457200" lvl="0" indent="-317500" algn="l" rtl="0">
              <a:spcBef>
                <a:spcPts val="0"/>
              </a:spcBef>
              <a:spcAft>
                <a:spcPts val="0"/>
              </a:spcAft>
              <a:buClr>
                <a:schemeClr val="lt2"/>
              </a:buClr>
              <a:buSzPts val="1400"/>
              <a:buChar char="●"/>
            </a:pPr>
            <a:r>
              <a:rPr lang="en" dirty="0">
                <a:solidFill>
                  <a:schemeClr val="lt2"/>
                </a:solidFill>
              </a:rPr>
              <a:t>Literature Survey</a:t>
            </a:r>
            <a:endParaRPr dirty="0">
              <a:solidFill>
                <a:schemeClr val="lt2"/>
              </a:solidFill>
            </a:endParaRPr>
          </a:p>
          <a:p>
            <a:pPr marL="914400" lvl="0" indent="-292100" algn="just" rtl="0">
              <a:spcBef>
                <a:spcPts val="0"/>
              </a:spcBef>
              <a:spcAft>
                <a:spcPts val="0"/>
              </a:spcAft>
              <a:buSzPts val="1000"/>
              <a:buChar char="-"/>
            </a:pPr>
            <a:r>
              <a:rPr lang="en" sz="1000" dirty="0"/>
              <a:t>Gathering and studying of papers with in depth research on the topic.</a:t>
            </a:r>
            <a:endParaRPr sz="1000" dirty="0"/>
          </a:p>
          <a:p>
            <a:pPr marL="0" lvl="0" indent="0" algn="just" rtl="0">
              <a:spcBef>
                <a:spcPts val="0"/>
              </a:spcBef>
              <a:spcAft>
                <a:spcPts val="0"/>
              </a:spcAft>
              <a:buNone/>
            </a:pPr>
            <a:endParaRPr sz="1000" dirty="0"/>
          </a:p>
          <a:p>
            <a:pPr marL="457200" lvl="0" indent="-317500" algn="l" rtl="0">
              <a:spcBef>
                <a:spcPts val="0"/>
              </a:spcBef>
              <a:spcAft>
                <a:spcPts val="0"/>
              </a:spcAft>
              <a:buClr>
                <a:schemeClr val="lt2"/>
              </a:buClr>
              <a:buSzPts val="1400"/>
              <a:buChar char="●"/>
            </a:pPr>
            <a:r>
              <a:rPr lang="en" dirty="0">
                <a:solidFill>
                  <a:schemeClr val="lt2"/>
                </a:solidFill>
              </a:rPr>
              <a:t>Component Selection</a:t>
            </a:r>
            <a:endParaRPr dirty="0">
              <a:solidFill>
                <a:schemeClr val="lt2"/>
              </a:solidFill>
            </a:endParaRPr>
          </a:p>
          <a:p>
            <a:pPr marL="914400" lvl="0" indent="-292100" algn="just" rtl="0">
              <a:spcBef>
                <a:spcPts val="0"/>
              </a:spcBef>
              <a:spcAft>
                <a:spcPts val="0"/>
              </a:spcAft>
              <a:buSzPts val="1000"/>
              <a:buChar char="-"/>
            </a:pPr>
            <a:r>
              <a:rPr lang="en" sz="1000" dirty="0"/>
              <a:t>Selection of components on the basis of the required specifications.</a:t>
            </a:r>
            <a:endParaRPr dirty="0"/>
          </a:p>
          <a:p>
            <a:pPr marL="457200" lvl="0" indent="-317500" algn="l" rtl="0">
              <a:spcBef>
                <a:spcPts val="1600"/>
              </a:spcBef>
              <a:spcAft>
                <a:spcPts val="0"/>
              </a:spcAft>
              <a:buClr>
                <a:schemeClr val="lt2"/>
              </a:buClr>
              <a:buSzPts val="1400"/>
              <a:buChar char="●"/>
            </a:pPr>
            <a:r>
              <a:rPr lang="en" dirty="0">
                <a:solidFill>
                  <a:schemeClr val="lt2"/>
                </a:solidFill>
              </a:rPr>
              <a:t>Analyse components</a:t>
            </a:r>
            <a:endParaRPr dirty="0">
              <a:solidFill>
                <a:schemeClr val="lt2"/>
              </a:solidFill>
            </a:endParaRPr>
          </a:p>
          <a:p>
            <a:pPr marL="914400" lvl="0" indent="-292100" algn="l" rtl="0">
              <a:spcBef>
                <a:spcPts val="0"/>
              </a:spcBef>
              <a:spcAft>
                <a:spcPts val="0"/>
              </a:spcAft>
              <a:buSzPts val="1000"/>
              <a:buChar char="-"/>
            </a:pPr>
            <a:r>
              <a:rPr lang="en" sz="1000" dirty="0"/>
              <a:t>Analysis of all the selected components and in depth study of the components.</a:t>
            </a:r>
            <a:endParaRPr sz="1000" dirty="0"/>
          </a:p>
          <a:p>
            <a:pPr marL="1371600" lvl="0" indent="0" algn="l" rtl="0">
              <a:spcBef>
                <a:spcPts val="0"/>
              </a:spcBef>
              <a:spcAft>
                <a:spcPts val="0"/>
              </a:spcAft>
              <a:buNone/>
            </a:pPr>
            <a:endParaRPr sz="1000" dirty="0"/>
          </a:p>
          <a:p>
            <a:pPr marL="457200" lvl="0" indent="-317500" algn="l" rtl="0">
              <a:spcBef>
                <a:spcPts val="0"/>
              </a:spcBef>
              <a:spcAft>
                <a:spcPts val="0"/>
              </a:spcAft>
              <a:buClr>
                <a:schemeClr val="lt2"/>
              </a:buClr>
              <a:buSzPts val="1400"/>
              <a:buChar char="●"/>
            </a:pPr>
            <a:r>
              <a:rPr lang="en" dirty="0">
                <a:solidFill>
                  <a:schemeClr val="lt2"/>
                </a:solidFill>
              </a:rPr>
              <a:t>Designing</a:t>
            </a:r>
            <a:endParaRPr dirty="0">
              <a:solidFill>
                <a:schemeClr val="lt2"/>
              </a:solidFill>
            </a:endParaRPr>
          </a:p>
          <a:p>
            <a:pPr marL="914400" lvl="0" indent="-292100" algn="l" rtl="0">
              <a:spcBef>
                <a:spcPts val="0"/>
              </a:spcBef>
              <a:spcAft>
                <a:spcPts val="0"/>
              </a:spcAft>
              <a:buSzPts val="1000"/>
              <a:buChar char="-"/>
            </a:pPr>
            <a:r>
              <a:rPr lang="en" sz="1000" dirty="0"/>
              <a:t>Designing of the model.</a:t>
            </a:r>
            <a:endParaRPr sz="1000" dirty="0"/>
          </a:p>
        </p:txBody>
      </p:sp>
      <p:sp>
        <p:nvSpPr>
          <p:cNvPr id="84" name="Google Shape;84;p17"/>
          <p:cNvSpPr txBox="1"/>
          <p:nvPr/>
        </p:nvSpPr>
        <p:spPr>
          <a:xfrm>
            <a:off x="4735800" y="1139325"/>
            <a:ext cx="4096500" cy="3653929"/>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lt2"/>
              </a:buClr>
              <a:buSzPts val="1400"/>
              <a:buFont typeface="Old Standard TT"/>
              <a:buChar char="●"/>
            </a:pPr>
            <a:r>
              <a:rPr lang="en" dirty="0">
                <a:solidFill>
                  <a:schemeClr val="lt2"/>
                </a:solidFill>
                <a:latin typeface="Old Standard TT"/>
                <a:ea typeface="Old Standard TT"/>
                <a:cs typeface="Old Standard TT"/>
                <a:sym typeface="Old Standard TT"/>
              </a:rPr>
              <a:t>Simulation</a:t>
            </a:r>
            <a:endParaRPr dirty="0">
              <a:solidFill>
                <a:schemeClr val="lt2"/>
              </a:solidFill>
              <a:latin typeface="Old Standard TT"/>
              <a:ea typeface="Old Standard TT"/>
              <a:cs typeface="Old Standard TT"/>
              <a:sym typeface="Old Standard TT"/>
            </a:endParaRPr>
          </a:p>
          <a:p>
            <a:pPr marL="914400" lvl="0" indent="-292100" algn="just" rtl="0">
              <a:lnSpc>
                <a:spcPct val="115000"/>
              </a:lnSpc>
              <a:spcBef>
                <a:spcPts val="0"/>
              </a:spcBef>
              <a:spcAft>
                <a:spcPts val="0"/>
              </a:spcAft>
              <a:buClr>
                <a:schemeClr val="dk1"/>
              </a:buClr>
              <a:buSzPts val="1000"/>
              <a:buFont typeface="Old Standard TT"/>
              <a:buChar char="-"/>
            </a:pPr>
            <a:r>
              <a:rPr lang="en" sz="1000" dirty="0">
                <a:solidFill>
                  <a:schemeClr val="dk1"/>
                </a:solidFill>
                <a:latin typeface="Old Standard TT"/>
                <a:ea typeface="Old Standard TT"/>
                <a:cs typeface="Old Standard TT"/>
                <a:sym typeface="Old Standard TT"/>
              </a:rPr>
              <a:t>Simulation of the project based on the first draft of the design.</a:t>
            </a:r>
            <a:endParaRPr sz="1000" dirty="0">
              <a:solidFill>
                <a:schemeClr val="dk1"/>
              </a:solidFill>
              <a:latin typeface="Old Standard TT"/>
              <a:ea typeface="Old Standard TT"/>
              <a:cs typeface="Old Standard TT"/>
              <a:sym typeface="Old Standard TT"/>
            </a:endParaRPr>
          </a:p>
          <a:p>
            <a:pPr marL="0" lvl="0" indent="0" algn="just" rtl="0">
              <a:lnSpc>
                <a:spcPct val="115000"/>
              </a:lnSpc>
              <a:spcBef>
                <a:spcPts val="0"/>
              </a:spcBef>
              <a:spcAft>
                <a:spcPts val="0"/>
              </a:spcAft>
              <a:buNone/>
            </a:pPr>
            <a:endParaRPr sz="1000" dirty="0">
              <a:solidFill>
                <a:schemeClr val="lt2"/>
              </a:solidFill>
              <a:latin typeface="Old Standard TT"/>
              <a:ea typeface="Old Standard TT"/>
              <a:cs typeface="Old Standard TT"/>
              <a:sym typeface="Old Standard TT"/>
            </a:endParaRPr>
          </a:p>
          <a:p>
            <a:pPr marL="457200" lvl="0" indent="-317500" algn="l" rtl="0">
              <a:lnSpc>
                <a:spcPct val="115000"/>
              </a:lnSpc>
              <a:spcBef>
                <a:spcPts val="0"/>
              </a:spcBef>
              <a:spcAft>
                <a:spcPts val="0"/>
              </a:spcAft>
              <a:buClr>
                <a:schemeClr val="lt2"/>
              </a:buClr>
              <a:buSzPts val="1400"/>
              <a:buFont typeface="Old Standard TT"/>
              <a:buChar char="●"/>
            </a:pPr>
            <a:r>
              <a:rPr lang="en" dirty="0">
                <a:solidFill>
                  <a:schemeClr val="lt2"/>
                </a:solidFill>
                <a:latin typeface="Old Standard TT"/>
                <a:ea typeface="Old Standard TT"/>
                <a:cs typeface="Old Standard TT"/>
                <a:sym typeface="Old Standard TT"/>
              </a:rPr>
              <a:t>Hardware Implementation</a:t>
            </a:r>
            <a:endParaRPr dirty="0">
              <a:solidFill>
                <a:schemeClr val="lt2"/>
              </a:solidFill>
              <a:latin typeface="Old Standard TT"/>
              <a:ea typeface="Old Standard TT"/>
              <a:cs typeface="Old Standard TT"/>
              <a:sym typeface="Old Standard TT"/>
            </a:endParaRPr>
          </a:p>
          <a:p>
            <a:pPr marL="914400" lvl="0" indent="-292100" algn="just" rtl="0">
              <a:lnSpc>
                <a:spcPct val="115000"/>
              </a:lnSpc>
              <a:spcBef>
                <a:spcPts val="0"/>
              </a:spcBef>
              <a:spcAft>
                <a:spcPts val="0"/>
              </a:spcAft>
              <a:buClr>
                <a:schemeClr val="dk1"/>
              </a:buClr>
              <a:buSzPts val="1000"/>
              <a:buFont typeface="Old Standard TT"/>
              <a:buChar char="-"/>
            </a:pPr>
            <a:r>
              <a:rPr lang="en" sz="1000" dirty="0">
                <a:solidFill>
                  <a:schemeClr val="dk1"/>
                </a:solidFill>
                <a:latin typeface="Old Standard TT"/>
                <a:ea typeface="Old Standard TT"/>
                <a:cs typeface="Old Standard TT"/>
                <a:sym typeface="Old Standard TT"/>
              </a:rPr>
              <a:t>Implementing the whole project with hardware components.</a:t>
            </a:r>
            <a:endParaRPr sz="1000" dirty="0">
              <a:solidFill>
                <a:schemeClr val="dk1"/>
              </a:solidFill>
              <a:latin typeface="Old Standard TT"/>
              <a:ea typeface="Old Standard TT"/>
              <a:cs typeface="Old Standard TT"/>
              <a:sym typeface="Old Standard TT"/>
            </a:endParaRPr>
          </a:p>
          <a:p>
            <a:pPr marL="0" lvl="0" indent="0" algn="just" rtl="0">
              <a:lnSpc>
                <a:spcPct val="115000"/>
              </a:lnSpc>
              <a:spcBef>
                <a:spcPts val="0"/>
              </a:spcBef>
              <a:spcAft>
                <a:spcPts val="0"/>
              </a:spcAft>
              <a:buNone/>
            </a:pPr>
            <a:endParaRPr sz="1000" dirty="0">
              <a:solidFill>
                <a:schemeClr val="dk1"/>
              </a:solidFill>
              <a:latin typeface="Old Standard TT"/>
              <a:ea typeface="Old Standard TT"/>
              <a:cs typeface="Old Standard TT"/>
              <a:sym typeface="Old Standard TT"/>
            </a:endParaRPr>
          </a:p>
          <a:p>
            <a:pPr marL="457200" lvl="0" indent="-317500" algn="l" rtl="0">
              <a:lnSpc>
                <a:spcPct val="115000"/>
              </a:lnSpc>
              <a:spcBef>
                <a:spcPts val="0"/>
              </a:spcBef>
              <a:spcAft>
                <a:spcPts val="0"/>
              </a:spcAft>
              <a:buClr>
                <a:schemeClr val="lt2"/>
              </a:buClr>
              <a:buSzPts val="1400"/>
              <a:buFont typeface="Old Standard TT"/>
              <a:buChar char="●"/>
            </a:pPr>
            <a:r>
              <a:rPr lang="en" dirty="0">
                <a:solidFill>
                  <a:schemeClr val="lt2"/>
                </a:solidFill>
                <a:latin typeface="Old Standard TT"/>
                <a:ea typeface="Old Standard TT"/>
                <a:cs typeface="Old Standard TT"/>
                <a:sym typeface="Old Standard TT"/>
              </a:rPr>
              <a:t>Testing/Improvements</a:t>
            </a:r>
            <a:endParaRPr dirty="0">
              <a:solidFill>
                <a:schemeClr val="lt2"/>
              </a:solidFill>
              <a:latin typeface="Old Standard TT"/>
              <a:ea typeface="Old Standard TT"/>
              <a:cs typeface="Old Standard TT"/>
              <a:sym typeface="Old Standard TT"/>
            </a:endParaRPr>
          </a:p>
          <a:p>
            <a:pPr marL="914400" lvl="0" indent="-292100" algn="just" rtl="0">
              <a:lnSpc>
                <a:spcPct val="115000"/>
              </a:lnSpc>
              <a:spcBef>
                <a:spcPts val="0"/>
              </a:spcBef>
              <a:spcAft>
                <a:spcPts val="0"/>
              </a:spcAft>
              <a:buClr>
                <a:schemeClr val="dk1"/>
              </a:buClr>
              <a:buSzPts val="1000"/>
              <a:buFont typeface="Old Standard TT"/>
              <a:buChar char="-"/>
            </a:pPr>
            <a:r>
              <a:rPr lang="en" sz="1000" dirty="0">
                <a:solidFill>
                  <a:schemeClr val="dk1"/>
                </a:solidFill>
                <a:latin typeface="Old Standard TT"/>
                <a:ea typeface="Old Standard TT"/>
                <a:cs typeface="Old Standard TT"/>
                <a:sym typeface="Old Standard TT"/>
              </a:rPr>
              <a:t>Testing of the designed hardware model, and if any improvements required adding it accordingly.</a:t>
            </a:r>
            <a:endParaRPr sz="1000" dirty="0">
              <a:solidFill>
                <a:schemeClr val="dk1"/>
              </a:solidFill>
              <a:latin typeface="Old Standard TT"/>
              <a:ea typeface="Old Standard TT"/>
              <a:cs typeface="Old Standard TT"/>
              <a:sym typeface="Old Standard TT"/>
            </a:endParaRPr>
          </a:p>
          <a:p>
            <a:pPr marL="0" lvl="0" indent="0" algn="just" rtl="0">
              <a:lnSpc>
                <a:spcPct val="115000"/>
              </a:lnSpc>
              <a:spcBef>
                <a:spcPts val="0"/>
              </a:spcBef>
              <a:spcAft>
                <a:spcPts val="0"/>
              </a:spcAft>
              <a:buNone/>
            </a:pPr>
            <a:endParaRPr sz="1000" dirty="0">
              <a:solidFill>
                <a:schemeClr val="dk1"/>
              </a:solidFill>
              <a:latin typeface="Old Standard TT"/>
              <a:ea typeface="Old Standard TT"/>
              <a:cs typeface="Old Standard TT"/>
              <a:sym typeface="Old Standard TT"/>
            </a:endParaRPr>
          </a:p>
          <a:p>
            <a:pPr marL="457200" lvl="0" indent="-317500" algn="l" rtl="0">
              <a:lnSpc>
                <a:spcPct val="115000"/>
              </a:lnSpc>
              <a:spcBef>
                <a:spcPts val="0"/>
              </a:spcBef>
              <a:spcAft>
                <a:spcPts val="0"/>
              </a:spcAft>
              <a:buClr>
                <a:schemeClr val="lt2"/>
              </a:buClr>
              <a:buSzPts val="1400"/>
              <a:buFont typeface="Old Standard TT"/>
              <a:buChar char="●"/>
            </a:pPr>
            <a:r>
              <a:rPr lang="en" dirty="0">
                <a:solidFill>
                  <a:schemeClr val="lt2"/>
                </a:solidFill>
                <a:latin typeface="Old Standard TT"/>
                <a:ea typeface="Old Standard TT"/>
                <a:cs typeface="Old Standard TT"/>
                <a:sym typeface="Old Standard TT"/>
              </a:rPr>
              <a:t>Final Implementation</a:t>
            </a:r>
            <a:endParaRPr dirty="0">
              <a:solidFill>
                <a:schemeClr val="lt2"/>
              </a:solidFill>
              <a:latin typeface="Old Standard TT"/>
              <a:ea typeface="Old Standard TT"/>
              <a:cs typeface="Old Standard TT"/>
              <a:sym typeface="Old Standard TT"/>
            </a:endParaRPr>
          </a:p>
          <a:p>
            <a:pPr marL="914400" lvl="0" indent="-292100" algn="just" rtl="0">
              <a:lnSpc>
                <a:spcPct val="115000"/>
              </a:lnSpc>
              <a:spcBef>
                <a:spcPts val="0"/>
              </a:spcBef>
              <a:spcAft>
                <a:spcPts val="0"/>
              </a:spcAft>
              <a:buClr>
                <a:schemeClr val="dk1"/>
              </a:buClr>
              <a:buSzPts val="1000"/>
              <a:buFont typeface="Old Standard TT"/>
              <a:buChar char="-"/>
            </a:pPr>
            <a:r>
              <a:rPr lang="en" sz="1000" dirty="0">
                <a:solidFill>
                  <a:schemeClr val="dk1"/>
                </a:solidFill>
                <a:latin typeface="Old Standard TT"/>
                <a:ea typeface="Old Standard TT"/>
                <a:cs typeface="Old Standard TT"/>
                <a:sym typeface="Old Standard TT"/>
              </a:rPr>
              <a:t>Simulation of the whole project based on the final draft of the design.</a:t>
            </a:r>
            <a:endParaRPr sz="1000" dirty="0">
              <a:solidFill>
                <a:schemeClr val="dk1"/>
              </a:solidFill>
              <a:latin typeface="Old Standard TT"/>
              <a:ea typeface="Old Standard TT"/>
              <a:cs typeface="Old Standard TT"/>
              <a:sym typeface="Old Standard TT"/>
            </a:endParaRPr>
          </a:p>
          <a:p>
            <a:pPr marL="914400" lvl="0" indent="0" algn="just" rtl="0">
              <a:lnSpc>
                <a:spcPct val="115000"/>
              </a:lnSpc>
              <a:spcBef>
                <a:spcPts val="0"/>
              </a:spcBef>
              <a:spcAft>
                <a:spcPts val="0"/>
              </a:spcAft>
              <a:buNone/>
            </a:pPr>
            <a:endParaRPr sz="1000" dirty="0">
              <a:solidFill>
                <a:schemeClr val="dk1"/>
              </a:solidFill>
              <a:latin typeface="Old Standard TT"/>
              <a:ea typeface="Old Standard TT"/>
              <a:cs typeface="Old Standard TT"/>
              <a:sym typeface="Old Standard TT"/>
            </a:endParaRPr>
          </a:p>
          <a:p>
            <a:pPr marL="457200" lvl="0" indent="-317500" algn="l" rtl="0">
              <a:lnSpc>
                <a:spcPct val="115000"/>
              </a:lnSpc>
              <a:spcBef>
                <a:spcPts val="0"/>
              </a:spcBef>
              <a:spcAft>
                <a:spcPts val="0"/>
              </a:spcAft>
              <a:buClr>
                <a:schemeClr val="lt2"/>
              </a:buClr>
              <a:buSzPts val="1400"/>
              <a:buFont typeface="Old Standard TT"/>
              <a:buChar char="●"/>
            </a:pPr>
            <a:r>
              <a:rPr lang="en" dirty="0">
                <a:solidFill>
                  <a:schemeClr val="lt2"/>
                </a:solidFill>
                <a:latin typeface="Old Standard TT"/>
                <a:ea typeface="Old Standard TT"/>
                <a:cs typeface="Old Standard TT"/>
                <a:sym typeface="Old Standard TT"/>
              </a:rPr>
              <a:t>Project Report Writing</a:t>
            </a:r>
            <a:endParaRPr dirty="0">
              <a:solidFill>
                <a:schemeClr val="lt2"/>
              </a:solidFill>
              <a:latin typeface="Old Standard TT"/>
              <a:ea typeface="Old Standard TT"/>
              <a:cs typeface="Old Standard TT"/>
              <a:sym typeface="Old Standard TT"/>
            </a:endParaRPr>
          </a:p>
          <a:p>
            <a:pPr marL="0" lvl="0" indent="0" algn="l" rtl="0">
              <a:spcBef>
                <a:spcPts val="0"/>
              </a:spcBef>
              <a:spcAft>
                <a:spcPts val="0"/>
              </a:spcAft>
              <a:buNone/>
            </a:pPr>
            <a:r>
              <a:rPr lang="en-IN" dirty="0">
                <a:latin typeface="Old Standard TT"/>
                <a:ea typeface="Old Standard TT"/>
                <a:cs typeface="Old Standard TT"/>
                <a:sym typeface="Old Standard TT"/>
              </a:rPr>
              <a:t> </a:t>
            </a:r>
            <a:endParaRPr sz="1000" dirty="0">
              <a:solidFill>
                <a:schemeClr val="dk1"/>
              </a:solidFill>
              <a:latin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00525" y="304500"/>
            <a:ext cx="84318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Literature Survey</a:t>
            </a:r>
            <a:endParaRPr dirty="0">
              <a:solidFill>
                <a:schemeClr val="dk2"/>
              </a:solidFill>
            </a:endParaRPr>
          </a:p>
        </p:txBody>
      </p:sp>
      <p:sp>
        <p:nvSpPr>
          <p:cNvPr id="90" name="Google Shape;90;p18"/>
          <p:cNvSpPr txBox="1">
            <a:spLocks noGrp="1"/>
          </p:cNvSpPr>
          <p:nvPr>
            <p:ph type="body" idx="1"/>
          </p:nvPr>
        </p:nvSpPr>
        <p:spPr>
          <a:xfrm>
            <a:off x="311725" y="1132153"/>
            <a:ext cx="8520600" cy="3467142"/>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AutoNum type="arabicPeriod"/>
            </a:pPr>
            <a:r>
              <a:rPr lang="en" sz="1200" dirty="0"/>
              <a:t>Hock Beng Lim, Di Ma, Bang Wang, Zbigniew Kalbarczyk, Ravishankar K. Iyer, Kenneth L. Watkin (2010);  “A Soldier Health Monitoring System for Military Applications”.</a:t>
            </a:r>
          </a:p>
          <a:p>
            <a:pPr marL="457200" lvl="0" indent="-292100" algn="l" rtl="0">
              <a:spcBef>
                <a:spcPts val="0"/>
              </a:spcBef>
              <a:spcAft>
                <a:spcPts val="0"/>
              </a:spcAft>
              <a:buSzPts val="1000"/>
              <a:buAutoNum type="arabicPeriod"/>
            </a:pPr>
            <a:endParaRPr lang="en" sz="1200" dirty="0"/>
          </a:p>
          <a:p>
            <a:pPr marL="457200" lvl="0" indent="-292100" algn="l" rtl="0">
              <a:spcBef>
                <a:spcPts val="0"/>
              </a:spcBef>
              <a:spcAft>
                <a:spcPts val="0"/>
              </a:spcAft>
              <a:buSzPts val="1000"/>
              <a:buAutoNum type="arabicPeriod"/>
            </a:pPr>
            <a:r>
              <a:rPr lang="en" sz="1200" dirty="0"/>
              <a:t>P.S. Kurhe, S.S. Agrawal (2013); “Real Time Tracking and Health Monitoring System of Remote Soldier Using ARM 7”.</a:t>
            </a:r>
          </a:p>
          <a:p>
            <a:pPr marL="457200" lvl="0" indent="-292100" algn="l" rtl="0">
              <a:spcBef>
                <a:spcPts val="0"/>
              </a:spcBef>
              <a:spcAft>
                <a:spcPts val="0"/>
              </a:spcAft>
              <a:buSzPts val="1000"/>
              <a:buAutoNum type="arabicPeriod"/>
            </a:pPr>
            <a:endParaRPr lang="en" sz="1200" dirty="0"/>
          </a:p>
          <a:p>
            <a:pPr marL="457200" lvl="0" indent="-292100" algn="l" rtl="0">
              <a:spcBef>
                <a:spcPts val="0"/>
              </a:spcBef>
              <a:spcAft>
                <a:spcPts val="0"/>
              </a:spcAft>
              <a:buSzPts val="1000"/>
              <a:buAutoNum type="arabicPeriod"/>
            </a:pPr>
            <a:r>
              <a:rPr lang="en" sz="1200" dirty="0"/>
              <a:t>William Walker, A. L. Praveen Aroul, Dinesh Bhatia; “Mobile health monitoring system”.</a:t>
            </a:r>
          </a:p>
          <a:p>
            <a:pPr marL="457200" lvl="0" indent="-292100" algn="l" rtl="0">
              <a:spcBef>
                <a:spcPts val="0"/>
              </a:spcBef>
              <a:spcAft>
                <a:spcPts val="0"/>
              </a:spcAft>
              <a:buSzPts val="1000"/>
              <a:buAutoNum type="arabicPeriod"/>
            </a:pPr>
            <a:endParaRPr lang="en" sz="1200" dirty="0"/>
          </a:p>
          <a:p>
            <a:pPr marL="457200" lvl="0" indent="-292100" algn="l" rtl="0">
              <a:spcBef>
                <a:spcPts val="0"/>
              </a:spcBef>
              <a:spcAft>
                <a:spcPts val="0"/>
              </a:spcAft>
              <a:buSzPts val="1000"/>
              <a:buAutoNum type="arabicPeriod"/>
            </a:pPr>
            <a:r>
              <a:rPr lang="en" sz="1200" dirty="0"/>
              <a:t>Shweta Shelar, Nikhil Patil, Manish Jain, Sayali Chaudhari, Smita Hande; “Soldier Tracking And Health Monitoring Systems”.</a:t>
            </a:r>
          </a:p>
          <a:p>
            <a:pPr marL="457200" lvl="0" indent="-292100" algn="l" rtl="0">
              <a:spcBef>
                <a:spcPts val="0"/>
              </a:spcBef>
              <a:spcAft>
                <a:spcPts val="0"/>
              </a:spcAft>
              <a:buSzPts val="1000"/>
              <a:buAutoNum type="arabicPeriod"/>
            </a:pPr>
            <a:endParaRPr lang="en" sz="1200" dirty="0"/>
          </a:p>
          <a:p>
            <a:pPr marL="457200" lvl="0" indent="-292100" algn="l" rtl="0">
              <a:spcBef>
                <a:spcPts val="0"/>
              </a:spcBef>
              <a:spcAft>
                <a:spcPts val="0"/>
              </a:spcAft>
              <a:buSzPts val="1000"/>
              <a:buAutoNum type="arabicPeriod"/>
            </a:pPr>
            <a:r>
              <a:rPr lang="en" sz="1200" dirty="0"/>
              <a:t>Deepa J , Ranjini, Sharanya Raj , Dr.Parameshachai B D; “Soldier Health and Position Tracking System using GPS and GSM Modem”.</a:t>
            </a:r>
          </a:p>
          <a:p>
            <a:pPr marL="457200" lvl="0" indent="-292100" algn="l" rtl="0">
              <a:spcBef>
                <a:spcPts val="0"/>
              </a:spcBef>
              <a:spcAft>
                <a:spcPts val="0"/>
              </a:spcAft>
              <a:buSzPts val="1000"/>
              <a:buAutoNum type="arabicPeriod"/>
            </a:pPr>
            <a:endParaRPr lang="en" sz="1200" dirty="0"/>
          </a:p>
          <a:p>
            <a:pPr marL="457200" lvl="0" indent="-292100" algn="l" rtl="0">
              <a:spcBef>
                <a:spcPts val="0"/>
              </a:spcBef>
              <a:spcAft>
                <a:spcPts val="0"/>
              </a:spcAft>
              <a:buSzPts val="1000"/>
              <a:buAutoNum type="arabicPeriod"/>
            </a:pPr>
            <a:r>
              <a:rPr lang="en-IN" sz="1200" dirty="0"/>
              <a:t>Shruti Nikam, Supriya Patil, Prajkta Powar, V.S.Bendre “Gps based soldiers tracking and health indication system”. </a:t>
            </a:r>
          </a:p>
          <a:p>
            <a:pPr marL="457200" lvl="0" indent="-292100" algn="l" rtl="0">
              <a:spcBef>
                <a:spcPts val="0"/>
              </a:spcBef>
              <a:spcAft>
                <a:spcPts val="0"/>
              </a:spcAft>
              <a:buSzPts val="1000"/>
              <a:buAutoNum type="arabicPeriod"/>
            </a:pP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Components Required</a:t>
            </a:r>
            <a:endParaRPr dirty="0">
              <a:solidFill>
                <a:schemeClr val="dk2"/>
              </a:solidFill>
            </a:endParaRPr>
          </a:p>
        </p:txBody>
      </p:sp>
      <p:sp>
        <p:nvSpPr>
          <p:cNvPr id="96" name="Google Shape;96;p19"/>
          <p:cNvSpPr txBox="1">
            <a:spLocks noGrp="1"/>
          </p:cNvSpPr>
          <p:nvPr>
            <p:ph type="body" idx="1"/>
          </p:nvPr>
        </p:nvSpPr>
        <p:spPr>
          <a:xfrm>
            <a:off x="592775" y="1480850"/>
            <a:ext cx="3686400" cy="310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Hardware</a:t>
            </a:r>
            <a:endParaRPr dirty="0">
              <a:solidFill>
                <a:schemeClr val="lt2"/>
              </a:solidFill>
            </a:endParaRPr>
          </a:p>
          <a:p>
            <a:pPr marL="457200" lvl="0" indent="-292100" algn="l" rtl="0">
              <a:spcBef>
                <a:spcPts val="1600"/>
              </a:spcBef>
              <a:spcAft>
                <a:spcPts val="0"/>
              </a:spcAft>
              <a:buSzPts val="1000"/>
              <a:buChar char="●"/>
            </a:pPr>
            <a:r>
              <a:rPr lang="en" dirty="0"/>
              <a:t>Arduino UNO</a:t>
            </a:r>
            <a:endParaRPr dirty="0"/>
          </a:p>
          <a:p>
            <a:pPr marL="457200" lvl="0" indent="-292100" algn="l" rtl="0">
              <a:spcBef>
                <a:spcPts val="0"/>
              </a:spcBef>
              <a:spcAft>
                <a:spcPts val="0"/>
              </a:spcAft>
              <a:buSzPts val="1000"/>
              <a:buChar char="●"/>
            </a:pPr>
            <a:r>
              <a:rPr lang="en" dirty="0"/>
              <a:t>Temperature Sensor</a:t>
            </a:r>
            <a:endParaRPr dirty="0"/>
          </a:p>
          <a:p>
            <a:pPr marL="457200" lvl="0" indent="-292100" algn="l" rtl="0">
              <a:spcBef>
                <a:spcPts val="0"/>
              </a:spcBef>
              <a:spcAft>
                <a:spcPts val="0"/>
              </a:spcAft>
              <a:buSzPts val="1000"/>
              <a:buChar char="●"/>
            </a:pPr>
            <a:r>
              <a:rPr lang="en" dirty="0"/>
              <a:t>ECG module</a:t>
            </a:r>
            <a:endParaRPr dirty="0"/>
          </a:p>
          <a:p>
            <a:pPr marL="457200" lvl="0" indent="-292100" algn="l" rtl="0">
              <a:spcBef>
                <a:spcPts val="0"/>
              </a:spcBef>
              <a:spcAft>
                <a:spcPts val="0"/>
              </a:spcAft>
              <a:buSzPts val="1000"/>
              <a:buChar char="●"/>
            </a:pPr>
            <a:r>
              <a:rPr lang="en" dirty="0"/>
              <a:t>GPS module</a:t>
            </a:r>
            <a:endParaRPr dirty="0"/>
          </a:p>
          <a:p>
            <a:pPr marL="457200" lvl="0" indent="-292100" algn="l" rtl="0">
              <a:spcBef>
                <a:spcPts val="0"/>
              </a:spcBef>
              <a:spcAft>
                <a:spcPts val="0"/>
              </a:spcAft>
              <a:buSzPts val="1000"/>
              <a:buChar char="●"/>
            </a:pPr>
            <a:r>
              <a:rPr lang="en" dirty="0"/>
              <a:t>Breadboard, Jumper cables</a:t>
            </a:r>
            <a:endParaRPr dirty="0"/>
          </a:p>
          <a:p>
            <a:pPr marL="457200" lvl="0" indent="-292100" algn="l" rtl="0">
              <a:spcBef>
                <a:spcPts val="0"/>
              </a:spcBef>
              <a:spcAft>
                <a:spcPts val="0"/>
              </a:spcAft>
              <a:buSzPts val="1000"/>
              <a:buChar char="●"/>
            </a:pPr>
            <a:r>
              <a:rPr lang="en" dirty="0"/>
              <a:t>Battery (12V)</a:t>
            </a:r>
            <a:endParaRPr dirty="0"/>
          </a:p>
          <a:p>
            <a:pPr marL="457200" lvl="0" indent="-292100" algn="l" rtl="0">
              <a:spcBef>
                <a:spcPts val="0"/>
              </a:spcBef>
              <a:spcAft>
                <a:spcPts val="0"/>
              </a:spcAft>
              <a:buSzPts val="1000"/>
              <a:buChar char="●"/>
            </a:pPr>
            <a:r>
              <a:rPr lang="en" dirty="0"/>
              <a:t>Wireless comm. Sensor</a:t>
            </a:r>
            <a:endParaRPr dirty="0"/>
          </a:p>
          <a:p>
            <a:pPr marL="914400" lvl="0" indent="-317500" algn="l" rtl="0">
              <a:spcBef>
                <a:spcPts val="0"/>
              </a:spcBef>
              <a:spcAft>
                <a:spcPts val="0"/>
              </a:spcAft>
              <a:buSzPts val="1400"/>
              <a:buChar char="-"/>
            </a:pPr>
            <a:r>
              <a:rPr lang="en" dirty="0"/>
              <a:t>HC-12 sensor</a:t>
            </a:r>
            <a:endParaRPr dirty="0"/>
          </a:p>
          <a:p>
            <a:pPr marL="914400" lvl="0" indent="-317500" algn="l" rtl="0">
              <a:spcBef>
                <a:spcPts val="0"/>
              </a:spcBef>
              <a:spcAft>
                <a:spcPts val="0"/>
              </a:spcAft>
              <a:buSzPts val="1400"/>
              <a:buChar char="-"/>
            </a:pPr>
            <a:r>
              <a:rPr lang="en" dirty="0"/>
              <a:t>LoRA WAN sensor</a:t>
            </a:r>
            <a:endParaRPr dirty="0"/>
          </a:p>
          <a:p>
            <a:pPr marL="0" lvl="0" indent="0" algn="l" rtl="0">
              <a:spcBef>
                <a:spcPts val="1600"/>
              </a:spcBef>
              <a:spcAft>
                <a:spcPts val="1600"/>
              </a:spcAft>
              <a:buNone/>
            </a:pPr>
            <a:endParaRPr dirty="0"/>
          </a:p>
        </p:txBody>
      </p:sp>
      <p:sp>
        <p:nvSpPr>
          <p:cNvPr id="97" name="Google Shape;97;p19"/>
          <p:cNvSpPr txBox="1">
            <a:spLocks noGrp="1"/>
          </p:cNvSpPr>
          <p:nvPr>
            <p:ph type="body" idx="2"/>
          </p:nvPr>
        </p:nvSpPr>
        <p:spPr>
          <a:xfrm>
            <a:off x="4832400" y="1544075"/>
            <a:ext cx="2833800" cy="23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Software</a:t>
            </a:r>
            <a:endParaRPr>
              <a:solidFill>
                <a:schemeClr val="lt2"/>
              </a:solidFill>
            </a:endParaRPr>
          </a:p>
          <a:p>
            <a:pPr marL="457200" lvl="0" indent="-292100" algn="l" rtl="0">
              <a:spcBef>
                <a:spcPts val="1600"/>
              </a:spcBef>
              <a:spcAft>
                <a:spcPts val="0"/>
              </a:spcAft>
              <a:buSzPts val="1000"/>
              <a:buChar char="●"/>
            </a:pPr>
            <a:r>
              <a:rPr lang="en"/>
              <a:t>Arduino IDE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177F-5EE2-4F13-A5AF-451BF7EE8A5B}"/>
              </a:ext>
            </a:extLst>
          </p:cNvPr>
          <p:cNvSpPr>
            <a:spLocks noGrp="1"/>
          </p:cNvSpPr>
          <p:nvPr>
            <p:ph type="title"/>
          </p:nvPr>
        </p:nvSpPr>
        <p:spPr>
          <a:xfrm>
            <a:off x="311700" y="268025"/>
            <a:ext cx="8520600" cy="613200"/>
          </a:xfrm>
        </p:spPr>
        <p:txBody>
          <a:bodyPr/>
          <a:lstStyle/>
          <a:p>
            <a:r>
              <a:rPr lang="en-IN" dirty="0">
                <a:solidFill>
                  <a:schemeClr val="dk2"/>
                </a:solidFill>
              </a:rPr>
              <a:t>Wireless Communication Modules</a:t>
            </a:r>
          </a:p>
        </p:txBody>
      </p:sp>
      <p:sp>
        <p:nvSpPr>
          <p:cNvPr id="3" name="Text Placeholder 2">
            <a:extLst>
              <a:ext uri="{FF2B5EF4-FFF2-40B4-BE49-F238E27FC236}">
                <a16:creationId xmlns:a16="http://schemas.microsoft.com/office/drawing/2014/main" id="{DFDDC0B6-2D1E-4B38-AD4E-CC5A18787EE0}"/>
              </a:ext>
            </a:extLst>
          </p:cNvPr>
          <p:cNvSpPr>
            <a:spLocks noGrp="1"/>
          </p:cNvSpPr>
          <p:nvPr>
            <p:ph type="body" idx="1"/>
          </p:nvPr>
        </p:nvSpPr>
        <p:spPr>
          <a:xfrm>
            <a:off x="311699" y="1009751"/>
            <a:ext cx="4062407" cy="3721047"/>
          </a:xfrm>
        </p:spPr>
        <p:txBody>
          <a:bodyPr/>
          <a:lstStyle/>
          <a:p>
            <a:pPr marL="0" indent="0">
              <a:buNone/>
            </a:pPr>
            <a:r>
              <a:rPr lang="en-IN" dirty="0">
                <a:solidFill>
                  <a:schemeClr val="lt2"/>
                </a:solidFill>
              </a:rPr>
              <a:t>HC – 12</a:t>
            </a:r>
          </a:p>
          <a:p>
            <a:pPr indent="-292100">
              <a:spcBef>
                <a:spcPts val="1600"/>
              </a:spcBef>
              <a:buSzPts val="1000"/>
            </a:pPr>
            <a:r>
              <a:rPr lang="en-US" sz="1200" dirty="0"/>
              <a:t>HC-12 wireless serial port communication module is a new-generation multichannel embedded wireless data transmission module.</a:t>
            </a:r>
          </a:p>
          <a:p>
            <a:pPr indent="-292100">
              <a:spcBef>
                <a:spcPts val="1600"/>
              </a:spcBef>
              <a:buSzPts val="1000"/>
            </a:pPr>
            <a:r>
              <a:rPr lang="en-US" sz="1200" dirty="0"/>
              <a:t>The HC-12 is a half-duplex 20 dBm transmitter paired with a receiver that has -117 dBm (2×10</a:t>
            </a:r>
            <a:r>
              <a:rPr lang="en-US" sz="1200" baseline="30000" dirty="0"/>
              <a:t>-15</a:t>
            </a:r>
            <a:r>
              <a:rPr lang="en-US" sz="1200" dirty="0"/>
              <a:t> W) sensitivity. </a:t>
            </a:r>
            <a:r>
              <a:rPr lang="en-IN" sz="1200" dirty="0"/>
              <a:t> </a:t>
            </a:r>
            <a:endParaRPr lang="en-US" sz="1200" dirty="0"/>
          </a:p>
          <a:p>
            <a:pPr indent="-292100">
              <a:spcBef>
                <a:spcPts val="1600"/>
              </a:spcBef>
              <a:buSzPts val="1000"/>
            </a:pPr>
            <a:r>
              <a:rPr lang="en-US" sz="1200" dirty="0"/>
              <a:t>Paired with an external antenna, these transceivers are capable of communicating up to and possibly slightly beyond 1 km in the open and are more than adequate for providing coverage throughout a typical house.</a:t>
            </a:r>
          </a:p>
          <a:p>
            <a:pPr indent="-292100">
              <a:spcBef>
                <a:spcPts val="1600"/>
              </a:spcBef>
              <a:buSzPts val="1000"/>
            </a:pPr>
            <a:r>
              <a:rPr lang="en-IN" sz="1200" dirty="0"/>
              <a:t>Operating frequency range (433.4—473.0MHz).</a:t>
            </a:r>
          </a:p>
          <a:p>
            <a:pPr marL="139700" indent="0">
              <a:buNone/>
            </a:pPr>
            <a:endParaRPr lang="en-US" sz="1200" dirty="0"/>
          </a:p>
          <a:p>
            <a:pPr marL="0" indent="0">
              <a:buNone/>
            </a:pPr>
            <a:endParaRPr lang="en-IN" dirty="0">
              <a:solidFill>
                <a:schemeClr val="lt2"/>
              </a:solidFill>
            </a:endParaRPr>
          </a:p>
        </p:txBody>
      </p:sp>
      <p:sp>
        <p:nvSpPr>
          <p:cNvPr id="4" name="Text Placeholder 3">
            <a:extLst>
              <a:ext uri="{FF2B5EF4-FFF2-40B4-BE49-F238E27FC236}">
                <a16:creationId xmlns:a16="http://schemas.microsoft.com/office/drawing/2014/main" id="{38A8EA1D-1077-4534-892B-DC7BF321F7ED}"/>
              </a:ext>
            </a:extLst>
          </p:cNvPr>
          <p:cNvSpPr>
            <a:spLocks noGrp="1"/>
          </p:cNvSpPr>
          <p:nvPr>
            <p:ph type="body" idx="2"/>
          </p:nvPr>
        </p:nvSpPr>
        <p:spPr>
          <a:xfrm>
            <a:off x="4832400" y="1009751"/>
            <a:ext cx="3999900" cy="3721046"/>
          </a:xfrm>
        </p:spPr>
        <p:txBody>
          <a:bodyPr/>
          <a:lstStyle/>
          <a:p>
            <a:pPr marL="0" indent="0">
              <a:buNone/>
            </a:pPr>
            <a:r>
              <a:rPr lang="en-IN" dirty="0">
                <a:solidFill>
                  <a:schemeClr val="lt2"/>
                </a:solidFill>
              </a:rPr>
              <a:t>LoRa WAN - (SX1278)</a:t>
            </a:r>
          </a:p>
          <a:p>
            <a:pPr marL="0" indent="0">
              <a:buNone/>
            </a:pPr>
            <a:endParaRPr lang="en-IN" dirty="0">
              <a:solidFill>
                <a:schemeClr val="lt2"/>
              </a:solidFill>
            </a:endParaRPr>
          </a:p>
          <a:p>
            <a:pPr>
              <a:buFont typeface="Arial" panose="020B0604020202020204" pitchFamily="34" charset="0"/>
              <a:buChar char="•"/>
            </a:pPr>
            <a:r>
              <a:rPr lang="en-US" sz="1200" dirty="0"/>
              <a:t>The term LoRa stands for Long Range. </a:t>
            </a:r>
          </a:p>
          <a:p>
            <a:pPr>
              <a:buFont typeface="Arial" panose="020B0604020202020204" pitchFamily="34" charset="0"/>
              <a:buChar char="•"/>
            </a:pPr>
            <a:endParaRPr lang="en-US" sz="1200" dirty="0"/>
          </a:p>
          <a:p>
            <a:pPr>
              <a:buFont typeface="Arial" panose="020B0604020202020204" pitchFamily="34" charset="0"/>
              <a:buChar char="•"/>
            </a:pPr>
            <a:r>
              <a:rPr lang="en-US" sz="1200" dirty="0"/>
              <a:t>The SX1278 transceivers feature the LoRa long range modem that provides ultra-long range spread spectrum communication and minimum current consumption.</a:t>
            </a:r>
          </a:p>
          <a:p>
            <a:pPr marL="139700" indent="0">
              <a:buNone/>
            </a:pPr>
            <a:endParaRPr lang="en-US" sz="1200" dirty="0"/>
          </a:p>
          <a:p>
            <a:pPr>
              <a:buFont typeface="Arial" panose="020B0604020202020204" pitchFamily="34" charset="0"/>
              <a:buChar char="•"/>
            </a:pPr>
            <a:r>
              <a:rPr lang="en-US" sz="1200" dirty="0"/>
              <a:t>This can achieve a distance of 15-20 km and can work on battery for years. </a:t>
            </a:r>
          </a:p>
          <a:p>
            <a:pPr marL="139700" indent="0">
              <a:buNone/>
            </a:pPr>
            <a:endParaRPr lang="en-US" sz="1200" dirty="0"/>
          </a:p>
          <a:p>
            <a:pPr marL="139700" indent="0">
              <a:buNone/>
            </a:pPr>
            <a:r>
              <a:rPr lang="en-IN" sz="1200" dirty="0"/>
              <a:t>Advantages: </a:t>
            </a:r>
          </a:p>
          <a:p>
            <a:pPr>
              <a:buFont typeface="Arial" panose="020B0604020202020204" pitchFamily="34" charset="0"/>
              <a:buChar char="•"/>
            </a:pPr>
            <a:r>
              <a:rPr lang="en-IN" sz="1200" dirty="0"/>
              <a:t>Long Range </a:t>
            </a:r>
          </a:p>
          <a:p>
            <a:pPr>
              <a:buFont typeface="Arial" panose="020B0604020202020204" pitchFamily="34" charset="0"/>
              <a:buChar char="•"/>
            </a:pPr>
            <a:r>
              <a:rPr lang="en-IN" sz="1200" dirty="0"/>
              <a:t>Low Power consumption </a:t>
            </a:r>
          </a:p>
          <a:p>
            <a:pPr>
              <a:buFont typeface="Arial" panose="020B0604020202020204" pitchFamily="34" charset="0"/>
              <a:buChar char="•"/>
            </a:pPr>
            <a:r>
              <a:rPr lang="en-IN" sz="1200" dirty="0"/>
              <a:t>Small size </a:t>
            </a:r>
          </a:p>
          <a:p>
            <a:pPr>
              <a:buFont typeface="Arial" panose="020B0604020202020204" pitchFamily="34" charset="0"/>
              <a:buChar char="•"/>
            </a:pPr>
            <a:r>
              <a:rPr lang="en-IN" sz="1200" dirty="0"/>
              <a:t>Minimum cost for deployment. </a:t>
            </a:r>
          </a:p>
          <a:p>
            <a:pPr marL="0" indent="0">
              <a:buNone/>
            </a:pPr>
            <a:endParaRPr lang="en-IN" dirty="0">
              <a:solidFill>
                <a:schemeClr val="lt2"/>
              </a:solidFill>
            </a:endParaRPr>
          </a:p>
        </p:txBody>
      </p:sp>
    </p:spTree>
    <p:extLst>
      <p:ext uri="{BB962C8B-B14F-4D97-AF65-F5344CB8AC3E}">
        <p14:creationId xmlns:p14="http://schemas.microsoft.com/office/powerpoint/2010/main" val="35692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1352</Words>
  <Application>Microsoft Office PowerPoint</Application>
  <PresentationFormat>On-screen Show (16:9)</PresentationFormat>
  <Paragraphs>156</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Times New Roman</vt:lpstr>
      <vt:lpstr>Arial</vt:lpstr>
      <vt:lpstr>Old Standard TT</vt:lpstr>
      <vt:lpstr>Paperback</vt:lpstr>
      <vt:lpstr>Soldiers Health Monitoring and Position Tracking System</vt:lpstr>
      <vt:lpstr>Introduction</vt:lpstr>
      <vt:lpstr>PowerPoint Presentation</vt:lpstr>
      <vt:lpstr>PowerPoint Presentation</vt:lpstr>
      <vt:lpstr>Steps to Reach Goal</vt:lpstr>
      <vt:lpstr>Literature Survey</vt:lpstr>
      <vt:lpstr>Components Required</vt:lpstr>
      <vt:lpstr>Wireless Communication Modules</vt:lpstr>
      <vt:lpstr>Methodology</vt:lpstr>
      <vt:lpstr>Methodology</vt:lpstr>
      <vt:lpstr>PowerPoint Presentation</vt:lpstr>
      <vt:lpstr>Block Diagram</vt:lpstr>
      <vt:lpstr>PowerPoint Presentation</vt:lpstr>
      <vt:lpstr>Timeline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Soldiers Health Monitoring and Position Tracking System</dc:title>
  <cp:lastModifiedBy>parit</cp:lastModifiedBy>
  <cp:revision>22</cp:revision>
  <dcterms:modified xsi:type="dcterms:W3CDTF">2020-09-04T11:30:57Z</dcterms:modified>
</cp:coreProperties>
</file>