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42"/>
  </p:notesMasterIdLst>
  <p:handoutMasterIdLst>
    <p:handoutMasterId r:id="rId43"/>
  </p:handoutMasterIdLst>
  <p:sldIdLst>
    <p:sldId id="256" r:id="rId2"/>
    <p:sldId id="257" r:id="rId3"/>
    <p:sldId id="258" r:id="rId4"/>
    <p:sldId id="296" r:id="rId5"/>
    <p:sldId id="259" r:id="rId6"/>
    <p:sldId id="261" r:id="rId7"/>
    <p:sldId id="262" r:id="rId8"/>
    <p:sldId id="263" r:id="rId9"/>
    <p:sldId id="264" r:id="rId10"/>
    <p:sldId id="265" r:id="rId11"/>
    <p:sldId id="297" r:id="rId12"/>
    <p:sldId id="266" r:id="rId13"/>
    <p:sldId id="267" r:id="rId14"/>
    <p:sldId id="268" r:id="rId15"/>
    <p:sldId id="269" r:id="rId16"/>
    <p:sldId id="270" r:id="rId17"/>
    <p:sldId id="275" r:id="rId18"/>
    <p:sldId id="276" r:id="rId19"/>
    <p:sldId id="277" r:id="rId20"/>
    <p:sldId id="278" r:id="rId21"/>
    <p:sldId id="279" r:id="rId22"/>
    <p:sldId id="271" r:id="rId23"/>
    <p:sldId id="280" r:id="rId24"/>
    <p:sldId id="281" r:id="rId25"/>
    <p:sldId id="283" r:id="rId26"/>
    <p:sldId id="272" r:id="rId27"/>
    <p:sldId id="282" r:id="rId28"/>
    <p:sldId id="285" r:id="rId29"/>
    <p:sldId id="286" r:id="rId30"/>
    <p:sldId id="287" r:id="rId31"/>
    <p:sldId id="288" r:id="rId32"/>
    <p:sldId id="289" r:id="rId33"/>
    <p:sldId id="290" r:id="rId34"/>
    <p:sldId id="291" r:id="rId35"/>
    <p:sldId id="273" r:id="rId36"/>
    <p:sldId id="292" r:id="rId37"/>
    <p:sldId id="293" r:id="rId38"/>
    <p:sldId id="294" r:id="rId39"/>
    <p:sldId id="295" r:id="rId40"/>
    <p:sldId id="274" r:id="rId41"/>
  </p:sldIdLst>
  <p:sldSz cx="9144000" cy="6858000" type="screen4x3"/>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BE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autoAdjust="0"/>
    <p:restoredTop sz="94660"/>
  </p:normalViewPr>
  <p:slideViewPr>
    <p:cSldViewPr snapToGrid="0">
      <p:cViewPr varScale="1">
        <p:scale>
          <a:sx n="91" d="100"/>
          <a:sy n="91" d="100"/>
        </p:scale>
        <p:origin x="136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8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5D4396-57B1-3032-64CB-E211358B5F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BA2675A6-F2ED-473B-4F0D-24D90E3687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943956-3057-4055-9A90-4C269EE82404}" type="datetimeFigureOut">
              <a:rPr lang="en-IN" smtClean="0"/>
              <a:t>12-04-2023</a:t>
            </a:fld>
            <a:endParaRPr lang="en-IN" dirty="0"/>
          </a:p>
        </p:txBody>
      </p:sp>
      <p:sp>
        <p:nvSpPr>
          <p:cNvPr id="4" name="Footer Placeholder 3">
            <a:extLst>
              <a:ext uri="{FF2B5EF4-FFF2-40B4-BE49-F238E27FC236}">
                <a16:creationId xmlns:a16="http://schemas.microsoft.com/office/drawing/2014/main" id="{C842B8DB-DD18-7E5B-3B8E-4947545FD5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F1B399C5-94CD-FF84-1EEF-072BECFF8F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98EA63-1DAD-437A-99F3-10B70F1078EF}" type="slidenum">
              <a:rPr lang="en-IN" smtClean="0"/>
              <a:t>‹#›</a:t>
            </a:fld>
            <a:endParaRPr lang="en-IN" dirty="0"/>
          </a:p>
        </p:txBody>
      </p:sp>
    </p:spTree>
    <p:extLst>
      <p:ext uri="{BB962C8B-B14F-4D97-AF65-F5344CB8AC3E}">
        <p14:creationId xmlns:p14="http://schemas.microsoft.com/office/powerpoint/2010/main" val="34968590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FA4F9-65C6-4690-A2A3-F58E16C11E4B}" type="datetimeFigureOut">
              <a:rPr lang="en-IN" smtClean="0"/>
              <a:t>12-04-2023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96913-E1C6-47D9-B869-FD20FA6660CF}" type="slidenum">
              <a:rPr lang="en-IN" smtClean="0"/>
              <a:t>‹#›</a:t>
            </a:fld>
            <a:endParaRPr lang="en-IN" dirty="0"/>
          </a:p>
        </p:txBody>
      </p:sp>
    </p:spTree>
    <p:extLst>
      <p:ext uri="{BB962C8B-B14F-4D97-AF65-F5344CB8AC3E}">
        <p14:creationId xmlns:p14="http://schemas.microsoft.com/office/powerpoint/2010/main" val="30566286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4176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1700784" y="1408176"/>
            <a:ext cx="4800600" cy="2387600"/>
          </a:xfrm>
        </p:spPr>
        <p:txBody>
          <a:bodyPr anchor="t">
            <a:normAutofit/>
          </a:bodyPr>
          <a:lstStyle>
            <a:lvl1pPr algn="l">
              <a:lnSpc>
                <a:spcPct val="80000"/>
              </a:lnSpc>
              <a:defRPr sz="54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2900934" y="5047488"/>
            <a:ext cx="4114800" cy="384048"/>
          </a:xfrm>
        </p:spPr>
        <p:txBody>
          <a:bodyPr/>
          <a:lstStyle>
            <a:lvl1pPr marL="0" indent="0" algn="l">
              <a:lnSpc>
                <a:spcPct val="80000"/>
              </a:lnSpc>
              <a:spcBef>
                <a:spcPts val="0"/>
              </a:spcBef>
              <a:buNone/>
              <a:defRPr sz="18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p:nvGrpSpPr>
        <p:grpSpPr>
          <a:xfrm>
            <a:off x="2984650" y="5801746"/>
            <a:ext cx="6166277"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492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1721358" y="1463040"/>
            <a:ext cx="5623560" cy="704088"/>
          </a:xfrm>
        </p:spPr>
        <p:txBody>
          <a:bodyPr/>
          <a:lstStyle>
            <a:lvl1pPr>
              <a:defRPr sz="375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p:nvGrpSpPr>
        <p:grpSpPr>
          <a:xfrm>
            <a:off x="1800226" y="2535842"/>
            <a:ext cx="7350845"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1741932" y="2971800"/>
            <a:ext cx="3621024" cy="490538"/>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1741932" y="4443984"/>
            <a:ext cx="3621024" cy="490538"/>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1515618" y="3401568"/>
            <a:ext cx="6284415" cy="975260"/>
          </a:xfrm>
        </p:spPr>
        <p:txBody>
          <a:bodyPr numCol="2" spcCol="91440"/>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1515618" y="4901184"/>
            <a:ext cx="6284415" cy="975260"/>
          </a:xfrm>
        </p:spPr>
        <p:txBody>
          <a:bodyPr numCol="2" spcCol="91440"/>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3297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452628" y="1463040"/>
            <a:ext cx="8153781" cy="704088"/>
          </a:xfrm>
        </p:spPr>
        <p:txBody>
          <a:bodyPr/>
          <a:lstStyle>
            <a:lvl1pPr>
              <a:defRPr sz="3750"/>
            </a:lvl1pPr>
          </a:lstStyle>
          <a:p>
            <a:r>
              <a:rPr lang="en-US"/>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486918" y="2980944"/>
            <a:ext cx="2462022" cy="1106424"/>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3250692" y="2980944"/>
            <a:ext cx="2462022" cy="1106424"/>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74320" y="4114800"/>
            <a:ext cx="2462022" cy="975260"/>
          </a:xfrm>
        </p:spPr>
        <p:txBody>
          <a:bodyPr numCol="1" spcCol="91440"/>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3003804" y="4114800"/>
            <a:ext cx="2462022" cy="975260"/>
          </a:xfrm>
        </p:spPr>
        <p:txBody>
          <a:bodyPr numCol="1" spcCol="91440"/>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p:nvGrpSpPr>
        <p:grpSpPr>
          <a:xfrm>
            <a:off x="537591" y="2527173"/>
            <a:ext cx="8068818"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6199632" y="2980944"/>
            <a:ext cx="2462022" cy="1106424"/>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5980176" y="4114800"/>
            <a:ext cx="2462022" cy="975260"/>
          </a:xfrm>
        </p:spPr>
        <p:txBody>
          <a:bodyPr numCol="1" spcCol="91440"/>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47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p:nvSpPr>
        <p:spPr>
          <a:xfrm>
            <a:off x="0" y="0"/>
            <a:ext cx="75152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1735074" y="1426464"/>
            <a:ext cx="5006340" cy="1702816"/>
          </a:xfrm>
        </p:spPr>
        <p:txBody>
          <a:bodyPr anchor="t"/>
          <a:lstStyle>
            <a:lvl1pPr>
              <a:lnSpc>
                <a:spcPct val="80000"/>
              </a:lnSpc>
              <a:defRPr sz="5400" cap="all" baseline="0">
                <a:solidFill>
                  <a:schemeClr val="bg1"/>
                </a:solidFill>
              </a:defRPr>
            </a:lvl1pPr>
          </a:lstStyle>
          <a:p>
            <a:r>
              <a:rPr lang="en-US"/>
              <a:t>Click to edit Master title style</a:t>
            </a:r>
            <a:endParaRPr lang="en-US" dirty="0"/>
          </a:p>
        </p:txBody>
      </p:sp>
      <p:grpSp>
        <p:nvGrpSpPr>
          <p:cNvPr id="7" name="Group 6">
            <a:extLst>
              <a:ext uri="{FF2B5EF4-FFF2-40B4-BE49-F238E27FC236}">
                <a16:creationId xmlns:a16="http://schemas.microsoft.com/office/drawing/2014/main" id="{D80535FC-1B0E-C4EB-FE55-190522219FEA}"/>
              </a:ext>
            </a:extLst>
          </p:cNvPr>
          <p:cNvGrpSpPr/>
          <p:nvPr/>
        </p:nvGrpSpPr>
        <p:grpSpPr>
          <a:xfrm>
            <a:off x="2984650" y="5799270"/>
            <a:ext cx="6159350"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2907792" y="3383280"/>
            <a:ext cx="3566160" cy="2057400"/>
          </a:xfrm>
        </p:spPr>
        <p:txBody>
          <a:bodyPr/>
          <a:lstStyle>
            <a:lvl1pPr marL="0" indent="0">
              <a:lnSpc>
                <a:spcPct val="150000"/>
              </a:lnSpc>
              <a:spcBef>
                <a:spcPts val="0"/>
              </a:spcBef>
              <a:buNone/>
              <a:defRPr sz="1650" b="1">
                <a:solidFill>
                  <a:schemeClr val="bg1"/>
                </a:solidFill>
              </a:defRPr>
            </a:lvl1pPr>
            <a:lvl2pPr marL="0" indent="0">
              <a:lnSpc>
                <a:spcPct val="150000"/>
              </a:lnSpc>
              <a:spcBef>
                <a:spcPts val="0"/>
              </a:spcBef>
              <a:buNone/>
              <a:defRPr sz="165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9951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IN"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2108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DBF5D406-F7D2-4648-BC64-925321EBBC3B}" type="slidenum">
              <a:rPr lang="en-IN" smtClean="0"/>
              <a:t>‹#›</a:t>
            </a:fld>
            <a:endParaRPr lang="en-IN" dirty="0"/>
          </a:p>
        </p:txBody>
      </p:sp>
    </p:spTree>
    <p:extLst>
      <p:ext uri="{BB962C8B-B14F-4D97-AF65-F5344CB8AC3E}">
        <p14:creationId xmlns:p14="http://schemas.microsoft.com/office/powerpoint/2010/main" val="2453740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DBF5D406-F7D2-4648-BC64-925321EBBC3B}" type="slidenum">
              <a:rPr lang="en-IN" smtClean="0"/>
              <a:t>‹#›</a:t>
            </a:fld>
            <a:endParaRPr lang="en-IN" dirty="0"/>
          </a:p>
        </p:txBody>
      </p:sp>
    </p:spTree>
    <p:extLst>
      <p:ext uri="{BB962C8B-B14F-4D97-AF65-F5344CB8AC3E}">
        <p14:creationId xmlns:p14="http://schemas.microsoft.com/office/powerpoint/2010/main" val="378627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629841" y="457200"/>
            <a:ext cx="2949178" cy="1600200"/>
          </a:xfrm>
        </p:spPr>
        <p:txBody>
          <a:bodyPr anchor="b"/>
          <a:lstStyle>
            <a:lvl1pPr>
              <a:defRPr sz="24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dirty="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DBF5D406-F7D2-4648-BC64-925321EBBC3B}" type="slidenum">
              <a:rPr lang="en-IN" smtClean="0"/>
              <a:t>‹#›</a:t>
            </a:fld>
            <a:endParaRPr lang="en-IN" dirty="0"/>
          </a:p>
        </p:txBody>
      </p:sp>
    </p:spTree>
    <p:extLst>
      <p:ext uri="{BB962C8B-B14F-4D97-AF65-F5344CB8AC3E}">
        <p14:creationId xmlns:p14="http://schemas.microsoft.com/office/powerpoint/2010/main" val="112635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1721358" y="1463040"/>
            <a:ext cx="5623560" cy="704088"/>
          </a:xfrm>
        </p:spPr>
        <p:txBody>
          <a:bodyPr/>
          <a:lstStyle>
            <a:lvl1pPr>
              <a:defRPr sz="3750"/>
            </a:lvl1pPr>
          </a:lstStyle>
          <a:p>
            <a:r>
              <a:rPr lang="en-US"/>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1741932" y="2953513"/>
            <a:ext cx="5602986" cy="3296563"/>
          </a:xfrm>
        </p:spPr>
        <p:txBody>
          <a:bodyPr/>
          <a:lstStyle>
            <a:lvl1pPr marL="0" indent="0">
              <a:lnSpc>
                <a:spcPct val="100000"/>
              </a:lnSpc>
              <a:spcBef>
                <a:spcPts val="0"/>
              </a:spcBef>
              <a:spcAft>
                <a:spcPts val="1125"/>
              </a:spcAft>
              <a:buNone/>
              <a:defRPr sz="1650" b="1"/>
            </a:lvl1pPr>
            <a:lvl2pPr marL="0" indent="0">
              <a:lnSpc>
                <a:spcPct val="100000"/>
              </a:lnSpc>
              <a:spcBef>
                <a:spcPts val="0"/>
              </a:spcBef>
              <a:buNone/>
              <a:defRPr sz="1200" i="1"/>
            </a:lvl2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DBF5D406-F7D2-4648-BC64-925321EBBC3B}" type="slidenum">
              <a:rPr lang="en-IN" smtClean="0"/>
              <a:t>‹#›</a:t>
            </a:fld>
            <a:endParaRPr lang="en-IN" dirty="0"/>
          </a:p>
        </p:txBody>
      </p:sp>
      <p:grpSp>
        <p:nvGrpSpPr>
          <p:cNvPr id="7" name="Group 6">
            <a:extLst>
              <a:ext uri="{FF2B5EF4-FFF2-40B4-BE49-F238E27FC236}">
                <a16:creationId xmlns:a16="http://schemas.microsoft.com/office/drawing/2014/main" id="{52789DD7-8E5F-BCF6-7A1E-0AC33BD880AC}"/>
              </a:ext>
            </a:extLst>
          </p:cNvPr>
          <p:cNvGrpSpPr/>
          <p:nvPr/>
        </p:nvGrpSpPr>
        <p:grpSpPr>
          <a:xfrm>
            <a:off x="1800226" y="2535842"/>
            <a:ext cx="7350845"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74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3042744" y="1709739"/>
            <a:ext cx="5467844" cy="2852737"/>
          </a:xfrm>
        </p:spPr>
        <p:txBody>
          <a:bodyPr anchor="b"/>
          <a:lstStyle>
            <a:lvl1pPr>
              <a:defRPr sz="45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3042744" y="4589464"/>
            <a:ext cx="5467843"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p:nvGrpSpPr>
        <p:grpSpPr>
          <a:xfrm>
            <a:off x="2984650" y="5801746"/>
            <a:ext cx="6166277"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562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6" name="Rectangle 5">
            <a:extLst>
              <a:ext uri="{FF2B5EF4-FFF2-40B4-BE49-F238E27FC236}">
                <a16:creationId xmlns:a16="http://schemas.microsoft.com/office/drawing/2014/main" id="{D62C33EA-A741-FA13-451C-6F35902CBDD0}"/>
              </a:ext>
            </a:extLst>
          </p:cNvPr>
          <p:cNvSpPr/>
          <p:nvPr/>
        </p:nvSpPr>
        <p:spPr>
          <a:xfrm>
            <a:off x="0" y="722376"/>
            <a:ext cx="9144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p:nvCxnSpPr>
        <p:spPr>
          <a:xfrm>
            <a:off x="3200400" y="2523745"/>
            <a:ext cx="59436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p:nvCxnSpPr>
        <p:spPr>
          <a:xfrm>
            <a:off x="542538" y="2523744"/>
            <a:ext cx="2657862"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452628" y="1463040"/>
            <a:ext cx="7886700" cy="575321"/>
          </a:xfrm>
        </p:spPr>
        <p:txBody>
          <a:bodyPr/>
          <a:lstStyle>
            <a:lvl1pPr>
              <a:defRPr sz="375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486918" y="2971800"/>
            <a:ext cx="3621024" cy="490538"/>
          </a:xfrm>
        </p:spPr>
        <p:txBody>
          <a:bodyPr/>
          <a:lstStyle>
            <a:lvl1pPr marL="0" indent="0">
              <a:lnSpc>
                <a:spcPct val="100000"/>
              </a:lnSpc>
              <a:spcBef>
                <a:spcPts val="0"/>
              </a:spcBef>
              <a:buNone/>
              <a:defRPr sz="16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4677156" y="2971800"/>
            <a:ext cx="3621024" cy="490538"/>
          </a:xfrm>
        </p:spPr>
        <p:txBody>
          <a:bodyPr/>
          <a:lstStyle>
            <a:lvl1pPr marL="0" indent="0">
              <a:lnSpc>
                <a:spcPct val="100000"/>
              </a:lnSpc>
              <a:spcBef>
                <a:spcPts val="0"/>
              </a:spcBef>
              <a:buNone/>
              <a:defRPr sz="16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274320" y="3401568"/>
            <a:ext cx="3833622" cy="1682750"/>
          </a:xfrm>
        </p:spPr>
        <p:txBody>
          <a:bodyPr/>
          <a:lstStyle>
            <a:lvl1pPr marL="212598" indent="-212598">
              <a:lnSpc>
                <a:spcPct val="150000"/>
              </a:lnSpc>
              <a:spcBef>
                <a:spcPts val="0"/>
              </a:spcBef>
              <a:defRPr sz="1200">
                <a:solidFill>
                  <a:schemeClr val="bg1"/>
                </a:solidFill>
              </a:defRPr>
            </a:lvl1pPr>
            <a:lvl2pPr indent="-212598">
              <a:lnSpc>
                <a:spcPct val="150000"/>
              </a:lnSpc>
              <a:spcBef>
                <a:spcPts val="0"/>
              </a:spcBef>
              <a:defRPr sz="1200">
                <a:solidFill>
                  <a:schemeClr val="bg1"/>
                </a:solidFill>
              </a:defRPr>
            </a:lvl2pPr>
            <a:lvl3pPr indent="-212598">
              <a:lnSpc>
                <a:spcPct val="150000"/>
              </a:lnSpc>
              <a:spcBef>
                <a:spcPts val="0"/>
              </a:spcBef>
              <a:defRPr sz="1200">
                <a:solidFill>
                  <a:schemeClr val="bg1"/>
                </a:solidFill>
              </a:defRPr>
            </a:lvl3pPr>
            <a:lvl4pPr indent="-212598">
              <a:lnSpc>
                <a:spcPct val="150000"/>
              </a:lnSpc>
              <a:spcBef>
                <a:spcPts val="0"/>
              </a:spcBef>
              <a:defRPr sz="1200">
                <a:solidFill>
                  <a:schemeClr val="bg1"/>
                </a:solidFill>
              </a:defRPr>
            </a:lvl4pPr>
            <a:lvl5pPr indent="-212598">
              <a:lnSpc>
                <a:spcPct val="150000"/>
              </a:lnSpc>
              <a:spcBef>
                <a:spcPts val="0"/>
              </a:spcBef>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4457700" y="3401568"/>
            <a:ext cx="3833622" cy="1682750"/>
          </a:xfrm>
        </p:spPr>
        <p:txBody>
          <a:bodyPr/>
          <a:lstStyle>
            <a:lvl1pPr marL="212598" indent="-212598">
              <a:lnSpc>
                <a:spcPct val="150000"/>
              </a:lnSpc>
              <a:spcBef>
                <a:spcPts val="0"/>
              </a:spcBef>
              <a:defRPr sz="1200">
                <a:solidFill>
                  <a:schemeClr val="bg1"/>
                </a:solidFill>
              </a:defRPr>
            </a:lvl1pPr>
            <a:lvl2pPr indent="-212598">
              <a:lnSpc>
                <a:spcPct val="150000"/>
              </a:lnSpc>
              <a:spcBef>
                <a:spcPts val="0"/>
              </a:spcBef>
              <a:defRPr sz="1200">
                <a:solidFill>
                  <a:schemeClr val="bg1"/>
                </a:solidFill>
              </a:defRPr>
            </a:lvl2pPr>
            <a:lvl3pPr indent="-212598">
              <a:lnSpc>
                <a:spcPct val="150000"/>
              </a:lnSpc>
              <a:spcBef>
                <a:spcPts val="0"/>
              </a:spcBef>
              <a:defRPr sz="1200">
                <a:solidFill>
                  <a:schemeClr val="bg1"/>
                </a:solidFill>
              </a:defRPr>
            </a:lvl3pPr>
            <a:lvl4pPr indent="-212598">
              <a:lnSpc>
                <a:spcPct val="150000"/>
              </a:lnSpc>
              <a:spcBef>
                <a:spcPts val="0"/>
              </a:spcBef>
              <a:defRPr sz="1200">
                <a:solidFill>
                  <a:schemeClr val="bg1"/>
                </a:solidFill>
              </a:defRPr>
            </a:lvl4pPr>
            <a:lvl5pPr indent="-212598">
              <a:lnSpc>
                <a:spcPct val="150000"/>
              </a:lnSpc>
              <a:spcBef>
                <a:spcPts val="0"/>
              </a:spcBef>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4164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6" name="Rectangle 5">
            <a:extLst>
              <a:ext uri="{FF2B5EF4-FFF2-40B4-BE49-F238E27FC236}">
                <a16:creationId xmlns:a16="http://schemas.microsoft.com/office/drawing/2014/main" id="{D62C33EA-A741-FA13-451C-6F35902CBDD0}"/>
              </a:ext>
            </a:extLst>
          </p:cNvPr>
          <p:cNvSpPr/>
          <p:nvPr/>
        </p:nvSpPr>
        <p:spPr>
          <a:xfrm>
            <a:off x="0" y="722376"/>
            <a:ext cx="9144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452628" y="1463040"/>
            <a:ext cx="7886700" cy="575321"/>
          </a:xfrm>
        </p:spPr>
        <p:txBody>
          <a:bodyPr/>
          <a:lstStyle>
            <a:lvl1pPr>
              <a:defRPr sz="375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486918" y="2971800"/>
            <a:ext cx="3621024" cy="490538"/>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4677156" y="2971800"/>
            <a:ext cx="3621024" cy="490538"/>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274320" y="3401568"/>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4457700" y="3401568"/>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p:nvGrpSpPr>
        <p:grpSpPr>
          <a:xfrm rot="10800000">
            <a:off x="545219" y="2521656"/>
            <a:ext cx="8610606"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534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p:nvSpPr>
        <p:spPr>
          <a:xfrm>
            <a:off x="0" y="0"/>
            <a:ext cx="9144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noProof="0" dirty="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endParaRPr lang="en-IN"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DBF5D406-F7D2-4648-BC64-925321EBBC3B}" type="slidenum">
              <a:rPr lang="en-IN" smtClean="0"/>
              <a:t>‹#›</a:t>
            </a:fld>
            <a:endParaRPr lang="en-IN" dirty="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452628" y="1463040"/>
            <a:ext cx="7886700" cy="575321"/>
          </a:xfrm>
        </p:spPr>
        <p:txBody>
          <a:bodyPr/>
          <a:lstStyle>
            <a:lvl1pPr>
              <a:defRPr sz="375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486918" y="3483864"/>
            <a:ext cx="3621024" cy="490538"/>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274320" y="3931920"/>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4457700" y="3931920"/>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p:nvGrpSpPr>
        <p:grpSpPr>
          <a:xfrm rot="16200000" flipV="1">
            <a:off x="5844406"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438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p:nvSpPr>
        <p:spPr>
          <a:xfrm>
            <a:off x="6086476" y="0"/>
            <a:ext cx="305752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noProof="0" dirty="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p:nvGrpSpPr>
        <p:grpSpPr>
          <a:xfrm>
            <a:off x="4738260" y="4564865"/>
            <a:ext cx="4393780"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4663440" y="2514601"/>
            <a:ext cx="3634740" cy="1682749"/>
          </a:xfrm>
        </p:spPr>
        <p:txBody>
          <a:bodyPr/>
          <a:lstStyle>
            <a:lvl1pPr>
              <a:lnSpc>
                <a:spcPct val="100000"/>
              </a:lnSpc>
              <a:defRPr sz="375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473202" y="1252728"/>
            <a:ext cx="3621024" cy="490538"/>
          </a:xfrm>
        </p:spPr>
        <p:txBody>
          <a:bodyPr/>
          <a:lstStyle>
            <a:lvl1pPr marL="0" indent="0">
              <a:lnSpc>
                <a:spcPct val="15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473202" y="3584448"/>
            <a:ext cx="3621024" cy="490538"/>
          </a:xfrm>
        </p:spPr>
        <p:txBody>
          <a:bodyPr/>
          <a:lstStyle>
            <a:lvl1pPr marL="0" indent="0">
              <a:lnSpc>
                <a:spcPct val="15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274320" y="1792224"/>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274320" y="4123945"/>
            <a:ext cx="3566160" cy="941831"/>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473202" y="5065776"/>
            <a:ext cx="3621024" cy="490538"/>
          </a:xfrm>
        </p:spPr>
        <p:txBody>
          <a:bodyPr/>
          <a:lstStyle>
            <a:lvl1pPr marL="0" indent="0">
              <a:lnSpc>
                <a:spcPct val="15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274320" y="5605272"/>
            <a:ext cx="3566160" cy="1143254"/>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3578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p:nvSpPr>
        <p:spPr>
          <a:xfrm>
            <a:off x="-9525" y="858"/>
            <a:ext cx="2295525"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DBF5D406-F7D2-4648-BC64-925321EBBC3B}" type="slidenum">
              <a:rPr lang="en-IN" smtClean="0"/>
              <a:t>‹#›</a:t>
            </a:fld>
            <a:endParaRPr lang="en-IN" dirty="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500634" y="1399033"/>
            <a:ext cx="3634740" cy="1682749"/>
          </a:xfrm>
        </p:spPr>
        <p:txBody>
          <a:bodyPr/>
          <a:lstStyle>
            <a:lvl1pPr>
              <a:lnSpc>
                <a:spcPct val="80000"/>
              </a:lnSpc>
              <a:defRPr sz="375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4684014" y="1252728"/>
            <a:ext cx="3621024" cy="490538"/>
          </a:xfrm>
        </p:spPr>
        <p:txBody>
          <a:bodyPr/>
          <a:lstStyle>
            <a:lvl1pPr marL="0" indent="0">
              <a:lnSpc>
                <a:spcPct val="15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4684014" y="3502152"/>
            <a:ext cx="3621024" cy="490538"/>
          </a:xfrm>
        </p:spPr>
        <p:txBody>
          <a:bodyPr/>
          <a:lstStyle>
            <a:lvl1pPr marL="0" indent="0">
              <a:lnSpc>
                <a:spcPct val="100000"/>
              </a:lnSpc>
              <a:spcBef>
                <a:spcPts val="0"/>
              </a:spcBef>
              <a:buNone/>
              <a:defRPr sz="165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4491990" y="1792224"/>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4491990" y="3941064"/>
            <a:ext cx="3566160" cy="1682750"/>
          </a:xfrm>
        </p:spPr>
        <p:txBody>
          <a:bodyPr/>
          <a:lstStyle>
            <a:lvl1pPr marL="212598" indent="-212598">
              <a:lnSpc>
                <a:spcPct val="150000"/>
              </a:lnSpc>
              <a:spcBef>
                <a:spcPts val="0"/>
              </a:spcBef>
              <a:defRPr sz="1200">
                <a:solidFill>
                  <a:schemeClr val="tx2"/>
                </a:solidFill>
              </a:defRPr>
            </a:lvl1pPr>
            <a:lvl2pPr indent="-212598">
              <a:lnSpc>
                <a:spcPct val="150000"/>
              </a:lnSpc>
              <a:spcBef>
                <a:spcPts val="0"/>
              </a:spcBef>
              <a:defRPr sz="1200">
                <a:solidFill>
                  <a:schemeClr val="tx2"/>
                </a:solidFill>
              </a:defRPr>
            </a:lvl2pPr>
            <a:lvl3pPr indent="-212598">
              <a:lnSpc>
                <a:spcPct val="150000"/>
              </a:lnSpc>
              <a:spcBef>
                <a:spcPts val="0"/>
              </a:spcBef>
              <a:defRPr sz="1200">
                <a:solidFill>
                  <a:schemeClr val="tx2"/>
                </a:solidFill>
              </a:defRPr>
            </a:lvl3pPr>
            <a:lvl4pPr indent="-212598">
              <a:lnSpc>
                <a:spcPct val="150000"/>
              </a:lnSpc>
              <a:spcBef>
                <a:spcPts val="0"/>
              </a:spcBef>
              <a:defRPr sz="1200">
                <a:solidFill>
                  <a:schemeClr val="tx2"/>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p:nvGrpSpPr>
        <p:grpSpPr>
          <a:xfrm>
            <a:off x="-8912" y="3045007"/>
            <a:ext cx="320931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89443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p:nvSpPr>
        <p:spPr>
          <a:xfrm>
            <a:off x="2971800" y="858"/>
            <a:ext cx="620373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DBF5D406-F7D2-4648-BC64-925321EBBC3B}" type="slidenum">
              <a:rPr lang="en-IN" smtClean="0"/>
              <a:t>‹#›</a:t>
            </a:fld>
            <a:endParaRPr lang="en-IN" dirty="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500634" y="1399033"/>
            <a:ext cx="3634740" cy="1682749"/>
          </a:xfrm>
        </p:spPr>
        <p:txBody>
          <a:bodyPr/>
          <a:lstStyle>
            <a:lvl1pPr>
              <a:lnSpc>
                <a:spcPct val="80000"/>
              </a:lnSpc>
              <a:defRPr sz="375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4684014" y="1353312"/>
            <a:ext cx="3621024" cy="490538"/>
          </a:xfrm>
        </p:spPr>
        <p:txBody>
          <a:bodyPr/>
          <a:lstStyle>
            <a:lvl1pPr marL="0" indent="0">
              <a:lnSpc>
                <a:spcPct val="100000"/>
              </a:lnSpc>
              <a:spcBef>
                <a:spcPts val="0"/>
              </a:spcBef>
              <a:buNone/>
              <a:defRPr sz="165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4684014" y="3502152"/>
            <a:ext cx="3621024" cy="490538"/>
          </a:xfrm>
        </p:spPr>
        <p:txBody>
          <a:bodyPr/>
          <a:lstStyle>
            <a:lvl1pPr marL="0" indent="0">
              <a:lnSpc>
                <a:spcPct val="100000"/>
              </a:lnSpc>
              <a:spcBef>
                <a:spcPts val="0"/>
              </a:spcBef>
              <a:buNone/>
              <a:defRPr sz="165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4478274" y="1792224"/>
            <a:ext cx="3566160" cy="1682750"/>
          </a:xfrm>
        </p:spPr>
        <p:txBody>
          <a:bodyPr/>
          <a:lstStyle>
            <a:lvl1pPr marL="212598" indent="-212598">
              <a:lnSpc>
                <a:spcPct val="150000"/>
              </a:lnSpc>
              <a:spcBef>
                <a:spcPts val="0"/>
              </a:spcBef>
              <a:defRPr sz="1200">
                <a:solidFill>
                  <a:schemeClr val="accent5"/>
                </a:solidFill>
              </a:defRPr>
            </a:lvl1pPr>
            <a:lvl2pPr indent="-212598">
              <a:lnSpc>
                <a:spcPct val="150000"/>
              </a:lnSpc>
              <a:spcBef>
                <a:spcPts val="0"/>
              </a:spcBef>
              <a:defRPr sz="1200">
                <a:solidFill>
                  <a:schemeClr val="accent5"/>
                </a:solidFill>
              </a:defRPr>
            </a:lvl2pPr>
            <a:lvl3pPr indent="-212598">
              <a:lnSpc>
                <a:spcPct val="150000"/>
              </a:lnSpc>
              <a:spcBef>
                <a:spcPts val="0"/>
              </a:spcBef>
              <a:defRPr sz="1200">
                <a:solidFill>
                  <a:schemeClr val="accent5"/>
                </a:solidFill>
              </a:defRPr>
            </a:lvl3pPr>
            <a:lvl4pPr indent="-212598">
              <a:lnSpc>
                <a:spcPct val="150000"/>
              </a:lnSpc>
              <a:spcBef>
                <a:spcPts val="0"/>
              </a:spcBef>
              <a:defRPr sz="1200">
                <a:solidFill>
                  <a:schemeClr val="accent5"/>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4478274" y="3941064"/>
            <a:ext cx="3566160" cy="1682750"/>
          </a:xfrm>
        </p:spPr>
        <p:txBody>
          <a:bodyPr/>
          <a:lstStyle>
            <a:lvl1pPr marL="212598" indent="-212598">
              <a:lnSpc>
                <a:spcPct val="150000"/>
              </a:lnSpc>
              <a:spcBef>
                <a:spcPts val="0"/>
              </a:spcBef>
              <a:defRPr sz="1200">
                <a:solidFill>
                  <a:schemeClr val="accent5"/>
                </a:solidFill>
              </a:defRPr>
            </a:lvl1pPr>
            <a:lvl2pPr indent="-212598">
              <a:lnSpc>
                <a:spcPct val="150000"/>
              </a:lnSpc>
              <a:spcBef>
                <a:spcPts val="0"/>
              </a:spcBef>
              <a:defRPr sz="1200">
                <a:solidFill>
                  <a:schemeClr val="accent5"/>
                </a:solidFill>
              </a:defRPr>
            </a:lvl2pPr>
            <a:lvl3pPr indent="-212598">
              <a:lnSpc>
                <a:spcPct val="150000"/>
              </a:lnSpc>
              <a:spcBef>
                <a:spcPts val="0"/>
              </a:spcBef>
              <a:defRPr sz="1200">
                <a:solidFill>
                  <a:schemeClr val="accent5"/>
                </a:solidFill>
              </a:defRPr>
            </a:lvl3pPr>
            <a:lvl4pPr indent="-212598">
              <a:lnSpc>
                <a:spcPct val="150000"/>
              </a:lnSpc>
              <a:spcBef>
                <a:spcPts val="0"/>
              </a:spcBef>
              <a:defRPr sz="1200">
                <a:solidFill>
                  <a:schemeClr val="accent5"/>
                </a:solidFill>
              </a:defRPr>
            </a:lvl4pPr>
            <a:lvl5pPr indent="-212598">
              <a:lnSpc>
                <a:spcPct val="150000"/>
              </a:lnSpc>
              <a:spcBef>
                <a:spcPts val="0"/>
              </a:spcBef>
              <a:defRPr sz="12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p:nvGrpSpPr>
        <p:grpSpPr>
          <a:xfrm>
            <a:off x="-21231" y="2514621"/>
            <a:ext cx="4249974"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882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628650" y="1115368"/>
            <a:ext cx="78867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628650" y="1825625"/>
            <a:ext cx="78867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noAutofit/>
          </a:bodyPr>
          <a:lstStyle>
            <a:lvl1pPr algn="l">
              <a:defRPr sz="900">
                <a:solidFill>
                  <a:schemeClr val="tx1">
                    <a:tint val="75000"/>
                  </a:schemeClr>
                </a:solidFill>
              </a:defRPr>
            </a:lvl1pPr>
          </a:lstStyle>
          <a:p>
            <a:endParaRPr lang="en-IN" dirty="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308610" y="301752"/>
            <a:ext cx="1371600" cy="274320"/>
          </a:xfrm>
          <a:prstGeom prst="rect">
            <a:avLst/>
          </a:prstGeom>
        </p:spPr>
        <p:txBody>
          <a:bodyPr vert="horz" lIns="91440" tIns="45720" rIns="91440" bIns="45720" rtlCol="0" anchor="ctr">
            <a:noAutofit/>
          </a:bodyPr>
          <a:lstStyle>
            <a:lvl1pPr algn="l">
              <a:defRPr sz="900">
                <a:solidFill>
                  <a:schemeClr val="tx2"/>
                </a:solidFill>
              </a:defRPr>
            </a:lvl1pPr>
          </a:lstStyle>
          <a:p>
            <a:endParaRPr lang="en-IN"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7591806" y="301752"/>
            <a:ext cx="1255014" cy="274320"/>
          </a:xfrm>
          <a:prstGeom prst="rect">
            <a:avLst/>
          </a:prstGeom>
        </p:spPr>
        <p:txBody>
          <a:bodyPr vert="horz" lIns="91440" tIns="45720" rIns="91440" bIns="45720" rtlCol="0" anchor="ctr">
            <a:noAutofit/>
          </a:bodyPr>
          <a:lstStyle>
            <a:lvl1pPr algn="r">
              <a:defRPr sz="900">
                <a:solidFill>
                  <a:schemeClr val="tx2"/>
                </a:solidFill>
              </a:defRPr>
            </a:lvl1pPr>
          </a:lstStyle>
          <a:p>
            <a:fld id="{DBF5D406-F7D2-4648-BC64-925321EBBC3B}" type="slidenum">
              <a:rPr lang="en-IN" smtClean="0"/>
              <a:t>‹#›</a:t>
            </a:fld>
            <a:endParaRPr lang="en-IN" dirty="0"/>
          </a:p>
        </p:txBody>
      </p:sp>
    </p:spTree>
    <p:extLst>
      <p:ext uri="{BB962C8B-B14F-4D97-AF65-F5344CB8AC3E}">
        <p14:creationId xmlns:p14="http://schemas.microsoft.com/office/powerpoint/2010/main" val="400669403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hf hdr="0" ftr="0" dt="0"/>
  <p:txStyles>
    <p:titleStyle>
      <a:lvl1pPr algn="l" defTabSz="685800" rtl="0" eaLnBrk="1" latinLnBrk="0" hangingPunct="1">
        <a:lnSpc>
          <a:spcPct val="80000"/>
        </a:lnSpc>
        <a:spcBef>
          <a:spcPct val="0"/>
        </a:spcBef>
        <a:buNone/>
        <a:defRPr sz="3300" kern="1200" cap="all" baseline="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P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docs.google.com/spreadsheets/d/13JBPbaedCzGmHHtawIFe-Poizsp84CtahEr07WUdKA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lickr.com/photos/sandeepachetan/15048372869/"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creativecommons.org/licenses/by-nc-nd/3.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0FBE-EE7A-1B6F-29B6-43632D1789B7}"/>
              </a:ext>
            </a:extLst>
          </p:cNvPr>
          <p:cNvSpPr>
            <a:spLocks noGrp="1"/>
          </p:cNvSpPr>
          <p:nvPr>
            <p:ph type="ctrTitle"/>
          </p:nvPr>
        </p:nvSpPr>
        <p:spPr>
          <a:xfrm>
            <a:off x="1700784" y="1913382"/>
            <a:ext cx="6384437" cy="1790700"/>
          </a:xfrm>
        </p:spPr>
        <p:txBody>
          <a:bodyPr>
            <a:normAutofit fontScale="90000"/>
          </a:bodyPr>
          <a:lstStyle/>
          <a:p>
            <a:r>
              <a:rPr lang="en-US" dirty="0"/>
              <a:t>Reflection of National Culture IN govt. hospital</a:t>
            </a:r>
            <a:endParaRPr lang="en-IN" dirty="0"/>
          </a:p>
        </p:txBody>
      </p:sp>
      <p:sp>
        <p:nvSpPr>
          <p:cNvPr id="3" name="Subtitle 2">
            <a:extLst>
              <a:ext uri="{FF2B5EF4-FFF2-40B4-BE49-F238E27FC236}">
                <a16:creationId xmlns:a16="http://schemas.microsoft.com/office/drawing/2014/main" id="{7B8948CB-FFEE-3290-0FAC-7DCF4AD5247C}"/>
              </a:ext>
            </a:extLst>
          </p:cNvPr>
          <p:cNvSpPr>
            <a:spLocks noGrp="1"/>
          </p:cNvSpPr>
          <p:nvPr>
            <p:ph type="subTitle" idx="1"/>
          </p:nvPr>
        </p:nvSpPr>
        <p:spPr/>
        <p:txBody>
          <a:bodyPr/>
          <a:lstStyle/>
          <a:p>
            <a:r>
              <a:rPr lang="en-IN" dirty="0"/>
              <a:t>HS490: Course Project</a:t>
            </a:r>
          </a:p>
          <a:p>
            <a:endParaRPr lang="en-IN" sz="1350" dirty="0"/>
          </a:p>
        </p:txBody>
      </p:sp>
      <p:sp>
        <p:nvSpPr>
          <p:cNvPr id="4" name="Subtitle 2">
            <a:extLst>
              <a:ext uri="{FF2B5EF4-FFF2-40B4-BE49-F238E27FC236}">
                <a16:creationId xmlns:a16="http://schemas.microsoft.com/office/drawing/2014/main" id="{58915E21-7B3B-3B24-CDFD-B9630AC086E9}"/>
              </a:ext>
            </a:extLst>
          </p:cNvPr>
          <p:cNvSpPr txBox="1">
            <a:spLocks/>
          </p:cNvSpPr>
          <p:nvPr/>
        </p:nvSpPr>
        <p:spPr>
          <a:xfrm>
            <a:off x="2900934" y="5431536"/>
            <a:ext cx="4114800" cy="288036"/>
          </a:xfrm>
          <a:prstGeom prst="rect">
            <a:avLst/>
          </a:prstGeom>
        </p:spPr>
        <p:txBody>
          <a:bodyPr vert="horz" lIns="68580" tIns="34290" rIns="68580" bIns="34290" rtlCol="0">
            <a:noAutofit/>
          </a:bodyPr>
          <a:lstStyle>
            <a:lvl1pPr marL="0" indent="0" algn="l" defTabSz="914400" rtl="0" eaLnBrk="1" latinLnBrk="0" hangingPunct="1">
              <a:lnSpc>
                <a:spcPct val="80000"/>
              </a:lnSpc>
              <a:spcBef>
                <a:spcPts val="0"/>
              </a:spcBef>
              <a:buFont typeface="Arial" panose="020B0604020202020204" pitchFamily="34" charset="0"/>
              <a:buNone/>
              <a:defRPr sz="24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050" dirty="0"/>
              <a:t>Yash Paritkar Roll Number: 210070096</a:t>
            </a:r>
          </a:p>
          <a:p>
            <a:r>
              <a:rPr lang="en-IN" sz="825" dirty="0"/>
              <a:t>Instructor: Prof. Pooja Purang</a:t>
            </a:r>
            <a:endParaRPr lang="en-IN" sz="1050" dirty="0"/>
          </a:p>
          <a:p>
            <a:endParaRPr lang="en-IN" sz="1050" dirty="0"/>
          </a:p>
        </p:txBody>
      </p:sp>
    </p:spTree>
    <p:extLst>
      <p:ext uri="{BB962C8B-B14F-4D97-AF65-F5344CB8AC3E}">
        <p14:creationId xmlns:p14="http://schemas.microsoft.com/office/powerpoint/2010/main" val="147605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07C5-8292-CFFB-DD29-AA0627B34D0E}"/>
              </a:ext>
            </a:extLst>
          </p:cNvPr>
          <p:cNvSpPr>
            <a:spLocks noGrp="1"/>
          </p:cNvSpPr>
          <p:nvPr>
            <p:ph type="title"/>
          </p:nvPr>
        </p:nvSpPr>
        <p:spPr/>
        <p:txBody>
          <a:bodyPr/>
          <a:lstStyle/>
          <a:p>
            <a:r>
              <a:rPr lang="en-IN" dirty="0"/>
              <a:t>National Culture of India</a:t>
            </a:r>
          </a:p>
        </p:txBody>
      </p:sp>
      <p:sp>
        <p:nvSpPr>
          <p:cNvPr id="3" name="Text Placeholder 2">
            <a:extLst>
              <a:ext uri="{FF2B5EF4-FFF2-40B4-BE49-F238E27FC236}">
                <a16:creationId xmlns:a16="http://schemas.microsoft.com/office/drawing/2014/main" id="{7C1B020B-A365-5E52-6CF4-197C8FE97E3D}"/>
              </a:ext>
            </a:extLst>
          </p:cNvPr>
          <p:cNvSpPr>
            <a:spLocks noGrp="1"/>
          </p:cNvSpPr>
          <p:nvPr>
            <p:ph type="body" idx="1"/>
          </p:nvPr>
        </p:nvSpPr>
        <p:spPr/>
        <p:txBody>
          <a:bodyPr/>
          <a:lstStyle/>
          <a:p>
            <a:pPr marL="257175" indent="-257175">
              <a:buFont typeface="Arial" panose="020B0604020202020204" pitchFamily="34" charset="0"/>
              <a:buChar char="•"/>
            </a:pPr>
            <a:r>
              <a:rPr lang="en-IN" sz="1600" dirty="0"/>
              <a:t>Introduction</a:t>
            </a:r>
          </a:p>
          <a:p>
            <a:pPr marL="257175" indent="-257175">
              <a:buFont typeface="Arial" panose="020B0604020202020204" pitchFamily="34" charset="0"/>
              <a:buChar char="•"/>
            </a:pPr>
            <a:r>
              <a:rPr lang="en-IN" sz="1600" dirty="0"/>
              <a:t>Hofstede's</a:t>
            </a:r>
            <a:r>
              <a:rPr lang="en-US" sz="1600" dirty="0"/>
              <a:t> Research on National Culture of India</a:t>
            </a:r>
            <a:endParaRPr lang="en-IN" sz="1500" dirty="0"/>
          </a:p>
        </p:txBody>
      </p:sp>
    </p:spTree>
    <p:extLst>
      <p:ext uri="{BB962C8B-B14F-4D97-AF65-F5344CB8AC3E}">
        <p14:creationId xmlns:p14="http://schemas.microsoft.com/office/powerpoint/2010/main" val="20465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BEB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C6EA-439D-C02C-C12F-B4C082B75C3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4CF54B4-8446-4BD8-798A-DB1A7FF21F49}"/>
              </a:ext>
            </a:extLst>
          </p:cNvPr>
          <p:cNvSpPr>
            <a:spLocks noGrp="1"/>
          </p:cNvSpPr>
          <p:nvPr>
            <p:ph type="body" idx="1"/>
          </p:nvPr>
        </p:nvSpPr>
        <p:spPr/>
        <p:txBody>
          <a:bodyPr/>
          <a:lstStyle/>
          <a:p>
            <a:r>
              <a:rPr lang="en-IN" sz="1600" dirty="0"/>
              <a:t>Image representing popular art and festival of India</a:t>
            </a:r>
          </a:p>
          <a:p>
            <a:r>
              <a:rPr lang="en-IN" sz="1050" dirty="0"/>
              <a:t>Image Source: https://www.bing.com/images/</a:t>
            </a:r>
            <a:r>
              <a:rPr lang="en-IN" sz="1050" dirty="0" err="1"/>
              <a:t>blob?bcid</a:t>
            </a:r>
            <a:r>
              <a:rPr lang="en-IN" sz="1050" dirty="0"/>
              <a:t>=S4OFbb.QtncF5MxAlMJCUd.1Ns4I.....4Q</a:t>
            </a:r>
            <a:endParaRPr lang="en-IN" sz="1000" dirty="0"/>
          </a:p>
        </p:txBody>
      </p:sp>
      <p:pic>
        <p:nvPicPr>
          <p:cNvPr id="1026" name="Picture 2" descr="Insights Daily Current Affairs, 20 June 2017 - INSIGHTS">
            <a:extLst>
              <a:ext uri="{FF2B5EF4-FFF2-40B4-BE49-F238E27FC236}">
                <a16:creationId xmlns:a16="http://schemas.microsoft.com/office/drawing/2014/main" id="{2D0FD1F5-A7E3-13CA-871D-0668ABD5B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509" y="1308683"/>
            <a:ext cx="7327078" cy="328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3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F6E9-B391-5083-391E-B0FB75589B88}"/>
              </a:ext>
            </a:extLst>
          </p:cNvPr>
          <p:cNvSpPr>
            <a:spLocks noGrp="1"/>
          </p:cNvSpPr>
          <p:nvPr>
            <p:ph type="title"/>
          </p:nvPr>
        </p:nvSpPr>
        <p:spPr/>
        <p:txBody>
          <a:bodyPr>
            <a:normAutofit/>
          </a:bodyPr>
          <a:lstStyle/>
          <a:p>
            <a:r>
              <a:rPr lang="en-IN" sz="4000" dirty="0"/>
              <a:t>Introduction</a:t>
            </a:r>
            <a:endParaRPr lang="en-IN" dirty="0"/>
          </a:p>
        </p:txBody>
      </p:sp>
      <p:sp>
        <p:nvSpPr>
          <p:cNvPr id="3" name="Content Placeholder 2">
            <a:extLst>
              <a:ext uri="{FF2B5EF4-FFF2-40B4-BE49-F238E27FC236}">
                <a16:creationId xmlns:a16="http://schemas.microsoft.com/office/drawing/2014/main" id="{F88BB22D-7586-30DF-02FB-7175E1ACE06F}"/>
              </a:ext>
            </a:extLst>
          </p:cNvPr>
          <p:cNvSpPr>
            <a:spLocks noGrp="1"/>
          </p:cNvSpPr>
          <p:nvPr>
            <p:ph idx="1"/>
          </p:nvPr>
        </p:nvSpPr>
        <p:spPr/>
        <p:txBody>
          <a:bodyPr/>
          <a:lstStyle/>
          <a:p>
            <a:r>
              <a:rPr lang="en-US" dirty="0"/>
              <a:t>India’s national culture is distinctive. India has been thriving since primordial times. In many aspects, India is an unique nation,</a:t>
            </a:r>
          </a:p>
          <a:p>
            <a:pPr marL="285750" indent="-285750">
              <a:buFont typeface="Arial" panose="020B0604020202020204" pitchFamily="34" charset="0"/>
              <a:buChar char="•"/>
            </a:pPr>
            <a:r>
              <a:rPr lang="en-US" dirty="0"/>
              <a:t>Existence since ancient times</a:t>
            </a:r>
          </a:p>
          <a:p>
            <a:pPr marL="285750" indent="-285750">
              <a:buFont typeface="Arial" panose="020B0604020202020204" pitchFamily="34" charset="0"/>
              <a:buChar char="•"/>
            </a:pPr>
            <a:r>
              <a:rPr lang="en-US" dirty="0"/>
              <a:t>Varying </a:t>
            </a:r>
            <a:r>
              <a:rPr lang="en-IN" dirty="0"/>
              <a:t>weather</a:t>
            </a:r>
            <a:r>
              <a:rPr lang="en-US" dirty="0"/>
              <a:t>, landforms and large area</a:t>
            </a:r>
          </a:p>
          <a:p>
            <a:pPr marL="285750" indent="-285750">
              <a:buFont typeface="Arial" panose="020B0604020202020204" pitchFamily="34" charset="0"/>
              <a:buChar char="•"/>
            </a:pPr>
            <a:r>
              <a:rPr lang="en-US" dirty="0"/>
              <a:t>Widespread and exhaustive practice of religion</a:t>
            </a:r>
          </a:p>
          <a:p>
            <a:pPr marL="285750" indent="-285750">
              <a:buFont typeface="Arial" panose="020B0604020202020204" pitchFamily="34" charset="0"/>
              <a:buChar char="•"/>
            </a:pPr>
            <a:r>
              <a:rPr lang="en-IN" dirty="0"/>
              <a:t>Thousands of years of external invasion</a:t>
            </a:r>
          </a:p>
          <a:p>
            <a:pPr marL="285750" indent="-285750">
              <a:buFont typeface="Arial" panose="020B0604020202020204" pitchFamily="34" charset="0"/>
              <a:buChar char="•"/>
            </a:pPr>
            <a:r>
              <a:rPr lang="en-IN" dirty="0"/>
              <a:t>250+ years of slavery</a:t>
            </a:r>
          </a:p>
          <a:p>
            <a:r>
              <a:rPr lang="en-IN" dirty="0"/>
              <a:t>This features bestow India a unique culture.</a:t>
            </a:r>
          </a:p>
        </p:txBody>
      </p:sp>
      <p:sp>
        <p:nvSpPr>
          <p:cNvPr id="4" name="Slide Number Placeholder 3">
            <a:extLst>
              <a:ext uri="{FF2B5EF4-FFF2-40B4-BE49-F238E27FC236}">
                <a16:creationId xmlns:a16="http://schemas.microsoft.com/office/drawing/2014/main" id="{31B6602B-A8F2-B107-BE63-BF4E8A35D62D}"/>
              </a:ext>
            </a:extLst>
          </p:cNvPr>
          <p:cNvSpPr>
            <a:spLocks noGrp="1"/>
          </p:cNvSpPr>
          <p:nvPr>
            <p:ph type="sldNum" sz="quarter" idx="12"/>
          </p:nvPr>
        </p:nvSpPr>
        <p:spPr/>
        <p:txBody>
          <a:bodyPr/>
          <a:lstStyle/>
          <a:p>
            <a:fld id="{DBF5D406-F7D2-4648-BC64-925321EBBC3B}" type="slidenum">
              <a:rPr lang="en-IN" smtClean="0"/>
              <a:t>12</a:t>
            </a:fld>
            <a:endParaRPr lang="en-IN" dirty="0"/>
          </a:p>
        </p:txBody>
      </p:sp>
    </p:spTree>
    <p:extLst>
      <p:ext uri="{BB962C8B-B14F-4D97-AF65-F5344CB8AC3E}">
        <p14:creationId xmlns:p14="http://schemas.microsoft.com/office/powerpoint/2010/main" val="449501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6730184" cy="704088"/>
          </a:xfrm>
        </p:spPr>
        <p:txBody>
          <a:bodyPr>
            <a:normAutofit fontScale="90000"/>
          </a:bodyPr>
          <a:lstStyle/>
          <a:p>
            <a:r>
              <a:rPr lang="en-US" dirty="0"/>
              <a:t>Hofstede's Research on National Culture of India</a:t>
            </a:r>
            <a:endParaRPr lang="en-IN" dirty="0"/>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lstStyle/>
          <a:p>
            <a:r>
              <a:rPr lang="en-IN" dirty="0"/>
              <a:t>Hofstede's research on national culture sheds light on the complex and diverse cultural landscape of this nation.</a:t>
            </a:r>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13</a:t>
            </a:fld>
            <a:endParaRPr lang="en-IN" dirty="0"/>
          </a:p>
        </p:txBody>
      </p:sp>
    </p:spTree>
    <p:extLst>
      <p:ext uri="{BB962C8B-B14F-4D97-AF65-F5344CB8AC3E}">
        <p14:creationId xmlns:p14="http://schemas.microsoft.com/office/powerpoint/2010/main" val="296738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EF60A9-7081-F89E-7983-B83B2E793CBA}"/>
              </a:ext>
            </a:extLst>
          </p:cNvPr>
          <p:cNvSpPr>
            <a:spLocks noGrp="1"/>
          </p:cNvSpPr>
          <p:nvPr>
            <p:ph type="sldNum" sz="quarter" idx="12"/>
          </p:nvPr>
        </p:nvSpPr>
        <p:spPr/>
        <p:txBody>
          <a:bodyPr/>
          <a:lstStyle/>
          <a:p>
            <a:fld id="{DBF5D406-F7D2-4648-BC64-925321EBBC3B}" type="slidenum">
              <a:rPr lang="en-IN" smtClean="0"/>
              <a:t>14</a:t>
            </a:fld>
            <a:endParaRPr lang="en-IN" dirty="0"/>
          </a:p>
        </p:txBody>
      </p:sp>
      <p:sp>
        <p:nvSpPr>
          <p:cNvPr id="2" name="Title 1">
            <a:extLst>
              <a:ext uri="{FF2B5EF4-FFF2-40B4-BE49-F238E27FC236}">
                <a16:creationId xmlns:a16="http://schemas.microsoft.com/office/drawing/2014/main" id="{3FF612B8-AFB0-6499-06CD-39E2813E23C7}"/>
              </a:ext>
            </a:extLst>
          </p:cNvPr>
          <p:cNvSpPr>
            <a:spLocks noGrp="1"/>
          </p:cNvSpPr>
          <p:nvPr>
            <p:ph type="title"/>
          </p:nvPr>
        </p:nvSpPr>
        <p:spPr/>
        <p:txBody>
          <a:bodyPr>
            <a:normAutofit fontScale="90000"/>
          </a:bodyPr>
          <a:lstStyle/>
          <a:p>
            <a:r>
              <a:rPr lang="en-IN" dirty="0"/>
              <a:t>Cultural dimensions scores for India</a:t>
            </a:r>
          </a:p>
        </p:txBody>
      </p:sp>
      <p:sp>
        <p:nvSpPr>
          <p:cNvPr id="7" name="Text Placeholder 6">
            <a:extLst>
              <a:ext uri="{FF2B5EF4-FFF2-40B4-BE49-F238E27FC236}">
                <a16:creationId xmlns:a16="http://schemas.microsoft.com/office/drawing/2014/main" id="{D3FBF7B6-5032-51E0-ED26-F61BA8C3554C}"/>
              </a:ext>
            </a:extLst>
          </p:cNvPr>
          <p:cNvSpPr>
            <a:spLocks noGrp="1"/>
          </p:cNvSpPr>
          <p:nvPr>
            <p:ph type="body" sz="quarter" idx="14"/>
          </p:nvPr>
        </p:nvSpPr>
        <p:spPr/>
        <p:txBody>
          <a:bodyPr/>
          <a:lstStyle/>
          <a:p>
            <a:endParaRPr lang="en-IN" dirty="0"/>
          </a:p>
        </p:txBody>
      </p:sp>
      <p:graphicFrame>
        <p:nvGraphicFramePr>
          <p:cNvPr id="5" name="Table 5">
            <a:extLst>
              <a:ext uri="{FF2B5EF4-FFF2-40B4-BE49-F238E27FC236}">
                <a16:creationId xmlns:a16="http://schemas.microsoft.com/office/drawing/2014/main" id="{8C75E97B-8ED2-A58D-6B26-E9594E0EAE00}"/>
              </a:ext>
            </a:extLst>
          </p:cNvPr>
          <p:cNvGraphicFramePr>
            <a:graphicFrameLocks noGrp="1"/>
          </p:cNvGraphicFramePr>
          <p:nvPr>
            <p:ph idx="4294967295"/>
            <p:extLst>
              <p:ext uri="{D42A27DB-BD31-4B8C-83A1-F6EECF244321}">
                <p14:modId xmlns:p14="http://schemas.microsoft.com/office/powerpoint/2010/main" val="1930889186"/>
              </p:ext>
            </p:extLst>
          </p:nvPr>
        </p:nvGraphicFramePr>
        <p:xfrm>
          <a:off x="3294063" y="2952750"/>
          <a:ext cx="5850318" cy="2225040"/>
        </p:xfrm>
        <a:graphic>
          <a:graphicData uri="http://schemas.openxmlformats.org/drawingml/2006/table">
            <a:tbl>
              <a:tblPr firstRow="1" bandRow="1">
                <a:tableStyleId>{5C22544A-7EE6-4342-B048-85BDC9FD1C3A}</a:tableStyleId>
              </a:tblPr>
              <a:tblGrid>
                <a:gridCol w="1950106">
                  <a:extLst>
                    <a:ext uri="{9D8B030D-6E8A-4147-A177-3AD203B41FA5}">
                      <a16:colId xmlns:a16="http://schemas.microsoft.com/office/drawing/2014/main" val="2186966045"/>
                    </a:ext>
                  </a:extLst>
                </a:gridCol>
                <a:gridCol w="1950106">
                  <a:extLst>
                    <a:ext uri="{9D8B030D-6E8A-4147-A177-3AD203B41FA5}">
                      <a16:colId xmlns:a16="http://schemas.microsoft.com/office/drawing/2014/main" val="2674120695"/>
                    </a:ext>
                  </a:extLst>
                </a:gridCol>
                <a:gridCol w="1950106">
                  <a:extLst>
                    <a:ext uri="{9D8B030D-6E8A-4147-A177-3AD203B41FA5}">
                      <a16:colId xmlns:a16="http://schemas.microsoft.com/office/drawing/2014/main" val="3589851452"/>
                    </a:ext>
                  </a:extLst>
                </a:gridCol>
              </a:tblGrid>
              <a:tr h="370840">
                <a:tc>
                  <a:txBody>
                    <a:bodyPr/>
                    <a:lstStyle/>
                    <a:p>
                      <a:r>
                        <a:rPr lang="en-IN" dirty="0"/>
                        <a:t>Index</a:t>
                      </a:r>
                    </a:p>
                  </a:txBody>
                  <a:tcPr/>
                </a:tc>
                <a:tc>
                  <a:txBody>
                    <a:bodyPr/>
                    <a:lstStyle/>
                    <a:p>
                      <a:r>
                        <a:rPr lang="en-IN" dirty="0"/>
                        <a:t>India</a:t>
                      </a:r>
                    </a:p>
                  </a:txBody>
                  <a:tcPr/>
                </a:tc>
                <a:tc>
                  <a:txBody>
                    <a:bodyPr/>
                    <a:lstStyle/>
                    <a:p>
                      <a:r>
                        <a:rPr lang="en-IN" dirty="0"/>
                        <a:t>World Average</a:t>
                      </a:r>
                    </a:p>
                  </a:txBody>
                  <a:tcPr/>
                </a:tc>
                <a:extLst>
                  <a:ext uri="{0D108BD9-81ED-4DB2-BD59-A6C34878D82A}">
                    <a16:rowId xmlns:a16="http://schemas.microsoft.com/office/drawing/2014/main" val="856214105"/>
                  </a:ext>
                </a:extLst>
              </a:tr>
              <a:tr h="370840">
                <a:tc>
                  <a:txBody>
                    <a:bodyPr/>
                    <a:lstStyle/>
                    <a:p>
                      <a:r>
                        <a:rPr lang="en-IN" dirty="0"/>
                        <a:t>Power Distance</a:t>
                      </a:r>
                    </a:p>
                  </a:txBody>
                  <a:tcPr/>
                </a:tc>
                <a:tc>
                  <a:txBody>
                    <a:bodyPr/>
                    <a:lstStyle/>
                    <a:p>
                      <a:r>
                        <a:rPr lang="en-IN" dirty="0"/>
                        <a:t>77</a:t>
                      </a:r>
                    </a:p>
                  </a:txBody>
                  <a:tcPr/>
                </a:tc>
                <a:tc>
                  <a:txBody>
                    <a:bodyPr/>
                    <a:lstStyle/>
                    <a:p>
                      <a:r>
                        <a:rPr lang="en-IN" dirty="0"/>
                        <a:t>56.5</a:t>
                      </a:r>
                    </a:p>
                  </a:txBody>
                  <a:tcPr/>
                </a:tc>
                <a:extLst>
                  <a:ext uri="{0D108BD9-81ED-4DB2-BD59-A6C34878D82A}">
                    <a16:rowId xmlns:a16="http://schemas.microsoft.com/office/drawing/2014/main" val="2780628077"/>
                  </a:ext>
                </a:extLst>
              </a:tr>
              <a:tr h="370840">
                <a:tc>
                  <a:txBody>
                    <a:bodyPr/>
                    <a:lstStyle/>
                    <a:p>
                      <a:r>
                        <a:rPr lang="en-IN" dirty="0"/>
                        <a:t>Long-Term Orientation</a:t>
                      </a:r>
                    </a:p>
                  </a:txBody>
                  <a:tcPr/>
                </a:tc>
                <a:tc>
                  <a:txBody>
                    <a:bodyPr/>
                    <a:lstStyle/>
                    <a:p>
                      <a:r>
                        <a:rPr lang="en-IN" dirty="0"/>
                        <a:t>61</a:t>
                      </a:r>
                    </a:p>
                  </a:txBody>
                  <a:tcPr/>
                </a:tc>
                <a:tc>
                  <a:txBody>
                    <a:bodyPr/>
                    <a:lstStyle/>
                    <a:p>
                      <a:r>
                        <a:rPr lang="en-IN" dirty="0"/>
                        <a:t>48</a:t>
                      </a:r>
                    </a:p>
                  </a:txBody>
                  <a:tcPr/>
                </a:tc>
                <a:extLst>
                  <a:ext uri="{0D108BD9-81ED-4DB2-BD59-A6C34878D82A}">
                    <a16:rowId xmlns:a16="http://schemas.microsoft.com/office/drawing/2014/main" val="403780783"/>
                  </a:ext>
                </a:extLst>
              </a:tr>
              <a:tr h="370840">
                <a:tc>
                  <a:txBody>
                    <a:bodyPr/>
                    <a:lstStyle/>
                    <a:p>
                      <a:r>
                        <a:rPr lang="en-IN" dirty="0"/>
                        <a:t>Masculinity</a:t>
                      </a:r>
                    </a:p>
                  </a:txBody>
                  <a:tcPr/>
                </a:tc>
                <a:tc>
                  <a:txBody>
                    <a:bodyPr/>
                    <a:lstStyle/>
                    <a:p>
                      <a:r>
                        <a:rPr lang="en-IN" dirty="0"/>
                        <a:t>56</a:t>
                      </a:r>
                    </a:p>
                  </a:txBody>
                  <a:tcPr/>
                </a:tc>
                <a:tc>
                  <a:txBody>
                    <a:bodyPr/>
                    <a:lstStyle/>
                    <a:p>
                      <a:r>
                        <a:rPr lang="en-IN" dirty="0"/>
                        <a:t>51</a:t>
                      </a:r>
                    </a:p>
                  </a:txBody>
                  <a:tcPr/>
                </a:tc>
                <a:extLst>
                  <a:ext uri="{0D108BD9-81ED-4DB2-BD59-A6C34878D82A}">
                    <a16:rowId xmlns:a16="http://schemas.microsoft.com/office/drawing/2014/main" val="937864878"/>
                  </a:ext>
                </a:extLst>
              </a:tr>
              <a:tr h="370840">
                <a:tc>
                  <a:txBody>
                    <a:bodyPr/>
                    <a:lstStyle/>
                    <a:p>
                      <a:r>
                        <a:rPr lang="en-IN" dirty="0"/>
                        <a:t>Individualism</a:t>
                      </a:r>
                    </a:p>
                  </a:txBody>
                  <a:tcPr/>
                </a:tc>
                <a:tc>
                  <a:txBody>
                    <a:bodyPr/>
                    <a:lstStyle/>
                    <a:p>
                      <a:r>
                        <a:rPr lang="en-IN" dirty="0"/>
                        <a:t>48</a:t>
                      </a:r>
                    </a:p>
                  </a:txBody>
                  <a:tcPr/>
                </a:tc>
                <a:tc>
                  <a:txBody>
                    <a:bodyPr/>
                    <a:lstStyle/>
                    <a:p>
                      <a:r>
                        <a:rPr lang="en-IN" dirty="0"/>
                        <a:t>40</a:t>
                      </a:r>
                    </a:p>
                  </a:txBody>
                  <a:tcPr/>
                </a:tc>
                <a:extLst>
                  <a:ext uri="{0D108BD9-81ED-4DB2-BD59-A6C34878D82A}">
                    <a16:rowId xmlns:a16="http://schemas.microsoft.com/office/drawing/2014/main" val="3841914058"/>
                  </a:ext>
                </a:extLst>
              </a:tr>
              <a:tr h="370840">
                <a:tc>
                  <a:txBody>
                    <a:bodyPr/>
                    <a:lstStyle/>
                    <a:p>
                      <a:r>
                        <a:rPr lang="en-IN" noProof="0" dirty="0"/>
                        <a:t>Uncertainty</a:t>
                      </a:r>
                      <a:r>
                        <a:rPr lang="en-IN" dirty="0"/>
                        <a:t> avoidance </a:t>
                      </a:r>
                    </a:p>
                  </a:txBody>
                  <a:tcPr/>
                </a:tc>
                <a:tc>
                  <a:txBody>
                    <a:bodyPr/>
                    <a:lstStyle/>
                    <a:p>
                      <a:r>
                        <a:rPr lang="en-IN" dirty="0"/>
                        <a:t>40</a:t>
                      </a:r>
                    </a:p>
                  </a:txBody>
                  <a:tcPr/>
                </a:tc>
                <a:tc>
                  <a:txBody>
                    <a:bodyPr/>
                    <a:lstStyle/>
                    <a:p>
                      <a:r>
                        <a:rPr lang="en-IN" dirty="0"/>
                        <a:t>65</a:t>
                      </a:r>
                    </a:p>
                  </a:txBody>
                  <a:tcPr/>
                </a:tc>
                <a:extLst>
                  <a:ext uri="{0D108BD9-81ED-4DB2-BD59-A6C34878D82A}">
                    <a16:rowId xmlns:a16="http://schemas.microsoft.com/office/drawing/2014/main" val="3141898966"/>
                  </a:ext>
                </a:extLst>
              </a:tr>
            </a:tbl>
          </a:graphicData>
        </a:graphic>
      </p:graphicFrame>
    </p:spTree>
    <p:extLst>
      <p:ext uri="{BB962C8B-B14F-4D97-AF65-F5344CB8AC3E}">
        <p14:creationId xmlns:p14="http://schemas.microsoft.com/office/powerpoint/2010/main" val="347270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0FD8-5DF3-A62C-9C6C-D64D266E4090}"/>
              </a:ext>
            </a:extLst>
          </p:cNvPr>
          <p:cNvSpPr>
            <a:spLocks noGrp="1"/>
          </p:cNvSpPr>
          <p:nvPr>
            <p:ph type="title"/>
          </p:nvPr>
        </p:nvSpPr>
        <p:spPr/>
        <p:txBody>
          <a:bodyPr/>
          <a:lstStyle/>
          <a:p>
            <a:r>
              <a:rPr lang="en-IN" dirty="0"/>
              <a:t>Key Findings	</a:t>
            </a:r>
          </a:p>
        </p:txBody>
      </p:sp>
      <p:sp>
        <p:nvSpPr>
          <p:cNvPr id="3" name="Content Placeholder 2">
            <a:extLst>
              <a:ext uri="{FF2B5EF4-FFF2-40B4-BE49-F238E27FC236}">
                <a16:creationId xmlns:a16="http://schemas.microsoft.com/office/drawing/2014/main" id="{9F27E49D-DE03-2F66-FAD8-4B8D55F76D00}"/>
              </a:ext>
            </a:extLst>
          </p:cNvPr>
          <p:cNvSpPr>
            <a:spLocks noGrp="1"/>
          </p:cNvSpPr>
          <p:nvPr>
            <p:ph idx="1"/>
          </p:nvPr>
        </p:nvSpPr>
        <p:spPr/>
        <p:txBody>
          <a:bodyPr>
            <a:normAutofit fontScale="92500"/>
          </a:bodyPr>
          <a:lstStyle/>
          <a:p>
            <a:pPr marL="285750" indent="-285750">
              <a:buFont typeface="Arial" panose="020B0604020202020204" pitchFamily="34" charset="0"/>
              <a:buChar char="•"/>
            </a:pPr>
            <a:r>
              <a:rPr lang="en-US" dirty="0"/>
              <a:t>People appreciate vertical hierarchy, and acceptance of un-equal rights is high.</a:t>
            </a:r>
          </a:p>
          <a:p>
            <a:pPr marL="285750" indent="-285750">
              <a:buFont typeface="Arial" panose="020B0604020202020204" pitchFamily="34" charset="0"/>
              <a:buChar char="•"/>
            </a:pPr>
            <a:r>
              <a:rPr lang="en-US" dirty="0"/>
              <a:t>Indians value thrift and perseverance, they have a high amount of respect for tradition, and they do tend to manipulate things for immediate success</a:t>
            </a:r>
          </a:p>
          <a:p>
            <a:pPr marL="285750" indent="-285750">
              <a:buFont typeface="Arial" panose="020B0604020202020204" pitchFamily="34" charset="0"/>
              <a:buChar char="•"/>
            </a:pPr>
            <a:r>
              <a:rPr lang="en-US" dirty="0"/>
              <a:t>India is not equally masculine in all characteristics.</a:t>
            </a:r>
          </a:p>
          <a:p>
            <a:pPr marL="285750" indent="-285750">
              <a:buFont typeface="Arial" panose="020B0604020202020204" pitchFamily="34" charset="0"/>
              <a:buChar char="•"/>
            </a:pPr>
            <a:r>
              <a:rPr lang="en-US" dirty="0"/>
              <a:t>Indians generally associate themselves with certain groups and assign a high status to those in the group</a:t>
            </a:r>
          </a:p>
          <a:p>
            <a:pPr marL="285750" indent="-285750">
              <a:buFont typeface="Arial" panose="020B0604020202020204" pitchFamily="34" charset="0"/>
              <a:buChar char="•"/>
            </a:pPr>
            <a:r>
              <a:rPr lang="en-US" dirty="0"/>
              <a:t>India is traditionally a patient country where tolerance for the unexpected is high, even welcomed as a break from monotony.</a:t>
            </a:r>
            <a:endParaRPr lang="en-IN" dirty="0"/>
          </a:p>
        </p:txBody>
      </p:sp>
      <p:sp>
        <p:nvSpPr>
          <p:cNvPr id="4" name="Slide Number Placeholder 3">
            <a:extLst>
              <a:ext uri="{FF2B5EF4-FFF2-40B4-BE49-F238E27FC236}">
                <a16:creationId xmlns:a16="http://schemas.microsoft.com/office/drawing/2014/main" id="{4FC15045-7F24-9DF2-82D0-C27C072229FC}"/>
              </a:ext>
            </a:extLst>
          </p:cNvPr>
          <p:cNvSpPr>
            <a:spLocks noGrp="1"/>
          </p:cNvSpPr>
          <p:nvPr>
            <p:ph type="sldNum" sz="quarter" idx="12"/>
          </p:nvPr>
        </p:nvSpPr>
        <p:spPr/>
        <p:txBody>
          <a:bodyPr/>
          <a:lstStyle/>
          <a:p>
            <a:fld id="{DBF5D406-F7D2-4648-BC64-925321EBBC3B}" type="slidenum">
              <a:rPr lang="en-IN" smtClean="0"/>
              <a:t>15</a:t>
            </a:fld>
            <a:endParaRPr lang="en-IN" dirty="0"/>
          </a:p>
        </p:txBody>
      </p:sp>
    </p:spTree>
    <p:extLst>
      <p:ext uri="{BB962C8B-B14F-4D97-AF65-F5344CB8AC3E}">
        <p14:creationId xmlns:p14="http://schemas.microsoft.com/office/powerpoint/2010/main" val="1690324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07C5-8292-CFFB-DD29-AA0627B34D0E}"/>
              </a:ext>
            </a:extLst>
          </p:cNvPr>
          <p:cNvSpPr>
            <a:spLocks noGrp="1"/>
          </p:cNvSpPr>
          <p:nvPr>
            <p:ph type="title"/>
          </p:nvPr>
        </p:nvSpPr>
        <p:spPr/>
        <p:txBody>
          <a:bodyPr/>
          <a:lstStyle/>
          <a:p>
            <a:r>
              <a:rPr lang="en-IN" sz="3600" dirty="0"/>
              <a:t>Assessment</a:t>
            </a:r>
            <a:r>
              <a:rPr lang="en-US" sz="3600" dirty="0"/>
              <a:t> of Reflection of National Culture of India in Government Hospital</a:t>
            </a:r>
            <a:endParaRPr lang="en-IN" sz="3600" dirty="0"/>
          </a:p>
        </p:txBody>
      </p:sp>
      <p:sp>
        <p:nvSpPr>
          <p:cNvPr id="3" name="Text Placeholder 2">
            <a:extLst>
              <a:ext uri="{FF2B5EF4-FFF2-40B4-BE49-F238E27FC236}">
                <a16:creationId xmlns:a16="http://schemas.microsoft.com/office/drawing/2014/main" id="{7C1B020B-A365-5E52-6CF4-197C8FE97E3D}"/>
              </a:ext>
            </a:extLst>
          </p:cNvPr>
          <p:cNvSpPr>
            <a:spLocks noGrp="1"/>
          </p:cNvSpPr>
          <p:nvPr>
            <p:ph type="body" idx="1"/>
          </p:nvPr>
        </p:nvSpPr>
        <p:spPr>
          <a:xfrm>
            <a:off x="3042744" y="4589464"/>
            <a:ext cx="5467843" cy="1182071"/>
          </a:xfrm>
        </p:spPr>
        <p:txBody>
          <a:bodyPr>
            <a:normAutofit fontScale="77500" lnSpcReduction="20000"/>
          </a:bodyPr>
          <a:lstStyle/>
          <a:p>
            <a:pPr marL="257175" indent="-257175">
              <a:buFont typeface="Arial" panose="020B0604020202020204" pitchFamily="34" charset="0"/>
              <a:buChar char="•"/>
            </a:pPr>
            <a:r>
              <a:rPr lang="en-US" sz="1600" dirty="0"/>
              <a:t>Why survey a Government Hospital?</a:t>
            </a:r>
            <a:endParaRPr lang="en-IN" sz="1600" dirty="0"/>
          </a:p>
          <a:p>
            <a:pPr marL="257175" indent="-257175">
              <a:buFont typeface="Arial" panose="020B0604020202020204" pitchFamily="34" charset="0"/>
              <a:buChar char="•"/>
            </a:pPr>
            <a:r>
              <a:rPr lang="en-IN" sz="1600" dirty="0"/>
              <a:t>Need for Survey</a:t>
            </a:r>
          </a:p>
          <a:p>
            <a:pPr marL="257175" indent="-257175">
              <a:buFont typeface="Arial" panose="020B0604020202020204" pitchFamily="34" charset="0"/>
              <a:buChar char="•"/>
            </a:pPr>
            <a:r>
              <a:rPr lang="en-IN" sz="1600" dirty="0"/>
              <a:t>Choosing the Sample Set</a:t>
            </a:r>
          </a:p>
          <a:p>
            <a:pPr marL="257175" indent="-257175">
              <a:buFont typeface="Arial" panose="020B0604020202020204" pitchFamily="34" charset="0"/>
              <a:buChar char="•"/>
            </a:pPr>
            <a:r>
              <a:rPr lang="en-IN" sz="1600" dirty="0"/>
              <a:t>Creating a Questionnaire</a:t>
            </a:r>
          </a:p>
          <a:p>
            <a:pPr marL="257175" indent="-257175">
              <a:buFont typeface="Arial" panose="020B0604020202020204" pitchFamily="34" charset="0"/>
              <a:buChar char="•"/>
            </a:pPr>
            <a:r>
              <a:rPr lang="en-IN" sz="1600" dirty="0"/>
              <a:t>Analysing the Survey</a:t>
            </a:r>
          </a:p>
          <a:p>
            <a:pPr marL="257175" indent="-257175">
              <a:buFont typeface="Arial" panose="020B0604020202020204" pitchFamily="34" charset="0"/>
              <a:buChar char="•"/>
            </a:pPr>
            <a:endParaRPr lang="en-IN" sz="1600" dirty="0"/>
          </a:p>
          <a:p>
            <a:pPr marL="257175" indent="-257175">
              <a:buFont typeface="Arial" panose="020B0604020202020204" pitchFamily="34" charset="0"/>
              <a:buChar char="•"/>
            </a:pPr>
            <a:endParaRPr lang="en-IN" sz="1600" dirty="0"/>
          </a:p>
        </p:txBody>
      </p:sp>
    </p:spTree>
    <p:extLst>
      <p:ext uri="{BB962C8B-B14F-4D97-AF65-F5344CB8AC3E}">
        <p14:creationId xmlns:p14="http://schemas.microsoft.com/office/powerpoint/2010/main" val="348049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Autofit/>
          </a:bodyPr>
          <a:lstStyle/>
          <a:p>
            <a:r>
              <a:rPr lang="en-US" sz="3200" dirty="0"/>
              <a:t>Why survey a Government Hospital?</a:t>
            </a:r>
            <a:endParaRPr lang="en-IN" sz="3200" dirty="0"/>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fontScale="92500"/>
          </a:bodyPr>
          <a:lstStyle/>
          <a:p>
            <a:r>
              <a:rPr lang="en-US" dirty="0"/>
              <a:t>Surveying a government hospital can be a helpful way to reflect on the national culture of a country for several reasons.</a:t>
            </a:r>
          </a:p>
          <a:p>
            <a:pPr marL="285750" indent="-285750">
              <a:buFont typeface="Arial" panose="020B0604020202020204" pitchFamily="34" charset="0"/>
              <a:buChar char="•"/>
            </a:pPr>
            <a:r>
              <a:rPr lang="en-US" dirty="0"/>
              <a:t>Govt hospitals provide healthcare services to a large section of the population, including the vulnerable and marginalized sections.</a:t>
            </a:r>
          </a:p>
          <a:p>
            <a:pPr marL="285750" indent="-285750">
              <a:buFont typeface="Arial" panose="020B0604020202020204" pitchFamily="34" charset="0"/>
              <a:buChar char="•"/>
            </a:pPr>
            <a:r>
              <a:rPr lang="en-US" dirty="0"/>
              <a:t>the government hospitals are managed by the government, and hence they have to follow government regulations and policies</a:t>
            </a:r>
          </a:p>
          <a:p>
            <a:pPr marL="285750" indent="-285750">
              <a:buFont typeface="Arial" panose="020B0604020202020204" pitchFamily="34" charset="0"/>
              <a:buChar char="•"/>
            </a:pPr>
            <a:r>
              <a:rPr lang="en-US" dirty="0"/>
              <a:t>The hospital also offers a unique blend of employees, from well-trained and educated doctors to a sweeper who is 10th pass, offering a wide range of perspectives.</a:t>
            </a:r>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17</a:t>
            </a:fld>
            <a:endParaRPr lang="en-IN" dirty="0"/>
          </a:p>
        </p:txBody>
      </p:sp>
    </p:spTree>
    <p:extLst>
      <p:ext uri="{BB962C8B-B14F-4D97-AF65-F5344CB8AC3E}">
        <p14:creationId xmlns:p14="http://schemas.microsoft.com/office/powerpoint/2010/main" val="78856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Autofit/>
          </a:bodyPr>
          <a:lstStyle/>
          <a:p>
            <a:r>
              <a:rPr lang="en-US" sz="3200" dirty="0"/>
              <a:t>Need for Survey</a:t>
            </a:r>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a:bodyPr>
          <a:lstStyle/>
          <a:p>
            <a:r>
              <a:rPr lang="en-US" dirty="0"/>
              <a:t>In order to assess any information, a proper survey needs to be done. Surveys are a valuable tool for collecting data and measuring cultural values and practices. By analyzing patterns and trends in the data collected by the survey, one can reach good conclusions which form the basis of any study.</a:t>
            </a:r>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18</a:t>
            </a:fld>
            <a:endParaRPr lang="en-IN" dirty="0"/>
          </a:p>
        </p:txBody>
      </p:sp>
    </p:spTree>
    <p:extLst>
      <p:ext uri="{BB962C8B-B14F-4D97-AF65-F5344CB8AC3E}">
        <p14:creationId xmlns:p14="http://schemas.microsoft.com/office/powerpoint/2010/main" val="379271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rmAutofit fontScale="90000"/>
          </a:bodyPr>
          <a:lstStyle/>
          <a:p>
            <a:r>
              <a:rPr lang="en-US" sz="3200" dirty="0"/>
              <a:t>Choosing the Sample Set</a:t>
            </a:r>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Sample size of good number and quality</a:t>
            </a:r>
          </a:p>
          <a:p>
            <a:pPr marL="285750" indent="-285750">
              <a:buFont typeface="Arial" panose="020B0604020202020204" pitchFamily="34" charset="0"/>
              <a:buChar char="•"/>
            </a:pPr>
            <a:r>
              <a:rPr lang="en-US" dirty="0"/>
              <a:t>Govt hospital typically has a working staff of about 80 employees, we need to interview about 20</a:t>
            </a:r>
          </a:p>
          <a:p>
            <a:pPr marL="285750" indent="-285750">
              <a:buFont typeface="Arial" panose="020B0604020202020204" pitchFamily="34" charset="0"/>
              <a:buChar char="•"/>
            </a:pPr>
            <a:r>
              <a:rPr lang="en-US" dirty="0"/>
              <a:t>Also, in any given </a:t>
            </a:r>
            <a:r>
              <a:rPr lang="en-IN" dirty="0"/>
              <a:t>organisation</a:t>
            </a:r>
            <a:r>
              <a:rPr lang="en-US" dirty="0"/>
              <a:t>, the role of the employee and his/her vertical position in the hierarchy can affect the answers</a:t>
            </a:r>
          </a:p>
          <a:p>
            <a:pPr marL="285750" indent="-285750">
              <a:buFont typeface="Arial" panose="020B0604020202020204" pitchFamily="34" charset="0"/>
              <a:buChar char="•"/>
            </a:pPr>
            <a:r>
              <a:rPr lang="en-US" dirty="0"/>
              <a:t>Hence we should have people from multiple categories. </a:t>
            </a:r>
          </a:p>
          <a:p>
            <a:pPr marL="285750" indent="-285750">
              <a:buFont typeface="Arial" panose="020B0604020202020204" pitchFamily="34" charset="0"/>
              <a:buChar char="•"/>
            </a:pPr>
            <a:r>
              <a:rPr lang="en-US" dirty="0"/>
              <a:t>After considering the accessibility to conduct a survey, the District Government Hospital, Jalna, Maharashtra- 431213, was selected. </a:t>
            </a:r>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19</a:t>
            </a:fld>
            <a:endParaRPr lang="en-IN" dirty="0"/>
          </a:p>
        </p:txBody>
      </p:sp>
    </p:spTree>
    <p:extLst>
      <p:ext uri="{BB962C8B-B14F-4D97-AF65-F5344CB8AC3E}">
        <p14:creationId xmlns:p14="http://schemas.microsoft.com/office/powerpoint/2010/main" val="363252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07C5-8292-CFFB-DD29-AA0627B34D0E}"/>
              </a:ext>
            </a:extLst>
          </p:cNvPr>
          <p:cNvSpPr>
            <a:spLocks noGrp="1"/>
          </p:cNvSpPr>
          <p:nvPr>
            <p:ph type="title"/>
          </p:nvPr>
        </p:nvSpPr>
        <p:spPr/>
        <p:txBody>
          <a:bodyPr/>
          <a:lstStyle/>
          <a:p>
            <a:r>
              <a:rPr lang="en-IN" dirty="0"/>
              <a:t>Introduction to National Culture</a:t>
            </a:r>
          </a:p>
        </p:txBody>
      </p:sp>
      <p:sp>
        <p:nvSpPr>
          <p:cNvPr id="3" name="Text Placeholder 2">
            <a:extLst>
              <a:ext uri="{FF2B5EF4-FFF2-40B4-BE49-F238E27FC236}">
                <a16:creationId xmlns:a16="http://schemas.microsoft.com/office/drawing/2014/main" id="{7C1B020B-A365-5E52-6CF4-197C8FE97E3D}"/>
              </a:ext>
            </a:extLst>
          </p:cNvPr>
          <p:cNvSpPr>
            <a:spLocks noGrp="1"/>
          </p:cNvSpPr>
          <p:nvPr>
            <p:ph type="body" idx="1"/>
          </p:nvPr>
        </p:nvSpPr>
        <p:spPr/>
        <p:txBody>
          <a:bodyPr/>
          <a:lstStyle/>
          <a:p>
            <a:pPr marL="257175" indent="-257175">
              <a:buFont typeface="Arial" panose="020B0604020202020204" pitchFamily="34" charset="0"/>
              <a:buChar char="•"/>
            </a:pPr>
            <a:r>
              <a:rPr lang="en-IN" sz="1500" dirty="0"/>
              <a:t>What is Culture?</a:t>
            </a:r>
          </a:p>
          <a:p>
            <a:pPr marL="257175" indent="-257175">
              <a:buFont typeface="Arial" panose="020B0604020202020204" pitchFamily="34" charset="0"/>
              <a:buChar char="•"/>
            </a:pPr>
            <a:r>
              <a:rPr lang="en-IN" sz="1500" dirty="0"/>
              <a:t>National Culture</a:t>
            </a:r>
          </a:p>
          <a:p>
            <a:pPr marL="257175" indent="-257175">
              <a:buFont typeface="Arial" panose="020B0604020202020204" pitchFamily="34" charset="0"/>
              <a:buChar char="•"/>
            </a:pPr>
            <a:r>
              <a:rPr lang="en-US" sz="1500" dirty="0"/>
              <a:t>Hofstede’s Study on National Culture</a:t>
            </a:r>
            <a:endParaRPr lang="en-IN" sz="1500" dirty="0"/>
          </a:p>
        </p:txBody>
      </p:sp>
    </p:spTree>
    <p:extLst>
      <p:ext uri="{BB962C8B-B14F-4D97-AF65-F5344CB8AC3E}">
        <p14:creationId xmlns:p14="http://schemas.microsoft.com/office/powerpoint/2010/main" val="7464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rmAutofit fontScale="90000"/>
          </a:bodyPr>
          <a:lstStyle/>
          <a:p>
            <a:r>
              <a:rPr lang="en-US" sz="3200" dirty="0"/>
              <a:t>Creating a Questionnaire</a:t>
            </a:r>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dirty="0"/>
              <a:t>A good questionnaire is essential for collecting accurate and relevant data in any research project</a:t>
            </a:r>
          </a:p>
          <a:p>
            <a:pPr marL="285750" indent="-285750">
              <a:buFont typeface="Arial" panose="020B0604020202020204" pitchFamily="34" charset="0"/>
              <a:buChar char="•"/>
            </a:pPr>
            <a:r>
              <a:rPr lang="en-US" dirty="0"/>
              <a:t>A well-designed questionnaire helps to ensure that the information collected is reliable, valid, and free from bias. </a:t>
            </a:r>
          </a:p>
          <a:p>
            <a:pPr marL="285750" indent="-285750">
              <a:buFont typeface="Arial" panose="020B0604020202020204" pitchFamily="34" charset="0"/>
              <a:buChar char="•"/>
            </a:pPr>
            <a:r>
              <a:rPr lang="en-US" dirty="0"/>
              <a:t>Without a well-designed questionnaire, the data collected may be inaccurate or incomplete, leading to flawed conclusions and recommendations</a:t>
            </a:r>
          </a:p>
          <a:p>
            <a:pPr marL="285750" indent="-285750">
              <a:buFont typeface="Arial" panose="020B0604020202020204" pitchFamily="34" charset="0"/>
              <a:buChar char="•"/>
            </a:pPr>
            <a:r>
              <a:rPr lang="en-US" dirty="0"/>
              <a:t>The questionnaire used in this assessment was made by studying the book on </a:t>
            </a:r>
            <a:r>
              <a:rPr lang="en-IN" dirty="0"/>
              <a:t>Organisational</a:t>
            </a:r>
            <a:r>
              <a:rPr lang="en-US" dirty="0"/>
              <a:t> Behavior by Robbins and reading various websites containing national cultures. And it was reviewed by persons from different positions to provide multiple perspectives. </a:t>
            </a:r>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20</a:t>
            </a:fld>
            <a:endParaRPr lang="en-IN" dirty="0"/>
          </a:p>
        </p:txBody>
      </p:sp>
    </p:spTree>
    <p:extLst>
      <p:ext uri="{BB962C8B-B14F-4D97-AF65-F5344CB8AC3E}">
        <p14:creationId xmlns:p14="http://schemas.microsoft.com/office/powerpoint/2010/main" val="80003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rmAutofit/>
          </a:bodyPr>
          <a:lstStyle/>
          <a:p>
            <a:r>
              <a:rPr lang="en-IN" sz="3200" dirty="0"/>
              <a:t>Analysing</a:t>
            </a:r>
            <a:r>
              <a:rPr lang="en-US" sz="3200" dirty="0"/>
              <a:t> the Survey</a:t>
            </a:r>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Analyzing the survey is an important step in any research project, as it helps to identify patterns and trends in the data collected</a:t>
            </a:r>
          </a:p>
          <a:p>
            <a:pPr marL="285750" indent="-285750">
              <a:buFont typeface="Arial" panose="020B0604020202020204" pitchFamily="34" charset="0"/>
              <a:buChar char="•"/>
            </a:pPr>
            <a:r>
              <a:rPr lang="en-US" dirty="0"/>
              <a:t>The first step in analyzing the survey is to clean and organize the data, removing any errors or inconsistencies that may have arisen during data collection</a:t>
            </a:r>
          </a:p>
          <a:p>
            <a:pPr marL="285750" indent="-285750">
              <a:buFont typeface="Arial" panose="020B0604020202020204" pitchFamily="34" charset="0"/>
              <a:buChar char="•"/>
            </a:pPr>
            <a:r>
              <a:rPr lang="en-US" dirty="0"/>
              <a:t>This was done with utmost care with the help of modern software such as Microsoft Excel and using various graphs and charts.</a:t>
            </a:r>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21</a:t>
            </a:fld>
            <a:endParaRPr lang="en-IN" dirty="0"/>
          </a:p>
        </p:txBody>
      </p:sp>
    </p:spTree>
    <p:extLst>
      <p:ext uri="{BB962C8B-B14F-4D97-AF65-F5344CB8AC3E}">
        <p14:creationId xmlns:p14="http://schemas.microsoft.com/office/powerpoint/2010/main" val="351303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1067-4128-719F-3E37-039312780B6C}"/>
              </a:ext>
            </a:extLst>
          </p:cNvPr>
          <p:cNvSpPr>
            <a:spLocks noGrp="1"/>
          </p:cNvSpPr>
          <p:nvPr>
            <p:ph type="title"/>
          </p:nvPr>
        </p:nvSpPr>
        <p:spPr/>
        <p:txBody>
          <a:bodyPr/>
          <a:lstStyle/>
          <a:p>
            <a:r>
              <a:rPr lang="en-IN" dirty="0"/>
              <a:t>The Survey</a:t>
            </a:r>
          </a:p>
        </p:txBody>
      </p:sp>
      <p:sp>
        <p:nvSpPr>
          <p:cNvPr id="3" name="Text Placeholder 2">
            <a:extLst>
              <a:ext uri="{FF2B5EF4-FFF2-40B4-BE49-F238E27FC236}">
                <a16:creationId xmlns:a16="http://schemas.microsoft.com/office/drawing/2014/main" id="{2D5525EA-881B-8D0E-2791-7ED0A815B33C}"/>
              </a:ext>
            </a:extLst>
          </p:cNvPr>
          <p:cNvSpPr>
            <a:spLocks noGrp="1"/>
          </p:cNvSpPr>
          <p:nvPr>
            <p:ph type="body" idx="1"/>
          </p:nvPr>
        </p:nvSpPr>
        <p:spPr/>
        <p:txBody>
          <a:bodyPr/>
          <a:lstStyle/>
          <a:p>
            <a:r>
              <a:rPr lang="en-IN" dirty="0"/>
              <a:t>Survey</a:t>
            </a:r>
          </a:p>
          <a:p>
            <a:r>
              <a:rPr lang="en-IN" dirty="0"/>
              <a:t>Composition of Questionnaire</a:t>
            </a:r>
          </a:p>
        </p:txBody>
      </p:sp>
    </p:spTree>
    <p:extLst>
      <p:ext uri="{BB962C8B-B14F-4D97-AF65-F5344CB8AC3E}">
        <p14:creationId xmlns:p14="http://schemas.microsoft.com/office/powerpoint/2010/main" val="17974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23</a:t>
            </a:fld>
            <a:endParaRPr lang="en-IN" dirty="0"/>
          </a:p>
        </p:txBody>
      </p:sp>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p:txBody>
          <a:bodyPr>
            <a:normAutofit/>
          </a:bodyPr>
          <a:lstStyle/>
          <a:p>
            <a:r>
              <a:rPr lang="en-IN" sz="3200" dirty="0"/>
              <a:t>Survey</a:t>
            </a:r>
            <a:endParaRPr lang="en-US" sz="3200" dirty="0"/>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type="body" sz="quarter" idx="13"/>
          </p:nvPr>
        </p:nvSpPr>
        <p:spPr/>
        <p:txBody>
          <a:bodyPr>
            <a:normAutofit/>
          </a:bodyPr>
          <a:lstStyle/>
          <a:p>
            <a:r>
              <a:rPr lang="en-IN" dirty="0"/>
              <a:t>Designing of Survey</a:t>
            </a:r>
          </a:p>
        </p:txBody>
      </p:sp>
      <p:sp>
        <p:nvSpPr>
          <p:cNvPr id="8" name="Text Placeholder 7">
            <a:extLst>
              <a:ext uri="{FF2B5EF4-FFF2-40B4-BE49-F238E27FC236}">
                <a16:creationId xmlns:a16="http://schemas.microsoft.com/office/drawing/2014/main" id="{81273125-0F8A-99D2-D93E-2FBC4FB6C1DB}"/>
              </a:ext>
            </a:extLst>
          </p:cNvPr>
          <p:cNvSpPr>
            <a:spLocks noGrp="1"/>
          </p:cNvSpPr>
          <p:nvPr>
            <p:ph type="body" sz="quarter" idx="14"/>
          </p:nvPr>
        </p:nvSpPr>
        <p:spPr/>
        <p:txBody>
          <a:bodyPr/>
          <a:lstStyle/>
          <a:p>
            <a:r>
              <a:rPr lang="en-IN" dirty="0"/>
              <a:t>Conduction of Survey</a:t>
            </a:r>
          </a:p>
        </p:txBody>
      </p:sp>
      <p:sp>
        <p:nvSpPr>
          <p:cNvPr id="9" name="Text Placeholder 8">
            <a:extLst>
              <a:ext uri="{FF2B5EF4-FFF2-40B4-BE49-F238E27FC236}">
                <a16:creationId xmlns:a16="http://schemas.microsoft.com/office/drawing/2014/main" id="{6CE87232-8A48-7A2D-3F5A-79939CF73BC7}"/>
              </a:ext>
            </a:extLst>
          </p:cNvPr>
          <p:cNvSpPr>
            <a:spLocks noGrp="1"/>
          </p:cNvSpPr>
          <p:nvPr>
            <p:ph type="body" sz="quarter" idx="15"/>
          </p:nvPr>
        </p:nvSpPr>
        <p:spPr/>
        <p:txBody>
          <a:bodyPr/>
          <a:lstStyle/>
          <a:p>
            <a:r>
              <a:rPr lang="en-IN" dirty="0"/>
              <a:t>The Survey was designed as Google Form</a:t>
            </a:r>
          </a:p>
          <a:p>
            <a:r>
              <a:rPr lang="en-IN" dirty="0"/>
              <a:t>The questions were made after studying various sources</a:t>
            </a:r>
          </a:p>
          <a:p>
            <a:r>
              <a:rPr lang="en-US" dirty="0"/>
              <a:t>The survey was kept brief while still including the most important questions.</a:t>
            </a:r>
            <a:endParaRPr lang="en-IN" dirty="0"/>
          </a:p>
        </p:txBody>
      </p:sp>
      <p:sp>
        <p:nvSpPr>
          <p:cNvPr id="10" name="Text Placeholder 9">
            <a:extLst>
              <a:ext uri="{FF2B5EF4-FFF2-40B4-BE49-F238E27FC236}">
                <a16:creationId xmlns:a16="http://schemas.microsoft.com/office/drawing/2014/main" id="{D29A5EB6-A012-166F-41F8-EA75F461F09D}"/>
              </a:ext>
            </a:extLst>
          </p:cNvPr>
          <p:cNvSpPr>
            <a:spLocks noGrp="1"/>
          </p:cNvSpPr>
          <p:nvPr>
            <p:ph type="body" sz="quarter" idx="16"/>
          </p:nvPr>
        </p:nvSpPr>
        <p:spPr/>
        <p:txBody>
          <a:bodyPr/>
          <a:lstStyle/>
          <a:p>
            <a:r>
              <a:rPr lang="en-IN" dirty="0"/>
              <a:t>The link to the Google Form was floated in the group of Civil Hospital, Jalna</a:t>
            </a:r>
          </a:p>
          <a:p>
            <a:r>
              <a:rPr lang="en-IN" dirty="0"/>
              <a:t>In total 19 responses were obtained</a:t>
            </a:r>
          </a:p>
          <a:p>
            <a:r>
              <a:rPr lang="en-IN" dirty="0"/>
              <a:t>Link to the survey:</a:t>
            </a:r>
            <a:endParaRPr lang="en-IN" sz="1000" dirty="0"/>
          </a:p>
          <a:p>
            <a:pPr marL="301752" lvl="1" indent="0">
              <a:buNone/>
            </a:pPr>
            <a:r>
              <a:rPr lang="en-US" sz="1000" dirty="0"/>
              <a:t>https://drive.google.com/file/d/1fBm0hNM2xrKJiMaiN55BHcJJa5gY-k8D/ view?usp=share_link</a:t>
            </a:r>
            <a:endParaRPr lang="en-IN" sz="1000" dirty="0"/>
          </a:p>
        </p:txBody>
      </p:sp>
    </p:spTree>
    <p:extLst>
      <p:ext uri="{BB962C8B-B14F-4D97-AF65-F5344CB8AC3E}">
        <p14:creationId xmlns:p14="http://schemas.microsoft.com/office/powerpoint/2010/main" val="87239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rmAutofit fontScale="90000"/>
          </a:bodyPr>
          <a:lstStyle/>
          <a:p>
            <a:r>
              <a:rPr lang="en-IN" sz="3200" dirty="0"/>
              <a:t>Composition of Questionnaire</a:t>
            </a:r>
            <a:endParaRPr lang="en-US" sz="3200" dirty="0"/>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fontScale="85000" lnSpcReduction="20000"/>
          </a:bodyPr>
          <a:lstStyle/>
          <a:p>
            <a:r>
              <a:rPr lang="en-US" dirty="0"/>
              <a:t>The questionnaire consisted of 8 sections, The sections were made according to the dimension of the culture they were trying to enquire about. </a:t>
            </a:r>
          </a:p>
          <a:p>
            <a:pPr marL="342900" indent="-342900">
              <a:buFont typeface="+mj-lt"/>
              <a:buAutoNum type="arabicPeriod"/>
            </a:pPr>
            <a:r>
              <a:rPr lang="en-US" dirty="0"/>
              <a:t>Introduction</a:t>
            </a:r>
          </a:p>
          <a:p>
            <a:pPr marL="342900" indent="-342900">
              <a:buFont typeface="+mj-lt"/>
              <a:buAutoNum type="arabicPeriod"/>
            </a:pPr>
            <a:r>
              <a:rPr lang="en-US" dirty="0"/>
              <a:t>Display of emotions</a:t>
            </a:r>
          </a:p>
          <a:p>
            <a:pPr marL="342900" indent="-342900">
              <a:buFont typeface="+mj-lt"/>
              <a:buAutoNum type="arabicPeriod"/>
            </a:pPr>
            <a:r>
              <a:rPr lang="en-US" dirty="0"/>
              <a:t>Meetings</a:t>
            </a:r>
          </a:p>
          <a:p>
            <a:pPr marL="342900" indent="-342900">
              <a:buFont typeface="+mj-lt"/>
              <a:buAutoNum type="arabicPeriod"/>
            </a:pPr>
            <a:r>
              <a:rPr lang="en-US" dirty="0"/>
              <a:t>Pattern of context</a:t>
            </a:r>
          </a:p>
          <a:p>
            <a:pPr marL="342900" indent="-342900">
              <a:buFont typeface="+mj-lt"/>
              <a:buAutoNum type="arabicPeriod"/>
            </a:pPr>
            <a:r>
              <a:rPr lang="en-US" dirty="0"/>
              <a:t>Achievement or Ascription based </a:t>
            </a:r>
          </a:p>
          <a:p>
            <a:pPr marL="342900" indent="-342900">
              <a:buFont typeface="+mj-lt"/>
              <a:buAutoNum type="arabicPeriod"/>
            </a:pPr>
            <a:r>
              <a:rPr lang="en-US" dirty="0"/>
              <a:t>Long-Term Orientation</a:t>
            </a:r>
          </a:p>
          <a:p>
            <a:pPr marL="342900" indent="-342900">
              <a:buFont typeface="+mj-lt"/>
              <a:buAutoNum type="arabicPeriod"/>
            </a:pPr>
            <a:r>
              <a:rPr lang="en-US" dirty="0"/>
              <a:t>Individualistic or Collectivistic</a:t>
            </a:r>
          </a:p>
          <a:p>
            <a:pPr marL="342900" indent="-342900">
              <a:buFont typeface="+mj-lt"/>
              <a:buAutoNum type="arabicPeriod"/>
            </a:pPr>
            <a:r>
              <a:rPr lang="en-US" dirty="0"/>
              <a:t>Control vs Subjugation</a:t>
            </a:r>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24</a:t>
            </a:fld>
            <a:endParaRPr lang="en-IN" dirty="0"/>
          </a:p>
        </p:txBody>
      </p:sp>
    </p:spTree>
    <p:extLst>
      <p:ext uri="{BB962C8B-B14F-4D97-AF65-F5344CB8AC3E}">
        <p14:creationId xmlns:p14="http://schemas.microsoft.com/office/powerpoint/2010/main" val="3629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rmAutofit fontScale="90000"/>
          </a:bodyPr>
          <a:lstStyle/>
          <a:p>
            <a:r>
              <a:rPr lang="en-IN" sz="3200" dirty="0"/>
              <a:t>Composition of Questionnaire</a:t>
            </a:r>
            <a:endParaRPr lang="en-US" sz="3200" dirty="0"/>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lnSpcReduction="10000"/>
          </a:bodyPr>
          <a:lstStyle/>
          <a:p>
            <a:r>
              <a:rPr lang="en-US" dirty="0"/>
              <a:t>The questions were of different types</a:t>
            </a:r>
          </a:p>
          <a:p>
            <a:pPr marL="285750" indent="-285750">
              <a:buFont typeface="Arial" panose="020B0604020202020204" pitchFamily="34" charset="0"/>
              <a:buChar char="•"/>
            </a:pPr>
            <a:r>
              <a:rPr lang="en-US" dirty="0"/>
              <a:t>simple factual agree-disagree questions</a:t>
            </a:r>
          </a:p>
          <a:p>
            <a:pPr marL="285750" indent="-285750">
              <a:buFont typeface="Arial" panose="020B0604020202020204" pitchFamily="34" charset="0"/>
              <a:buChar char="•"/>
            </a:pPr>
            <a:r>
              <a:rPr lang="en-US" dirty="0"/>
              <a:t>multiple choice types</a:t>
            </a:r>
          </a:p>
          <a:p>
            <a:pPr marL="285750" indent="-285750">
              <a:buFont typeface="Arial" panose="020B0604020202020204" pitchFamily="34" charset="0"/>
              <a:buChar char="•"/>
            </a:pPr>
            <a:r>
              <a:rPr lang="en-US" dirty="0"/>
              <a:t>true-false types</a:t>
            </a:r>
          </a:p>
          <a:p>
            <a:r>
              <a:rPr lang="en-US" dirty="0"/>
              <a:t>The option of the custom answer was kept available in many questions as the given options may not be there. Finally, after each section, an optional question to add any comment was incorporated to make sure to collect any specific input any employee might want to give. The questionnaire of the survey can be found in this link</a:t>
            </a:r>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25</a:t>
            </a:fld>
            <a:endParaRPr lang="en-IN" dirty="0"/>
          </a:p>
        </p:txBody>
      </p:sp>
    </p:spTree>
    <p:extLst>
      <p:ext uri="{BB962C8B-B14F-4D97-AF65-F5344CB8AC3E}">
        <p14:creationId xmlns:p14="http://schemas.microsoft.com/office/powerpoint/2010/main" val="2405325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57DB-F10E-05AB-45FB-2B7E0A20EA34}"/>
              </a:ext>
            </a:extLst>
          </p:cNvPr>
          <p:cNvSpPr>
            <a:spLocks noGrp="1"/>
          </p:cNvSpPr>
          <p:nvPr>
            <p:ph type="title"/>
          </p:nvPr>
        </p:nvSpPr>
        <p:spPr/>
        <p:txBody>
          <a:bodyPr/>
          <a:lstStyle/>
          <a:p>
            <a:r>
              <a:rPr lang="en-IN" dirty="0"/>
              <a:t>Analysis of the Survey</a:t>
            </a:r>
          </a:p>
        </p:txBody>
      </p:sp>
      <p:sp>
        <p:nvSpPr>
          <p:cNvPr id="3" name="Text Placeholder 2">
            <a:extLst>
              <a:ext uri="{FF2B5EF4-FFF2-40B4-BE49-F238E27FC236}">
                <a16:creationId xmlns:a16="http://schemas.microsoft.com/office/drawing/2014/main" id="{062028E5-0B3F-DFFB-ADDA-EECCAF32D557}"/>
              </a:ext>
            </a:extLst>
          </p:cNvPr>
          <p:cNvSpPr>
            <a:spLocks noGrp="1"/>
          </p:cNvSpPr>
          <p:nvPr>
            <p:ph type="body" idx="1"/>
          </p:nvPr>
        </p:nvSpPr>
        <p:spPr/>
        <p:txBody>
          <a:bodyPr/>
          <a:lstStyle/>
          <a:p>
            <a:r>
              <a:rPr lang="en-IN" dirty="0"/>
              <a:t>Step by Step analysis of each parameters</a:t>
            </a:r>
          </a:p>
        </p:txBody>
      </p:sp>
    </p:spTree>
    <p:extLst>
      <p:ext uri="{BB962C8B-B14F-4D97-AF65-F5344CB8AC3E}">
        <p14:creationId xmlns:p14="http://schemas.microsoft.com/office/powerpoint/2010/main" val="3197391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6E6A-70B8-9420-6581-7A6CDE91BCDB}"/>
              </a:ext>
            </a:extLst>
          </p:cNvPr>
          <p:cNvSpPr>
            <a:spLocks noGrp="1"/>
          </p:cNvSpPr>
          <p:nvPr>
            <p:ph type="title"/>
          </p:nvPr>
        </p:nvSpPr>
        <p:spPr>
          <a:xfrm>
            <a:off x="1721358" y="1463040"/>
            <a:ext cx="5623560" cy="704088"/>
          </a:xfrm>
        </p:spPr>
        <p:txBody>
          <a:bodyPr>
            <a:noAutofit/>
          </a:bodyPr>
          <a:lstStyle/>
          <a:p>
            <a:r>
              <a:rPr lang="en-IN" sz="4000" dirty="0"/>
              <a:t>Analysis of the Survey</a:t>
            </a:r>
            <a:endParaRPr lang="en-US" sz="3600" dirty="0"/>
          </a:p>
        </p:txBody>
      </p:sp>
      <p:sp>
        <p:nvSpPr>
          <p:cNvPr id="3" name="Content Placeholder 2">
            <a:extLst>
              <a:ext uri="{FF2B5EF4-FFF2-40B4-BE49-F238E27FC236}">
                <a16:creationId xmlns:a16="http://schemas.microsoft.com/office/drawing/2014/main" id="{78B0647B-FE34-0979-D8E9-F5779733ED87}"/>
              </a:ext>
            </a:extLst>
          </p:cNvPr>
          <p:cNvSpPr>
            <a:spLocks noGrp="1"/>
          </p:cNvSpPr>
          <p:nvPr>
            <p:ph idx="1"/>
          </p:nvPr>
        </p:nvSpPr>
        <p:spPr/>
        <p:txBody>
          <a:bodyPr>
            <a:normAutofit/>
          </a:bodyPr>
          <a:lstStyle/>
          <a:p>
            <a:r>
              <a:rPr lang="en-US" dirty="0"/>
              <a:t>The next few slides goes through the </a:t>
            </a:r>
          </a:p>
          <a:p>
            <a:r>
              <a:rPr lang="en-US" dirty="0"/>
              <a:t>The full responses of the form can be seen here:</a:t>
            </a:r>
          </a:p>
          <a:p>
            <a:r>
              <a:rPr lang="en-US" dirty="0">
                <a:hlinkClick r:id="rId2"/>
              </a:rPr>
              <a:t>Survey Responses</a:t>
            </a:r>
            <a:endParaRPr lang="en-US" dirty="0"/>
          </a:p>
          <a:p>
            <a:r>
              <a:rPr lang="en-US" dirty="0"/>
              <a:t>https://docs.google.com/spreadsheets/d/13JBPbaedCzGmHHtawIFe-Poizsp84CtahEr07WUdKAw/ edit?usp=sharing </a:t>
            </a:r>
          </a:p>
          <a:p>
            <a:endParaRPr lang="en-IN" dirty="0"/>
          </a:p>
        </p:txBody>
      </p:sp>
      <p:sp>
        <p:nvSpPr>
          <p:cNvPr id="4" name="Slide Number Placeholder 3">
            <a:extLst>
              <a:ext uri="{FF2B5EF4-FFF2-40B4-BE49-F238E27FC236}">
                <a16:creationId xmlns:a16="http://schemas.microsoft.com/office/drawing/2014/main" id="{09F7178F-86E8-3A63-CBD0-0DCA9D951605}"/>
              </a:ext>
            </a:extLst>
          </p:cNvPr>
          <p:cNvSpPr>
            <a:spLocks noGrp="1"/>
          </p:cNvSpPr>
          <p:nvPr>
            <p:ph type="sldNum" sz="quarter" idx="12"/>
          </p:nvPr>
        </p:nvSpPr>
        <p:spPr/>
        <p:txBody>
          <a:bodyPr/>
          <a:lstStyle/>
          <a:p>
            <a:fld id="{DBF5D406-F7D2-4648-BC64-925321EBBC3B}" type="slidenum">
              <a:rPr lang="en-IN" smtClean="0"/>
              <a:t>27</a:t>
            </a:fld>
            <a:endParaRPr lang="en-IN" dirty="0"/>
          </a:p>
        </p:txBody>
      </p:sp>
    </p:spTree>
    <p:extLst>
      <p:ext uri="{BB962C8B-B14F-4D97-AF65-F5344CB8AC3E}">
        <p14:creationId xmlns:p14="http://schemas.microsoft.com/office/powerpoint/2010/main" val="57261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08E0CE-D859-5760-5099-6C158FB9E43D}"/>
              </a:ext>
            </a:extLst>
          </p:cNvPr>
          <p:cNvSpPr>
            <a:spLocks noGrp="1"/>
          </p:cNvSpPr>
          <p:nvPr>
            <p:ph type="title"/>
          </p:nvPr>
        </p:nvSpPr>
        <p:spPr/>
        <p:txBody>
          <a:bodyPr/>
          <a:lstStyle/>
          <a:p>
            <a:r>
              <a:rPr lang="en-IN" sz="4000" dirty="0"/>
              <a:t>Analysis of the Survey</a:t>
            </a:r>
            <a:endParaRPr lang="en-IN" dirty="0"/>
          </a:p>
        </p:txBody>
      </p:sp>
      <p:sp>
        <p:nvSpPr>
          <p:cNvPr id="2" name="Content Placeholder 1">
            <a:extLst>
              <a:ext uri="{FF2B5EF4-FFF2-40B4-BE49-F238E27FC236}">
                <a16:creationId xmlns:a16="http://schemas.microsoft.com/office/drawing/2014/main" id="{9A56C606-C744-781F-61C6-E6F0109939DF}"/>
              </a:ext>
            </a:extLst>
          </p:cNvPr>
          <p:cNvSpPr>
            <a:spLocks noGrp="1"/>
          </p:cNvSpPr>
          <p:nvPr>
            <p:ph idx="1"/>
          </p:nvPr>
        </p:nvSpPr>
        <p:spPr/>
        <p:txBody>
          <a:bodyPr/>
          <a:lstStyle/>
          <a:p>
            <a:r>
              <a:rPr lang="en-IN" sz="1800" dirty="0"/>
              <a:t>Introduction:</a:t>
            </a:r>
          </a:p>
          <a:p>
            <a:pPr lvl="2"/>
            <a:r>
              <a:rPr lang="en-IN" dirty="0"/>
              <a:t>This section is there just to know the responder and his role in the organisation</a:t>
            </a:r>
          </a:p>
          <a:p>
            <a:pPr lvl="2"/>
            <a:r>
              <a:rPr lang="en-IN" dirty="0"/>
              <a:t>This section verified the diversity of the responders with some being nurse, some assistants and some officer</a:t>
            </a:r>
          </a:p>
          <a:p>
            <a:endParaRPr lang="en-IN" dirty="0"/>
          </a:p>
        </p:txBody>
      </p:sp>
      <p:sp>
        <p:nvSpPr>
          <p:cNvPr id="4" name="Slide Number Placeholder 3">
            <a:extLst>
              <a:ext uri="{FF2B5EF4-FFF2-40B4-BE49-F238E27FC236}">
                <a16:creationId xmlns:a16="http://schemas.microsoft.com/office/drawing/2014/main" id="{F186149F-268D-7DF4-82C7-085E7F23083B}"/>
              </a:ext>
            </a:extLst>
          </p:cNvPr>
          <p:cNvSpPr>
            <a:spLocks noGrp="1"/>
          </p:cNvSpPr>
          <p:nvPr>
            <p:ph type="sldNum" sz="quarter" idx="12"/>
          </p:nvPr>
        </p:nvSpPr>
        <p:spPr/>
        <p:txBody>
          <a:bodyPr/>
          <a:lstStyle/>
          <a:p>
            <a:fld id="{DBF5D406-F7D2-4648-BC64-925321EBBC3B}" type="slidenum">
              <a:rPr lang="en-IN" smtClean="0"/>
              <a:t>28</a:t>
            </a:fld>
            <a:endParaRPr lang="en-IN" dirty="0"/>
          </a:p>
        </p:txBody>
      </p:sp>
    </p:spTree>
    <p:extLst>
      <p:ext uri="{BB962C8B-B14F-4D97-AF65-F5344CB8AC3E}">
        <p14:creationId xmlns:p14="http://schemas.microsoft.com/office/powerpoint/2010/main" val="1923260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730E9-B20C-9084-543D-D2BACF50BFC8}"/>
              </a:ext>
            </a:extLst>
          </p:cNvPr>
          <p:cNvSpPr>
            <a:spLocks noGrp="1"/>
          </p:cNvSpPr>
          <p:nvPr>
            <p:ph type="sldNum" sz="quarter" idx="12"/>
          </p:nvPr>
        </p:nvSpPr>
        <p:spPr/>
        <p:txBody>
          <a:bodyPr/>
          <a:lstStyle/>
          <a:p>
            <a:fld id="{DBF5D406-F7D2-4648-BC64-925321EBBC3B}" type="slidenum">
              <a:rPr lang="en-IN" smtClean="0"/>
              <a:t>29</a:t>
            </a:fld>
            <a:endParaRPr lang="en-IN" dirty="0"/>
          </a:p>
        </p:txBody>
      </p:sp>
      <p:sp>
        <p:nvSpPr>
          <p:cNvPr id="3" name="Title 2">
            <a:extLst>
              <a:ext uri="{FF2B5EF4-FFF2-40B4-BE49-F238E27FC236}">
                <a16:creationId xmlns:a16="http://schemas.microsoft.com/office/drawing/2014/main" id="{931F141B-A9C9-88A8-E05D-BF03CFDBA7C1}"/>
              </a:ext>
            </a:extLst>
          </p:cNvPr>
          <p:cNvSpPr>
            <a:spLocks noGrp="1"/>
          </p:cNvSpPr>
          <p:nvPr>
            <p:ph type="title"/>
          </p:nvPr>
        </p:nvSpPr>
        <p:spPr/>
        <p:txBody>
          <a:bodyPr/>
          <a:lstStyle/>
          <a:p>
            <a:r>
              <a:rPr lang="en-IN" dirty="0"/>
              <a:t>Display of Emotions</a:t>
            </a:r>
          </a:p>
        </p:txBody>
      </p:sp>
      <p:sp>
        <p:nvSpPr>
          <p:cNvPr id="6" name="Text Placeholder 5">
            <a:extLst>
              <a:ext uri="{FF2B5EF4-FFF2-40B4-BE49-F238E27FC236}">
                <a16:creationId xmlns:a16="http://schemas.microsoft.com/office/drawing/2014/main" id="{EC69E0DC-24B4-92D7-38EC-6B32676D91A0}"/>
              </a:ext>
            </a:extLst>
          </p:cNvPr>
          <p:cNvSpPr>
            <a:spLocks noGrp="1"/>
          </p:cNvSpPr>
          <p:nvPr>
            <p:ph type="body" sz="quarter" idx="15"/>
          </p:nvPr>
        </p:nvSpPr>
        <p:spPr>
          <a:xfrm>
            <a:off x="4021394" y="1399033"/>
            <a:ext cx="4116766" cy="1517903"/>
          </a:xfrm>
        </p:spPr>
        <p:txBody>
          <a:bodyPr/>
          <a:lstStyle/>
          <a:p>
            <a:r>
              <a:rPr lang="en-US" dirty="0"/>
              <a:t>The objective of this section was to test how freely the people can express themselves.</a:t>
            </a:r>
          </a:p>
          <a:p>
            <a:r>
              <a:rPr lang="en-US" dirty="0"/>
              <a:t>Everyone agrees about being able to express emotion in the employee circle</a:t>
            </a:r>
          </a:p>
          <a:p>
            <a:r>
              <a:rPr lang="en-US" dirty="0"/>
              <a:t>Only half of them agree about being tolerant of the others when they express their feelings.</a:t>
            </a:r>
          </a:p>
          <a:p>
            <a:r>
              <a:rPr lang="en-US" dirty="0"/>
              <a:t>They try to hide their mood while speaking to patients and others. </a:t>
            </a:r>
          </a:p>
          <a:p>
            <a:endParaRPr lang="en-IN" dirty="0"/>
          </a:p>
        </p:txBody>
      </p:sp>
      <p:pic>
        <p:nvPicPr>
          <p:cNvPr id="16" name="Picture 15">
            <a:extLst>
              <a:ext uri="{FF2B5EF4-FFF2-40B4-BE49-F238E27FC236}">
                <a16:creationId xmlns:a16="http://schemas.microsoft.com/office/drawing/2014/main" id="{9124DC73-83CE-F381-54C4-2D2D1C5EC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939" y="3776220"/>
            <a:ext cx="4228211" cy="2281990"/>
          </a:xfrm>
          <a:prstGeom prst="rect">
            <a:avLst/>
          </a:prstGeom>
        </p:spPr>
      </p:pic>
    </p:spTree>
    <p:extLst>
      <p:ext uri="{BB962C8B-B14F-4D97-AF65-F5344CB8AC3E}">
        <p14:creationId xmlns:p14="http://schemas.microsoft.com/office/powerpoint/2010/main" val="360854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BEB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1D1-8017-2A76-31FB-59562C65A40C}"/>
              </a:ext>
            </a:extLst>
          </p:cNvPr>
          <p:cNvSpPr>
            <a:spLocks noGrp="1"/>
          </p:cNvSpPr>
          <p:nvPr>
            <p:ph type="title"/>
          </p:nvPr>
        </p:nvSpPr>
        <p:spPr/>
        <p:txBody>
          <a:bodyPr/>
          <a:lstStyle/>
          <a:p>
            <a:r>
              <a:rPr lang="en-IN" dirty="0"/>
              <a:t>What is Culture?</a:t>
            </a:r>
          </a:p>
        </p:txBody>
      </p:sp>
      <p:sp>
        <p:nvSpPr>
          <p:cNvPr id="3" name="Content Placeholder 2">
            <a:extLst>
              <a:ext uri="{FF2B5EF4-FFF2-40B4-BE49-F238E27FC236}">
                <a16:creationId xmlns:a16="http://schemas.microsoft.com/office/drawing/2014/main" id="{8F2D8B11-BA85-E3E2-2126-3F66A22D0234}"/>
              </a:ext>
            </a:extLst>
          </p:cNvPr>
          <p:cNvSpPr>
            <a:spLocks noGrp="1"/>
          </p:cNvSpPr>
          <p:nvPr>
            <p:ph idx="1"/>
          </p:nvPr>
        </p:nvSpPr>
        <p:spPr/>
        <p:txBody>
          <a:bodyPr/>
          <a:lstStyle/>
          <a:p>
            <a:r>
              <a:rPr lang="en-US" sz="2400" i="1" dirty="0"/>
              <a:t>Culture is collective programming of the mind which distinguishes the member of one social group from another. -Greet Hofstede</a:t>
            </a:r>
            <a:endParaRPr lang="en-IN" sz="2400" i="1" dirty="0"/>
          </a:p>
        </p:txBody>
      </p:sp>
      <p:sp>
        <p:nvSpPr>
          <p:cNvPr id="4" name="Slide Number Placeholder 3">
            <a:extLst>
              <a:ext uri="{FF2B5EF4-FFF2-40B4-BE49-F238E27FC236}">
                <a16:creationId xmlns:a16="http://schemas.microsoft.com/office/drawing/2014/main" id="{6CDC89A7-1377-C127-E88B-CF44A0369AFE}"/>
              </a:ext>
            </a:extLst>
          </p:cNvPr>
          <p:cNvSpPr>
            <a:spLocks noGrp="1"/>
          </p:cNvSpPr>
          <p:nvPr>
            <p:ph type="sldNum" sz="quarter" idx="12"/>
          </p:nvPr>
        </p:nvSpPr>
        <p:spPr/>
        <p:txBody>
          <a:bodyPr/>
          <a:lstStyle/>
          <a:p>
            <a:fld id="{DBF5D406-F7D2-4648-BC64-925321EBBC3B}" type="slidenum">
              <a:rPr lang="en-IN" smtClean="0"/>
              <a:t>3</a:t>
            </a:fld>
            <a:endParaRPr lang="en-IN" dirty="0"/>
          </a:p>
        </p:txBody>
      </p:sp>
    </p:spTree>
    <p:extLst>
      <p:ext uri="{BB962C8B-B14F-4D97-AF65-F5344CB8AC3E}">
        <p14:creationId xmlns:p14="http://schemas.microsoft.com/office/powerpoint/2010/main" val="745570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730E9-B20C-9084-543D-D2BACF50BFC8}"/>
              </a:ext>
            </a:extLst>
          </p:cNvPr>
          <p:cNvSpPr>
            <a:spLocks noGrp="1"/>
          </p:cNvSpPr>
          <p:nvPr>
            <p:ph type="sldNum" sz="quarter" idx="12"/>
          </p:nvPr>
        </p:nvSpPr>
        <p:spPr/>
        <p:txBody>
          <a:bodyPr/>
          <a:lstStyle/>
          <a:p>
            <a:fld id="{DBF5D406-F7D2-4648-BC64-925321EBBC3B}" type="slidenum">
              <a:rPr lang="en-IN" smtClean="0"/>
              <a:t>30</a:t>
            </a:fld>
            <a:endParaRPr lang="en-IN" dirty="0"/>
          </a:p>
        </p:txBody>
      </p:sp>
      <p:sp>
        <p:nvSpPr>
          <p:cNvPr id="3" name="Title 2">
            <a:extLst>
              <a:ext uri="{FF2B5EF4-FFF2-40B4-BE49-F238E27FC236}">
                <a16:creationId xmlns:a16="http://schemas.microsoft.com/office/drawing/2014/main" id="{931F141B-A9C9-88A8-E05D-BF03CFDBA7C1}"/>
              </a:ext>
            </a:extLst>
          </p:cNvPr>
          <p:cNvSpPr>
            <a:spLocks noGrp="1"/>
          </p:cNvSpPr>
          <p:nvPr>
            <p:ph type="title"/>
          </p:nvPr>
        </p:nvSpPr>
        <p:spPr/>
        <p:txBody>
          <a:bodyPr/>
          <a:lstStyle/>
          <a:p>
            <a:r>
              <a:rPr lang="en-IN" dirty="0"/>
              <a:t>Meetings</a:t>
            </a:r>
          </a:p>
        </p:txBody>
      </p:sp>
      <p:sp>
        <p:nvSpPr>
          <p:cNvPr id="6" name="Text Placeholder 5">
            <a:extLst>
              <a:ext uri="{FF2B5EF4-FFF2-40B4-BE49-F238E27FC236}">
                <a16:creationId xmlns:a16="http://schemas.microsoft.com/office/drawing/2014/main" id="{EC69E0DC-24B4-92D7-38EC-6B32676D91A0}"/>
              </a:ext>
            </a:extLst>
          </p:cNvPr>
          <p:cNvSpPr>
            <a:spLocks noGrp="1"/>
          </p:cNvSpPr>
          <p:nvPr>
            <p:ph type="body" sz="quarter" idx="15"/>
          </p:nvPr>
        </p:nvSpPr>
        <p:spPr>
          <a:xfrm>
            <a:off x="4021394" y="1399033"/>
            <a:ext cx="4116766" cy="2285728"/>
          </a:xfrm>
        </p:spPr>
        <p:txBody>
          <a:bodyPr/>
          <a:lstStyle/>
          <a:p>
            <a:r>
              <a:rPr lang="en-US" dirty="0"/>
              <a:t>This section try to cover official handling of the </a:t>
            </a:r>
            <a:r>
              <a:rPr lang="en-IN" dirty="0"/>
              <a:t>organisation</a:t>
            </a:r>
            <a:r>
              <a:rPr lang="en-US" dirty="0"/>
              <a:t> regarding the procedure of the meeting Just like in typical poly synchronous culture, the meetings tend to get delayed</a:t>
            </a:r>
          </a:p>
          <a:p>
            <a:r>
              <a:rPr lang="en-US" dirty="0"/>
              <a:t>Same topic is not repeated again and again denies total poly synchronism</a:t>
            </a:r>
          </a:p>
          <a:p>
            <a:r>
              <a:rPr lang="en-US" dirty="0"/>
              <a:t>Unlike the typical view of India, the hospital is indeed seen as well prepared</a:t>
            </a:r>
            <a:endParaRPr lang="en-IN" dirty="0"/>
          </a:p>
        </p:txBody>
      </p:sp>
      <p:pic>
        <p:nvPicPr>
          <p:cNvPr id="5" name="Picture 4">
            <a:extLst>
              <a:ext uri="{FF2B5EF4-FFF2-40B4-BE49-F238E27FC236}">
                <a16:creationId xmlns:a16="http://schemas.microsoft.com/office/drawing/2014/main" id="{2BDF4675-4811-AE83-451E-E3841A012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392" y="3751007"/>
            <a:ext cx="4116767" cy="2285728"/>
          </a:xfrm>
          <a:prstGeom prst="rect">
            <a:avLst/>
          </a:prstGeom>
        </p:spPr>
      </p:pic>
    </p:spTree>
    <p:extLst>
      <p:ext uri="{BB962C8B-B14F-4D97-AF65-F5344CB8AC3E}">
        <p14:creationId xmlns:p14="http://schemas.microsoft.com/office/powerpoint/2010/main" val="3408365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BC87A-BE5F-4E80-7BEE-4A840576ED4B}"/>
              </a:ext>
            </a:extLst>
          </p:cNvPr>
          <p:cNvSpPr>
            <a:spLocks noGrp="1"/>
          </p:cNvSpPr>
          <p:nvPr>
            <p:ph type="sldNum" sz="quarter" idx="12"/>
          </p:nvPr>
        </p:nvSpPr>
        <p:spPr/>
        <p:txBody>
          <a:bodyPr/>
          <a:lstStyle/>
          <a:p>
            <a:fld id="{DBF5D406-F7D2-4648-BC64-925321EBBC3B}" type="slidenum">
              <a:rPr lang="en-IN" smtClean="0"/>
              <a:t>31</a:t>
            </a:fld>
            <a:endParaRPr lang="en-IN" dirty="0"/>
          </a:p>
        </p:txBody>
      </p:sp>
      <p:sp>
        <p:nvSpPr>
          <p:cNvPr id="3" name="Title 2">
            <a:extLst>
              <a:ext uri="{FF2B5EF4-FFF2-40B4-BE49-F238E27FC236}">
                <a16:creationId xmlns:a16="http://schemas.microsoft.com/office/drawing/2014/main" id="{07DD6E1E-D9F1-5462-9FDF-B4BBDCE82BE1}"/>
              </a:ext>
            </a:extLst>
          </p:cNvPr>
          <p:cNvSpPr>
            <a:spLocks noGrp="1"/>
          </p:cNvSpPr>
          <p:nvPr>
            <p:ph type="title"/>
          </p:nvPr>
        </p:nvSpPr>
        <p:spPr/>
        <p:txBody>
          <a:bodyPr>
            <a:noAutofit/>
          </a:bodyPr>
          <a:lstStyle/>
          <a:p>
            <a:r>
              <a:rPr lang="en-IN" sz="2000" dirty="0"/>
              <a:t>Pattern of the context &amp;</a:t>
            </a:r>
            <a:br>
              <a:rPr lang="en-IN" sz="2000" dirty="0"/>
            </a:br>
            <a:r>
              <a:rPr lang="en-IN" sz="2000" dirty="0"/>
              <a:t>Achievement or Ascription based</a:t>
            </a:r>
            <a:br>
              <a:rPr lang="en-IN" sz="2000" dirty="0"/>
            </a:br>
            <a:endParaRPr lang="en-IN" sz="2400" dirty="0"/>
          </a:p>
        </p:txBody>
      </p:sp>
      <p:sp>
        <p:nvSpPr>
          <p:cNvPr id="4" name="Text Placeholder 3">
            <a:extLst>
              <a:ext uri="{FF2B5EF4-FFF2-40B4-BE49-F238E27FC236}">
                <a16:creationId xmlns:a16="http://schemas.microsoft.com/office/drawing/2014/main" id="{63ECD4CA-FE68-C953-B003-7EA606AA5280}"/>
              </a:ext>
            </a:extLst>
          </p:cNvPr>
          <p:cNvSpPr>
            <a:spLocks noGrp="1"/>
          </p:cNvSpPr>
          <p:nvPr>
            <p:ph type="body" sz="quarter" idx="13"/>
          </p:nvPr>
        </p:nvSpPr>
        <p:spPr/>
        <p:txBody>
          <a:bodyPr/>
          <a:lstStyle/>
          <a:p>
            <a:r>
              <a:rPr lang="en-IN" dirty="0"/>
              <a:t>Pattern of the context</a:t>
            </a:r>
          </a:p>
        </p:txBody>
      </p:sp>
      <p:sp>
        <p:nvSpPr>
          <p:cNvPr id="5" name="Text Placeholder 4">
            <a:extLst>
              <a:ext uri="{FF2B5EF4-FFF2-40B4-BE49-F238E27FC236}">
                <a16:creationId xmlns:a16="http://schemas.microsoft.com/office/drawing/2014/main" id="{C5608208-AE7D-73FD-C24F-E7525C63DBDB}"/>
              </a:ext>
            </a:extLst>
          </p:cNvPr>
          <p:cNvSpPr>
            <a:spLocks noGrp="1"/>
          </p:cNvSpPr>
          <p:nvPr>
            <p:ph type="body" sz="quarter" idx="14"/>
          </p:nvPr>
        </p:nvSpPr>
        <p:spPr/>
        <p:txBody>
          <a:bodyPr/>
          <a:lstStyle/>
          <a:p>
            <a:r>
              <a:rPr lang="en-IN" dirty="0"/>
              <a:t>Achievement or Ascription based</a:t>
            </a:r>
          </a:p>
        </p:txBody>
      </p:sp>
      <p:sp>
        <p:nvSpPr>
          <p:cNvPr id="6" name="Text Placeholder 5">
            <a:extLst>
              <a:ext uri="{FF2B5EF4-FFF2-40B4-BE49-F238E27FC236}">
                <a16:creationId xmlns:a16="http://schemas.microsoft.com/office/drawing/2014/main" id="{34EB54EB-0BBE-54D0-E91B-3CC156E92E81}"/>
              </a:ext>
            </a:extLst>
          </p:cNvPr>
          <p:cNvSpPr>
            <a:spLocks noGrp="1"/>
          </p:cNvSpPr>
          <p:nvPr>
            <p:ph type="body" sz="quarter" idx="15"/>
          </p:nvPr>
        </p:nvSpPr>
        <p:spPr>
          <a:xfrm>
            <a:off x="1515618" y="3401568"/>
            <a:ext cx="6284415" cy="865442"/>
          </a:xfrm>
        </p:spPr>
        <p:txBody>
          <a:bodyPr numCol="1">
            <a:normAutofit fontScale="92500"/>
          </a:bodyPr>
          <a:lstStyle/>
          <a:p>
            <a:r>
              <a:rPr lang="en-US" dirty="0"/>
              <a:t>Among all the factors which affect the course of action, the position of senior affect most</a:t>
            </a:r>
          </a:p>
          <a:p>
            <a:r>
              <a:rPr lang="en-US" dirty="0"/>
              <a:t>The responses had a about half ( 52%) the votes. This strengthens the Hofstede's claim on high power distance</a:t>
            </a:r>
          </a:p>
        </p:txBody>
      </p:sp>
      <p:sp>
        <p:nvSpPr>
          <p:cNvPr id="7" name="Text Placeholder 6">
            <a:extLst>
              <a:ext uri="{FF2B5EF4-FFF2-40B4-BE49-F238E27FC236}">
                <a16:creationId xmlns:a16="http://schemas.microsoft.com/office/drawing/2014/main" id="{04F5EC8F-88BF-B244-B954-BE56A59C5567}"/>
              </a:ext>
            </a:extLst>
          </p:cNvPr>
          <p:cNvSpPr>
            <a:spLocks noGrp="1"/>
          </p:cNvSpPr>
          <p:nvPr>
            <p:ph type="body" sz="quarter" idx="16"/>
          </p:nvPr>
        </p:nvSpPr>
        <p:spPr/>
        <p:txBody>
          <a:bodyPr numCol="1"/>
          <a:lstStyle/>
          <a:p>
            <a:r>
              <a:rPr lang="en-US" dirty="0"/>
              <a:t>This section tests how the employees are rewarded for their good work</a:t>
            </a:r>
          </a:p>
          <a:p>
            <a:r>
              <a:rPr lang="en-US" dirty="0"/>
              <a:t>Half of the responders agree that actual performance is the metric of their judgement</a:t>
            </a:r>
          </a:p>
          <a:p>
            <a:r>
              <a:rPr lang="en-US" dirty="0"/>
              <a:t>Half believe that position and people in association make a more significant impact</a:t>
            </a:r>
            <a:endParaRPr lang="en-IN" dirty="0"/>
          </a:p>
        </p:txBody>
      </p:sp>
    </p:spTree>
    <p:extLst>
      <p:ext uri="{BB962C8B-B14F-4D97-AF65-F5344CB8AC3E}">
        <p14:creationId xmlns:p14="http://schemas.microsoft.com/office/powerpoint/2010/main" val="1524743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730E9-B20C-9084-543D-D2BACF50BFC8}"/>
              </a:ext>
            </a:extLst>
          </p:cNvPr>
          <p:cNvSpPr>
            <a:spLocks noGrp="1"/>
          </p:cNvSpPr>
          <p:nvPr>
            <p:ph type="sldNum" sz="quarter" idx="12"/>
          </p:nvPr>
        </p:nvSpPr>
        <p:spPr/>
        <p:txBody>
          <a:bodyPr/>
          <a:lstStyle/>
          <a:p>
            <a:fld id="{DBF5D406-F7D2-4648-BC64-925321EBBC3B}" type="slidenum">
              <a:rPr lang="en-IN" smtClean="0"/>
              <a:t>32</a:t>
            </a:fld>
            <a:endParaRPr lang="en-IN" dirty="0"/>
          </a:p>
        </p:txBody>
      </p:sp>
      <p:sp>
        <p:nvSpPr>
          <p:cNvPr id="3" name="Title 2">
            <a:extLst>
              <a:ext uri="{FF2B5EF4-FFF2-40B4-BE49-F238E27FC236}">
                <a16:creationId xmlns:a16="http://schemas.microsoft.com/office/drawing/2014/main" id="{931F141B-A9C9-88A8-E05D-BF03CFDBA7C1}"/>
              </a:ext>
            </a:extLst>
          </p:cNvPr>
          <p:cNvSpPr>
            <a:spLocks noGrp="1"/>
          </p:cNvSpPr>
          <p:nvPr>
            <p:ph type="title"/>
          </p:nvPr>
        </p:nvSpPr>
        <p:spPr/>
        <p:txBody>
          <a:bodyPr/>
          <a:lstStyle/>
          <a:p>
            <a:r>
              <a:rPr lang="en-IN" dirty="0"/>
              <a:t>Long-Term Orientation</a:t>
            </a:r>
          </a:p>
        </p:txBody>
      </p:sp>
      <p:sp>
        <p:nvSpPr>
          <p:cNvPr id="6" name="Text Placeholder 5">
            <a:extLst>
              <a:ext uri="{FF2B5EF4-FFF2-40B4-BE49-F238E27FC236}">
                <a16:creationId xmlns:a16="http://schemas.microsoft.com/office/drawing/2014/main" id="{EC69E0DC-24B4-92D7-38EC-6B32676D91A0}"/>
              </a:ext>
            </a:extLst>
          </p:cNvPr>
          <p:cNvSpPr>
            <a:spLocks noGrp="1"/>
          </p:cNvSpPr>
          <p:nvPr>
            <p:ph type="body" sz="quarter" idx="15"/>
          </p:nvPr>
        </p:nvSpPr>
        <p:spPr>
          <a:xfrm>
            <a:off x="4021394" y="1399033"/>
            <a:ext cx="4116766" cy="2374728"/>
          </a:xfrm>
        </p:spPr>
        <p:txBody>
          <a:bodyPr>
            <a:normAutofit lnSpcReduction="10000"/>
          </a:bodyPr>
          <a:lstStyle/>
          <a:p>
            <a:r>
              <a:rPr lang="en-US" dirty="0"/>
              <a:t>These questions try to ask how the goals of the </a:t>
            </a:r>
            <a:r>
              <a:rPr lang="en-IN" dirty="0"/>
              <a:t>organisation</a:t>
            </a:r>
            <a:r>
              <a:rPr lang="en-US" dirty="0"/>
              <a:t> are with respect to time; they are short-term or long-term</a:t>
            </a:r>
          </a:p>
          <a:p>
            <a:r>
              <a:rPr lang="en-US" dirty="0"/>
              <a:t>For the first two questions, both have a narrow majority as stability and procedures. This symbolizes the fact that the hospital is looking for long-term goals</a:t>
            </a:r>
          </a:p>
          <a:p>
            <a:r>
              <a:rPr lang="en-US" dirty="0"/>
              <a:t>Even while this is true, 90% of the participants agreed that the hospital is pretty fast to incorporating new technology in the medical field</a:t>
            </a:r>
            <a:endParaRPr lang="en-IN" dirty="0"/>
          </a:p>
        </p:txBody>
      </p:sp>
      <p:pic>
        <p:nvPicPr>
          <p:cNvPr id="7" name="Picture 6">
            <a:extLst>
              <a:ext uri="{FF2B5EF4-FFF2-40B4-BE49-F238E27FC236}">
                <a16:creationId xmlns:a16="http://schemas.microsoft.com/office/drawing/2014/main" id="{4D449D43-8C62-580B-C280-1692B1BED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374" y="3773761"/>
            <a:ext cx="4002786" cy="2759395"/>
          </a:xfrm>
          <a:prstGeom prst="rect">
            <a:avLst/>
          </a:prstGeom>
        </p:spPr>
      </p:pic>
    </p:spTree>
    <p:extLst>
      <p:ext uri="{BB962C8B-B14F-4D97-AF65-F5344CB8AC3E}">
        <p14:creationId xmlns:p14="http://schemas.microsoft.com/office/powerpoint/2010/main" val="1851802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730E9-B20C-9084-543D-D2BACF50BFC8}"/>
              </a:ext>
            </a:extLst>
          </p:cNvPr>
          <p:cNvSpPr>
            <a:spLocks noGrp="1"/>
          </p:cNvSpPr>
          <p:nvPr>
            <p:ph type="sldNum" sz="quarter" idx="12"/>
          </p:nvPr>
        </p:nvSpPr>
        <p:spPr/>
        <p:txBody>
          <a:bodyPr/>
          <a:lstStyle/>
          <a:p>
            <a:fld id="{DBF5D406-F7D2-4648-BC64-925321EBBC3B}" type="slidenum">
              <a:rPr lang="en-IN" smtClean="0"/>
              <a:t>33</a:t>
            </a:fld>
            <a:endParaRPr lang="en-IN" dirty="0"/>
          </a:p>
        </p:txBody>
      </p:sp>
      <p:sp>
        <p:nvSpPr>
          <p:cNvPr id="3" name="Title 2">
            <a:extLst>
              <a:ext uri="{FF2B5EF4-FFF2-40B4-BE49-F238E27FC236}">
                <a16:creationId xmlns:a16="http://schemas.microsoft.com/office/drawing/2014/main" id="{931F141B-A9C9-88A8-E05D-BF03CFDBA7C1}"/>
              </a:ext>
            </a:extLst>
          </p:cNvPr>
          <p:cNvSpPr>
            <a:spLocks noGrp="1"/>
          </p:cNvSpPr>
          <p:nvPr>
            <p:ph type="title"/>
          </p:nvPr>
        </p:nvSpPr>
        <p:spPr/>
        <p:txBody>
          <a:bodyPr>
            <a:noAutofit/>
          </a:bodyPr>
          <a:lstStyle/>
          <a:p>
            <a:r>
              <a:rPr lang="en-IN" sz="3200" dirty="0"/>
              <a:t>Individualistic or Collectivistic</a:t>
            </a:r>
          </a:p>
        </p:txBody>
      </p:sp>
      <p:sp>
        <p:nvSpPr>
          <p:cNvPr id="6" name="Text Placeholder 5">
            <a:extLst>
              <a:ext uri="{FF2B5EF4-FFF2-40B4-BE49-F238E27FC236}">
                <a16:creationId xmlns:a16="http://schemas.microsoft.com/office/drawing/2014/main" id="{EC69E0DC-24B4-92D7-38EC-6B32676D91A0}"/>
              </a:ext>
            </a:extLst>
          </p:cNvPr>
          <p:cNvSpPr>
            <a:spLocks noGrp="1"/>
          </p:cNvSpPr>
          <p:nvPr>
            <p:ph type="body" sz="quarter" idx="15"/>
          </p:nvPr>
        </p:nvSpPr>
        <p:spPr>
          <a:xfrm>
            <a:off x="4021394" y="1399033"/>
            <a:ext cx="4116766" cy="2374728"/>
          </a:xfrm>
        </p:spPr>
        <p:txBody>
          <a:bodyPr>
            <a:normAutofit fontScale="92500"/>
          </a:bodyPr>
          <a:lstStyle/>
          <a:p>
            <a:r>
              <a:rPr lang="en-US" sz="1400" dirty="0"/>
              <a:t>When it comes to responsibility for both success and failure, the majority (60% and 50%) voted it is shared between the team. </a:t>
            </a:r>
          </a:p>
          <a:p>
            <a:r>
              <a:rPr lang="en-US" sz="1400" dirty="0"/>
              <a:t>A point to note is that, amongst other options, when the matter of success came in, the responsibility of management was rated higher.</a:t>
            </a:r>
          </a:p>
          <a:p>
            <a:r>
              <a:rPr lang="en-US" sz="1400" dirty="0"/>
              <a:t>This is a typical trait of a </a:t>
            </a:r>
            <a:r>
              <a:rPr lang="en-IN" sz="1400" dirty="0"/>
              <a:t>collectivistic organisation.</a:t>
            </a:r>
          </a:p>
        </p:txBody>
      </p:sp>
      <p:graphicFrame>
        <p:nvGraphicFramePr>
          <p:cNvPr id="4" name="Table 4">
            <a:extLst>
              <a:ext uri="{FF2B5EF4-FFF2-40B4-BE49-F238E27FC236}">
                <a16:creationId xmlns:a16="http://schemas.microsoft.com/office/drawing/2014/main" id="{6814AA0A-1125-6D73-A00C-146CF77CEEB8}"/>
              </a:ext>
            </a:extLst>
          </p:cNvPr>
          <p:cNvGraphicFramePr>
            <a:graphicFrameLocks noGrp="1"/>
          </p:cNvGraphicFramePr>
          <p:nvPr>
            <p:extLst>
              <p:ext uri="{D42A27DB-BD31-4B8C-83A1-F6EECF244321}">
                <p14:modId xmlns:p14="http://schemas.microsoft.com/office/powerpoint/2010/main" val="4257539679"/>
              </p:ext>
            </p:extLst>
          </p:nvPr>
        </p:nvGraphicFramePr>
        <p:xfrm>
          <a:off x="4021392" y="3773760"/>
          <a:ext cx="4116768" cy="1682748"/>
        </p:xfrm>
        <a:graphic>
          <a:graphicData uri="http://schemas.openxmlformats.org/drawingml/2006/table">
            <a:tbl>
              <a:tblPr firstRow="1" bandRow="1">
                <a:tableStyleId>{5C22544A-7EE6-4342-B048-85BDC9FD1C3A}</a:tableStyleId>
              </a:tblPr>
              <a:tblGrid>
                <a:gridCol w="1372256">
                  <a:extLst>
                    <a:ext uri="{9D8B030D-6E8A-4147-A177-3AD203B41FA5}">
                      <a16:colId xmlns:a16="http://schemas.microsoft.com/office/drawing/2014/main" val="3487458667"/>
                    </a:ext>
                  </a:extLst>
                </a:gridCol>
                <a:gridCol w="1372256">
                  <a:extLst>
                    <a:ext uri="{9D8B030D-6E8A-4147-A177-3AD203B41FA5}">
                      <a16:colId xmlns:a16="http://schemas.microsoft.com/office/drawing/2014/main" val="2817565769"/>
                    </a:ext>
                  </a:extLst>
                </a:gridCol>
                <a:gridCol w="1372256">
                  <a:extLst>
                    <a:ext uri="{9D8B030D-6E8A-4147-A177-3AD203B41FA5}">
                      <a16:colId xmlns:a16="http://schemas.microsoft.com/office/drawing/2014/main" val="1486538431"/>
                    </a:ext>
                  </a:extLst>
                </a:gridCol>
              </a:tblGrid>
              <a:tr h="420687">
                <a:tc>
                  <a:txBody>
                    <a:bodyPr/>
                    <a:lstStyle/>
                    <a:p>
                      <a:r>
                        <a:rPr lang="en-IN" dirty="0"/>
                        <a:t>Responsible</a:t>
                      </a:r>
                    </a:p>
                  </a:txBody>
                  <a:tcPr/>
                </a:tc>
                <a:tc>
                  <a:txBody>
                    <a:bodyPr/>
                    <a:lstStyle/>
                    <a:p>
                      <a:r>
                        <a:rPr lang="en-IN" dirty="0"/>
                        <a:t>Success</a:t>
                      </a:r>
                    </a:p>
                  </a:txBody>
                  <a:tcPr/>
                </a:tc>
                <a:tc>
                  <a:txBody>
                    <a:bodyPr/>
                    <a:lstStyle/>
                    <a:p>
                      <a:r>
                        <a:rPr lang="en-IN" dirty="0"/>
                        <a:t>Failure</a:t>
                      </a:r>
                    </a:p>
                  </a:txBody>
                  <a:tcPr/>
                </a:tc>
                <a:extLst>
                  <a:ext uri="{0D108BD9-81ED-4DB2-BD59-A6C34878D82A}">
                    <a16:rowId xmlns:a16="http://schemas.microsoft.com/office/drawing/2014/main" val="1324129956"/>
                  </a:ext>
                </a:extLst>
              </a:tr>
              <a:tr h="420687">
                <a:tc>
                  <a:txBody>
                    <a:bodyPr/>
                    <a:lstStyle/>
                    <a:p>
                      <a:r>
                        <a:rPr lang="en-IN" dirty="0"/>
                        <a:t>Head</a:t>
                      </a:r>
                    </a:p>
                  </a:txBody>
                  <a:tcPr/>
                </a:tc>
                <a:tc>
                  <a:txBody>
                    <a:bodyPr/>
                    <a:lstStyle/>
                    <a:p>
                      <a:r>
                        <a:rPr lang="en-IN" dirty="0"/>
                        <a:t>5</a:t>
                      </a:r>
                    </a:p>
                  </a:txBody>
                  <a:tcPr/>
                </a:tc>
                <a:tc>
                  <a:txBody>
                    <a:bodyPr/>
                    <a:lstStyle/>
                    <a:p>
                      <a:r>
                        <a:rPr lang="en-IN" dirty="0"/>
                        <a:t>4</a:t>
                      </a:r>
                    </a:p>
                  </a:txBody>
                  <a:tcPr/>
                </a:tc>
                <a:extLst>
                  <a:ext uri="{0D108BD9-81ED-4DB2-BD59-A6C34878D82A}">
                    <a16:rowId xmlns:a16="http://schemas.microsoft.com/office/drawing/2014/main" val="2016262469"/>
                  </a:ext>
                </a:extLst>
              </a:tr>
              <a:tr h="420687">
                <a:tc>
                  <a:txBody>
                    <a:bodyPr/>
                    <a:lstStyle/>
                    <a:p>
                      <a:r>
                        <a:rPr lang="en-IN" dirty="0"/>
                        <a:t>Management</a:t>
                      </a:r>
                    </a:p>
                  </a:txBody>
                  <a:tcPr/>
                </a:tc>
                <a:tc>
                  <a:txBody>
                    <a:bodyPr/>
                    <a:lstStyle/>
                    <a:p>
                      <a:r>
                        <a:rPr lang="en-IN" dirty="0"/>
                        <a:t>5</a:t>
                      </a:r>
                    </a:p>
                  </a:txBody>
                  <a:tcPr/>
                </a:tc>
                <a:tc>
                  <a:txBody>
                    <a:bodyPr/>
                    <a:lstStyle/>
                    <a:p>
                      <a:r>
                        <a:rPr lang="en-IN" dirty="0"/>
                        <a:t>1</a:t>
                      </a:r>
                    </a:p>
                  </a:txBody>
                  <a:tcPr/>
                </a:tc>
                <a:extLst>
                  <a:ext uri="{0D108BD9-81ED-4DB2-BD59-A6C34878D82A}">
                    <a16:rowId xmlns:a16="http://schemas.microsoft.com/office/drawing/2014/main" val="939925721"/>
                  </a:ext>
                </a:extLst>
              </a:tr>
              <a:tr h="420687">
                <a:tc>
                  <a:txBody>
                    <a:bodyPr/>
                    <a:lstStyle/>
                    <a:p>
                      <a:r>
                        <a:rPr lang="en-IN" dirty="0"/>
                        <a:t>Whole Team</a:t>
                      </a:r>
                    </a:p>
                  </a:txBody>
                  <a:tcPr/>
                </a:tc>
                <a:tc>
                  <a:txBody>
                    <a:bodyPr/>
                    <a:lstStyle/>
                    <a:p>
                      <a:r>
                        <a:rPr lang="en-IN" dirty="0"/>
                        <a:t>11</a:t>
                      </a:r>
                    </a:p>
                  </a:txBody>
                  <a:tcPr/>
                </a:tc>
                <a:tc>
                  <a:txBody>
                    <a:bodyPr/>
                    <a:lstStyle/>
                    <a:p>
                      <a:r>
                        <a:rPr lang="en-IN" dirty="0"/>
                        <a:t>8</a:t>
                      </a:r>
                    </a:p>
                  </a:txBody>
                  <a:tcPr/>
                </a:tc>
                <a:extLst>
                  <a:ext uri="{0D108BD9-81ED-4DB2-BD59-A6C34878D82A}">
                    <a16:rowId xmlns:a16="http://schemas.microsoft.com/office/drawing/2014/main" val="1474655339"/>
                  </a:ext>
                </a:extLst>
              </a:tr>
            </a:tbl>
          </a:graphicData>
        </a:graphic>
      </p:graphicFrame>
    </p:spTree>
    <p:extLst>
      <p:ext uri="{BB962C8B-B14F-4D97-AF65-F5344CB8AC3E}">
        <p14:creationId xmlns:p14="http://schemas.microsoft.com/office/powerpoint/2010/main" val="1633502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BC87A-BE5F-4E80-7BEE-4A840576ED4B}"/>
              </a:ext>
            </a:extLst>
          </p:cNvPr>
          <p:cNvSpPr>
            <a:spLocks noGrp="1"/>
          </p:cNvSpPr>
          <p:nvPr>
            <p:ph type="sldNum" sz="quarter" idx="12"/>
          </p:nvPr>
        </p:nvSpPr>
        <p:spPr/>
        <p:txBody>
          <a:bodyPr/>
          <a:lstStyle/>
          <a:p>
            <a:fld id="{DBF5D406-F7D2-4648-BC64-925321EBBC3B}" type="slidenum">
              <a:rPr lang="en-IN" smtClean="0"/>
              <a:t>34</a:t>
            </a:fld>
            <a:endParaRPr lang="en-IN" dirty="0"/>
          </a:p>
        </p:txBody>
      </p:sp>
      <p:sp>
        <p:nvSpPr>
          <p:cNvPr id="3" name="Title 2">
            <a:extLst>
              <a:ext uri="{FF2B5EF4-FFF2-40B4-BE49-F238E27FC236}">
                <a16:creationId xmlns:a16="http://schemas.microsoft.com/office/drawing/2014/main" id="{07DD6E1E-D9F1-5462-9FDF-B4BBDCE82BE1}"/>
              </a:ext>
            </a:extLst>
          </p:cNvPr>
          <p:cNvSpPr>
            <a:spLocks noGrp="1"/>
          </p:cNvSpPr>
          <p:nvPr>
            <p:ph type="title"/>
          </p:nvPr>
        </p:nvSpPr>
        <p:spPr/>
        <p:txBody>
          <a:bodyPr>
            <a:noAutofit/>
          </a:bodyPr>
          <a:lstStyle/>
          <a:p>
            <a:r>
              <a:rPr lang="en-IN" sz="2400" dirty="0"/>
              <a:t>Control vs Subjugation and communication</a:t>
            </a:r>
            <a:endParaRPr lang="en-IN" sz="2800" dirty="0"/>
          </a:p>
        </p:txBody>
      </p:sp>
      <p:sp>
        <p:nvSpPr>
          <p:cNvPr id="4" name="Text Placeholder 3">
            <a:extLst>
              <a:ext uri="{FF2B5EF4-FFF2-40B4-BE49-F238E27FC236}">
                <a16:creationId xmlns:a16="http://schemas.microsoft.com/office/drawing/2014/main" id="{63ECD4CA-FE68-C953-B003-7EA606AA5280}"/>
              </a:ext>
            </a:extLst>
          </p:cNvPr>
          <p:cNvSpPr>
            <a:spLocks noGrp="1"/>
          </p:cNvSpPr>
          <p:nvPr>
            <p:ph type="body" sz="quarter" idx="13"/>
          </p:nvPr>
        </p:nvSpPr>
        <p:spPr/>
        <p:txBody>
          <a:bodyPr/>
          <a:lstStyle/>
          <a:p>
            <a:r>
              <a:rPr lang="en-IN" dirty="0"/>
              <a:t>Control vs Subjugation</a:t>
            </a:r>
          </a:p>
        </p:txBody>
      </p:sp>
      <p:sp>
        <p:nvSpPr>
          <p:cNvPr id="5" name="Text Placeholder 4">
            <a:extLst>
              <a:ext uri="{FF2B5EF4-FFF2-40B4-BE49-F238E27FC236}">
                <a16:creationId xmlns:a16="http://schemas.microsoft.com/office/drawing/2014/main" id="{C5608208-AE7D-73FD-C24F-E7525C63DBDB}"/>
              </a:ext>
            </a:extLst>
          </p:cNvPr>
          <p:cNvSpPr>
            <a:spLocks noGrp="1"/>
          </p:cNvSpPr>
          <p:nvPr>
            <p:ph type="body" sz="quarter" idx="14"/>
          </p:nvPr>
        </p:nvSpPr>
        <p:spPr/>
        <p:txBody>
          <a:bodyPr/>
          <a:lstStyle/>
          <a:p>
            <a:r>
              <a:rPr lang="en-IN" dirty="0"/>
              <a:t>Communication</a:t>
            </a:r>
          </a:p>
        </p:txBody>
      </p:sp>
      <p:sp>
        <p:nvSpPr>
          <p:cNvPr id="6" name="Text Placeholder 5">
            <a:extLst>
              <a:ext uri="{FF2B5EF4-FFF2-40B4-BE49-F238E27FC236}">
                <a16:creationId xmlns:a16="http://schemas.microsoft.com/office/drawing/2014/main" id="{34EB54EB-0BBE-54D0-E91B-3CC156E92E81}"/>
              </a:ext>
            </a:extLst>
          </p:cNvPr>
          <p:cNvSpPr>
            <a:spLocks noGrp="1"/>
          </p:cNvSpPr>
          <p:nvPr>
            <p:ph type="body" sz="quarter" idx="15"/>
          </p:nvPr>
        </p:nvSpPr>
        <p:spPr>
          <a:xfrm>
            <a:off x="1515618" y="3401568"/>
            <a:ext cx="6284415" cy="865442"/>
          </a:xfrm>
        </p:spPr>
        <p:txBody>
          <a:bodyPr numCol="1">
            <a:normAutofit fontScale="85000" lnSpcReduction="20000"/>
          </a:bodyPr>
          <a:lstStyle/>
          <a:p>
            <a:r>
              <a:rPr lang="en-US" dirty="0"/>
              <a:t>In the last section of the form, questions related to control and communication were asked</a:t>
            </a:r>
          </a:p>
          <a:p>
            <a:r>
              <a:rPr lang="en-US" dirty="0"/>
              <a:t>When it comes to controlling, unlike the typical perspective, the employees felt that the power is not centralized to the head, and others also have some say in decision-making, along with the fact that the conflicts are generally solved internally</a:t>
            </a:r>
          </a:p>
        </p:txBody>
      </p:sp>
      <p:sp>
        <p:nvSpPr>
          <p:cNvPr id="7" name="Text Placeholder 6">
            <a:extLst>
              <a:ext uri="{FF2B5EF4-FFF2-40B4-BE49-F238E27FC236}">
                <a16:creationId xmlns:a16="http://schemas.microsoft.com/office/drawing/2014/main" id="{04F5EC8F-88BF-B244-B954-BE56A59C5567}"/>
              </a:ext>
            </a:extLst>
          </p:cNvPr>
          <p:cNvSpPr>
            <a:spLocks noGrp="1"/>
          </p:cNvSpPr>
          <p:nvPr>
            <p:ph type="body" sz="quarter" idx="16"/>
          </p:nvPr>
        </p:nvSpPr>
        <p:spPr/>
        <p:txBody>
          <a:bodyPr numCol="1">
            <a:normAutofit fontScale="85000" lnSpcReduction="10000"/>
          </a:bodyPr>
          <a:lstStyle/>
          <a:p>
            <a:r>
              <a:rPr lang="en-US" dirty="0"/>
              <a:t>We can also see the mode of communication sliding towards online communication, such as </a:t>
            </a:r>
            <a:r>
              <a:rPr lang="en-IN" dirty="0"/>
              <a:t>WhatsApp</a:t>
            </a:r>
          </a:p>
          <a:p>
            <a:r>
              <a:rPr lang="en-US" dirty="0"/>
              <a:t>Interestingly, the majority of the people who responded letters and emails as one of the mediums are officers at the hospital. Only 10% of respondents said that communication is not transparent which is also very fitting that it is a government hospital.</a:t>
            </a:r>
            <a:endParaRPr lang="en-IN" dirty="0"/>
          </a:p>
        </p:txBody>
      </p:sp>
    </p:spTree>
    <p:extLst>
      <p:ext uri="{BB962C8B-B14F-4D97-AF65-F5344CB8AC3E}">
        <p14:creationId xmlns:p14="http://schemas.microsoft.com/office/powerpoint/2010/main" val="3294190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1067-4128-719F-3E37-039312780B6C}"/>
              </a:ext>
            </a:extLst>
          </p:cNvPr>
          <p:cNvSpPr>
            <a:spLocks noGrp="1"/>
          </p:cNvSpPr>
          <p:nvPr>
            <p:ph type="title"/>
          </p:nvPr>
        </p:nvSpPr>
        <p:spPr/>
        <p:txBody>
          <a:bodyPr/>
          <a:lstStyle/>
          <a:p>
            <a:r>
              <a:rPr lang="en-IN" dirty="0"/>
              <a:t>The Conclusion</a:t>
            </a:r>
          </a:p>
        </p:txBody>
      </p:sp>
      <p:sp>
        <p:nvSpPr>
          <p:cNvPr id="3" name="Text Placeholder 2">
            <a:extLst>
              <a:ext uri="{FF2B5EF4-FFF2-40B4-BE49-F238E27FC236}">
                <a16:creationId xmlns:a16="http://schemas.microsoft.com/office/drawing/2014/main" id="{2D5525EA-881B-8D0E-2791-7ED0A815B33C}"/>
              </a:ext>
            </a:extLst>
          </p:cNvPr>
          <p:cNvSpPr>
            <a:spLocks noGrp="1"/>
          </p:cNvSpPr>
          <p:nvPr>
            <p:ph type="body" idx="1"/>
          </p:nvPr>
        </p:nvSpPr>
        <p:spPr/>
        <p:txBody>
          <a:bodyPr/>
          <a:lstStyle/>
          <a:p>
            <a:r>
              <a:rPr lang="en-IN" dirty="0"/>
              <a:t>Conclusions derived from the report</a:t>
            </a:r>
          </a:p>
        </p:txBody>
      </p:sp>
    </p:spTree>
    <p:extLst>
      <p:ext uri="{BB962C8B-B14F-4D97-AF65-F5344CB8AC3E}">
        <p14:creationId xmlns:p14="http://schemas.microsoft.com/office/powerpoint/2010/main" val="483874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C442-19E1-ECFB-D8D1-CA61885D8238}"/>
              </a:ext>
            </a:extLst>
          </p:cNvPr>
          <p:cNvSpPr>
            <a:spLocks noGrp="1"/>
          </p:cNvSpPr>
          <p:nvPr>
            <p:ph type="title"/>
          </p:nvPr>
        </p:nvSpPr>
        <p:spPr/>
        <p:txBody>
          <a:bodyPr/>
          <a:lstStyle/>
          <a:p>
            <a:r>
              <a:rPr lang="en-IN" dirty="0"/>
              <a:t>The Conclusion</a:t>
            </a:r>
          </a:p>
        </p:txBody>
      </p:sp>
      <p:sp>
        <p:nvSpPr>
          <p:cNvPr id="3" name="Content Placeholder 2">
            <a:extLst>
              <a:ext uri="{FF2B5EF4-FFF2-40B4-BE49-F238E27FC236}">
                <a16:creationId xmlns:a16="http://schemas.microsoft.com/office/drawing/2014/main" id="{ABAC9710-070C-935B-0B66-F6B5637FDEE2}"/>
              </a:ext>
            </a:extLst>
          </p:cNvPr>
          <p:cNvSpPr>
            <a:spLocks noGrp="1"/>
          </p:cNvSpPr>
          <p:nvPr>
            <p:ph idx="1"/>
          </p:nvPr>
        </p:nvSpPr>
        <p:spPr/>
        <p:txBody>
          <a:bodyPr>
            <a:normAutofit/>
          </a:bodyPr>
          <a:lstStyle/>
          <a:p>
            <a:r>
              <a:rPr lang="en-US" dirty="0"/>
              <a:t>In conclusion, the analysis of the survey conducted at Civil Hospital has provided valuable insights into the reflection of national culture in the healthcare system of the country. </a:t>
            </a:r>
          </a:p>
        </p:txBody>
      </p:sp>
      <p:sp>
        <p:nvSpPr>
          <p:cNvPr id="4" name="Slide Number Placeholder 3">
            <a:extLst>
              <a:ext uri="{FF2B5EF4-FFF2-40B4-BE49-F238E27FC236}">
                <a16:creationId xmlns:a16="http://schemas.microsoft.com/office/drawing/2014/main" id="{451F6F03-9060-0144-8900-3B53689CC756}"/>
              </a:ext>
            </a:extLst>
          </p:cNvPr>
          <p:cNvSpPr>
            <a:spLocks noGrp="1"/>
          </p:cNvSpPr>
          <p:nvPr>
            <p:ph type="sldNum" sz="quarter" idx="12"/>
          </p:nvPr>
        </p:nvSpPr>
        <p:spPr/>
        <p:txBody>
          <a:bodyPr/>
          <a:lstStyle/>
          <a:p>
            <a:fld id="{DBF5D406-F7D2-4648-BC64-925321EBBC3B}" type="slidenum">
              <a:rPr lang="en-IN" smtClean="0"/>
              <a:t>36</a:t>
            </a:fld>
            <a:endParaRPr lang="en-IN" dirty="0"/>
          </a:p>
        </p:txBody>
      </p:sp>
    </p:spTree>
    <p:extLst>
      <p:ext uri="{BB962C8B-B14F-4D97-AF65-F5344CB8AC3E}">
        <p14:creationId xmlns:p14="http://schemas.microsoft.com/office/powerpoint/2010/main" val="254293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5BEF4-4600-3236-1EA3-5A8E78C9CFEE}"/>
              </a:ext>
            </a:extLst>
          </p:cNvPr>
          <p:cNvSpPr>
            <a:spLocks noGrp="1"/>
          </p:cNvSpPr>
          <p:nvPr>
            <p:ph type="sldNum" sz="quarter" idx="12"/>
          </p:nvPr>
        </p:nvSpPr>
        <p:spPr/>
        <p:txBody>
          <a:bodyPr/>
          <a:lstStyle/>
          <a:p>
            <a:fld id="{DBF5D406-F7D2-4648-BC64-925321EBBC3B}" type="slidenum">
              <a:rPr lang="en-IN" smtClean="0"/>
              <a:t>37</a:t>
            </a:fld>
            <a:endParaRPr lang="en-IN" dirty="0"/>
          </a:p>
        </p:txBody>
      </p:sp>
      <p:sp>
        <p:nvSpPr>
          <p:cNvPr id="8" name="Title 7">
            <a:extLst>
              <a:ext uri="{FF2B5EF4-FFF2-40B4-BE49-F238E27FC236}">
                <a16:creationId xmlns:a16="http://schemas.microsoft.com/office/drawing/2014/main" id="{C2B62D1A-0CBF-6048-0606-572D9D9D2B49}"/>
              </a:ext>
            </a:extLst>
          </p:cNvPr>
          <p:cNvSpPr>
            <a:spLocks noGrp="1"/>
          </p:cNvSpPr>
          <p:nvPr>
            <p:ph type="title"/>
          </p:nvPr>
        </p:nvSpPr>
        <p:spPr/>
        <p:txBody>
          <a:bodyPr/>
          <a:lstStyle/>
          <a:p>
            <a:r>
              <a:rPr lang="en-IN" dirty="0"/>
              <a:t>The Conclusion</a:t>
            </a:r>
          </a:p>
        </p:txBody>
      </p:sp>
      <p:sp>
        <p:nvSpPr>
          <p:cNvPr id="10" name="Text Placeholder 9">
            <a:extLst>
              <a:ext uri="{FF2B5EF4-FFF2-40B4-BE49-F238E27FC236}">
                <a16:creationId xmlns:a16="http://schemas.microsoft.com/office/drawing/2014/main" id="{0B1082AD-04C0-8777-7DF7-FBAA0965A16B}"/>
              </a:ext>
            </a:extLst>
          </p:cNvPr>
          <p:cNvSpPr>
            <a:spLocks noGrp="1"/>
          </p:cNvSpPr>
          <p:nvPr>
            <p:ph type="body" sz="quarter" idx="15"/>
          </p:nvPr>
        </p:nvSpPr>
        <p:spPr>
          <a:xfrm>
            <a:off x="274320" y="3429000"/>
            <a:ext cx="3566160" cy="2185670"/>
          </a:xfrm>
        </p:spPr>
        <p:txBody>
          <a:bodyPr/>
          <a:lstStyle/>
          <a:p>
            <a:pPr marL="0" indent="0">
              <a:buNone/>
            </a:pPr>
            <a:r>
              <a:rPr lang="en-US" dirty="0"/>
              <a:t>The survey reveals that the healthcare system is influenced by cultural factors in a few aspects of culture, including </a:t>
            </a:r>
          </a:p>
          <a:p>
            <a:pPr marL="285750" indent="-285750">
              <a:buFont typeface="Arial" panose="020B0604020202020204" pitchFamily="34" charset="0"/>
              <a:buChar char="•"/>
            </a:pPr>
            <a:r>
              <a:rPr lang="en-US" dirty="0"/>
              <a:t>Hierarchical relationships</a:t>
            </a:r>
          </a:p>
          <a:p>
            <a:pPr marL="285750" indent="-285750">
              <a:buFont typeface="Arial" panose="020B0604020202020204" pitchFamily="34" charset="0"/>
              <a:buChar char="•"/>
            </a:pPr>
            <a:r>
              <a:rPr lang="en-US" dirty="0"/>
              <a:t>Respect for authority</a:t>
            </a:r>
          </a:p>
          <a:p>
            <a:pPr marL="285750" indent="-285750">
              <a:buFont typeface="Arial" panose="020B0604020202020204" pitchFamily="34" charset="0"/>
              <a:buChar char="•"/>
            </a:pPr>
            <a:r>
              <a:rPr lang="en-US" dirty="0"/>
              <a:t>Collectivism</a:t>
            </a:r>
          </a:p>
          <a:p>
            <a:endParaRPr lang="en-IN" dirty="0"/>
          </a:p>
        </p:txBody>
      </p:sp>
      <p:sp>
        <p:nvSpPr>
          <p:cNvPr id="11" name="Text Placeholder 10">
            <a:extLst>
              <a:ext uri="{FF2B5EF4-FFF2-40B4-BE49-F238E27FC236}">
                <a16:creationId xmlns:a16="http://schemas.microsoft.com/office/drawing/2014/main" id="{A05FDD93-179E-3EDD-C131-DFC7C472CBDC}"/>
              </a:ext>
            </a:extLst>
          </p:cNvPr>
          <p:cNvSpPr>
            <a:spLocks noGrp="1"/>
          </p:cNvSpPr>
          <p:nvPr>
            <p:ph type="body" sz="quarter" idx="16"/>
          </p:nvPr>
        </p:nvSpPr>
        <p:spPr>
          <a:xfrm>
            <a:off x="4457700" y="3429000"/>
            <a:ext cx="3566160" cy="2185670"/>
          </a:xfrm>
        </p:spPr>
        <p:txBody>
          <a:bodyPr/>
          <a:lstStyle/>
          <a:p>
            <a:pPr marL="0" indent="0">
              <a:buNone/>
            </a:pPr>
            <a:r>
              <a:rPr lang="en-US" dirty="0"/>
              <a:t>Meanwhile, it is not influenced strongly when it comes to certain attributes of national culture, such as </a:t>
            </a:r>
          </a:p>
          <a:p>
            <a:r>
              <a:rPr lang="en-US" dirty="0"/>
              <a:t>Uncertainty avoidance</a:t>
            </a:r>
          </a:p>
          <a:p>
            <a:r>
              <a:rPr lang="en-US" dirty="0"/>
              <a:t>Individualism</a:t>
            </a:r>
            <a:endParaRPr lang="en-IN" dirty="0"/>
          </a:p>
          <a:p>
            <a:endParaRPr lang="en-IN" dirty="0"/>
          </a:p>
        </p:txBody>
      </p:sp>
    </p:spTree>
    <p:extLst>
      <p:ext uri="{BB962C8B-B14F-4D97-AF65-F5344CB8AC3E}">
        <p14:creationId xmlns:p14="http://schemas.microsoft.com/office/powerpoint/2010/main" val="1035767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C442-19E1-ECFB-D8D1-CA61885D8238}"/>
              </a:ext>
            </a:extLst>
          </p:cNvPr>
          <p:cNvSpPr>
            <a:spLocks noGrp="1"/>
          </p:cNvSpPr>
          <p:nvPr>
            <p:ph type="title"/>
          </p:nvPr>
        </p:nvSpPr>
        <p:spPr/>
        <p:txBody>
          <a:bodyPr/>
          <a:lstStyle/>
          <a:p>
            <a:r>
              <a:rPr lang="en-IN" dirty="0"/>
              <a:t>The Conclusion</a:t>
            </a:r>
          </a:p>
        </p:txBody>
      </p:sp>
      <p:sp>
        <p:nvSpPr>
          <p:cNvPr id="3" name="Content Placeholder 2">
            <a:extLst>
              <a:ext uri="{FF2B5EF4-FFF2-40B4-BE49-F238E27FC236}">
                <a16:creationId xmlns:a16="http://schemas.microsoft.com/office/drawing/2014/main" id="{ABAC9710-070C-935B-0B66-F6B5637FDEE2}"/>
              </a:ext>
            </a:extLst>
          </p:cNvPr>
          <p:cNvSpPr>
            <a:spLocks noGrp="1"/>
          </p:cNvSpPr>
          <p:nvPr>
            <p:ph idx="1"/>
          </p:nvPr>
        </p:nvSpPr>
        <p:spPr/>
        <p:txBody>
          <a:bodyPr>
            <a:normAutofit fontScale="77500" lnSpcReduction="20000"/>
          </a:bodyPr>
          <a:lstStyle/>
          <a:p>
            <a:r>
              <a:rPr lang="en-US" dirty="0"/>
              <a:t>The result of Hofstede’s study seems true here, although some characteristics are not as strongly expressed. </a:t>
            </a:r>
          </a:p>
          <a:p>
            <a:pPr marL="285750" indent="-285750">
              <a:buFont typeface="Arial" panose="020B0604020202020204" pitchFamily="34" charset="0"/>
              <a:buChar char="•"/>
            </a:pPr>
            <a:r>
              <a:rPr lang="en-US" dirty="0"/>
              <a:t>According to the survey, the subjugation is not very high amongst the member, and hence the power distance would be low which is not case.</a:t>
            </a:r>
          </a:p>
          <a:p>
            <a:pPr marL="285750" indent="-285750">
              <a:buFont typeface="Arial" panose="020B0604020202020204" pitchFamily="34" charset="0"/>
              <a:buChar char="•"/>
            </a:pPr>
            <a:r>
              <a:rPr lang="en-US" dirty="0"/>
              <a:t>The long-term orientation is still similar to what Hofstede finds.</a:t>
            </a:r>
          </a:p>
          <a:p>
            <a:pPr marL="285750" indent="-285750">
              <a:buFont typeface="Arial" panose="020B0604020202020204" pitchFamily="34" charset="0"/>
              <a:buChar char="•"/>
            </a:pPr>
            <a:r>
              <a:rPr lang="en-US" dirty="0"/>
              <a:t>The extent of individualism also seems lower than what Hofstede found. However, one of the reasons can be the long-term posting of employees, which might create a close family-like structure amongst the employees. </a:t>
            </a:r>
          </a:p>
          <a:p>
            <a:pPr marL="285750" indent="-285750">
              <a:buFont typeface="Arial" panose="020B0604020202020204" pitchFamily="34" charset="0"/>
              <a:buChar char="•"/>
            </a:pPr>
            <a:r>
              <a:rPr lang="en-US" dirty="0"/>
              <a:t>The dimension which is contrasting most is uncertainty avoidance. In general, the Indians tend to accept the uncertainty, but the hospital is also prepared for all basic uncertainties. This is probably the result of the healthcare system in which hospitals are obviously involved.</a:t>
            </a:r>
          </a:p>
        </p:txBody>
      </p:sp>
      <p:sp>
        <p:nvSpPr>
          <p:cNvPr id="4" name="Slide Number Placeholder 3">
            <a:extLst>
              <a:ext uri="{FF2B5EF4-FFF2-40B4-BE49-F238E27FC236}">
                <a16:creationId xmlns:a16="http://schemas.microsoft.com/office/drawing/2014/main" id="{451F6F03-9060-0144-8900-3B53689CC756}"/>
              </a:ext>
            </a:extLst>
          </p:cNvPr>
          <p:cNvSpPr>
            <a:spLocks noGrp="1"/>
          </p:cNvSpPr>
          <p:nvPr>
            <p:ph type="sldNum" sz="quarter" idx="12"/>
          </p:nvPr>
        </p:nvSpPr>
        <p:spPr/>
        <p:txBody>
          <a:bodyPr/>
          <a:lstStyle/>
          <a:p>
            <a:fld id="{DBF5D406-F7D2-4648-BC64-925321EBBC3B}" type="slidenum">
              <a:rPr lang="en-IN" smtClean="0"/>
              <a:t>38</a:t>
            </a:fld>
            <a:endParaRPr lang="en-IN" dirty="0"/>
          </a:p>
        </p:txBody>
      </p:sp>
    </p:spTree>
    <p:extLst>
      <p:ext uri="{BB962C8B-B14F-4D97-AF65-F5344CB8AC3E}">
        <p14:creationId xmlns:p14="http://schemas.microsoft.com/office/powerpoint/2010/main" val="774921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C442-19E1-ECFB-D8D1-CA61885D8238}"/>
              </a:ext>
            </a:extLst>
          </p:cNvPr>
          <p:cNvSpPr>
            <a:spLocks noGrp="1"/>
          </p:cNvSpPr>
          <p:nvPr>
            <p:ph type="title"/>
          </p:nvPr>
        </p:nvSpPr>
        <p:spPr/>
        <p:txBody>
          <a:bodyPr/>
          <a:lstStyle/>
          <a:p>
            <a:r>
              <a:rPr lang="en-IN" dirty="0"/>
              <a:t>The Conclusion</a:t>
            </a:r>
          </a:p>
        </p:txBody>
      </p:sp>
      <p:sp>
        <p:nvSpPr>
          <p:cNvPr id="3" name="Content Placeholder 2">
            <a:extLst>
              <a:ext uri="{FF2B5EF4-FFF2-40B4-BE49-F238E27FC236}">
                <a16:creationId xmlns:a16="http://schemas.microsoft.com/office/drawing/2014/main" id="{ABAC9710-070C-935B-0B66-F6B5637FDEE2}"/>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dirty="0"/>
              <a:t>We can see this in making a play in the recent Covid-19 pandemic. </a:t>
            </a:r>
          </a:p>
          <a:p>
            <a:pPr marL="285750" indent="-285750">
              <a:buFont typeface="Arial" panose="020B0604020202020204" pitchFamily="34" charset="0"/>
              <a:buChar char="•"/>
            </a:pPr>
            <a:r>
              <a:rPr lang="en-US" dirty="0"/>
              <a:t>Although it was an unpreceded event, India as a whole emerged strong from it while many advanced countries failed in such a strong response. </a:t>
            </a:r>
          </a:p>
          <a:p>
            <a:pPr marL="285750" indent="-285750">
              <a:buFont typeface="Arial" panose="020B0604020202020204" pitchFamily="34" charset="0"/>
              <a:buChar char="•"/>
            </a:pPr>
            <a:r>
              <a:rPr lang="en-US" dirty="0"/>
              <a:t>Every member of the team worked for a long duration, and the whole team was awarded. </a:t>
            </a:r>
          </a:p>
          <a:p>
            <a:pPr marL="285750" indent="-285750">
              <a:buFont typeface="Arial" panose="020B0604020202020204" pitchFamily="34" charset="0"/>
              <a:buChar char="•"/>
            </a:pPr>
            <a:r>
              <a:rPr lang="en-US" dirty="0"/>
              <a:t>Still, we should keep in mind that the sample size used is only one hospital. Hence it should not be generalized to all the hospitals in this vast country of 3.92 km</a:t>
            </a:r>
            <a:r>
              <a:rPr lang="en-US" baseline="30000" dirty="0"/>
              <a:t>2</a:t>
            </a:r>
            <a:r>
              <a:rPr lang="en-US" dirty="0"/>
              <a:t> area. </a:t>
            </a:r>
          </a:p>
        </p:txBody>
      </p:sp>
      <p:sp>
        <p:nvSpPr>
          <p:cNvPr id="4" name="Slide Number Placeholder 3">
            <a:extLst>
              <a:ext uri="{FF2B5EF4-FFF2-40B4-BE49-F238E27FC236}">
                <a16:creationId xmlns:a16="http://schemas.microsoft.com/office/drawing/2014/main" id="{451F6F03-9060-0144-8900-3B53689CC756}"/>
              </a:ext>
            </a:extLst>
          </p:cNvPr>
          <p:cNvSpPr>
            <a:spLocks noGrp="1"/>
          </p:cNvSpPr>
          <p:nvPr>
            <p:ph type="sldNum" sz="quarter" idx="12"/>
          </p:nvPr>
        </p:nvSpPr>
        <p:spPr/>
        <p:txBody>
          <a:bodyPr/>
          <a:lstStyle/>
          <a:p>
            <a:fld id="{DBF5D406-F7D2-4648-BC64-925321EBBC3B}" type="slidenum">
              <a:rPr lang="en-IN" smtClean="0"/>
              <a:t>39</a:t>
            </a:fld>
            <a:endParaRPr lang="en-IN" dirty="0"/>
          </a:p>
        </p:txBody>
      </p:sp>
    </p:spTree>
    <p:extLst>
      <p:ext uri="{BB962C8B-B14F-4D97-AF65-F5344CB8AC3E}">
        <p14:creationId xmlns:p14="http://schemas.microsoft.com/office/powerpoint/2010/main" val="78992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BEB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C6EA-439D-C02C-C12F-B4C082B75C3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4CF54B4-8446-4BD8-798A-DB1A7FF21F49}"/>
              </a:ext>
            </a:extLst>
          </p:cNvPr>
          <p:cNvSpPr>
            <a:spLocks noGrp="1"/>
          </p:cNvSpPr>
          <p:nvPr>
            <p:ph type="body" idx="1"/>
          </p:nvPr>
        </p:nvSpPr>
        <p:spPr/>
        <p:txBody>
          <a:bodyPr/>
          <a:lstStyle/>
          <a:p>
            <a:r>
              <a:rPr lang="en-IN" dirty="0"/>
              <a:t>Ganesh </a:t>
            </a:r>
            <a:r>
              <a:rPr lang="en-IN" dirty="0" err="1"/>
              <a:t>Visarjan</a:t>
            </a:r>
            <a:endParaRPr lang="en-IN" dirty="0"/>
          </a:p>
          <a:p>
            <a:r>
              <a:rPr lang="en-IN" sz="1600" dirty="0"/>
              <a:t>Popular Festival in Maharashtra</a:t>
            </a:r>
          </a:p>
        </p:txBody>
      </p:sp>
      <p:pic>
        <p:nvPicPr>
          <p:cNvPr id="8" name="Picture 7">
            <a:extLst>
              <a:ext uri="{FF2B5EF4-FFF2-40B4-BE49-F238E27FC236}">
                <a16:creationId xmlns:a16="http://schemas.microsoft.com/office/drawing/2014/main" id="{E91E145E-0C18-AB9A-29AE-A2C3E9955A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2743" y="915467"/>
            <a:ext cx="5467844" cy="3647009"/>
          </a:xfrm>
          <a:prstGeom prst="rect">
            <a:avLst/>
          </a:prstGeom>
        </p:spPr>
      </p:pic>
      <p:sp>
        <p:nvSpPr>
          <p:cNvPr id="9" name="TextBox 8">
            <a:extLst>
              <a:ext uri="{FF2B5EF4-FFF2-40B4-BE49-F238E27FC236}">
                <a16:creationId xmlns:a16="http://schemas.microsoft.com/office/drawing/2014/main" id="{C26EE302-2704-3D43-F424-727C4A324F0D}"/>
              </a:ext>
            </a:extLst>
          </p:cNvPr>
          <p:cNvSpPr txBox="1"/>
          <p:nvPr/>
        </p:nvSpPr>
        <p:spPr>
          <a:xfrm>
            <a:off x="4236440" y="6593904"/>
            <a:ext cx="4907560" cy="230832"/>
          </a:xfrm>
          <a:prstGeom prst="rect">
            <a:avLst/>
          </a:prstGeom>
          <a:noFill/>
        </p:spPr>
        <p:txBody>
          <a:bodyPr wrap="square" rtlCol="0">
            <a:spAutoFit/>
          </a:bodyPr>
          <a:lstStyle/>
          <a:p>
            <a:r>
              <a:rPr lang="en-IN" sz="900" dirty="0">
                <a:hlinkClick r:id="rId3" tooltip="http://www.flickr.com/photos/sandeepachetan/15048372869/"/>
              </a:rPr>
              <a:t>This Photo</a:t>
            </a:r>
            <a:r>
              <a:rPr lang="en-IN" sz="900" dirty="0"/>
              <a:t> by Unknown Author is licensed under </a:t>
            </a:r>
            <a:r>
              <a:rPr lang="en-IN" sz="900" dirty="0">
                <a:hlinkClick r:id="rId4" tooltip="https://creativecommons.org/licenses/by-nc-nd/3.0/"/>
              </a:rPr>
              <a:t>CC BY-NC-ND</a:t>
            </a:r>
            <a:endParaRPr lang="en-IN" sz="900" dirty="0"/>
          </a:p>
        </p:txBody>
      </p:sp>
    </p:spTree>
    <p:extLst>
      <p:ext uri="{BB962C8B-B14F-4D97-AF65-F5344CB8AC3E}">
        <p14:creationId xmlns:p14="http://schemas.microsoft.com/office/powerpoint/2010/main" val="3069141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12C9-856D-F15B-4178-E1FB0E661933}"/>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79B21AFF-DF9B-2B87-0731-396699E054AE}"/>
              </a:ext>
            </a:extLst>
          </p:cNvPr>
          <p:cNvSpPr>
            <a:spLocks noGrp="1"/>
          </p:cNvSpPr>
          <p:nvPr>
            <p:ph type="body" sz="quarter" idx="10"/>
          </p:nvPr>
        </p:nvSpPr>
        <p:spPr>
          <a:xfrm>
            <a:off x="2907792" y="4522838"/>
            <a:ext cx="3566160" cy="917841"/>
          </a:xfrm>
        </p:spPr>
        <p:txBody>
          <a:bodyPr/>
          <a:lstStyle/>
          <a:p>
            <a:r>
              <a:rPr lang="en-IN" b="0" dirty="0"/>
              <a:t>Link to the Report:</a:t>
            </a:r>
          </a:p>
          <a:p>
            <a:r>
              <a:rPr lang="en-IN" b="0" dirty="0"/>
              <a:t>https://tinyurl.com/5n8asuzd</a:t>
            </a:r>
          </a:p>
        </p:txBody>
      </p:sp>
    </p:spTree>
    <p:extLst>
      <p:ext uri="{BB962C8B-B14F-4D97-AF65-F5344CB8AC3E}">
        <p14:creationId xmlns:p14="http://schemas.microsoft.com/office/powerpoint/2010/main" val="300114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F34C-5C99-CF46-429B-2511CAAF4676}"/>
              </a:ext>
            </a:extLst>
          </p:cNvPr>
          <p:cNvSpPr>
            <a:spLocks noGrp="1"/>
          </p:cNvSpPr>
          <p:nvPr>
            <p:ph type="title"/>
          </p:nvPr>
        </p:nvSpPr>
        <p:spPr/>
        <p:txBody>
          <a:bodyPr/>
          <a:lstStyle/>
          <a:p>
            <a:r>
              <a:rPr lang="en-IN" dirty="0"/>
              <a:t>What is Culture?</a:t>
            </a:r>
          </a:p>
        </p:txBody>
      </p:sp>
      <p:sp>
        <p:nvSpPr>
          <p:cNvPr id="3" name="Text Placeholder 2">
            <a:extLst>
              <a:ext uri="{FF2B5EF4-FFF2-40B4-BE49-F238E27FC236}">
                <a16:creationId xmlns:a16="http://schemas.microsoft.com/office/drawing/2014/main" id="{DF2931D8-FCFA-9A68-9470-00419A9E207E}"/>
              </a:ext>
            </a:extLst>
          </p:cNvPr>
          <p:cNvSpPr>
            <a:spLocks noGrp="1"/>
          </p:cNvSpPr>
          <p:nvPr>
            <p:ph type="body" sz="quarter" idx="13"/>
          </p:nvPr>
        </p:nvSpPr>
        <p:spPr/>
        <p:txBody>
          <a:bodyPr/>
          <a:lstStyle/>
          <a:p>
            <a:r>
              <a:rPr lang="en-IN" dirty="0"/>
              <a:t>Culture refers to the shared</a:t>
            </a:r>
          </a:p>
        </p:txBody>
      </p:sp>
      <p:sp>
        <p:nvSpPr>
          <p:cNvPr id="4" name="Text Placeholder 3">
            <a:extLst>
              <a:ext uri="{FF2B5EF4-FFF2-40B4-BE49-F238E27FC236}">
                <a16:creationId xmlns:a16="http://schemas.microsoft.com/office/drawing/2014/main" id="{7B288B37-6E93-727C-514A-BF1DFC2CC7F3}"/>
              </a:ext>
            </a:extLst>
          </p:cNvPr>
          <p:cNvSpPr>
            <a:spLocks noGrp="1"/>
          </p:cNvSpPr>
          <p:nvPr>
            <p:ph type="body" sz="quarter" idx="14"/>
          </p:nvPr>
        </p:nvSpPr>
        <p:spPr/>
        <p:txBody>
          <a:bodyPr/>
          <a:lstStyle/>
          <a:p>
            <a:r>
              <a:rPr lang="en-IN" dirty="0"/>
              <a:t>Culture is characterized by</a:t>
            </a:r>
          </a:p>
        </p:txBody>
      </p:sp>
      <p:sp>
        <p:nvSpPr>
          <p:cNvPr id="5" name="Text Placeholder 4">
            <a:extLst>
              <a:ext uri="{FF2B5EF4-FFF2-40B4-BE49-F238E27FC236}">
                <a16:creationId xmlns:a16="http://schemas.microsoft.com/office/drawing/2014/main" id="{371145DD-B9BF-3930-12A6-8B262C07F2C8}"/>
              </a:ext>
            </a:extLst>
          </p:cNvPr>
          <p:cNvSpPr>
            <a:spLocks noGrp="1"/>
          </p:cNvSpPr>
          <p:nvPr>
            <p:ph type="body" sz="quarter" idx="15"/>
          </p:nvPr>
        </p:nvSpPr>
        <p:spPr/>
        <p:txBody>
          <a:bodyPr>
            <a:normAutofit fontScale="92500" lnSpcReduction="10000"/>
          </a:bodyPr>
          <a:lstStyle/>
          <a:p>
            <a:r>
              <a:rPr lang="en-IN" sz="1600" dirty="0"/>
              <a:t>Beliefs</a:t>
            </a:r>
          </a:p>
          <a:p>
            <a:r>
              <a:rPr lang="en-IN" sz="1600" dirty="0"/>
              <a:t>Values</a:t>
            </a:r>
          </a:p>
          <a:p>
            <a:r>
              <a:rPr lang="en-IN" sz="1600" dirty="0"/>
              <a:t>Customs</a:t>
            </a:r>
          </a:p>
          <a:p>
            <a:r>
              <a:rPr lang="en-IN" sz="1600" dirty="0"/>
              <a:t>Behaviours</a:t>
            </a:r>
          </a:p>
          <a:p>
            <a:r>
              <a:rPr lang="en-IN" sz="1600" dirty="0"/>
              <a:t>Artefacts</a:t>
            </a:r>
          </a:p>
        </p:txBody>
      </p:sp>
      <p:sp>
        <p:nvSpPr>
          <p:cNvPr id="6" name="Text Placeholder 5">
            <a:extLst>
              <a:ext uri="{FF2B5EF4-FFF2-40B4-BE49-F238E27FC236}">
                <a16:creationId xmlns:a16="http://schemas.microsoft.com/office/drawing/2014/main" id="{A1315F37-6AAE-3194-0CA3-89B86EC3DEE0}"/>
              </a:ext>
            </a:extLst>
          </p:cNvPr>
          <p:cNvSpPr>
            <a:spLocks noGrp="1"/>
          </p:cNvSpPr>
          <p:nvPr>
            <p:ph type="body" sz="quarter" idx="16"/>
          </p:nvPr>
        </p:nvSpPr>
        <p:spPr/>
        <p:txBody>
          <a:bodyPr>
            <a:normAutofit fontScale="62500" lnSpcReduction="20000"/>
          </a:bodyPr>
          <a:lstStyle/>
          <a:p>
            <a:r>
              <a:rPr lang="en-IN" sz="2400" dirty="0"/>
              <a:t>Symbols</a:t>
            </a:r>
          </a:p>
          <a:p>
            <a:r>
              <a:rPr lang="en-IN" sz="2400" dirty="0"/>
              <a:t>Language</a:t>
            </a:r>
          </a:p>
          <a:p>
            <a:r>
              <a:rPr lang="en-IN" sz="2400" dirty="0"/>
              <a:t>Values</a:t>
            </a:r>
          </a:p>
          <a:p>
            <a:r>
              <a:rPr lang="en-IN" sz="2400" dirty="0"/>
              <a:t>Beliefs</a:t>
            </a:r>
          </a:p>
          <a:p>
            <a:r>
              <a:rPr lang="en-IN" sz="2400" dirty="0"/>
              <a:t>Norms</a:t>
            </a:r>
          </a:p>
        </p:txBody>
      </p:sp>
      <p:sp>
        <p:nvSpPr>
          <p:cNvPr id="7" name="Slide Number Placeholder 6">
            <a:extLst>
              <a:ext uri="{FF2B5EF4-FFF2-40B4-BE49-F238E27FC236}">
                <a16:creationId xmlns:a16="http://schemas.microsoft.com/office/drawing/2014/main" id="{055EA0F8-C34F-1EDF-C9A5-2C507EDCB3BA}"/>
              </a:ext>
            </a:extLst>
          </p:cNvPr>
          <p:cNvSpPr>
            <a:spLocks noGrp="1"/>
          </p:cNvSpPr>
          <p:nvPr>
            <p:ph type="sldNum" sz="quarter" idx="12"/>
          </p:nvPr>
        </p:nvSpPr>
        <p:spPr/>
        <p:txBody>
          <a:bodyPr/>
          <a:lstStyle/>
          <a:p>
            <a:fld id="{DBF5D406-F7D2-4648-BC64-925321EBBC3B}" type="slidenum">
              <a:rPr lang="en-IN" smtClean="0"/>
              <a:t>5</a:t>
            </a:fld>
            <a:endParaRPr lang="en-IN" dirty="0"/>
          </a:p>
        </p:txBody>
      </p:sp>
    </p:spTree>
    <p:extLst>
      <p:ext uri="{BB962C8B-B14F-4D97-AF65-F5344CB8AC3E}">
        <p14:creationId xmlns:p14="http://schemas.microsoft.com/office/powerpoint/2010/main" val="141044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5362-8C54-5B47-B5DC-07DC35A064C5}"/>
              </a:ext>
            </a:extLst>
          </p:cNvPr>
          <p:cNvSpPr>
            <a:spLocks noGrp="1"/>
          </p:cNvSpPr>
          <p:nvPr>
            <p:ph type="title"/>
          </p:nvPr>
        </p:nvSpPr>
        <p:spPr/>
        <p:txBody>
          <a:bodyPr/>
          <a:lstStyle/>
          <a:p>
            <a:r>
              <a:rPr lang="en-IN" dirty="0"/>
              <a:t>National Culture </a:t>
            </a:r>
          </a:p>
        </p:txBody>
      </p:sp>
      <p:sp>
        <p:nvSpPr>
          <p:cNvPr id="3" name="Content Placeholder 2">
            <a:extLst>
              <a:ext uri="{FF2B5EF4-FFF2-40B4-BE49-F238E27FC236}">
                <a16:creationId xmlns:a16="http://schemas.microsoft.com/office/drawing/2014/main" id="{D4F5698F-4EFB-5090-EB37-92765143598A}"/>
              </a:ext>
            </a:extLst>
          </p:cNvPr>
          <p:cNvSpPr>
            <a:spLocks noGrp="1"/>
          </p:cNvSpPr>
          <p:nvPr>
            <p:ph idx="1"/>
          </p:nvPr>
        </p:nvSpPr>
        <p:spPr/>
        <p:txBody>
          <a:bodyPr/>
          <a:lstStyle/>
          <a:p>
            <a:r>
              <a:rPr lang="en-US" dirty="0"/>
              <a:t>National culture refers to the shared beliefs, values, customs, </a:t>
            </a:r>
            <a:r>
              <a:rPr lang="en-IN" dirty="0"/>
              <a:t>behaviours</a:t>
            </a:r>
            <a:r>
              <a:rPr lang="en-US" dirty="0"/>
              <a:t>, and artefacts that characterize a particular country or nation.</a:t>
            </a:r>
            <a:endParaRPr lang="en-IN" dirty="0"/>
          </a:p>
        </p:txBody>
      </p:sp>
      <p:sp>
        <p:nvSpPr>
          <p:cNvPr id="4" name="Slide Number Placeholder 3">
            <a:extLst>
              <a:ext uri="{FF2B5EF4-FFF2-40B4-BE49-F238E27FC236}">
                <a16:creationId xmlns:a16="http://schemas.microsoft.com/office/drawing/2014/main" id="{EBE4388B-4274-1C3F-35BD-46DBED2CE2D9}"/>
              </a:ext>
            </a:extLst>
          </p:cNvPr>
          <p:cNvSpPr>
            <a:spLocks noGrp="1"/>
          </p:cNvSpPr>
          <p:nvPr>
            <p:ph type="sldNum" sz="quarter" idx="12"/>
          </p:nvPr>
        </p:nvSpPr>
        <p:spPr/>
        <p:txBody>
          <a:bodyPr/>
          <a:lstStyle/>
          <a:p>
            <a:fld id="{DBF5D406-F7D2-4648-BC64-925321EBBC3B}" type="slidenum">
              <a:rPr lang="en-IN" smtClean="0"/>
              <a:t>6</a:t>
            </a:fld>
            <a:endParaRPr lang="en-IN" dirty="0"/>
          </a:p>
        </p:txBody>
      </p:sp>
    </p:spTree>
    <p:extLst>
      <p:ext uri="{BB962C8B-B14F-4D97-AF65-F5344CB8AC3E}">
        <p14:creationId xmlns:p14="http://schemas.microsoft.com/office/powerpoint/2010/main" val="14502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F34C-5C99-CF46-429B-2511CAAF4676}"/>
              </a:ext>
            </a:extLst>
          </p:cNvPr>
          <p:cNvSpPr>
            <a:spLocks noGrp="1"/>
          </p:cNvSpPr>
          <p:nvPr>
            <p:ph type="title"/>
          </p:nvPr>
        </p:nvSpPr>
        <p:spPr/>
        <p:txBody>
          <a:bodyPr/>
          <a:lstStyle/>
          <a:p>
            <a:r>
              <a:rPr lang="en-IN" dirty="0"/>
              <a:t>National Culture </a:t>
            </a:r>
          </a:p>
        </p:txBody>
      </p:sp>
      <p:sp>
        <p:nvSpPr>
          <p:cNvPr id="3" name="Text Placeholder 2">
            <a:extLst>
              <a:ext uri="{FF2B5EF4-FFF2-40B4-BE49-F238E27FC236}">
                <a16:creationId xmlns:a16="http://schemas.microsoft.com/office/drawing/2014/main" id="{DF2931D8-FCFA-9A68-9470-00419A9E207E}"/>
              </a:ext>
            </a:extLst>
          </p:cNvPr>
          <p:cNvSpPr>
            <a:spLocks noGrp="1"/>
          </p:cNvSpPr>
          <p:nvPr>
            <p:ph type="body" sz="quarter" idx="13"/>
          </p:nvPr>
        </p:nvSpPr>
        <p:spPr/>
        <p:txBody>
          <a:bodyPr/>
          <a:lstStyle/>
          <a:p>
            <a:r>
              <a:rPr lang="en-IN" dirty="0"/>
              <a:t>It affects daily lives via</a:t>
            </a:r>
          </a:p>
        </p:txBody>
      </p:sp>
      <p:sp>
        <p:nvSpPr>
          <p:cNvPr id="4" name="Text Placeholder 3">
            <a:extLst>
              <a:ext uri="{FF2B5EF4-FFF2-40B4-BE49-F238E27FC236}">
                <a16:creationId xmlns:a16="http://schemas.microsoft.com/office/drawing/2014/main" id="{7B288B37-6E93-727C-514A-BF1DFC2CC7F3}"/>
              </a:ext>
            </a:extLst>
          </p:cNvPr>
          <p:cNvSpPr>
            <a:spLocks noGrp="1"/>
          </p:cNvSpPr>
          <p:nvPr>
            <p:ph type="body" sz="quarter" idx="14"/>
          </p:nvPr>
        </p:nvSpPr>
        <p:spPr/>
        <p:txBody>
          <a:bodyPr/>
          <a:lstStyle/>
          <a:p>
            <a:r>
              <a:rPr lang="en-IN" dirty="0"/>
              <a:t>It is affected by</a:t>
            </a:r>
          </a:p>
        </p:txBody>
      </p:sp>
      <p:sp>
        <p:nvSpPr>
          <p:cNvPr id="5" name="Text Placeholder 4">
            <a:extLst>
              <a:ext uri="{FF2B5EF4-FFF2-40B4-BE49-F238E27FC236}">
                <a16:creationId xmlns:a16="http://schemas.microsoft.com/office/drawing/2014/main" id="{371145DD-B9BF-3930-12A6-8B262C07F2C8}"/>
              </a:ext>
            </a:extLst>
          </p:cNvPr>
          <p:cNvSpPr>
            <a:spLocks noGrp="1"/>
          </p:cNvSpPr>
          <p:nvPr>
            <p:ph type="body" sz="quarter" idx="15"/>
          </p:nvPr>
        </p:nvSpPr>
        <p:spPr/>
        <p:txBody>
          <a:bodyPr>
            <a:normAutofit fontScale="92500" lnSpcReduction="10000"/>
          </a:bodyPr>
          <a:lstStyle/>
          <a:p>
            <a:r>
              <a:rPr lang="en-IN" sz="1600" dirty="0"/>
              <a:t>Society</a:t>
            </a:r>
          </a:p>
          <a:p>
            <a:r>
              <a:rPr lang="en-IN" sz="1600" dirty="0"/>
              <a:t>Business</a:t>
            </a:r>
          </a:p>
          <a:p>
            <a:r>
              <a:rPr lang="en-IN" sz="1600" dirty="0"/>
              <a:t>Education</a:t>
            </a:r>
          </a:p>
          <a:p>
            <a:r>
              <a:rPr lang="en-IN" sz="1600" dirty="0"/>
              <a:t>Government</a:t>
            </a:r>
          </a:p>
          <a:p>
            <a:r>
              <a:rPr lang="en-IN" sz="1600" dirty="0"/>
              <a:t>Social Interaction</a:t>
            </a:r>
          </a:p>
        </p:txBody>
      </p:sp>
      <p:sp>
        <p:nvSpPr>
          <p:cNvPr id="6" name="Text Placeholder 5">
            <a:extLst>
              <a:ext uri="{FF2B5EF4-FFF2-40B4-BE49-F238E27FC236}">
                <a16:creationId xmlns:a16="http://schemas.microsoft.com/office/drawing/2014/main" id="{A1315F37-6AAE-3194-0CA3-89B86EC3DEE0}"/>
              </a:ext>
            </a:extLst>
          </p:cNvPr>
          <p:cNvSpPr>
            <a:spLocks noGrp="1"/>
          </p:cNvSpPr>
          <p:nvPr>
            <p:ph type="body" sz="quarter" idx="16"/>
          </p:nvPr>
        </p:nvSpPr>
        <p:spPr/>
        <p:txBody>
          <a:bodyPr>
            <a:normAutofit fontScale="62500" lnSpcReduction="20000"/>
          </a:bodyPr>
          <a:lstStyle/>
          <a:p>
            <a:r>
              <a:rPr lang="en-IN" sz="2400" dirty="0"/>
              <a:t>History</a:t>
            </a:r>
          </a:p>
          <a:p>
            <a:r>
              <a:rPr lang="en-IN" sz="2400" dirty="0"/>
              <a:t>Geography</a:t>
            </a:r>
          </a:p>
          <a:p>
            <a:r>
              <a:rPr lang="en-IN" sz="2400" dirty="0"/>
              <a:t>Religion</a:t>
            </a:r>
          </a:p>
          <a:p>
            <a:r>
              <a:rPr lang="en-IN" sz="2400" dirty="0"/>
              <a:t>Language</a:t>
            </a:r>
          </a:p>
          <a:p>
            <a:r>
              <a:rPr lang="en-IN" sz="2400" dirty="0"/>
              <a:t>Political System</a:t>
            </a:r>
          </a:p>
        </p:txBody>
      </p:sp>
      <p:sp>
        <p:nvSpPr>
          <p:cNvPr id="7" name="Slide Number Placeholder 6">
            <a:extLst>
              <a:ext uri="{FF2B5EF4-FFF2-40B4-BE49-F238E27FC236}">
                <a16:creationId xmlns:a16="http://schemas.microsoft.com/office/drawing/2014/main" id="{64000DC6-2991-B8DD-0DCD-5803BCCD7744}"/>
              </a:ext>
            </a:extLst>
          </p:cNvPr>
          <p:cNvSpPr>
            <a:spLocks noGrp="1"/>
          </p:cNvSpPr>
          <p:nvPr>
            <p:ph type="sldNum" sz="quarter" idx="12"/>
          </p:nvPr>
        </p:nvSpPr>
        <p:spPr/>
        <p:txBody>
          <a:bodyPr/>
          <a:lstStyle/>
          <a:p>
            <a:fld id="{DBF5D406-F7D2-4648-BC64-925321EBBC3B}" type="slidenum">
              <a:rPr lang="en-IN" smtClean="0"/>
              <a:t>7</a:t>
            </a:fld>
            <a:endParaRPr lang="en-IN" dirty="0"/>
          </a:p>
        </p:txBody>
      </p:sp>
    </p:spTree>
    <p:extLst>
      <p:ext uri="{BB962C8B-B14F-4D97-AF65-F5344CB8AC3E}">
        <p14:creationId xmlns:p14="http://schemas.microsoft.com/office/powerpoint/2010/main" val="11920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3B7C4C-AC94-428E-BDD4-6EECC9FB376F}"/>
              </a:ext>
            </a:extLst>
          </p:cNvPr>
          <p:cNvSpPr>
            <a:spLocks noGrp="1"/>
          </p:cNvSpPr>
          <p:nvPr>
            <p:ph type="title"/>
          </p:nvPr>
        </p:nvSpPr>
        <p:spPr/>
        <p:txBody>
          <a:bodyPr>
            <a:normAutofit fontScale="90000"/>
          </a:bodyPr>
          <a:lstStyle/>
          <a:p>
            <a:r>
              <a:rPr lang="en-US" dirty="0"/>
              <a:t>Hofstede’s Study on National Culture</a:t>
            </a:r>
            <a:endParaRPr lang="en-IN" dirty="0"/>
          </a:p>
        </p:txBody>
      </p:sp>
      <p:sp>
        <p:nvSpPr>
          <p:cNvPr id="8" name="Content Placeholder 7">
            <a:extLst>
              <a:ext uri="{FF2B5EF4-FFF2-40B4-BE49-F238E27FC236}">
                <a16:creationId xmlns:a16="http://schemas.microsoft.com/office/drawing/2014/main" id="{46135D17-1311-B5B0-591B-BD3AA50BFC35}"/>
              </a:ext>
            </a:extLst>
          </p:cNvPr>
          <p:cNvSpPr>
            <a:spLocks noGrp="1"/>
          </p:cNvSpPr>
          <p:nvPr>
            <p:ph idx="1"/>
          </p:nvPr>
        </p:nvSpPr>
        <p:spPr/>
        <p:txBody>
          <a:bodyPr/>
          <a:lstStyle/>
          <a:p>
            <a:pPr>
              <a:spcBef>
                <a:spcPts val="0"/>
              </a:spcBef>
              <a:spcAft>
                <a:spcPts val="0"/>
              </a:spcAft>
            </a:pPr>
            <a:r>
              <a:rPr lang="en-US" sz="1800" b="0" dirty="0">
                <a:solidFill>
                  <a:srgbClr val="0E101A"/>
                </a:solidFill>
                <a:effectLst/>
              </a:rPr>
              <a:t>•Greet Hofstede was one of the first to attempt to </a:t>
            </a:r>
            <a:r>
              <a:rPr lang="en-IN" sz="1800" b="0" dirty="0">
                <a:solidFill>
                  <a:srgbClr val="0E101A"/>
                </a:solidFill>
                <a:effectLst/>
              </a:rPr>
              <a:t>analyse</a:t>
            </a:r>
            <a:r>
              <a:rPr lang="en-US" sz="1800" b="0" dirty="0">
                <a:solidFill>
                  <a:srgbClr val="0E101A"/>
                </a:solidFill>
                <a:effectLst/>
              </a:rPr>
              <a:t> people according to their nationalities.</a:t>
            </a:r>
          </a:p>
          <a:p>
            <a:pPr>
              <a:spcBef>
                <a:spcPts val="0"/>
              </a:spcBef>
              <a:spcAft>
                <a:spcPts val="0"/>
              </a:spcAft>
            </a:pPr>
            <a:endParaRPr lang="en-US" sz="1800" b="0" dirty="0">
              <a:solidFill>
                <a:srgbClr val="0E101A"/>
              </a:solidFill>
              <a:effectLst/>
            </a:endParaRPr>
          </a:p>
          <a:p>
            <a:pPr>
              <a:spcBef>
                <a:spcPts val="0"/>
              </a:spcBef>
              <a:spcAft>
                <a:spcPts val="0"/>
              </a:spcAft>
            </a:pPr>
            <a:r>
              <a:rPr lang="en-US" sz="1800" b="0" dirty="0">
                <a:solidFill>
                  <a:srgbClr val="0E101A"/>
                </a:solidFill>
                <a:effectLst/>
              </a:rPr>
              <a:t>•He executed and </a:t>
            </a:r>
            <a:r>
              <a:rPr lang="en-IN" sz="1800" b="0" dirty="0">
                <a:solidFill>
                  <a:srgbClr val="0E101A"/>
                </a:solidFill>
                <a:effectLst/>
              </a:rPr>
              <a:t>analysed</a:t>
            </a:r>
            <a:r>
              <a:rPr lang="en-US" sz="1800" b="0" dirty="0">
                <a:solidFill>
                  <a:srgbClr val="0E101A"/>
                </a:solidFill>
                <a:effectLst/>
              </a:rPr>
              <a:t> the survey of national values on a large sample of 1,17,000 IBM employees</a:t>
            </a:r>
          </a:p>
          <a:p>
            <a:pPr>
              <a:spcBef>
                <a:spcPts val="0"/>
              </a:spcBef>
              <a:spcAft>
                <a:spcPts val="0"/>
              </a:spcAft>
            </a:pPr>
            <a:endParaRPr lang="en-US" sz="1800" b="0" dirty="0">
              <a:solidFill>
                <a:srgbClr val="0E101A"/>
              </a:solidFill>
              <a:effectLst/>
            </a:endParaRPr>
          </a:p>
          <a:p>
            <a:pPr>
              <a:spcBef>
                <a:spcPts val="0"/>
              </a:spcBef>
              <a:spcAft>
                <a:spcPts val="0"/>
              </a:spcAft>
            </a:pPr>
            <a:r>
              <a:rPr lang="en-US" sz="1800" b="0" dirty="0">
                <a:solidFill>
                  <a:srgbClr val="0E101A"/>
                </a:solidFill>
                <a:effectLst/>
              </a:rPr>
              <a:t>•After this, he proposed his famous Cultural Dimensional Theory</a:t>
            </a:r>
          </a:p>
        </p:txBody>
      </p:sp>
      <p:sp>
        <p:nvSpPr>
          <p:cNvPr id="9" name="Slide Number Placeholder 8">
            <a:extLst>
              <a:ext uri="{FF2B5EF4-FFF2-40B4-BE49-F238E27FC236}">
                <a16:creationId xmlns:a16="http://schemas.microsoft.com/office/drawing/2014/main" id="{1F13B3C0-1A62-1232-5994-3E9C7447C6F8}"/>
              </a:ext>
            </a:extLst>
          </p:cNvPr>
          <p:cNvSpPr>
            <a:spLocks noGrp="1"/>
          </p:cNvSpPr>
          <p:nvPr>
            <p:ph type="sldNum" sz="quarter" idx="12"/>
          </p:nvPr>
        </p:nvSpPr>
        <p:spPr/>
        <p:txBody>
          <a:bodyPr/>
          <a:lstStyle/>
          <a:p>
            <a:fld id="{DBF5D406-F7D2-4648-BC64-925321EBBC3B}" type="slidenum">
              <a:rPr lang="en-IN" smtClean="0"/>
              <a:t>8</a:t>
            </a:fld>
            <a:endParaRPr lang="en-IN" dirty="0"/>
          </a:p>
        </p:txBody>
      </p:sp>
    </p:spTree>
    <p:extLst>
      <p:ext uri="{BB962C8B-B14F-4D97-AF65-F5344CB8AC3E}">
        <p14:creationId xmlns:p14="http://schemas.microsoft.com/office/powerpoint/2010/main" val="427637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F6E9-B391-5083-391E-B0FB75589B88}"/>
              </a:ext>
            </a:extLst>
          </p:cNvPr>
          <p:cNvSpPr>
            <a:spLocks noGrp="1"/>
          </p:cNvSpPr>
          <p:nvPr>
            <p:ph type="title"/>
          </p:nvPr>
        </p:nvSpPr>
        <p:spPr/>
        <p:txBody>
          <a:bodyPr>
            <a:normAutofit fontScale="90000"/>
          </a:bodyPr>
          <a:lstStyle/>
          <a:p>
            <a:r>
              <a:rPr lang="en-IN" dirty="0"/>
              <a:t>Hofstede’s cultural dimensions theory</a:t>
            </a:r>
          </a:p>
        </p:txBody>
      </p:sp>
      <p:sp>
        <p:nvSpPr>
          <p:cNvPr id="3" name="Content Placeholder 2">
            <a:extLst>
              <a:ext uri="{FF2B5EF4-FFF2-40B4-BE49-F238E27FC236}">
                <a16:creationId xmlns:a16="http://schemas.microsoft.com/office/drawing/2014/main" id="{F88BB22D-7586-30DF-02FB-7175E1ACE06F}"/>
              </a:ext>
            </a:extLst>
          </p:cNvPr>
          <p:cNvSpPr>
            <a:spLocks noGrp="1"/>
          </p:cNvSpPr>
          <p:nvPr>
            <p:ph idx="1"/>
          </p:nvPr>
        </p:nvSpPr>
        <p:spPr/>
        <p:txBody>
          <a:bodyPr/>
          <a:lstStyle/>
          <a:p>
            <a:r>
              <a:rPr lang="en-IN" dirty="0"/>
              <a:t>His cultural dimension theory includes six dimension</a:t>
            </a:r>
            <a:br>
              <a:rPr lang="en-IN" dirty="0"/>
            </a:br>
            <a:endParaRPr lang="en-IN" dirty="0"/>
          </a:p>
          <a:p>
            <a:pPr marL="285750" indent="-285750">
              <a:buFont typeface="Arial" panose="020B0604020202020204" pitchFamily="34" charset="0"/>
              <a:buChar char="•"/>
            </a:pPr>
            <a:r>
              <a:rPr lang="en-IN" dirty="0"/>
              <a:t>Individualism vs Collectivism</a:t>
            </a:r>
          </a:p>
          <a:p>
            <a:pPr marL="285750" indent="-285750">
              <a:buFont typeface="Arial" panose="020B0604020202020204" pitchFamily="34" charset="0"/>
              <a:buChar char="•"/>
            </a:pPr>
            <a:r>
              <a:rPr lang="en-IN" dirty="0"/>
              <a:t>Uncertainty avoidance</a:t>
            </a:r>
          </a:p>
          <a:p>
            <a:pPr marL="285750" indent="-285750">
              <a:buFont typeface="Arial" panose="020B0604020202020204" pitchFamily="34" charset="0"/>
              <a:buChar char="•"/>
            </a:pPr>
            <a:r>
              <a:rPr lang="en-IN" dirty="0"/>
              <a:t>Power Distance</a:t>
            </a:r>
          </a:p>
          <a:p>
            <a:pPr marL="285750" indent="-285750">
              <a:buFont typeface="Arial" panose="020B0604020202020204" pitchFamily="34" charset="0"/>
              <a:buChar char="•"/>
            </a:pPr>
            <a:r>
              <a:rPr lang="en-IN" dirty="0"/>
              <a:t>Masculinity - Femineity</a:t>
            </a:r>
          </a:p>
          <a:p>
            <a:pPr marL="285750" indent="-285750">
              <a:buFont typeface="Arial" panose="020B0604020202020204" pitchFamily="34" charset="0"/>
              <a:buChar char="•"/>
            </a:pPr>
            <a:r>
              <a:rPr lang="en-IN" dirty="0"/>
              <a:t>Long-Term Orientation</a:t>
            </a:r>
          </a:p>
          <a:p>
            <a:pPr marL="285750" indent="-285750">
              <a:buFont typeface="Arial" panose="020B0604020202020204" pitchFamily="34" charset="0"/>
              <a:buChar char="•"/>
            </a:pPr>
            <a:r>
              <a:rPr lang="en-IN" dirty="0"/>
              <a:t>Indulgence vs Self-Restraint</a:t>
            </a:r>
          </a:p>
          <a:p>
            <a:pPr marL="285750" indent="-28575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31B6602B-A8F2-B107-BE63-BF4E8A35D62D}"/>
              </a:ext>
            </a:extLst>
          </p:cNvPr>
          <p:cNvSpPr>
            <a:spLocks noGrp="1"/>
          </p:cNvSpPr>
          <p:nvPr>
            <p:ph type="sldNum" sz="quarter" idx="12"/>
          </p:nvPr>
        </p:nvSpPr>
        <p:spPr/>
        <p:txBody>
          <a:bodyPr/>
          <a:lstStyle/>
          <a:p>
            <a:fld id="{DBF5D406-F7D2-4648-BC64-925321EBBC3B}" type="slidenum">
              <a:rPr lang="en-IN" smtClean="0"/>
              <a:t>9</a:t>
            </a:fld>
            <a:endParaRPr lang="en-IN" dirty="0"/>
          </a:p>
        </p:txBody>
      </p:sp>
    </p:spTree>
    <p:extLst>
      <p:ext uri="{BB962C8B-B14F-4D97-AF65-F5344CB8AC3E}">
        <p14:creationId xmlns:p14="http://schemas.microsoft.com/office/powerpoint/2010/main" val="2985915850"/>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status report</Template>
  <TotalTime>398</TotalTime>
  <Words>2110</Words>
  <Application>Microsoft Office PowerPoint</Application>
  <PresentationFormat>On-screen Show (4:3)</PresentationFormat>
  <Paragraphs>263</Paragraphs>
  <Slides>40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Reflection of National Culture IN govt. hospital</vt:lpstr>
      <vt:lpstr>Introduction to National Culture</vt:lpstr>
      <vt:lpstr>What is Culture?</vt:lpstr>
      <vt:lpstr>PowerPoint Presentation</vt:lpstr>
      <vt:lpstr>What is Culture?</vt:lpstr>
      <vt:lpstr>National Culture </vt:lpstr>
      <vt:lpstr>National Culture </vt:lpstr>
      <vt:lpstr>Hofstede’s Study on National Culture</vt:lpstr>
      <vt:lpstr>Hofstede’s cultural dimensions theory</vt:lpstr>
      <vt:lpstr>National Culture of India</vt:lpstr>
      <vt:lpstr>PowerPoint Presentation</vt:lpstr>
      <vt:lpstr>Introduction</vt:lpstr>
      <vt:lpstr>Hofstede's Research on National Culture of India</vt:lpstr>
      <vt:lpstr>Cultural dimensions scores for India</vt:lpstr>
      <vt:lpstr>Key Findings </vt:lpstr>
      <vt:lpstr>Assessment of Reflection of National Culture of India in Government Hospital</vt:lpstr>
      <vt:lpstr>Why survey a Government Hospital?</vt:lpstr>
      <vt:lpstr>Need for Survey</vt:lpstr>
      <vt:lpstr>Choosing the Sample Set</vt:lpstr>
      <vt:lpstr>Creating a Questionnaire</vt:lpstr>
      <vt:lpstr>Analysing the Survey</vt:lpstr>
      <vt:lpstr>The Survey</vt:lpstr>
      <vt:lpstr>Survey</vt:lpstr>
      <vt:lpstr>Composition of Questionnaire</vt:lpstr>
      <vt:lpstr>Composition of Questionnaire</vt:lpstr>
      <vt:lpstr>Analysis of the Survey</vt:lpstr>
      <vt:lpstr>Analysis of the Survey</vt:lpstr>
      <vt:lpstr>Analysis of the Survey</vt:lpstr>
      <vt:lpstr>Display of Emotions</vt:lpstr>
      <vt:lpstr>Meetings</vt:lpstr>
      <vt:lpstr>Pattern of the context &amp; Achievement or Ascription based </vt:lpstr>
      <vt:lpstr>Long-Term Orientation</vt:lpstr>
      <vt:lpstr>Individualistic or Collectivistic</vt:lpstr>
      <vt:lpstr>Control vs Subjugation and communication</vt:lpstr>
      <vt:lpstr>The Conclusion</vt:lpstr>
      <vt:lpstr>The Conclusion</vt:lpstr>
      <vt:lpstr>The Conclusion</vt:lpstr>
      <vt:lpstr>The Conclusion</vt:lpstr>
      <vt:lpstr>The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of National Culture IN govt. hospital</dc:title>
  <dc:creator>Yash Udayan Paritkar</dc:creator>
  <cp:lastModifiedBy>Yash Udayan Paritkar</cp:lastModifiedBy>
  <cp:revision>17</cp:revision>
  <dcterms:created xsi:type="dcterms:W3CDTF">2023-04-11T10:48:58Z</dcterms:created>
  <dcterms:modified xsi:type="dcterms:W3CDTF">2023-04-11T22:27:28Z</dcterms:modified>
</cp:coreProperties>
</file>