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3D6A-7740-68DC-B3F6-A9C48B73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728B-9C35-3911-4AFD-58E016B5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9CCB-2F28-45A0-8135-40FBF9D4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54A7-84C8-D03A-D000-D1BB58AB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B915-7EF0-51D6-07CE-3FD5B963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26EA-3B3C-ADA5-6B7C-6600B914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0B470-43B8-5731-96F2-13C3555F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DDD7-02AA-39AB-EBAB-A6E14B87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0211-3F46-0D62-53E0-B6230785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C175-9620-4F90-969C-9BDA8AB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4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F183F-16DF-9791-5E7C-E7AB23821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0F43F-AAA9-E9C2-57DB-AC8B06A03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DAB2-BA91-C3BB-E616-F64E2006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D4F4-B00B-EEA4-B1FF-63FD098C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3060-2DFD-2FE7-A6A0-6722AE33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5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27D5-7C6C-5609-0853-753293EB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961D-28AF-FFE9-7D53-068BDE3E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382C-C30C-E7F1-D76F-7EDD120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9CCE-5A7F-F4EE-7B30-3BF1F94D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804D-55E4-C1D8-08E8-25026CD6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1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66F3-6275-8B6F-89A4-D6FD6D7E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8E2D-8A32-FCB3-E8E4-50D05F0B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BEEC-07B2-8894-9328-0CA25AB4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CACF-EF20-099C-C140-205AAECC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0522-57D4-CC10-858A-A1698F5E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99A0-4139-4B40-58E0-129D16FE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28D8-5DE9-E50C-B915-F47D95B0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3F1D8-D271-6D43-2E06-50F6EDF11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5D3F9-0F25-8D07-D73D-1B36BB08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0EF3B-299B-7E79-F1CF-28C7E14D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74C5E-B393-702C-78B7-B9F2CDAD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A240-B7D4-F00D-E5E3-8C7AB6ED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FA87-E201-9850-694D-8342E9A1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7DC8B-0301-373A-2AAA-D0DA2624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15D0-DA95-BD6D-AAB3-9BB22C4D0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0AD22-F9A8-A50F-87AF-AA2569B09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3B479-855E-7CD5-1C97-CC8E899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46AFE-F213-A4EB-1E57-CA9814EF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BC262-5C52-1DF1-D2C0-D3A7DCB9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E0-0C84-20E7-9502-7C538A4F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36A36-5783-06A3-DE35-F7BD9E26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601D1-F3AF-1478-EFAF-1D39D159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D4B9-762D-AC7A-EA72-6A4636FF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B1270-FC01-79E8-B5FE-89944783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BA24F-B05C-115D-6B66-1AE1EB5E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DCC71-C46B-9F37-D6D9-C51F9EED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4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D879-FB1A-7A74-F1C4-88F22309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F416-FECA-0E9E-1368-75D5BEB9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1AD0-98E2-88F7-D649-5F55FEF4A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9FB9-5D3F-D938-188A-EE7DE483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F8C0-BD08-68F6-A80C-423CD4E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9E475-B958-BA4E-A464-2E67B6E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2E23-956A-F212-BD27-91DDA34E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87110-ADE5-0FD2-F9FD-4FBEC0C70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39BFE-3100-380C-BB1C-7B32950E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52582-CC9A-DFD4-DD8C-2344F070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285FA-9389-60CE-6259-4D956A44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4554-5BB8-FA4D-7512-0460ADEC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D10AA-A5B2-E0CC-6CBA-0EDF924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23D17-3013-F02B-E7CA-4F6B5237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EA85-FB5C-254E-C785-7057D65AE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A5E3-7212-4EA0-BE84-6DAD56BA644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5612-DF39-4ECC-4601-37B95F1A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C25D-993D-94D1-5CBB-C18E4C7C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730A-259A-49C1-BD6F-CBE2A2536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3A9A-8E73-FA59-F0A3-EFC84DFA5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Analysis of Graph Partitioning Schemes on Distributed Clustering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EF062-C3F1-0A12-FE97-C4916E506A30}"/>
              </a:ext>
            </a:extLst>
          </p:cNvPr>
          <p:cNvSpPr txBox="1"/>
          <p:nvPr/>
        </p:nvSpPr>
        <p:spPr>
          <a:xfrm>
            <a:off x="1043568" y="4608738"/>
            <a:ext cx="291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Ruchi Bhoot</a:t>
            </a:r>
          </a:p>
          <a:p>
            <a:r>
              <a:rPr lang="en-US" dirty="0">
                <a:latin typeface="Palatino Linotype" panose="02040502050505030304" pitchFamily="18" charset="0"/>
              </a:rPr>
              <a:t>MTech (Research), CDS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Paritosh Tiwari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PhD Student, CPS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A986C-7634-DB34-EC87-E4B1BD6C2E55}"/>
              </a:ext>
            </a:extLst>
          </p:cNvPr>
          <p:cNvSpPr txBox="1"/>
          <p:nvPr/>
        </p:nvSpPr>
        <p:spPr>
          <a:xfrm>
            <a:off x="7687725" y="4614654"/>
            <a:ext cx="346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Project presentation for DS 256, Jan-Apr 2023</a:t>
            </a:r>
            <a:endParaRPr lang="en-IN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Objectives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71B3-7A0B-3858-2E83-DB0A4A2C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65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Measuring effects of different partitioning algorithms on distributed clustering.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suitable metrics to quantify said effects for comparison.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Graph Partitioning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71B3-7A0B-3858-2E83-DB0A4A2C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Partitioning to reduce communication between workers.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Communications are a result of a downstream task performed on the graph.</a:t>
            </a:r>
          </a:p>
          <a:p>
            <a:pPr>
              <a:lnSpc>
                <a:spcPct val="150000"/>
              </a:lnSpc>
            </a:pPr>
            <a:r>
              <a:rPr lang="en-US" dirty="0"/>
              <a:t>Here, the task is clustering.</a:t>
            </a:r>
          </a:p>
          <a:p>
            <a:pPr>
              <a:lnSpc>
                <a:spcPct val="150000"/>
              </a:lnSpc>
            </a:pPr>
            <a:r>
              <a:rPr lang="en-US" dirty="0"/>
              <a:t>DBH, HDRF and BTH partitioners have been used.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4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Apache </a:t>
            </a:r>
            <a:r>
              <a:rPr lang="en-US" dirty="0" err="1">
                <a:latin typeface="Palatino Linotype" panose="02040502050505030304" pitchFamily="18" charset="0"/>
              </a:rPr>
              <a:t>Giraph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71B3-7A0B-3858-2E83-DB0A4A2C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Vertex-centric graph processing framework.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Needed to change it to an edge-centric framework.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Edge-centric computations are better suited for clustering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Runs compute function on each edge, instead of on each vertex.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2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Partitioner Logic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2835E9-4009-4C52-24FB-818E4FD0AB45}"/>
              </a:ext>
            </a:extLst>
          </p:cNvPr>
          <p:cNvSpPr/>
          <p:nvPr/>
        </p:nvSpPr>
        <p:spPr>
          <a:xfrm>
            <a:off x="838200" y="2198668"/>
            <a:ext cx="1489753" cy="3719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{0}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(1, 5)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(1, 7)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(5, 8)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(6, 7)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(6, 8)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980587-9E6F-A9A4-E5C6-CB6A97A293E2}"/>
              </a:ext>
            </a:extLst>
          </p:cNvPr>
          <p:cNvSpPr/>
          <p:nvPr/>
        </p:nvSpPr>
        <p:spPr>
          <a:xfrm>
            <a:off x="2712377" y="2198668"/>
            <a:ext cx="1489753" cy="1890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{1}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(1, 2)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(2, 4)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79C11D-5E75-031E-71C8-81A2591AA948}"/>
              </a:ext>
            </a:extLst>
          </p:cNvPr>
          <p:cNvSpPr/>
          <p:nvPr/>
        </p:nvSpPr>
        <p:spPr>
          <a:xfrm>
            <a:off x="2712377" y="4199926"/>
            <a:ext cx="1489753" cy="21186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{2}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(3, 4)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(3, 8)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E28726-77D2-329D-50F9-2D198B409BC6}"/>
              </a:ext>
            </a:extLst>
          </p:cNvPr>
          <p:cNvSpPr/>
          <p:nvPr/>
        </p:nvSpPr>
        <p:spPr>
          <a:xfrm>
            <a:off x="6905090" y="2198667"/>
            <a:ext cx="4448710" cy="3719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[1.0,0, [[5.0,0], [7.0,0], [1.1,1]]]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[1.1,0, [[2.1,0], [1.0,1]]]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[2.1,0, [[4.1,0]]]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[3.2,0, [[4.2,0], [8.2,0]]]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[4.1,0, [[4.2,1]]]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4CDB2B-5896-9B2A-F8E1-C76A0BAB90F6}"/>
              </a:ext>
            </a:extLst>
          </p:cNvPr>
          <p:cNvSpPr/>
          <p:nvPr/>
        </p:nvSpPr>
        <p:spPr>
          <a:xfrm>
            <a:off x="5039902" y="3583477"/>
            <a:ext cx="1027416" cy="616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6D305-D28E-CBF7-B82B-7B5976A5D105}"/>
              </a:ext>
            </a:extLst>
          </p:cNvPr>
          <p:cNvSpPr txBox="1"/>
          <p:nvPr/>
        </p:nvSpPr>
        <p:spPr>
          <a:xfrm>
            <a:off x="4254997" y="5917912"/>
            <a:ext cx="1841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 partition files (separate)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F47A8-42D8-0D92-F38B-D64F04EF178B}"/>
              </a:ext>
            </a:extLst>
          </p:cNvPr>
          <p:cNvSpPr txBox="1"/>
          <p:nvPr/>
        </p:nvSpPr>
        <p:spPr>
          <a:xfrm>
            <a:off x="9133726" y="5917912"/>
            <a:ext cx="283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Reconfigured partition files (combined)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805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Triangle Count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71B3-7A0B-3858-2E83-DB0A4A2C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triangle in a graph is a set of three vertices mutually connected by edges.</a:t>
            </a:r>
          </a:p>
          <a:p>
            <a:pPr>
              <a:lnSpc>
                <a:spcPct val="100000"/>
              </a:lnSpc>
            </a:pPr>
            <a:r>
              <a:rPr lang="en-US" dirty="0"/>
              <a:t>Uses number of triangles in a graph to identify sets of densely connected vertices.</a:t>
            </a:r>
          </a:p>
          <a:p>
            <a:pPr>
              <a:lnSpc>
                <a:spcPct val="100000"/>
              </a:lnSpc>
            </a:pPr>
            <a:r>
              <a:rPr lang="en-US" dirty="0"/>
              <a:t>Effective in identifying communities in large graphs with a high degree of clustering or transitivity.</a:t>
            </a:r>
          </a:p>
          <a:p>
            <a:pPr>
              <a:lnSpc>
                <a:spcPct val="100000"/>
              </a:lnSpc>
            </a:pPr>
            <a:r>
              <a:rPr lang="en-US" dirty="0"/>
              <a:t>Sensitive to noise and outliers in the graph.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3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Experiment Workflow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71B3-7A0B-3858-2E83-DB0A4A2C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63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 a subgraph of ORKUT graph data.</a:t>
            </a:r>
          </a:p>
          <a:p>
            <a:pPr>
              <a:lnSpc>
                <a:spcPct val="150000"/>
              </a:lnSpc>
            </a:pPr>
            <a:r>
              <a:rPr lang="en-US" dirty="0"/>
              <a:t>Select DBH, HDRF and BTH partitions of the subgraph.</a:t>
            </a:r>
          </a:p>
          <a:p>
            <a:pPr>
              <a:lnSpc>
                <a:spcPct val="150000"/>
              </a:lnSpc>
            </a:pPr>
            <a:r>
              <a:rPr lang="en-US" dirty="0"/>
              <a:t>Run triangle count on each of the partitions.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Compare results.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44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Results</a:t>
            </a:r>
            <a:endParaRPr lang="en-IN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A420580-6C6B-42B0-4844-E2A56CBD1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56" y="1756878"/>
            <a:ext cx="5148082" cy="3995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AF6BD6-6660-5A5D-AEB6-596C2A0AD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0" t="5057" r="3599" b="5648"/>
          <a:stretch/>
        </p:blipFill>
        <p:spPr>
          <a:xfrm>
            <a:off x="174660" y="1756878"/>
            <a:ext cx="6657655" cy="31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60-681D-4BBA-78D8-5545FE92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644" y="2766218"/>
            <a:ext cx="1144712" cy="1325563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Fin.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FAD8BD168BD448B7547CDE458DEC6" ma:contentTypeVersion="10" ma:contentTypeDescription="Create a new document." ma:contentTypeScope="" ma:versionID="74d49473b58bf8ca0e76bb5837d6aa07">
  <xsd:schema xmlns:xsd="http://www.w3.org/2001/XMLSchema" xmlns:xs="http://www.w3.org/2001/XMLSchema" xmlns:p="http://schemas.microsoft.com/office/2006/metadata/properties" xmlns:ns2="827c9616-726d-404b-9d3e-08ce8fe28f87" xmlns:ns3="2f23a9ce-2b25-403e-a60d-01e7607c59d3" targetNamespace="http://schemas.microsoft.com/office/2006/metadata/properties" ma:root="true" ma:fieldsID="ea4dcebeddc5e202781d00cc8de7162b" ns2:_="" ns3:_="">
    <xsd:import namespace="827c9616-726d-404b-9d3e-08ce8fe28f87"/>
    <xsd:import namespace="2f23a9ce-2b25-403e-a60d-01e7607c59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c9616-726d-404b-9d3e-08ce8fe28f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3a9ce-2b25-403e-a60d-01e7607c59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91913a-0014-41ad-bd8e-f72918dfaaac}" ma:internalName="TaxCatchAll" ma:showField="CatchAllData" ma:web="2f23a9ce-2b25-403e-a60d-01e7607c59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F87E20-82F6-4403-8421-593D47A256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870A6B-F1D6-4BCD-B25A-9DF547472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7c9616-726d-404b-9d3e-08ce8fe28f87"/>
    <ds:schemaRef ds:uri="2f23a9ce-2b25-403e-a60d-01e7607c5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331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Palatino Linotype</vt:lpstr>
      <vt:lpstr>Office Theme</vt:lpstr>
      <vt:lpstr>Analysis of Graph Partitioning Schemes on Distributed Clustering</vt:lpstr>
      <vt:lpstr>Objectives</vt:lpstr>
      <vt:lpstr>Graph Partitioning</vt:lpstr>
      <vt:lpstr>Apache Giraph</vt:lpstr>
      <vt:lpstr>Partitioner Logic</vt:lpstr>
      <vt:lpstr>Triangle Count</vt:lpstr>
      <vt:lpstr>Experiment Workflow</vt:lpstr>
      <vt:lpstr>Results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of Events in Distributed Systems</dc:title>
  <dc:creator>Paritosh Tiwari</dc:creator>
  <cp:lastModifiedBy>Paritosh Tiwari</cp:lastModifiedBy>
  <cp:revision>26</cp:revision>
  <dcterms:created xsi:type="dcterms:W3CDTF">2023-04-10T06:22:58Z</dcterms:created>
  <dcterms:modified xsi:type="dcterms:W3CDTF">2023-04-29T02:58:25Z</dcterms:modified>
</cp:coreProperties>
</file>