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5"/>
  </p:notesMasterIdLst>
  <p:sldIdLst xmlns:a="http://schemas.openxmlformats.org/drawingml/2006/main" xmlns:r="http://schemas.openxmlformats.org/officeDocument/2006/relationships" xmlns:p="http://schemas.openxmlformats.org/presentationml/2006/main"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  <p:sldId id="308" r:id="rId62"/>
    <p:sldId id="309" r:id="rId63"/>
    <p:sldId id="310" r:id="rId64"/>
    <p:sldId id="311" r:id="rId65"/>
    <p:sldId id="312" r:id="rId66"/>
    <p:sldId id="313" r:id="rId67"/>
    <p:sldId id="314" r:id="rId68"/>
  </p:sldIdLst>
  <p:sldSz cx="9144000" cy="5143500" type="screen16x9"/>
  <p:notesSz cx="6858000" cy="9144000"/>
  <p:defaultTextStyle>
    <a:defPPr>
      <a:defRPr lang="en-US"/>
    </a:defPPr>
    <a:lvl1pPr marL="0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2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86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66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2" userDrawn="1">
          <p15:clr>
            <a:srgbClr val="A4A3A4"/>
          </p15:clr>
        </p15:guide>
        <p15:guide id="2" orient="horz" pos="2685" userDrawn="1">
          <p15:clr>
            <a:srgbClr val="A4A3A4"/>
          </p15:clr>
        </p15:guide>
        <p15:guide id="3" pos="2879" userDrawn="1">
          <p15:clr>
            <a:srgbClr val="A4A3A4"/>
          </p15:clr>
        </p15:guide>
        <p15:guide id="4" pos="3027" userDrawn="1">
          <p15:clr>
            <a:srgbClr val="A4A3A4"/>
          </p15:clr>
        </p15:guide>
        <p15:guide id="5" pos="5533" userDrawn="1">
          <p15:clr>
            <a:srgbClr val="A4A3A4"/>
          </p15:clr>
        </p15:guide>
        <p15:guide id="6" pos="2733" userDrawn="1">
          <p15:clr>
            <a:srgbClr val="A4A3A4"/>
          </p15:clr>
        </p15:guide>
        <p15:guide id="7" pos="2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0054"/>
    <a:srgbClr val="D5D1CE"/>
    <a:srgbClr val="635A54"/>
    <a:srgbClr val="008A00"/>
    <a:srgbClr val="FF6600"/>
    <a:srgbClr val="544F40"/>
    <a:srgbClr val="E49B13"/>
    <a:srgbClr val="15717D"/>
    <a:srgbClr val="980056"/>
    <a:srgbClr val="4048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20" autoAdjust="0"/>
    <p:restoredTop sz="96837" autoAdjust="0"/>
  </p:normalViewPr>
  <p:slideViewPr>
    <p:cSldViewPr snapToGrid="0" showGuides="1">
      <p:cViewPr varScale="1">
        <p:scale>
          <a:sx n="142" d="100"/>
          <a:sy n="142" d="100"/>
        </p:scale>
        <p:origin x="282" y="114"/>
      </p:cViewPr>
      <p:guideLst>
        <p:guide orient="horz" pos="752"/>
        <p:guide orient="horz" pos="2685"/>
        <p:guide pos="2879"/>
        <p:guide pos="3027"/>
        <p:guide pos="5533"/>
        <p:guide pos="2733"/>
        <p:guide pos="228"/>
      </p:guideLst>
    </p:cSldViewPr>
  </p:slideViewPr>
  <p:outlineViewPr>
    <p:cViewPr>
      <p:scale>
        <a:sx n="33" d="100"/>
        <a:sy n="33" d="100"/>
      </p:scale>
      <p:origin x="0" y="-132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8" Type="http://schemas.openxmlformats.org/officeDocument/2006/relationships/theme" Target="theme/theme1.xml"/>
<Relationship Id="rId3" Type="http://schemas.openxmlformats.org/officeDocument/2006/relationships/customXml" Target="../customXml/item3.xml"/>
<Relationship Id="rId7" Type="http://schemas.openxmlformats.org/officeDocument/2006/relationships/viewProps" Target="viewProps.xml"/>
<Relationship Id="rId2" Type="http://schemas.openxmlformats.org/officeDocument/2006/relationships/customXml" Target="../customXml/item2.xml"/>
<Relationship Id="rId1" Type="http://schemas.openxmlformats.org/officeDocument/2006/relationships/customXml" Target="../customXml/item1.xml"/>
<Relationship Id="rId6" Type="http://schemas.openxmlformats.org/officeDocument/2006/relationships/presProps" Target="presProps.xml"/>
<Relationship Id="rId5" Type="http://schemas.openxmlformats.org/officeDocument/2006/relationships/notesMaster" Target="notesMasters/notesMaster1.xml"/>
<Relationship Id="rId4" Type="http://schemas.openxmlformats.org/officeDocument/2006/relationships/slideMaster" Target="slideMasters/slideMaster1.xml"/>
<Relationship Id="rId9" Type="http://schemas.openxmlformats.org/officeDocument/2006/relationships/tableStyles" Target="tableStyles.xml"/>
<Relationship Id="rId10" Type="http://schemas.openxmlformats.org/officeDocument/2006/relationships/slide" Target="slides/slide1.xml"/>
<Relationship Id="rId11" Type="http://schemas.openxmlformats.org/officeDocument/2006/relationships/slide" Target="slides/slide2.xml"/>
<Relationship Id="rId12" Type="http://schemas.openxmlformats.org/officeDocument/2006/relationships/slide" Target="slides/slide3.xml"/>
<Relationship Id="rId13" Type="http://schemas.openxmlformats.org/officeDocument/2006/relationships/slide" Target="slides/slide4.xml"/>
<Relationship Id="rId14" Type="http://schemas.openxmlformats.org/officeDocument/2006/relationships/slide" Target="slides/slide5.xml"/>
<Relationship Id="rId15" Type="http://schemas.openxmlformats.org/officeDocument/2006/relationships/slide" Target="slides/slide6.xml"/>
<Relationship Id="rId16" Type="http://schemas.openxmlformats.org/officeDocument/2006/relationships/slide" Target="slides/slide7.xml"/>
<Relationship Id="rId17" Type="http://schemas.openxmlformats.org/officeDocument/2006/relationships/slide" Target="slides/slide8.xml"/>
<Relationship Id="rId18" Type="http://schemas.openxmlformats.org/officeDocument/2006/relationships/slide" Target="slides/slide9.xml"/>
<Relationship Id="rId19" Type="http://schemas.openxmlformats.org/officeDocument/2006/relationships/slide" Target="slides/slide10.xml"/>
<Relationship Id="rId20" Type="http://schemas.openxmlformats.org/officeDocument/2006/relationships/slide" Target="slides/slide11.xml"/>
<Relationship Id="rId21" Type="http://schemas.openxmlformats.org/officeDocument/2006/relationships/slide" Target="slides/slide12.xml"/>
<Relationship Id="rId22" Type="http://schemas.openxmlformats.org/officeDocument/2006/relationships/slide" Target="slides/slide13.xml"/>
<Relationship Id="rId23" Type="http://schemas.openxmlformats.org/officeDocument/2006/relationships/slide" Target="slides/slide14.xml"/>
<Relationship Id="rId24" Type="http://schemas.openxmlformats.org/officeDocument/2006/relationships/slide" Target="slides/slide15.xml"/>
<Relationship Id="rId25" Type="http://schemas.openxmlformats.org/officeDocument/2006/relationships/slide" Target="slides/slide16.xml"/>
<Relationship Id="rId26" Type="http://schemas.openxmlformats.org/officeDocument/2006/relationships/slide" Target="slides/slide17.xml"/>
<Relationship Id="rId27" Type="http://schemas.openxmlformats.org/officeDocument/2006/relationships/slide" Target="slides/slide18.xml"/>
<Relationship Id="rId28" Type="http://schemas.openxmlformats.org/officeDocument/2006/relationships/slide" Target="slides/slide19.xml"/>
<Relationship Id="rId29" Type="http://schemas.openxmlformats.org/officeDocument/2006/relationships/slide" Target="slides/slide20.xml"/>
<Relationship Id="rId30" Type="http://schemas.openxmlformats.org/officeDocument/2006/relationships/slide" Target="slides/slide21.xml"/>
<Relationship Id="rId31" Type="http://schemas.openxmlformats.org/officeDocument/2006/relationships/slide" Target="slides/slide22.xml"/>
<Relationship Id="rId32" Type="http://schemas.openxmlformats.org/officeDocument/2006/relationships/slide" Target="slides/slide23.xml"/>
<Relationship Id="rId33" Type="http://schemas.openxmlformats.org/officeDocument/2006/relationships/slide" Target="slides/slide24.xml"/>
<Relationship Id="rId34" Type="http://schemas.openxmlformats.org/officeDocument/2006/relationships/slide" Target="slides/slide25.xml"/>
<Relationship Id="rId35" Type="http://schemas.openxmlformats.org/officeDocument/2006/relationships/slide" Target="slides/slide26.xml"/>
<Relationship Id="rId36" Type="http://schemas.openxmlformats.org/officeDocument/2006/relationships/slide" Target="slides/slide27.xml"/>
<Relationship Id="rId37" Type="http://schemas.openxmlformats.org/officeDocument/2006/relationships/slide" Target="slides/slide28.xml"/>
<Relationship Id="rId38" Type="http://schemas.openxmlformats.org/officeDocument/2006/relationships/slide" Target="slides/slide29.xml"/>
<Relationship Id="rId39" Type="http://schemas.openxmlformats.org/officeDocument/2006/relationships/slide" Target="slides/slide30.xml"/>
<Relationship Id="rId40" Type="http://schemas.openxmlformats.org/officeDocument/2006/relationships/slide" Target="slides/slide31.xml"/>
<Relationship Id="rId41" Type="http://schemas.openxmlformats.org/officeDocument/2006/relationships/slide" Target="slides/slide32.xml"/>
<Relationship Id="rId42" Type="http://schemas.openxmlformats.org/officeDocument/2006/relationships/slide" Target="slides/slide33.xml"/>
<Relationship Id="rId43" Type="http://schemas.openxmlformats.org/officeDocument/2006/relationships/slide" Target="slides/slide34.xml"/>
<Relationship Id="rId44" Type="http://schemas.openxmlformats.org/officeDocument/2006/relationships/slide" Target="slides/slide35.xml"/>
<Relationship Id="rId45" Type="http://schemas.openxmlformats.org/officeDocument/2006/relationships/slide" Target="slides/slide36.xml"/>
<Relationship Id="rId46" Type="http://schemas.openxmlformats.org/officeDocument/2006/relationships/slide" Target="slides/slide37.xml"/>
<Relationship Id="rId47" Type="http://schemas.openxmlformats.org/officeDocument/2006/relationships/slide" Target="slides/slide38.xml"/>
<Relationship Id="rId48" Type="http://schemas.openxmlformats.org/officeDocument/2006/relationships/slide" Target="slides/slide39.xml"/>
<Relationship Id="rId49" Type="http://schemas.openxmlformats.org/officeDocument/2006/relationships/slide" Target="slides/slide40.xml"/>
<Relationship Id="rId50" Type="http://schemas.openxmlformats.org/officeDocument/2006/relationships/slide" Target="slides/slide41.xml"/>
<Relationship Id="rId51" Type="http://schemas.openxmlformats.org/officeDocument/2006/relationships/slide" Target="slides/slide42.xml"/>
<Relationship Id="rId52" Type="http://schemas.openxmlformats.org/officeDocument/2006/relationships/slide" Target="slides/slide43.xml"/>
<Relationship Id="rId53" Type="http://schemas.openxmlformats.org/officeDocument/2006/relationships/slide" Target="slides/slide44.xml"/>
<Relationship Id="rId54" Type="http://schemas.openxmlformats.org/officeDocument/2006/relationships/slide" Target="slides/slide45.xml"/>
<Relationship Id="rId55" Type="http://schemas.openxmlformats.org/officeDocument/2006/relationships/slide" Target="slides/slide46.xml"/>
<Relationship Id="rId56" Type="http://schemas.openxmlformats.org/officeDocument/2006/relationships/slide" Target="slides/slide47.xml"/>
<Relationship Id="rId57" Type="http://schemas.openxmlformats.org/officeDocument/2006/relationships/slide" Target="slides/slide48.xml"/>
<Relationship Id="rId58" Type="http://schemas.openxmlformats.org/officeDocument/2006/relationships/slide" Target="slides/slide49.xml"/>
<Relationship Id="rId59" Type="http://schemas.openxmlformats.org/officeDocument/2006/relationships/slide" Target="slides/slide50.xml"/>
<Relationship Id="rId60" Type="http://schemas.openxmlformats.org/officeDocument/2006/relationships/slide" Target="slides/slide51.xml"/>
<Relationship Id="rId61" Type="http://schemas.openxmlformats.org/officeDocument/2006/relationships/slide" Target="slides/slide52.xml"/>
<Relationship Id="rId62" Type="http://schemas.openxmlformats.org/officeDocument/2006/relationships/slide" Target="slides/slide53.xml"/>
<Relationship Id="rId63" Type="http://schemas.openxmlformats.org/officeDocument/2006/relationships/slide" Target="slides/slide54.xml"/>
<Relationship Id="rId64" Type="http://schemas.openxmlformats.org/officeDocument/2006/relationships/slide" Target="slides/slide55.xml"/>
<Relationship Id="rId65" Type="http://schemas.openxmlformats.org/officeDocument/2006/relationships/slide" Target="slides/slide56.xml"/>
<Relationship Id="rId66" Type="http://schemas.openxmlformats.org/officeDocument/2006/relationships/slide" Target="slides/slide57.xml"/>
<Relationship Id="rId67" Type="http://schemas.openxmlformats.org/officeDocument/2006/relationships/slide" Target="slides/slide58.xml"/>
<Relationship Id="rId68" Type="http://schemas.openxmlformats.org/officeDocument/2006/relationships/slide" Target="slides/slide59.xml"/>
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A8971-52B8-4C5A-99D8-986A596F2912}" type="datetimeFigureOut">
              <a:rPr lang="en-GB" smtClean="0"/>
              <a:pPr/>
              <a:t>24/02/2020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B53C8-14E4-49A7-A1A5-3BF810B81EB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032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2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6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6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4"/>
          <a:stretch/>
        </p:blipFill>
        <p:spPr>
          <a:xfrm>
            <a:off x="0" y="1065925"/>
            <a:ext cx="4102298" cy="3827396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296522" y="2550355"/>
            <a:ext cx="2876985" cy="518860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1950"/>
              </a:lnSpc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1" y="3427590"/>
            <a:ext cx="2554256" cy="18466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bg1"/>
                </a:solidFill>
                <a:latin typeface="+mn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9" y="237109"/>
            <a:ext cx="1464646" cy="7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61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Widescreen (16x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1627200" y="1193800"/>
            <a:ext cx="5889600" cy="3312000"/>
          </a:xfrm>
          <a:prstGeom prst="rect">
            <a:avLst/>
          </a:prstGeo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widescreen (16x9) video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599322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Non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3" y="1193239"/>
            <a:ext cx="3979484" cy="331012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798800" y="1193800"/>
            <a:ext cx="3982697" cy="3309567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825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</p:spTree>
    <p:extLst>
      <p:ext uri="{BB962C8B-B14F-4D97-AF65-F5344CB8AC3E}">
        <p14:creationId xmlns:p14="http://schemas.microsoft.com/office/powerpoint/2010/main" val="41240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798800" y="1193800"/>
            <a:ext cx="3982697" cy="3309567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825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3" y="1190626"/>
            <a:ext cx="3986213" cy="3312741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0162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3" y="1190626"/>
            <a:ext cx="3986213" cy="3312741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Picture Placeholder 8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4798801" y="1190626"/>
            <a:ext cx="3996794" cy="1228724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825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798801" y="2517777"/>
            <a:ext cx="3996266" cy="253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0"/>
              </a:spcAft>
              <a:buNone/>
              <a:defRPr sz="600">
                <a:solidFill>
                  <a:schemeClr val="accent1"/>
                </a:solidFill>
              </a:defRPr>
            </a:lvl1pPr>
            <a:lvl2pPr marL="201122" indent="0">
              <a:buNone/>
              <a:defRPr sz="600">
                <a:solidFill>
                  <a:schemeClr val="bg2"/>
                </a:solidFill>
              </a:defRPr>
            </a:lvl2pPr>
            <a:lvl3pPr marL="405000" indent="0">
              <a:buNone/>
              <a:defRPr sz="600">
                <a:solidFill>
                  <a:schemeClr val="bg2"/>
                </a:solidFill>
              </a:defRPr>
            </a:lvl3pPr>
            <a:lvl4pPr marL="608316" indent="0">
              <a:buNone/>
              <a:defRPr sz="600">
                <a:solidFill>
                  <a:schemeClr val="bg2"/>
                </a:solidFill>
              </a:defRPr>
            </a:lvl4pPr>
            <a:lvl5pPr marL="810000" indent="0">
              <a:buNone/>
              <a:defRPr sz="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35" name="Picture Placeholder 8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4798801" y="2922217"/>
            <a:ext cx="3996794" cy="1228724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825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4798801" y="4249368"/>
            <a:ext cx="3996266" cy="253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0"/>
              </a:spcAft>
              <a:buNone/>
              <a:defRPr sz="600">
                <a:solidFill>
                  <a:schemeClr val="accent1"/>
                </a:solidFill>
              </a:defRPr>
            </a:lvl1pPr>
            <a:lvl2pPr marL="201122" indent="0">
              <a:buNone/>
              <a:defRPr sz="600">
                <a:solidFill>
                  <a:schemeClr val="bg2"/>
                </a:solidFill>
              </a:defRPr>
            </a:lvl2pPr>
            <a:lvl3pPr marL="405000" indent="0">
              <a:buNone/>
              <a:defRPr sz="600">
                <a:solidFill>
                  <a:schemeClr val="bg2"/>
                </a:solidFill>
              </a:defRPr>
            </a:lvl3pPr>
            <a:lvl4pPr marL="608316" indent="0">
              <a:buNone/>
              <a:defRPr sz="600">
                <a:solidFill>
                  <a:schemeClr val="bg2"/>
                </a:solidFill>
              </a:defRPr>
            </a:lvl4pPr>
            <a:lvl5pPr marL="810000" indent="0">
              <a:buNone/>
              <a:defRPr sz="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212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190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359153" y="4599183"/>
            <a:ext cx="842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223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HITE with ORAN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50" i="0">
                <a:solidFill>
                  <a:schemeClr val="bg2"/>
                </a:solidFill>
                <a:latin typeface="+mn-lt"/>
              </a:defRPr>
            </a:lvl1pPr>
            <a:lvl2pPr marL="203597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40005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611981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8286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lnSpc>
                <a:spcPts val="4275"/>
              </a:lnSpc>
              <a:spcAft>
                <a:spcPts val="0"/>
              </a:spcAft>
              <a:buNone/>
              <a:defRPr sz="4125" b="1">
                <a:solidFill>
                  <a:schemeClr val="bg2"/>
                </a:solidFill>
              </a:defRPr>
            </a:lvl1pPr>
            <a:lvl2pPr marL="203597" indent="0">
              <a:buNone/>
              <a:defRPr sz="1950" b="1">
                <a:solidFill>
                  <a:schemeClr val="bg1"/>
                </a:solidFill>
              </a:defRPr>
            </a:lvl2pPr>
            <a:lvl3pPr marL="400050" indent="0">
              <a:buNone/>
              <a:defRPr sz="1950" b="1">
                <a:solidFill>
                  <a:schemeClr val="bg1"/>
                </a:solidFill>
              </a:defRPr>
            </a:lvl3pPr>
            <a:lvl4pPr marL="611981" indent="0">
              <a:buNone/>
              <a:defRPr sz="1950" b="1">
                <a:solidFill>
                  <a:schemeClr val="bg1"/>
                </a:solidFill>
              </a:defRPr>
            </a:lvl4pPr>
            <a:lvl5pPr marL="828675" indent="0">
              <a:buNone/>
              <a:defRPr sz="195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Heading 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HITE with GRE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50" i="0">
                <a:solidFill>
                  <a:schemeClr val="tx1"/>
                </a:solidFill>
                <a:latin typeface="+mn-lt"/>
              </a:defRPr>
            </a:lvl1pPr>
            <a:lvl2pPr marL="203597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40005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611981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8286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lnSpc>
                <a:spcPts val="4275"/>
              </a:lnSpc>
              <a:spcAft>
                <a:spcPts val="0"/>
              </a:spcAft>
              <a:buNone/>
              <a:defRPr sz="4125" b="1">
                <a:solidFill>
                  <a:schemeClr val="tx1"/>
                </a:solidFill>
              </a:defRPr>
            </a:lvl1pPr>
            <a:lvl2pPr marL="203597" indent="0">
              <a:buNone/>
              <a:defRPr sz="1950" b="1">
                <a:solidFill>
                  <a:schemeClr val="bg1"/>
                </a:solidFill>
              </a:defRPr>
            </a:lvl2pPr>
            <a:lvl3pPr marL="400050" indent="0">
              <a:buNone/>
              <a:defRPr sz="1950" b="1">
                <a:solidFill>
                  <a:schemeClr val="bg1"/>
                </a:solidFill>
              </a:defRPr>
            </a:lvl3pPr>
            <a:lvl4pPr marL="611981" indent="0">
              <a:buNone/>
              <a:defRPr sz="1950" b="1">
                <a:solidFill>
                  <a:schemeClr val="bg1"/>
                </a:solidFill>
              </a:defRPr>
            </a:lvl4pPr>
            <a:lvl5pPr marL="828675" indent="0">
              <a:buNone/>
              <a:defRPr sz="195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Heading 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612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INNOVA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356840" y="2831344"/>
            <a:ext cx="7872760" cy="845744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lvl="0"/>
            <a:r>
              <a:rPr lang="en-US" sz="5250" dirty="0">
                <a:solidFill>
                  <a:schemeClr val="accent5"/>
                </a:solidFill>
              </a:rPr>
              <a:t>Innovation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0975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ERFORMANC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356840" y="2984592"/>
            <a:ext cx="7872760" cy="6924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marL="0" marR="0" lvl="0" indent="0" algn="l" defTabSz="685800" rtl="0" eaLnBrk="1" fontAlgn="auto" latinLnBrk="0" hangingPunct="1">
              <a:lnSpc>
                <a:spcPts val="54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US" sz="5250" dirty="0">
                <a:solidFill>
                  <a:schemeClr val="accent4"/>
                </a:solidFill>
              </a:rPr>
              <a:t>Pe</a:t>
            </a:r>
            <a:r>
              <a:rPr lang="en-US" sz="5250" spc="375" baseline="0" dirty="0">
                <a:solidFill>
                  <a:schemeClr val="accent4"/>
                </a:solidFill>
              </a:rPr>
              <a:t>r</a:t>
            </a:r>
            <a:r>
              <a:rPr lang="en-US" sz="5250" dirty="0">
                <a:solidFill>
                  <a:schemeClr val="accent4"/>
                </a:solidFill>
              </a:rPr>
              <a:t>formance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6521" y="2556254"/>
            <a:ext cx="5042395" cy="5129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1950"/>
              </a:lnSpc>
              <a:defRPr sz="195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heading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1" y="3427590"/>
            <a:ext cx="5042395" cy="276999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tx1"/>
                </a:solidFill>
                <a:latin typeface="+mn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9" y="237109"/>
            <a:ext cx="1464646" cy="7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2209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TRUS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356840" y="2831344"/>
            <a:ext cx="7872760" cy="845744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lvl="0"/>
            <a:r>
              <a:rPr lang="en-US" sz="5250" dirty="0">
                <a:solidFill>
                  <a:schemeClr val="accent3"/>
                </a:solidFill>
              </a:rPr>
              <a:t>Trust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774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059662"/>
            <a:ext cx="4105274" cy="36718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47" y="1059662"/>
            <a:ext cx="4105275" cy="36718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</p:spTree>
    <p:extLst>
      <p:ext uri="{BB962C8B-B14F-4D97-AF65-F5344CB8AC3E}">
        <p14:creationId xmlns:p14="http://schemas.microsoft.com/office/powerpoint/2010/main" val="19318800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352554"/>
            <a:ext cx="4105274" cy="3381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47" y="1352554"/>
            <a:ext cx="4105275" cy="3381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395187" y="1060860"/>
            <a:ext cx="4105397" cy="2821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</a:defRPr>
            </a:lvl1pPr>
            <a:lvl2pPr marL="201750" indent="0">
              <a:buNone/>
              <a:defRPr b="1">
                <a:solidFill>
                  <a:schemeClr val="bg2"/>
                </a:solidFill>
              </a:defRPr>
            </a:lvl2pPr>
            <a:lvl3pPr marL="403501" indent="0">
              <a:buNone/>
              <a:defRPr b="1">
                <a:solidFill>
                  <a:schemeClr val="bg2"/>
                </a:solidFill>
              </a:defRPr>
            </a:lvl3pPr>
            <a:lvl4pPr marL="605252" indent="0">
              <a:buNone/>
              <a:defRPr b="1">
                <a:solidFill>
                  <a:schemeClr val="bg2"/>
                </a:solidFill>
              </a:defRPr>
            </a:lvl4pPr>
            <a:lvl5pPr marL="807002" indent="0"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4648188" y="1060847"/>
            <a:ext cx="4100635" cy="2821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b="1" smtClean="0">
                <a:solidFill>
                  <a:schemeClr val="bg2"/>
                </a:solidFill>
              </a:defRPr>
            </a:lvl1pPr>
            <a:lvl2pPr>
              <a:defRPr lang="en-US" b="1" smtClean="0">
                <a:solidFill>
                  <a:schemeClr val="bg2"/>
                </a:solidFill>
              </a:defRPr>
            </a:lvl2pPr>
            <a:lvl3pPr>
              <a:defRPr lang="en-US" b="1" smtClean="0">
                <a:solidFill>
                  <a:schemeClr val="bg2"/>
                </a:solidFill>
              </a:defRPr>
            </a:lvl3pPr>
            <a:lvl4pPr>
              <a:defRPr lang="en-US" b="1" smtClean="0">
                <a:solidFill>
                  <a:schemeClr val="bg2"/>
                </a:solidFill>
              </a:defRPr>
            </a:lvl4pPr>
            <a:lvl5pPr>
              <a:defRPr lang="en-GB" b="1">
                <a:solidFill>
                  <a:schemeClr val="bg2"/>
                </a:solidFill>
              </a:defRPr>
            </a:lvl5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493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059662"/>
            <a:ext cx="4105274" cy="36718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48202" y="1060848"/>
            <a:ext cx="3077199" cy="307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lIns="72000" tIns="72000"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79528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352554"/>
            <a:ext cx="4105274" cy="3381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48202" y="1060848"/>
            <a:ext cx="3077199" cy="307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lIns="72000" tIns="72000"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95187" y="1060849"/>
            <a:ext cx="4105397" cy="2821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</a:defRPr>
            </a:lvl1pPr>
            <a:lvl2pPr marL="201750" indent="0">
              <a:buNone/>
              <a:defRPr b="1">
                <a:solidFill>
                  <a:schemeClr val="bg2"/>
                </a:solidFill>
              </a:defRPr>
            </a:lvl2pPr>
            <a:lvl3pPr marL="403501" indent="0">
              <a:buNone/>
              <a:defRPr b="1">
                <a:solidFill>
                  <a:schemeClr val="bg2"/>
                </a:solidFill>
              </a:defRPr>
            </a:lvl3pPr>
            <a:lvl4pPr marL="605252" indent="0">
              <a:buNone/>
              <a:defRPr b="1">
                <a:solidFill>
                  <a:schemeClr val="bg2"/>
                </a:solidFill>
              </a:defRPr>
            </a:lvl4pPr>
            <a:lvl5pPr marL="807002" indent="0"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7243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059657"/>
            <a:ext cx="4105274" cy="30861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Font typeface="Arial" pitchFamily="34" charset="0"/>
              <a:buNone/>
              <a:defRPr lang="en-US" sz="1349" b="1" smtClean="0">
                <a:solidFill>
                  <a:schemeClr val="bg2"/>
                </a:solidFill>
              </a:defRPr>
            </a:lvl1pPr>
            <a:lvl2pPr marL="201750" indent="0">
              <a:buFont typeface="Arial" pitchFamily="34" charset="0"/>
              <a:buNone/>
              <a:defRPr lang="en-US" sz="1124" b="1" smtClean="0">
                <a:solidFill>
                  <a:schemeClr val="bg2"/>
                </a:solidFill>
              </a:defRPr>
            </a:lvl2pPr>
            <a:lvl3pPr marL="403501" indent="0">
              <a:buFont typeface="Arial" pitchFamily="34" charset="0"/>
              <a:buNone/>
              <a:defRPr lang="en-US" sz="1012" b="1" smtClean="0">
                <a:solidFill>
                  <a:schemeClr val="bg2"/>
                </a:solidFill>
              </a:defRPr>
            </a:lvl3pPr>
            <a:lvl4pPr marL="605252" indent="0">
              <a:buFont typeface="Arial" pitchFamily="34" charset="0"/>
              <a:buNone/>
              <a:defRPr lang="en-US" sz="1012" b="1" smtClean="0">
                <a:solidFill>
                  <a:schemeClr val="bg2"/>
                </a:solidFill>
              </a:defRPr>
            </a:lvl4pPr>
            <a:lvl5pPr marL="807002" indent="0">
              <a:buFont typeface="Arial" pitchFamily="34" charset="0"/>
              <a:buNone/>
              <a:defRPr lang="en-GB" sz="1012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48202" y="1060847"/>
            <a:ext cx="3077199" cy="307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lIns="72000" tIns="72000"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1722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499640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</p:spTree>
    <p:extLst>
      <p:ext uri="{BB962C8B-B14F-4D97-AF65-F5344CB8AC3E}">
        <p14:creationId xmlns:p14="http://schemas.microsoft.com/office/powerpoint/2010/main" val="33384622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-Section Divi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" y="326"/>
            <a:ext cx="9140477" cy="514285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1710436" y="4857168"/>
            <a:ext cx="897535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8462" y="2571755"/>
            <a:ext cx="5400000" cy="242278"/>
          </a:xfrm>
        </p:spPr>
        <p:txBody>
          <a:bodyPr anchor="t"/>
          <a:lstStyle>
            <a:lvl1pPr algn="l">
              <a:defRPr sz="1574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78596" y="4791672"/>
            <a:ext cx="2429367" cy="0"/>
          </a:xfrm>
          <a:prstGeom prst="line">
            <a:avLst/>
          </a:prstGeom>
          <a:ln w="63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03" y="270095"/>
            <a:ext cx="380521" cy="32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36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3624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4x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solidFill>
                  <a:schemeClr val="bg1"/>
                </a:solidFill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78595" y="812117"/>
            <a:ext cx="8782050" cy="0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10436" y="4857168"/>
            <a:ext cx="897535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4"/>
          </p:nvPr>
        </p:nvSpPr>
        <p:spPr>
          <a:xfrm>
            <a:off x="2125979" y="1060852"/>
            <a:ext cx="4896162" cy="3673078"/>
          </a:xfrm>
          <a:prstGeom prst="rect">
            <a:avLst/>
          </a:prstGeom>
        </p:spPr>
        <p:txBody>
          <a:bodyPr lIns="108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78596" y="4791672"/>
            <a:ext cx="2429367" cy="0"/>
          </a:xfrm>
          <a:prstGeom prst="line">
            <a:avLst/>
          </a:prstGeom>
          <a:ln w="63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03" y="270095"/>
            <a:ext cx="380521" cy="32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201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16x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solidFill>
                  <a:schemeClr val="bg1"/>
                </a:solidFill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78595" y="812117"/>
            <a:ext cx="8782050" cy="0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10436" y="4857168"/>
            <a:ext cx="897535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4"/>
          </p:nvPr>
        </p:nvSpPr>
        <p:spPr>
          <a:xfrm>
            <a:off x="1307895" y="1060847"/>
            <a:ext cx="6528217" cy="3673079"/>
          </a:xfrm>
          <a:prstGeom prst="rect">
            <a:avLst/>
          </a:prstGeom>
        </p:spPr>
        <p:txBody>
          <a:bodyPr lIns="108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78596" y="4791672"/>
            <a:ext cx="2429367" cy="0"/>
          </a:xfrm>
          <a:prstGeom prst="line">
            <a:avLst/>
          </a:prstGeom>
          <a:ln w="63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03" y="270095"/>
            <a:ext cx="380521" cy="32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91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296521" y="1263598"/>
            <a:ext cx="5042394" cy="5129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1950"/>
              </a:lnSpc>
              <a:defRPr sz="195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heading style</a:t>
            </a:r>
            <a:endParaRPr lang="en-GB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1" y="2134932"/>
            <a:ext cx="5009911" cy="276999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tx1"/>
                </a:solidFill>
                <a:latin typeface="+mn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9" y="237109"/>
            <a:ext cx="1464646" cy="7223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BCC431-0DC8-9A4B-AFCC-34F930EFEEC0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3AF0FB-E14F-4946-AB66-8D112E46E6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931308"/>
            <a:ext cx="1835404" cy="2230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B3B709-E9FB-D94A-A965-89F2C48ABF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9A75F1-FEEE-BB45-8DE8-BDA4246AF0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22DA0D-F85E-BE49-BCDA-C32ECCA79291}"/>
              </a:ext>
            </a:extLst>
          </p:cNvPr>
          <p:cNvCxnSpPr>
            <a:cxnSpLocks/>
          </p:cNvCxnSpPr>
          <p:nvPr userDrawn="1"/>
        </p:nvCxnSpPr>
        <p:spPr>
          <a:xfrm>
            <a:off x="7279806" y="538745"/>
            <a:ext cx="1605579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4573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BCC431-0DC8-9A4B-AFCC-34F930EFEEC0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3AF0FB-E14F-4946-AB66-8D112E46E6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931308"/>
            <a:ext cx="1835404" cy="2230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B3B709-E9FB-D94A-A965-89F2C48ABF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9A75F1-FEEE-BB45-8DE8-BDA4246AF0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8975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75C33F0-D46F-4046-971F-B200E530A2C8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85B179-AB2A-E847-AC5F-041DB5001FB6}"/>
              </a:ext>
            </a:extLst>
          </p:cNvPr>
          <p:cNvSpPr txBox="1"/>
          <p:nvPr userDrawn="1"/>
        </p:nvSpPr>
        <p:spPr>
          <a:xfrm>
            <a:off x="7083911" y="180954"/>
            <a:ext cx="2060090" cy="30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6" b="1">
                <a:solidFill>
                  <a:schemeClr val="accent2"/>
                </a:solidFill>
              </a:rPr>
              <a:t>Experiment</a:t>
            </a:r>
            <a:r>
              <a:rPr lang="en-GB" sz="1406">
                <a:solidFill>
                  <a:schemeClr val="accent2"/>
                </a:solidFill>
              </a:rPr>
              <a:t>Card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FEA093-CDEE-A540-B95A-0AF3374BCA9C}"/>
              </a:ext>
            </a:extLst>
          </p:cNvPr>
          <p:cNvCxnSpPr>
            <a:cxnSpLocks/>
          </p:cNvCxnSpPr>
          <p:nvPr userDrawn="1"/>
        </p:nvCxnSpPr>
        <p:spPr>
          <a:xfrm>
            <a:off x="7279806" y="538745"/>
            <a:ext cx="1605579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657E9268-3DAB-774F-AF53-889955021A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931308"/>
            <a:ext cx="1835404" cy="22308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CBFD610-DB05-D145-BB4E-936B4A7E77E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64B7BB7-9DE9-D145-A1C6-4F4363F749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5E8364-CDE3-E54E-9C46-AD9EDDFDD2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1926" y="180976"/>
            <a:ext cx="3226594" cy="357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Add Project name</a:t>
            </a:r>
          </a:p>
        </p:txBody>
      </p:sp>
    </p:spTree>
    <p:extLst>
      <p:ext uri="{BB962C8B-B14F-4D97-AF65-F5344CB8AC3E}">
        <p14:creationId xmlns:p14="http://schemas.microsoft.com/office/powerpoint/2010/main" val="6070480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E6F881E-1DD0-DA45-BCD2-1153CD797BA3}"/>
              </a:ext>
            </a:extLst>
          </p:cNvPr>
          <p:cNvGrpSpPr/>
          <p:nvPr userDrawn="1"/>
        </p:nvGrpSpPr>
        <p:grpSpPr>
          <a:xfrm>
            <a:off x="728284" y="691830"/>
            <a:ext cx="7777592" cy="4156500"/>
            <a:chOff x="227553" y="653758"/>
            <a:chExt cx="9442492" cy="559663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CDC1343-4DD2-034F-91BD-BA8E72BE3704}"/>
                </a:ext>
              </a:extLst>
            </p:cNvPr>
            <p:cNvSpPr/>
            <p:nvPr/>
          </p:nvSpPr>
          <p:spPr>
            <a:xfrm>
              <a:off x="4597400" y="653758"/>
              <a:ext cx="711200" cy="55966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4">
                <a:defRPr/>
              </a:pPr>
              <a:endParaRPr lang="en-US" sz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63F35CB-F2B3-5C42-A87F-D686030000EB}"/>
                </a:ext>
              </a:extLst>
            </p:cNvPr>
            <p:cNvGrpSpPr/>
            <p:nvPr/>
          </p:nvGrpSpPr>
          <p:grpSpPr>
            <a:xfrm>
              <a:off x="227553" y="653758"/>
              <a:ext cx="4222527" cy="5584865"/>
              <a:chOff x="227553" y="653758"/>
              <a:chExt cx="4638255" cy="5584865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1F9AECF-A57C-E14C-925A-C6C9233EF5EE}"/>
                  </a:ext>
                </a:extLst>
              </p:cNvPr>
              <p:cNvSpPr/>
              <p:nvPr/>
            </p:nvSpPr>
            <p:spPr>
              <a:xfrm>
                <a:off x="229471" y="653758"/>
                <a:ext cx="4636337" cy="5584865"/>
              </a:xfrm>
              <a:prstGeom prst="rect">
                <a:avLst/>
              </a:prstGeom>
              <a:solidFill>
                <a:srgbClr val="F6BB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784">
                  <a:defRPr/>
                </a:pPr>
                <a:endParaRPr lang="en-US" sz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3F6F49F-1041-1340-A53C-B26E2C6ADAC0}"/>
                  </a:ext>
                </a:extLst>
              </p:cNvPr>
              <p:cNvSpPr/>
              <p:nvPr userDrawn="1"/>
            </p:nvSpPr>
            <p:spPr>
              <a:xfrm>
                <a:off x="410434" y="969768"/>
                <a:ext cx="4271295" cy="12811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1. HYPOTHESIS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State your hypothesis.</a:t>
                </a:r>
              </a:p>
              <a:p>
                <a:pPr defTabSz="685835">
                  <a:defRPr/>
                </a:pPr>
                <a:endParaRPr lang="en-US" sz="45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----------------------------------------------------------------------------------------------------------------------</a:t>
                </a:r>
              </a:p>
              <a:p>
                <a:pPr defTabSz="685835">
                  <a:defRPr/>
                </a:pPr>
                <a:r>
                  <a:rPr lang="en-US" sz="52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UNDERLYING ASSUMPTIONS: </a:t>
                </a:r>
                <a:endParaRPr lang="en-US" sz="525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  <a:p>
                <a:pPr defTabSz="685835">
                  <a:defRPr/>
                </a:pPr>
                <a:endParaRPr lang="en-US" sz="450" b="0" i="0">
                  <a:solidFill>
                    <a:prstClr val="black"/>
                  </a:solidFill>
                  <a:latin typeface="Helvetica Light" panose="020B0403020202020204" pitchFamily="34" charset="0"/>
                  <a:cs typeface="Architects Daughter"/>
                </a:endParaRPr>
              </a:p>
              <a:p>
                <a:pPr defTabSz="685835">
                  <a:defRPr/>
                </a:pPr>
                <a:endParaRPr lang="en-US" sz="675">
                  <a:solidFill>
                    <a:prstClr val="black"/>
                  </a:solidFill>
                  <a:latin typeface="Architects Daughter"/>
                  <a:cs typeface="Architects Daughter"/>
                </a:endParaRPr>
              </a:p>
              <a:p>
                <a:pPr defTabSz="685835">
                  <a:defRPr/>
                </a:pPr>
                <a:r>
                  <a:rPr lang="en-US" sz="675">
                    <a:solidFill>
                      <a:prstClr val="black"/>
                    </a:solidFill>
                    <a:latin typeface="Architects Daughter"/>
                    <a:cs typeface="Architects Daughter"/>
                  </a:rPr>
                  <a:t>	</a:t>
                </a:r>
              </a:p>
              <a:p>
                <a:pPr defTabSz="685835">
                  <a:defRPr/>
                </a:pPr>
                <a:endParaRPr lang="en-US" sz="675">
                  <a:solidFill>
                    <a:prstClr val="white">
                      <a:lumMod val="65000"/>
                    </a:prstClr>
                  </a:solidFill>
                  <a:latin typeface="Architects Daughter"/>
                  <a:ea typeface="Helvetica" charset="0"/>
                  <a:cs typeface="Architects Daughter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41F996-7609-EA4B-B781-969F6FEF6FCA}"/>
                  </a:ext>
                </a:extLst>
              </p:cNvPr>
              <p:cNvSpPr txBox="1"/>
              <p:nvPr/>
            </p:nvSpPr>
            <p:spPr>
              <a:xfrm>
                <a:off x="227553" y="668190"/>
                <a:ext cx="4638255" cy="341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557240">
                  <a:defRPr/>
                </a:pPr>
                <a:r>
                  <a:rPr lang="en-US" sz="1050" b="1">
                    <a:solidFill>
                      <a:prstClr val="white"/>
                    </a:solidFill>
                    <a:latin typeface="Helvetica" charset="0"/>
                    <a:ea typeface="Helvetica" charset="0"/>
                    <a:cs typeface="Helvetica" charset="0"/>
                  </a:rPr>
                  <a:t>TEST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ED4C9D1-E350-0041-B1FA-338FFCECD88A}"/>
                  </a:ext>
                </a:extLst>
              </p:cNvPr>
              <p:cNvSpPr/>
              <p:nvPr/>
            </p:nvSpPr>
            <p:spPr>
              <a:xfrm>
                <a:off x="410433" y="2328591"/>
                <a:ext cx="4271294" cy="13706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2. DESCRIBE YOUR TEST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What will you do to prove or disprove your hypothesis?</a:t>
                </a:r>
              </a:p>
              <a:p>
                <a:pPr defTabSz="685835">
                  <a:defRPr/>
                </a:pPr>
                <a:r>
                  <a:rPr lang="en-US" sz="525" b="0" i="0">
                    <a:solidFill>
                      <a:prstClr val="black"/>
                    </a:solidFill>
                    <a:latin typeface="Helvetica" pitchFamily="2" charset="0"/>
                    <a:cs typeface="Architects Daughter"/>
                  </a:rPr>
                  <a:t>	</a:t>
                </a:r>
              </a:p>
              <a:p>
                <a:pPr defTabSz="685835">
                  <a:defRPr/>
                </a:pPr>
                <a:endParaRPr lang="en-US" sz="675">
                  <a:solidFill>
                    <a:prstClr val="white">
                      <a:lumMod val="65000"/>
                    </a:prstClr>
                  </a:solidFill>
                  <a:latin typeface="Architects Daughter"/>
                  <a:ea typeface="Helvetica" charset="0"/>
                  <a:cs typeface="Architects Daughter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1D41CAE-970F-7A4D-8EF1-8F8F43E5D1BE}"/>
                  </a:ext>
                </a:extLst>
              </p:cNvPr>
              <p:cNvSpPr/>
              <p:nvPr/>
            </p:nvSpPr>
            <p:spPr>
              <a:xfrm>
                <a:off x="410430" y="3791546"/>
                <a:ext cx="4271295" cy="9964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3. MEASURE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What metric will you use to validate your hypothesis?</a:t>
                </a:r>
                <a:endParaRPr lang="en-US" sz="675">
                  <a:solidFill>
                    <a:prstClr val="black"/>
                  </a:solidFill>
                  <a:latin typeface="Architects Daughter"/>
                  <a:cs typeface="Architects Daughter"/>
                </a:endParaRPr>
              </a:p>
              <a:p>
                <a:pPr defTabSz="685835">
                  <a:defRPr/>
                </a:pPr>
                <a:r>
                  <a:rPr lang="en-US" sz="450" b="0" i="0">
                    <a:solidFill>
                      <a:prstClr val="black"/>
                    </a:solidFill>
                    <a:latin typeface="Helvetica" pitchFamily="2" charset="0"/>
                    <a:cs typeface="Architects Daughter"/>
                  </a:rPr>
                  <a:t>	</a:t>
                </a:r>
              </a:p>
              <a:p>
                <a:pPr defTabSz="685835">
                  <a:defRPr/>
                </a:pPr>
                <a:endParaRPr lang="en-US" sz="675">
                  <a:solidFill>
                    <a:prstClr val="white">
                      <a:lumMod val="65000"/>
                    </a:prstClr>
                  </a:solidFill>
                  <a:latin typeface="Architects Daughter"/>
                  <a:ea typeface="Helvetica" charset="0"/>
                  <a:cs typeface="Architects Daughter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9FDCC23-5CDA-5945-A19C-0707675BBEBF}"/>
                  </a:ext>
                </a:extLst>
              </p:cNvPr>
              <p:cNvSpPr/>
              <p:nvPr/>
            </p:nvSpPr>
            <p:spPr>
              <a:xfrm>
                <a:off x="410432" y="4943425"/>
                <a:ext cx="4271295" cy="1152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4. SUCCESS CRITERIA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How will you define whether your hypothesis is true or false?</a:t>
                </a:r>
              </a:p>
              <a:p>
                <a:pPr defTabSz="685835">
                  <a:defRPr/>
                </a:pPr>
                <a:endParaRPr lang="en-US" sz="45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  <a:p>
                <a:pPr defTabSz="685835">
                  <a:defRPr/>
                </a:pPr>
                <a:endParaRPr lang="en-US" sz="450">
                  <a:solidFill>
                    <a:prstClr val="white">
                      <a:lumMod val="65000"/>
                    </a:prstClr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  <a:p>
                <a:pPr defTabSz="685835">
                  <a:defRPr/>
                </a:pPr>
                <a:r>
                  <a:rPr lang="en-US" sz="450" b="1" u="sng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RISKS/DEPENDENCIES:</a:t>
                </a:r>
                <a:endParaRPr lang="en-US" sz="675">
                  <a:solidFill>
                    <a:prstClr val="black"/>
                  </a:solidFill>
                  <a:latin typeface="Architects Daughter"/>
                  <a:cs typeface="Architects Daughter"/>
                </a:endParaRPr>
              </a:p>
              <a:p>
                <a:pPr defTabSz="685835">
                  <a:defRPr/>
                </a:pPr>
                <a:endParaRPr lang="en-US" sz="450" b="0" i="0">
                  <a:solidFill>
                    <a:prstClr val="black"/>
                  </a:solidFill>
                  <a:latin typeface="Helvetica" pitchFamily="2" charset="0"/>
                  <a:cs typeface="Architects Daughter"/>
                </a:endParaRPr>
              </a:p>
              <a:p>
                <a:pPr defTabSz="685835">
                  <a:defRPr/>
                </a:pPr>
                <a:endParaRPr lang="en-US" sz="675">
                  <a:solidFill>
                    <a:prstClr val="white">
                      <a:lumMod val="65000"/>
                    </a:prstClr>
                  </a:solidFill>
                  <a:latin typeface="Architects Daughter"/>
                  <a:ea typeface="Helvetica" charset="0"/>
                  <a:cs typeface="Architects Daughter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10DD79C-2663-674D-A4CF-2A68C2D61D54}"/>
                </a:ext>
              </a:extLst>
            </p:cNvPr>
            <p:cNvGrpSpPr/>
            <p:nvPr/>
          </p:nvGrpSpPr>
          <p:grpSpPr>
            <a:xfrm>
              <a:off x="5447518" y="653758"/>
              <a:ext cx="4222527" cy="5584865"/>
              <a:chOff x="5046767" y="653758"/>
              <a:chExt cx="4638255" cy="5584865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99C7E3C-EB90-4A46-8231-BA19990FA4CB}"/>
                  </a:ext>
                </a:extLst>
              </p:cNvPr>
              <p:cNvSpPr/>
              <p:nvPr/>
            </p:nvSpPr>
            <p:spPr>
              <a:xfrm>
                <a:off x="5048685" y="653758"/>
                <a:ext cx="4636337" cy="55848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784">
                  <a:defRPr/>
                </a:pPr>
                <a:endParaRPr lang="en-US" sz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F7C9EE-4C55-144A-8793-3287B7AF0F72}"/>
                  </a:ext>
                </a:extLst>
              </p:cNvPr>
              <p:cNvSpPr txBox="1"/>
              <p:nvPr/>
            </p:nvSpPr>
            <p:spPr>
              <a:xfrm>
                <a:off x="5046767" y="668190"/>
                <a:ext cx="4638255" cy="341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557240">
                  <a:defRPr/>
                </a:pPr>
                <a:r>
                  <a:rPr lang="en-US" sz="1050" b="1">
                    <a:solidFill>
                      <a:prstClr val="white"/>
                    </a:solidFill>
                    <a:latin typeface="Helvetica" charset="0"/>
                    <a:ea typeface="Helvetica" charset="0"/>
                    <a:cs typeface="Helvetica" charset="0"/>
                  </a:rPr>
                  <a:t>LEARN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963167B-7826-7140-AAB0-4C9AC4637DF1}"/>
                  </a:ext>
                </a:extLst>
              </p:cNvPr>
              <p:cNvSpPr/>
              <p:nvPr/>
            </p:nvSpPr>
            <p:spPr>
              <a:xfrm>
                <a:off x="5199602" y="1059763"/>
                <a:ext cx="4331675" cy="156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5. OBSERVATIONS &amp; RESULTS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Summarize the findings of your experiment here.</a:t>
                </a:r>
              </a:p>
              <a:p>
                <a:pPr defTabSz="685835">
                  <a:defRPr/>
                </a:pPr>
                <a:endParaRPr lang="en-US" sz="450" b="0" i="0">
                  <a:solidFill>
                    <a:prstClr val="black"/>
                  </a:solidFill>
                  <a:latin typeface="Helvetica" pitchFamily="2" charset="0"/>
                  <a:cs typeface="Architects Daughter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E353A86-6BE8-184A-89A8-82D59B490C86}"/>
                  </a:ext>
                </a:extLst>
              </p:cNvPr>
              <p:cNvSpPr/>
              <p:nvPr/>
            </p:nvSpPr>
            <p:spPr>
              <a:xfrm>
                <a:off x="5199604" y="2801294"/>
                <a:ext cx="4331675" cy="156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6. LEARNINGS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Capture what you learnt from the experiment.</a:t>
                </a:r>
              </a:p>
              <a:p>
                <a:pPr marL="0" marR="0" lvl="0" indent="0" algn="l" defTabSz="6858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450" b="0" i="0">
                  <a:solidFill>
                    <a:prstClr val="black"/>
                  </a:solidFill>
                  <a:latin typeface="Helvetica" pitchFamily="2" charset="0"/>
                  <a:cs typeface="Architects Daughter"/>
                </a:endParaRPr>
              </a:p>
              <a:p>
                <a:pPr defTabSz="685835">
                  <a:defRPr/>
                </a:pPr>
                <a:endParaRPr lang="en-US" sz="675">
                  <a:solidFill>
                    <a:prstClr val="black"/>
                  </a:solidFill>
                  <a:latin typeface="Architects Daughter"/>
                  <a:cs typeface="Architects Daughter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7DCCAB-5E7D-F74E-B8CD-12A962E80E86}"/>
                  </a:ext>
                </a:extLst>
              </p:cNvPr>
              <p:cNvSpPr/>
              <p:nvPr/>
            </p:nvSpPr>
            <p:spPr>
              <a:xfrm>
                <a:off x="5199602" y="4542825"/>
                <a:ext cx="4331675" cy="156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7. DECISIONS AND ACTIONS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State the decisions made and actions you will take based on this learning.</a:t>
                </a:r>
              </a:p>
              <a:p>
                <a:pPr marL="0" marR="0" lvl="0" indent="0" algn="l" defTabSz="6858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450" b="0" i="0">
                  <a:solidFill>
                    <a:schemeClr val="tx1"/>
                  </a:solidFill>
                  <a:latin typeface="Helvetica" pitchFamily="2" charset="0"/>
                  <a:cs typeface="Architects Daughter"/>
                </a:endParaRP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CDE2454-2181-B24F-B975-F912064FA34B}"/>
                </a:ext>
              </a:extLst>
            </p:cNvPr>
            <p:cNvSpPr/>
            <p:nvPr/>
          </p:nvSpPr>
          <p:spPr>
            <a:xfrm>
              <a:off x="4639475" y="3242400"/>
              <a:ext cx="627049" cy="3729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85784">
                <a:defRPr/>
              </a:pPr>
              <a:r>
                <a:rPr lang="en-US" sz="1200" b="1">
                  <a:solidFill>
                    <a:prstClr val="white"/>
                  </a:solidFill>
                  <a:latin typeface="Helvetica" charset="0"/>
                  <a:ea typeface="Helvetica" charset="0"/>
                  <a:cs typeface="Helvetica" charset="0"/>
                </a:rPr>
                <a:t>RUN</a:t>
              </a:r>
              <a:endParaRPr lang="en-US" sz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275C33F0-D46F-4046-971F-B200E530A2C8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85B179-AB2A-E847-AC5F-041DB5001FB6}"/>
              </a:ext>
            </a:extLst>
          </p:cNvPr>
          <p:cNvSpPr txBox="1"/>
          <p:nvPr userDrawn="1"/>
        </p:nvSpPr>
        <p:spPr>
          <a:xfrm>
            <a:off x="7083911" y="180954"/>
            <a:ext cx="2060090" cy="30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6" b="1">
                <a:solidFill>
                  <a:schemeClr val="accent2"/>
                </a:solidFill>
              </a:rPr>
              <a:t>Experiment</a:t>
            </a:r>
            <a:r>
              <a:rPr lang="en-GB" sz="1406">
                <a:solidFill>
                  <a:schemeClr val="accent2"/>
                </a:solidFill>
              </a:rPr>
              <a:t>Card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FEA093-CDEE-A540-B95A-0AF3374BCA9C}"/>
              </a:ext>
            </a:extLst>
          </p:cNvPr>
          <p:cNvCxnSpPr>
            <a:cxnSpLocks/>
          </p:cNvCxnSpPr>
          <p:nvPr userDrawn="1"/>
        </p:nvCxnSpPr>
        <p:spPr>
          <a:xfrm>
            <a:off x="7279806" y="538745"/>
            <a:ext cx="1605579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657E9268-3DAB-774F-AF53-889955021A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931308"/>
            <a:ext cx="1835404" cy="22308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CBFD610-DB05-D145-BB4E-936B4A7E77E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64B7BB7-9DE9-D145-A1C6-4F4363F749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5E8364-CDE3-E54E-9C46-AD9EDDFDD2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1926" y="180976"/>
            <a:ext cx="3226594" cy="357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Add Project name</a:t>
            </a:r>
          </a:p>
        </p:txBody>
      </p:sp>
    </p:spTree>
    <p:extLst>
      <p:ext uri="{BB962C8B-B14F-4D97-AF65-F5344CB8AC3E}">
        <p14:creationId xmlns:p14="http://schemas.microsoft.com/office/powerpoint/2010/main" val="36929226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BCC431-0DC8-9A4B-AFCC-34F930EFEEC0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B3B709-E9FB-D94A-A965-89F2C48ABF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9A75F1-FEEE-BB45-8DE8-BDA4246AF0D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865932"/>
            <a:ext cx="2065500" cy="2916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588FFC-EA51-9D48-A9F0-B615E1C8A844}"/>
              </a:ext>
            </a:extLst>
          </p:cNvPr>
          <p:cNvCxnSpPr>
            <a:cxnSpLocks/>
          </p:cNvCxnSpPr>
          <p:nvPr userDrawn="1"/>
        </p:nvCxnSpPr>
        <p:spPr>
          <a:xfrm>
            <a:off x="7279806" y="538745"/>
            <a:ext cx="1605579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850BD99-511C-E840-877F-1346932A05EF}"/>
              </a:ext>
            </a:extLst>
          </p:cNvPr>
          <p:cNvSpPr txBox="1"/>
          <p:nvPr userDrawn="1"/>
        </p:nvSpPr>
        <p:spPr>
          <a:xfrm>
            <a:off x="6449211" y="116408"/>
            <a:ext cx="2694791" cy="30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6" b="1">
                <a:solidFill>
                  <a:schemeClr val="accent2"/>
                </a:solidFill>
              </a:rPr>
              <a:t>ValueProposition</a:t>
            </a:r>
            <a:r>
              <a:rPr lang="en-GB" sz="1406">
                <a:solidFill>
                  <a:schemeClr val="accent2"/>
                </a:solidFill>
              </a:rPr>
              <a:t>Canvas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4C7CFD-006D-CF4C-97E4-DC87B5CD4B9C}"/>
              </a:ext>
            </a:extLst>
          </p:cNvPr>
          <p:cNvSpPr txBox="1"/>
          <p:nvPr userDrawn="1"/>
        </p:nvSpPr>
        <p:spPr>
          <a:xfrm>
            <a:off x="1" y="4943477"/>
            <a:ext cx="9144000" cy="144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38">
                <a:solidFill>
                  <a:schemeClr val="accent2"/>
                </a:solidFill>
              </a:rPr>
              <a:t>*DRAFT: All inputs are working documents, not to be considered final submissions*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0666C52-1287-874D-9189-1EF75334C67D}"/>
              </a:ext>
            </a:extLst>
          </p:cNvPr>
          <p:cNvSpPr/>
          <p:nvPr userDrawn="1"/>
        </p:nvSpPr>
        <p:spPr>
          <a:xfrm>
            <a:off x="4988489" y="788342"/>
            <a:ext cx="4050000" cy="4050000"/>
          </a:xfrm>
          <a:prstGeom prst="ellipse">
            <a:avLst/>
          </a:prstGeom>
          <a:noFill/>
          <a:ln w="12700" cmpd="sng">
            <a:solidFill>
              <a:schemeClr val="accent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38"/>
              </a:spcBef>
            </a:pPr>
            <a:endParaRPr lang="en-GB" sz="788" cap="all" err="1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15" name="Graphic 14" descr="User">
            <a:extLst>
              <a:ext uri="{FF2B5EF4-FFF2-40B4-BE49-F238E27FC236}">
                <a16:creationId xmlns:a16="http://schemas.microsoft.com/office/drawing/2014/main" id="{445EDFDB-2615-B848-B1C8-59FCCC42D3D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70589" y="2470442"/>
            <a:ext cx="685800" cy="6858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BAA3465-1C84-D044-ACEE-3E973AD770D1}"/>
              </a:ext>
            </a:extLst>
          </p:cNvPr>
          <p:cNvCxnSpPr>
            <a:cxnSpLocks/>
            <a:stCxn id="14" idx="2"/>
            <a:endCxn id="17" idx="2"/>
          </p:cNvCxnSpPr>
          <p:nvPr userDrawn="1"/>
        </p:nvCxnSpPr>
        <p:spPr>
          <a:xfrm>
            <a:off x="4988489" y="2813342"/>
            <a:ext cx="1620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AD6BF236-23DB-A84B-BFF1-5FC80DBA2E62}"/>
              </a:ext>
            </a:extLst>
          </p:cNvPr>
          <p:cNvSpPr/>
          <p:nvPr userDrawn="1"/>
        </p:nvSpPr>
        <p:spPr>
          <a:xfrm>
            <a:off x="6608489" y="2409619"/>
            <a:ext cx="810000" cy="807449"/>
          </a:xfrm>
          <a:prstGeom prst="ellipse">
            <a:avLst/>
          </a:prstGeom>
          <a:noFill/>
          <a:ln w="12700" cmpd="sng">
            <a:solidFill>
              <a:schemeClr val="accent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38"/>
              </a:spcBef>
            </a:pPr>
            <a:endParaRPr lang="en-GB" sz="788" cap="all" err="1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E1493B-3BC6-DE4E-ACA8-1F84881F9027}"/>
              </a:ext>
            </a:extLst>
          </p:cNvPr>
          <p:cNvCxnSpPr>
            <a:stCxn id="17" idx="7"/>
            <a:endCxn id="14" idx="7"/>
          </p:cNvCxnSpPr>
          <p:nvPr userDrawn="1"/>
        </p:nvCxnSpPr>
        <p:spPr>
          <a:xfrm flipV="1">
            <a:off x="7299869" y="1381453"/>
            <a:ext cx="1145513" cy="114641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9B8F092-9FC1-CD49-9C71-7F8573E09E3D}"/>
              </a:ext>
            </a:extLst>
          </p:cNvPr>
          <p:cNvCxnSpPr>
            <a:stCxn id="17" idx="5"/>
            <a:endCxn id="14" idx="5"/>
          </p:cNvCxnSpPr>
          <p:nvPr userDrawn="1"/>
        </p:nvCxnSpPr>
        <p:spPr>
          <a:xfrm>
            <a:off x="7299869" y="3098820"/>
            <a:ext cx="1145513" cy="114641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A25EEEB-2025-BE48-B9DE-C7FAA8FDA91C}"/>
              </a:ext>
            </a:extLst>
          </p:cNvPr>
          <p:cNvSpPr txBox="1"/>
          <p:nvPr userDrawn="1"/>
        </p:nvSpPr>
        <p:spPr>
          <a:xfrm>
            <a:off x="8697654" y="1381453"/>
            <a:ext cx="63739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JOBS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816DDA-366A-3549-A7C3-306C15033AA3}"/>
              </a:ext>
            </a:extLst>
          </p:cNvPr>
          <p:cNvSpPr txBox="1"/>
          <p:nvPr userDrawn="1"/>
        </p:nvSpPr>
        <p:spPr>
          <a:xfrm>
            <a:off x="5205893" y="1071769"/>
            <a:ext cx="63739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GAINS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5FC3DA-A4C4-964D-BCCE-488ECBA2634E}"/>
              </a:ext>
            </a:extLst>
          </p:cNvPr>
          <p:cNvSpPr txBox="1"/>
          <p:nvPr userDrawn="1"/>
        </p:nvSpPr>
        <p:spPr>
          <a:xfrm>
            <a:off x="5524589" y="4543204"/>
            <a:ext cx="63739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PAINS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D074A5-D76B-0C41-8877-7F69CD3663B5}"/>
              </a:ext>
            </a:extLst>
          </p:cNvPr>
          <p:cNvSpPr/>
          <p:nvPr userDrawn="1"/>
        </p:nvSpPr>
        <p:spPr>
          <a:xfrm>
            <a:off x="136055" y="788342"/>
            <a:ext cx="4600163" cy="4050000"/>
          </a:xfrm>
          <a:prstGeom prst="rect">
            <a:avLst/>
          </a:prstGeom>
          <a:noFill/>
          <a:ln w="12700" cmpd="sng">
            <a:solidFill>
              <a:schemeClr val="accent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38"/>
              </a:spcBef>
            </a:pPr>
            <a:endParaRPr lang="en-GB" sz="788" cap="all" err="1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24" name="Graphic 23" descr="Present">
            <a:extLst>
              <a:ext uri="{FF2B5EF4-FFF2-40B4-BE49-F238E27FC236}">
                <a16:creationId xmlns:a16="http://schemas.microsoft.com/office/drawing/2014/main" id="{03C69E6E-B49F-0A48-A3E6-59EB80291D2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93235" y="2470442"/>
            <a:ext cx="685800" cy="68580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F59D98F4-1053-F44E-8F17-D9C2319038A7}"/>
              </a:ext>
            </a:extLst>
          </p:cNvPr>
          <p:cNvSpPr/>
          <p:nvPr userDrawn="1"/>
        </p:nvSpPr>
        <p:spPr>
          <a:xfrm>
            <a:off x="2031136" y="2409619"/>
            <a:ext cx="810000" cy="807449"/>
          </a:xfrm>
          <a:prstGeom prst="ellipse">
            <a:avLst/>
          </a:prstGeom>
          <a:noFill/>
          <a:ln w="12700" cmpd="sng">
            <a:solidFill>
              <a:schemeClr val="accent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38"/>
              </a:spcBef>
            </a:pPr>
            <a:endParaRPr lang="en-GB" sz="788" cap="all" err="1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3EBBEB2-3DF6-F840-AA6F-0957C59DA968}"/>
              </a:ext>
            </a:extLst>
          </p:cNvPr>
          <p:cNvCxnSpPr>
            <a:cxnSpLocks/>
            <a:stCxn id="25" idx="6"/>
            <a:endCxn id="23" idx="3"/>
          </p:cNvCxnSpPr>
          <p:nvPr userDrawn="1"/>
        </p:nvCxnSpPr>
        <p:spPr>
          <a:xfrm>
            <a:off x="2841137" y="2813342"/>
            <a:ext cx="189508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9A6F8B6-97A0-BA4D-B3EF-27DEC09F06AF}"/>
              </a:ext>
            </a:extLst>
          </p:cNvPr>
          <p:cNvCxnSpPr>
            <a:cxnSpLocks/>
            <a:endCxn id="25" idx="1"/>
          </p:cNvCxnSpPr>
          <p:nvPr userDrawn="1"/>
        </p:nvCxnSpPr>
        <p:spPr>
          <a:xfrm>
            <a:off x="136055" y="788343"/>
            <a:ext cx="2013703" cy="173952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6EB67A-1117-E340-91A0-75252E3CC423}"/>
              </a:ext>
            </a:extLst>
          </p:cNvPr>
          <p:cNvCxnSpPr>
            <a:cxnSpLocks/>
            <a:endCxn id="25" idx="3"/>
          </p:cNvCxnSpPr>
          <p:nvPr userDrawn="1"/>
        </p:nvCxnSpPr>
        <p:spPr>
          <a:xfrm flipV="1">
            <a:off x="136055" y="3098820"/>
            <a:ext cx="2013703" cy="173952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9F7A53-63D7-5944-BCE0-9830563005C3}"/>
              </a:ext>
            </a:extLst>
          </p:cNvPr>
          <p:cNvSpPr txBox="1"/>
          <p:nvPr userDrawn="1"/>
        </p:nvSpPr>
        <p:spPr>
          <a:xfrm>
            <a:off x="3705065" y="875993"/>
            <a:ext cx="98687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GAINS CREATOR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679F32-5C49-584D-B1DD-4EFA18616335}"/>
              </a:ext>
            </a:extLst>
          </p:cNvPr>
          <p:cNvSpPr txBox="1"/>
          <p:nvPr userDrawn="1"/>
        </p:nvSpPr>
        <p:spPr>
          <a:xfrm>
            <a:off x="3705065" y="4635536"/>
            <a:ext cx="98687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PAIN RELIEVER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11D363-FBE3-8748-8433-109F42B894F8}"/>
              </a:ext>
            </a:extLst>
          </p:cNvPr>
          <p:cNvSpPr txBox="1"/>
          <p:nvPr userDrawn="1"/>
        </p:nvSpPr>
        <p:spPr>
          <a:xfrm>
            <a:off x="1353579" y="2721010"/>
            <a:ext cx="708606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FEATURES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6F8DAE-4856-A24C-B03C-3842FB522A77}"/>
              </a:ext>
            </a:extLst>
          </p:cNvPr>
          <p:cNvCxnSpPr>
            <a:cxnSpLocks/>
            <a:stCxn id="23" idx="3"/>
            <a:endCxn id="14" idx="2"/>
          </p:cNvCxnSpPr>
          <p:nvPr userDrawn="1"/>
        </p:nvCxnSpPr>
        <p:spPr>
          <a:xfrm>
            <a:off x="4736216" y="2813342"/>
            <a:ext cx="25227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7373F4F0-7232-EB46-8E14-D1FD3880EA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5731" y="180976"/>
            <a:ext cx="3258741" cy="357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Insert Product title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34C27D99-F2AF-F745-BE58-E3229608FF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96642" y="1071563"/>
            <a:ext cx="2916143" cy="1229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675" i="1"/>
            </a:lvl1pPr>
            <a:lvl5pPr marL="1028675" indent="0">
              <a:buNone/>
              <a:defRPr/>
            </a:lvl5pPr>
          </a:lstStyle>
          <a:p>
            <a:pPr lvl="0"/>
            <a:r>
              <a:rPr lang="en-GB"/>
              <a:t>Add Gain creators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0116C7EF-B08C-3B40-B8C7-1908C148EA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334" y="1906293"/>
            <a:ext cx="1357664" cy="1952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</a:lstStyle>
          <a:p>
            <a:pPr lvl="0"/>
            <a:r>
              <a:rPr lang="en-GB"/>
              <a:t>Add Features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268A8373-C58E-A447-95CE-B90EE6C543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1271" y="3312320"/>
            <a:ext cx="2861211" cy="14632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</a:lstStyle>
          <a:p>
            <a:pPr lvl="0"/>
            <a:r>
              <a:rPr lang="en-GB"/>
              <a:t>Add Pain relievers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072E8E91-9030-A943-8647-3437DF3EEC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28536" y="1185305"/>
            <a:ext cx="2098847" cy="1046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</a:lstStyle>
          <a:p>
            <a:pPr lvl="0"/>
            <a:r>
              <a:rPr lang="en-US"/>
              <a:t>Add Gains</a:t>
            </a:r>
            <a:endParaRPr lang="en-GB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60003D48-61A7-0B4A-9744-A2524EEA0F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65495" y="3312940"/>
            <a:ext cx="2318089" cy="11941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  <a:lvl4pPr marL="771506" indent="0" algn="l">
              <a:buNone/>
              <a:defRPr/>
            </a:lvl4pPr>
          </a:lstStyle>
          <a:p>
            <a:pPr lvl="0"/>
            <a:r>
              <a:rPr lang="en-GB"/>
              <a:t>Add Pains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B64E791B-0CDD-B64F-A7C9-B406E21E764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745684" y="2069306"/>
            <a:ext cx="1398317" cy="20109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</a:lstStyle>
          <a:p>
            <a:pPr lvl="0"/>
            <a:r>
              <a:rPr lang="en-GB"/>
              <a:t>Add Jobs to be done</a:t>
            </a:r>
          </a:p>
        </p:txBody>
      </p:sp>
    </p:spTree>
    <p:extLst>
      <p:ext uri="{BB962C8B-B14F-4D97-AF65-F5344CB8AC3E}">
        <p14:creationId xmlns:p14="http://schemas.microsoft.com/office/powerpoint/2010/main" val="6736354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ithout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4332DB-0D61-BF48-B5E9-EC86C8FA1030}"/>
              </a:ext>
            </a:extLst>
          </p:cNvPr>
          <p:cNvSpPr txBox="1"/>
          <p:nvPr userDrawn="1"/>
        </p:nvSpPr>
        <p:spPr>
          <a:xfrm>
            <a:off x="7170631" y="4717872"/>
            <a:ext cx="1341385" cy="259685"/>
          </a:xfrm>
          <a:prstGeom prst="rect">
            <a:avLst/>
          </a:prstGeom>
          <a:noFill/>
        </p:spPr>
        <p:txBody>
          <a:bodyPr wrap="none" lIns="51431" tIns="25717" rIns="51431" bIns="25717" rtlCol="0">
            <a:spAutoFit/>
          </a:bodyPr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>
                <a:ln>
                  <a:noFill/>
                </a:ln>
                <a:solidFill>
                  <a:srgbClr val="FEE4C3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LEAN CANVAS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32C7E6-1E55-9443-86A7-C774F710C1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377" y="4818583"/>
            <a:ext cx="1200150" cy="1714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C767A35-5201-EB49-B20A-F9B597EDAE21}"/>
              </a:ext>
            </a:extLst>
          </p:cNvPr>
          <p:cNvSpPr/>
          <p:nvPr userDrawn="1"/>
        </p:nvSpPr>
        <p:spPr>
          <a:xfrm>
            <a:off x="125306" y="79383"/>
            <a:ext cx="1811700" cy="2467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PROBLEM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the top 1-3 customer problems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F8C6FC-52BB-9042-8C04-98BF134CEF90}"/>
              </a:ext>
            </a:extLst>
          </p:cNvPr>
          <p:cNvSpPr/>
          <p:nvPr userDrawn="1"/>
        </p:nvSpPr>
        <p:spPr>
          <a:xfrm>
            <a:off x="2021559" y="91931"/>
            <a:ext cx="1647000" cy="1760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SOLUTION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Outline a possible solution for each problem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EE3C91-B02B-FD4E-B6BE-483A84E45BAC}"/>
              </a:ext>
            </a:extLst>
          </p:cNvPr>
          <p:cNvSpPr/>
          <p:nvPr userDrawn="1"/>
        </p:nvSpPr>
        <p:spPr>
          <a:xfrm>
            <a:off x="3740335" y="79374"/>
            <a:ext cx="1644029" cy="2565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UNIQUE VALUE PROPOSITION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Single clear, compelling message that states why you are different and worth paying attention to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9520D1-EF57-584D-A74A-757F0A7CBC95}"/>
              </a:ext>
            </a:extLst>
          </p:cNvPr>
          <p:cNvSpPr/>
          <p:nvPr userDrawn="1"/>
        </p:nvSpPr>
        <p:spPr>
          <a:xfrm>
            <a:off x="5486107" y="90380"/>
            <a:ext cx="1647000" cy="1760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UNFAIR ADVANTAGE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Something that cannot easily be bought or copied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142426-2656-F048-BDD7-F1050D3E0065}"/>
              </a:ext>
            </a:extLst>
          </p:cNvPr>
          <p:cNvSpPr/>
          <p:nvPr userDrawn="1"/>
        </p:nvSpPr>
        <p:spPr>
          <a:xfrm>
            <a:off x="7219967" y="79383"/>
            <a:ext cx="1808433" cy="2565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CUSTOMER SEGMENTS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your target customers and users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06FD98-51EC-F449-A6F1-A2626C42D8B5}"/>
              </a:ext>
            </a:extLst>
          </p:cNvPr>
          <p:cNvSpPr/>
          <p:nvPr userDrawn="1"/>
        </p:nvSpPr>
        <p:spPr>
          <a:xfrm>
            <a:off x="131777" y="3626453"/>
            <a:ext cx="4392788" cy="1102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COST STRUCTURE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your fixed and variable costs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D54A2A-A80B-8F40-9F97-BDD2FB64D2E6}"/>
              </a:ext>
            </a:extLst>
          </p:cNvPr>
          <p:cNvSpPr/>
          <p:nvPr userDrawn="1"/>
        </p:nvSpPr>
        <p:spPr>
          <a:xfrm>
            <a:off x="4620924" y="3626453"/>
            <a:ext cx="4407476" cy="1102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REVENUE STREAMS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your sources of revenue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59C6D7-458B-8647-816B-6337D93603E9}"/>
              </a:ext>
            </a:extLst>
          </p:cNvPr>
          <p:cNvSpPr/>
          <p:nvPr userDrawn="1"/>
        </p:nvSpPr>
        <p:spPr>
          <a:xfrm>
            <a:off x="2015353" y="1928475"/>
            <a:ext cx="1647000" cy="164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KEY METRICS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the key numbers that tell you how your business is doing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19E698-F695-A640-9F00-7CF5E0404052}"/>
              </a:ext>
            </a:extLst>
          </p:cNvPr>
          <p:cNvSpPr/>
          <p:nvPr userDrawn="1"/>
        </p:nvSpPr>
        <p:spPr>
          <a:xfrm>
            <a:off x="5486107" y="1928474"/>
            <a:ext cx="1647000" cy="164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CHANNELS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your path to customers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23CF83-5C2C-5344-B5A2-C187BC937AFC}"/>
              </a:ext>
            </a:extLst>
          </p:cNvPr>
          <p:cNvSpPr/>
          <p:nvPr userDrawn="1"/>
        </p:nvSpPr>
        <p:spPr>
          <a:xfrm>
            <a:off x="131778" y="2596724"/>
            <a:ext cx="1808433" cy="978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25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EXISTING ALTERNATIVES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how these problems are solved today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FB6189-A802-0042-8CED-7ACA090B8061}"/>
              </a:ext>
            </a:extLst>
          </p:cNvPr>
          <p:cNvSpPr/>
          <p:nvPr userDrawn="1"/>
        </p:nvSpPr>
        <p:spPr>
          <a:xfrm>
            <a:off x="3747765" y="2695514"/>
            <a:ext cx="1644029" cy="879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25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HIGH-LEVEL CONCEPT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A memorable sound-bite to pitch with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852BC9-6D0D-2D4B-AD49-3D157AE6A1C3}"/>
              </a:ext>
            </a:extLst>
          </p:cNvPr>
          <p:cNvSpPr/>
          <p:nvPr userDrawn="1"/>
        </p:nvSpPr>
        <p:spPr>
          <a:xfrm>
            <a:off x="7219967" y="2683276"/>
            <a:ext cx="1808433" cy="892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25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EARLY ADOPTERS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the characteristics of your ideal customer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891B5AF-9529-E449-A2F8-35EC6F8F182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15729" y="350326"/>
            <a:ext cx="1646634" cy="15001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240FB61B-11A7-6C49-8B03-90BFB36990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44794" y="424481"/>
            <a:ext cx="1647000" cy="22310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48F37897-FE64-BD49-9FB5-875731916C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17466" y="2239375"/>
            <a:ext cx="1646634" cy="13361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67224686-2B92-D549-97DC-13B316541D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1778" y="2825381"/>
            <a:ext cx="1808433" cy="7500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DCE7DB42-3645-E847-BFF9-AD10988C84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86473" y="339328"/>
            <a:ext cx="1646634" cy="15001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961DAA-3C0F-334D-80B5-4D79B964C3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79901" y="2163676"/>
            <a:ext cx="1646634" cy="14117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5031CB29-A369-C04F-A03D-A5C8CC45D96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42469" y="2930719"/>
            <a:ext cx="1646634" cy="644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1329931B-5164-BE40-8FD6-21762ECDACD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227421" y="339329"/>
            <a:ext cx="1791275" cy="23052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DB826107-05B6-DB48-9C2A-ECBEF921F4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26539" y="2904484"/>
            <a:ext cx="1785684" cy="6709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8ECB2224-B7EE-0A47-B3DC-B1AFADF780C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1777" y="3857660"/>
            <a:ext cx="4391300" cy="86021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3109E5FC-751D-F448-BA3C-A9D5C83B981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37100" y="3857660"/>
            <a:ext cx="4391300" cy="86021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D6A4E21C-5669-5F40-98FF-5B8B931B45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25306" y="350327"/>
            <a:ext cx="1808147" cy="2206423"/>
          </a:xfrm>
          <a:prstGeom prst="rect">
            <a:avLst/>
          </a:prstGeom>
        </p:spPr>
        <p:txBody>
          <a:bodyPr>
            <a:normAutofit/>
          </a:bodyPr>
          <a:lstStyle>
            <a:lvl1pPr marL="128588" indent="-128588">
              <a:buFont typeface="+mj-lt"/>
              <a:buAutoNum type="arabicPeriod"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3456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03AF0FB-E14F-4946-AB66-8D112E46E6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890847"/>
            <a:ext cx="1835404" cy="2230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B3B709-E9FB-D94A-A965-89F2C48ABF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9A75F1-FEEE-BB45-8DE8-BDA4246AF0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2E05C0-24E9-BD41-A3EA-80E1A4869F4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07520" y="166371"/>
            <a:ext cx="395875" cy="3456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6FE303-608F-2A4F-9E78-A2B36190217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750235" y="158882"/>
            <a:ext cx="3393766" cy="5119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7C986D-1B18-B14C-88F0-8B07A3D25818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37507" y="746574"/>
            <a:ext cx="7565247" cy="411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8970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heading style</a:t>
            </a:r>
            <a:endParaRPr lang="en-GB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88" indent="0">
              <a:buNone/>
              <a:defRPr/>
            </a:lvl2pPr>
            <a:lvl3pPr marL="400031" indent="0">
              <a:buNone/>
              <a:defRPr/>
            </a:lvl3pPr>
            <a:lvl4pPr marL="611950" indent="0">
              <a:buNone/>
              <a:defRPr/>
            </a:lvl4pPr>
            <a:lvl5pPr marL="828634" indent="0">
              <a:buNone/>
              <a:defRPr/>
            </a:lvl5pPr>
          </a:lstStyle>
          <a:p>
            <a:pPr marL="0" marR="0" lvl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/>
              <a:t>Supporting heading</a:t>
            </a:r>
            <a:r>
              <a:rPr lang="en-US"/>
              <a:t> here if required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 algn="ctr" defTabSz="685784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Orange Store Handover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pPr defTabSz="685784"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defTabSz="685784">
              <a:defRPr/>
            </a:pPr>
            <a:fld id="{9F9F533D-B52E-4A2F-BF72-0ADD2D94BD75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784"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953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 noChangeAspect="1"/>
          </p:cNvSpPr>
          <p:nvPr>
            <p:ph sz="quarter" idx="12"/>
          </p:nvPr>
        </p:nvSpPr>
        <p:spPr>
          <a:xfrm>
            <a:off x="359153" y="1192388"/>
            <a:ext cx="8423275" cy="3070050"/>
          </a:xfrm>
          <a:prstGeom prst="rect">
            <a:avLst/>
          </a:prstGeom>
        </p:spPr>
        <p:txBody>
          <a:bodyPr l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3" y="600566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9153" y="4260466"/>
            <a:ext cx="8424000" cy="184666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>
            <a:lvl1pPr>
              <a:defRPr sz="1500"/>
            </a:lvl1pPr>
          </a:lstStyle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054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 noChangeAspect="1"/>
          </p:cNvSpPr>
          <p:nvPr>
            <p:ph sz="quarter" idx="19"/>
          </p:nvPr>
        </p:nvSpPr>
        <p:spPr>
          <a:xfrm>
            <a:off x="360001" y="1539686"/>
            <a:ext cx="8418513" cy="2729104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59153" y="1191711"/>
            <a:ext cx="8418513" cy="276999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200" b="1">
                <a:solidFill>
                  <a:schemeClr val="accent1"/>
                </a:solidFill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9153" y="4260466"/>
            <a:ext cx="8424000" cy="184666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332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4260466"/>
            <a:ext cx="8424000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9" name="Title 18"/>
          <p:cNvSpPr>
            <a:spLocks noGrp="1"/>
          </p:cNvSpPr>
          <p:nvPr>
            <p:ph type="title" hasCustomPrompt="1"/>
          </p:nvPr>
        </p:nvSpPr>
        <p:spPr>
          <a:xfrm>
            <a:off x="360001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12"/>
          <p:cNvSpPr>
            <a:spLocks noGrp="1" noChangeAspect="1"/>
          </p:cNvSpPr>
          <p:nvPr>
            <p:ph sz="quarter" idx="17"/>
          </p:nvPr>
        </p:nvSpPr>
        <p:spPr>
          <a:xfrm>
            <a:off x="360001" y="1192390"/>
            <a:ext cx="8423275" cy="3076400"/>
          </a:xfrm>
          <a:prstGeom prst="rect">
            <a:avLst/>
          </a:prstGeom>
        </p:spPr>
        <p:txBody>
          <a:bodyPr lIns="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7225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 noChangeAspect="1"/>
          </p:cNvSpPr>
          <p:nvPr>
            <p:ph sz="quarter" idx="18"/>
          </p:nvPr>
        </p:nvSpPr>
        <p:spPr>
          <a:xfrm>
            <a:off x="4805364" y="1193801"/>
            <a:ext cx="3978275" cy="3065463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59152" y="4260466"/>
            <a:ext cx="3979486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797217" y="4260466"/>
            <a:ext cx="3996000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7"/>
          </p:nvPr>
        </p:nvSpPr>
        <p:spPr>
          <a:xfrm>
            <a:off x="360001" y="1193801"/>
            <a:ext cx="3973875" cy="3065463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6052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360001" y="1194204"/>
            <a:ext cx="3973875" cy="276999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>
              <a:buNone/>
              <a:defRPr sz="1200" b="1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4805364" y="1194205"/>
            <a:ext cx="3978275" cy="276999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1200" b="1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1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7" name="Content Placeholder 11"/>
          <p:cNvSpPr>
            <a:spLocks noGrp="1" noChangeAspect="1"/>
          </p:cNvSpPr>
          <p:nvPr>
            <p:ph sz="quarter" idx="17"/>
          </p:nvPr>
        </p:nvSpPr>
        <p:spPr>
          <a:xfrm>
            <a:off x="360001" y="1516485"/>
            <a:ext cx="3973875" cy="2742779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13"/>
          <p:cNvSpPr>
            <a:spLocks noGrp="1" noChangeAspect="1"/>
          </p:cNvSpPr>
          <p:nvPr>
            <p:ph sz="quarter" idx="18"/>
          </p:nvPr>
        </p:nvSpPr>
        <p:spPr>
          <a:xfrm>
            <a:off x="4805364" y="1516484"/>
            <a:ext cx="3978275" cy="2745954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60001" y="4260466"/>
            <a:ext cx="3973875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798800" y="4260466"/>
            <a:ext cx="3984838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3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tandard (4x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2363400" y="1193801"/>
            <a:ext cx="4417200" cy="3311525"/>
          </a:xfrm>
          <a:prstGeom prst="rect">
            <a:avLst/>
          </a:prstGeo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Standard (4x3 video)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85134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9153" y="4704002"/>
            <a:ext cx="256502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53029" y="4704002"/>
            <a:ext cx="830123" cy="273844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59153" y="288639"/>
            <a:ext cx="7577139" cy="253916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2985247" y="4704002"/>
            <a:ext cx="3164730" cy="273844"/>
          </a:xfrm>
          <a:prstGeom prst="rect">
            <a:avLst/>
          </a:prstGeom>
        </p:spPr>
        <p:txBody>
          <a:bodyPr vert="horz" lIns="72000" tIns="0" rIns="72000" bIns="0" rtlCol="0" anchor="t" anchorCtr="1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cxnSp>
        <p:nvCxnSpPr>
          <p:cNvPr id="10" name="Straight Connector 9" hidden="1"/>
          <p:cNvCxnSpPr/>
          <p:nvPr userDrawn="1"/>
        </p:nvCxnSpPr>
        <p:spPr>
          <a:xfrm>
            <a:off x="359153" y="4657301"/>
            <a:ext cx="842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59153" y="939059"/>
            <a:ext cx="84240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75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1" r:id="rId2"/>
    <p:sldLayoutId id="2147483759" r:id="rId3"/>
    <p:sldLayoutId id="2147483663" r:id="rId4"/>
    <p:sldLayoutId id="2147483665" r:id="rId5"/>
    <p:sldLayoutId id="2147483664" r:id="rId6"/>
    <p:sldLayoutId id="2147483668" r:id="rId7"/>
    <p:sldLayoutId id="2147483669" r:id="rId8"/>
    <p:sldLayoutId id="2147483670" r:id="rId9"/>
    <p:sldLayoutId id="2147483671" r:id="rId10"/>
    <p:sldLayoutId id="2147483730" r:id="rId11"/>
    <p:sldLayoutId id="2147483728" r:id="rId12"/>
    <p:sldLayoutId id="2147483673" r:id="rId13"/>
    <p:sldLayoutId id="2147483674" r:id="rId14"/>
    <p:sldLayoutId id="2147483675" r:id="rId15"/>
    <p:sldLayoutId id="2147483747" r:id="rId16"/>
    <p:sldLayoutId id="2147483760" r:id="rId17"/>
    <p:sldLayoutId id="2147483723" r:id="rId18"/>
    <p:sldLayoutId id="2147483724" r:id="rId19"/>
    <p:sldLayoutId id="2147483725" r:id="rId20"/>
    <p:sldLayoutId id="2147483793" r:id="rId21"/>
    <p:sldLayoutId id="2147483794" r:id="rId22"/>
    <p:sldLayoutId id="2147483795" r:id="rId23"/>
    <p:sldLayoutId id="2147483796" r:id="rId24"/>
    <p:sldLayoutId id="2147483797" r:id="rId25"/>
    <p:sldLayoutId id="2147483798" r:id="rId26"/>
    <p:sldLayoutId id="2147483801" r:id="rId27"/>
    <p:sldLayoutId id="2147483802" r:id="rId28"/>
    <p:sldLayoutId id="2147483803" r:id="rId29"/>
    <p:sldLayoutId id="2147483959" r:id="rId30"/>
    <p:sldLayoutId id="2147483960" r:id="rId31"/>
    <p:sldLayoutId id="2147483961" r:id="rId32"/>
    <p:sldLayoutId id="2147483962" r:id="rId33"/>
    <p:sldLayoutId id="2147483963" r:id="rId34"/>
    <p:sldLayoutId id="2147483964" r:id="rId35"/>
    <p:sldLayoutId id="2147483965" r:id="rId36"/>
    <p:sldLayoutId id="2147483966" r:id="rId37"/>
  </p:sldLayoutIdLst>
  <p:hf hdr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1650" b="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02500" indent="-202500" algn="l" defTabSz="685800" rtl="0" eaLnBrk="1" latinLnBrk="0" hangingPunct="1">
        <a:spcBef>
          <a:spcPts val="0"/>
        </a:spcBef>
        <a:spcAft>
          <a:spcPts val="450"/>
        </a:spcAft>
        <a:buClr>
          <a:schemeClr val="tx1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03622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6075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810816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125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2150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00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525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0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Relationship Id="rId2" Type="http://schemas.openxmlformats.org/officeDocument/2006/relationships/image" Target="../media/3f2417ae74frId000002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3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4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4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4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5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6522" y="2550355"/>
            <a:ext cx="2876985" cy="518860"/>
          </a:xfrm>
        </p:spPr>
        <p:txBody>
          <a:bodyPr/>
          <a:lstStyle/>
          <a:p>
            <a:r>
              <a:rPr/>
              <a:t>DOL Visualizations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All Respondent Variables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tx4"/>
            <p:cNvSpPr/>
            <p:nvPr/>
          </p:nvSpPr>
          <p:spPr>
            <a:xfrm>
              <a:off x="1902230" y="3080836"/>
              <a:ext cx="148813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13%: JAR Melting: Wants Less</a:t>
              </a:r>
            </a:p>
          </p:txBody>
        </p:sp>
        <p:sp>
          <p:nvSpPr>
            <p:cNvPr id="6" name="tx5"/>
            <p:cNvSpPr/>
            <p:nvPr/>
          </p:nvSpPr>
          <p:spPr>
            <a:xfrm>
              <a:off x="2166608" y="2965357"/>
              <a:ext cx="1397725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JAR Colour: Wants Less</a:t>
              </a:r>
            </a:p>
          </p:txBody>
        </p:sp>
        <p:sp>
          <p:nvSpPr>
            <p:cNvPr id="7" name="tx6"/>
            <p:cNvSpPr/>
            <p:nvPr/>
          </p:nvSpPr>
          <p:spPr>
            <a:xfrm>
              <a:off x="1945184" y="3285348"/>
              <a:ext cx="1289267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JAR Size: Wants Less</a:t>
              </a:r>
            </a:p>
          </p:txBody>
        </p:sp>
        <p:sp>
          <p:nvSpPr>
            <p:cNvPr id="8" name="tx7"/>
            <p:cNvSpPr/>
            <p:nvPr/>
          </p:nvSpPr>
          <p:spPr>
            <a:xfrm>
              <a:off x="1541041" y="3407000"/>
              <a:ext cx="183150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3%: JAR Aroma Intensity: Wants Less</a:t>
              </a:r>
            </a:p>
          </p:txBody>
        </p:sp>
        <p:sp>
          <p:nvSpPr>
            <p:cNvPr id="9" name="tx8"/>
            <p:cNvSpPr/>
            <p:nvPr/>
          </p:nvSpPr>
          <p:spPr>
            <a:xfrm>
              <a:off x="2157193" y="2796896"/>
              <a:ext cx="1608607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3%: JAR Chewiness: Wants Less</a:t>
              </a:r>
            </a:p>
          </p:txBody>
        </p:sp>
        <p:sp>
          <p:nvSpPr>
            <p:cNvPr id="10" name="tx9"/>
            <p:cNvSpPr/>
            <p:nvPr/>
          </p:nvSpPr>
          <p:spPr>
            <a:xfrm>
              <a:off x="2082844" y="2636268"/>
              <a:ext cx="1879725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3%: JAR Flavour Duration: Wants Less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1650688" y="3609936"/>
              <a:ext cx="150009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5%: JAR Tartness: Wants Less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2533441" y="2435386"/>
              <a:ext cx="747295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6%: Age: 18-44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1273843" y="3731338"/>
              <a:ext cx="1819488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6%: JAR Flavor Strength: Wants Less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2181671" y="2299804"/>
              <a:ext cx="1608660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7%: JAR Sweetness: Wants Less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6124054" y="3080836"/>
              <a:ext cx="747295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Age: 45-65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635879" y="2926147"/>
              <a:ext cx="184950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JAR Aroma Intensity: Wants More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5471095" y="3278667"/>
              <a:ext cx="1626604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JAR Chewiness: Wants More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5726571" y="2770063"/>
              <a:ext cx="1837485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JAR Flavor Strength: Wants More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5439639" y="3394720"/>
              <a:ext cx="144584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3%: JAR Melting: Wants More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5943152" y="2657824"/>
              <a:ext cx="168694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34%: JAR Sweetness: Wants More</a:t>
              </a:r>
            </a:p>
          </p:txBody>
        </p:sp>
        <p:sp>
          <p:nvSpPr>
            <p:cNvPr id="21" name="rc20"/>
            <p:cNvSpPr/>
            <p:nvPr/>
          </p:nvSpPr>
          <p:spPr>
            <a:xfrm>
              <a:off x="755389" y="1258309"/>
              <a:ext cx="3781816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tx21"/>
            <p:cNvSpPr/>
            <p:nvPr/>
          </p:nvSpPr>
          <p:spPr>
            <a:xfrm>
              <a:off x="2121157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1: 51%</a:t>
              </a:r>
            </a:p>
          </p:txBody>
        </p:sp>
        <p:sp>
          <p:nvSpPr>
            <p:cNvPr id="23" name="rc22"/>
            <p:cNvSpPr/>
            <p:nvPr/>
          </p:nvSpPr>
          <p:spPr>
            <a:xfrm>
              <a:off x="4606794" y="1258309"/>
              <a:ext cx="3781816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tx23"/>
            <p:cNvSpPr/>
            <p:nvPr/>
          </p:nvSpPr>
          <p:spPr>
            <a:xfrm>
              <a:off x="5972562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2: 49%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Relative Sensory Means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Relative Sensory Means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6345370" y="3293308"/>
              <a:ext cx="972971" cy="156228"/>
            </a:xfrm>
            <a:prstGeom prst="rect">
              <a:avLst/>
            </a:prstGeom>
            <a:solidFill>
              <a:srgbClr val="010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6345370" y="2980851"/>
              <a:ext cx="972971" cy="156228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6345370" y="2043482"/>
              <a:ext cx="972971" cy="156228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6345370" y="1887253"/>
              <a:ext cx="972971" cy="156228"/>
            </a:xfrm>
            <a:prstGeom prst="rect">
              <a:avLst/>
            </a:prstGeom>
            <a:solidFill>
              <a:srgbClr val="54B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6345370" y="2199710"/>
              <a:ext cx="972971" cy="156228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6345370" y="3605765"/>
              <a:ext cx="972971" cy="156228"/>
            </a:xfrm>
            <a:prstGeom prst="rect">
              <a:avLst/>
            </a:prstGeom>
            <a:solidFill>
              <a:srgbClr val="282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6345370" y="2355938"/>
              <a:ext cx="972971" cy="156228"/>
            </a:xfrm>
            <a:prstGeom prst="rect">
              <a:avLst/>
            </a:prstGeom>
            <a:solidFill>
              <a:srgbClr val="4BD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6345370" y="2824623"/>
              <a:ext cx="972971" cy="15622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6345370" y="2512167"/>
              <a:ext cx="972971" cy="156228"/>
            </a:xfrm>
            <a:prstGeom prst="rect">
              <a:avLst/>
            </a:prstGeom>
            <a:solidFill>
              <a:srgbClr val="222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6345370" y="2668395"/>
              <a:ext cx="972971" cy="156228"/>
            </a:xfrm>
            <a:prstGeom prst="rect">
              <a:avLst/>
            </a:prstGeom>
            <a:solidFill>
              <a:srgbClr val="57A8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6345370" y="3449536"/>
              <a:ext cx="972971" cy="156228"/>
            </a:xfrm>
            <a:prstGeom prst="rect">
              <a:avLst/>
            </a:prstGeom>
            <a:solidFill>
              <a:srgbClr val="57A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6345370" y="3761993"/>
              <a:ext cx="972971" cy="156228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6345370" y="3137080"/>
              <a:ext cx="972971" cy="156228"/>
            </a:xfrm>
            <a:prstGeom prst="rect">
              <a:avLst/>
            </a:prstGeom>
            <a:solidFill>
              <a:srgbClr val="2B2D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6345370" y="3918221"/>
              <a:ext cx="972971" cy="156228"/>
            </a:xfrm>
            <a:prstGeom prst="rect">
              <a:avLst/>
            </a:prstGeom>
            <a:solidFill>
              <a:srgbClr val="589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6345370" y="1731025"/>
              <a:ext cx="972971" cy="156228"/>
            </a:xfrm>
            <a:prstGeom prst="rect">
              <a:avLst/>
            </a:prstGeom>
            <a:solidFill>
              <a:srgbClr val="020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7318342" y="3293308"/>
              <a:ext cx="972971" cy="15622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7318342" y="2980851"/>
              <a:ext cx="972971" cy="156228"/>
            </a:xfrm>
            <a:prstGeom prst="rect">
              <a:avLst/>
            </a:prstGeom>
            <a:solidFill>
              <a:srgbClr val="15F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7318342" y="2043482"/>
              <a:ext cx="972971" cy="156228"/>
            </a:xfrm>
            <a:prstGeom prst="rect">
              <a:avLst/>
            </a:prstGeom>
            <a:solidFill>
              <a:srgbClr val="02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7318342" y="1887253"/>
              <a:ext cx="972971" cy="156228"/>
            </a:xfrm>
            <a:prstGeom prst="rect">
              <a:avLst/>
            </a:prstGeom>
            <a:solidFill>
              <a:srgbClr val="55B8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7318342" y="2199710"/>
              <a:ext cx="972971" cy="156228"/>
            </a:xfrm>
            <a:prstGeom prst="rect">
              <a:avLst/>
            </a:prstGeom>
            <a:solidFill>
              <a:srgbClr val="17F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7318342" y="3605765"/>
              <a:ext cx="972971" cy="156228"/>
            </a:xfrm>
            <a:prstGeom prst="rect">
              <a:avLst/>
            </a:prstGeom>
            <a:solidFill>
              <a:srgbClr val="2C2D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7318342" y="2355938"/>
              <a:ext cx="972971" cy="15622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7318342" y="2824623"/>
              <a:ext cx="972971" cy="156228"/>
            </a:xfrm>
            <a:prstGeom prst="rect">
              <a:avLst/>
            </a:prstGeom>
            <a:solidFill>
              <a:srgbClr val="060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7318342" y="2512167"/>
              <a:ext cx="972971" cy="15622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7318342" y="2668395"/>
              <a:ext cx="972971" cy="156228"/>
            </a:xfrm>
            <a:prstGeom prst="rect">
              <a:avLst/>
            </a:prstGeom>
            <a:solidFill>
              <a:srgbClr val="56A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7318342" y="3449536"/>
              <a:ext cx="972971" cy="156228"/>
            </a:xfrm>
            <a:prstGeom prst="rect">
              <a:avLst/>
            </a:prstGeom>
            <a:solidFill>
              <a:srgbClr val="56B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7318342" y="3761993"/>
              <a:ext cx="972971" cy="156228"/>
            </a:xfrm>
            <a:prstGeom prst="rect">
              <a:avLst/>
            </a:prstGeom>
            <a:solidFill>
              <a:srgbClr val="16F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7318342" y="3137080"/>
              <a:ext cx="972971" cy="15622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7318342" y="3918221"/>
              <a:ext cx="972971" cy="156228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7318342" y="1731025"/>
              <a:ext cx="972971" cy="15622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3426456" y="3293308"/>
              <a:ext cx="972971" cy="15622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3426456" y="2980851"/>
              <a:ext cx="972971" cy="156228"/>
            </a:xfrm>
            <a:prstGeom prst="rect">
              <a:avLst/>
            </a:prstGeom>
            <a:solidFill>
              <a:srgbClr val="0DFD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3426456" y="2043482"/>
              <a:ext cx="972971" cy="156228"/>
            </a:xfrm>
            <a:prstGeom prst="rect">
              <a:avLst/>
            </a:prstGeom>
            <a:solidFill>
              <a:srgbClr val="52C3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3426456" y="1887253"/>
              <a:ext cx="972971" cy="156228"/>
            </a:xfrm>
            <a:prstGeom prst="rect">
              <a:avLst/>
            </a:prstGeom>
            <a:solidFill>
              <a:srgbClr val="49D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3426456" y="2199710"/>
              <a:ext cx="972971" cy="15622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3426456" y="3605765"/>
              <a:ext cx="972971" cy="15622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3426456" y="2355938"/>
              <a:ext cx="972971" cy="15622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3426456" y="2824623"/>
              <a:ext cx="972971" cy="156228"/>
            </a:xfrm>
            <a:prstGeom prst="rect">
              <a:avLst/>
            </a:prstGeom>
            <a:solidFill>
              <a:srgbClr val="2A2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3426456" y="2512167"/>
              <a:ext cx="972971" cy="156228"/>
            </a:xfrm>
            <a:prstGeom prst="rect">
              <a:avLst/>
            </a:prstGeom>
            <a:solidFill>
              <a:srgbClr val="1F1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3426456" y="2668395"/>
              <a:ext cx="972971" cy="156228"/>
            </a:xfrm>
            <a:prstGeom prst="rect">
              <a:avLst/>
            </a:prstGeom>
            <a:solidFill>
              <a:srgbClr val="1F1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3426456" y="3449536"/>
              <a:ext cx="972971" cy="156228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3426456" y="3761993"/>
              <a:ext cx="972971" cy="156228"/>
            </a:xfrm>
            <a:prstGeom prst="rect">
              <a:avLst/>
            </a:prstGeom>
            <a:solidFill>
              <a:srgbClr val="1CF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3426456" y="3137080"/>
              <a:ext cx="972971" cy="15622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3426456" y="3918221"/>
              <a:ext cx="972971" cy="15622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3426456" y="1731025"/>
              <a:ext cx="972971" cy="156228"/>
            </a:xfrm>
            <a:prstGeom prst="rect">
              <a:avLst/>
            </a:prstGeom>
            <a:solidFill>
              <a:srgbClr val="4D6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4399427" y="3293308"/>
              <a:ext cx="972971" cy="156228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4399427" y="2980851"/>
              <a:ext cx="972971" cy="156228"/>
            </a:xfrm>
            <a:prstGeom prst="rect">
              <a:avLst/>
            </a:prstGeom>
            <a:solidFill>
              <a:srgbClr val="0908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4399427" y="2043482"/>
              <a:ext cx="972971" cy="15622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4399427" y="1887253"/>
              <a:ext cx="972971" cy="15622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4399427" y="2199710"/>
              <a:ext cx="972971" cy="156228"/>
            </a:xfrm>
            <a:prstGeom prst="rect">
              <a:avLst/>
            </a:prstGeom>
            <a:solidFill>
              <a:srgbClr val="53C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4399427" y="3605765"/>
              <a:ext cx="972971" cy="156228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4399427" y="2355938"/>
              <a:ext cx="972971" cy="15622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4399427" y="2824623"/>
              <a:ext cx="972971" cy="156228"/>
            </a:xfrm>
            <a:prstGeom prst="rect">
              <a:avLst/>
            </a:prstGeom>
            <a:solidFill>
              <a:srgbClr val="506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4399427" y="2512167"/>
              <a:ext cx="972971" cy="156228"/>
            </a:xfrm>
            <a:prstGeom prst="rect">
              <a:avLst/>
            </a:prstGeom>
            <a:solidFill>
              <a:srgbClr val="5378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4399427" y="2668395"/>
              <a:ext cx="972971" cy="156228"/>
            </a:xfrm>
            <a:prstGeom prst="rect">
              <a:avLst/>
            </a:prstGeom>
            <a:solidFill>
              <a:srgbClr val="5273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4399427" y="3449536"/>
              <a:ext cx="972971" cy="156228"/>
            </a:xfrm>
            <a:prstGeom prst="rect">
              <a:avLst/>
            </a:prstGeom>
            <a:solidFill>
              <a:srgbClr val="55B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4399427" y="3761993"/>
              <a:ext cx="972971" cy="156228"/>
            </a:xfrm>
            <a:prstGeom prst="rect">
              <a:avLst/>
            </a:prstGeom>
            <a:solidFill>
              <a:srgbClr val="14F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4399427" y="3137080"/>
              <a:ext cx="972971" cy="15622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4399427" y="3918221"/>
              <a:ext cx="972971" cy="156228"/>
            </a:xfrm>
            <a:prstGeom prst="rect">
              <a:avLst/>
            </a:prstGeom>
            <a:solidFill>
              <a:srgbClr val="3F4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4399427" y="1731025"/>
              <a:ext cx="972971" cy="156228"/>
            </a:xfrm>
            <a:prstGeom prst="rect">
              <a:avLst/>
            </a:prstGeom>
            <a:solidFill>
              <a:srgbClr val="475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72399" y="3293308"/>
              <a:ext cx="972971" cy="156228"/>
            </a:xfrm>
            <a:prstGeom prst="rect">
              <a:avLst/>
            </a:prstGeom>
            <a:solidFill>
              <a:srgbClr val="2E3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72399" y="2980851"/>
              <a:ext cx="972971" cy="15622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72399" y="2043482"/>
              <a:ext cx="972971" cy="156228"/>
            </a:xfrm>
            <a:prstGeom prst="rect">
              <a:avLst/>
            </a:prstGeom>
            <a:solidFill>
              <a:srgbClr val="383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72399" y="1887253"/>
              <a:ext cx="972971" cy="156228"/>
            </a:xfrm>
            <a:prstGeom prst="rect">
              <a:avLst/>
            </a:prstGeom>
            <a:solidFill>
              <a:srgbClr val="1B1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72399" y="2199710"/>
              <a:ext cx="972971" cy="156228"/>
            </a:xfrm>
            <a:prstGeom prst="rect">
              <a:avLst/>
            </a:prstGeom>
            <a:solidFill>
              <a:srgbClr val="57A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72399" y="3605765"/>
              <a:ext cx="972971" cy="156228"/>
            </a:xfrm>
            <a:prstGeom prst="rect">
              <a:avLst/>
            </a:prstGeom>
            <a:solidFill>
              <a:srgbClr val="485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72399" y="2355938"/>
              <a:ext cx="972971" cy="156228"/>
            </a:xfrm>
            <a:prstGeom prst="rect">
              <a:avLst/>
            </a:prstGeom>
            <a:solidFill>
              <a:srgbClr val="060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72399" y="2824623"/>
              <a:ext cx="972971" cy="156228"/>
            </a:xfrm>
            <a:prstGeom prst="rect">
              <a:avLst/>
            </a:prstGeom>
            <a:solidFill>
              <a:srgbClr val="161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72399" y="2512167"/>
              <a:ext cx="972971" cy="156228"/>
            </a:xfrm>
            <a:prstGeom prst="rect">
              <a:avLst/>
            </a:prstGeom>
            <a:solidFill>
              <a:srgbClr val="1C1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72399" y="2668395"/>
              <a:ext cx="972971" cy="15622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72399" y="3449536"/>
              <a:ext cx="972971" cy="156228"/>
            </a:xfrm>
            <a:prstGeom prst="rect">
              <a:avLst/>
            </a:prstGeom>
            <a:solidFill>
              <a:srgbClr val="4B6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72399" y="3761993"/>
              <a:ext cx="972971" cy="156228"/>
            </a:xfrm>
            <a:prstGeom prst="rect">
              <a:avLst/>
            </a:prstGeom>
            <a:solidFill>
              <a:srgbClr val="5583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72399" y="3137080"/>
              <a:ext cx="972971" cy="156228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72399" y="3918221"/>
              <a:ext cx="972971" cy="156228"/>
            </a:xfrm>
            <a:prstGeom prst="rect">
              <a:avLst/>
            </a:prstGeom>
            <a:solidFill>
              <a:srgbClr val="3B43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72399" y="1731025"/>
              <a:ext cx="972971" cy="156228"/>
            </a:xfrm>
            <a:prstGeom prst="rect">
              <a:avLst/>
            </a:prstGeom>
            <a:solidFill>
              <a:srgbClr val="363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2453484" y="3293308"/>
              <a:ext cx="972971" cy="15622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2453484" y="2980851"/>
              <a:ext cx="972971" cy="156228"/>
            </a:xfrm>
            <a:prstGeom prst="rect">
              <a:avLst/>
            </a:prstGeom>
            <a:solidFill>
              <a:srgbClr val="4EC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2453484" y="2043482"/>
              <a:ext cx="972971" cy="156228"/>
            </a:xfrm>
            <a:prstGeom prst="rect">
              <a:avLst/>
            </a:prstGeom>
            <a:solidFill>
              <a:srgbClr val="3DE4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2453484" y="1887253"/>
              <a:ext cx="972971" cy="156228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2453484" y="2199710"/>
              <a:ext cx="972971" cy="15622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2453484" y="3605765"/>
              <a:ext cx="972971" cy="156228"/>
            </a:xfrm>
            <a:prstGeom prst="rect">
              <a:avLst/>
            </a:prstGeom>
            <a:solidFill>
              <a:srgbClr val="2B2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2453484" y="2355938"/>
              <a:ext cx="972971" cy="156228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2453484" y="2824623"/>
              <a:ext cx="972971" cy="156228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2453484" y="2512167"/>
              <a:ext cx="972971" cy="156228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2453484" y="2668395"/>
              <a:ext cx="972971" cy="156228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2453484" y="3449536"/>
              <a:ext cx="972971" cy="15622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2453484" y="3761993"/>
              <a:ext cx="972971" cy="15622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2"/>
            <p:cNvSpPr/>
            <p:nvPr/>
          </p:nvSpPr>
          <p:spPr>
            <a:xfrm>
              <a:off x="2453484" y="3137080"/>
              <a:ext cx="972971" cy="15622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3"/>
            <p:cNvSpPr/>
            <p:nvPr/>
          </p:nvSpPr>
          <p:spPr>
            <a:xfrm>
              <a:off x="2453484" y="3918221"/>
              <a:ext cx="972971" cy="156228"/>
            </a:xfrm>
            <a:prstGeom prst="rect">
              <a:avLst/>
            </a:prstGeom>
            <a:solidFill>
              <a:srgbClr val="2828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4"/>
            <p:cNvSpPr/>
            <p:nvPr/>
          </p:nvSpPr>
          <p:spPr>
            <a:xfrm>
              <a:off x="2453484" y="1731025"/>
              <a:ext cx="972971" cy="156228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6641473" y="1716860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6"/>
            <p:cNvSpPr/>
            <p:nvPr/>
          </p:nvSpPr>
          <p:spPr>
            <a:xfrm>
              <a:off x="6687193" y="1760548"/>
              <a:ext cx="289327" cy="95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6.53</a:t>
              </a:r>
            </a:p>
          </p:txBody>
        </p:sp>
        <p:sp>
          <p:nvSpPr>
            <p:cNvPr id="98" name="pg97"/>
            <p:cNvSpPr/>
            <p:nvPr/>
          </p:nvSpPr>
          <p:spPr>
            <a:xfrm>
              <a:off x="7614444" y="1716860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8"/>
            <p:cNvSpPr/>
            <p:nvPr/>
          </p:nvSpPr>
          <p:spPr>
            <a:xfrm>
              <a:off x="7660164" y="1760548"/>
              <a:ext cx="289327" cy="95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6.53</a:t>
              </a:r>
            </a:p>
          </p:txBody>
        </p:sp>
        <p:sp>
          <p:nvSpPr>
            <p:cNvPr id="100" name="pg99"/>
            <p:cNvSpPr/>
            <p:nvPr/>
          </p:nvSpPr>
          <p:spPr>
            <a:xfrm>
              <a:off x="3722558" y="1716860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tx100"/>
            <p:cNvSpPr/>
            <p:nvPr/>
          </p:nvSpPr>
          <p:spPr>
            <a:xfrm>
              <a:off x="3768278" y="1760611"/>
              <a:ext cx="289327" cy="95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6.79</a:t>
              </a:r>
            </a:p>
          </p:txBody>
        </p:sp>
        <p:sp>
          <p:nvSpPr>
            <p:cNvPr id="102" name="pg101"/>
            <p:cNvSpPr/>
            <p:nvPr/>
          </p:nvSpPr>
          <p:spPr>
            <a:xfrm>
              <a:off x="4695530" y="1716860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tx102"/>
            <p:cNvSpPr/>
            <p:nvPr/>
          </p:nvSpPr>
          <p:spPr>
            <a:xfrm>
              <a:off x="4741250" y="1760611"/>
              <a:ext cx="289327" cy="95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6.75</a:t>
              </a:r>
            </a:p>
          </p:txBody>
        </p:sp>
        <p:sp>
          <p:nvSpPr>
            <p:cNvPr id="104" name="pg103"/>
            <p:cNvSpPr/>
            <p:nvPr/>
          </p:nvSpPr>
          <p:spPr>
            <a:xfrm>
              <a:off x="5668501" y="1716860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tx104"/>
            <p:cNvSpPr/>
            <p:nvPr/>
          </p:nvSpPr>
          <p:spPr>
            <a:xfrm>
              <a:off x="5714221" y="1760611"/>
              <a:ext cx="289327" cy="95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6.65</a:t>
              </a:r>
            </a:p>
          </p:txBody>
        </p:sp>
        <p:sp>
          <p:nvSpPr>
            <p:cNvPr id="106" name="pg105"/>
            <p:cNvSpPr/>
            <p:nvPr/>
          </p:nvSpPr>
          <p:spPr>
            <a:xfrm>
              <a:off x="2749587" y="1716860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tx106"/>
            <p:cNvSpPr/>
            <p:nvPr/>
          </p:nvSpPr>
          <p:spPr>
            <a:xfrm>
              <a:off x="2795307" y="1762199"/>
              <a:ext cx="289327" cy="934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7.42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132337" y="1256820"/>
              <a:ext cx="1507152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Nature's Way Adult (Purple)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198442" y="1256820"/>
              <a:ext cx="1212770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Centrum Men (Yellow)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215116" y="1397587"/>
              <a:ext cx="1395650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Centrum Women (Yellow)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235621" y="1397587"/>
              <a:ext cx="1192470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Centrum Men (Green)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286079" y="1538294"/>
              <a:ext cx="1307782" cy="114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One a Day Men (Green)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764670" y="1538294"/>
              <a:ext cx="2188428" cy="114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One a Day Fruit Bite Women (Dark Red)</a:t>
              </a:r>
            </a:p>
          </p:txBody>
        </p:sp>
        <p:sp>
          <p:nvSpPr>
            <p:cNvPr id="114" name="pl113"/>
            <p:cNvSpPr/>
            <p:nvPr/>
          </p:nvSpPr>
          <p:spPr>
            <a:xfrm>
              <a:off x="2939970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912942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4885913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58885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6831856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7804828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19"/>
            <p:cNvSpPr/>
            <p:nvPr/>
          </p:nvSpPr>
          <p:spPr>
            <a:xfrm>
              <a:off x="1297540" y="3949782"/>
              <a:ext cx="996017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1697232" y="3793494"/>
              <a:ext cx="596324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1744738" y="3637266"/>
              <a:ext cx="548818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Stickiness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744619" y="3458356"/>
              <a:ext cx="548937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1527747" y="3324809"/>
              <a:ext cx="765810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55389" y="3144411"/>
              <a:ext cx="1538168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1622640" y="2988183"/>
              <a:ext cx="670917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1615913" y="2856124"/>
              <a:ext cx="677644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1175441" y="2675726"/>
              <a:ext cx="1118115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1399040" y="2543668"/>
              <a:ext cx="894516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1236401" y="2364698"/>
              <a:ext cx="1057155" cy="1129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Green Apple Flavor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1676754" y="2208530"/>
              <a:ext cx="616803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1101146" y="2076531"/>
              <a:ext cx="1192410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1595553" y="1894585"/>
              <a:ext cx="698003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1975005" y="1739845"/>
              <a:ext cx="318551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Liking</a:t>
              </a:r>
            </a:p>
          </p:txBody>
        </p:sp>
        <p:sp>
          <p:nvSpPr>
            <p:cNvPr id="135" name="pl134"/>
            <p:cNvSpPr/>
            <p:nvPr/>
          </p:nvSpPr>
          <p:spPr>
            <a:xfrm>
              <a:off x="2321393" y="39963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321393" y="38401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321393" y="36838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321393" y="35276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321393" y="33714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321393" y="32151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321393" y="30589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321393" y="29027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321393" y="27465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321393" y="25902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321393" y="24340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321393" y="22778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321393" y="21215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321393" y="19653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321393" y="18091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rc149"/>
            <p:cNvSpPr/>
            <p:nvPr/>
          </p:nvSpPr>
          <p:spPr>
            <a:xfrm>
              <a:off x="4191035" y="4229250"/>
              <a:ext cx="2362727" cy="5474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rc150"/>
            <p:cNvSpPr/>
            <p:nvPr/>
          </p:nvSpPr>
          <p:spPr>
            <a:xfrm>
              <a:off x="4191035" y="4229250"/>
              <a:ext cx="2362727" cy="5474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pic>
          <p:nvPicPr>
            <p:cNvPr id="152" name="pic15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86894" y="4298839"/>
              <a:ext cx="1097280" cy="219455"/>
            </a:xfrm>
            <a:prstGeom prst="rect">
              <a:avLst/>
            </a:prstGeom>
          </p:spPr>
        </p:pic>
        <p:sp>
          <p:nvSpPr>
            <p:cNvPr id="153" name="tx152"/>
            <p:cNvSpPr/>
            <p:nvPr/>
          </p:nvSpPr>
          <p:spPr>
            <a:xfrm>
              <a:off x="6370515" y="4592782"/>
              <a:ext cx="223658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Low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5718721" y="4592782"/>
              <a:ext cx="43362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Medium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5263350" y="4568553"/>
              <a:ext cx="250745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High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4260624" y="4446659"/>
              <a:ext cx="1050354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Means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6482345" y="4474404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5935534" y="4474404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5388722" y="4474404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6482345" y="4298839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5935534" y="4298839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5388722" y="4298839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Local Optimization: All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Visualizations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Centrum Men (Green)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74902" y="2179326"/>
              <a:ext cx="129594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617594" y="3517609"/>
              <a:ext cx="6532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69179" y="3274285"/>
              <a:ext cx="70167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79347" y="3395947"/>
              <a:ext cx="69150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623117" y="1814340"/>
              <a:ext cx="164773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961558" y="2057664"/>
              <a:ext cx="130929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46716" y="2300988"/>
              <a:ext cx="112413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23128" y="3760933"/>
              <a:ext cx="64772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200084" y="2544312"/>
              <a:ext cx="107076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528591" y="1692678"/>
              <a:ext cx="174226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559707" y="3152623"/>
              <a:ext cx="71114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19669" y="3639271"/>
              <a:ext cx="65118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08154" y="2787637"/>
              <a:ext cx="86269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173423" y="2422650"/>
              <a:ext cx="109742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427714" y="2909299"/>
              <a:ext cx="84313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1775438" y="1936002"/>
              <a:ext cx="149541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06913" y="2665974"/>
              <a:ext cx="96393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557558" y="3030961"/>
              <a:ext cx="71329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647662" y="3882595"/>
              <a:ext cx="62318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49242" y="15603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4955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49225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443835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454004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497774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83621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2137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49778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074740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1403247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434364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494326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282811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048080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302371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650095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181569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432215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522319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665974"/>
              <a:ext cx="240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72072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422650"/>
              <a:ext cx="228356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477398"/>
              <a:ext cx="28703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1692678"/>
              <a:ext cx="243559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1747426"/>
              <a:ext cx="28703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1571016"/>
              <a:ext cx="223453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1625764"/>
              <a:ext cx="275043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1814340"/>
              <a:ext cx="2870332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1869088"/>
              <a:ext cx="269332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2909299"/>
              <a:ext cx="20825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2964047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1936002"/>
              <a:ext cx="226289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1990750"/>
              <a:ext cx="286639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3517609"/>
              <a:ext cx="176371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3572357"/>
              <a:ext cx="139032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2300988"/>
              <a:ext cx="1511148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2355736"/>
              <a:ext cx="163923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2057664"/>
              <a:ext cx="1432563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2112412"/>
              <a:ext cx="156828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2179326"/>
              <a:ext cx="171920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2234074"/>
              <a:ext cx="222552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760933"/>
              <a:ext cx="2495208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815681"/>
              <a:ext cx="255212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2787637"/>
              <a:ext cx="171904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2842384"/>
              <a:ext cx="156610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2870332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279039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544312"/>
              <a:ext cx="23839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599060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3274285"/>
              <a:ext cx="2707817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3329033"/>
              <a:ext cx="26132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3152623"/>
              <a:ext cx="1637438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3207371"/>
              <a:ext cx="179476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639271"/>
              <a:ext cx="1533607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694019"/>
              <a:ext cx="176180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3882595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3937343"/>
              <a:ext cx="709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395947"/>
              <a:ext cx="2870332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450695"/>
              <a:ext cx="281849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307573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305172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588741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74.8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8175505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94.0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740771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49.8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8175505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58.6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539704" y="156295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39.6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8055604" y="16238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48.7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8175505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998496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513427" y="290233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305172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7568065" y="192904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24.2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8171567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30.6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068890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20.8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695498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16.4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816320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944402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26.6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737735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15.9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873460" y="211153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17.4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7024382" y="2172365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14.4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530693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18.6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800381" y="375397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24.7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857302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024217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871275" y="284040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8.3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175505" y="302289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39.8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8095563" y="308373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38.7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543569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305172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8012990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7.6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918438" y="3327054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7.3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942610" y="314566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7.1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099935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6838779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7066980" y="369314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7.1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305172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312262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8175505" y="338788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29.3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8123670" y="34487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28.8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59897" y="3872459"/>
              <a:ext cx="106826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Dairy Afterflavor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18806" y="375079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49938" y="3651345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49311" y="3531047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1316" y="3407966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27592" y="3287723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37523" y="3164697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120716" y="3042980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142489" y="2921318"/>
              <a:ext cx="50308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Stickiness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4142435" y="2778865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43035" y="2677994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689037" y="2534176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86528" y="2412514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83444" y="2313008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881562" y="2169190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984045" y="2069683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09502" y="1927176"/>
              <a:ext cx="96905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Green Apple Flavor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111330" y="1805568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847510" y="1706116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74113" y="1560880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433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52355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930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02035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324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82080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0.274 if recommended adjustments made.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Centrum Men (Yellow)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74902" y="2179326"/>
              <a:ext cx="129594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617594" y="3517609"/>
              <a:ext cx="6532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69179" y="3274285"/>
              <a:ext cx="70167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79347" y="3395947"/>
              <a:ext cx="69150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623117" y="1814340"/>
              <a:ext cx="164773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961558" y="2057664"/>
              <a:ext cx="130929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46716" y="2300988"/>
              <a:ext cx="1124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23128" y="3760933"/>
              <a:ext cx="64772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200084" y="2544312"/>
              <a:ext cx="107076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528591" y="1692678"/>
              <a:ext cx="174226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559707" y="3152623"/>
              <a:ext cx="71114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19669" y="3639271"/>
              <a:ext cx="65118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08154" y="2787637"/>
              <a:ext cx="86269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173423" y="2422650"/>
              <a:ext cx="109742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427714" y="2909299"/>
              <a:ext cx="84313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1775438" y="1936002"/>
              <a:ext cx="149541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06913" y="2665974"/>
              <a:ext cx="96393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557558" y="3030961"/>
              <a:ext cx="71329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647662" y="3882595"/>
              <a:ext cx="62318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49242" y="15603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4955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49225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443835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454004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497774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83621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2137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49778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074740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1403247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434364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494326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282811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048080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302371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650095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181569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432215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522319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665974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72072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422650"/>
              <a:ext cx="209761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477398"/>
              <a:ext cx="285389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1692678"/>
              <a:ext cx="229291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1747426"/>
              <a:ext cx="28703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1571016"/>
              <a:ext cx="215588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1625764"/>
              <a:ext cx="28703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1814340"/>
              <a:ext cx="281436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1869088"/>
              <a:ext cx="256483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2909299"/>
              <a:ext cx="24500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2964047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1936002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1990750"/>
              <a:ext cx="85074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3517609"/>
              <a:ext cx="178850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3572357"/>
              <a:ext cx="126214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2300988"/>
              <a:ext cx="151884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2355736"/>
              <a:ext cx="169940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2057664"/>
              <a:ext cx="134984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2112412"/>
              <a:ext cx="154117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2179326"/>
              <a:ext cx="181887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2234074"/>
              <a:ext cx="253261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760933"/>
              <a:ext cx="241512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815681"/>
              <a:ext cx="24953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2787637"/>
              <a:ext cx="186098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2842384"/>
              <a:ext cx="164538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285229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273960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544312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599060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3274285"/>
              <a:ext cx="2737574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3329033"/>
              <a:ext cx="260428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3152623"/>
              <a:ext cx="2664461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3207371"/>
              <a:ext cx="28703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639271"/>
              <a:ext cx="211389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694019"/>
              <a:ext cx="243558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3882595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3937343"/>
              <a:ext cx="999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395947"/>
              <a:ext cx="242120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450695"/>
              <a:ext cx="234813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305172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305172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402787" y="241458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73.5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8159070" y="247546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598085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49.7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8175505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62.2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461059" y="156295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38.9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8175505" y="16238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51.8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8119537" y="180737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14.7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870011" y="186710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13.4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550177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305172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305172" y="19279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155920" y="19888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093681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21.0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567315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14.8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824017" y="2294027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24.7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004572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27.6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655015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15.0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846344" y="211153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17.1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7124046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15.2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837786" y="223319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21.2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720298" y="37528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23.9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800539" y="381480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24.7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166157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9.8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95055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8.7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157471" y="302289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39.5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8044779" y="308373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305172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305172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8042746" y="3268382"/>
              <a:ext cx="168747" cy="612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7.7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909458" y="3327054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7.3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969633" y="314566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8175505" y="320539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13.4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7419063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8.5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7740755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9.8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305172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315167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726377" y="338898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24.7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7653306" y="34487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59897" y="3872459"/>
              <a:ext cx="106826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Dairy Afterflavor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18806" y="375079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49938" y="3651345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49311" y="3531047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1316" y="3407966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27592" y="3287723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37523" y="3164697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120716" y="3042980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142489" y="2921318"/>
              <a:ext cx="50308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Stickiness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4142435" y="2778865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43035" y="2677994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689037" y="2534176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86528" y="2412514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83444" y="2313008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881562" y="2169190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984045" y="2069683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09502" y="1927176"/>
              <a:ext cx="96905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Green Apple Flavor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111330" y="1805568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847510" y="1706116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74113" y="1560880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433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52355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930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02035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324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82080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0.160 if recommended adjustments made.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Centrum Women (Yellow)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74902" y="2179326"/>
              <a:ext cx="129594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617594" y="3517609"/>
              <a:ext cx="6532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69179" y="3274285"/>
              <a:ext cx="70167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79347" y="3395947"/>
              <a:ext cx="69150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623117" y="1814340"/>
              <a:ext cx="164773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961558" y="2057664"/>
              <a:ext cx="130929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46716" y="2300988"/>
              <a:ext cx="1124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23128" y="3760933"/>
              <a:ext cx="64772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200084" y="2544312"/>
              <a:ext cx="107076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528591" y="1692678"/>
              <a:ext cx="174226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559707" y="3152623"/>
              <a:ext cx="71114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19669" y="3639271"/>
              <a:ext cx="65118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08154" y="2787637"/>
              <a:ext cx="86269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173423" y="2422650"/>
              <a:ext cx="109742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427714" y="2909299"/>
              <a:ext cx="84313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1775438" y="1936002"/>
              <a:ext cx="149541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06913" y="2665974"/>
              <a:ext cx="96393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557558" y="3030961"/>
              <a:ext cx="71329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647662" y="3882595"/>
              <a:ext cx="62318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49242" y="15603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4955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49225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443835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454004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497774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83621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2137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49778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074740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1403247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434364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494326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282811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048080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302371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650095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181569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432215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522319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665974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72072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422650"/>
              <a:ext cx="186644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477398"/>
              <a:ext cx="251938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1692678"/>
              <a:ext cx="196845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1747426"/>
              <a:ext cx="28703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1571016"/>
              <a:ext cx="200310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1625764"/>
              <a:ext cx="28703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1814340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1869088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2909299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2964047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1936002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1990750"/>
              <a:ext cx="125201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3517609"/>
              <a:ext cx="126789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3572357"/>
              <a:ext cx="49326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2300988"/>
              <a:ext cx="161633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2355736"/>
              <a:ext cx="188205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2057664"/>
              <a:ext cx="141752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2112412"/>
              <a:ext cx="16990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2179326"/>
              <a:ext cx="12956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2234074"/>
              <a:ext cx="117994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760933"/>
              <a:ext cx="2756911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815681"/>
              <a:ext cx="28703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2787637"/>
              <a:ext cx="287033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2842384"/>
              <a:ext cx="255304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284328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267743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544312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599060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3274285"/>
              <a:ext cx="2068058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3329033"/>
              <a:ext cx="187190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3152623"/>
              <a:ext cx="23116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3207371"/>
              <a:ext cx="55755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639271"/>
              <a:ext cx="246394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694019"/>
              <a:ext cx="28703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3882595"/>
              <a:ext cx="2855698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3937343"/>
              <a:ext cx="28703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395947"/>
              <a:ext cx="2425288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450695"/>
              <a:ext cx="231775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305172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305172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171617" y="241568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74.1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824558" y="247546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273624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40.2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8175505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58.6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308276" y="156295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43.8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8175505" y="16238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62.8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305172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305172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305172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305172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305172" y="19279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557185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13.4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573066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14.9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5798433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5.8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921510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26.2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187226" y="23537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30.6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722695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15.7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004267" y="21104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18.8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434736" y="2172365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485118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062084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175505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29.5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175505" y="277961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858213" y="284040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148455" y="302289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39.4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982610" y="308373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37.1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305172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305172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373231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5.8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177075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536340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862722" y="320649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2.4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7769113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11.5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8175505" y="36920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8160871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8175505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6.8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730460" y="33879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24.8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7622924" y="34487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23.7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59897" y="3872459"/>
              <a:ext cx="106826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Dairy Afterflavor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18806" y="375079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49938" y="3651345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49311" y="3531047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1316" y="3407966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27592" y="3287723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37523" y="3164697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120716" y="3042980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142489" y="2921318"/>
              <a:ext cx="50308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Stickiness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4142435" y="2778865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43035" y="2677994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689037" y="2534176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86528" y="2412514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83444" y="2313008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881562" y="2169190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984045" y="2069683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09502" y="1927176"/>
              <a:ext cx="96905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Green Apple Flavor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111330" y="1805568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847510" y="1706116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74113" y="1560880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433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52355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930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02035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324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82080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0.047 if recommended adjustments made.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Nature's Way Adult (Purple)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74902" y="2179326"/>
              <a:ext cx="129594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617594" y="3517609"/>
              <a:ext cx="6532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69179" y="3274285"/>
              <a:ext cx="70167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79347" y="3395947"/>
              <a:ext cx="69150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623117" y="1814340"/>
              <a:ext cx="164773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961558" y="2057664"/>
              <a:ext cx="130929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46716" y="2300988"/>
              <a:ext cx="1124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23128" y="3760933"/>
              <a:ext cx="64772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200084" y="2544312"/>
              <a:ext cx="107076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528591" y="1692678"/>
              <a:ext cx="174226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559707" y="3152623"/>
              <a:ext cx="71114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19669" y="3639271"/>
              <a:ext cx="65118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08154" y="2787637"/>
              <a:ext cx="86269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173423" y="2422650"/>
              <a:ext cx="109742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427714" y="2909299"/>
              <a:ext cx="84313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1775438" y="1936002"/>
              <a:ext cx="149541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06913" y="2665974"/>
              <a:ext cx="96393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557558" y="3030961"/>
              <a:ext cx="71329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647662" y="3882595"/>
              <a:ext cx="62318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49242" y="15603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4955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49225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443835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454004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497774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83621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2137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49778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074740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1403247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434364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494326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282811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048080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302371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650095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181569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432215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522319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665974"/>
              <a:ext cx="287033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720722"/>
              <a:ext cx="65370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422650"/>
              <a:ext cx="3012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477398"/>
              <a:ext cx="28703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1692678"/>
              <a:ext cx="80977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1747426"/>
              <a:ext cx="28703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1571016"/>
              <a:ext cx="74701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1625764"/>
              <a:ext cx="28703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1814340"/>
              <a:ext cx="203697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1869088"/>
              <a:ext cx="126832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2909299"/>
              <a:ext cx="287033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2964047"/>
              <a:ext cx="67964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1936002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1990750"/>
              <a:ext cx="262064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3517609"/>
              <a:ext cx="287033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3572357"/>
              <a:ext cx="124891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2300988"/>
              <a:ext cx="197513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2355736"/>
              <a:ext cx="253131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2057664"/>
              <a:ext cx="192975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2112412"/>
              <a:ext cx="251912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2179326"/>
              <a:ext cx="91593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2234074"/>
              <a:ext cx="28703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760933"/>
              <a:ext cx="191420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815681"/>
              <a:ext cx="216137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2787637"/>
              <a:ext cx="192892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2842384"/>
              <a:ext cx="126478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285484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250770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544312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599060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3274285"/>
              <a:ext cx="287033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3329033"/>
              <a:ext cx="245975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3152623"/>
              <a:ext cx="71128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3207371"/>
              <a:ext cx="139445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639271"/>
              <a:ext cx="23912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694019"/>
              <a:ext cx="12300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3882595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3937343"/>
              <a:ext cx="3078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395947"/>
              <a:ext cx="25213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450695"/>
              <a:ext cx="229630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8175505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49.8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958873" y="271874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11.3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5335296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8175505" y="247541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84.3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114951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15.2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8175505" y="17454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53.7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052184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8175505" y="162378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53.6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342143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10.6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573501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8175505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58.6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984822" y="296206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13.9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305172" y="19279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7925817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28.0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175505" y="35095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33.8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554086" y="357147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14.7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280302" y="229292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32.1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836484" y="235485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41.1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234924" y="205070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21.4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824295" y="21104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27.9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221103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8175505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27.0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219376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18.9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466549" y="381480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21.4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234094" y="277961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569955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160014" y="302289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39.6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812877" y="308373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34.8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305172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305172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8175505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764923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016457" y="3144561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3.1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699623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6.0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544300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6535238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4.9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305172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335960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826567" y="33879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25.7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7601479" y="34487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23.4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59897" y="3872459"/>
              <a:ext cx="106826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Dairy Afterflavor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18806" y="375079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49938" y="3651345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49311" y="3531047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1316" y="3407966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27592" y="3287723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37523" y="3164697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120716" y="3042980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142489" y="2921318"/>
              <a:ext cx="50308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Stickiness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4142435" y="2778865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43035" y="2677994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689037" y="2534176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86528" y="2412514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83444" y="2313008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881562" y="2169190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984045" y="2069683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09502" y="1927176"/>
              <a:ext cx="96905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Green Apple Flavor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111330" y="1805568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847510" y="1706116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74113" y="1560880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433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52355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930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02035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324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82080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0.374 if recommended adjustments made.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One A Day Fruit Bite Women (Dark Red)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74902" y="2179326"/>
              <a:ext cx="129594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617594" y="3517609"/>
              <a:ext cx="6532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69179" y="3274285"/>
              <a:ext cx="70167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79347" y="3395947"/>
              <a:ext cx="69150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623117" y="1814340"/>
              <a:ext cx="164773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961558" y="2057664"/>
              <a:ext cx="130929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46716" y="2300988"/>
              <a:ext cx="1124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23128" y="3760933"/>
              <a:ext cx="64772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200084" y="2544312"/>
              <a:ext cx="107076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528591" y="1692678"/>
              <a:ext cx="174226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559707" y="3152623"/>
              <a:ext cx="71114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19669" y="3639271"/>
              <a:ext cx="65118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08154" y="2787637"/>
              <a:ext cx="86269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173423" y="2422650"/>
              <a:ext cx="109742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427714" y="2909299"/>
              <a:ext cx="84313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1775438" y="1936002"/>
              <a:ext cx="149541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06913" y="2665974"/>
              <a:ext cx="96393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557558" y="3030961"/>
              <a:ext cx="71329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647662" y="3882595"/>
              <a:ext cx="62318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49242" y="15603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4955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49225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443835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454004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497774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83621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2137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49778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074740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1403247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434364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494326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282811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048080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302371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650095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181569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432215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522319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665974"/>
              <a:ext cx="27040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72072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422650"/>
              <a:ext cx="884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477398"/>
              <a:ext cx="28703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1692678"/>
              <a:ext cx="105277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1747426"/>
              <a:ext cx="28703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1571016"/>
              <a:ext cx="86196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1625764"/>
              <a:ext cx="286800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1814340"/>
              <a:ext cx="16900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1869088"/>
              <a:ext cx="100181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2909299"/>
              <a:ext cx="72559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2964047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1936002"/>
              <a:ext cx="1800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1990750"/>
              <a:ext cx="236467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3517609"/>
              <a:ext cx="256956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3572357"/>
              <a:ext cx="111766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2300988"/>
              <a:ext cx="154647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2355736"/>
              <a:ext cx="204451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2057664"/>
              <a:ext cx="140913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2112412"/>
              <a:ext cx="193689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2179326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2234074"/>
              <a:ext cx="196875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760933"/>
              <a:ext cx="99600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815681"/>
              <a:ext cx="121734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2787637"/>
              <a:ext cx="8661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2842384"/>
              <a:ext cx="27148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228331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197247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544312"/>
              <a:ext cx="287033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599060"/>
              <a:ext cx="148071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3274285"/>
              <a:ext cx="6866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3329033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3152623"/>
              <a:ext cx="64904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3207371"/>
              <a:ext cx="126079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639271"/>
              <a:ext cx="30608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694019"/>
              <a:ext cx="119342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3882595"/>
              <a:ext cx="147196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3937343"/>
              <a:ext cx="17476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395947"/>
              <a:ext cx="200128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450695"/>
              <a:ext cx="179973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575582" y="2659267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4.7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305172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5314014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8175505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74.9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357945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8175505" y="1745743"/>
              <a:ext cx="192884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54.5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167140" y="156295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15.3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8173177" y="16238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50.8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995267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8.8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306984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030765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14.8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305172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323179" y="19279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7669848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25.3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874741" y="35095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30.2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422834" y="35703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13.1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851647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25.1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349683" y="23537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33.2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714308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15.6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242062" y="21104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21.5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305172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273923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16.5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6301180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9.8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6522513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171367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576661" y="284150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588491" y="302289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31.7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277646" y="308373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27.3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8175505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11.5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785889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5373840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305172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954220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565964" y="3206535"/>
              <a:ext cx="168747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5.5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611256" y="363231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6498597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452369" y="387453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479938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306459" y="33879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7104902" y="34487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18.4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59897" y="3872459"/>
              <a:ext cx="106826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Dairy Afterflavor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18806" y="375079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49938" y="3651345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49311" y="3531047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1316" y="3407966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27592" y="3287723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37523" y="3164697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120716" y="3042980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142489" y="2921318"/>
              <a:ext cx="50308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Stickiness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4142435" y="2778865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43035" y="2677994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689037" y="2534176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86528" y="2412514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83444" y="2313008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881562" y="2169190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984045" y="2069683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09502" y="1927176"/>
              <a:ext cx="96905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Green Apple Flavor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111330" y="1805568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847510" y="1706116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74113" y="1560880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433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52355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930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02035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324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82080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0.237 if recommended adjustments made.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One A Day Men (Green)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74902" y="2179326"/>
              <a:ext cx="1295949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617594" y="3517609"/>
              <a:ext cx="653257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69179" y="3274285"/>
              <a:ext cx="701673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79347" y="3395947"/>
              <a:ext cx="691504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623117" y="1814340"/>
              <a:ext cx="1647734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961558" y="2057664"/>
              <a:ext cx="1309293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46716" y="2300988"/>
              <a:ext cx="1124135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23128" y="3760933"/>
              <a:ext cx="647723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200084" y="2544312"/>
              <a:ext cx="1070768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528591" y="1692678"/>
              <a:ext cx="1742261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559707" y="3152623"/>
              <a:ext cx="711144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19669" y="3639271"/>
              <a:ext cx="651182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08154" y="2787637"/>
              <a:ext cx="862697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173423" y="2422650"/>
              <a:ext cx="1097428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427714" y="2909299"/>
              <a:ext cx="843137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1775438" y="1936002"/>
              <a:ext cx="1495413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06913" y="2665974"/>
              <a:ext cx="963939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557558" y="3030961"/>
              <a:ext cx="713293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647662" y="3882595"/>
              <a:ext cx="623189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49242" y="15603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4955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49225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443835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454004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497774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83621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2137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49778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074740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1403247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434364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494326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282811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048080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302371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650095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181569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432215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522319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665974"/>
              <a:ext cx="0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720722"/>
              <a:ext cx="0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422650"/>
              <a:ext cx="2199086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477398"/>
              <a:ext cx="2199579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1692678"/>
              <a:ext cx="2627347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1747426"/>
              <a:ext cx="2625185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1571016"/>
              <a:ext cx="2866594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1625764"/>
              <a:ext cx="2870332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1814340"/>
              <a:ext cx="0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1869088"/>
              <a:ext cx="0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2909299"/>
              <a:ext cx="231812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2964047"/>
              <a:ext cx="226211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1936002"/>
              <a:ext cx="2870332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1990750"/>
              <a:ext cx="2867109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3517609"/>
              <a:ext cx="1229208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3572357"/>
              <a:ext cx="1224094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2300988"/>
              <a:ext cx="2867996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2355736"/>
              <a:ext cx="2870332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2057664"/>
              <a:ext cx="2868391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2112412"/>
              <a:ext cx="2870332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2179326"/>
              <a:ext cx="2870332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2234074"/>
              <a:ext cx="2861793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760933"/>
              <a:ext cx="968773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815681"/>
              <a:ext cx="967682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2787637"/>
              <a:ext cx="94626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2842384"/>
              <a:ext cx="96572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1839417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1836700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544312"/>
              <a:ext cx="0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599060"/>
              <a:ext cx="2586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3274285"/>
              <a:ext cx="41200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3329033"/>
              <a:ext cx="28757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3152623"/>
              <a:ext cx="417880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3207371"/>
              <a:ext cx="403435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639271"/>
              <a:ext cx="267823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694019"/>
              <a:ext cx="272361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3882595"/>
              <a:ext cx="0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3937343"/>
              <a:ext cx="17383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395947"/>
              <a:ext cx="1616858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450695"/>
              <a:ext cx="1612970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305172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305172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504259" y="241458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57.3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504751" y="247541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57.3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932520" y="1684912"/>
              <a:ext cx="192884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45.5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930358" y="1745743"/>
              <a:ext cx="192884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45.5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8171766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50.8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8175505" y="16238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50.9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305172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305172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536985" y="2902592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4.7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531384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8175505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30.7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8172281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30.6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534381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14.5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529266" y="357147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14.4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173168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46.6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75505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46.7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8173563" y="204960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31.8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8175505" y="21104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31.8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8175505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24.0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8166965" y="223209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23.9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6273946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9.6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6272855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9.6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399798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401745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144589" y="302294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25.5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141872" y="308377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25.5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305172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307758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5346373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333930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723052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708608" y="320649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1.7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572995" y="363231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577533" y="369314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305172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322556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922031" y="33879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16.5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918142" y="34487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16.5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59897" y="3872459"/>
              <a:ext cx="106826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Dairy Afterflavor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18806" y="375079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49938" y="3651345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49311" y="3531047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1316" y="3407966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27592" y="3287723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37523" y="3164697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120716" y="3042980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142489" y="2921318"/>
              <a:ext cx="50308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Stickiness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4142435" y="2778865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43035" y="2677994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689037" y="2534176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86528" y="2412514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83444" y="2313008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881562" y="2169190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984045" y="2069683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09502" y="1927176"/>
              <a:ext cx="96905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Green Apple Flavor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111330" y="1805568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847510" y="1706116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74113" y="1560880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433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52355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930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02035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324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82080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0.000 if recommended adjustments made.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Goodness of Fit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Global Optimization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Visualizations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Centrum Men (Green)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74902" y="2179326"/>
              <a:ext cx="129594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617594" y="3517609"/>
              <a:ext cx="6532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69179" y="3274285"/>
              <a:ext cx="70167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79347" y="3395947"/>
              <a:ext cx="69150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623117" y="1814340"/>
              <a:ext cx="164773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961558" y="2057664"/>
              <a:ext cx="130929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46716" y="2300988"/>
              <a:ext cx="112413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23128" y="3760933"/>
              <a:ext cx="64772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200084" y="2544312"/>
              <a:ext cx="107076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528591" y="1692678"/>
              <a:ext cx="174226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559707" y="3152623"/>
              <a:ext cx="71114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19669" y="3639271"/>
              <a:ext cx="65118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08154" y="2787637"/>
              <a:ext cx="86269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173423" y="2422650"/>
              <a:ext cx="109742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427714" y="2909299"/>
              <a:ext cx="84313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1775438" y="1936002"/>
              <a:ext cx="149541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06913" y="2665974"/>
              <a:ext cx="96393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557558" y="3030961"/>
              <a:ext cx="71329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647662" y="3882595"/>
              <a:ext cx="62318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49242" y="15603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4955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49225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443835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454004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497774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83621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2137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49778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074740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1403247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434364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494326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282811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048080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302371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650095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181569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432215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522319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665974"/>
              <a:ext cx="240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72072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422650"/>
              <a:ext cx="28703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477398"/>
              <a:ext cx="219908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1692678"/>
              <a:ext cx="287033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1747426"/>
              <a:ext cx="285457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1571016"/>
              <a:ext cx="215632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1625764"/>
              <a:ext cx="28703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1814340"/>
              <a:ext cx="28703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1869088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2909299"/>
              <a:ext cx="208254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2964047"/>
              <a:ext cx="35501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1936002"/>
              <a:ext cx="226289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1990750"/>
              <a:ext cx="28703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3517609"/>
              <a:ext cx="176371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3572357"/>
              <a:ext cx="122920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2300988"/>
              <a:ext cx="151114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2355736"/>
              <a:ext cx="28703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2057664"/>
              <a:ext cx="143256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2112412"/>
              <a:ext cx="28703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2179326"/>
              <a:ext cx="171920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2234074"/>
              <a:ext cx="28703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760933"/>
              <a:ext cx="249520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815681"/>
              <a:ext cx="96877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2787637"/>
              <a:ext cx="171904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284238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28703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183941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544312"/>
              <a:ext cx="23839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599060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3274285"/>
              <a:ext cx="270781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3329033"/>
              <a:ext cx="4120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3152623"/>
              <a:ext cx="163743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3207371"/>
              <a:ext cx="41788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639271"/>
              <a:ext cx="153360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694019"/>
              <a:ext cx="26782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3882595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3937343"/>
              <a:ext cx="135207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395947"/>
              <a:ext cx="28703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450695"/>
              <a:ext cx="161685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307573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305172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175505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74.8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504259" y="247541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57.3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8175505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49.8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8159747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49.5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461492" y="156295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39.6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8175505" y="16238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52.7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8175505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305172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513427" y="290233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660187" y="296316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7.2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7568065" y="192904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24.2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8175505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30.7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068890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20.8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534381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14.5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816320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75505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46.6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737735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15.9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8175505" y="21104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31.8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7024382" y="2172365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14.4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8175505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800381" y="375397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24.7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6273946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9.6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024217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305172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175505" y="302289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39.8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144589" y="308377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25.5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543569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305172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8012990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7.6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346373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942610" y="314566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7.1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723052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6838779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572995" y="369314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305172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657250" y="3935364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8175505" y="338788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29.3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922031" y="34487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16.5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59897" y="3872459"/>
              <a:ext cx="106826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Dairy Afterflavor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18806" y="375079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49938" y="3651345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49311" y="3531047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1316" y="3407966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27592" y="3287723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37523" y="3164697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120716" y="3042980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142489" y="2921318"/>
              <a:ext cx="50308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Stickiness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4142435" y="2778865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43035" y="2677994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689037" y="2534176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86528" y="2412514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83444" y="2313008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881562" y="2169190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984045" y="2069683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09502" y="1927176"/>
              <a:ext cx="96905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Green Apple Flavor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111330" y="1805568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847510" y="1706116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74113" y="1560880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052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14255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549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63935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6943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43980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Centrum Men (Yellow)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74902" y="2179326"/>
              <a:ext cx="129594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617594" y="3517609"/>
              <a:ext cx="6532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69179" y="3274285"/>
              <a:ext cx="70167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79347" y="3395947"/>
              <a:ext cx="69150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623117" y="1814340"/>
              <a:ext cx="164773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961558" y="2057664"/>
              <a:ext cx="130929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46716" y="2300988"/>
              <a:ext cx="112413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23128" y="3760933"/>
              <a:ext cx="64772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200084" y="2544312"/>
              <a:ext cx="107076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528591" y="1692678"/>
              <a:ext cx="174226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559707" y="3152623"/>
              <a:ext cx="71114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19669" y="3639271"/>
              <a:ext cx="65118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08154" y="2787637"/>
              <a:ext cx="86269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173423" y="2422650"/>
              <a:ext cx="109742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427714" y="2909299"/>
              <a:ext cx="84313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1775438" y="1936002"/>
              <a:ext cx="149541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06913" y="2665974"/>
              <a:ext cx="96393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557558" y="3030961"/>
              <a:ext cx="71329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647662" y="3882595"/>
              <a:ext cx="62318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49242" y="15603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4955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49225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443835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454004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497774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83621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2137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49778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074740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1403247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434364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494326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282811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048080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302371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650095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181569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432215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522319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665974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72072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422650"/>
              <a:ext cx="282233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477398"/>
              <a:ext cx="219908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1692678"/>
              <a:ext cx="2867928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1747426"/>
              <a:ext cx="285457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1571016"/>
              <a:ext cx="211773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1625764"/>
              <a:ext cx="28703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1814340"/>
              <a:ext cx="281436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1869088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2909299"/>
              <a:ext cx="24500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2964047"/>
              <a:ext cx="35501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1936002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1990750"/>
              <a:ext cx="28703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3517609"/>
              <a:ext cx="178850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3572357"/>
              <a:ext cx="122920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2300988"/>
              <a:ext cx="151884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2355736"/>
              <a:ext cx="28703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2057664"/>
              <a:ext cx="134984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2112412"/>
              <a:ext cx="28703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2179326"/>
              <a:ext cx="181887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2234074"/>
              <a:ext cx="28703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760933"/>
              <a:ext cx="241512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815681"/>
              <a:ext cx="96877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2787637"/>
              <a:ext cx="186098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284238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285229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183941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544312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599060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3274285"/>
              <a:ext cx="273757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3329033"/>
              <a:ext cx="4120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3152623"/>
              <a:ext cx="28703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3207371"/>
              <a:ext cx="41788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639271"/>
              <a:ext cx="211389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694019"/>
              <a:ext cx="26782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3882595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3937343"/>
              <a:ext cx="135207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395947"/>
              <a:ext cx="242120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450695"/>
              <a:ext cx="161685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305172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305172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127506" y="241458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73.5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504259" y="247541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57.3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8173101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49.7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8159747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49.5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422905" y="156295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38.9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8175505" y="16238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52.7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8119537" y="180737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14.7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305172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550177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660187" y="296316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7.2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305172" y="19279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8175505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30.7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093681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21.0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534381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14.5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824017" y="2294027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24.7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75505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46.6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655015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15.0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8175505" y="21104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31.8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7124046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15.2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8175505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720298" y="37528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23.9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6273946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9.6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166157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9.8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305172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157471" y="302289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39.5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144589" y="308377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25.5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305172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305172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8042746" y="3268382"/>
              <a:ext cx="168747" cy="612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7.7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346373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8175505" y="314566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723052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7419063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8.5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572995" y="369314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305172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657250" y="3935364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726377" y="338898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24.7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922031" y="34487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16.5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59897" y="3872459"/>
              <a:ext cx="106826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Dairy Afterflavor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18806" y="375079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49938" y="3651345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49311" y="3531047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1316" y="3407966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27592" y="3287723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37523" y="3164697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120716" y="3042980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142489" y="2921318"/>
              <a:ext cx="50308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Stickiness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4142435" y="2778865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43035" y="2677994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689037" y="2534176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86528" y="2412514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83444" y="2313008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881562" y="2169190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984045" y="2069683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09502" y="1927176"/>
              <a:ext cx="96905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Green Apple Flavor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111330" y="1805568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847510" y="1706116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74113" y="1560880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052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14255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549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63935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6943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43980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Centrum Women (Yellow)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74902" y="2179326"/>
              <a:ext cx="129594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617594" y="3517609"/>
              <a:ext cx="6532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69179" y="3274285"/>
              <a:ext cx="70167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79347" y="3395947"/>
              <a:ext cx="69150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623117" y="1814340"/>
              <a:ext cx="164773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961558" y="2057664"/>
              <a:ext cx="130929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46716" y="2300988"/>
              <a:ext cx="112413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23128" y="3760933"/>
              <a:ext cx="64772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200084" y="2544312"/>
              <a:ext cx="107076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528591" y="1692678"/>
              <a:ext cx="174226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559707" y="3152623"/>
              <a:ext cx="71114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19669" y="3639271"/>
              <a:ext cx="65118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08154" y="2787637"/>
              <a:ext cx="86269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173423" y="2422650"/>
              <a:ext cx="109742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427714" y="2909299"/>
              <a:ext cx="84313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1775438" y="1936002"/>
              <a:ext cx="149541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06913" y="2665974"/>
              <a:ext cx="96393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557558" y="3030961"/>
              <a:ext cx="71329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647662" y="3882595"/>
              <a:ext cx="62318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49242" y="15603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4955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49225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443835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454004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497774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83621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2137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49778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074740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1403247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434364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494326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282811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048080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302371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650095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181569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432215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522319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665974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72072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422650"/>
              <a:ext cx="284473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477398"/>
              <a:ext cx="219908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1692678"/>
              <a:ext cx="231982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1747426"/>
              <a:ext cx="285457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1571016"/>
              <a:ext cx="238557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1625764"/>
              <a:ext cx="28703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1814340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1869088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2909299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2964047"/>
              <a:ext cx="35501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1936002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1990750"/>
              <a:ext cx="28703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3517609"/>
              <a:ext cx="126789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3572357"/>
              <a:ext cx="122920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2300988"/>
              <a:ext cx="161633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2355736"/>
              <a:ext cx="28703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2057664"/>
              <a:ext cx="141752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2112412"/>
              <a:ext cx="28703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2179326"/>
              <a:ext cx="12956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2234074"/>
              <a:ext cx="28703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760933"/>
              <a:ext cx="28703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815681"/>
              <a:ext cx="96877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2787637"/>
              <a:ext cx="28703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284238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284328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183941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544312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599060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3274285"/>
              <a:ext cx="206805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3329033"/>
              <a:ext cx="4120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3152623"/>
              <a:ext cx="23116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3207371"/>
              <a:ext cx="41788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639271"/>
              <a:ext cx="28703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694019"/>
              <a:ext cx="26782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3882595"/>
              <a:ext cx="28703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3937343"/>
              <a:ext cx="135207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395947"/>
              <a:ext cx="242528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450695"/>
              <a:ext cx="161685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305172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305172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149905" y="241568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74.1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504259" y="247541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57.3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624997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40.2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8159747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49.5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690743" y="156295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43.8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8175505" y="16238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52.7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305172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305172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305172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660187" y="296316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7.2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305172" y="19279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8175505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30.7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573066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14.9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534381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14.5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921510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26.2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75505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46.6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722695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15.7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8175505" y="21104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31.8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434736" y="2172365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8175505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175505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6273946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9.6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175505" y="277961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305172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148455" y="302289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39.4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144589" y="308377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25.5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305172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305172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373231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5.8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346373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536340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723052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8175505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11.5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572995" y="369314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8175505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657250" y="3935364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730460" y="33879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24.8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922031" y="34487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16.5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59897" y="3872459"/>
              <a:ext cx="106826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Dairy Afterflavor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18806" y="375079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49938" y="3651345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49311" y="3531047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1316" y="3407966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27592" y="3287723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37523" y="3164697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120716" y="3042980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142489" y="2921318"/>
              <a:ext cx="50308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Stickiness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4142435" y="2778865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43035" y="2677994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689037" y="2534176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86528" y="2412514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83444" y="2313008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881562" y="2169190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984045" y="2069683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09502" y="1927176"/>
              <a:ext cx="96905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Green Apple Flavor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111330" y="1805568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847510" y="1706116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74113" y="1560880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052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14255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549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63935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6943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43980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Nature's Way Adult (Purple)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74902" y="2179326"/>
              <a:ext cx="129594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617594" y="3517609"/>
              <a:ext cx="6532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69179" y="3274285"/>
              <a:ext cx="70167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79347" y="3395947"/>
              <a:ext cx="69150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623117" y="1814340"/>
              <a:ext cx="164773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961558" y="2057664"/>
              <a:ext cx="130929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46716" y="2300988"/>
              <a:ext cx="112413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23128" y="3760933"/>
              <a:ext cx="64772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200084" y="2544312"/>
              <a:ext cx="107076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528591" y="1692678"/>
              <a:ext cx="174226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559707" y="3152623"/>
              <a:ext cx="71114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19669" y="3639271"/>
              <a:ext cx="65118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08154" y="2787637"/>
              <a:ext cx="86269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173423" y="2422650"/>
              <a:ext cx="109742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427714" y="2909299"/>
              <a:ext cx="84313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1775438" y="1936002"/>
              <a:ext cx="149541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06913" y="2665974"/>
              <a:ext cx="96393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557558" y="3030961"/>
              <a:ext cx="71329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647662" y="3882595"/>
              <a:ext cx="62318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49242" y="15603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4955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49225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443835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454004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497774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83621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2137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49778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074740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1403247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434364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494326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282811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048080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302371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650095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181569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432215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522319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665974"/>
              <a:ext cx="28703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720722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422650"/>
              <a:ext cx="3396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477398"/>
              <a:ext cx="219908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1692678"/>
              <a:ext cx="87430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1747426"/>
              <a:ext cx="285457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1571016"/>
              <a:ext cx="76056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1625764"/>
              <a:ext cx="28703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1814340"/>
              <a:ext cx="203697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1869088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2909299"/>
              <a:ext cx="28703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2964047"/>
              <a:ext cx="35501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1936002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1990750"/>
              <a:ext cx="28703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3517609"/>
              <a:ext cx="28703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3572357"/>
              <a:ext cx="122920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2300988"/>
              <a:ext cx="197513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2355736"/>
              <a:ext cx="28703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2057664"/>
              <a:ext cx="192975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2112412"/>
              <a:ext cx="28703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2179326"/>
              <a:ext cx="103037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2234074"/>
              <a:ext cx="28703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760933"/>
              <a:ext cx="191420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815681"/>
              <a:ext cx="96877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2787637"/>
              <a:ext cx="192892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284238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285484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183941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544312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599060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3274285"/>
              <a:ext cx="28703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3329033"/>
              <a:ext cx="4120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3152623"/>
              <a:ext cx="71128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3207371"/>
              <a:ext cx="41788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639271"/>
              <a:ext cx="23912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694019"/>
              <a:ext cx="26782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3882595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3937343"/>
              <a:ext cx="135207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395947"/>
              <a:ext cx="25213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450695"/>
              <a:ext cx="161685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8175505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49.8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305172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5339140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504259" y="247541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57.3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179475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15.2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8159747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49.5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065733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8175505" y="16238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52.7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342143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10.6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305172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8175505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58.6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660187" y="296316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7.2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305172" y="19279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8175505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30.7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175505" y="35095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33.8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534381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14.5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280302" y="229292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32.1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75505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46.6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234924" y="205070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21.4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8175505" y="21104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31.8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335548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8175505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219376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18.9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6273946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9.6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234094" y="277961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305172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160014" y="302289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39.6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144589" y="308377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25.5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305172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305172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8175505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346373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016457" y="3144561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3.1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723052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544300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572995" y="369314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305172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657250" y="3935364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826567" y="33879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25.7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922031" y="34487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16.5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59897" y="3872459"/>
              <a:ext cx="106826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Dairy Afterflavor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18806" y="375079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49938" y="3651345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49311" y="3531047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1316" y="3407966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27592" y="3287723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37523" y="3164697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120716" y="3042980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142489" y="2921318"/>
              <a:ext cx="50308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Stickiness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4142435" y="2778865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43035" y="2677994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689037" y="2534176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86528" y="2412514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83444" y="2313008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881562" y="2169190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984045" y="2069683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09502" y="1927176"/>
              <a:ext cx="96905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Green Apple Flavor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111330" y="1805568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847510" y="1706116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74113" y="1560880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052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14255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549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63935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6943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43980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One A Day Fruit Bite Women (Dark Red)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74902" y="2179326"/>
              <a:ext cx="129594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617594" y="3517609"/>
              <a:ext cx="6532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69179" y="3274285"/>
              <a:ext cx="70167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79347" y="3395947"/>
              <a:ext cx="69150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623117" y="1814340"/>
              <a:ext cx="164773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961558" y="2057664"/>
              <a:ext cx="130929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46716" y="2300988"/>
              <a:ext cx="112413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23128" y="3760933"/>
              <a:ext cx="64772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200084" y="2544312"/>
              <a:ext cx="107076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528591" y="1692678"/>
              <a:ext cx="174226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559707" y="3152623"/>
              <a:ext cx="71114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19669" y="3639271"/>
              <a:ext cx="65118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08154" y="2787637"/>
              <a:ext cx="86269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173423" y="2422650"/>
              <a:ext cx="109742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427714" y="2909299"/>
              <a:ext cx="84313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1775438" y="1936002"/>
              <a:ext cx="149541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06913" y="2665974"/>
              <a:ext cx="96393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557558" y="3030961"/>
              <a:ext cx="71329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647662" y="3882595"/>
              <a:ext cx="62318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49242" y="15603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4955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49225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443835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454004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497774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83621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2137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49778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074740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1403247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434364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494326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282811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048080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302371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650095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181569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432215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522319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665974"/>
              <a:ext cx="27040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72072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422650"/>
              <a:ext cx="886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477398"/>
              <a:ext cx="219908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1692678"/>
              <a:ext cx="115390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1747426"/>
              <a:ext cx="285457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1571016"/>
              <a:ext cx="83179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1625764"/>
              <a:ext cx="28703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1814340"/>
              <a:ext cx="16900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1869088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2909299"/>
              <a:ext cx="72559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2964047"/>
              <a:ext cx="35501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1936002"/>
              <a:ext cx="1800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1990750"/>
              <a:ext cx="28703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3517609"/>
              <a:ext cx="256956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3572357"/>
              <a:ext cx="122920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2300988"/>
              <a:ext cx="154647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2355736"/>
              <a:ext cx="28703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2057664"/>
              <a:ext cx="140913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2112412"/>
              <a:ext cx="28703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2179326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2234074"/>
              <a:ext cx="28703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760933"/>
              <a:ext cx="996008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815681"/>
              <a:ext cx="96877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2787637"/>
              <a:ext cx="8661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284238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228331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183941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544312"/>
              <a:ext cx="28703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599060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3274285"/>
              <a:ext cx="68668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3329033"/>
              <a:ext cx="4120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3152623"/>
              <a:ext cx="64904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3207371"/>
              <a:ext cx="41788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639271"/>
              <a:ext cx="30608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694019"/>
              <a:ext cx="26782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3882595"/>
              <a:ext cx="14719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3937343"/>
              <a:ext cx="135207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395947"/>
              <a:ext cx="200128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450695"/>
              <a:ext cx="161685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575582" y="2659267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4.7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305172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5314033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504259" y="247541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57.3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459075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8159747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49.5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136970" y="156295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15.3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8175505" y="16238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52.7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995267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8.8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305172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030765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14.8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660187" y="296316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7.2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323179" y="19279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8175505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30.7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874741" y="35095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534381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14.5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851647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25.1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75505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46.6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714308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15.6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8175505" y="21104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31.8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305172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8175505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6301180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9.8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6273946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9.6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171367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305172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588491" y="302289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31.7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144589" y="308377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25.5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8175505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11.5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305172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5373840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346373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954220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723052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611256" y="363231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572995" y="369314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452369" y="387453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657250" y="3935364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306459" y="33879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922031" y="34487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16.5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59897" y="3872459"/>
              <a:ext cx="106826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Dairy Afterflavor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18806" y="375079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49938" y="3651345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49311" y="3531047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1316" y="3407966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27592" y="3287723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37523" y="3164697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120716" y="3042980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142489" y="2921318"/>
              <a:ext cx="50308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Stickiness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4142435" y="2778865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43035" y="2677994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689037" y="2534176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86528" y="2412514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83444" y="2313008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881562" y="2169190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984045" y="2069683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09502" y="1927176"/>
              <a:ext cx="96905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Green Apple Flavor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111330" y="1805568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847510" y="1706116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74113" y="1560880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052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14255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549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63935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6943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43980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One A Day Men (Green)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74902" y="2179326"/>
              <a:ext cx="129594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617594" y="3517609"/>
              <a:ext cx="6532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69179" y="3274285"/>
              <a:ext cx="70167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79347" y="3395947"/>
              <a:ext cx="69150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623117" y="1814340"/>
              <a:ext cx="164773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961558" y="2057664"/>
              <a:ext cx="130929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46716" y="2300988"/>
              <a:ext cx="1124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23128" y="3760933"/>
              <a:ext cx="64772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200084" y="2544312"/>
              <a:ext cx="107076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528591" y="1692678"/>
              <a:ext cx="174226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559707" y="3152623"/>
              <a:ext cx="71114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19669" y="3639271"/>
              <a:ext cx="65118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08154" y="2787637"/>
              <a:ext cx="86269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173423" y="2422650"/>
              <a:ext cx="109742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427714" y="2909299"/>
              <a:ext cx="84313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1775438" y="1936002"/>
              <a:ext cx="149541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06913" y="2665974"/>
              <a:ext cx="96393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557558" y="3030961"/>
              <a:ext cx="71329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647662" y="3882595"/>
              <a:ext cx="62318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49242" y="15603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4955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49225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443835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454004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497774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83621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2137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49778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074740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1403247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434364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494326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282811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048080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302371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650095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181569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432215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522319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665974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72072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422650"/>
              <a:ext cx="219908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477398"/>
              <a:ext cx="219908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1692678"/>
              <a:ext cx="262734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1747426"/>
              <a:ext cx="285457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1571016"/>
              <a:ext cx="276986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1625764"/>
              <a:ext cx="28703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1814340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1869088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2909299"/>
              <a:ext cx="23181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2964047"/>
              <a:ext cx="35501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1936002"/>
              <a:ext cx="287033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1990750"/>
              <a:ext cx="28703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3517609"/>
              <a:ext cx="1229208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3572357"/>
              <a:ext cx="122920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2300988"/>
              <a:ext cx="287033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2355736"/>
              <a:ext cx="28703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2057664"/>
              <a:ext cx="287033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2112412"/>
              <a:ext cx="28703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2179326"/>
              <a:ext cx="287033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2234074"/>
              <a:ext cx="28703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760933"/>
              <a:ext cx="96877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815681"/>
              <a:ext cx="96877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2787637"/>
              <a:ext cx="9462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284238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183941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183941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544312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599060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3274285"/>
              <a:ext cx="4120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3329033"/>
              <a:ext cx="4120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3152623"/>
              <a:ext cx="41788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3207371"/>
              <a:ext cx="41788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639271"/>
              <a:ext cx="26782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694019"/>
              <a:ext cx="26782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3882595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3937343"/>
              <a:ext cx="135207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395947"/>
              <a:ext cx="1616858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450695"/>
              <a:ext cx="161685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305172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305172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504259" y="241458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57.3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504259" y="247541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57.3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932520" y="1684912"/>
              <a:ext cx="192884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45.5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8159747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49.5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8075039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50.8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8175505" y="16238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52.7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305172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305172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536985" y="2902592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4.7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660187" y="296316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7.2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8175505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30.7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8175505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30.7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534381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14.5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534381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14.5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175505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46.6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75505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46.6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8175505" y="204960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31.8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8175505" y="21104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31.8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8175505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8175505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6273946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9.6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6273946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9.6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399798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305172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144589" y="302294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25.5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144589" y="308377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25.5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305172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305172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5346373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346373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723052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723052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572995" y="363231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572995" y="369314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305172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657250" y="3935364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922031" y="33879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16.5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922031" y="34487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16.5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59897" y="3872459"/>
              <a:ext cx="106826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Dairy Afterflavor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18806" y="375079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49938" y="3651345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49311" y="3531047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1316" y="3407966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27592" y="3287723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37523" y="3164697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120716" y="3042980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142489" y="2921318"/>
              <a:ext cx="50308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Stickiness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4142435" y="2778865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43035" y="2677994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689037" y="2534176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86528" y="2412514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83444" y="2313008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881562" y="2169190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984045" y="2069683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09502" y="1927176"/>
              <a:ext cx="96905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Green Apple Flavor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111330" y="1805568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847510" y="1706116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74113" y="1560880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052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14255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549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63935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6943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43980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Cluster Analysis Overview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Liking Frequencies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62014" y="2163013"/>
              <a:ext cx="19968" cy="8562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895141" y="2077393"/>
              <a:ext cx="19968" cy="17124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61704" y="2191553"/>
              <a:ext cx="19968" cy="5708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94985" y="2220093"/>
              <a:ext cx="19968" cy="2854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028267" y="2105933"/>
              <a:ext cx="19968" cy="14270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072642" y="2191553"/>
              <a:ext cx="19968" cy="5708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094830" y="2191553"/>
              <a:ext cx="19968" cy="5708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161393" y="1991773"/>
              <a:ext cx="19968" cy="25686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27956" y="2191553"/>
              <a:ext cx="19968" cy="5708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294520" y="2020313"/>
              <a:ext cx="19968" cy="22832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361083" y="2220093"/>
              <a:ext cx="19968" cy="2854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427646" y="1677833"/>
              <a:ext cx="19968" cy="57080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1472021" y="2220093"/>
              <a:ext cx="19968" cy="2854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1494209" y="2077393"/>
              <a:ext cx="19968" cy="17124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1560772" y="1677833"/>
              <a:ext cx="19968" cy="57080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1693899" y="1706373"/>
              <a:ext cx="19968" cy="54226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1738274" y="2220093"/>
              <a:ext cx="19968" cy="2854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1827025" y="1906153"/>
              <a:ext cx="19968" cy="34248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895141" y="3278351"/>
              <a:ext cx="19968" cy="4180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1161393" y="3236543"/>
              <a:ext cx="19968" cy="8361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1227956" y="3278351"/>
              <a:ext cx="19968" cy="4180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1294520" y="3111118"/>
              <a:ext cx="19968" cy="20904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427646" y="3236543"/>
              <a:ext cx="19968" cy="8361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460927" y="3278351"/>
              <a:ext cx="19968" cy="4180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494209" y="3278351"/>
              <a:ext cx="19968" cy="4180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1560772" y="2860268"/>
              <a:ext cx="19968" cy="45989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1627335" y="3236543"/>
              <a:ext cx="19968" cy="8361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1649523" y="3278351"/>
              <a:ext cx="19968" cy="4180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1693899" y="2525802"/>
              <a:ext cx="19968" cy="7943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1760462" y="3194734"/>
              <a:ext cx="19968" cy="12542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827025" y="2525802"/>
              <a:ext cx="19968" cy="7943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767007" y="4336620"/>
              <a:ext cx="9984" cy="5506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900133" y="4263200"/>
              <a:ext cx="9984" cy="12848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966696" y="4354975"/>
              <a:ext cx="9984" cy="3670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999978" y="4373330"/>
              <a:ext cx="9984" cy="1835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1033259" y="4299910"/>
              <a:ext cx="9984" cy="9177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1077635" y="4354975"/>
              <a:ext cx="9984" cy="3670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1099822" y="4354975"/>
              <a:ext cx="9984" cy="3670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166386" y="4189781"/>
              <a:ext cx="9984" cy="20190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232949" y="4336620"/>
              <a:ext cx="9984" cy="5506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299512" y="4153071"/>
              <a:ext cx="9984" cy="23861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1366075" y="4373330"/>
              <a:ext cx="9984" cy="1835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2638" y="3987876"/>
              <a:ext cx="9984" cy="40380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465920" y="4373330"/>
              <a:ext cx="9984" cy="1835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477014" y="4373330"/>
              <a:ext cx="9984" cy="1835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1499201" y="4263200"/>
              <a:ext cx="9984" cy="12848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1565764" y="3822682"/>
              <a:ext cx="9984" cy="56900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1632328" y="4354975"/>
              <a:ext cx="9984" cy="3670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1654515" y="4373330"/>
              <a:ext cx="9984" cy="1835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1698891" y="3694198"/>
              <a:ext cx="9984" cy="69748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1743266" y="4373330"/>
              <a:ext cx="9984" cy="1835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1765454" y="4336620"/>
              <a:ext cx="9984" cy="5506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1832017" y="3822682"/>
              <a:ext cx="9984" cy="56900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2074005" y="2139040"/>
              <a:ext cx="9984" cy="1095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2207131" y="2111641"/>
              <a:ext cx="9984" cy="13699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2273694" y="2193837"/>
              <a:ext cx="9984" cy="5479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2340257" y="2084243"/>
              <a:ext cx="9984" cy="16439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2473384" y="1892454"/>
              <a:ext cx="9984" cy="356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2506665" y="2221235"/>
              <a:ext cx="9984" cy="2739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2517759" y="2193837"/>
              <a:ext cx="9984" cy="5479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2539947" y="2221235"/>
              <a:ext cx="9984" cy="2739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2562135" y="2221235"/>
              <a:ext cx="9984" cy="2739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2606510" y="2029446"/>
              <a:ext cx="9984" cy="21918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2639792" y="2221235"/>
              <a:ext cx="9984" cy="2739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2673073" y="2139040"/>
              <a:ext cx="9984" cy="1095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2739636" y="1892454"/>
              <a:ext cx="9984" cy="356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2784012" y="2193837"/>
              <a:ext cx="9984" cy="5479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2806199" y="2193837"/>
              <a:ext cx="9984" cy="5479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2828387" y="2221235"/>
              <a:ext cx="9984" cy="2739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2872763" y="1618470"/>
              <a:ext cx="9984" cy="63016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2939326" y="2166438"/>
              <a:ext cx="9984" cy="8219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2961514" y="2193837"/>
              <a:ext cx="9984" cy="5479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3005889" y="1728064"/>
              <a:ext cx="9984" cy="52056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3050264" y="2193837"/>
              <a:ext cx="9984" cy="5479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3072452" y="2221235"/>
              <a:ext cx="9984" cy="2739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3139015" y="2002048"/>
              <a:ext cx="9984" cy="24658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2202139" y="3281214"/>
              <a:ext cx="19968" cy="3894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2335265" y="3281214"/>
              <a:ext cx="19968" cy="3894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2468391" y="3164380"/>
              <a:ext cx="19968" cy="15577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2512767" y="3281214"/>
              <a:ext cx="19968" cy="3894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2601518" y="3203325"/>
              <a:ext cx="19968" cy="116833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2645893" y="3281214"/>
              <a:ext cx="19968" cy="3894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2734644" y="3164380"/>
              <a:ext cx="19968" cy="15577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2801207" y="3281214"/>
              <a:ext cx="19968" cy="3894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2867770" y="3008602"/>
              <a:ext cx="19968" cy="31155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2934334" y="3281214"/>
              <a:ext cx="19968" cy="3894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2956521" y="3281214"/>
              <a:ext cx="19968" cy="3894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2"/>
            <p:cNvSpPr/>
            <p:nvPr/>
          </p:nvSpPr>
          <p:spPr>
            <a:xfrm>
              <a:off x="3000897" y="2463376"/>
              <a:ext cx="19968" cy="85678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3"/>
            <p:cNvSpPr/>
            <p:nvPr/>
          </p:nvSpPr>
          <p:spPr>
            <a:xfrm>
              <a:off x="3067460" y="3242270"/>
              <a:ext cx="19968" cy="7788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4"/>
            <p:cNvSpPr/>
            <p:nvPr/>
          </p:nvSpPr>
          <p:spPr>
            <a:xfrm>
              <a:off x="3134023" y="2424432"/>
              <a:ext cx="19968" cy="89572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5"/>
            <p:cNvSpPr/>
            <p:nvPr/>
          </p:nvSpPr>
          <p:spPr>
            <a:xfrm>
              <a:off x="2074005" y="4321973"/>
              <a:ext cx="9984" cy="6971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6"/>
            <p:cNvSpPr/>
            <p:nvPr/>
          </p:nvSpPr>
          <p:spPr>
            <a:xfrm>
              <a:off x="2207131" y="4287117"/>
              <a:ext cx="9984" cy="10456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2273694" y="4356829"/>
              <a:ext cx="9984" cy="3485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2340257" y="4269689"/>
              <a:ext cx="9984" cy="1219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2473384" y="4095410"/>
              <a:ext cx="9984" cy="29627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2506665" y="4374257"/>
              <a:ext cx="9984" cy="1742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2517759" y="4339401"/>
              <a:ext cx="9984" cy="5228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2539947" y="4374257"/>
              <a:ext cx="9984" cy="1742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3"/>
            <p:cNvSpPr/>
            <p:nvPr/>
          </p:nvSpPr>
          <p:spPr>
            <a:xfrm>
              <a:off x="2562135" y="4374257"/>
              <a:ext cx="9984" cy="1742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4"/>
            <p:cNvSpPr/>
            <p:nvPr/>
          </p:nvSpPr>
          <p:spPr>
            <a:xfrm>
              <a:off x="2606510" y="4199978"/>
              <a:ext cx="9984" cy="19170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5"/>
            <p:cNvSpPr/>
            <p:nvPr/>
          </p:nvSpPr>
          <p:spPr>
            <a:xfrm>
              <a:off x="2639792" y="4374257"/>
              <a:ext cx="9984" cy="1742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6"/>
            <p:cNvSpPr/>
            <p:nvPr/>
          </p:nvSpPr>
          <p:spPr>
            <a:xfrm>
              <a:off x="2650885" y="4374257"/>
              <a:ext cx="9984" cy="1742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2673073" y="4321973"/>
              <a:ext cx="9984" cy="6971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2739636" y="4095410"/>
              <a:ext cx="9984" cy="29627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2784012" y="4356829"/>
              <a:ext cx="9984" cy="3485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2806199" y="4339401"/>
              <a:ext cx="9984" cy="5228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2828387" y="4374257"/>
              <a:ext cx="9984" cy="1742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2872763" y="3851420"/>
              <a:ext cx="9984" cy="54026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2939326" y="4321973"/>
              <a:ext cx="9984" cy="6971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2961514" y="4339401"/>
              <a:ext cx="9984" cy="5228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3005889" y="3677140"/>
              <a:ext cx="9984" cy="7145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6"/>
            <p:cNvSpPr/>
            <p:nvPr/>
          </p:nvSpPr>
          <p:spPr>
            <a:xfrm>
              <a:off x="3050264" y="4356829"/>
              <a:ext cx="9984" cy="3485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7"/>
            <p:cNvSpPr/>
            <p:nvPr/>
          </p:nvSpPr>
          <p:spPr>
            <a:xfrm>
              <a:off x="3072452" y="4339401"/>
              <a:ext cx="9984" cy="5228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8"/>
            <p:cNvSpPr/>
            <p:nvPr/>
          </p:nvSpPr>
          <p:spPr>
            <a:xfrm>
              <a:off x="3139015" y="3833992"/>
              <a:ext cx="9984" cy="55769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3376011" y="2168987"/>
              <a:ext cx="19968" cy="7964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0"/>
            <p:cNvSpPr/>
            <p:nvPr/>
          </p:nvSpPr>
          <p:spPr>
            <a:xfrm>
              <a:off x="3509137" y="2168987"/>
              <a:ext cx="19968" cy="7964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1"/>
            <p:cNvSpPr/>
            <p:nvPr/>
          </p:nvSpPr>
          <p:spPr>
            <a:xfrm>
              <a:off x="3642263" y="2036243"/>
              <a:ext cx="19968" cy="21239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3775390" y="2036243"/>
              <a:ext cx="19968" cy="21239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3841953" y="2222085"/>
              <a:ext cx="19968" cy="2654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4"/>
            <p:cNvSpPr/>
            <p:nvPr/>
          </p:nvSpPr>
          <p:spPr>
            <a:xfrm>
              <a:off x="3908516" y="2115889"/>
              <a:ext cx="19968" cy="13274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5"/>
            <p:cNvSpPr/>
            <p:nvPr/>
          </p:nvSpPr>
          <p:spPr>
            <a:xfrm>
              <a:off x="3975079" y="2142438"/>
              <a:ext cx="19968" cy="10619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4008361" y="2222085"/>
              <a:ext cx="19968" cy="2654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7"/>
            <p:cNvSpPr/>
            <p:nvPr/>
          </p:nvSpPr>
          <p:spPr>
            <a:xfrm>
              <a:off x="4041642" y="1691108"/>
              <a:ext cx="19968" cy="55752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8"/>
            <p:cNvSpPr/>
            <p:nvPr/>
          </p:nvSpPr>
          <p:spPr>
            <a:xfrm>
              <a:off x="4108205" y="2062791"/>
              <a:ext cx="19968" cy="18584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rc129"/>
            <p:cNvSpPr/>
            <p:nvPr/>
          </p:nvSpPr>
          <p:spPr>
            <a:xfrm>
              <a:off x="4174769" y="1611461"/>
              <a:ext cx="19968" cy="63717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0"/>
            <p:cNvSpPr/>
            <p:nvPr/>
          </p:nvSpPr>
          <p:spPr>
            <a:xfrm>
              <a:off x="4219144" y="2222085"/>
              <a:ext cx="19968" cy="2654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4241332" y="2115889"/>
              <a:ext cx="19968" cy="13274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rc132"/>
            <p:cNvSpPr/>
            <p:nvPr/>
          </p:nvSpPr>
          <p:spPr>
            <a:xfrm>
              <a:off x="4307895" y="1531814"/>
              <a:ext cx="19968" cy="71681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3"/>
            <p:cNvSpPr/>
            <p:nvPr/>
          </p:nvSpPr>
          <p:spPr>
            <a:xfrm>
              <a:off x="4374458" y="2195536"/>
              <a:ext cx="19968" cy="5309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rc134"/>
            <p:cNvSpPr/>
            <p:nvPr/>
          </p:nvSpPr>
          <p:spPr>
            <a:xfrm>
              <a:off x="4441021" y="2009694"/>
              <a:ext cx="19968" cy="23893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5"/>
            <p:cNvSpPr/>
            <p:nvPr/>
          </p:nvSpPr>
          <p:spPr>
            <a:xfrm>
              <a:off x="3376011" y="3286314"/>
              <a:ext cx="19968" cy="3384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rc136"/>
            <p:cNvSpPr/>
            <p:nvPr/>
          </p:nvSpPr>
          <p:spPr>
            <a:xfrm>
              <a:off x="3775390" y="3252470"/>
              <a:ext cx="19968" cy="6768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rc137"/>
            <p:cNvSpPr/>
            <p:nvPr/>
          </p:nvSpPr>
          <p:spPr>
            <a:xfrm>
              <a:off x="3841953" y="3286314"/>
              <a:ext cx="19968" cy="3384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rc138"/>
            <p:cNvSpPr/>
            <p:nvPr/>
          </p:nvSpPr>
          <p:spPr>
            <a:xfrm>
              <a:off x="3908516" y="3184780"/>
              <a:ext cx="19968" cy="13537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3975079" y="3286314"/>
              <a:ext cx="19968" cy="3384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4041642" y="3015556"/>
              <a:ext cx="19968" cy="30460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4086018" y="3286314"/>
              <a:ext cx="19968" cy="3384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4108205" y="3286314"/>
              <a:ext cx="19968" cy="3384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4174769" y="2778643"/>
              <a:ext cx="19968" cy="54151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rc144"/>
            <p:cNvSpPr/>
            <p:nvPr/>
          </p:nvSpPr>
          <p:spPr>
            <a:xfrm>
              <a:off x="4219144" y="3286314"/>
              <a:ext cx="19968" cy="3384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rc145"/>
            <p:cNvSpPr/>
            <p:nvPr/>
          </p:nvSpPr>
          <p:spPr>
            <a:xfrm>
              <a:off x="4241332" y="3252470"/>
              <a:ext cx="19968" cy="6768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rc146"/>
            <p:cNvSpPr/>
            <p:nvPr/>
          </p:nvSpPr>
          <p:spPr>
            <a:xfrm>
              <a:off x="4263519" y="3286314"/>
              <a:ext cx="19968" cy="3384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rc147"/>
            <p:cNvSpPr/>
            <p:nvPr/>
          </p:nvSpPr>
          <p:spPr>
            <a:xfrm>
              <a:off x="4307895" y="2744798"/>
              <a:ext cx="19968" cy="57536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rc148"/>
            <p:cNvSpPr/>
            <p:nvPr/>
          </p:nvSpPr>
          <p:spPr>
            <a:xfrm>
              <a:off x="4396646" y="3252470"/>
              <a:ext cx="19968" cy="6768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49"/>
            <p:cNvSpPr/>
            <p:nvPr/>
          </p:nvSpPr>
          <p:spPr>
            <a:xfrm>
              <a:off x="4441021" y="2474040"/>
              <a:ext cx="19968" cy="84611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rc150"/>
            <p:cNvSpPr/>
            <p:nvPr/>
          </p:nvSpPr>
          <p:spPr>
            <a:xfrm>
              <a:off x="3376011" y="4326882"/>
              <a:ext cx="19968" cy="6480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rc151"/>
            <p:cNvSpPr/>
            <p:nvPr/>
          </p:nvSpPr>
          <p:spPr>
            <a:xfrm>
              <a:off x="3509137" y="4343083"/>
              <a:ext cx="19968" cy="4860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rc152"/>
            <p:cNvSpPr/>
            <p:nvPr/>
          </p:nvSpPr>
          <p:spPr>
            <a:xfrm>
              <a:off x="3642263" y="4262080"/>
              <a:ext cx="19968" cy="12960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3775390" y="4229679"/>
              <a:ext cx="19968" cy="16200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3841953" y="4359284"/>
              <a:ext cx="19968" cy="3240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3908516" y="4245879"/>
              <a:ext cx="19968" cy="14580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3975079" y="4310682"/>
              <a:ext cx="19968" cy="8100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4008361" y="4375484"/>
              <a:ext cx="19968" cy="1620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rc158"/>
            <p:cNvSpPr/>
            <p:nvPr/>
          </p:nvSpPr>
          <p:spPr>
            <a:xfrm>
              <a:off x="4041642" y="3905667"/>
              <a:ext cx="19968" cy="48601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rc159"/>
            <p:cNvSpPr/>
            <p:nvPr/>
          </p:nvSpPr>
          <p:spPr>
            <a:xfrm>
              <a:off x="4086018" y="4375484"/>
              <a:ext cx="19968" cy="1620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rc160"/>
            <p:cNvSpPr/>
            <p:nvPr/>
          </p:nvSpPr>
          <p:spPr>
            <a:xfrm>
              <a:off x="4108205" y="4262080"/>
              <a:ext cx="19968" cy="12960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rc161"/>
            <p:cNvSpPr/>
            <p:nvPr/>
          </p:nvSpPr>
          <p:spPr>
            <a:xfrm>
              <a:off x="4174769" y="3743661"/>
              <a:ext cx="19968" cy="64802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rc162"/>
            <p:cNvSpPr/>
            <p:nvPr/>
          </p:nvSpPr>
          <p:spPr>
            <a:xfrm>
              <a:off x="4219144" y="4359284"/>
              <a:ext cx="19968" cy="3240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rc163"/>
            <p:cNvSpPr/>
            <p:nvPr/>
          </p:nvSpPr>
          <p:spPr>
            <a:xfrm>
              <a:off x="4241332" y="4278281"/>
              <a:ext cx="19968" cy="11340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rc164"/>
            <p:cNvSpPr/>
            <p:nvPr/>
          </p:nvSpPr>
          <p:spPr>
            <a:xfrm>
              <a:off x="4263519" y="4375484"/>
              <a:ext cx="19968" cy="1620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rc165"/>
            <p:cNvSpPr/>
            <p:nvPr/>
          </p:nvSpPr>
          <p:spPr>
            <a:xfrm>
              <a:off x="4307895" y="3678859"/>
              <a:ext cx="19968" cy="71282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rc166"/>
            <p:cNvSpPr/>
            <p:nvPr/>
          </p:nvSpPr>
          <p:spPr>
            <a:xfrm>
              <a:off x="4374458" y="4359284"/>
              <a:ext cx="19968" cy="3240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rc167"/>
            <p:cNvSpPr/>
            <p:nvPr/>
          </p:nvSpPr>
          <p:spPr>
            <a:xfrm>
              <a:off x="4396646" y="4359284"/>
              <a:ext cx="19968" cy="3240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rc168"/>
            <p:cNvSpPr/>
            <p:nvPr/>
          </p:nvSpPr>
          <p:spPr>
            <a:xfrm>
              <a:off x="4441021" y="3840865"/>
              <a:ext cx="19968" cy="55082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rc169"/>
            <p:cNvSpPr/>
            <p:nvPr/>
          </p:nvSpPr>
          <p:spPr>
            <a:xfrm>
              <a:off x="4689998" y="2092961"/>
              <a:ext cx="5990" cy="15567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rc170"/>
            <p:cNvSpPr/>
            <p:nvPr/>
          </p:nvSpPr>
          <p:spPr>
            <a:xfrm>
              <a:off x="4823124" y="2030691"/>
              <a:ext cx="5990" cy="21794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rc171"/>
            <p:cNvSpPr/>
            <p:nvPr/>
          </p:nvSpPr>
          <p:spPr>
            <a:xfrm>
              <a:off x="4956251" y="2155230"/>
              <a:ext cx="5990" cy="9340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rc172"/>
            <p:cNvSpPr/>
            <p:nvPr/>
          </p:nvSpPr>
          <p:spPr>
            <a:xfrm>
              <a:off x="5009501" y="2217499"/>
              <a:ext cx="5990" cy="3113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rc173"/>
            <p:cNvSpPr/>
            <p:nvPr/>
          </p:nvSpPr>
          <p:spPr>
            <a:xfrm>
              <a:off x="5089377" y="2092961"/>
              <a:ext cx="5990" cy="15567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rc174"/>
            <p:cNvSpPr/>
            <p:nvPr/>
          </p:nvSpPr>
          <p:spPr>
            <a:xfrm>
              <a:off x="5155940" y="2217499"/>
              <a:ext cx="5990" cy="3113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rc175"/>
            <p:cNvSpPr/>
            <p:nvPr/>
          </p:nvSpPr>
          <p:spPr>
            <a:xfrm>
              <a:off x="5163336" y="2217499"/>
              <a:ext cx="5990" cy="3113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rc176"/>
            <p:cNvSpPr/>
            <p:nvPr/>
          </p:nvSpPr>
          <p:spPr>
            <a:xfrm>
              <a:off x="5222503" y="2061826"/>
              <a:ext cx="5990" cy="18680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rc177"/>
            <p:cNvSpPr/>
            <p:nvPr/>
          </p:nvSpPr>
          <p:spPr>
            <a:xfrm>
              <a:off x="5249129" y="2217499"/>
              <a:ext cx="5990" cy="3113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rc178"/>
            <p:cNvSpPr/>
            <p:nvPr/>
          </p:nvSpPr>
          <p:spPr>
            <a:xfrm>
              <a:off x="5289066" y="2217499"/>
              <a:ext cx="5990" cy="3113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rc179"/>
            <p:cNvSpPr/>
            <p:nvPr/>
          </p:nvSpPr>
          <p:spPr>
            <a:xfrm>
              <a:off x="5302379" y="2217499"/>
              <a:ext cx="5990" cy="3113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rc180"/>
            <p:cNvSpPr/>
            <p:nvPr/>
          </p:nvSpPr>
          <p:spPr>
            <a:xfrm>
              <a:off x="5311254" y="2217499"/>
              <a:ext cx="5990" cy="3113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rc181"/>
            <p:cNvSpPr/>
            <p:nvPr/>
          </p:nvSpPr>
          <p:spPr>
            <a:xfrm>
              <a:off x="5340838" y="2217499"/>
              <a:ext cx="5990" cy="3113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rc182"/>
            <p:cNvSpPr/>
            <p:nvPr/>
          </p:nvSpPr>
          <p:spPr>
            <a:xfrm>
              <a:off x="5355630" y="1968422"/>
              <a:ext cx="5990" cy="28021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rc183"/>
            <p:cNvSpPr/>
            <p:nvPr/>
          </p:nvSpPr>
          <p:spPr>
            <a:xfrm>
              <a:off x="5388911" y="2217499"/>
              <a:ext cx="5990" cy="3113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rc184"/>
            <p:cNvSpPr/>
            <p:nvPr/>
          </p:nvSpPr>
          <p:spPr>
            <a:xfrm>
              <a:off x="5400005" y="2092961"/>
              <a:ext cx="5990" cy="15567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rc185"/>
            <p:cNvSpPr/>
            <p:nvPr/>
          </p:nvSpPr>
          <p:spPr>
            <a:xfrm>
              <a:off x="5444380" y="2155230"/>
              <a:ext cx="5990" cy="9340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rc186"/>
            <p:cNvSpPr/>
            <p:nvPr/>
          </p:nvSpPr>
          <p:spPr>
            <a:xfrm>
              <a:off x="5455474" y="2186364"/>
              <a:ext cx="5990" cy="6226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rc187"/>
            <p:cNvSpPr/>
            <p:nvPr/>
          </p:nvSpPr>
          <p:spPr>
            <a:xfrm>
              <a:off x="5462131" y="2217499"/>
              <a:ext cx="5990" cy="3113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rc188"/>
            <p:cNvSpPr/>
            <p:nvPr/>
          </p:nvSpPr>
          <p:spPr>
            <a:xfrm>
              <a:off x="5488756" y="1625942"/>
              <a:ext cx="5990" cy="62269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rc189"/>
            <p:cNvSpPr/>
            <p:nvPr/>
          </p:nvSpPr>
          <p:spPr>
            <a:xfrm>
              <a:off x="5522037" y="2217499"/>
              <a:ext cx="5990" cy="3113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rc190"/>
            <p:cNvSpPr/>
            <p:nvPr/>
          </p:nvSpPr>
          <p:spPr>
            <a:xfrm>
              <a:off x="5533131" y="2155230"/>
              <a:ext cx="5990" cy="9340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rc191"/>
            <p:cNvSpPr/>
            <p:nvPr/>
          </p:nvSpPr>
          <p:spPr>
            <a:xfrm>
              <a:off x="5555319" y="2186364"/>
              <a:ext cx="5990" cy="6226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rc192"/>
            <p:cNvSpPr/>
            <p:nvPr/>
          </p:nvSpPr>
          <p:spPr>
            <a:xfrm>
              <a:off x="5562715" y="2217499"/>
              <a:ext cx="5990" cy="3113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rc193"/>
            <p:cNvSpPr/>
            <p:nvPr/>
          </p:nvSpPr>
          <p:spPr>
            <a:xfrm>
              <a:off x="5577507" y="2217499"/>
              <a:ext cx="5990" cy="3113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rc194"/>
            <p:cNvSpPr/>
            <p:nvPr/>
          </p:nvSpPr>
          <p:spPr>
            <a:xfrm>
              <a:off x="5595257" y="2217499"/>
              <a:ext cx="5990" cy="3113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621882" y="1781615"/>
              <a:ext cx="5990" cy="46701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rc196"/>
            <p:cNvSpPr/>
            <p:nvPr/>
          </p:nvSpPr>
          <p:spPr>
            <a:xfrm>
              <a:off x="5636674" y="2217499"/>
              <a:ext cx="5990" cy="3113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rc197"/>
            <p:cNvSpPr/>
            <p:nvPr/>
          </p:nvSpPr>
          <p:spPr>
            <a:xfrm>
              <a:off x="5655164" y="2217499"/>
              <a:ext cx="5990" cy="3113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666258" y="2217499"/>
              <a:ext cx="5990" cy="3113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rc199"/>
            <p:cNvSpPr/>
            <p:nvPr/>
          </p:nvSpPr>
          <p:spPr>
            <a:xfrm>
              <a:off x="5681049" y="2186364"/>
              <a:ext cx="5990" cy="6226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rc200"/>
            <p:cNvSpPr/>
            <p:nvPr/>
          </p:nvSpPr>
          <p:spPr>
            <a:xfrm>
              <a:off x="5688445" y="2217499"/>
              <a:ext cx="5990" cy="3113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710633" y="2217499"/>
              <a:ext cx="5990" cy="3113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rc202"/>
            <p:cNvSpPr/>
            <p:nvPr/>
          </p:nvSpPr>
          <p:spPr>
            <a:xfrm>
              <a:off x="5740217" y="2217499"/>
              <a:ext cx="5990" cy="3113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rc203"/>
            <p:cNvSpPr/>
            <p:nvPr/>
          </p:nvSpPr>
          <p:spPr>
            <a:xfrm>
              <a:off x="5755009" y="2155230"/>
              <a:ext cx="5990" cy="9340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rc204"/>
            <p:cNvSpPr/>
            <p:nvPr/>
          </p:nvSpPr>
          <p:spPr>
            <a:xfrm>
              <a:off x="4779082" y="3295000"/>
              <a:ext cx="5325" cy="2515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4956583" y="3269841"/>
              <a:ext cx="5325" cy="5031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rc206"/>
            <p:cNvSpPr/>
            <p:nvPr/>
          </p:nvSpPr>
          <p:spPr>
            <a:xfrm>
              <a:off x="5000959" y="3295000"/>
              <a:ext cx="5325" cy="2515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rc207"/>
            <p:cNvSpPr/>
            <p:nvPr/>
          </p:nvSpPr>
          <p:spPr>
            <a:xfrm>
              <a:off x="5089710" y="3194364"/>
              <a:ext cx="5325" cy="12579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rc208"/>
            <p:cNvSpPr/>
            <p:nvPr/>
          </p:nvSpPr>
          <p:spPr>
            <a:xfrm>
              <a:off x="5134085" y="3295000"/>
              <a:ext cx="5325" cy="2515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rc209"/>
            <p:cNvSpPr/>
            <p:nvPr/>
          </p:nvSpPr>
          <p:spPr>
            <a:xfrm>
              <a:off x="5156273" y="3295000"/>
              <a:ext cx="5325" cy="2515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rc210"/>
            <p:cNvSpPr/>
            <p:nvPr/>
          </p:nvSpPr>
          <p:spPr>
            <a:xfrm>
              <a:off x="5222836" y="3194364"/>
              <a:ext cx="5325" cy="12579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rc211"/>
            <p:cNvSpPr/>
            <p:nvPr/>
          </p:nvSpPr>
          <p:spPr>
            <a:xfrm>
              <a:off x="5322681" y="3295000"/>
              <a:ext cx="5325" cy="2515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rc212"/>
            <p:cNvSpPr/>
            <p:nvPr/>
          </p:nvSpPr>
          <p:spPr>
            <a:xfrm>
              <a:off x="5329337" y="3295000"/>
              <a:ext cx="5325" cy="2515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rc213"/>
            <p:cNvSpPr/>
            <p:nvPr/>
          </p:nvSpPr>
          <p:spPr>
            <a:xfrm>
              <a:off x="5355962" y="3295000"/>
              <a:ext cx="5325" cy="2515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rc214"/>
            <p:cNvSpPr/>
            <p:nvPr/>
          </p:nvSpPr>
          <p:spPr>
            <a:xfrm>
              <a:off x="5370754" y="3295000"/>
              <a:ext cx="5325" cy="2515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rc215"/>
            <p:cNvSpPr/>
            <p:nvPr/>
          </p:nvSpPr>
          <p:spPr>
            <a:xfrm>
              <a:off x="5400338" y="3295000"/>
              <a:ext cx="5325" cy="2515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rc216"/>
            <p:cNvSpPr/>
            <p:nvPr/>
          </p:nvSpPr>
          <p:spPr>
            <a:xfrm>
              <a:off x="5422526" y="3295000"/>
              <a:ext cx="5325" cy="2515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rc217"/>
            <p:cNvSpPr/>
            <p:nvPr/>
          </p:nvSpPr>
          <p:spPr>
            <a:xfrm>
              <a:off x="5429921" y="3295000"/>
              <a:ext cx="5325" cy="2515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rc218"/>
            <p:cNvSpPr/>
            <p:nvPr/>
          </p:nvSpPr>
          <p:spPr>
            <a:xfrm>
              <a:off x="5435838" y="3295000"/>
              <a:ext cx="5325" cy="2515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rc219"/>
            <p:cNvSpPr/>
            <p:nvPr/>
          </p:nvSpPr>
          <p:spPr>
            <a:xfrm>
              <a:off x="5444713" y="3244682"/>
              <a:ext cx="5325" cy="7547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rc220"/>
            <p:cNvSpPr/>
            <p:nvPr/>
          </p:nvSpPr>
          <p:spPr>
            <a:xfrm>
              <a:off x="5474297" y="3295000"/>
              <a:ext cx="5325" cy="2515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rc221"/>
            <p:cNvSpPr/>
            <p:nvPr/>
          </p:nvSpPr>
          <p:spPr>
            <a:xfrm>
              <a:off x="5489089" y="2967934"/>
              <a:ext cx="5325" cy="35222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rc222"/>
            <p:cNvSpPr/>
            <p:nvPr/>
          </p:nvSpPr>
          <p:spPr>
            <a:xfrm>
              <a:off x="5522370" y="3295000"/>
              <a:ext cx="5325" cy="2515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rc223"/>
            <p:cNvSpPr/>
            <p:nvPr/>
          </p:nvSpPr>
          <p:spPr>
            <a:xfrm>
              <a:off x="5533464" y="3269841"/>
              <a:ext cx="5325" cy="5031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rc224"/>
            <p:cNvSpPr/>
            <p:nvPr/>
          </p:nvSpPr>
          <p:spPr>
            <a:xfrm>
              <a:off x="5542339" y="3295000"/>
              <a:ext cx="5325" cy="2515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rc225"/>
            <p:cNvSpPr/>
            <p:nvPr/>
          </p:nvSpPr>
          <p:spPr>
            <a:xfrm>
              <a:off x="5555652" y="3269841"/>
              <a:ext cx="5325" cy="5031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rc226"/>
            <p:cNvSpPr/>
            <p:nvPr/>
          </p:nvSpPr>
          <p:spPr>
            <a:xfrm>
              <a:off x="5577840" y="3219523"/>
              <a:ext cx="5325" cy="10063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rc227"/>
            <p:cNvSpPr/>
            <p:nvPr/>
          </p:nvSpPr>
          <p:spPr>
            <a:xfrm>
              <a:off x="5588933" y="3295000"/>
              <a:ext cx="5325" cy="2515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rc228"/>
            <p:cNvSpPr/>
            <p:nvPr/>
          </p:nvSpPr>
          <p:spPr>
            <a:xfrm>
              <a:off x="5622215" y="2666027"/>
              <a:ext cx="5325" cy="65413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rc229"/>
            <p:cNvSpPr/>
            <p:nvPr/>
          </p:nvSpPr>
          <p:spPr>
            <a:xfrm>
              <a:off x="5648840" y="3295000"/>
              <a:ext cx="5325" cy="2515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rc230"/>
            <p:cNvSpPr/>
            <p:nvPr/>
          </p:nvSpPr>
          <p:spPr>
            <a:xfrm>
              <a:off x="5666590" y="3269841"/>
              <a:ext cx="5325" cy="5031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rc231"/>
            <p:cNvSpPr/>
            <p:nvPr/>
          </p:nvSpPr>
          <p:spPr>
            <a:xfrm>
              <a:off x="5688778" y="3295000"/>
              <a:ext cx="5325" cy="2515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rc232"/>
            <p:cNvSpPr/>
            <p:nvPr/>
          </p:nvSpPr>
          <p:spPr>
            <a:xfrm>
              <a:off x="5710966" y="3244682"/>
              <a:ext cx="5325" cy="7547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rc233"/>
            <p:cNvSpPr/>
            <p:nvPr/>
          </p:nvSpPr>
          <p:spPr>
            <a:xfrm>
              <a:off x="5722060" y="3295000"/>
              <a:ext cx="5325" cy="2515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rc234"/>
            <p:cNvSpPr/>
            <p:nvPr/>
          </p:nvSpPr>
          <p:spPr>
            <a:xfrm>
              <a:off x="5755341" y="2666027"/>
              <a:ext cx="5325" cy="65413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rc235"/>
            <p:cNvSpPr/>
            <p:nvPr/>
          </p:nvSpPr>
          <p:spPr>
            <a:xfrm>
              <a:off x="4690331" y="4314314"/>
              <a:ext cx="5325" cy="7737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rc236"/>
            <p:cNvSpPr/>
            <p:nvPr/>
          </p:nvSpPr>
          <p:spPr>
            <a:xfrm>
              <a:off x="4779082" y="4376211"/>
              <a:ext cx="5325" cy="1547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rc237"/>
            <p:cNvSpPr/>
            <p:nvPr/>
          </p:nvSpPr>
          <p:spPr>
            <a:xfrm>
              <a:off x="4823457" y="4283366"/>
              <a:ext cx="5325" cy="10831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rc238"/>
            <p:cNvSpPr/>
            <p:nvPr/>
          </p:nvSpPr>
          <p:spPr>
            <a:xfrm>
              <a:off x="4956583" y="4314314"/>
              <a:ext cx="5325" cy="7737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rc239"/>
            <p:cNvSpPr/>
            <p:nvPr/>
          </p:nvSpPr>
          <p:spPr>
            <a:xfrm>
              <a:off x="5000959" y="4376211"/>
              <a:ext cx="5325" cy="1547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rc240"/>
            <p:cNvSpPr/>
            <p:nvPr/>
          </p:nvSpPr>
          <p:spPr>
            <a:xfrm>
              <a:off x="5009834" y="4376211"/>
              <a:ext cx="5325" cy="1547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rc241"/>
            <p:cNvSpPr/>
            <p:nvPr/>
          </p:nvSpPr>
          <p:spPr>
            <a:xfrm>
              <a:off x="5089710" y="4236944"/>
              <a:ext cx="5325" cy="15474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rc242"/>
            <p:cNvSpPr/>
            <p:nvPr/>
          </p:nvSpPr>
          <p:spPr>
            <a:xfrm>
              <a:off x="5134085" y="4376211"/>
              <a:ext cx="5325" cy="1547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rc243"/>
            <p:cNvSpPr/>
            <p:nvPr/>
          </p:nvSpPr>
          <p:spPr>
            <a:xfrm>
              <a:off x="5156273" y="4360736"/>
              <a:ext cx="5325" cy="3094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rc244"/>
            <p:cNvSpPr/>
            <p:nvPr/>
          </p:nvSpPr>
          <p:spPr>
            <a:xfrm>
              <a:off x="5163669" y="4376211"/>
              <a:ext cx="5325" cy="1547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rc245"/>
            <p:cNvSpPr/>
            <p:nvPr/>
          </p:nvSpPr>
          <p:spPr>
            <a:xfrm>
              <a:off x="5222836" y="4221470"/>
              <a:ext cx="5325" cy="17021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rc246"/>
            <p:cNvSpPr/>
            <p:nvPr/>
          </p:nvSpPr>
          <p:spPr>
            <a:xfrm>
              <a:off x="5249461" y="4376211"/>
              <a:ext cx="5325" cy="1547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rc247"/>
            <p:cNvSpPr/>
            <p:nvPr/>
          </p:nvSpPr>
          <p:spPr>
            <a:xfrm>
              <a:off x="5289399" y="4376211"/>
              <a:ext cx="5325" cy="1547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rc248"/>
            <p:cNvSpPr/>
            <p:nvPr/>
          </p:nvSpPr>
          <p:spPr>
            <a:xfrm>
              <a:off x="5302712" y="4376211"/>
              <a:ext cx="5325" cy="1547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rc249"/>
            <p:cNvSpPr/>
            <p:nvPr/>
          </p:nvSpPr>
          <p:spPr>
            <a:xfrm>
              <a:off x="5311587" y="4376211"/>
              <a:ext cx="5325" cy="1547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rc250"/>
            <p:cNvSpPr/>
            <p:nvPr/>
          </p:nvSpPr>
          <p:spPr>
            <a:xfrm>
              <a:off x="5322681" y="4376211"/>
              <a:ext cx="5325" cy="1547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rc251"/>
            <p:cNvSpPr/>
            <p:nvPr/>
          </p:nvSpPr>
          <p:spPr>
            <a:xfrm>
              <a:off x="5329337" y="4376211"/>
              <a:ext cx="5325" cy="1547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rc252"/>
            <p:cNvSpPr/>
            <p:nvPr/>
          </p:nvSpPr>
          <p:spPr>
            <a:xfrm>
              <a:off x="5341171" y="4376211"/>
              <a:ext cx="5325" cy="1547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rc253"/>
            <p:cNvSpPr/>
            <p:nvPr/>
          </p:nvSpPr>
          <p:spPr>
            <a:xfrm>
              <a:off x="5355962" y="4236944"/>
              <a:ext cx="5325" cy="15474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rc254"/>
            <p:cNvSpPr/>
            <p:nvPr/>
          </p:nvSpPr>
          <p:spPr>
            <a:xfrm>
              <a:off x="5370754" y="4376211"/>
              <a:ext cx="5325" cy="1547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rc255"/>
            <p:cNvSpPr/>
            <p:nvPr/>
          </p:nvSpPr>
          <p:spPr>
            <a:xfrm>
              <a:off x="5389244" y="4376211"/>
              <a:ext cx="5325" cy="1547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rc256"/>
            <p:cNvSpPr/>
            <p:nvPr/>
          </p:nvSpPr>
          <p:spPr>
            <a:xfrm>
              <a:off x="5400338" y="4298840"/>
              <a:ext cx="5325" cy="92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rc257"/>
            <p:cNvSpPr/>
            <p:nvPr/>
          </p:nvSpPr>
          <p:spPr>
            <a:xfrm>
              <a:off x="5422526" y="4376211"/>
              <a:ext cx="5325" cy="1547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rc258"/>
            <p:cNvSpPr/>
            <p:nvPr/>
          </p:nvSpPr>
          <p:spPr>
            <a:xfrm>
              <a:off x="5429921" y="4376211"/>
              <a:ext cx="5325" cy="1547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rc259"/>
            <p:cNvSpPr/>
            <p:nvPr/>
          </p:nvSpPr>
          <p:spPr>
            <a:xfrm>
              <a:off x="5435838" y="4376211"/>
              <a:ext cx="5325" cy="1547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rc260"/>
            <p:cNvSpPr/>
            <p:nvPr/>
          </p:nvSpPr>
          <p:spPr>
            <a:xfrm>
              <a:off x="5444713" y="4298840"/>
              <a:ext cx="5325" cy="92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rc261"/>
            <p:cNvSpPr/>
            <p:nvPr/>
          </p:nvSpPr>
          <p:spPr>
            <a:xfrm>
              <a:off x="5455807" y="4360736"/>
              <a:ext cx="5325" cy="3094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rc262"/>
            <p:cNvSpPr/>
            <p:nvPr/>
          </p:nvSpPr>
          <p:spPr>
            <a:xfrm>
              <a:off x="5462463" y="4376211"/>
              <a:ext cx="5325" cy="1547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rc263"/>
            <p:cNvSpPr/>
            <p:nvPr/>
          </p:nvSpPr>
          <p:spPr>
            <a:xfrm>
              <a:off x="5474297" y="4376211"/>
              <a:ext cx="5325" cy="1547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rc264"/>
            <p:cNvSpPr/>
            <p:nvPr/>
          </p:nvSpPr>
          <p:spPr>
            <a:xfrm>
              <a:off x="5489089" y="3865565"/>
              <a:ext cx="5325" cy="52611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rc265"/>
            <p:cNvSpPr/>
            <p:nvPr/>
          </p:nvSpPr>
          <p:spPr>
            <a:xfrm>
              <a:off x="5522370" y="4360736"/>
              <a:ext cx="5325" cy="3094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rc266"/>
            <p:cNvSpPr/>
            <p:nvPr/>
          </p:nvSpPr>
          <p:spPr>
            <a:xfrm>
              <a:off x="5533464" y="4314314"/>
              <a:ext cx="5325" cy="7737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rc267"/>
            <p:cNvSpPr/>
            <p:nvPr/>
          </p:nvSpPr>
          <p:spPr>
            <a:xfrm>
              <a:off x="5542339" y="4376211"/>
              <a:ext cx="5325" cy="1547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rc268"/>
            <p:cNvSpPr/>
            <p:nvPr/>
          </p:nvSpPr>
          <p:spPr>
            <a:xfrm>
              <a:off x="5555652" y="4329788"/>
              <a:ext cx="5325" cy="6189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rc269"/>
            <p:cNvSpPr/>
            <p:nvPr/>
          </p:nvSpPr>
          <p:spPr>
            <a:xfrm>
              <a:off x="5563048" y="4376211"/>
              <a:ext cx="5325" cy="1547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rc270"/>
            <p:cNvSpPr/>
            <p:nvPr/>
          </p:nvSpPr>
          <p:spPr>
            <a:xfrm>
              <a:off x="5577840" y="4314314"/>
              <a:ext cx="5325" cy="7737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rc271"/>
            <p:cNvSpPr/>
            <p:nvPr/>
          </p:nvSpPr>
          <p:spPr>
            <a:xfrm>
              <a:off x="5588933" y="4376211"/>
              <a:ext cx="5325" cy="1547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rc272"/>
            <p:cNvSpPr/>
            <p:nvPr/>
          </p:nvSpPr>
          <p:spPr>
            <a:xfrm>
              <a:off x="5595590" y="4376211"/>
              <a:ext cx="5325" cy="1547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rc273"/>
            <p:cNvSpPr/>
            <p:nvPr/>
          </p:nvSpPr>
          <p:spPr>
            <a:xfrm>
              <a:off x="5622215" y="3757246"/>
              <a:ext cx="5325" cy="63443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rc274"/>
            <p:cNvSpPr/>
            <p:nvPr/>
          </p:nvSpPr>
          <p:spPr>
            <a:xfrm>
              <a:off x="5637007" y="4376211"/>
              <a:ext cx="5325" cy="1547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rc275"/>
            <p:cNvSpPr/>
            <p:nvPr/>
          </p:nvSpPr>
          <p:spPr>
            <a:xfrm>
              <a:off x="5648840" y="4376211"/>
              <a:ext cx="5325" cy="1547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rc276"/>
            <p:cNvSpPr/>
            <p:nvPr/>
          </p:nvSpPr>
          <p:spPr>
            <a:xfrm>
              <a:off x="5655497" y="4376211"/>
              <a:ext cx="5325" cy="1547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rc277"/>
            <p:cNvSpPr/>
            <p:nvPr/>
          </p:nvSpPr>
          <p:spPr>
            <a:xfrm>
              <a:off x="5666590" y="4345262"/>
              <a:ext cx="5325" cy="4642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rc278"/>
            <p:cNvSpPr/>
            <p:nvPr/>
          </p:nvSpPr>
          <p:spPr>
            <a:xfrm>
              <a:off x="5681382" y="4360736"/>
              <a:ext cx="5325" cy="3094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rc279"/>
            <p:cNvSpPr/>
            <p:nvPr/>
          </p:nvSpPr>
          <p:spPr>
            <a:xfrm>
              <a:off x="5688778" y="4360736"/>
              <a:ext cx="5325" cy="3094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rc280"/>
            <p:cNvSpPr/>
            <p:nvPr/>
          </p:nvSpPr>
          <p:spPr>
            <a:xfrm>
              <a:off x="5710966" y="4329788"/>
              <a:ext cx="5325" cy="6189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rc281"/>
            <p:cNvSpPr/>
            <p:nvPr/>
          </p:nvSpPr>
          <p:spPr>
            <a:xfrm>
              <a:off x="5722060" y="4376211"/>
              <a:ext cx="5325" cy="1547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rc282"/>
            <p:cNvSpPr/>
            <p:nvPr/>
          </p:nvSpPr>
          <p:spPr>
            <a:xfrm>
              <a:off x="5740550" y="4376211"/>
              <a:ext cx="5325" cy="1547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rc283"/>
            <p:cNvSpPr/>
            <p:nvPr/>
          </p:nvSpPr>
          <p:spPr>
            <a:xfrm>
              <a:off x="5755341" y="3942936"/>
              <a:ext cx="5325" cy="44874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rc284"/>
            <p:cNvSpPr/>
            <p:nvPr/>
          </p:nvSpPr>
          <p:spPr>
            <a:xfrm>
              <a:off x="5990007" y="2004005"/>
              <a:ext cx="19968" cy="24462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rc285"/>
            <p:cNvSpPr/>
            <p:nvPr/>
          </p:nvSpPr>
          <p:spPr>
            <a:xfrm>
              <a:off x="6100946" y="2218055"/>
              <a:ext cx="19968" cy="3057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rc286"/>
            <p:cNvSpPr/>
            <p:nvPr/>
          </p:nvSpPr>
          <p:spPr>
            <a:xfrm>
              <a:off x="6123133" y="2095740"/>
              <a:ext cx="19968" cy="15289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rc287"/>
            <p:cNvSpPr/>
            <p:nvPr/>
          </p:nvSpPr>
          <p:spPr>
            <a:xfrm>
              <a:off x="6145321" y="2218055"/>
              <a:ext cx="19968" cy="3057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rc288"/>
            <p:cNvSpPr/>
            <p:nvPr/>
          </p:nvSpPr>
          <p:spPr>
            <a:xfrm>
              <a:off x="6256260" y="2126319"/>
              <a:ext cx="19968" cy="12231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rc289"/>
            <p:cNvSpPr/>
            <p:nvPr/>
          </p:nvSpPr>
          <p:spPr>
            <a:xfrm>
              <a:off x="6278447" y="2218055"/>
              <a:ext cx="19968" cy="3057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rc290"/>
            <p:cNvSpPr/>
            <p:nvPr/>
          </p:nvSpPr>
          <p:spPr>
            <a:xfrm>
              <a:off x="6345011" y="2187476"/>
              <a:ext cx="19968" cy="6115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rc291"/>
            <p:cNvSpPr/>
            <p:nvPr/>
          </p:nvSpPr>
          <p:spPr>
            <a:xfrm>
              <a:off x="6389386" y="2095740"/>
              <a:ext cx="19968" cy="15289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rc292"/>
            <p:cNvSpPr/>
            <p:nvPr/>
          </p:nvSpPr>
          <p:spPr>
            <a:xfrm>
              <a:off x="6455949" y="2218055"/>
              <a:ext cx="19968" cy="3057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rc293"/>
            <p:cNvSpPr/>
            <p:nvPr/>
          </p:nvSpPr>
          <p:spPr>
            <a:xfrm>
              <a:off x="6478137" y="2218055"/>
              <a:ext cx="19968" cy="3057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rc294"/>
            <p:cNvSpPr/>
            <p:nvPr/>
          </p:nvSpPr>
          <p:spPr>
            <a:xfrm>
              <a:off x="6522512" y="2095740"/>
              <a:ext cx="19968" cy="15289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rc295"/>
            <p:cNvSpPr/>
            <p:nvPr/>
          </p:nvSpPr>
          <p:spPr>
            <a:xfrm>
              <a:off x="6544700" y="2218055"/>
              <a:ext cx="19968" cy="3057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rc296"/>
            <p:cNvSpPr/>
            <p:nvPr/>
          </p:nvSpPr>
          <p:spPr>
            <a:xfrm>
              <a:off x="6566888" y="2218055"/>
              <a:ext cx="19968" cy="3057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rc297"/>
            <p:cNvSpPr/>
            <p:nvPr/>
          </p:nvSpPr>
          <p:spPr>
            <a:xfrm>
              <a:off x="6589075" y="2218055"/>
              <a:ext cx="19968" cy="3057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rc298"/>
            <p:cNvSpPr/>
            <p:nvPr/>
          </p:nvSpPr>
          <p:spPr>
            <a:xfrm>
              <a:off x="6611263" y="2187476"/>
              <a:ext cx="19968" cy="6115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rc299"/>
            <p:cNvSpPr/>
            <p:nvPr/>
          </p:nvSpPr>
          <p:spPr>
            <a:xfrm>
              <a:off x="6655639" y="1881690"/>
              <a:ext cx="19968" cy="36694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rc300"/>
            <p:cNvSpPr/>
            <p:nvPr/>
          </p:nvSpPr>
          <p:spPr>
            <a:xfrm>
              <a:off x="6677826" y="2187476"/>
              <a:ext cx="19968" cy="6115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rc301"/>
            <p:cNvSpPr/>
            <p:nvPr/>
          </p:nvSpPr>
          <p:spPr>
            <a:xfrm>
              <a:off x="6700014" y="2034583"/>
              <a:ext cx="19968" cy="21405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rc302"/>
            <p:cNvSpPr/>
            <p:nvPr/>
          </p:nvSpPr>
          <p:spPr>
            <a:xfrm>
              <a:off x="6788765" y="1759376"/>
              <a:ext cx="19968" cy="48925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rc303"/>
            <p:cNvSpPr/>
            <p:nvPr/>
          </p:nvSpPr>
          <p:spPr>
            <a:xfrm>
              <a:off x="6810953" y="2187476"/>
              <a:ext cx="19968" cy="6115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rc304"/>
            <p:cNvSpPr/>
            <p:nvPr/>
          </p:nvSpPr>
          <p:spPr>
            <a:xfrm>
              <a:off x="6877516" y="2187476"/>
              <a:ext cx="19968" cy="6115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rc305"/>
            <p:cNvSpPr/>
            <p:nvPr/>
          </p:nvSpPr>
          <p:spPr>
            <a:xfrm>
              <a:off x="6899704" y="2218055"/>
              <a:ext cx="19968" cy="3057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rc306"/>
            <p:cNvSpPr/>
            <p:nvPr/>
          </p:nvSpPr>
          <p:spPr>
            <a:xfrm>
              <a:off x="6921891" y="1667640"/>
              <a:ext cx="19968" cy="5809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rc307"/>
            <p:cNvSpPr/>
            <p:nvPr/>
          </p:nvSpPr>
          <p:spPr>
            <a:xfrm>
              <a:off x="7010642" y="2218055"/>
              <a:ext cx="19968" cy="3057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rc308"/>
            <p:cNvSpPr/>
            <p:nvPr/>
          </p:nvSpPr>
          <p:spPr>
            <a:xfrm>
              <a:off x="7032830" y="2218055"/>
              <a:ext cx="19968" cy="3057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rc309"/>
            <p:cNvSpPr/>
            <p:nvPr/>
          </p:nvSpPr>
          <p:spPr>
            <a:xfrm>
              <a:off x="7055018" y="1942848"/>
              <a:ext cx="19968" cy="30578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rc310"/>
            <p:cNvSpPr/>
            <p:nvPr/>
          </p:nvSpPr>
          <p:spPr>
            <a:xfrm>
              <a:off x="5990007" y="3292011"/>
              <a:ext cx="19968" cy="2814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rc311"/>
            <p:cNvSpPr/>
            <p:nvPr/>
          </p:nvSpPr>
          <p:spPr>
            <a:xfrm>
              <a:off x="6123133" y="3263863"/>
              <a:ext cx="19968" cy="5629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rc312"/>
            <p:cNvSpPr/>
            <p:nvPr/>
          </p:nvSpPr>
          <p:spPr>
            <a:xfrm>
              <a:off x="6256260" y="3263863"/>
              <a:ext cx="19968" cy="5629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rc313"/>
            <p:cNvSpPr/>
            <p:nvPr/>
          </p:nvSpPr>
          <p:spPr>
            <a:xfrm>
              <a:off x="6389386" y="3263863"/>
              <a:ext cx="19968" cy="5629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rc314"/>
            <p:cNvSpPr/>
            <p:nvPr/>
          </p:nvSpPr>
          <p:spPr>
            <a:xfrm>
              <a:off x="6522512" y="3263863"/>
              <a:ext cx="19968" cy="5629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rc315"/>
            <p:cNvSpPr/>
            <p:nvPr/>
          </p:nvSpPr>
          <p:spPr>
            <a:xfrm>
              <a:off x="6589075" y="3292011"/>
              <a:ext cx="19968" cy="2814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rc316"/>
            <p:cNvSpPr/>
            <p:nvPr/>
          </p:nvSpPr>
          <p:spPr>
            <a:xfrm>
              <a:off x="6611263" y="3292011"/>
              <a:ext cx="19968" cy="2814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rc317"/>
            <p:cNvSpPr/>
            <p:nvPr/>
          </p:nvSpPr>
          <p:spPr>
            <a:xfrm>
              <a:off x="6633451" y="3292011"/>
              <a:ext cx="19968" cy="2814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rc318"/>
            <p:cNvSpPr/>
            <p:nvPr/>
          </p:nvSpPr>
          <p:spPr>
            <a:xfrm>
              <a:off x="6655639" y="3207567"/>
              <a:ext cx="19968" cy="11259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rc319"/>
            <p:cNvSpPr/>
            <p:nvPr/>
          </p:nvSpPr>
          <p:spPr>
            <a:xfrm>
              <a:off x="6677826" y="3263863"/>
              <a:ext cx="19968" cy="5629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rc320"/>
            <p:cNvSpPr/>
            <p:nvPr/>
          </p:nvSpPr>
          <p:spPr>
            <a:xfrm>
              <a:off x="6700014" y="3263863"/>
              <a:ext cx="19968" cy="5629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rc321"/>
            <p:cNvSpPr/>
            <p:nvPr/>
          </p:nvSpPr>
          <p:spPr>
            <a:xfrm>
              <a:off x="6722202" y="3292011"/>
              <a:ext cx="19968" cy="2814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rc322"/>
            <p:cNvSpPr/>
            <p:nvPr/>
          </p:nvSpPr>
          <p:spPr>
            <a:xfrm>
              <a:off x="6744389" y="3263863"/>
              <a:ext cx="19968" cy="5629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rc323"/>
            <p:cNvSpPr/>
            <p:nvPr/>
          </p:nvSpPr>
          <p:spPr>
            <a:xfrm>
              <a:off x="6788765" y="2954233"/>
              <a:ext cx="19968" cy="36592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rc324"/>
            <p:cNvSpPr/>
            <p:nvPr/>
          </p:nvSpPr>
          <p:spPr>
            <a:xfrm>
              <a:off x="6833140" y="3263863"/>
              <a:ext cx="19968" cy="5629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rc325"/>
            <p:cNvSpPr/>
            <p:nvPr/>
          </p:nvSpPr>
          <p:spPr>
            <a:xfrm>
              <a:off x="6877516" y="3263863"/>
              <a:ext cx="19968" cy="5629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rc326"/>
            <p:cNvSpPr/>
            <p:nvPr/>
          </p:nvSpPr>
          <p:spPr>
            <a:xfrm>
              <a:off x="6921891" y="2532012"/>
              <a:ext cx="19968" cy="7881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rc327"/>
            <p:cNvSpPr/>
            <p:nvPr/>
          </p:nvSpPr>
          <p:spPr>
            <a:xfrm>
              <a:off x="6966267" y="3207567"/>
              <a:ext cx="19968" cy="11259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rc328"/>
            <p:cNvSpPr/>
            <p:nvPr/>
          </p:nvSpPr>
          <p:spPr>
            <a:xfrm>
              <a:off x="6988454" y="3235715"/>
              <a:ext cx="19968" cy="8444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rc329"/>
            <p:cNvSpPr/>
            <p:nvPr/>
          </p:nvSpPr>
          <p:spPr>
            <a:xfrm>
              <a:off x="7010642" y="3263863"/>
              <a:ext cx="19968" cy="5629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rc330"/>
            <p:cNvSpPr/>
            <p:nvPr/>
          </p:nvSpPr>
          <p:spPr>
            <a:xfrm>
              <a:off x="7032830" y="3292011"/>
              <a:ext cx="19968" cy="2814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rc331"/>
            <p:cNvSpPr/>
            <p:nvPr/>
          </p:nvSpPr>
          <p:spPr>
            <a:xfrm>
              <a:off x="7055018" y="2672752"/>
              <a:ext cx="19968" cy="64740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rc332"/>
            <p:cNvSpPr/>
            <p:nvPr/>
          </p:nvSpPr>
          <p:spPr>
            <a:xfrm>
              <a:off x="5990007" y="4245879"/>
              <a:ext cx="19968" cy="14580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rc333"/>
            <p:cNvSpPr/>
            <p:nvPr/>
          </p:nvSpPr>
          <p:spPr>
            <a:xfrm>
              <a:off x="6100946" y="4375484"/>
              <a:ext cx="19968" cy="1620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rc334"/>
            <p:cNvSpPr/>
            <p:nvPr/>
          </p:nvSpPr>
          <p:spPr>
            <a:xfrm>
              <a:off x="6123133" y="4278281"/>
              <a:ext cx="19968" cy="11340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rc335"/>
            <p:cNvSpPr/>
            <p:nvPr/>
          </p:nvSpPr>
          <p:spPr>
            <a:xfrm>
              <a:off x="6145321" y="4375484"/>
              <a:ext cx="19968" cy="1620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rc336"/>
            <p:cNvSpPr/>
            <p:nvPr/>
          </p:nvSpPr>
          <p:spPr>
            <a:xfrm>
              <a:off x="6256260" y="4294481"/>
              <a:ext cx="19968" cy="9720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rc337"/>
            <p:cNvSpPr/>
            <p:nvPr/>
          </p:nvSpPr>
          <p:spPr>
            <a:xfrm>
              <a:off x="6278447" y="4375484"/>
              <a:ext cx="19968" cy="1620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rc338"/>
            <p:cNvSpPr/>
            <p:nvPr/>
          </p:nvSpPr>
          <p:spPr>
            <a:xfrm>
              <a:off x="6345011" y="4359284"/>
              <a:ext cx="19968" cy="3240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rc339"/>
            <p:cNvSpPr/>
            <p:nvPr/>
          </p:nvSpPr>
          <p:spPr>
            <a:xfrm>
              <a:off x="6389386" y="4278281"/>
              <a:ext cx="19968" cy="11340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rc340"/>
            <p:cNvSpPr/>
            <p:nvPr/>
          </p:nvSpPr>
          <p:spPr>
            <a:xfrm>
              <a:off x="6455949" y="4375484"/>
              <a:ext cx="19968" cy="1620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rc341"/>
            <p:cNvSpPr/>
            <p:nvPr/>
          </p:nvSpPr>
          <p:spPr>
            <a:xfrm>
              <a:off x="6478137" y="4375484"/>
              <a:ext cx="19968" cy="1620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rc342"/>
            <p:cNvSpPr/>
            <p:nvPr/>
          </p:nvSpPr>
          <p:spPr>
            <a:xfrm>
              <a:off x="6522512" y="4278281"/>
              <a:ext cx="19968" cy="11340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rc343"/>
            <p:cNvSpPr/>
            <p:nvPr/>
          </p:nvSpPr>
          <p:spPr>
            <a:xfrm>
              <a:off x="6544700" y="4375484"/>
              <a:ext cx="19968" cy="1620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rc344"/>
            <p:cNvSpPr/>
            <p:nvPr/>
          </p:nvSpPr>
          <p:spPr>
            <a:xfrm>
              <a:off x="6566888" y="4375484"/>
              <a:ext cx="19968" cy="1620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rc345"/>
            <p:cNvSpPr/>
            <p:nvPr/>
          </p:nvSpPr>
          <p:spPr>
            <a:xfrm>
              <a:off x="6589075" y="4359284"/>
              <a:ext cx="19968" cy="3240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rc346"/>
            <p:cNvSpPr/>
            <p:nvPr/>
          </p:nvSpPr>
          <p:spPr>
            <a:xfrm>
              <a:off x="6611263" y="4343083"/>
              <a:ext cx="19968" cy="4860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rc347"/>
            <p:cNvSpPr/>
            <p:nvPr/>
          </p:nvSpPr>
          <p:spPr>
            <a:xfrm>
              <a:off x="6633451" y="4375484"/>
              <a:ext cx="19968" cy="1620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rc348"/>
            <p:cNvSpPr/>
            <p:nvPr/>
          </p:nvSpPr>
          <p:spPr>
            <a:xfrm>
              <a:off x="6655639" y="4132475"/>
              <a:ext cx="19968" cy="25920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rc349"/>
            <p:cNvSpPr/>
            <p:nvPr/>
          </p:nvSpPr>
          <p:spPr>
            <a:xfrm>
              <a:off x="6677826" y="4326882"/>
              <a:ext cx="19968" cy="6480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rc350"/>
            <p:cNvSpPr/>
            <p:nvPr/>
          </p:nvSpPr>
          <p:spPr>
            <a:xfrm>
              <a:off x="6700014" y="4245879"/>
              <a:ext cx="19968" cy="14580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rc351"/>
            <p:cNvSpPr/>
            <p:nvPr/>
          </p:nvSpPr>
          <p:spPr>
            <a:xfrm>
              <a:off x="6722202" y="4375484"/>
              <a:ext cx="19968" cy="1620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rc352"/>
            <p:cNvSpPr/>
            <p:nvPr/>
          </p:nvSpPr>
          <p:spPr>
            <a:xfrm>
              <a:off x="6744389" y="4359284"/>
              <a:ext cx="19968" cy="3240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rc353"/>
            <p:cNvSpPr/>
            <p:nvPr/>
          </p:nvSpPr>
          <p:spPr>
            <a:xfrm>
              <a:off x="6788765" y="3921868"/>
              <a:ext cx="19968" cy="46981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rc354"/>
            <p:cNvSpPr/>
            <p:nvPr/>
          </p:nvSpPr>
          <p:spPr>
            <a:xfrm>
              <a:off x="6810953" y="4359284"/>
              <a:ext cx="19968" cy="3240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rc355"/>
            <p:cNvSpPr/>
            <p:nvPr/>
          </p:nvSpPr>
          <p:spPr>
            <a:xfrm>
              <a:off x="6833140" y="4359284"/>
              <a:ext cx="19968" cy="3240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rc356"/>
            <p:cNvSpPr/>
            <p:nvPr/>
          </p:nvSpPr>
          <p:spPr>
            <a:xfrm>
              <a:off x="6877516" y="4326882"/>
              <a:ext cx="19968" cy="6480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rc357"/>
            <p:cNvSpPr/>
            <p:nvPr/>
          </p:nvSpPr>
          <p:spPr>
            <a:xfrm>
              <a:off x="6899704" y="4375484"/>
              <a:ext cx="19968" cy="1620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rc358"/>
            <p:cNvSpPr/>
            <p:nvPr/>
          </p:nvSpPr>
          <p:spPr>
            <a:xfrm>
              <a:off x="6921891" y="3630257"/>
              <a:ext cx="19968" cy="76142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rc359"/>
            <p:cNvSpPr/>
            <p:nvPr/>
          </p:nvSpPr>
          <p:spPr>
            <a:xfrm>
              <a:off x="6966267" y="4326882"/>
              <a:ext cx="19968" cy="6480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rc360"/>
            <p:cNvSpPr/>
            <p:nvPr/>
          </p:nvSpPr>
          <p:spPr>
            <a:xfrm>
              <a:off x="6988454" y="4343083"/>
              <a:ext cx="19968" cy="4860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rc361"/>
            <p:cNvSpPr/>
            <p:nvPr/>
          </p:nvSpPr>
          <p:spPr>
            <a:xfrm>
              <a:off x="7010642" y="4343083"/>
              <a:ext cx="19968" cy="4860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rc362"/>
            <p:cNvSpPr/>
            <p:nvPr/>
          </p:nvSpPr>
          <p:spPr>
            <a:xfrm>
              <a:off x="7032830" y="4359284"/>
              <a:ext cx="19968" cy="3240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rc363"/>
            <p:cNvSpPr/>
            <p:nvPr/>
          </p:nvSpPr>
          <p:spPr>
            <a:xfrm>
              <a:off x="7055018" y="3857065"/>
              <a:ext cx="19968" cy="53461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rc364"/>
            <p:cNvSpPr/>
            <p:nvPr/>
          </p:nvSpPr>
          <p:spPr>
            <a:xfrm>
              <a:off x="7277036" y="2212199"/>
              <a:ext cx="59906" cy="3643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rc365"/>
            <p:cNvSpPr/>
            <p:nvPr/>
          </p:nvSpPr>
          <p:spPr>
            <a:xfrm>
              <a:off x="7410163" y="2175765"/>
              <a:ext cx="59906" cy="7286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rc366"/>
            <p:cNvSpPr/>
            <p:nvPr/>
          </p:nvSpPr>
          <p:spPr>
            <a:xfrm>
              <a:off x="7543289" y="2139331"/>
              <a:ext cx="59906" cy="10930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rc367"/>
            <p:cNvSpPr/>
            <p:nvPr/>
          </p:nvSpPr>
          <p:spPr>
            <a:xfrm>
              <a:off x="7609852" y="2175765"/>
              <a:ext cx="59906" cy="7286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rc368"/>
            <p:cNvSpPr/>
            <p:nvPr/>
          </p:nvSpPr>
          <p:spPr>
            <a:xfrm>
              <a:off x="7676415" y="2175765"/>
              <a:ext cx="59906" cy="7286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rc369"/>
            <p:cNvSpPr/>
            <p:nvPr/>
          </p:nvSpPr>
          <p:spPr>
            <a:xfrm>
              <a:off x="7809542" y="2066463"/>
              <a:ext cx="59906" cy="18217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rc370"/>
            <p:cNvSpPr/>
            <p:nvPr/>
          </p:nvSpPr>
          <p:spPr>
            <a:xfrm>
              <a:off x="7942668" y="2066463"/>
              <a:ext cx="59906" cy="18217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rc371"/>
            <p:cNvSpPr/>
            <p:nvPr/>
          </p:nvSpPr>
          <p:spPr>
            <a:xfrm>
              <a:off x="8009231" y="2139331"/>
              <a:ext cx="59906" cy="10930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rc372"/>
            <p:cNvSpPr/>
            <p:nvPr/>
          </p:nvSpPr>
          <p:spPr>
            <a:xfrm>
              <a:off x="8075794" y="1337782"/>
              <a:ext cx="59906" cy="91085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rc373"/>
            <p:cNvSpPr/>
            <p:nvPr/>
          </p:nvSpPr>
          <p:spPr>
            <a:xfrm>
              <a:off x="8142357" y="2102897"/>
              <a:ext cx="59906" cy="14573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rc374"/>
            <p:cNvSpPr/>
            <p:nvPr/>
          </p:nvSpPr>
          <p:spPr>
            <a:xfrm>
              <a:off x="8208920" y="1556386"/>
              <a:ext cx="59906" cy="69224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rc375"/>
            <p:cNvSpPr/>
            <p:nvPr/>
          </p:nvSpPr>
          <p:spPr>
            <a:xfrm>
              <a:off x="8275484" y="2102897"/>
              <a:ext cx="59906" cy="14573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rc376"/>
            <p:cNvSpPr/>
            <p:nvPr/>
          </p:nvSpPr>
          <p:spPr>
            <a:xfrm>
              <a:off x="8342047" y="1556386"/>
              <a:ext cx="59906" cy="69224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rc377"/>
            <p:cNvSpPr/>
            <p:nvPr/>
          </p:nvSpPr>
          <p:spPr>
            <a:xfrm>
              <a:off x="7297005" y="3292557"/>
              <a:ext cx="19968" cy="2760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rc378"/>
            <p:cNvSpPr/>
            <p:nvPr/>
          </p:nvSpPr>
          <p:spPr>
            <a:xfrm>
              <a:off x="7430132" y="3292557"/>
              <a:ext cx="19968" cy="2760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rc379"/>
            <p:cNvSpPr/>
            <p:nvPr/>
          </p:nvSpPr>
          <p:spPr>
            <a:xfrm>
              <a:off x="7496695" y="3292557"/>
              <a:ext cx="19968" cy="2760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rc380"/>
            <p:cNvSpPr/>
            <p:nvPr/>
          </p:nvSpPr>
          <p:spPr>
            <a:xfrm>
              <a:off x="7563258" y="3292557"/>
              <a:ext cx="19968" cy="2760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rc381"/>
            <p:cNvSpPr/>
            <p:nvPr/>
          </p:nvSpPr>
          <p:spPr>
            <a:xfrm>
              <a:off x="7829510" y="3264956"/>
              <a:ext cx="19968" cy="55203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rc382"/>
            <p:cNvSpPr/>
            <p:nvPr/>
          </p:nvSpPr>
          <p:spPr>
            <a:xfrm>
              <a:off x="7896074" y="3292557"/>
              <a:ext cx="19968" cy="2760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rc383"/>
            <p:cNvSpPr/>
            <p:nvPr/>
          </p:nvSpPr>
          <p:spPr>
            <a:xfrm>
              <a:off x="7962637" y="3126948"/>
              <a:ext cx="19968" cy="19321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rc384"/>
            <p:cNvSpPr/>
            <p:nvPr/>
          </p:nvSpPr>
          <p:spPr>
            <a:xfrm>
              <a:off x="8029200" y="3264956"/>
              <a:ext cx="19968" cy="55203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rc385"/>
            <p:cNvSpPr/>
            <p:nvPr/>
          </p:nvSpPr>
          <p:spPr>
            <a:xfrm>
              <a:off x="8051388" y="3292557"/>
              <a:ext cx="19968" cy="2760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rc386"/>
            <p:cNvSpPr/>
            <p:nvPr/>
          </p:nvSpPr>
          <p:spPr>
            <a:xfrm>
              <a:off x="8095763" y="2988940"/>
              <a:ext cx="19968" cy="33121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rc387"/>
            <p:cNvSpPr/>
            <p:nvPr/>
          </p:nvSpPr>
          <p:spPr>
            <a:xfrm>
              <a:off x="8162326" y="3209753"/>
              <a:ext cx="19968" cy="11040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rc388"/>
            <p:cNvSpPr/>
            <p:nvPr/>
          </p:nvSpPr>
          <p:spPr>
            <a:xfrm>
              <a:off x="8228889" y="2436909"/>
              <a:ext cx="19968" cy="88324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rc389"/>
            <p:cNvSpPr/>
            <p:nvPr/>
          </p:nvSpPr>
          <p:spPr>
            <a:xfrm>
              <a:off x="8295453" y="3209753"/>
              <a:ext cx="19968" cy="11040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rc390"/>
            <p:cNvSpPr/>
            <p:nvPr/>
          </p:nvSpPr>
          <p:spPr>
            <a:xfrm>
              <a:off x="8317640" y="3292557"/>
              <a:ext cx="19968" cy="2760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rc391"/>
            <p:cNvSpPr/>
            <p:nvPr/>
          </p:nvSpPr>
          <p:spPr>
            <a:xfrm>
              <a:off x="8362016" y="2409308"/>
              <a:ext cx="19968" cy="91085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rc392"/>
            <p:cNvSpPr/>
            <p:nvPr/>
          </p:nvSpPr>
          <p:spPr>
            <a:xfrm>
              <a:off x="7297005" y="4356652"/>
              <a:ext cx="19968" cy="3503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rc393"/>
            <p:cNvSpPr/>
            <p:nvPr/>
          </p:nvSpPr>
          <p:spPr>
            <a:xfrm>
              <a:off x="7430132" y="4339136"/>
              <a:ext cx="19968" cy="5254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rc394"/>
            <p:cNvSpPr/>
            <p:nvPr/>
          </p:nvSpPr>
          <p:spPr>
            <a:xfrm>
              <a:off x="7496695" y="4374168"/>
              <a:ext cx="19968" cy="1751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rc395"/>
            <p:cNvSpPr/>
            <p:nvPr/>
          </p:nvSpPr>
          <p:spPr>
            <a:xfrm>
              <a:off x="7563258" y="4321619"/>
              <a:ext cx="19968" cy="7006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rc396"/>
            <p:cNvSpPr/>
            <p:nvPr/>
          </p:nvSpPr>
          <p:spPr>
            <a:xfrm>
              <a:off x="7629821" y="4356652"/>
              <a:ext cx="19968" cy="3503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rc397"/>
            <p:cNvSpPr/>
            <p:nvPr/>
          </p:nvSpPr>
          <p:spPr>
            <a:xfrm>
              <a:off x="7696384" y="4356652"/>
              <a:ext cx="19968" cy="3503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rc398"/>
            <p:cNvSpPr/>
            <p:nvPr/>
          </p:nvSpPr>
          <p:spPr>
            <a:xfrm>
              <a:off x="7829510" y="4269070"/>
              <a:ext cx="19968" cy="12261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rc399"/>
            <p:cNvSpPr/>
            <p:nvPr/>
          </p:nvSpPr>
          <p:spPr>
            <a:xfrm>
              <a:off x="7896074" y="4374168"/>
              <a:ext cx="19968" cy="1751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rc400"/>
            <p:cNvSpPr/>
            <p:nvPr/>
          </p:nvSpPr>
          <p:spPr>
            <a:xfrm>
              <a:off x="7962637" y="4181488"/>
              <a:ext cx="19968" cy="21019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rc401"/>
            <p:cNvSpPr/>
            <p:nvPr/>
          </p:nvSpPr>
          <p:spPr>
            <a:xfrm>
              <a:off x="8029200" y="4304103"/>
              <a:ext cx="19968" cy="8758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rc402"/>
            <p:cNvSpPr/>
            <p:nvPr/>
          </p:nvSpPr>
          <p:spPr>
            <a:xfrm>
              <a:off x="8051388" y="4374168"/>
              <a:ext cx="19968" cy="1751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rc403"/>
            <p:cNvSpPr/>
            <p:nvPr/>
          </p:nvSpPr>
          <p:spPr>
            <a:xfrm>
              <a:off x="8095763" y="3743579"/>
              <a:ext cx="19968" cy="64810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rc404"/>
            <p:cNvSpPr/>
            <p:nvPr/>
          </p:nvSpPr>
          <p:spPr>
            <a:xfrm>
              <a:off x="8162326" y="4251554"/>
              <a:ext cx="19968" cy="14013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rc405"/>
            <p:cNvSpPr/>
            <p:nvPr/>
          </p:nvSpPr>
          <p:spPr>
            <a:xfrm>
              <a:off x="8228889" y="3498350"/>
              <a:ext cx="19968" cy="89333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rc406"/>
            <p:cNvSpPr/>
            <p:nvPr/>
          </p:nvSpPr>
          <p:spPr>
            <a:xfrm>
              <a:off x="8295453" y="4251554"/>
              <a:ext cx="19968" cy="14013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rc407"/>
            <p:cNvSpPr/>
            <p:nvPr/>
          </p:nvSpPr>
          <p:spPr>
            <a:xfrm>
              <a:off x="8317640" y="4374168"/>
              <a:ext cx="19968" cy="1751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rc408"/>
            <p:cNvSpPr/>
            <p:nvPr/>
          </p:nvSpPr>
          <p:spPr>
            <a:xfrm>
              <a:off x="8362016" y="3480833"/>
              <a:ext cx="19968" cy="91085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tx409"/>
            <p:cNvSpPr/>
            <p:nvPr/>
          </p:nvSpPr>
          <p:spPr>
            <a:xfrm>
              <a:off x="757955" y="1175595"/>
              <a:ext cx="109309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Men (Green)</a:t>
              </a:r>
            </a:p>
          </p:txBody>
        </p:sp>
        <p:sp>
          <p:nvSpPr>
            <p:cNvPr id="411" name="tx410"/>
            <p:cNvSpPr/>
            <p:nvPr/>
          </p:nvSpPr>
          <p:spPr>
            <a:xfrm>
              <a:off x="2055649" y="1175595"/>
              <a:ext cx="11117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Men (Yellow)</a:t>
              </a:r>
            </a:p>
          </p:txBody>
        </p:sp>
        <p:sp>
          <p:nvSpPr>
            <p:cNvPr id="412" name="tx411"/>
            <p:cNvSpPr/>
            <p:nvPr/>
          </p:nvSpPr>
          <p:spPr>
            <a:xfrm>
              <a:off x="3278827" y="1175595"/>
              <a:ext cx="127934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Women (Yellow)</a:t>
              </a:r>
            </a:p>
          </p:txBody>
        </p:sp>
        <p:sp>
          <p:nvSpPr>
            <p:cNvPr id="413" name="tx412"/>
            <p:cNvSpPr/>
            <p:nvPr/>
          </p:nvSpPr>
          <p:spPr>
            <a:xfrm>
              <a:off x="4534720" y="1175595"/>
              <a:ext cx="138155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Nature's Way Adult (Purple)</a:t>
              </a:r>
            </a:p>
          </p:txBody>
        </p:sp>
        <p:sp>
          <p:nvSpPr>
            <p:cNvPr id="414" name="tx413"/>
            <p:cNvSpPr/>
            <p:nvPr/>
          </p:nvSpPr>
          <p:spPr>
            <a:xfrm>
              <a:off x="5523273" y="1175541"/>
              <a:ext cx="2018446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Fruit Bite Women (Dark Red)</a:t>
              </a:r>
            </a:p>
          </p:txBody>
        </p:sp>
        <p:sp>
          <p:nvSpPr>
            <p:cNvPr id="415" name="tx414"/>
            <p:cNvSpPr/>
            <p:nvPr/>
          </p:nvSpPr>
          <p:spPr>
            <a:xfrm>
              <a:off x="7233901" y="1175541"/>
              <a:ext cx="1211188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Men (Green)</a:t>
              </a:r>
            </a:p>
          </p:txBody>
        </p:sp>
        <p:sp>
          <p:nvSpPr>
            <p:cNvPr id="416" name="tx415"/>
            <p:cNvSpPr/>
            <p:nvPr/>
          </p:nvSpPr>
          <p:spPr>
            <a:xfrm>
              <a:off x="883415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417" name="tx416"/>
            <p:cNvSpPr/>
            <p:nvPr/>
          </p:nvSpPr>
          <p:spPr>
            <a:xfrm>
              <a:off x="1216230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418" name="tx417"/>
            <p:cNvSpPr/>
            <p:nvPr/>
          </p:nvSpPr>
          <p:spPr>
            <a:xfrm>
              <a:off x="1549046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419" name="tx418"/>
            <p:cNvSpPr/>
            <p:nvPr/>
          </p:nvSpPr>
          <p:spPr>
            <a:xfrm>
              <a:off x="2190413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420" name="tx419"/>
            <p:cNvSpPr/>
            <p:nvPr/>
          </p:nvSpPr>
          <p:spPr>
            <a:xfrm>
              <a:off x="2523229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421" name="tx420"/>
            <p:cNvSpPr/>
            <p:nvPr/>
          </p:nvSpPr>
          <p:spPr>
            <a:xfrm>
              <a:off x="2856044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422" name="tx421"/>
            <p:cNvSpPr/>
            <p:nvPr/>
          </p:nvSpPr>
          <p:spPr>
            <a:xfrm>
              <a:off x="3497411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423" name="tx422"/>
            <p:cNvSpPr/>
            <p:nvPr/>
          </p:nvSpPr>
          <p:spPr>
            <a:xfrm>
              <a:off x="3830227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424" name="tx423"/>
            <p:cNvSpPr/>
            <p:nvPr/>
          </p:nvSpPr>
          <p:spPr>
            <a:xfrm>
              <a:off x="4163043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425" name="tx424"/>
            <p:cNvSpPr/>
            <p:nvPr/>
          </p:nvSpPr>
          <p:spPr>
            <a:xfrm>
              <a:off x="4804409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426" name="tx425"/>
            <p:cNvSpPr/>
            <p:nvPr/>
          </p:nvSpPr>
          <p:spPr>
            <a:xfrm>
              <a:off x="5137225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427" name="tx426"/>
            <p:cNvSpPr/>
            <p:nvPr/>
          </p:nvSpPr>
          <p:spPr>
            <a:xfrm>
              <a:off x="5470041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428" name="tx427"/>
            <p:cNvSpPr/>
            <p:nvPr/>
          </p:nvSpPr>
          <p:spPr>
            <a:xfrm>
              <a:off x="6111407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429" name="tx428"/>
            <p:cNvSpPr/>
            <p:nvPr/>
          </p:nvSpPr>
          <p:spPr>
            <a:xfrm>
              <a:off x="6444223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430" name="tx429"/>
            <p:cNvSpPr/>
            <p:nvPr/>
          </p:nvSpPr>
          <p:spPr>
            <a:xfrm>
              <a:off x="6777039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431" name="tx430"/>
            <p:cNvSpPr/>
            <p:nvPr/>
          </p:nvSpPr>
          <p:spPr>
            <a:xfrm>
              <a:off x="7418405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432" name="tx431"/>
            <p:cNvSpPr/>
            <p:nvPr/>
          </p:nvSpPr>
          <p:spPr>
            <a:xfrm>
              <a:off x="7751221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433" name="tx432"/>
            <p:cNvSpPr/>
            <p:nvPr/>
          </p:nvSpPr>
          <p:spPr>
            <a:xfrm>
              <a:off x="8084037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434" name="rc433"/>
            <p:cNvSpPr/>
            <p:nvPr/>
          </p:nvSpPr>
          <p:spPr>
            <a:xfrm>
              <a:off x="3345718" y="4626864"/>
              <a:ext cx="2452562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rc434"/>
            <p:cNvSpPr/>
            <p:nvPr/>
          </p:nvSpPr>
          <p:spPr>
            <a:xfrm>
              <a:off x="3345718" y="4626864"/>
              <a:ext cx="2452562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rc435"/>
            <p:cNvSpPr/>
            <p:nvPr/>
          </p:nvSpPr>
          <p:spPr>
            <a:xfrm>
              <a:off x="3415307" y="4626864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rc436"/>
            <p:cNvSpPr/>
            <p:nvPr/>
          </p:nvSpPr>
          <p:spPr>
            <a:xfrm>
              <a:off x="3424307" y="4635863"/>
              <a:ext cx="201456" cy="2014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rc437"/>
            <p:cNvSpPr/>
            <p:nvPr/>
          </p:nvSpPr>
          <p:spPr>
            <a:xfrm>
              <a:off x="4391702" y="462686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rc438"/>
            <p:cNvSpPr/>
            <p:nvPr/>
          </p:nvSpPr>
          <p:spPr>
            <a:xfrm>
              <a:off x="4400702" y="4635863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rc439"/>
            <p:cNvSpPr/>
            <p:nvPr/>
          </p:nvSpPr>
          <p:spPr>
            <a:xfrm>
              <a:off x="5368097" y="462686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rc440"/>
            <p:cNvSpPr/>
            <p:nvPr/>
          </p:nvSpPr>
          <p:spPr>
            <a:xfrm>
              <a:off x="5377097" y="4635863"/>
              <a:ext cx="201456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tx441"/>
            <p:cNvSpPr/>
            <p:nvPr/>
          </p:nvSpPr>
          <p:spPr>
            <a:xfrm>
              <a:off x="3704352" y="4662860"/>
              <a:ext cx="617760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1 (n = 572)</a:t>
              </a:r>
            </a:p>
          </p:txBody>
        </p:sp>
        <p:sp>
          <p:nvSpPr>
            <p:cNvPr id="443" name="tx442"/>
            <p:cNvSpPr/>
            <p:nvPr/>
          </p:nvSpPr>
          <p:spPr>
            <a:xfrm>
              <a:off x="4680747" y="4662860"/>
              <a:ext cx="617760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 (n = 475)</a:t>
              </a:r>
            </a:p>
          </p:txBody>
        </p:sp>
        <p:sp>
          <p:nvSpPr>
            <p:cNvPr id="444" name="tx443"/>
            <p:cNvSpPr/>
            <p:nvPr/>
          </p:nvSpPr>
          <p:spPr>
            <a:xfrm>
              <a:off x="5657142" y="4691137"/>
              <a:ext cx="141138" cy="9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All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Liking Means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5"/>
            <p:cNvSpPr/>
            <p:nvPr/>
          </p:nvSpPr>
          <p:spPr>
            <a:xfrm>
              <a:off x="1459837" y="323201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2685390" y="323005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3910943" y="286785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5136495" y="309484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6362048" y="326642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7587601" y="221015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1500689" y="1793066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2726242" y="1827680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3951794" y="1867354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5177347" y="1949321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6402900" y="1876936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7628453" y="1622715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1541541" y="2711543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2767093" y="2713018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3992646" y="2473292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5218199" y="2514377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6443752" y="2607558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7669305" y="1903015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464237" y="2905295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484663" y="2905295"/>
              <a:ext cx="0" cy="703088"/>
            </a:xfrm>
            <a:custGeom>
              <a:avLst/>
              <a:pathLst>
                <a:path w="0" h="703088">
                  <a:moveTo>
                    <a:pt x="0" y="0"/>
                  </a:moveTo>
                  <a:lnTo>
                    <a:pt x="0" y="703088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4237" y="3608383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689790" y="2915799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710216" y="2915799"/>
              <a:ext cx="0" cy="678165"/>
            </a:xfrm>
            <a:custGeom>
              <a:avLst/>
              <a:pathLst>
                <a:path w="0" h="678165">
                  <a:moveTo>
                    <a:pt x="0" y="0"/>
                  </a:moveTo>
                  <a:lnTo>
                    <a:pt x="0" y="678165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689790" y="3593965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3915343" y="2590848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935769" y="2590848"/>
              <a:ext cx="0" cy="603667"/>
            </a:xfrm>
            <a:custGeom>
              <a:avLst/>
              <a:pathLst>
                <a:path w="0" h="603667">
                  <a:moveTo>
                    <a:pt x="0" y="0"/>
                  </a:moveTo>
                  <a:lnTo>
                    <a:pt x="0" y="603667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915343" y="3194515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140896" y="2756742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161321" y="2756742"/>
              <a:ext cx="0" cy="725855"/>
            </a:xfrm>
            <a:custGeom>
              <a:avLst/>
              <a:pathLst>
                <a:path w="0" h="725855">
                  <a:moveTo>
                    <a:pt x="0" y="0"/>
                  </a:moveTo>
                  <a:lnTo>
                    <a:pt x="0" y="725855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5140896" y="3482597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6366448" y="2890670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6386874" y="2890670"/>
              <a:ext cx="0" cy="801156"/>
            </a:xfrm>
            <a:custGeom>
              <a:avLst/>
              <a:pathLst>
                <a:path w="0" h="801156">
                  <a:moveTo>
                    <a:pt x="0" y="0"/>
                  </a:moveTo>
                  <a:lnTo>
                    <a:pt x="0" y="801156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6366448" y="3691826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7592001" y="1894609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7612427" y="1894609"/>
              <a:ext cx="0" cy="680738"/>
            </a:xfrm>
            <a:custGeom>
              <a:avLst/>
              <a:pathLst>
                <a:path w="0" h="680738">
                  <a:moveTo>
                    <a:pt x="0" y="0"/>
                  </a:moveTo>
                  <a:lnTo>
                    <a:pt x="0" y="680738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7592001" y="2575347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05089" y="1480691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25515" y="1480691"/>
              <a:ext cx="0" cy="674402"/>
            </a:xfrm>
            <a:custGeom>
              <a:avLst/>
              <a:pathLst>
                <a:path w="0" h="674402">
                  <a:moveTo>
                    <a:pt x="0" y="0"/>
                  </a:moveTo>
                  <a:lnTo>
                    <a:pt x="0" y="674402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05089" y="2155094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730642" y="1492874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751068" y="1492874"/>
              <a:ext cx="0" cy="719263"/>
            </a:xfrm>
            <a:custGeom>
              <a:avLst/>
              <a:pathLst>
                <a:path w="0" h="719263">
                  <a:moveTo>
                    <a:pt x="0" y="0"/>
                  </a:moveTo>
                  <a:lnTo>
                    <a:pt x="0" y="719263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730642" y="2212138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3956194" y="1588186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3976620" y="1588186"/>
              <a:ext cx="0" cy="607986"/>
            </a:xfrm>
            <a:custGeom>
              <a:avLst/>
              <a:pathLst>
                <a:path w="0" h="607986">
                  <a:moveTo>
                    <a:pt x="0" y="0"/>
                  </a:moveTo>
                  <a:lnTo>
                    <a:pt x="0" y="607986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3956194" y="2196173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5181747" y="1697155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5202173" y="1697155"/>
              <a:ext cx="0" cy="553984"/>
            </a:xfrm>
            <a:custGeom>
              <a:avLst/>
              <a:pathLst>
                <a:path w="0" h="553984">
                  <a:moveTo>
                    <a:pt x="0" y="0"/>
                  </a:moveTo>
                  <a:lnTo>
                    <a:pt x="0" y="553984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5181747" y="2251140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6407300" y="1599385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6427726" y="1599385"/>
              <a:ext cx="0" cy="604754"/>
            </a:xfrm>
            <a:custGeom>
              <a:avLst/>
              <a:pathLst>
                <a:path w="0" h="604754">
                  <a:moveTo>
                    <a:pt x="0" y="0"/>
                  </a:moveTo>
                  <a:lnTo>
                    <a:pt x="0" y="604754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6407300" y="2204139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7632853" y="1374190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7653279" y="1374190"/>
              <a:ext cx="0" cy="546701"/>
            </a:xfrm>
            <a:custGeom>
              <a:avLst/>
              <a:pathLst>
                <a:path w="0" h="546701">
                  <a:moveTo>
                    <a:pt x="0" y="0"/>
                  </a:moveTo>
                  <a:lnTo>
                    <a:pt x="0" y="546701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7632853" y="1920892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545941" y="2464032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566367" y="2464032"/>
              <a:ext cx="0" cy="544674"/>
            </a:xfrm>
            <a:custGeom>
              <a:avLst/>
              <a:pathLst>
                <a:path w="0" h="544674">
                  <a:moveTo>
                    <a:pt x="0" y="0"/>
                  </a:moveTo>
                  <a:lnTo>
                    <a:pt x="0" y="544674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545941" y="3008706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771493" y="2470543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791919" y="2470543"/>
              <a:ext cx="0" cy="534601"/>
            </a:xfrm>
            <a:custGeom>
              <a:avLst/>
              <a:pathLst>
                <a:path w="0" h="534601">
                  <a:moveTo>
                    <a:pt x="0" y="0"/>
                  </a:moveTo>
                  <a:lnTo>
                    <a:pt x="0" y="534601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771493" y="3005145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3997046" y="2271270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4017472" y="2271270"/>
              <a:ext cx="0" cy="453694"/>
            </a:xfrm>
            <a:custGeom>
              <a:avLst/>
              <a:pathLst>
                <a:path w="0" h="453694">
                  <a:moveTo>
                    <a:pt x="0" y="0"/>
                  </a:moveTo>
                  <a:lnTo>
                    <a:pt x="0" y="453694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3997046" y="2724965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5222599" y="2301125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5243025" y="2301125"/>
              <a:ext cx="0" cy="476155"/>
            </a:xfrm>
            <a:custGeom>
              <a:avLst/>
              <a:pathLst>
                <a:path w="0" h="476155">
                  <a:moveTo>
                    <a:pt x="0" y="0"/>
                  </a:moveTo>
                  <a:lnTo>
                    <a:pt x="0" y="476155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5222599" y="2777281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6448152" y="2362702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6468578" y="2362702"/>
              <a:ext cx="0" cy="539364"/>
            </a:xfrm>
            <a:custGeom>
              <a:avLst/>
              <a:pathLst>
                <a:path w="0" h="539364">
                  <a:moveTo>
                    <a:pt x="0" y="0"/>
                  </a:moveTo>
                  <a:lnTo>
                    <a:pt x="0" y="539364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6448152" y="2902066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7673705" y="1709491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7694131" y="1709491"/>
              <a:ext cx="0" cy="436700"/>
            </a:xfrm>
            <a:custGeom>
              <a:avLst/>
              <a:pathLst>
                <a:path w="0" h="436700">
                  <a:moveTo>
                    <a:pt x="0" y="0"/>
                  </a:moveTo>
                  <a:lnTo>
                    <a:pt x="0" y="43670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7673705" y="2146191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7"/>
            <p:cNvSpPr/>
            <p:nvPr/>
          </p:nvSpPr>
          <p:spPr>
            <a:xfrm>
              <a:off x="904436" y="3842061"/>
              <a:ext cx="1242156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Centrum Men (Green)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417198" y="3842061"/>
              <a:ext cx="1569950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Nature's Way Adult (Purple)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2119416" y="3987533"/>
              <a:ext cx="1263302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Centrum Men (Yellow)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5280881" y="3987471"/>
              <a:ext cx="2293689" cy="119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One A Day Fruit Bite Women (Dark Red)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3249719" y="4133005"/>
              <a:ext cx="1453802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Centrum Women (Yellow)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965104" y="4132943"/>
              <a:ext cx="1376350" cy="119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One A Day Men (Green)</a:t>
              </a:r>
            </a:p>
          </p:txBody>
        </p:sp>
        <p:sp>
          <p:nvSpPr>
            <p:cNvPr id="84" name="rc83"/>
            <p:cNvSpPr/>
            <p:nvPr/>
          </p:nvSpPr>
          <p:spPr>
            <a:xfrm>
              <a:off x="3293527" y="4418096"/>
              <a:ext cx="2591740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3293527" y="4418096"/>
              <a:ext cx="2591740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3432705" y="4487685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517607" y="457258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3454650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4409099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494001" y="4572587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4431045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85494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5470396" y="4572587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5407440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4"/>
            <p:cNvSpPr/>
            <p:nvPr/>
          </p:nvSpPr>
          <p:spPr>
            <a:xfrm>
              <a:off x="3721750" y="4523681"/>
              <a:ext cx="617760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1 (n = 572)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4698144" y="4523681"/>
              <a:ext cx="617760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 (n = 475)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674539" y="4551959"/>
              <a:ext cx="141138" cy="9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All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Goodness of Fit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5"/>
            <p:cNvSpPr/>
            <p:nvPr/>
          </p:nvSpPr>
          <p:spPr>
            <a:xfrm>
              <a:off x="3313581" y="31865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1606582" y="30891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7043152" y="26741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8042013" y="28387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7240531" y="24443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7914781" y="17957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1"/>
            <p:cNvSpPr/>
            <p:nvPr/>
          </p:nvSpPr>
          <p:spPr>
            <a:xfrm>
              <a:off x="1631408" y="1800313"/>
              <a:ext cx="6435430" cy="2362934"/>
            </a:xfrm>
            <a:custGeom>
              <a:avLst/>
              <a:pathLst>
                <a:path w="6435430" h="2362934">
                  <a:moveTo>
                    <a:pt x="0" y="544309"/>
                  </a:moveTo>
                  <a:lnTo>
                    <a:pt x="81461" y="546597"/>
                  </a:lnTo>
                  <a:lnTo>
                    <a:pt x="162922" y="548820"/>
                  </a:lnTo>
                  <a:lnTo>
                    <a:pt x="244383" y="550973"/>
                  </a:lnTo>
                  <a:lnTo>
                    <a:pt x="325844" y="553055"/>
                  </a:lnTo>
                  <a:lnTo>
                    <a:pt x="407305" y="555062"/>
                  </a:lnTo>
                  <a:lnTo>
                    <a:pt x="488766" y="556990"/>
                  </a:lnTo>
                  <a:lnTo>
                    <a:pt x="570228" y="558835"/>
                  </a:lnTo>
                  <a:lnTo>
                    <a:pt x="651689" y="560595"/>
                  </a:lnTo>
                  <a:lnTo>
                    <a:pt x="733150" y="562264"/>
                  </a:lnTo>
                  <a:lnTo>
                    <a:pt x="814611" y="563839"/>
                  </a:lnTo>
                  <a:lnTo>
                    <a:pt x="896072" y="565316"/>
                  </a:lnTo>
                  <a:lnTo>
                    <a:pt x="977533" y="566688"/>
                  </a:lnTo>
                  <a:lnTo>
                    <a:pt x="1058994" y="567952"/>
                  </a:lnTo>
                  <a:lnTo>
                    <a:pt x="1140456" y="569102"/>
                  </a:lnTo>
                  <a:lnTo>
                    <a:pt x="1221917" y="570133"/>
                  </a:lnTo>
                  <a:lnTo>
                    <a:pt x="1303378" y="571038"/>
                  </a:lnTo>
                  <a:lnTo>
                    <a:pt x="1384839" y="571811"/>
                  </a:lnTo>
                  <a:lnTo>
                    <a:pt x="1466300" y="572446"/>
                  </a:lnTo>
                  <a:lnTo>
                    <a:pt x="1547761" y="572936"/>
                  </a:lnTo>
                  <a:lnTo>
                    <a:pt x="1629223" y="573274"/>
                  </a:lnTo>
                  <a:lnTo>
                    <a:pt x="1710684" y="573451"/>
                  </a:lnTo>
                  <a:lnTo>
                    <a:pt x="1792145" y="573460"/>
                  </a:lnTo>
                  <a:lnTo>
                    <a:pt x="1873606" y="573293"/>
                  </a:lnTo>
                  <a:lnTo>
                    <a:pt x="1955067" y="572940"/>
                  </a:lnTo>
                  <a:lnTo>
                    <a:pt x="2036528" y="572392"/>
                  </a:lnTo>
                  <a:lnTo>
                    <a:pt x="2117989" y="571639"/>
                  </a:lnTo>
                  <a:lnTo>
                    <a:pt x="2199451" y="570671"/>
                  </a:lnTo>
                  <a:lnTo>
                    <a:pt x="2280912" y="569477"/>
                  </a:lnTo>
                  <a:lnTo>
                    <a:pt x="2362373" y="568047"/>
                  </a:lnTo>
                  <a:lnTo>
                    <a:pt x="2443834" y="566367"/>
                  </a:lnTo>
                  <a:lnTo>
                    <a:pt x="2525295" y="564428"/>
                  </a:lnTo>
                  <a:lnTo>
                    <a:pt x="2606756" y="562215"/>
                  </a:lnTo>
                  <a:lnTo>
                    <a:pt x="2688217" y="559716"/>
                  </a:lnTo>
                  <a:lnTo>
                    <a:pt x="2769679" y="556919"/>
                  </a:lnTo>
                  <a:lnTo>
                    <a:pt x="2851140" y="553809"/>
                  </a:lnTo>
                  <a:lnTo>
                    <a:pt x="2932601" y="550374"/>
                  </a:lnTo>
                  <a:lnTo>
                    <a:pt x="3014062" y="546598"/>
                  </a:lnTo>
                  <a:lnTo>
                    <a:pt x="3095523" y="542468"/>
                  </a:lnTo>
                  <a:lnTo>
                    <a:pt x="3176984" y="537971"/>
                  </a:lnTo>
                  <a:lnTo>
                    <a:pt x="3258446" y="533092"/>
                  </a:lnTo>
                  <a:lnTo>
                    <a:pt x="3339907" y="527819"/>
                  </a:lnTo>
                  <a:lnTo>
                    <a:pt x="3421368" y="522136"/>
                  </a:lnTo>
                  <a:lnTo>
                    <a:pt x="3502829" y="516033"/>
                  </a:lnTo>
                  <a:lnTo>
                    <a:pt x="3584290" y="509496"/>
                  </a:lnTo>
                  <a:lnTo>
                    <a:pt x="3665751" y="502514"/>
                  </a:lnTo>
                  <a:lnTo>
                    <a:pt x="3747212" y="495076"/>
                  </a:lnTo>
                  <a:lnTo>
                    <a:pt x="3828674" y="487174"/>
                  </a:lnTo>
                  <a:lnTo>
                    <a:pt x="3910135" y="478798"/>
                  </a:lnTo>
                  <a:lnTo>
                    <a:pt x="3991596" y="469942"/>
                  </a:lnTo>
                  <a:lnTo>
                    <a:pt x="4073057" y="460600"/>
                  </a:lnTo>
                  <a:lnTo>
                    <a:pt x="4154518" y="450767"/>
                  </a:lnTo>
                  <a:lnTo>
                    <a:pt x="4235979" y="440441"/>
                  </a:lnTo>
                  <a:lnTo>
                    <a:pt x="4317441" y="429621"/>
                  </a:lnTo>
                  <a:lnTo>
                    <a:pt x="4398902" y="418307"/>
                  </a:lnTo>
                  <a:lnTo>
                    <a:pt x="4480363" y="406501"/>
                  </a:lnTo>
                  <a:lnTo>
                    <a:pt x="4561824" y="394207"/>
                  </a:lnTo>
                  <a:lnTo>
                    <a:pt x="4643285" y="381430"/>
                  </a:lnTo>
                  <a:lnTo>
                    <a:pt x="4724746" y="368176"/>
                  </a:lnTo>
                  <a:lnTo>
                    <a:pt x="4806207" y="354453"/>
                  </a:lnTo>
                  <a:lnTo>
                    <a:pt x="4887669" y="340271"/>
                  </a:lnTo>
                  <a:lnTo>
                    <a:pt x="4969130" y="325640"/>
                  </a:lnTo>
                  <a:lnTo>
                    <a:pt x="5050591" y="310569"/>
                  </a:lnTo>
                  <a:lnTo>
                    <a:pt x="5132052" y="295073"/>
                  </a:lnTo>
                  <a:lnTo>
                    <a:pt x="5213513" y="279162"/>
                  </a:lnTo>
                  <a:lnTo>
                    <a:pt x="5294974" y="262850"/>
                  </a:lnTo>
                  <a:lnTo>
                    <a:pt x="5376435" y="246151"/>
                  </a:lnTo>
                  <a:lnTo>
                    <a:pt x="5457897" y="229078"/>
                  </a:lnTo>
                  <a:lnTo>
                    <a:pt x="5539358" y="211645"/>
                  </a:lnTo>
                  <a:lnTo>
                    <a:pt x="5620819" y="193867"/>
                  </a:lnTo>
                  <a:lnTo>
                    <a:pt x="5702280" y="175756"/>
                  </a:lnTo>
                  <a:lnTo>
                    <a:pt x="5783741" y="157328"/>
                  </a:lnTo>
                  <a:lnTo>
                    <a:pt x="5865202" y="138594"/>
                  </a:lnTo>
                  <a:lnTo>
                    <a:pt x="5946664" y="119569"/>
                  </a:lnTo>
                  <a:lnTo>
                    <a:pt x="6028125" y="100266"/>
                  </a:lnTo>
                  <a:lnTo>
                    <a:pt x="6109586" y="80697"/>
                  </a:lnTo>
                  <a:lnTo>
                    <a:pt x="6191047" y="60874"/>
                  </a:lnTo>
                  <a:lnTo>
                    <a:pt x="6272508" y="40809"/>
                  </a:lnTo>
                  <a:lnTo>
                    <a:pt x="6353969" y="20514"/>
                  </a:lnTo>
                  <a:lnTo>
                    <a:pt x="6435430" y="0"/>
                  </a:lnTo>
                  <a:lnTo>
                    <a:pt x="6435430" y="1219879"/>
                  </a:lnTo>
                  <a:lnTo>
                    <a:pt x="6353969" y="1220724"/>
                  </a:lnTo>
                  <a:lnTo>
                    <a:pt x="6272508" y="1221787"/>
                  </a:lnTo>
                  <a:lnTo>
                    <a:pt x="6191047" y="1223082"/>
                  </a:lnTo>
                  <a:lnTo>
                    <a:pt x="6109586" y="1224618"/>
                  </a:lnTo>
                  <a:lnTo>
                    <a:pt x="6028125" y="1226408"/>
                  </a:lnTo>
                  <a:lnTo>
                    <a:pt x="5946664" y="1228464"/>
                  </a:lnTo>
                  <a:lnTo>
                    <a:pt x="5865202" y="1230798"/>
                  </a:lnTo>
                  <a:lnTo>
                    <a:pt x="5783741" y="1233424"/>
                  </a:lnTo>
                  <a:lnTo>
                    <a:pt x="5702280" y="1236354"/>
                  </a:lnTo>
                  <a:lnTo>
                    <a:pt x="5620819" y="1239602"/>
                  </a:lnTo>
                  <a:lnTo>
                    <a:pt x="5539358" y="1243183"/>
                  </a:lnTo>
                  <a:lnTo>
                    <a:pt x="5457897" y="1247109"/>
                  </a:lnTo>
                  <a:lnTo>
                    <a:pt x="5376435" y="1251395"/>
                  </a:lnTo>
                  <a:lnTo>
                    <a:pt x="5294974" y="1256055"/>
                  </a:lnTo>
                  <a:lnTo>
                    <a:pt x="5213513" y="1261103"/>
                  </a:lnTo>
                  <a:lnTo>
                    <a:pt x="5132052" y="1266551"/>
                  </a:lnTo>
                  <a:lnTo>
                    <a:pt x="5050591" y="1272413"/>
                  </a:lnTo>
                  <a:lnTo>
                    <a:pt x="4969130" y="1278702"/>
                  </a:lnTo>
                  <a:lnTo>
                    <a:pt x="4887669" y="1285429"/>
                  </a:lnTo>
                  <a:lnTo>
                    <a:pt x="4806207" y="1292606"/>
                  </a:lnTo>
                  <a:lnTo>
                    <a:pt x="4724746" y="1300243"/>
                  </a:lnTo>
                  <a:lnTo>
                    <a:pt x="4643285" y="1308348"/>
                  </a:lnTo>
                  <a:lnTo>
                    <a:pt x="4561824" y="1316930"/>
                  </a:lnTo>
                  <a:lnTo>
                    <a:pt x="4480363" y="1325995"/>
                  </a:lnTo>
                  <a:lnTo>
                    <a:pt x="4398902" y="1335548"/>
                  </a:lnTo>
                  <a:lnTo>
                    <a:pt x="4317441" y="1345593"/>
                  </a:lnTo>
                  <a:lnTo>
                    <a:pt x="4235979" y="1356131"/>
                  </a:lnTo>
                  <a:lnTo>
                    <a:pt x="4154518" y="1367165"/>
                  </a:lnTo>
                  <a:lnTo>
                    <a:pt x="4073057" y="1378691"/>
                  </a:lnTo>
                  <a:lnTo>
                    <a:pt x="3991596" y="1390708"/>
                  </a:lnTo>
                  <a:lnTo>
                    <a:pt x="3910135" y="1403210"/>
                  </a:lnTo>
                  <a:lnTo>
                    <a:pt x="3828674" y="1416194"/>
                  </a:lnTo>
                  <a:lnTo>
                    <a:pt x="3747212" y="1429651"/>
                  </a:lnTo>
                  <a:lnTo>
                    <a:pt x="3665751" y="1443572"/>
                  </a:lnTo>
                  <a:lnTo>
                    <a:pt x="3584290" y="1457949"/>
                  </a:lnTo>
                  <a:lnTo>
                    <a:pt x="3502829" y="1472771"/>
                  </a:lnTo>
                  <a:lnTo>
                    <a:pt x="3421368" y="1488027"/>
                  </a:lnTo>
                  <a:lnTo>
                    <a:pt x="3339907" y="1503704"/>
                  </a:lnTo>
                  <a:lnTo>
                    <a:pt x="3258446" y="1519789"/>
                  </a:lnTo>
                  <a:lnTo>
                    <a:pt x="3176984" y="1536269"/>
                  </a:lnTo>
                  <a:lnTo>
                    <a:pt x="3095523" y="1553131"/>
                  </a:lnTo>
                  <a:lnTo>
                    <a:pt x="3014062" y="1570360"/>
                  </a:lnTo>
                  <a:lnTo>
                    <a:pt x="2932601" y="1587944"/>
                  </a:lnTo>
                  <a:lnTo>
                    <a:pt x="2851140" y="1605867"/>
                  </a:lnTo>
                  <a:lnTo>
                    <a:pt x="2769679" y="1624116"/>
                  </a:lnTo>
                  <a:lnTo>
                    <a:pt x="2688217" y="1642678"/>
                  </a:lnTo>
                  <a:lnTo>
                    <a:pt x="2606756" y="1661538"/>
                  </a:lnTo>
                  <a:lnTo>
                    <a:pt x="2525295" y="1680685"/>
                  </a:lnTo>
                  <a:lnTo>
                    <a:pt x="2443834" y="1700104"/>
                  </a:lnTo>
                  <a:lnTo>
                    <a:pt x="2362373" y="1719784"/>
                  </a:lnTo>
                  <a:lnTo>
                    <a:pt x="2280912" y="1739712"/>
                  </a:lnTo>
                  <a:lnTo>
                    <a:pt x="2199451" y="1759878"/>
                  </a:lnTo>
                  <a:lnTo>
                    <a:pt x="2117989" y="1780269"/>
                  </a:lnTo>
                  <a:lnTo>
                    <a:pt x="2036528" y="1800875"/>
                  </a:lnTo>
                  <a:lnTo>
                    <a:pt x="1955067" y="1821686"/>
                  </a:lnTo>
                  <a:lnTo>
                    <a:pt x="1873606" y="1842692"/>
                  </a:lnTo>
                  <a:lnTo>
                    <a:pt x="1792145" y="1863883"/>
                  </a:lnTo>
                  <a:lnTo>
                    <a:pt x="1710684" y="1885251"/>
                  </a:lnTo>
                  <a:lnTo>
                    <a:pt x="1629223" y="1906788"/>
                  </a:lnTo>
                  <a:lnTo>
                    <a:pt x="1547761" y="1928485"/>
                  </a:lnTo>
                  <a:lnTo>
                    <a:pt x="1466300" y="1950334"/>
                  </a:lnTo>
                  <a:lnTo>
                    <a:pt x="1384839" y="1972328"/>
                  </a:lnTo>
                  <a:lnTo>
                    <a:pt x="1303378" y="1994460"/>
                  </a:lnTo>
                  <a:lnTo>
                    <a:pt x="1221917" y="2016724"/>
                  </a:lnTo>
                  <a:lnTo>
                    <a:pt x="1140456" y="2039114"/>
                  </a:lnTo>
                  <a:lnTo>
                    <a:pt x="1058994" y="2061623"/>
                  </a:lnTo>
                  <a:lnTo>
                    <a:pt x="977533" y="2084246"/>
                  </a:lnTo>
                  <a:lnTo>
                    <a:pt x="896072" y="2106977"/>
                  </a:lnTo>
                  <a:lnTo>
                    <a:pt x="814611" y="2129813"/>
                  </a:lnTo>
                  <a:lnTo>
                    <a:pt x="733150" y="2152747"/>
                  </a:lnTo>
                  <a:lnTo>
                    <a:pt x="651689" y="2175775"/>
                  </a:lnTo>
                  <a:lnTo>
                    <a:pt x="570228" y="2198894"/>
                  </a:lnTo>
                  <a:lnTo>
                    <a:pt x="488766" y="2222099"/>
                  </a:lnTo>
                  <a:lnTo>
                    <a:pt x="407305" y="2245386"/>
                  </a:lnTo>
                  <a:lnTo>
                    <a:pt x="325844" y="2268751"/>
                  </a:lnTo>
                  <a:lnTo>
                    <a:pt x="244383" y="2292192"/>
                  </a:lnTo>
                  <a:lnTo>
                    <a:pt x="162922" y="2315705"/>
                  </a:lnTo>
                  <a:lnTo>
                    <a:pt x="81461" y="2339286"/>
                  </a:lnTo>
                  <a:lnTo>
                    <a:pt x="0" y="2362934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631408" y="1800313"/>
              <a:ext cx="6435430" cy="573460"/>
            </a:xfrm>
            <a:custGeom>
              <a:avLst/>
              <a:pathLst>
                <a:path w="6435430" h="573460">
                  <a:moveTo>
                    <a:pt x="0" y="544309"/>
                  </a:moveTo>
                  <a:lnTo>
                    <a:pt x="81461" y="546597"/>
                  </a:lnTo>
                  <a:lnTo>
                    <a:pt x="162922" y="548820"/>
                  </a:lnTo>
                  <a:lnTo>
                    <a:pt x="244383" y="550973"/>
                  </a:lnTo>
                  <a:lnTo>
                    <a:pt x="325844" y="553055"/>
                  </a:lnTo>
                  <a:lnTo>
                    <a:pt x="407305" y="555062"/>
                  </a:lnTo>
                  <a:lnTo>
                    <a:pt x="488766" y="556990"/>
                  </a:lnTo>
                  <a:lnTo>
                    <a:pt x="570228" y="558835"/>
                  </a:lnTo>
                  <a:lnTo>
                    <a:pt x="651689" y="560595"/>
                  </a:lnTo>
                  <a:lnTo>
                    <a:pt x="733150" y="562264"/>
                  </a:lnTo>
                  <a:lnTo>
                    <a:pt x="814611" y="563839"/>
                  </a:lnTo>
                  <a:lnTo>
                    <a:pt x="896072" y="565316"/>
                  </a:lnTo>
                  <a:lnTo>
                    <a:pt x="977533" y="566688"/>
                  </a:lnTo>
                  <a:lnTo>
                    <a:pt x="1058994" y="567952"/>
                  </a:lnTo>
                  <a:lnTo>
                    <a:pt x="1140456" y="569102"/>
                  </a:lnTo>
                  <a:lnTo>
                    <a:pt x="1221917" y="570133"/>
                  </a:lnTo>
                  <a:lnTo>
                    <a:pt x="1303378" y="571038"/>
                  </a:lnTo>
                  <a:lnTo>
                    <a:pt x="1384839" y="571811"/>
                  </a:lnTo>
                  <a:lnTo>
                    <a:pt x="1466300" y="572446"/>
                  </a:lnTo>
                  <a:lnTo>
                    <a:pt x="1547761" y="572936"/>
                  </a:lnTo>
                  <a:lnTo>
                    <a:pt x="1629223" y="573274"/>
                  </a:lnTo>
                  <a:lnTo>
                    <a:pt x="1710684" y="573451"/>
                  </a:lnTo>
                  <a:lnTo>
                    <a:pt x="1792145" y="573460"/>
                  </a:lnTo>
                  <a:lnTo>
                    <a:pt x="1873606" y="573293"/>
                  </a:lnTo>
                  <a:lnTo>
                    <a:pt x="1955067" y="572940"/>
                  </a:lnTo>
                  <a:lnTo>
                    <a:pt x="2036528" y="572392"/>
                  </a:lnTo>
                  <a:lnTo>
                    <a:pt x="2117989" y="571639"/>
                  </a:lnTo>
                  <a:lnTo>
                    <a:pt x="2199451" y="570671"/>
                  </a:lnTo>
                  <a:lnTo>
                    <a:pt x="2280912" y="569477"/>
                  </a:lnTo>
                  <a:lnTo>
                    <a:pt x="2362373" y="568047"/>
                  </a:lnTo>
                  <a:lnTo>
                    <a:pt x="2443834" y="566367"/>
                  </a:lnTo>
                  <a:lnTo>
                    <a:pt x="2525295" y="564428"/>
                  </a:lnTo>
                  <a:lnTo>
                    <a:pt x="2606756" y="562215"/>
                  </a:lnTo>
                  <a:lnTo>
                    <a:pt x="2688217" y="559716"/>
                  </a:lnTo>
                  <a:lnTo>
                    <a:pt x="2769679" y="556919"/>
                  </a:lnTo>
                  <a:lnTo>
                    <a:pt x="2851140" y="553809"/>
                  </a:lnTo>
                  <a:lnTo>
                    <a:pt x="2932601" y="550374"/>
                  </a:lnTo>
                  <a:lnTo>
                    <a:pt x="3014062" y="546598"/>
                  </a:lnTo>
                  <a:lnTo>
                    <a:pt x="3095523" y="542468"/>
                  </a:lnTo>
                  <a:lnTo>
                    <a:pt x="3176984" y="537971"/>
                  </a:lnTo>
                  <a:lnTo>
                    <a:pt x="3258446" y="533092"/>
                  </a:lnTo>
                  <a:lnTo>
                    <a:pt x="3339907" y="527819"/>
                  </a:lnTo>
                  <a:lnTo>
                    <a:pt x="3421368" y="522136"/>
                  </a:lnTo>
                  <a:lnTo>
                    <a:pt x="3502829" y="516033"/>
                  </a:lnTo>
                  <a:lnTo>
                    <a:pt x="3584290" y="509496"/>
                  </a:lnTo>
                  <a:lnTo>
                    <a:pt x="3665751" y="502514"/>
                  </a:lnTo>
                  <a:lnTo>
                    <a:pt x="3747212" y="495076"/>
                  </a:lnTo>
                  <a:lnTo>
                    <a:pt x="3828674" y="487174"/>
                  </a:lnTo>
                  <a:lnTo>
                    <a:pt x="3910135" y="478798"/>
                  </a:lnTo>
                  <a:lnTo>
                    <a:pt x="3991596" y="469942"/>
                  </a:lnTo>
                  <a:lnTo>
                    <a:pt x="4073057" y="460600"/>
                  </a:lnTo>
                  <a:lnTo>
                    <a:pt x="4154518" y="450767"/>
                  </a:lnTo>
                  <a:lnTo>
                    <a:pt x="4235979" y="440441"/>
                  </a:lnTo>
                  <a:lnTo>
                    <a:pt x="4317441" y="429621"/>
                  </a:lnTo>
                  <a:lnTo>
                    <a:pt x="4398902" y="418307"/>
                  </a:lnTo>
                  <a:lnTo>
                    <a:pt x="4480363" y="406501"/>
                  </a:lnTo>
                  <a:lnTo>
                    <a:pt x="4561824" y="394207"/>
                  </a:lnTo>
                  <a:lnTo>
                    <a:pt x="4643285" y="381430"/>
                  </a:lnTo>
                  <a:lnTo>
                    <a:pt x="4724746" y="368176"/>
                  </a:lnTo>
                  <a:lnTo>
                    <a:pt x="4806207" y="354453"/>
                  </a:lnTo>
                  <a:lnTo>
                    <a:pt x="4887669" y="340271"/>
                  </a:lnTo>
                  <a:lnTo>
                    <a:pt x="4969130" y="325640"/>
                  </a:lnTo>
                  <a:lnTo>
                    <a:pt x="5050591" y="310569"/>
                  </a:lnTo>
                  <a:lnTo>
                    <a:pt x="5132052" y="295073"/>
                  </a:lnTo>
                  <a:lnTo>
                    <a:pt x="5213513" y="279162"/>
                  </a:lnTo>
                  <a:lnTo>
                    <a:pt x="5294974" y="262850"/>
                  </a:lnTo>
                  <a:lnTo>
                    <a:pt x="5376435" y="246151"/>
                  </a:lnTo>
                  <a:lnTo>
                    <a:pt x="5457897" y="229078"/>
                  </a:lnTo>
                  <a:lnTo>
                    <a:pt x="5539358" y="211645"/>
                  </a:lnTo>
                  <a:lnTo>
                    <a:pt x="5620819" y="193867"/>
                  </a:lnTo>
                  <a:lnTo>
                    <a:pt x="5702280" y="175756"/>
                  </a:lnTo>
                  <a:lnTo>
                    <a:pt x="5783741" y="157328"/>
                  </a:lnTo>
                  <a:lnTo>
                    <a:pt x="5865202" y="138594"/>
                  </a:lnTo>
                  <a:lnTo>
                    <a:pt x="5946664" y="119569"/>
                  </a:lnTo>
                  <a:lnTo>
                    <a:pt x="6028125" y="100266"/>
                  </a:lnTo>
                  <a:lnTo>
                    <a:pt x="6109586" y="80697"/>
                  </a:lnTo>
                  <a:lnTo>
                    <a:pt x="6191047" y="60874"/>
                  </a:lnTo>
                  <a:lnTo>
                    <a:pt x="6272508" y="40809"/>
                  </a:lnTo>
                  <a:lnTo>
                    <a:pt x="6353969" y="20514"/>
                  </a:lnTo>
                  <a:lnTo>
                    <a:pt x="643543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631408" y="3020193"/>
              <a:ext cx="6435430" cy="1143054"/>
            </a:xfrm>
            <a:custGeom>
              <a:avLst/>
              <a:pathLst>
                <a:path w="6435430" h="1143054">
                  <a:moveTo>
                    <a:pt x="6435430" y="0"/>
                  </a:moveTo>
                  <a:lnTo>
                    <a:pt x="6353969" y="844"/>
                  </a:lnTo>
                  <a:lnTo>
                    <a:pt x="6272508" y="1908"/>
                  </a:lnTo>
                  <a:lnTo>
                    <a:pt x="6191047" y="3202"/>
                  </a:lnTo>
                  <a:lnTo>
                    <a:pt x="6109586" y="4738"/>
                  </a:lnTo>
                  <a:lnTo>
                    <a:pt x="6028125" y="6528"/>
                  </a:lnTo>
                  <a:lnTo>
                    <a:pt x="5946664" y="8584"/>
                  </a:lnTo>
                  <a:lnTo>
                    <a:pt x="5865202" y="10918"/>
                  </a:lnTo>
                  <a:lnTo>
                    <a:pt x="5783741" y="13544"/>
                  </a:lnTo>
                  <a:lnTo>
                    <a:pt x="5702280" y="16474"/>
                  </a:lnTo>
                  <a:lnTo>
                    <a:pt x="5620819" y="19723"/>
                  </a:lnTo>
                  <a:lnTo>
                    <a:pt x="5539358" y="23303"/>
                  </a:lnTo>
                  <a:lnTo>
                    <a:pt x="5457897" y="27229"/>
                  </a:lnTo>
                  <a:lnTo>
                    <a:pt x="5376435" y="31516"/>
                  </a:lnTo>
                  <a:lnTo>
                    <a:pt x="5294974" y="36175"/>
                  </a:lnTo>
                  <a:lnTo>
                    <a:pt x="5213513" y="41223"/>
                  </a:lnTo>
                  <a:lnTo>
                    <a:pt x="5132052" y="46671"/>
                  </a:lnTo>
                  <a:lnTo>
                    <a:pt x="5050591" y="52533"/>
                  </a:lnTo>
                  <a:lnTo>
                    <a:pt x="4969130" y="58822"/>
                  </a:lnTo>
                  <a:lnTo>
                    <a:pt x="4887669" y="65549"/>
                  </a:lnTo>
                  <a:lnTo>
                    <a:pt x="4806207" y="72726"/>
                  </a:lnTo>
                  <a:lnTo>
                    <a:pt x="4724746" y="80363"/>
                  </a:lnTo>
                  <a:lnTo>
                    <a:pt x="4643285" y="88468"/>
                  </a:lnTo>
                  <a:lnTo>
                    <a:pt x="4561824" y="97050"/>
                  </a:lnTo>
                  <a:lnTo>
                    <a:pt x="4480363" y="106115"/>
                  </a:lnTo>
                  <a:lnTo>
                    <a:pt x="4398902" y="115668"/>
                  </a:lnTo>
                  <a:lnTo>
                    <a:pt x="4317441" y="125713"/>
                  </a:lnTo>
                  <a:lnTo>
                    <a:pt x="4235979" y="136252"/>
                  </a:lnTo>
                  <a:lnTo>
                    <a:pt x="4154518" y="147285"/>
                  </a:lnTo>
                  <a:lnTo>
                    <a:pt x="4073057" y="158811"/>
                  </a:lnTo>
                  <a:lnTo>
                    <a:pt x="3991596" y="170828"/>
                  </a:lnTo>
                  <a:lnTo>
                    <a:pt x="3910135" y="183331"/>
                  </a:lnTo>
                  <a:lnTo>
                    <a:pt x="3828674" y="196314"/>
                  </a:lnTo>
                  <a:lnTo>
                    <a:pt x="3747212" y="209771"/>
                  </a:lnTo>
                  <a:lnTo>
                    <a:pt x="3665751" y="223692"/>
                  </a:lnTo>
                  <a:lnTo>
                    <a:pt x="3584290" y="238070"/>
                  </a:lnTo>
                  <a:lnTo>
                    <a:pt x="3502829" y="252892"/>
                  </a:lnTo>
                  <a:lnTo>
                    <a:pt x="3421368" y="268147"/>
                  </a:lnTo>
                  <a:lnTo>
                    <a:pt x="3339907" y="283824"/>
                  </a:lnTo>
                  <a:lnTo>
                    <a:pt x="3258446" y="299909"/>
                  </a:lnTo>
                  <a:lnTo>
                    <a:pt x="3176984" y="316389"/>
                  </a:lnTo>
                  <a:lnTo>
                    <a:pt x="3095523" y="333251"/>
                  </a:lnTo>
                  <a:lnTo>
                    <a:pt x="3014062" y="350480"/>
                  </a:lnTo>
                  <a:lnTo>
                    <a:pt x="2932601" y="368064"/>
                  </a:lnTo>
                  <a:lnTo>
                    <a:pt x="2851140" y="385987"/>
                  </a:lnTo>
                  <a:lnTo>
                    <a:pt x="2769679" y="404236"/>
                  </a:lnTo>
                  <a:lnTo>
                    <a:pt x="2688217" y="422798"/>
                  </a:lnTo>
                  <a:lnTo>
                    <a:pt x="2606756" y="441659"/>
                  </a:lnTo>
                  <a:lnTo>
                    <a:pt x="2525295" y="460805"/>
                  </a:lnTo>
                  <a:lnTo>
                    <a:pt x="2443834" y="480224"/>
                  </a:lnTo>
                  <a:lnTo>
                    <a:pt x="2362373" y="499904"/>
                  </a:lnTo>
                  <a:lnTo>
                    <a:pt x="2280912" y="519832"/>
                  </a:lnTo>
                  <a:lnTo>
                    <a:pt x="2199451" y="539998"/>
                  </a:lnTo>
                  <a:lnTo>
                    <a:pt x="2117989" y="560389"/>
                  </a:lnTo>
                  <a:lnTo>
                    <a:pt x="2036528" y="580995"/>
                  </a:lnTo>
                  <a:lnTo>
                    <a:pt x="1955067" y="601806"/>
                  </a:lnTo>
                  <a:lnTo>
                    <a:pt x="1873606" y="622812"/>
                  </a:lnTo>
                  <a:lnTo>
                    <a:pt x="1792145" y="644003"/>
                  </a:lnTo>
                  <a:lnTo>
                    <a:pt x="1710684" y="665372"/>
                  </a:lnTo>
                  <a:lnTo>
                    <a:pt x="1629223" y="686908"/>
                  </a:lnTo>
                  <a:lnTo>
                    <a:pt x="1547761" y="708605"/>
                  </a:lnTo>
                  <a:lnTo>
                    <a:pt x="1466300" y="730454"/>
                  </a:lnTo>
                  <a:lnTo>
                    <a:pt x="1384839" y="752448"/>
                  </a:lnTo>
                  <a:lnTo>
                    <a:pt x="1303378" y="774580"/>
                  </a:lnTo>
                  <a:lnTo>
                    <a:pt x="1221917" y="796844"/>
                  </a:lnTo>
                  <a:lnTo>
                    <a:pt x="1140456" y="819234"/>
                  </a:lnTo>
                  <a:lnTo>
                    <a:pt x="1058994" y="841743"/>
                  </a:lnTo>
                  <a:lnTo>
                    <a:pt x="977533" y="864366"/>
                  </a:lnTo>
                  <a:lnTo>
                    <a:pt x="896072" y="887098"/>
                  </a:lnTo>
                  <a:lnTo>
                    <a:pt x="814611" y="909933"/>
                  </a:lnTo>
                  <a:lnTo>
                    <a:pt x="733150" y="932867"/>
                  </a:lnTo>
                  <a:lnTo>
                    <a:pt x="651689" y="955895"/>
                  </a:lnTo>
                  <a:lnTo>
                    <a:pt x="570228" y="979014"/>
                  </a:lnTo>
                  <a:lnTo>
                    <a:pt x="488766" y="1002219"/>
                  </a:lnTo>
                  <a:lnTo>
                    <a:pt x="407305" y="1025506"/>
                  </a:lnTo>
                  <a:lnTo>
                    <a:pt x="325844" y="1048871"/>
                  </a:lnTo>
                  <a:lnTo>
                    <a:pt x="244383" y="1072312"/>
                  </a:lnTo>
                  <a:lnTo>
                    <a:pt x="162922" y="1095825"/>
                  </a:lnTo>
                  <a:lnTo>
                    <a:pt x="81461" y="1119406"/>
                  </a:lnTo>
                  <a:lnTo>
                    <a:pt x="0" y="114305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631408" y="2410253"/>
              <a:ext cx="6435430" cy="843681"/>
            </a:xfrm>
            <a:custGeom>
              <a:avLst/>
              <a:pathLst>
                <a:path w="6435430" h="843681">
                  <a:moveTo>
                    <a:pt x="0" y="843681"/>
                  </a:moveTo>
                  <a:lnTo>
                    <a:pt x="81461" y="833002"/>
                  </a:lnTo>
                  <a:lnTo>
                    <a:pt x="162922" y="822322"/>
                  </a:lnTo>
                  <a:lnTo>
                    <a:pt x="244383" y="811643"/>
                  </a:lnTo>
                  <a:lnTo>
                    <a:pt x="325844" y="800963"/>
                  </a:lnTo>
                  <a:lnTo>
                    <a:pt x="407305" y="790284"/>
                  </a:lnTo>
                  <a:lnTo>
                    <a:pt x="488766" y="779604"/>
                  </a:lnTo>
                  <a:lnTo>
                    <a:pt x="570228" y="768925"/>
                  </a:lnTo>
                  <a:lnTo>
                    <a:pt x="651689" y="758245"/>
                  </a:lnTo>
                  <a:lnTo>
                    <a:pt x="733150" y="747566"/>
                  </a:lnTo>
                  <a:lnTo>
                    <a:pt x="814611" y="736886"/>
                  </a:lnTo>
                  <a:lnTo>
                    <a:pt x="896072" y="726207"/>
                  </a:lnTo>
                  <a:lnTo>
                    <a:pt x="977533" y="715527"/>
                  </a:lnTo>
                  <a:lnTo>
                    <a:pt x="1058994" y="704848"/>
                  </a:lnTo>
                  <a:lnTo>
                    <a:pt x="1140456" y="694168"/>
                  </a:lnTo>
                  <a:lnTo>
                    <a:pt x="1221917" y="683489"/>
                  </a:lnTo>
                  <a:lnTo>
                    <a:pt x="1303378" y="672809"/>
                  </a:lnTo>
                  <a:lnTo>
                    <a:pt x="1384839" y="662130"/>
                  </a:lnTo>
                  <a:lnTo>
                    <a:pt x="1466300" y="651450"/>
                  </a:lnTo>
                  <a:lnTo>
                    <a:pt x="1547761" y="640770"/>
                  </a:lnTo>
                  <a:lnTo>
                    <a:pt x="1629223" y="630091"/>
                  </a:lnTo>
                  <a:lnTo>
                    <a:pt x="1710684" y="619411"/>
                  </a:lnTo>
                  <a:lnTo>
                    <a:pt x="1792145" y="608732"/>
                  </a:lnTo>
                  <a:lnTo>
                    <a:pt x="1873606" y="598052"/>
                  </a:lnTo>
                  <a:lnTo>
                    <a:pt x="1955067" y="587373"/>
                  </a:lnTo>
                  <a:lnTo>
                    <a:pt x="2036528" y="576693"/>
                  </a:lnTo>
                  <a:lnTo>
                    <a:pt x="2117989" y="566014"/>
                  </a:lnTo>
                  <a:lnTo>
                    <a:pt x="2199451" y="555334"/>
                  </a:lnTo>
                  <a:lnTo>
                    <a:pt x="2280912" y="544655"/>
                  </a:lnTo>
                  <a:lnTo>
                    <a:pt x="2362373" y="533975"/>
                  </a:lnTo>
                  <a:lnTo>
                    <a:pt x="2443834" y="523296"/>
                  </a:lnTo>
                  <a:lnTo>
                    <a:pt x="2525295" y="512616"/>
                  </a:lnTo>
                  <a:lnTo>
                    <a:pt x="2606756" y="501937"/>
                  </a:lnTo>
                  <a:lnTo>
                    <a:pt x="2688217" y="491257"/>
                  </a:lnTo>
                  <a:lnTo>
                    <a:pt x="2769679" y="480578"/>
                  </a:lnTo>
                  <a:lnTo>
                    <a:pt x="2851140" y="469898"/>
                  </a:lnTo>
                  <a:lnTo>
                    <a:pt x="2932601" y="459219"/>
                  </a:lnTo>
                  <a:lnTo>
                    <a:pt x="3014062" y="448539"/>
                  </a:lnTo>
                  <a:lnTo>
                    <a:pt x="3095523" y="437860"/>
                  </a:lnTo>
                  <a:lnTo>
                    <a:pt x="3176984" y="427180"/>
                  </a:lnTo>
                  <a:lnTo>
                    <a:pt x="3258446" y="416501"/>
                  </a:lnTo>
                  <a:lnTo>
                    <a:pt x="3339907" y="405821"/>
                  </a:lnTo>
                  <a:lnTo>
                    <a:pt x="3421368" y="395142"/>
                  </a:lnTo>
                  <a:lnTo>
                    <a:pt x="3502829" y="384462"/>
                  </a:lnTo>
                  <a:lnTo>
                    <a:pt x="3584290" y="373783"/>
                  </a:lnTo>
                  <a:lnTo>
                    <a:pt x="3665751" y="363103"/>
                  </a:lnTo>
                  <a:lnTo>
                    <a:pt x="3747212" y="352424"/>
                  </a:lnTo>
                  <a:lnTo>
                    <a:pt x="3828674" y="341744"/>
                  </a:lnTo>
                  <a:lnTo>
                    <a:pt x="3910135" y="331065"/>
                  </a:lnTo>
                  <a:lnTo>
                    <a:pt x="3991596" y="320385"/>
                  </a:lnTo>
                  <a:lnTo>
                    <a:pt x="4073057" y="309705"/>
                  </a:lnTo>
                  <a:lnTo>
                    <a:pt x="4154518" y="299026"/>
                  </a:lnTo>
                  <a:lnTo>
                    <a:pt x="4235979" y="288346"/>
                  </a:lnTo>
                  <a:lnTo>
                    <a:pt x="4317441" y="277667"/>
                  </a:lnTo>
                  <a:lnTo>
                    <a:pt x="4398902" y="266987"/>
                  </a:lnTo>
                  <a:lnTo>
                    <a:pt x="4480363" y="256308"/>
                  </a:lnTo>
                  <a:lnTo>
                    <a:pt x="4561824" y="245628"/>
                  </a:lnTo>
                  <a:lnTo>
                    <a:pt x="4643285" y="234949"/>
                  </a:lnTo>
                  <a:lnTo>
                    <a:pt x="4724746" y="224269"/>
                  </a:lnTo>
                  <a:lnTo>
                    <a:pt x="4806207" y="213590"/>
                  </a:lnTo>
                  <a:lnTo>
                    <a:pt x="4887669" y="202910"/>
                  </a:lnTo>
                  <a:lnTo>
                    <a:pt x="4969130" y="192231"/>
                  </a:lnTo>
                  <a:lnTo>
                    <a:pt x="5050591" y="181551"/>
                  </a:lnTo>
                  <a:lnTo>
                    <a:pt x="5132052" y="170872"/>
                  </a:lnTo>
                  <a:lnTo>
                    <a:pt x="5213513" y="160192"/>
                  </a:lnTo>
                  <a:lnTo>
                    <a:pt x="5294974" y="149513"/>
                  </a:lnTo>
                  <a:lnTo>
                    <a:pt x="5376435" y="138833"/>
                  </a:lnTo>
                  <a:lnTo>
                    <a:pt x="5457897" y="128154"/>
                  </a:lnTo>
                  <a:lnTo>
                    <a:pt x="5539358" y="117474"/>
                  </a:lnTo>
                  <a:lnTo>
                    <a:pt x="5620819" y="106795"/>
                  </a:lnTo>
                  <a:lnTo>
                    <a:pt x="5702280" y="96115"/>
                  </a:lnTo>
                  <a:lnTo>
                    <a:pt x="5783741" y="85436"/>
                  </a:lnTo>
                  <a:lnTo>
                    <a:pt x="5865202" y="74756"/>
                  </a:lnTo>
                  <a:lnTo>
                    <a:pt x="5946664" y="64077"/>
                  </a:lnTo>
                  <a:lnTo>
                    <a:pt x="6028125" y="53397"/>
                  </a:lnTo>
                  <a:lnTo>
                    <a:pt x="6109586" y="42718"/>
                  </a:lnTo>
                  <a:lnTo>
                    <a:pt x="6191047" y="32038"/>
                  </a:lnTo>
                  <a:lnTo>
                    <a:pt x="6272508" y="21359"/>
                  </a:lnTo>
                  <a:lnTo>
                    <a:pt x="6353969" y="10679"/>
                  </a:lnTo>
                  <a:lnTo>
                    <a:pt x="6435430" y="0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5"/>
            <p:cNvSpPr/>
            <p:nvPr/>
          </p:nvSpPr>
          <p:spPr>
            <a:xfrm>
              <a:off x="3011034" y="3263875"/>
              <a:ext cx="1462739" cy="191800"/>
            </a:xfrm>
            <a:custGeom>
              <a:avLst/>
              <a:pathLst>
                <a:path w="1462739" h="191800">
                  <a:moveTo>
                    <a:pt x="0" y="191800"/>
                  </a:moveTo>
                  <a:lnTo>
                    <a:pt x="1462739" y="191800"/>
                  </a:lnTo>
                  <a:lnTo>
                    <a:pt x="14627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3056754" y="3278378"/>
              <a:ext cx="1371299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Men (Green)</a:t>
              </a:r>
            </a:p>
          </p:txBody>
        </p:sp>
        <p:sp>
          <p:nvSpPr>
            <p:cNvPr id="18" name="pg17"/>
            <p:cNvSpPr/>
            <p:nvPr/>
          </p:nvSpPr>
          <p:spPr>
            <a:xfrm>
              <a:off x="1362896" y="2869906"/>
              <a:ext cx="1486084" cy="191800"/>
            </a:xfrm>
            <a:custGeom>
              <a:avLst/>
              <a:pathLst>
                <a:path w="1486084" h="191800">
                  <a:moveTo>
                    <a:pt x="0" y="191800"/>
                  </a:moveTo>
                  <a:lnTo>
                    <a:pt x="1486084" y="191800"/>
                  </a:lnTo>
                  <a:lnTo>
                    <a:pt x="14860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1408616" y="2884408"/>
              <a:ext cx="1394644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Men (Yellow)</a:t>
              </a:r>
            </a:p>
          </p:txBody>
        </p:sp>
        <p:sp>
          <p:nvSpPr>
            <p:cNvPr id="20" name="pg19"/>
            <p:cNvSpPr/>
            <p:nvPr/>
          </p:nvSpPr>
          <p:spPr>
            <a:xfrm>
              <a:off x="5308735" y="2508441"/>
              <a:ext cx="1696390" cy="191800"/>
            </a:xfrm>
            <a:custGeom>
              <a:avLst/>
              <a:pathLst>
                <a:path w="1696390" h="191800">
                  <a:moveTo>
                    <a:pt x="0" y="191800"/>
                  </a:moveTo>
                  <a:lnTo>
                    <a:pt x="1696390" y="191800"/>
                  </a:lnTo>
                  <a:lnTo>
                    <a:pt x="1696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5354455" y="2522944"/>
              <a:ext cx="1604950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Women (Yellow)</a:t>
              </a:r>
            </a:p>
          </p:txBody>
        </p:sp>
        <p:sp>
          <p:nvSpPr>
            <p:cNvPr id="22" name="pg21"/>
            <p:cNvSpPr/>
            <p:nvPr/>
          </p:nvSpPr>
          <p:spPr>
            <a:xfrm>
              <a:off x="6518013" y="2916030"/>
              <a:ext cx="1824613" cy="191800"/>
            </a:xfrm>
            <a:custGeom>
              <a:avLst/>
              <a:pathLst>
                <a:path w="1824613" h="191800">
                  <a:moveTo>
                    <a:pt x="0" y="191800"/>
                  </a:moveTo>
                  <a:lnTo>
                    <a:pt x="1824613" y="191800"/>
                  </a:lnTo>
                  <a:lnTo>
                    <a:pt x="18246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6563733" y="2930533"/>
              <a:ext cx="1733173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Nature's Way Adult (Purple)</a:t>
              </a:r>
            </a:p>
          </p:txBody>
        </p:sp>
        <p:sp>
          <p:nvSpPr>
            <p:cNvPr id="24" name="pg23"/>
            <p:cNvSpPr/>
            <p:nvPr/>
          </p:nvSpPr>
          <p:spPr>
            <a:xfrm>
              <a:off x="5548220" y="2224440"/>
              <a:ext cx="2623597" cy="191800"/>
            </a:xfrm>
            <a:custGeom>
              <a:avLst/>
              <a:pathLst>
                <a:path w="2623597" h="191800">
                  <a:moveTo>
                    <a:pt x="0" y="191800"/>
                  </a:moveTo>
                  <a:lnTo>
                    <a:pt x="2623597" y="191800"/>
                  </a:lnTo>
                  <a:lnTo>
                    <a:pt x="26235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5593940" y="2238874"/>
              <a:ext cx="2532157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Fruit Bite Women (Dark Red)</a:t>
              </a:r>
            </a:p>
          </p:txBody>
        </p:sp>
        <p:sp>
          <p:nvSpPr>
            <p:cNvPr id="26" name="pg25"/>
            <p:cNvSpPr/>
            <p:nvPr/>
          </p:nvSpPr>
          <p:spPr>
            <a:xfrm>
              <a:off x="6266149" y="1770288"/>
              <a:ext cx="1610884" cy="191800"/>
            </a:xfrm>
            <a:custGeom>
              <a:avLst/>
              <a:pathLst>
                <a:path w="1610884" h="191800">
                  <a:moveTo>
                    <a:pt x="0" y="191800"/>
                  </a:moveTo>
                  <a:lnTo>
                    <a:pt x="1610884" y="191800"/>
                  </a:lnTo>
                  <a:lnTo>
                    <a:pt x="1610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6311869" y="1784722"/>
              <a:ext cx="1519444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Men (Green)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070459" y="3738929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6.0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070459" y="3089693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6.4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070459" y="2440457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6.8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070459" y="1792771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7.2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340501" y="4342101"/>
              <a:ext cx="247178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6.00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3797695" y="4342101"/>
              <a:ext cx="247178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6.25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5254889" y="4342101"/>
              <a:ext cx="247178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6.50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6712083" y="4342101"/>
              <a:ext cx="247178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6.75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8169277" y="4342101"/>
              <a:ext cx="247178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7.00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4849123" y="4596455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/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4666620" y="4617931"/>
              <a:ext cx="365007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Liking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293690" y="2917080"/>
              <a:ext cx="993998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</a:t>
              </a:r>
            </a:p>
          </p:txBody>
        </p:sp>
        <p:sp>
          <p:nvSpPr>
            <p:cNvPr id="40" name="tx39"/>
            <p:cNvSpPr/>
            <p:nvPr/>
          </p:nvSpPr>
          <p:spPr>
            <a:xfrm rot="-5400000">
              <a:off x="1006265" y="2981780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/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1309636" y="1452072"/>
              <a:ext cx="3735269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Ensemble model: Random forest and gradient boosted trees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309636" y="1220982"/>
              <a:ext cx="4990154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Means, Test Dataset, Adjusted R Squared = 0.366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Local Optimization: Cluster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Local Optimizations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Centrum Men (Green)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74902" y="2179326"/>
              <a:ext cx="129594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617594" y="3517609"/>
              <a:ext cx="6532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69179" y="3274285"/>
              <a:ext cx="70167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79347" y="3395947"/>
              <a:ext cx="69150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623117" y="1814340"/>
              <a:ext cx="164773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961558" y="2057664"/>
              <a:ext cx="130929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46716" y="2300988"/>
              <a:ext cx="112413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23128" y="3760933"/>
              <a:ext cx="64772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200084" y="2544312"/>
              <a:ext cx="107076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528591" y="1692678"/>
              <a:ext cx="174226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559707" y="3152623"/>
              <a:ext cx="71114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19669" y="3639271"/>
              <a:ext cx="65118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08154" y="2787637"/>
              <a:ext cx="86269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173423" y="2422650"/>
              <a:ext cx="109742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427714" y="2909299"/>
              <a:ext cx="84313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1775438" y="1936002"/>
              <a:ext cx="149541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06913" y="2665974"/>
              <a:ext cx="96393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557558" y="3030961"/>
              <a:ext cx="71329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647662" y="3882595"/>
              <a:ext cx="62318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49242" y="15603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4955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49225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443835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454004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497774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83621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2137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49778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074740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1403247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434364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494326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282811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048080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302371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650095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181569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432215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522319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665974"/>
              <a:ext cx="240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72072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422650"/>
              <a:ext cx="228356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477398"/>
              <a:ext cx="28703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1692678"/>
              <a:ext cx="243559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1747426"/>
              <a:ext cx="28703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1571016"/>
              <a:ext cx="223453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1625764"/>
              <a:ext cx="275043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1814340"/>
              <a:ext cx="2870332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1869088"/>
              <a:ext cx="269332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2909299"/>
              <a:ext cx="20825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2964047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1936002"/>
              <a:ext cx="226289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1990750"/>
              <a:ext cx="286639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3517609"/>
              <a:ext cx="176371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3572357"/>
              <a:ext cx="139032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2300988"/>
              <a:ext cx="1511148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2355736"/>
              <a:ext cx="163923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2057664"/>
              <a:ext cx="1432563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2112412"/>
              <a:ext cx="156828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2179326"/>
              <a:ext cx="171920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2234074"/>
              <a:ext cx="222552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760933"/>
              <a:ext cx="2495208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815681"/>
              <a:ext cx="255212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2787637"/>
              <a:ext cx="171904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2842384"/>
              <a:ext cx="156610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2870332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279039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544312"/>
              <a:ext cx="23839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599060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3274285"/>
              <a:ext cx="2707817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3329033"/>
              <a:ext cx="26132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3152623"/>
              <a:ext cx="1637438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3207371"/>
              <a:ext cx="179476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639271"/>
              <a:ext cx="1533607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694019"/>
              <a:ext cx="176180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3882595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3937343"/>
              <a:ext cx="709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395947"/>
              <a:ext cx="2870332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450695"/>
              <a:ext cx="281849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307573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305172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588741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74.8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8175505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94.0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740771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49.8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8175505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58.6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539704" y="156295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39.6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8055604" y="16238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48.7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8175505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998496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513427" y="290233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305172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7568065" y="192904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24.2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8171567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30.6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068890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20.8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695498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16.4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816320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944402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26.6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737735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15.9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873460" y="211153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17.4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7024382" y="2172365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14.4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530693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18.6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800381" y="375397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24.7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857302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024217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871275" y="284040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8.3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175505" y="302289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39.8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8095563" y="308373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38.7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543569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305172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8012990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7.6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918438" y="3327054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7.3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942610" y="314566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7.1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099935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6838779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7066980" y="369314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7.1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305172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312262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8175505" y="338788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29.3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8123670" y="34487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28.8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59897" y="3872459"/>
              <a:ext cx="106826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Dairy Afterflavor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18806" y="375079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49938" y="3651345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49311" y="3531047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1316" y="3407966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27592" y="3287723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37523" y="3164697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120716" y="3042980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142489" y="2921318"/>
              <a:ext cx="50308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Stickiness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4142435" y="2778865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43035" y="2677994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689037" y="2534176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86528" y="2412514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83444" y="2313008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881562" y="2169190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984045" y="2069683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09502" y="1927176"/>
              <a:ext cx="96905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Green Apple Flavor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111330" y="1805568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847510" y="1706116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74113" y="1560880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433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52355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930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02035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324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82080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0.393 if recommended adjustments made.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Centrum Men (Yellow)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74902" y="2179326"/>
              <a:ext cx="129594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617594" y="3517609"/>
              <a:ext cx="6532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69179" y="3274285"/>
              <a:ext cx="70167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79347" y="3395947"/>
              <a:ext cx="69150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623117" y="1814340"/>
              <a:ext cx="164773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961558" y="2057664"/>
              <a:ext cx="130929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46716" y="2300988"/>
              <a:ext cx="1124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23128" y="3760933"/>
              <a:ext cx="64772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200084" y="2544312"/>
              <a:ext cx="107076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528591" y="1692678"/>
              <a:ext cx="174226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559707" y="3152623"/>
              <a:ext cx="71114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19669" y="3639271"/>
              <a:ext cx="65118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08154" y="2787637"/>
              <a:ext cx="86269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173423" y="2422650"/>
              <a:ext cx="109742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427714" y="2909299"/>
              <a:ext cx="84313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1775438" y="1936002"/>
              <a:ext cx="149541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06913" y="2665974"/>
              <a:ext cx="96393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557558" y="3030961"/>
              <a:ext cx="71329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647662" y="3882595"/>
              <a:ext cx="62318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49242" y="15603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4955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49225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443835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454004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497774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83621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2137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49778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074740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1403247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434364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494326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282811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048080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302371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650095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181569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432215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522319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665974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72072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422650"/>
              <a:ext cx="209761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477398"/>
              <a:ext cx="285389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1692678"/>
              <a:ext cx="229291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1747426"/>
              <a:ext cx="28703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1571016"/>
              <a:ext cx="215588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1625764"/>
              <a:ext cx="28703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1814340"/>
              <a:ext cx="281436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1869088"/>
              <a:ext cx="256483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2909299"/>
              <a:ext cx="24500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2964047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1936002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1990750"/>
              <a:ext cx="85074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3517609"/>
              <a:ext cx="178850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3572357"/>
              <a:ext cx="126214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2300988"/>
              <a:ext cx="151884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2355736"/>
              <a:ext cx="169940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2057664"/>
              <a:ext cx="134984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2112412"/>
              <a:ext cx="154117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2179326"/>
              <a:ext cx="181887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2234074"/>
              <a:ext cx="253261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760933"/>
              <a:ext cx="241512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815681"/>
              <a:ext cx="24953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2787637"/>
              <a:ext cx="186098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2842384"/>
              <a:ext cx="164538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285229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273960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544312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599060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3274285"/>
              <a:ext cx="2737574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3329033"/>
              <a:ext cx="260428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3152623"/>
              <a:ext cx="2664461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3207371"/>
              <a:ext cx="28703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639271"/>
              <a:ext cx="211389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694019"/>
              <a:ext cx="243558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3882595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3937343"/>
              <a:ext cx="999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395947"/>
              <a:ext cx="242120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450695"/>
              <a:ext cx="234813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305172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305172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402787" y="241458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73.5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8159070" y="247546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598085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49.7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8175505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62.2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461059" y="156295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38.9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8175505" y="16238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51.8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8119537" y="180737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14.7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870011" y="186710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13.4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550177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305172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305172" y="19279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155920" y="19888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093681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21.0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567315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14.8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824017" y="2294027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24.7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004572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27.6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655015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15.0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846344" y="211153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17.1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7124046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15.2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837786" y="223319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21.2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720298" y="37528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23.9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800539" y="381480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24.7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166157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9.8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95055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8.7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157471" y="302289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39.5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8044779" y="308373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305172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305172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8042746" y="3268382"/>
              <a:ext cx="168747" cy="612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7.7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909458" y="3327054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7.3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969633" y="314566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8175505" y="320539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13.4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7419063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8.5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7740755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9.8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305172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315167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726377" y="338898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24.7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7653306" y="34487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59897" y="3872459"/>
              <a:ext cx="106826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Dairy Afterflavor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18806" y="375079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49938" y="3651345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49311" y="3531047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1316" y="3407966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27592" y="3287723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37523" y="3164697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120716" y="3042980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142489" y="2921318"/>
              <a:ext cx="50308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Stickiness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4142435" y="2778865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43035" y="2677994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689037" y="2534176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86528" y="2412514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83444" y="2313008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881562" y="2169190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984045" y="2069683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09502" y="1927176"/>
              <a:ext cx="96905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Green Apple Flavor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111330" y="1805568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847510" y="1706116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74113" y="1560880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433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52355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930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02035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324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82080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0.215 if recommended adjustments made.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Centrum Women (Yellow)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74902" y="2179326"/>
              <a:ext cx="129594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617594" y="3517609"/>
              <a:ext cx="6532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69179" y="3274285"/>
              <a:ext cx="70167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79347" y="3395947"/>
              <a:ext cx="69150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623117" y="1814340"/>
              <a:ext cx="164773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961558" y="2057664"/>
              <a:ext cx="130929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46716" y="2300988"/>
              <a:ext cx="112413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23128" y="3760933"/>
              <a:ext cx="64772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200084" y="2544312"/>
              <a:ext cx="107076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528591" y="1692678"/>
              <a:ext cx="174226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559707" y="3152623"/>
              <a:ext cx="71114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19669" y="3639271"/>
              <a:ext cx="65118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08154" y="2787637"/>
              <a:ext cx="86269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173423" y="2422650"/>
              <a:ext cx="109742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427714" y="2909299"/>
              <a:ext cx="84313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1775438" y="1936002"/>
              <a:ext cx="149541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06913" y="2665974"/>
              <a:ext cx="96393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557558" y="3030961"/>
              <a:ext cx="71329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647662" y="3882595"/>
              <a:ext cx="62318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49242" y="15603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4955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49225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443835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454004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497774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83621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2137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49778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074740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1403247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434364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494326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282811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048080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302371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650095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181569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432215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522319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665974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720722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422650"/>
              <a:ext cx="260150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477398"/>
              <a:ext cx="28703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1692678"/>
              <a:ext cx="231982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1747426"/>
              <a:ext cx="252402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1571016"/>
              <a:ext cx="2472097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1625764"/>
              <a:ext cx="267771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1814340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1869088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2909299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2964047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1936002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1990750"/>
              <a:ext cx="24053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3517609"/>
              <a:ext cx="1267893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3572357"/>
              <a:ext cx="111907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2300988"/>
              <a:ext cx="1616338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2355736"/>
              <a:ext cx="166738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2057664"/>
              <a:ext cx="1417523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2112412"/>
              <a:ext cx="147161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2179326"/>
              <a:ext cx="129563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2234074"/>
              <a:ext cx="33136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760933"/>
              <a:ext cx="2847823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815681"/>
              <a:ext cx="28703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2787637"/>
              <a:ext cx="2870332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2842384"/>
              <a:ext cx="280937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2843282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281142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544312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599060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3274285"/>
              <a:ext cx="2068058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3329033"/>
              <a:ext cx="203037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3152623"/>
              <a:ext cx="231167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3207371"/>
              <a:ext cx="29387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639271"/>
              <a:ext cx="2782173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694019"/>
              <a:ext cx="28703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3882595"/>
              <a:ext cx="2867509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3937343"/>
              <a:ext cx="28703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395947"/>
              <a:ext cx="2425288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450695"/>
              <a:ext cx="240462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305172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305172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906682" y="241568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74.1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8175505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81.7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624997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40.2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829195" y="17454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43.7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777270" y="156295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43.8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982890" y="1625140"/>
              <a:ext cx="192884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47.4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305172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305172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305172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305172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305172" y="19279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545708" y="19888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2.6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573066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14.9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424244" y="35703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13.2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921510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26.2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972560" y="235485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27.1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722695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15.7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776791" y="21104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16.3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434736" y="2172365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636534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152996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175505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28.6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175505" y="277961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8114547" y="284044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14.8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148455" y="302289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39.4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8116593" y="308373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305172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305172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373231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5.8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335545" y="3328155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5.7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536340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599044" y="320539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1.3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8087345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11.5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8175505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11.9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8172682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8175505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6.8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730460" y="33879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24.8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7709801" y="34487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24.5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59897" y="3872459"/>
              <a:ext cx="106826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Dairy Afterflavor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18806" y="375079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49938" y="3651345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49311" y="3531047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1316" y="3407966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27592" y="3287723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37523" y="3164697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120716" y="3042980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142489" y="2921318"/>
              <a:ext cx="50308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Stickiness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4142435" y="2778865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43035" y="2677994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689037" y="2534176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86528" y="2412514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83444" y="2313008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881562" y="2169190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984045" y="2069683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09502" y="1927176"/>
              <a:ext cx="96905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Green Apple Flavor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111330" y="1805568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847510" y="1706116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74113" y="1560880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433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52355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930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02035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324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82080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0.064 if recommended adjustments made.</a:t>
              </a: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Nature's Way Adult (Purple)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74902" y="2179326"/>
              <a:ext cx="129594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617594" y="3517609"/>
              <a:ext cx="6532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69179" y="3274285"/>
              <a:ext cx="70167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79347" y="3395947"/>
              <a:ext cx="69150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623117" y="1814340"/>
              <a:ext cx="164773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961558" y="2057664"/>
              <a:ext cx="130929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46716" y="2300988"/>
              <a:ext cx="1124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23128" y="3760933"/>
              <a:ext cx="64772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200084" y="2544312"/>
              <a:ext cx="107076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528591" y="1692678"/>
              <a:ext cx="174226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559707" y="3152623"/>
              <a:ext cx="71114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19669" y="3639271"/>
              <a:ext cx="65118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08154" y="2787637"/>
              <a:ext cx="86269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173423" y="2422650"/>
              <a:ext cx="109742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427714" y="2909299"/>
              <a:ext cx="84313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1775438" y="1936002"/>
              <a:ext cx="149541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06913" y="2665974"/>
              <a:ext cx="96393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557558" y="3030961"/>
              <a:ext cx="71329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647662" y="3882595"/>
              <a:ext cx="62318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49242" y="15603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4955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49225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443835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454004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497774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83621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2137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49778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074740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1403247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434364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494326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282811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048080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302371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650095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181569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432215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522319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665974"/>
              <a:ext cx="287033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720722"/>
              <a:ext cx="65370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422650"/>
              <a:ext cx="3012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477398"/>
              <a:ext cx="28703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1692678"/>
              <a:ext cx="80977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1747426"/>
              <a:ext cx="28703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1571016"/>
              <a:ext cx="74701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1625764"/>
              <a:ext cx="28703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1814340"/>
              <a:ext cx="203697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1869088"/>
              <a:ext cx="126832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2909299"/>
              <a:ext cx="287033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2964047"/>
              <a:ext cx="67964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1936002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1990750"/>
              <a:ext cx="262064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3517609"/>
              <a:ext cx="287033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3572357"/>
              <a:ext cx="124891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2300988"/>
              <a:ext cx="197513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2355736"/>
              <a:ext cx="253131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2057664"/>
              <a:ext cx="192975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2112412"/>
              <a:ext cx="251912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2179326"/>
              <a:ext cx="91593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2234074"/>
              <a:ext cx="28703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760933"/>
              <a:ext cx="191420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815681"/>
              <a:ext cx="216137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2787637"/>
              <a:ext cx="192892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2842384"/>
              <a:ext cx="126478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285484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250770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544312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599060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3274285"/>
              <a:ext cx="287033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3329033"/>
              <a:ext cx="245975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3152623"/>
              <a:ext cx="71128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3207371"/>
              <a:ext cx="139445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639271"/>
              <a:ext cx="23912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694019"/>
              <a:ext cx="12300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3882595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3937343"/>
              <a:ext cx="3078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395947"/>
              <a:ext cx="25213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450695"/>
              <a:ext cx="229630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8175505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49.8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958873" y="271874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11.3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5335296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8175505" y="247541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84.3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114951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15.2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8175505" y="17454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53.7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052184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8175505" y="162378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53.6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342143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10.6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573501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8175505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58.6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984822" y="296206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13.9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305172" y="19279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7925817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28.0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175505" y="35095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33.8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554086" y="357147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14.7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280302" y="229292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32.1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836484" y="235485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41.1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234924" y="205070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21.4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824295" y="21104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27.9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221103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8175505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27.0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219376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18.9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466549" y="381480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21.4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234094" y="277961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569955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160014" y="302289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39.6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812877" y="308373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34.8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305172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305172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8175505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764923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016457" y="3144561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3.1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699623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6.0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544300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6535238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4.9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305172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335960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826567" y="33879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25.7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7601479" y="34487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23.4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59897" y="3872459"/>
              <a:ext cx="106826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Dairy Afterflavor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18806" y="375079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49938" y="3651345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49311" y="3531047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1316" y="3407966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27592" y="3287723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37523" y="3164697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120716" y="3042980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142489" y="2921318"/>
              <a:ext cx="50308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Stickiness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4142435" y="2778865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43035" y="2677994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689037" y="2534176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86528" y="2412514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83444" y="2313008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881562" y="2169190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984045" y="2069683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09502" y="1927176"/>
              <a:ext cx="96905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Green Apple Flavor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111330" y="1805568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847510" y="1706116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74113" y="1560880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433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52355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930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02035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324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82080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0.525 if recommended adjustments made.</a:t>
              </a: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One A Day Fruit Bite Women (Dark Red)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74902" y="2179326"/>
              <a:ext cx="129594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617594" y="3517609"/>
              <a:ext cx="6532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69179" y="3274285"/>
              <a:ext cx="70167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79347" y="3395947"/>
              <a:ext cx="69150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623117" y="1814340"/>
              <a:ext cx="164773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961558" y="2057664"/>
              <a:ext cx="130929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46716" y="2300988"/>
              <a:ext cx="1124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23128" y="3760933"/>
              <a:ext cx="64772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200084" y="2544312"/>
              <a:ext cx="107076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528591" y="1692678"/>
              <a:ext cx="174226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559707" y="3152623"/>
              <a:ext cx="71114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19669" y="3639271"/>
              <a:ext cx="65118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08154" y="2787637"/>
              <a:ext cx="86269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173423" y="2422650"/>
              <a:ext cx="109742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427714" y="2909299"/>
              <a:ext cx="84313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1775438" y="1936002"/>
              <a:ext cx="149541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06913" y="2665974"/>
              <a:ext cx="96393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557558" y="3030961"/>
              <a:ext cx="71329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647662" y="3882595"/>
              <a:ext cx="62318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49242" y="15603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4955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49225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443835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454004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497774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83621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2137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49778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074740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1403247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434364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494326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282811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048080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302371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650095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181569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432215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522319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665974"/>
              <a:ext cx="27040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72072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422650"/>
              <a:ext cx="884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477398"/>
              <a:ext cx="28703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1692678"/>
              <a:ext cx="105277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1747426"/>
              <a:ext cx="28703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1571016"/>
              <a:ext cx="86196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1625764"/>
              <a:ext cx="286800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1814340"/>
              <a:ext cx="16900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1869088"/>
              <a:ext cx="100181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2909299"/>
              <a:ext cx="72559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2964047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1936002"/>
              <a:ext cx="1800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1990750"/>
              <a:ext cx="236467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3517609"/>
              <a:ext cx="256956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3572357"/>
              <a:ext cx="111766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2300988"/>
              <a:ext cx="154647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2355736"/>
              <a:ext cx="204451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2057664"/>
              <a:ext cx="140913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2112412"/>
              <a:ext cx="193689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2179326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2234074"/>
              <a:ext cx="196875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760933"/>
              <a:ext cx="99600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815681"/>
              <a:ext cx="121734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2787637"/>
              <a:ext cx="8661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2842384"/>
              <a:ext cx="27148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228331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197247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544312"/>
              <a:ext cx="287033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599060"/>
              <a:ext cx="148071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3274285"/>
              <a:ext cx="6866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3329033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3152623"/>
              <a:ext cx="64904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3207371"/>
              <a:ext cx="126079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639271"/>
              <a:ext cx="30608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694019"/>
              <a:ext cx="119342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3882595"/>
              <a:ext cx="147196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3937343"/>
              <a:ext cx="17476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395947"/>
              <a:ext cx="200128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450695"/>
              <a:ext cx="179973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575582" y="2659267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4.7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305172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5314014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8175505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74.9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357945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8175505" y="1745743"/>
              <a:ext cx="192884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54.5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167140" y="156295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15.3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8173177" y="16238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50.8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995267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8.8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306984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030765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14.8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305172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323179" y="19279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7669848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25.3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874741" y="35095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30.2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422834" y="35703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13.1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851647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25.1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349683" y="23537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33.2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714308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15.6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242062" y="21104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21.5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305172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273923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16.5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6301180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9.8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6522513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171367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576661" y="284150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588491" y="302289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31.7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277646" y="308373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27.3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8175505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11.5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785889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5373840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305172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954220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565964" y="3206535"/>
              <a:ext cx="168747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5.5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611256" y="363231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6498597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452369" y="387453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479938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306459" y="33879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7104902" y="34487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18.4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59897" y="3872459"/>
              <a:ext cx="106826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Dairy Afterflavor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18806" y="375079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49938" y="3651345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49311" y="3531047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1316" y="3407966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27592" y="3287723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37523" y="3164697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120716" y="3042980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142489" y="2921318"/>
              <a:ext cx="50308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Stickiness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4142435" y="2778865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43035" y="2677994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689037" y="2534176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86528" y="2412514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83444" y="2313008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881562" y="2169190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984045" y="2069683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09502" y="1927176"/>
              <a:ext cx="96905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Green Apple Flavor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111330" y="1805568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847510" y="1706116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74113" y="1560880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433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52355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930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02035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324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82080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0.378 if recommended adjustments made.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One A Day Men (Green)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74902" y="2179326"/>
              <a:ext cx="1295949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617594" y="3517609"/>
              <a:ext cx="653257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69179" y="3274285"/>
              <a:ext cx="701673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79347" y="3395947"/>
              <a:ext cx="691504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623117" y="1814340"/>
              <a:ext cx="1647734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961558" y="2057664"/>
              <a:ext cx="1309293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46716" y="2300988"/>
              <a:ext cx="1124135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23128" y="3760933"/>
              <a:ext cx="647723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200084" y="2544312"/>
              <a:ext cx="1070768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528591" y="1692678"/>
              <a:ext cx="1742261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559707" y="3152623"/>
              <a:ext cx="711144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19669" y="3639271"/>
              <a:ext cx="651182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08154" y="2787637"/>
              <a:ext cx="862697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173423" y="2422650"/>
              <a:ext cx="1097428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427714" y="2909299"/>
              <a:ext cx="843137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1775438" y="1936002"/>
              <a:ext cx="1495413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06913" y="2665974"/>
              <a:ext cx="963939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557558" y="3030961"/>
              <a:ext cx="713293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647662" y="3882595"/>
              <a:ext cx="623189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49242" y="15603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4955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49225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443835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454004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497774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83621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2137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49778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074740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1403247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434364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494326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282811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048080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302371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650095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181569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432215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522319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665974"/>
              <a:ext cx="0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720722"/>
              <a:ext cx="16666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422650"/>
              <a:ext cx="2199086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477398"/>
              <a:ext cx="2175006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1692678"/>
              <a:ext cx="2627347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1747426"/>
              <a:ext cx="2610620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1571016"/>
              <a:ext cx="2870332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1625764"/>
              <a:ext cx="2853488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1814340"/>
              <a:ext cx="0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1869088"/>
              <a:ext cx="5779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2909299"/>
              <a:ext cx="231812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2964047"/>
              <a:ext cx="248284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1936002"/>
              <a:ext cx="2870332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1990750"/>
              <a:ext cx="2850628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3517609"/>
              <a:ext cx="1229208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3572357"/>
              <a:ext cx="1241399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2300988"/>
              <a:ext cx="2870332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2355736"/>
              <a:ext cx="2866150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2057664"/>
              <a:ext cx="2870332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2112412"/>
              <a:ext cx="2865901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2179326"/>
              <a:ext cx="2870332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2234074"/>
              <a:ext cx="2853801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760933"/>
              <a:ext cx="968773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815681"/>
              <a:ext cx="966915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2787637"/>
              <a:ext cx="94626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2842384"/>
              <a:ext cx="99619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1839417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1842027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544312"/>
              <a:ext cx="0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599060"/>
              <a:ext cx="11668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3274285"/>
              <a:ext cx="41200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3329033"/>
              <a:ext cx="44288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3152623"/>
              <a:ext cx="417880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3207371"/>
              <a:ext cx="412743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639271"/>
              <a:ext cx="267823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694019"/>
              <a:ext cx="260372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3882595"/>
              <a:ext cx="0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3937343"/>
              <a:ext cx="0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395947"/>
              <a:ext cx="1616858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450695"/>
              <a:ext cx="1618551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305172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321838" y="271874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504259" y="241458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57.3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480179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56.6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932520" y="1684912"/>
              <a:ext cx="192884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45.5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915792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45.2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8175505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50.8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8158661" y="16238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50.5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305172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310951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536985" y="2902592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4.7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553456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5.1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8175505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30.7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8155801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30.4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534381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14.5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546572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14.6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175505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46.6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71323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46.5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8175505" y="204960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31.8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8171073" y="21104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31.8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8175505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24.0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8158974" y="223209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23.9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6273946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9.6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6272087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9.6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399798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404792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144589" y="302294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25.5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147199" y="308377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25.5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305172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316840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5346373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349460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723052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717916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572995" y="363231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565545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305172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305172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922031" y="33879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16.5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923723" y="34487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16.5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59897" y="3872459"/>
              <a:ext cx="106826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Dairy Afterflavor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18806" y="375079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49938" y="3651345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49311" y="3531047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1316" y="3407966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27592" y="3287723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37523" y="3164697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120716" y="3042980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142489" y="2921318"/>
              <a:ext cx="50308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Stickiness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4142435" y="2778865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43035" y="2677994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689037" y="2534176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86528" y="2412514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83444" y="2313008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881562" y="2169190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984045" y="2069683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09502" y="1927176"/>
              <a:ext cx="96905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Green Apple Flavor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111330" y="1805568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847510" y="1706116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74113" y="1560880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433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52355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930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02035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324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82080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0.000 if recommended adjustments made.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Local Optimization: Cluster 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Local Optimizations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Centrum Men (Green)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74902" y="2179326"/>
              <a:ext cx="129594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617594" y="3517609"/>
              <a:ext cx="6532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69179" y="3274285"/>
              <a:ext cx="70167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79347" y="3395947"/>
              <a:ext cx="69150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623117" y="1814340"/>
              <a:ext cx="164773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961558" y="2057664"/>
              <a:ext cx="130929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46716" y="2300988"/>
              <a:ext cx="1124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23128" y="3760933"/>
              <a:ext cx="64772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200084" y="2544312"/>
              <a:ext cx="107076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528591" y="1692678"/>
              <a:ext cx="174226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559707" y="3152623"/>
              <a:ext cx="71114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19669" y="3639271"/>
              <a:ext cx="65118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08154" y="2787637"/>
              <a:ext cx="86269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173423" y="2422650"/>
              <a:ext cx="109742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427714" y="2909299"/>
              <a:ext cx="84313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1775438" y="1936002"/>
              <a:ext cx="149541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06913" y="2665974"/>
              <a:ext cx="96393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557558" y="3030961"/>
              <a:ext cx="71329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647662" y="3882595"/>
              <a:ext cx="62318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49242" y="15603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4955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49225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443835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454004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497774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83621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2137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49778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074740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1403247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434364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494326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282811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048080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302371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650095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181569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432215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522319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665974"/>
              <a:ext cx="240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720722"/>
              <a:ext cx="33995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422650"/>
              <a:ext cx="287033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477398"/>
              <a:ext cx="158400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1692678"/>
              <a:ext cx="287033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1747426"/>
              <a:ext cx="237245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1571016"/>
              <a:ext cx="223453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1625764"/>
              <a:ext cx="199785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1814340"/>
              <a:ext cx="287033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1869088"/>
              <a:ext cx="228230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2909299"/>
              <a:ext cx="20825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2964047"/>
              <a:ext cx="67548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1936002"/>
              <a:ext cx="182769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1990750"/>
              <a:ext cx="28703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3517609"/>
              <a:ext cx="176371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3572357"/>
              <a:ext cx="199666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2300988"/>
              <a:ext cx="151114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2355736"/>
              <a:ext cx="221075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2057664"/>
              <a:ext cx="143256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2112412"/>
              <a:ext cx="224355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2179326"/>
              <a:ext cx="171920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2234074"/>
              <a:ext cx="246648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760933"/>
              <a:ext cx="249520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815681"/>
              <a:ext cx="115895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2787637"/>
              <a:ext cx="171904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2842384"/>
              <a:ext cx="15774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287033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221558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544312"/>
              <a:ext cx="23839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599060"/>
              <a:ext cx="9240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3274285"/>
              <a:ext cx="270781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3329033"/>
              <a:ext cx="97582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3152623"/>
              <a:ext cx="163743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3207371"/>
              <a:ext cx="86235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639271"/>
              <a:ext cx="153360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694019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3882595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3937343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395947"/>
              <a:ext cx="287033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450695"/>
              <a:ext cx="232797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307573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645127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5.9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175505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74.8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889175" y="247541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41.3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8175505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49.8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677629" y="174654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41.1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539704" y="156295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39.6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303023" y="162378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35.4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8175505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587475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513427" y="290233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980658" y="296206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13.8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7132866" y="192904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24.2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8175505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068890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20.8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301834" y="35703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23.5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816320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515923" y="23537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35.9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737735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15.9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548723" y="21104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24.9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7024382" y="2172365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14.4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771657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20.6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800381" y="375397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24.7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6464123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11.5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024217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46291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175505" y="302289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39.8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520754" y="308373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30.7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543569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229239" y="2597081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8012990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7.6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280992" y="3328155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942610" y="314566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7.1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167524" y="320539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6838779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305172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305172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305172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8175505" y="338788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29.3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7633151" y="34487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23.8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59897" y="3872459"/>
              <a:ext cx="106826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Dairy Afterflavor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18806" y="375079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49938" y="3651345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49311" y="3531047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1316" y="3407966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27592" y="3287723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37523" y="3164697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120716" y="3042980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142489" y="2921318"/>
              <a:ext cx="50308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Stickiness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4142435" y="2778865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43035" y="2677994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689037" y="2534176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86528" y="2412514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83444" y="2313008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881562" y="2169190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984045" y="2069683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09502" y="1927176"/>
              <a:ext cx="96905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Green Apple Flavor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111330" y="1805568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847510" y="1706116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74113" y="1560880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433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52355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930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02035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324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82080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0.084 if recommended adjustments made.</a:t>
              </a: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Centrum Men (Yellow)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74902" y="2179326"/>
              <a:ext cx="129594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617594" y="3517609"/>
              <a:ext cx="6532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69179" y="3274285"/>
              <a:ext cx="70167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79347" y="3395947"/>
              <a:ext cx="69150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623117" y="1814340"/>
              <a:ext cx="164773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961558" y="2057664"/>
              <a:ext cx="130929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46716" y="2300988"/>
              <a:ext cx="1124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23128" y="3760933"/>
              <a:ext cx="64772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200084" y="2544312"/>
              <a:ext cx="107076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528591" y="1692678"/>
              <a:ext cx="174226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559707" y="3152623"/>
              <a:ext cx="71114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19669" y="3639271"/>
              <a:ext cx="65118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08154" y="2787637"/>
              <a:ext cx="86269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173423" y="2422650"/>
              <a:ext cx="109742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427714" y="2909299"/>
              <a:ext cx="84313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1775438" y="1936002"/>
              <a:ext cx="149541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06913" y="2665974"/>
              <a:ext cx="96393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557558" y="3030961"/>
              <a:ext cx="71329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647662" y="3882595"/>
              <a:ext cx="62318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49242" y="15603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4955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49225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443835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454004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497774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83621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2137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49778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074740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1403247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434364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494326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282811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048080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302371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650095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181569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432215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522319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665974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720722"/>
              <a:ext cx="44824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422650"/>
              <a:ext cx="282233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477398"/>
              <a:ext cx="111419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1692678"/>
              <a:ext cx="286792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1747426"/>
              <a:ext cx="220679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1571016"/>
              <a:ext cx="219454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1625764"/>
              <a:ext cx="188025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1814340"/>
              <a:ext cx="281436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1869088"/>
              <a:ext cx="203351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2909299"/>
              <a:ext cx="24500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2964047"/>
              <a:ext cx="86545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1936002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1990750"/>
              <a:ext cx="171421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3517609"/>
              <a:ext cx="178850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3572357"/>
              <a:ext cx="209784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2300988"/>
              <a:ext cx="151884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2355736"/>
              <a:ext cx="244786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2057664"/>
              <a:ext cx="134984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2112412"/>
              <a:ext cx="242676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2179326"/>
              <a:ext cx="181887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2234074"/>
              <a:ext cx="28111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760933"/>
              <a:ext cx="241512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815681"/>
              <a:ext cx="64068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2787637"/>
              <a:ext cx="186098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284238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285229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198284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544312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599060"/>
              <a:ext cx="91051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3274285"/>
              <a:ext cx="273757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3329033"/>
              <a:ext cx="43762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3152623"/>
              <a:ext cx="287033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3207371"/>
              <a:ext cx="184108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639271"/>
              <a:ext cx="211389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694019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3882595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3937343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395947"/>
              <a:ext cx="242120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450695"/>
              <a:ext cx="170100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305172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753416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127506" y="241458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73.5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419364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29.0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8173101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49.7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511963" y="17454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38.2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499717" y="156295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38.9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185425" y="162378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33.3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8119537" y="180737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14.7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338682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550177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170622" y="296316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17.7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305172" y="19279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7019390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18.3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093681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21.0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403012" y="357147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24.7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824017" y="2294027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24.7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753032" y="23537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39.8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655015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15.0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731941" y="21104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26.9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7124046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15.2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8116367" y="223209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23.5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720298" y="37528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23.9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945857" y="381370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6.3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166157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9.8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305172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157471" y="302289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39.5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288015" y="308377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27.5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305172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215686" y="2597081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8042746" y="3268382"/>
              <a:ext cx="168747" cy="612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7.7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742794" y="3328155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8175505" y="314566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146254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7419063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8.5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305172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305172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305172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726377" y="338898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24.7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7006176" y="3449817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17.4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59897" y="3872459"/>
              <a:ext cx="106826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Dairy Afterflavor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18806" y="375079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49938" y="3651345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49311" y="3531047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1316" y="3407966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27592" y="3287723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37523" y="3164697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120716" y="3042980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142489" y="2921318"/>
              <a:ext cx="50308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Stickiness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4142435" y="2778865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43035" y="2677994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689037" y="2534176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86528" y="2412514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83444" y="2313008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881562" y="2169190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984045" y="2069683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09502" y="1927176"/>
              <a:ext cx="96905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Green Apple Flavor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111330" y="1805568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847510" y="1706116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74113" y="1560880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433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52355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930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02035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324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82080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0.156 if recommended adjustments made.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Variable Importance Percentages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Centrum Women (Yellow)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74902" y="2179326"/>
              <a:ext cx="129594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617594" y="3517609"/>
              <a:ext cx="6532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69179" y="3274285"/>
              <a:ext cx="70167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79347" y="3395947"/>
              <a:ext cx="69150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623117" y="1814340"/>
              <a:ext cx="164773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961558" y="2057664"/>
              <a:ext cx="130929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46716" y="2300988"/>
              <a:ext cx="1124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23128" y="3760933"/>
              <a:ext cx="64772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200084" y="2544312"/>
              <a:ext cx="107076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528591" y="1692678"/>
              <a:ext cx="174226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559707" y="3152623"/>
              <a:ext cx="71114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19669" y="3639271"/>
              <a:ext cx="65118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08154" y="2787637"/>
              <a:ext cx="86269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173423" y="2422650"/>
              <a:ext cx="109742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427714" y="2909299"/>
              <a:ext cx="84313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1775438" y="1936002"/>
              <a:ext cx="149541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06913" y="2665974"/>
              <a:ext cx="96393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557558" y="3030961"/>
              <a:ext cx="71329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647662" y="3882595"/>
              <a:ext cx="62318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49242" y="15603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4955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49225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443835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454004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497774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83621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2137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49778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074740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1403247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434364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494326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282811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048080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302371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650095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181569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432215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522319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665974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720722"/>
              <a:ext cx="52177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422650"/>
              <a:ext cx="284473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477398"/>
              <a:ext cx="85638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1692678"/>
              <a:ext cx="231982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1747426"/>
              <a:ext cx="155023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1571016"/>
              <a:ext cx="247209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1625764"/>
              <a:ext cx="210624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1814340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1869088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2909299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2964047"/>
              <a:ext cx="72222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1936002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1990750"/>
              <a:ext cx="199541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3517609"/>
              <a:ext cx="126789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3572357"/>
              <a:ext cx="162796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2300988"/>
              <a:ext cx="161633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2355736"/>
              <a:ext cx="269775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2057664"/>
              <a:ext cx="141752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2112412"/>
              <a:ext cx="267110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2179326"/>
              <a:ext cx="12956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2234074"/>
              <a:ext cx="12846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760933"/>
              <a:ext cx="287033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815681"/>
              <a:ext cx="80481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2787637"/>
              <a:ext cx="287033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2842384"/>
              <a:ext cx="45694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284328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183119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544312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599060"/>
              <a:ext cx="105987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3274285"/>
              <a:ext cx="206805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3329033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3152623"/>
              <a:ext cx="23116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320737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639271"/>
              <a:ext cx="287033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694019"/>
              <a:ext cx="2293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3882595"/>
              <a:ext cx="287033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3937343"/>
              <a:ext cx="102735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395947"/>
              <a:ext cx="242528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450695"/>
              <a:ext cx="158694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305172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826947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149905" y="241568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74.1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161558" y="247541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22.3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624997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40.2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855405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26.9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777270" y="156295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43.8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411420" y="162378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37.3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305172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305172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305172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027395" y="296316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14.7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305172" y="19279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7300592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21.3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573066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14.9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933139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19.2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921510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26.2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002922" y="23537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43.8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722695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15.7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976281" y="21104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29.6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434736" y="2172365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589838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10.7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175505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28.4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6109982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175505" y="277961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762120" y="284150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2.4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148455" y="302289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39.4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136372" y="308377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25.4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305172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365048" y="2597081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4.3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373231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5.8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305172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536340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305172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8175505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11.5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328107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8175505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332522" y="3936465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2.4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730460" y="33879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24.8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892116" y="34487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59897" y="3872459"/>
              <a:ext cx="106826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Dairy Afterflavor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18806" y="375079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49938" y="3651345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49311" y="3531047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1316" y="3407966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27592" y="3287723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37523" y="3164697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120716" y="3042980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142489" y="2921318"/>
              <a:ext cx="50308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Stickiness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4142435" y="2778865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43035" y="2677994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689037" y="2534176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86528" y="2412514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83444" y="2313008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881562" y="2169190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984045" y="2069683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09502" y="1927176"/>
              <a:ext cx="96905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Green Apple Flavor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111330" y="1805568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847510" y="1706116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74113" y="1560880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433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52355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930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02035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324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82080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0.143 if recommended adjustments made.</a:t>
              </a: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Nature's Way Adult (Purple)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74902" y="2179326"/>
              <a:ext cx="129594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617594" y="3517609"/>
              <a:ext cx="6532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69179" y="3274285"/>
              <a:ext cx="70167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79347" y="3395947"/>
              <a:ext cx="69150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623117" y="1814340"/>
              <a:ext cx="164773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961558" y="2057664"/>
              <a:ext cx="130929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46716" y="2300988"/>
              <a:ext cx="1124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23128" y="3760933"/>
              <a:ext cx="64772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200084" y="2544312"/>
              <a:ext cx="107076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528591" y="1692678"/>
              <a:ext cx="174226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559707" y="3152623"/>
              <a:ext cx="71114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19669" y="3639271"/>
              <a:ext cx="65118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08154" y="2787637"/>
              <a:ext cx="86269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173423" y="2422650"/>
              <a:ext cx="109742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427714" y="2909299"/>
              <a:ext cx="84313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1775438" y="1936002"/>
              <a:ext cx="149541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06913" y="2665974"/>
              <a:ext cx="96393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557558" y="3030961"/>
              <a:ext cx="71329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647662" y="3882595"/>
              <a:ext cx="62318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49242" y="15603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4955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49225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443835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454004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497774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83621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2137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49778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074740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1403247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434364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494326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282811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048080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302371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650095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181569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432215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522319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665974"/>
              <a:ext cx="287033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720722"/>
              <a:ext cx="65370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422650"/>
              <a:ext cx="3012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477398"/>
              <a:ext cx="28703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1692678"/>
              <a:ext cx="80977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1747426"/>
              <a:ext cx="28703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1571016"/>
              <a:ext cx="74701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1625764"/>
              <a:ext cx="28703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1814340"/>
              <a:ext cx="203697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1869088"/>
              <a:ext cx="126832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2909299"/>
              <a:ext cx="287033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2964047"/>
              <a:ext cx="67964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1936002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1990750"/>
              <a:ext cx="262064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3517609"/>
              <a:ext cx="287033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3572357"/>
              <a:ext cx="124891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2300988"/>
              <a:ext cx="197513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2355736"/>
              <a:ext cx="253131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2057664"/>
              <a:ext cx="192975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2112412"/>
              <a:ext cx="251912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2179326"/>
              <a:ext cx="91593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2234074"/>
              <a:ext cx="28703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760933"/>
              <a:ext cx="191420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815681"/>
              <a:ext cx="216137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2787637"/>
              <a:ext cx="192892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2842384"/>
              <a:ext cx="126478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285484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250770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544312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599060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3274285"/>
              <a:ext cx="287033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3329033"/>
              <a:ext cx="245975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3152623"/>
              <a:ext cx="71128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3207371"/>
              <a:ext cx="139445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639271"/>
              <a:ext cx="23912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694019"/>
              <a:ext cx="12300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3882595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3937343"/>
              <a:ext cx="3078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395947"/>
              <a:ext cx="25213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450695"/>
              <a:ext cx="229630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8175505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49.8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958873" y="271874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11.3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5335296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8175505" y="247541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84.3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114951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15.2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8175505" y="17454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53.7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052184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8175505" y="162378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53.6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342143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10.6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573501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8175505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58.6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984822" y="296206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13.9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305172" y="19279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7925817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28.0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175505" y="35095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33.8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554086" y="357147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14.7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280302" y="229292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32.1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836484" y="235485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41.1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234924" y="205070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21.4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824295" y="21104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27.9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221103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8175505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27.0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219376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18.9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466549" y="381480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21.4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234094" y="277961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569955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160014" y="302289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39.6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812877" y="308373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34.8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305172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305172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8175505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764923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016457" y="3144561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3.1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699623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6.0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544300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6535238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4.9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305172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335960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826567" y="33879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25.7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7601479" y="34487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23.4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59897" y="3872459"/>
              <a:ext cx="106826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Dairy Afterflavor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18806" y="375079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49938" y="3651345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49311" y="3531047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1316" y="3407966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27592" y="3287723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37523" y="3164697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120716" y="3042980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142489" y="2921318"/>
              <a:ext cx="50308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Stickiness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4142435" y="2778865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43035" y="2677994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689037" y="2534176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86528" y="2412514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83444" y="2313008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881562" y="2169190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984045" y="2069683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09502" y="1927176"/>
              <a:ext cx="96905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Green Apple Flavor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111330" y="1805568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847510" y="1706116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74113" y="1560880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433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52355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930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02035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324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82080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0.226 if recommended adjustments made.</a:t>
              </a: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One A Day Fruit Bite Women (Dark Red)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74902" y="2179326"/>
              <a:ext cx="129594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617594" y="3517609"/>
              <a:ext cx="6532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69179" y="3274285"/>
              <a:ext cx="70167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79347" y="3395947"/>
              <a:ext cx="69150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623117" y="1814340"/>
              <a:ext cx="164773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961558" y="2057664"/>
              <a:ext cx="130929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46716" y="2300988"/>
              <a:ext cx="1124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23128" y="3760933"/>
              <a:ext cx="64772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200084" y="2544312"/>
              <a:ext cx="107076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528591" y="1692678"/>
              <a:ext cx="174226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559707" y="3152623"/>
              <a:ext cx="71114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19669" y="3639271"/>
              <a:ext cx="65118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08154" y="2787637"/>
              <a:ext cx="86269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173423" y="2422650"/>
              <a:ext cx="109742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427714" y="2909299"/>
              <a:ext cx="84313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1775438" y="1936002"/>
              <a:ext cx="149541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06913" y="2665974"/>
              <a:ext cx="96393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557558" y="3030961"/>
              <a:ext cx="71329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647662" y="3882595"/>
              <a:ext cx="62318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49242" y="15603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4955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49225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443835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454004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497774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83621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2137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49778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074740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1403247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434364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494326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282811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048080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302371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650095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181569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432215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522319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665974"/>
              <a:ext cx="27040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72072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422650"/>
              <a:ext cx="884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477398"/>
              <a:ext cx="28703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1692678"/>
              <a:ext cx="105277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1747426"/>
              <a:ext cx="28703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1571016"/>
              <a:ext cx="86196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1625764"/>
              <a:ext cx="286800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1814340"/>
              <a:ext cx="16900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1869088"/>
              <a:ext cx="100181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2909299"/>
              <a:ext cx="72559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2964047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1936002"/>
              <a:ext cx="1800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1990750"/>
              <a:ext cx="236467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3517609"/>
              <a:ext cx="256956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3572357"/>
              <a:ext cx="111766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2300988"/>
              <a:ext cx="154647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2355736"/>
              <a:ext cx="204451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2057664"/>
              <a:ext cx="140913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2112412"/>
              <a:ext cx="193689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2179326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2234074"/>
              <a:ext cx="196875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760933"/>
              <a:ext cx="99600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815681"/>
              <a:ext cx="121734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2787637"/>
              <a:ext cx="8661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2842384"/>
              <a:ext cx="27148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228331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197247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544312"/>
              <a:ext cx="287033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599060"/>
              <a:ext cx="148071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3274285"/>
              <a:ext cx="6866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3329033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3152623"/>
              <a:ext cx="64904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3207371"/>
              <a:ext cx="126079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639271"/>
              <a:ext cx="30608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694019"/>
              <a:ext cx="119342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3882595"/>
              <a:ext cx="147196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3937343"/>
              <a:ext cx="17476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395947"/>
              <a:ext cx="200128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450695"/>
              <a:ext cx="179973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575582" y="2659267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4.7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305172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5314014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8175505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74.9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357945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8175505" y="1745743"/>
              <a:ext cx="192884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54.5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167140" y="156295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15.3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8173177" y="16238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50.8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995267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8.8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306984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030765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14.8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305172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323179" y="19279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7669848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25.3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874741" y="35095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30.2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422834" y="35703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13.1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851647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25.1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349683" y="23537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33.2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714308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15.6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242062" y="21104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21.5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305172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273923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16.5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6301180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9.8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6522513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171367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576661" y="284150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588491" y="302289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31.7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277646" y="308373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27.3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8175505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11.5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785889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5373840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305172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954220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565964" y="3206535"/>
              <a:ext cx="168747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5.5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611256" y="363231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6498597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452369" y="387453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479938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306459" y="33879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7104902" y="34487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18.4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59897" y="3872459"/>
              <a:ext cx="106826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Dairy Afterflavor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18806" y="375079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49938" y="3651345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49311" y="3531047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1316" y="3407966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27592" y="3287723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37523" y="3164697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120716" y="3042980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142489" y="2921318"/>
              <a:ext cx="50308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Stickiness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4142435" y="2778865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43035" y="2677994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689037" y="2534176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86528" y="2412514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83444" y="2313008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881562" y="2169190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984045" y="2069683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09502" y="1927176"/>
              <a:ext cx="96905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Green Apple Flavor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111330" y="1805568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847510" y="1706116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74113" y="1560880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433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52355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930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02035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324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82080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0.080 if recommended adjustments made.</a:t>
              </a: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One A Day Men (Green)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74902" y="2179326"/>
              <a:ext cx="129594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617594" y="3517609"/>
              <a:ext cx="6532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69179" y="3274285"/>
              <a:ext cx="70167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79347" y="3395947"/>
              <a:ext cx="69150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623117" y="1814340"/>
              <a:ext cx="164773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961558" y="2057664"/>
              <a:ext cx="130929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46716" y="2300988"/>
              <a:ext cx="112413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23128" y="3760933"/>
              <a:ext cx="64772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200084" y="2544312"/>
              <a:ext cx="107076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528591" y="1692678"/>
              <a:ext cx="174226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559707" y="3152623"/>
              <a:ext cx="71114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19669" y="3639271"/>
              <a:ext cx="65118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08154" y="2787637"/>
              <a:ext cx="86269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173423" y="2422650"/>
              <a:ext cx="109742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427714" y="2909299"/>
              <a:ext cx="84313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1775438" y="1936002"/>
              <a:ext cx="149541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06913" y="2665974"/>
              <a:ext cx="96393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557558" y="3030961"/>
              <a:ext cx="71329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647662" y="3882595"/>
              <a:ext cx="62318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49242" y="15603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4955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49225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443835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454004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497774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83621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2137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49778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074740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1403247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434364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494326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282811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048080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302371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650095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181569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432215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522319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665974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720722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422650"/>
              <a:ext cx="2199086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477398"/>
              <a:ext cx="217870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1692678"/>
              <a:ext cx="2627347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1747426"/>
              <a:ext cx="265356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1571016"/>
              <a:ext cx="2870332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1625764"/>
              <a:ext cx="283859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1814340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1869088"/>
              <a:ext cx="8872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2909299"/>
              <a:ext cx="231812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2964047"/>
              <a:ext cx="3594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1936002"/>
              <a:ext cx="2870332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1990750"/>
              <a:ext cx="278149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3517609"/>
              <a:ext cx="1229208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3572357"/>
              <a:ext cx="123533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2300988"/>
              <a:ext cx="2870332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2355736"/>
              <a:ext cx="279356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2057664"/>
              <a:ext cx="2870332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2112412"/>
              <a:ext cx="278075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2179326"/>
              <a:ext cx="2870332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2234074"/>
              <a:ext cx="276437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760933"/>
              <a:ext cx="968773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815681"/>
              <a:ext cx="88768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2787637"/>
              <a:ext cx="94626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2842384"/>
              <a:ext cx="119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1839417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180251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544312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599060"/>
              <a:ext cx="30904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3274285"/>
              <a:ext cx="4120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3329033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3152623"/>
              <a:ext cx="41788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3207371"/>
              <a:ext cx="51992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639271"/>
              <a:ext cx="267823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694019"/>
              <a:ext cx="28631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3882595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3937343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395947"/>
              <a:ext cx="1616858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450695"/>
              <a:ext cx="157738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305172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305172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504259" y="241458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57.3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483875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56.7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932520" y="1684912"/>
              <a:ext cx="192884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45.5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958735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46.0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8175505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50.8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8143769" y="162378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50.3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305172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393902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536985" y="2902592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4.7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341118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8175505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30.7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8086670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29.7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534381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14.5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540509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14.5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175505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46.6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098736" y="2354054"/>
              <a:ext cx="192884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45.4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8175505" y="204960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31.8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8085926" y="21104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30.8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8175505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8069548" y="223209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23.1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6273946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9.6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6192860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399798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306370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144589" y="302294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25.5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107688" y="308377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305172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614214" y="259818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5346373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305172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723052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825095" y="320649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2.2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572995" y="363231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591491" y="369314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305172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305172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922031" y="33879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16.5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882561" y="34487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16.1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59897" y="3872459"/>
              <a:ext cx="106826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Dairy Afterflavor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18806" y="375079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49938" y="3651345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49311" y="3531047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1316" y="3407966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27592" y="3287723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37523" y="3164697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120716" y="3042980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142489" y="2921318"/>
              <a:ext cx="50308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Stickiness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4142435" y="2778865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43035" y="2677994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689037" y="2534176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86528" y="2412514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83444" y="2313008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881562" y="2169190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984045" y="2069683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09502" y="1927176"/>
              <a:ext cx="96905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Green Apple Flavor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111330" y="1805568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847510" y="1706116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74113" y="1560880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433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52355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930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02035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324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82080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0.006 if recommended adjustments made.</a:t>
              </a: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Global Optimization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Comparison of Optima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Comparison of Optima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992106" y="1188720"/>
              <a:ext cx="3159787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096489" y="1258309"/>
              <a:ext cx="2985815" cy="29858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4589397" y="1407599"/>
              <a:ext cx="0" cy="1343616"/>
            </a:xfrm>
            <a:custGeom>
              <a:avLst/>
              <a:pathLst>
                <a:path w="0" h="1343616">
                  <a:moveTo>
                    <a:pt x="0" y="134361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589397" y="1473361"/>
              <a:ext cx="415200" cy="1277855"/>
            </a:xfrm>
            <a:custGeom>
              <a:avLst/>
              <a:pathLst>
                <a:path w="415200" h="1277855">
                  <a:moveTo>
                    <a:pt x="0" y="1277855"/>
                  </a:moveTo>
                  <a:lnTo>
                    <a:pt x="41520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4589397" y="1664207"/>
              <a:ext cx="789758" cy="1087008"/>
            </a:xfrm>
            <a:custGeom>
              <a:avLst/>
              <a:pathLst>
                <a:path w="789758" h="1087008">
                  <a:moveTo>
                    <a:pt x="0" y="1087008"/>
                  </a:moveTo>
                  <a:lnTo>
                    <a:pt x="789758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589397" y="1961458"/>
              <a:ext cx="1087008" cy="789758"/>
            </a:xfrm>
            <a:custGeom>
              <a:avLst/>
              <a:pathLst>
                <a:path w="1087008" h="789758">
                  <a:moveTo>
                    <a:pt x="0" y="789758"/>
                  </a:moveTo>
                  <a:lnTo>
                    <a:pt x="1087008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4589397" y="2336016"/>
              <a:ext cx="1277855" cy="415200"/>
            </a:xfrm>
            <a:custGeom>
              <a:avLst/>
              <a:pathLst>
                <a:path w="1277855" h="415200">
                  <a:moveTo>
                    <a:pt x="0" y="415200"/>
                  </a:moveTo>
                  <a:lnTo>
                    <a:pt x="1277855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589397" y="2751216"/>
              <a:ext cx="1343616" cy="0"/>
            </a:xfrm>
            <a:custGeom>
              <a:avLst/>
              <a:pathLst>
                <a:path w="1343616" h="0">
                  <a:moveTo>
                    <a:pt x="0" y="0"/>
                  </a:moveTo>
                  <a:lnTo>
                    <a:pt x="1343616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589397" y="2751216"/>
              <a:ext cx="1277855" cy="415200"/>
            </a:xfrm>
            <a:custGeom>
              <a:avLst/>
              <a:pathLst>
                <a:path w="1277855" h="415200">
                  <a:moveTo>
                    <a:pt x="0" y="0"/>
                  </a:moveTo>
                  <a:lnTo>
                    <a:pt x="1277855" y="41520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589397" y="2751216"/>
              <a:ext cx="1087008" cy="789758"/>
            </a:xfrm>
            <a:custGeom>
              <a:avLst/>
              <a:pathLst>
                <a:path w="1087008" h="789758">
                  <a:moveTo>
                    <a:pt x="0" y="0"/>
                  </a:moveTo>
                  <a:lnTo>
                    <a:pt x="1087008" y="789758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589397" y="2751216"/>
              <a:ext cx="789758" cy="1087008"/>
            </a:xfrm>
            <a:custGeom>
              <a:avLst/>
              <a:pathLst>
                <a:path w="789758" h="1087008">
                  <a:moveTo>
                    <a:pt x="0" y="0"/>
                  </a:moveTo>
                  <a:lnTo>
                    <a:pt x="789758" y="1087008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4589397" y="2751216"/>
              <a:ext cx="415200" cy="1277855"/>
            </a:xfrm>
            <a:custGeom>
              <a:avLst/>
              <a:pathLst>
                <a:path w="415200" h="1277855">
                  <a:moveTo>
                    <a:pt x="0" y="0"/>
                  </a:moveTo>
                  <a:lnTo>
                    <a:pt x="415200" y="1277855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4589397" y="2751216"/>
              <a:ext cx="0" cy="1343616"/>
            </a:xfrm>
            <a:custGeom>
              <a:avLst/>
              <a:pathLst>
                <a:path w="0" h="1343616">
                  <a:moveTo>
                    <a:pt x="0" y="0"/>
                  </a:moveTo>
                  <a:lnTo>
                    <a:pt x="0" y="1343616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174196" y="2751216"/>
              <a:ext cx="415200" cy="1277855"/>
            </a:xfrm>
            <a:custGeom>
              <a:avLst/>
              <a:pathLst>
                <a:path w="415200" h="1277855">
                  <a:moveTo>
                    <a:pt x="415200" y="0"/>
                  </a:moveTo>
                  <a:lnTo>
                    <a:pt x="0" y="1277855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99639" y="2751216"/>
              <a:ext cx="789758" cy="1087008"/>
            </a:xfrm>
            <a:custGeom>
              <a:avLst/>
              <a:pathLst>
                <a:path w="789758" h="1087008">
                  <a:moveTo>
                    <a:pt x="789758" y="0"/>
                  </a:moveTo>
                  <a:lnTo>
                    <a:pt x="0" y="1087008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502388" y="2751216"/>
              <a:ext cx="1087008" cy="789758"/>
            </a:xfrm>
            <a:custGeom>
              <a:avLst/>
              <a:pathLst>
                <a:path w="1087008" h="789758">
                  <a:moveTo>
                    <a:pt x="1087008" y="0"/>
                  </a:moveTo>
                  <a:lnTo>
                    <a:pt x="0" y="789758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311541" y="2751216"/>
              <a:ext cx="1277855" cy="415200"/>
            </a:xfrm>
            <a:custGeom>
              <a:avLst/>
              <a:pathLst>
                <a:path w="1277855" h="415200">
                  <a:moveTo>
                    <a:pt x="1277855" y="0"/>
                  </a:moveTo>
                  <a:lnTo>
                    <a:pt x="0" y="41520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245780" y="2751216"/>
              <a:ext cx="1343616" cy="0"/>
            </a:xfrm>
            <a:custGeom>
              <a:avLst/>
              <a:pathLst>
                <a:path w="1343616" h="0">
                  <a:moveTo>
                    <a:pt x="1343616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311541" y="2336016"/>
              <a:ext cx="1277855" cy="415200"/>
            </a:xfrm>
            <a:custGeom>
              <a:avLst/>
              <a:pathLst>
                <a:path w="1277855" h="415200">
                  <a:moveTo>
                    <a:pt x="1277855" y="41520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502388" y="1961458"/>
              <a:ext cx="1087008" cy="789758"/>
            </a:xfrm>
            <a:custGeom>
              <a:avLst/>
              <a:pathLst>
                <a:path w="1087008" h="789758">
                  <a:moveTo>
                    <a:pt x="1087008" y="78975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799639" y="1664207"/>
              <a:ext cx="789758" cy="1087008"/>
            </a:xfrm>
            <a:custGeom>
              <a:avLst/>
              <a:pathLst>
                <a:path w="789758" h="1087008">
                  <a:moveTo>
                    <a:pt x="789758" y="108700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174196" y="1473361"/>
              <a:ext cx="415200" cy="1277855"/>
            </a:xfrm>
            <a:custGeom>
              <a:avLst/>
              <a:pathLst>
                <a:path w="415200" h="1277855">
                  <a:moveTo>
                    <a:pt x="415200" y="127785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174196" y="1473361"/>
              <a:ext cx="415200" cy="1277855"/>
            </a:xfrm>
            <a:custGeom>
              <a:avLst/>
              <a:pathLst>
                <a:path w="415200" h="1277855">
                  <a:moveTo>
                    <a:pt x="415200" y="127785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379209" y="1424141"/>
              <a:ext cx="210187" cy="1327074"/>
            </a:xfrm>
            <a:custGeom>
              <a:avLst/>
              <a:pathLst>
                <a:path w="210187" h="1327074">
                  <a:moveTo>
                    <a:pt x="210187" y="132707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589397" y="1407599"/>
              <a:ext cx="0" cy="1343616"/>
            </a:xfrm>
            <a:custGeom>
              <a:avLst/>
              <a:pathLst>
                <a:path w="0" h="1343616">
                  <a:moveTo>
                    <a:pt x="0" y="134361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589397" y="1424141"/>
              <a:ext cx="210187" cy="1327074"/>
            </a:xfrm>
            <a:custGeom>
              <a:avLst/>
              <a:pathLst>
                <a:path w="210187" h="1327074">
                  <a:moveTo>
                    <a:pt x="0" y="1327074"/>
                  </a:moveTo>
                  <a:lnTo>
                    <a:pt x="21018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589397" y="1473361"/>
              <a:ext cx="415200" cy="1277855"/>
            </a:xfrm>
            <a:custGeom>
              <a:avLst/>
              <a:pathLst>
                <a:path w="415200" h="1277855">
                  <a:moveTo>
                    <a:pt x="0" y="1277855"/>
                  </a:moveTo>
                  <a:lnTo>
                    <a:pt x="41520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589397" y="1554045"/>
              <a:ext cx="609989" cy="1197171"/>
            </a:xfrm>
            <a:custGeom>
              <a:avLst/>
              <a:pathLst>
                <a:path w="609989" h="1197171">
                  <a:moveTo>
                    <a:pt x="0" y="1197171"/>
                  </a:moveTo>
                  <a:lnTo>
                    <a:pt x="6099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589397" y="1664207"/>
              <a:ext cx="789758" cy="1087008"/>
            </a:xfrm>
            <a:custGeom>
              <a:avLst/>
              <a:pathLst>
                <a:path w="789758" h="1087008">
                  <a:moveTo>
                    <a:pt x="0" y="1087008"/>
                  </a:moveTo>
                  <a:lnTo>
                    <a:pt x="7897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589397" y="1801136"/>
              <a:ext cx="950080" cy="950080"/>
            </a:xfrm>
            <a:custGeom>
              <a:avLst/>
              <a:pathLst>
                <a:path w="950080" h="950080">
                  <a:moveTo>
                    <a:pt x="0" y="950080"/>
                  </a:moveTo>
                  <a:lnTo>
                    <a:pt x="9500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589397" y="1961458"/>
              <a:ext cx="1087008" cy="789758"/>
            </a:xfrm>
            <a:custGeom>
              <a:avLst/>
              <a:pathLst>
                <a:path w="1087008" h="789758">
                  <a:moveTo>
                    <a:pt x="0" y="789758"/>
                  </a:moveTo>
                  <a:lnTo>
                    <a:pt x="10870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589397" y="2141227"/>
              <a:ext cx="1197171" cy="609989"/>
            </a:xfrm>
            <a:custGeom>
              <a:avLst/>
              <a:pathLst>
                <a:path w="1197171" h="609989">
                  <a:moveTo>
                    <a:pt x="0" y="609989"/>
                  </a:moveTo>
                  <a:lnTo>
                    <a:pt x="11971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589397" y="2336016"/>
              <a:ext cx="1277855" cy="415200"/>
            </a:xfrm>
            <a:custGeom>
              <a:avLst/>
              <a:pathLst>
                <a:path w="1277855" h="415200">
                  <a:moveTo>
                    <a:pt x="0" y="415200"/>
                  </a:moveTo>
                  <a:lnTo>
                    <a:pt x="127785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4589397" y="2541028"/>
              <a:ext cx="1327074" cy="210187"/>
            </a:xfrm>
            <a:custGeom>
              <a:avLst/>
              <a:pathLst>
                <a:path w="1327074" h="210187">
                  <a:moveTo>
                    <a:pt x="0" y="210187"/>
                  </a:moveTo>
                  <a:lnTo>
                    <a:pt x="13270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589397" y="2751216"/>
              <a:ext cx="1343616" cy="0"/>
            </a:xfrm>
            <a:custGeom>
              <a:avLst/>
              <a:pathLst>
                <a:path w="1343616" h="0">
                  <a:moveTo>
                    <a:pt x="0" y="0"/>
                  </a:moveTo>
                  <a:lnTo>
                    <a:pt x="13436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589397" y="2751216"/>
              <a:ext cx="1327074" cy="210187"/>
            </a:xfrm>
            <a:custGeom>
              <a:avLst/>
              <a:pathLst>
                <a:path w="1327074" h="210187">
                  <a:moveTo>
                    <a:pt x="0" y="0"/>
                  </a:moveTo>
                  <a:lnTo>
                    <a:pt x="1327074" y="210187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589397" y="2751216"/>
              <a:ext cx="1277855" cy="415200"/>
            </a:xfrm>
            <a:custGeom>
              <a:avLst/>
              <a:pathLst>
                <a:path w="1277855" h="415200">
                  <a:moveTo>
                    <a:pt x="0" y="0"/>
                  </a:moveTo>
                  <a:lnTo>
                    <a:pt x="1277855" y="41520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589397" y="2751216"/>
              <a:ext cx="1197171" cy="609989"/>
            </a:xfrm>
            <a:custGeom>
              <a:avLst/>
              <a:pathLst>
                <a:path w="1197171" h="609989">
                  <a:moveTo>
                    <a:pt x="0" y="0"/>
                  </a:moveTo>
                  <a:lnTo>
                    <a:pt x="1197171" y="609989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4589397" y="2751216"/>
              <a:ext cx="1087008" cy="789758"/>
            </a:xfrm>
            <a:custGeom>
              <a:avLst/>
              <a:pathLst>
                <a:path w="1087008" h="789758">
                  <a:moveTo>
                    <a:pt x="0" y="0"/>
                  </a:moveTo>
                  <a:lnTo>
                    <a:pt x="1087008" y="789758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4589397" y="2751216"/>
              <a:ext cx="950080" cy="950080"/>
            </a:xfrm>
            <a:custGeom>
              <a:avLst/>
              <a:pathLst>
                <a:path w="950080" h="950080">
                  <a:moveTo>
                    <a:pt x="0" y="0"/>
                  </a:moveTo>
                  <a:lnTo>
                    <a:pt x="950080" y="95008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4589397" y="2751216"/>
              <a:ext cx="789758" cy="1087008"/>
            </a:xfrm>
            <a:custGeom>
              <a:avLst/>
              <a:pathLst>
                <a:path w="789758" h="1087008">
                  <a:moveTo>
                    <a:pt x="0" y="0"/>
                  </a:moveTo>
                  <a:lnTo>
                    <a:pt x="789758" y="1087008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4589397" y="2751216"/>
              <a:ext cx="609989" cy="1197171"/>
            </a:xfrm>
            <a:custGeom>
              <a:avLst/>
              <a:pathLst>
                <a:path w="609989" h="1197171">
                  <a:moveTo>
                    <a:pt x="0" y="0"/>
                  </a:moveTo>
                  <a:lnTo>
                    <a:pt x="609989" y="1197171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4589397" y="2751216"/>
              <a:ext cx="415200" cy="1277855"/>
            </a:xfrm>
            <a:custGeom>
              <a:avLst/>
              <a:pathLst>
                <a:path w="415200" h="1277855">
                  <a:moveTo>
                    <a:pt x="0" y="0"/>
                  </a:moveTo>
                  <a:lnTo>
                    <a:pt x="415200" y="1277855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4589397" y="2751216"/>
              <a:ext cx="210187" cy="1327074"/>
            </a:xfrm>
            <a:custGeom>
              <a:avLst/>
              <a:pathLst>
                <a:path w="210187" h="1327074">
                  <a:moveTo>
                    <a:pt x="0" y="0"/>
                  </a:moveTo>
                  <a:lnTo>
                    <a:pt x="210187" y="1327074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4589397" y="2751216"/>
              <a:ext cx="0" cy="1343616"/>
            </a:xfrm>
            <a:custGeom>
              <a:avLst/>
              <a:pathLst>
                <a:path w="0" h="1343616">
                  <a:moveTo>
                    <a:pt x="0" y="0"/>
                  </a:moveTo>
                  <a:lnTo>
                    <a:pt x="0" y="1343616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4379209" y="2751216"/>
              <a:ext cx="210187" cy="1327074"/>
            </a:xfrm>
            <a:custGeom>
              <a:avLst/>
              <a:pathLst>
                <a:path w="210187" h="1327074">
                  <a:moveTo>
                    <a:pt x="210187" y="0"/>
                  </a:moveTo>
                  <a:lnTo>
                    <a:pt x="0" y="1327074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4174196" y="2751216"/>
              <a:ext cx="415200" cy="1277855"/>
            </a:xfrm>
            <a:custGeom>
              <a:avLst/>
              <a:pathLst>
                <a:path w="415200" h="1277855">
                  <a:moveTo>
                    <a:pt x="415200" y="0"/>
                  </a:moveTo>
                  <a:lnTo>
                    <a:pt x="0" y="1277855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979407" y="2751216"/>
              <a:ext cx="609989" cy="1197171"/>
            </a:xfrm>
            <a:custGeom>
              <a:avLst/>
              <a:pathLst>
                <a:path w="609989" h="1197171">
                  <a:moveTo>
                    <a:pt x="609989" y="0"/>
                  </a:moveTo>
                  <a:lnTo>
                    <a:pt x="0" y="1197171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799639" y="2751216"/>
              <a:ext cx="789758" cy="1087008"/>
            </a:xfrm>
            <a:custGeom>
              <a:avLst/>
              <a:pathLst>
                <a:path w="789758" h="1087008">
                  <a:moveTo>
                    <a:pt x="789758" y="0"/>
                  </a:moveTo>
                  <a:lnTo>
                    <a:pt x="0" y="1087008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639316" y="2751216"/>
              <a:ext cx="950080" cy="950080"/>
            </a:xfrm>
            <a:custGeom>
              <a:avLst/>
              <a:pathLst>
                <a:path w="950080" h="950080">
                  <a:moveTo>
                    <a:pt x="950080" y="0"/>
                  </a:moveTo>
                  <a:lnTo>
                    <a:pt x="0" y="95008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3502388" y="2751216"/>
              <a:ext cx="1087008" cy="789758"/>
            </a:xfrm>
            <a:custGeom>
              <a:avLst/>
              <a:pathLst>
                <a:path w="1087008" h="789758">
                  <a:moveTo>
                    <a:pt x="1087008" y="0"/>
                  </a:moveTo>
                  <a:lnTo>
                    <a:pt x="0" y="789758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3392225" y="2751216"/>
              <a:ext cx="1197171" cy="609989"/>
            </a:xfrm>
            <a:custGeom>
              <a:avLst/>
              <a:pathLst>
                <a:path w="1197171" h="609989">
                  <a:moveTo>
                    <a:pt x="1197171" y="0"/>
                  </a:moveTo>
                  <a:lnTo>
                    <a:pt x="0" y="609989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3311541" y="2751216"/>
              <a:ext cx="1277855" cy="415200"/>
            </a:xfrm>
            <a:custGeom>
              <a:avLst/>
              <a:pathLst>
                <a:path w="1277855" h="415200">
                  <a:moveTo>
                    <a:pt x="1277855" y="0"/>
                  </a:moveTo>
                  <a:lnTo>
                    <a:pt x="0" y="41520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262322" y="2751216"/>
              <a:ext cx="1327074" cy="210187"/>
            </a:xfrm>
            <a:custGeom>
              <a:avLst/>
              <a:pathLst>
                <a:path w="1327074" h="210187">
                  <a:moveTo>
                    <a:pt x="1327074" y="0"/>
                  </a:moveTo>
                  <a:lnTo>
                    <a:pt x="0" y="210187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245780" y="2751216"/>
              <a:ext cx="1343616" cy="0"/>
            </a:xfrm>
            <a:custGeom>
              <a:avLst/>
              <a:pathLst>
                <a:path w="1343616" h="0">
                  <a:moveTo>
                    <a:pt x="1343616" y="0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3262322" y="2541028"/>
              <a:ext cx="1327074" cy="210187"/>
            </a:xfrm>
            <a:custGeom>
              <a:avLst/>
              <a:pathLst>
                <a:path w="1327074" h="210187">
                  <a:moveTo>
                    <a:pt x="1327074" y="210187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3311541" y="2336016"/>
              <a:ext cx="1277855" cy="415200"/>
            </a:xfrm>
            <a:custGeom>
              <a:avLst/>
              <a:pathLst>
                <a:path w="1277855" h="415200">
                  <a:moveTo>
                    <a:pt x="1277855" y="415200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3392225" y="2141227"/>
              <a:ext cx="1197171" cy="609989"/>
            </a:xfrm>
            <a:custGeom>
              <a:avLst/>
              <a:pathLst>
                <a:path w="1197171" h="609989">
                  <a:moveTo>
                    <a:pt x="1197171" y="609989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3502388" y="1961458"/>
              <a:ext cx="1087008" cy="789758"/>
            </a:xfrm>
            <a:custGeom>
              <a:avLst/>
              <a:pathLst>
                <a:path w="1087008" h="789758">
                  <a:moveTo>
                    <a:pt x="1087008" y="789758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3639316" y="1801136"/>
              <a:ext cx="950080" cy="950080"/>
            </a:xfrm>
            <a:custGeom>
              <a:avLst/>
              <a:pathLst>
                <a:path w="950080" h="950080">
                  <a:moveTo>
                    <a:pt x="950080" y="950080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3799639" y="1664207"/>
              <a:ext cx="789758" cy="1087008"/>
            </a:xfrm>
            <a:custGeom>
              <a:avLst/>
              <a:pathLst>
                <a:path w="789758" h="1087008">
                  <a:moveTo>
                    <a:pt x="789758" y="1087008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3979407" y="1554045"/>
              <a:ext cx="609989" cy="1197171"/>
            </a:xfrm>
            <a:custGeom>
              <a:avLst/>
              <a:pathLst>
                <a:path w="609989" h="1197171">
                  <a:moveTo>
                    <a:pt x="609989" y="1197171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4174196" y="1473361"/>
              <a:ext cx="415200" cy="1277855"/>
            </a:xfrm>
            <a:custGeom>
              <a:avLst/>
              <a:pathLst>
                <a:path w="415200" h="1277855">
                  <a:moveTo>
                    <a:pt x="415200" y="127785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5449060" y="3370676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4860532" y="1840380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4570669" y="1733546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4528223" y="2863122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5040835" y="2390892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4309915" y="2647764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5411182" y="3005587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5144187" y="2546141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5025678" y="2732488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4463947" y="2585598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286505" y="3123605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568588" y="2733164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542942" y="2752632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554151" y="2720487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552041" y="2675157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257850" y="2732488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72972" y="2739578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5449060" y="3370676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860532" y="1840380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570669" y="1774031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528223" y="2863122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5040835" y="2390892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09915" y="2647764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411182" y="3005587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44187" y="2546141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025678" y="2732488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463947" y="2585598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4286505" y="3123605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4568588" y="2733164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4553948" y="2744636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4554151" y="2720487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4554330" y="2682203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4257850" y="2732488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5449060" y="3370676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4837063" y="1912609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4570669" y="1768510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4567959" y="2740826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5040835" y="2390892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309915" y="2647764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5411182" y="3005587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5144187" y="2546141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5025678" y="2732488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463947" y="2585598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570669" y="2741967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286505" y="3123605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4016" y="2764623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568588" y="2733164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542942" y="2752632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476085" y="2663769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4015336" y="2732488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4552041" y="2675157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4554330" y="2682203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4506306" y="1752274"/>
              <a:ext cx="965794" cy="1637130"/>
            </a:xfrm>
            <a:custGeom>
              <a:avLst/>
              <a:pathLst>
                <a:path w="965794" h="1637130">
                  <a:moveTo>
                    <a:pt x="64462" y="941611"/>
                  </a:moveTo>
                  <a:lnTo>
                    <a:pt x="53167" y="902379"/>
                  </a:lnTo>
                  <a:lnTo>
                    <a:pt x="42942" y="862835"/>
                  </a:lnTo>
                  <a:lnTo>
                    <a:pt x="33794" y="823002"/>
                  </a:lnTo>
                  <a:lnTo>
                    <a:pt x="25729" y="782900"/>
                  </a:lnTo>
                  <a:lnTo>
                    <a:pt x="18751" y="742553"/>
                  </a:lnTo>
                  <a:lnTo>
                    <a:pt x="12868" y="701982"/>
                  </a:lnTo>
                  <a:lnTo>
                    <a:pt x="8082" y="661210"/>
                  </a:lnTo>
                  <a:lnTo>
                    <a:pt x="4399" y="620259"/>
                  </a:lnTo>
                  <a:lnTo>
                    <a:pt x="1822" y="579152"/>
                  </a:lnTo>
                  <a:lnTo>
                    <a:pt x="354" y="537912"/>
                  </a:lnTo>
                  <a:lnTo>
                    <a:pt x="0" y="496560"/>
                  </a:lnTo>
                  <a:lnTo>
                    <a:pt x="760" y="455121"/>
                  </a:lnTo>
                  <a:lnTo>
                    <a:pt x="2639" y="413616"/>
                  </a:lnTo>
                  <a:lnTo>
                    <a:pt x="5637" y="372068"/>
                  </a:lnTo>
                  <a:lnTo>
                    <a:pt x="9755" y="330501"/>
                  </a:lnTo>
                  <a:lnTo>
                    <a:pt x="14996" y="288937"/>
                  </a:lnTo>
                  <a:lnTo>
                    <a:pt x="21359" y="247398"/>
                  </a:lnTo>
                  <a:lnTo>
                    <a:pt x="28845" y="205909"/>
                  </a:lnTo>
                  <a:lnTo>
                    <a:pt x="37453" y="164492"/>
                  </a:lnTo>
                  <a:lnTo>
                    <a:pt x="47183" y="123169"/>
                  </a:lnTo>
                  <a:lnTo>
                    <a:pt x="58033" y="81964"/>
                  </a:lnTo>
                  <a:lnTo>
                    <a:pt x="70003" y="40900"/>
                  </a:lnTo>
                  <a:lnTo>
                    <a:pt x="83090" y="0"/>
                  </a:lnTo>
                  <a:lnTo>
                    <a:pt x="127517" y="9700"/>
                  </a:lnTo>
                  <a:lnTo>
                    <a:pt x="171074" y="21358"/>
                  </a:lnTo>
                  <a:lnTo>
                    <a:pt x="213676" y="34914"/>
                  </a:lnTo>
                  <a:lnTo>
                    <a:pt x="255242" y="50307"/>
                  </a:lnTo>
                  <a:lnTo>
                    <a:pt x="295692" y="67471"/>
                  </a:lnTo>
                  <a:lnTo>
                    <a:pt x="334953" y="86337"/>
                  </a:lnTo>
                  <a:lnTo>
                    <a:pt x="372953" y="106833"/>
                  </a:lnTo>
                  <a:lnTo>
                    <a:pt x="371980" y="149487"/>
                  </a:lnTo>
                  <a:lnTo>
                    <a:pt x="369898" y="191941"/>
                  </a:lnTo>
                  <a:lnTo>
                    <a:pt x="366712" y="234172"/>
                  </a:lnTo>
                  <a:lnTo>
                    <a:pt x="362430" y="276159"/>
                  </a:lnTo>
                  <a:lnTo>
                    <a:pt x="357056" y="317878"/>
                  </a:lnTo>
                  <a:lnTo>
                    <a:pt x="350597" y="359309"/>
                  </a:lnTo>
                  <a:lnTo>
                    <a:pt x="343060" y="400430"/>
                  </a:lnTo>
                  <a:lnTo>
                    <a:pt x="334453" y="441218"/>
                  </a:lnTo>
                  <a:lnTo>
                    <a:pt x="324784" y="481652"/>
                  </a:lnTo>
                  <a:lnTo>
                    <a:pt x="314060" y="521712"/>
                  </a:lnTo>
                  <a:lnTo>
                    <a:pt x="302290" y="561375"/>
                  </a:lnTo>
                  <a:lnTo>
                    <a:pt x="289483" y="600621"/>
                  </a:lnTo>
                  <a:lnTo>
                    <a:pt x="275648" y="639428"/>
                  </a:lnTo>
                  <a:lnTo>
                    <a:pt x="260796" y="677777"/>
                  </a:lnTo>
                  <a:lnTo>
                    <a:pt x="244935" y="715646"/>
                  </a:lnTo>
                  <a:lnTo>
                    <a:pt x="228077" y="753015"/>
                  </a:lnTo>
                  <a:lnTo>
                    <a:pt x="210232" y="789865"/>
                  </a:lnTo>
                  <a:lnTo>
                    <a:pt x="191412" y="826174"/>
                  </a:lnTo>
                  <a:lnTo>
                    <a:pt x="171627" y="861924"/>
                  </a:lnTo>
                  <a:lnTo>
                    <a:pt x="150890" y="897095"/>
                  </a:lnTo>
                  <a:lnTo>
                    <a:pt x="129213" y="931668"/>
                  </a:lnTo>
                  <a:lnTo>
                    <a:pt x="106609" y="965623"/>
                  </a:lnTo>
                  <a:lnTo>
                    <a:pt x="83090" y="998941"/>
                  </a:lnTo>
                  <a:lnTo>
                    <a:pt x="108237" y="965914"/>
                  </a:lnTo>
                  <a:lnTo>
                    <a:pt x="134853" y="934032"/>
                  </a:lnTo>
                  <a:lnTo>
                    <a:pt x="162900" y="903344"/>
                  </a:lnTo>
                  <a:lnTo>
                    <a:pt x="192337" y="873898"/>
                  </a:lnTo>
                  <a:lnTo>
                    <a:pt x="223122" y="845740"/>
                  </a:lnTo>
                  <a:lnTo>
                    <a:pt x="255211" y="818917"/>
                  </a:lnTo>
                  <a:lnTo>
                    <a:pt x="288560" y="793471"/>
                  </a:lnTo>
                  <a:lnTo>
                    <a:pt x="323123" y="769446"/>
                  </a:lnTo>
                  <a:lnTo>
                    <a:pt x="358852" y="746884"/>
                  </a:lnTo>
                  <a:lnTo>
                    <a:pt x="395699" y="725823"/>
                  </a:lnTo>
                  <a:lnTo>
                    <a:pt x="433615" y="706302"/>
                  </a:lnTo>
                  <a:lnTo>
                    <a:pt x="472547" y="688359"/>
                  </a:lnTo>
                  <a:lnTo>
                    <a:pt x="512446" y="672029"/>
                  </a:lnTo>
                  <a:lnTo>
                    <a:pt x="553256" y="657346"/>
                  </a:lnTo>
                  <a:lnTo>
                    <a:pt x="583271" y="692430"/>
                  </a:lnTo>
                  <a:lnTo>
                    <a:pt x="610651" y="730136"/>
                  </a:lnTo>
                  <a:lnTo>
                    <a:pt x="635167" y="770264"/>
                  </a:lnTo>
                  <a:lnTo>
                    <a:pt x="656608" y="812594"/>
                  </a:lnTo>
                  <a:lnTo>
                    <a:pt x="638503" y="856336"/>
                  </a:lnTo>
                  <a:lnTo>
                    <a:pt x="617281" y="897039"/>
                  </a:lnTo>
                  <a:lnTo>
                    <a:pt x="593254" y="934493"/>
                  </a:lnTo>
                  <a:lnTo>
                    <a:pt x="566747" y="968512"/>
                  </a:lnTo>
                  <a:lnTo>
                    <a:pt x="538099" y="998941"/>
                  </a:lnTo>
                  <a:lnTo>
                    <a:pt x="576876" y="1013048"/>
                  </a:lnTo>
                  <a:lnTo>
                    <a:pt x="615186" y="1029368"/>
                  </a:lnTo>
                  <a:lnTo>
                    <a:pt x="652935" y="1047886"/>
                  </a:lnTo>
                  <a:lnTo>
                    <a:pt x="690029" y="1068581"/>
                  </a:lnTo>
                  <a:lnTo>
                    <a:pt x="726374" y="1091432"/>
                  </a:lnTo>
                  <a:lnTo>
                    <a:pt x="761878" y="1116410"/>
                  </a:lnTo>
                  <a:lnTo>
                    <a:pt x="796448" y="1143487"/>
                  </a:lnTo>
                  <a:lnTo>
                    <a:pt x="829995" y="1172627"/>
                  </a:lnTo>
                  <a:lnTo>
                    <a:pt x="862428" y="1203794"/>
                  </a:lnTo>
                  <a:lnTo>
                    <a:pt x="893660" y="1236946"/>
                  </a:lnTo>
                  <a:lnTo>
                    <a:pt x="923603" y="1272041"/>
                  </a:lnTo>
                  <a:lnTo>
                    <a:pt x="934649" y="1308884"/>
                  </a:lnTo>
                  <a:lnTo>
                    <a:pt x="944122" y="1346821"/>
                  </a:lnTo>
                  <a:lnTo>
                    <a:pt x="951959" y="1385787"/>
                  </a:lnTo>
                  <a:lnTo>
                    <a:pt x="958100" y="1425712"/>
                  </a:lnTo>
                  <a:lnTo>
                    <a:pt x="962489" y="1466526"/>
                  </a:lnTo>
                  <a:lnTo>
                    <a:pt x="965070" y="1508153"/>
                  </a:lnTo>
                  <a:lnTo>
                    <a:pt x="965794" y="1550516"/>
                  </a:lnTo>
                  <a:lnTo>
                    <a:pt x="964612" y="1593536"/>
                  </a:lnTo>
                  <a:lnTo>
                    <a:pt x="961481" y="1637130"/>
                  </a:lnTo>
                  <a:lnTo>
                    <a:pt x="921740" y="1623293"/>
                  </a:lnTo>
                  <a:lnTo>
                    <a:pt x="882445" y="1608622"/>
                  </a:lnTo>
                  <a:lnTo>
                    <a:pt x="843608" y="1593124"/>
                  </a:lnTo>
                  <a:lnTo>
                    <a:pt x="805245" y="1576808"/>
                  </a:lnTo>
                  <a:lnTo>
                    <a:pt x="767369" y="1559683"/>
                  </a:lnTo>
                  <a:lnTo>
                    <a:pt x="729994" y="1541758"/>
                  </a:lnTo>
                  <a:lnTo>
                    <a:pt x="693132" y="1523043"/>
                  </a:lnTo>
                  <a:lnTo>
                    <a:pt x="656797" y="1503548"/>
                  </a:lnTo>
                  <a:lnTo>
                    <a:pt x="621003" y="1483281"/>
                  </a:lnTo>
                  <a:lnTo>
                    <a:pt x="585762" y="1462253"/>
                  </a:lnTo>
                  <a:lnTo>
                    <a:pt x="551088" y="1440475"/>
                  </a:lnTo>
                  <a:lnTo>
                    <a:pt x="516992" y="1417956"/>
                  </a:lnTo>
                  <a:lnTo>
                    <a:pt x="483487" y="1394707"/>
                  </a:lnTo>
                  <a:lnTo>
                    <a:pt x="450587" y="1370739"/>
                  </a:lnTo>
                  <a:lnTo>
                    <a:pt x="418301" y="1346063"/>
                  </a:lnTo>
                  <a:lnTo>
                    <a:pt x="386644" y="1320690"/>
                  </a:lnTo>
                  <a:lnTo>
                    <a:pt x="355626" y="1294631"/>
                  </a:lnTo>
                  <a:lnTo>
                    <a:pt x="325260" y="1267898"/>
                  </a:lnTo>
                  <a:lnTo>
                    <a:pt x="295556" y="1240503"/>
                  </a:lnTo>
                  <a:lnTo>
                    <a:pt x="266525" y="1212456"/>
                  </a:lnTo>
                  <a:lnTo>
                    <a:pt x="238180" y="1183771"/>
                  </a:lnTo>
                  <a:lnTo>
                    <a:pt x="210531" y="1154460"/>
                  </a:lnTo>
                  <a:lnTo>
                    <a:pt x="183588" y="1124534"/>
                  </a:lnTo>
                  <a:lnTo>
                    <a:pt x="157363" y="1094006"/>
                  </a:lnTo>
                  <a:lnTo>
                    <a:pt x="131864" y="1062890"/>
                  </a:lnTo>
                  <a:lnTo>
                    <a:pt x="107103" y="1031197"/>
                  </a:lnTo>
                  <a:lnTo>
                    <a:pt x="83090" y="998941"/>
                  </a:lnTo>
                  <a:lnTo>
                    <a:pt x="83090" y="998941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4276578" y="2604326"/>
              <a:ext cx="310738" cy="538007"/>
            </a:xfrm>
            <a:custGeom>
              <a:avLst/>
              <a:pathLst>
                <a:path w="310738" h="538007">
                  <a:moveTo>
                    <a:pt x="270373" y="277524"/>
                  </a:moveTo>
                  <a:lnTo>
                    <a:pt x="250303" y="316344"/>
                  </a:lnTo>
                  <a:lnTo>
                    <a:pt x="227143" y="353727"/>
                  </a:lnTo>
                  <a:lnTo>
                    <a:pt x="200977" y="389492"/>
                  </a:lnTo>
                  <a:lnTo>
                    <a:pt x="171899" y="423460"/>
                  </a:lnTo>
                  <a:lnTo>
                    <a:pt x="140011" y="455459"/>
                  </a:lnTo>
                  <a:lnTo>
                    <a:pt x="105426" y="485323"/>
                  </a:lnTo>
                  <a:lnTo>
                    <a:pt x="68264" y="512891"/>
                  </a:lnTo>
                  <a:lnTo>
                    <a:pt x="28655" y="538007"/>
                  </a:lnTo>
                  <a:lnTo>
                    <a:pt x="42538" y="497396"/>
                  </a:lnTo>
                  <a:lnTo>
                    <a:pt x="58487" y="457923"/>
                  </a:lnTo>
                  <a:lnTo>
                    <a:pt x="76450" y="419673"/>
                  </a:lnTo>
                  <a:lnTo>
                    <a:pt x="96368" y="382728"/>
                  </a:lnTo>
                  <a:lnTo>
                    <a:pt x="118180" y="347168"/>
                  </a:lnTo>
                  <a:lnTo>
                    <a:pt x="141824" y="313069"/>
                  </a:lnTo>
                  <a:lnTo>
                    <a:pt x="167232" y="280507"/>
                  </a:lnTo>
                  <a:lnTo>
                    <a:pt x="194336" y="249555"/>
                  </a:lnTo>
                  <a:lnTo>
                    <a:pt x="223064" y="220281"/>
                  </a:lnTo>
                  <a:lnTo>
                    <a:pt x="253342" y="192753"/>
                  </a:lnTo>
                  <a:lnTo>
                    <a:pt x="285092" y="167034"/>
                  </a:lnTo>
                  <a:lnTo>
                    <a:pt x="310738" y="147566"/>
                  </a:lnTo>
                  <a:lnTo>
                    <a:pt x="267933" y="159277"/>
                  </a:lnTo>
                  <a:lnTo>
                    <a:pt x="224159" y="167126"/>
                  </a:lnTo>
                  <a:lnTo>
                    <a:pt x="179678" y="171051"/>
                  </a:lnTo>
                  <a:lnTo>
                    <a:pt x="134753" y="171010"/>
                  </a:lnTo>
                  <a:lnTo>
                    <a:pt x="89653" y="166975"/>
                  </a:lnTo>
                  <a:lnTo>
                    <a:pt x="44646" y="158933"/>
                  </a:lnTo>
                  <a:lnTo>
                    <a:pt x="0" y="146890"/>
                  </a:lnTo>
                  <a:lnTo>
                    <a:pt x="22936" y="100977"/>
                  </a:lnTo>
                  <a:lnTo>
                    <a:pt x="52065" y="62166"/>
                  </a:lnTo>
                  <a:lnTo>
                    <a:pt x="96340" y="63791"/>
                  </a:lnTo>
                  <a:lnTo>
                    <a:pt x="139622" y="69778"/>
                  </a:lnTo>
                  <a:lnTo>
                    <a:pt x="181578" y="80019"/>
                  </a:lnTo>
                  <a:lnTo>
                    <a:pt x="221884" y="94389"/>
                  </a:lnTo>
                  <a:lnTo>
                    <a:pt x="260226" y="112736"/>
                  </a:lnTo>
                  <a:lnTo>
                    <a:pt x="296301" y="134889"/>
                  </a:lnTo>
                  <a:lnTo>
                    <a:pt x="266658" y="107465"/>
                  </a:lnTo>
                  <a:lnTo>
                    <a:pt x="241406" y="75478"/>
                  </a:lnTo>
                  <a:lnTo>
                    <a:pt x="221065" y="39460"/>
                  </a:lnTo>
                  <a:lnTo>
                    <a:pt x="206096" y="0"/>
                  </a:lnTo>
                  <a:lnTo>
                    <a:pt x="242249" y="24661"/>
                  </a:lnTo>
                  <a:lnTo>
                    <a:pt x="271856" y="54887"/>
                  </a:lnTo>
                  <a:lnTo>
                    <a:pt x="294190" y="89559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4510189" y="1792759"/>
              <a:ext cx="961912" cy="1596645"/>
            </a:xfrm>
            <a:custGeom>
              <a:avLst/>
              <a:pathLst>
                <a:path w="961912" h="1596645">
                  <a:moveTo>
                    <a:pt x="62869" y="908172"/>
                  </a:moveTo>
                  <a:lnTo>
                    <a:pt x="51429" y="868618"/>
                  </a:lnTo>
                  <a:lnTo>
                    <a:pt x="41118" y="828735"/>
                  </a:lnTo>
                  <a:lnTo>
                    <a:pt x="31942" y="788547"/>
                  </a:lnTo>
                  <a:lnTo>
                    <a:pt x="23909" y="748079"/>
                  </a:lnTo>
                  <a:lnTo>
                    <a:pt x="17024" y="707355"/>
                  </a:lnTo>
                  <a:lnTo>
                    <a:pt x="11292" y="666399"/>
                  </a:lnTo>
                  <a:lnTo>
                    <a:pt x="6720" y="625237"/>
                  </a:lnTo>
                  <a:lnTo>
                    <a:pt x="3311" y="583893"/>
                  </a:lnTo>
                  <a:lnTo>
                    <a:pt x="1070" y="542391"/>
                  </a:lnTo>
                  <a:lnTo>
                    <a:pt x="0" y="500758"/>
                  </a:lnTo>
                  <a:lnTo>
                    <a:pt x="104" y="459017"/>
                  </a:lnTo>
                  <a:lnTo>
                    <a:pt x="1386" y="417195"/>
                  </a:lnTo>
                  <a:lnTo>
                    <a:pt x="3847" y="375315"/>
                  </a:lnTo>
                  <a:lnTo>
                    <a:pt x="7489" y="333404"/>
                  </a:lnTo>
                  <a:lnTo>
                    <a:pt x="12314" y="291486"/>
                  </a:lnTo>
                  <a:lnTo>
                    <a:pt x="18323" y="249587"/>
                  </a:lnTo>
                  <a:lnTo>
                    <a:pt x="25514" y="207732"/>
                  </a:lnTo>
                  <a:lnTo>
                    <a:pt x="33890" y="165946"/>
                  </a:lnTo>
                  <a:lnTo>
                    <a:pt x="43448" y="124254"/>
                  </a:lnTo>
                  <a:lnTo>
                    <a:pt x="54189" y="82683"/>
                  </a:lnTo>
                  <a:lnTo>
                    <a:pt x="66109" y="41256"/>
                  </a:lnTo>
                  <a:lnTo>
                    <a:pt x="79207" y="0"/>
                  </a:lnTo>
                  <a:lnTo>
                    <a:pt x="122077" y="3882"/>
                  </a:lnTo>
                  <a:lnTo>
                    <a:pt x="164599" y="9674"/>
                  </a:lnTo>
                  <a:lnTo>
                    <a:pt x="206688" y="17354"/>
                  </a:lnTo>
                  <a:lnTo>
                    <a:pt x="248261" y="26894"/>
                  </a:lnTo>
                  <a:lnTo>
                    <a:pt x="289235" y="38263"/>
                  </a:lnTo>
                  <a:lnTo>
                    <a:pt x="329531" y="51427"/>
                  </a:lnTo>
                  <a:lnTo>
                    <a:pt x="369071" y="66349"/>
                  </a:lnTo>
                  <a:lnTo>
                    <a:pt x="368097" y="109002"/>
                  </a:lnTo>
                  <a:lnTo>
                    <a:pt x="366015" y="151456"/>
                  </a:lnTo>
                  <a:lnTo>
                    <a:pt x="362830" y="193687"/>
                  </a:lnTo>
                  <a:lnTo>
                    <a:pt x="358547" y="235674"/>
                  </a:lnTo>
                  <a:lnTo>
                    <a:pt x="353173" y="277393"/>
                  </a:lnTo>
                  <a:lnTo>
                    <a:pt x="346714" y="318824"/>
                  </a:lnTo>
                  <a:lnTo>
                    <a:pt x="339178" y="359945"/>
                  </a:lnTo>
                  <a:lnTo>
                    <a:pt x="330571" y="400733"/>
                  </a:lnTo>
                  <a:lnTo>
                    <a:pt x="320901" y="441168"/>
                  </a:lnTo>
                  <a:lnTo>
                    <a:pt x="310177" y="481227"/>
                  </a:lnTo>
                  <a:lnTo>
                    <a:pt x="298407" y="520890"/>
                  </a:lnTo>
                  <a:lnTo>
                    <a:pt x="285600" y="560136"/>
                  </a:lnTo>
                  <a:lnTo>
                    <a:pt x="271766" y="598943"/>
                  </a:lnTo>
                  <a:lnTo>
                    <a:pt x="256913" y="637292"/>
                  </a:lnTo>
                  <a:lnTo>
                    <a:pt x="241053" y="675161"/>
                  </a:lnTo>
                  <a:lnTo>
                    <a:pt x="224195" y="712530"/>
                  </a:lnTo>
                  <a:lnTo>
                    <a:pt x="206350" y="749380"/>
                  </a:lnTo>
                  <a:lnTo>
                    <a:pt x="187529" y="785689"/>
                  </a:lnTo>
                  <a:lnTo>
                    <a:pt x="167745" y="821439"/>
                  </a:lnTo>
                  <a:lnTo>
                    <a:pt x="147008" y="856610"/>
                  </a:lnTo>
                  <a:lnTo>
                    <a:pt x="125331" y="891183"/>
                  </a:lnTo>
                  <a:lnTo>
                    <a:pt x="102726" y="925138"/>
                  </a:lnTo>
                  <a:lnTo>
                    <a:pt x="79207" y="958457"/>
                  </a:lnTo>
                  <a:lnTo>
                    <a:pt x="104354" y="925429"/>
                  </a:lnTo>
                  <a:lnTo>
                    <a:pt x="130971" y="893547"/>
                  </a:lnTo>
                  <a:lnTo>
                    <a:pt x="159018" y="862859"/>
                  </a:lnTo>
                  <a:lnTo>
                    <a:pt x="188455" y="833413"/>
                  </a:lnTo>
                  <a:lnTo>
                    <a:pt x="219239" y="805255"/>
                  </a:lnTo>
                  <a:lnTo>
                    <a:pt x="251329" y="778432"/>
                  </a:lnTo>
                  <a:lnTo>
                    <a:pt x="284678" y="752986"/>
                  </a:lnTo>
                  <a:lnTo>
                    <a:pt x="319240" y="728962"/>
                  </a:lnTo>
                  <a:lnTo>
                    <a:pt x="354970" y="706399"/>
                  </a:lnTo>
                  <a:lnTo>
                    <a:pt x="391817" y="685338"/>
                  </a:lnTo>
                  <a:lnTo>
                    <a:pt x="429732" y="665818"/>
                  </a:lnTo>
                  <a:lnTo>
                    <a:pt x="468665" y="647874"/>
                  </a:lnTo>
                  <a:lnTo>
                    <a:pt x="508563" y="631544"/>
                  </a:lnTo>
                  <a:lnTo>
                    <a:pt x="549374" y="616861"/>
                  </a:lnTo>
                  <a:lnTo>
                    <a:pt x="579389" y="651945"/>
                  </a:lnTo>
                  <a:lnTo>
                    <a:pt x="606768" y="689651"/>
                  </a:lnTo>
                  <a:lnTo>
                    <a:pt x="631285" y="729779"/>
                  </a:lnTo>
                  <a:lnTo>
                    <a:pt x="652726" y="772109"/>
                  </a:lnTo>
                  <a:lnTo>
                    <a:pt x="634620" y="815851"/>
                  </a:lnTo>
                  <a:lnTo>
                    <a:pt x="613398" y="856554"/>
                  </a:lnTo>
                  <a:lnTo>
                    <a:pt x="589371" y="894008"/>
                  </a:lnTo>
                  <a:lnTo>
                    <a:pt x="562865" y="928027"/>
                  </a:lnTo>
                  <a:lnTo>
                    <a:pt x="534217" y="958457"/>
                  </a:lnTo>
                  <a:lnTo>
                    <a:pt x="572993" y="972563"/>
                  </a:lnTo>
                  <a:lnTo>
                    <a:pt x="611303" y="988883"/>
                  </a:lnTo>
                  <a:lnTo>
                    <a:pt x="649053" y="1007401"/>
                  </a:lnTo>
                  <a:lnTo>
                    <a:pt x="686147" y="1028096"/>
                  </a:lnTo>
                  <a:lnTo>
                    <a:pt x="722492" y="1050947"/>
                  </a:lnTo>
                  <a:lnTo>
                    <a:pt x="757995" y="1075925"/>
                  </a:lnTo>
                  <a:lnTo>
                    <a:pt x="792566" y="1103002"/>
                  </a:lnTo>
                  <a:lnTo>
                    <a:pt x="826112" y="1132142"/>
                  </a:lnTo>
                  <a:lnTo>
                    <a:pt x="858546" y="1163309"/>
                  </a:lnTo>
                  <a:lnTo>
                    <a:pt x="889777" y="1196461"/>
                  </a:lnTo>
                  <a:lnTo>
                    <a:pt x="919720" y="1231556"/>
                  </a:lnTo>
                  <a:lnTo>
                    <a:pt x="930767" y="1268399"/>
                  </a:lnTo>
                  <a:lnTo>
                    <a:pt x="940239" y="1306336"/>
                  </a:lnTo>
                  <a:lnTo>
                    <a:pt x="948076" y="1345302"/>
                  </a:lnTo>
                  <a:lnTo>
                    <a:pt x="954218" y="1385228"/>
                  </a:lnTo>
                  <a:lnTo>
                    <a:pt x="958606" y="1426041"/>
                  </a:lnTo>
                  <a:lnTo>
                    <a:pt x="961188" y="1467668"/>
                  </a:lnTo>
                  <a:lnTo>
                    <a:pt x="961912" y="1510031"/>
                  </a:lnTo>
                  <a:lnTo>
                    <a:pt x="960730" y="1553051"/>
                  </a:lnTo>
                  <a:lnTo>
                    <a:pt x="957598" y="1596645"/>
                  </a:lnTo>
                  <a:lnTo>
                    <a:pt x="917858" y="1582809"/>
                  </a:lnTo>
                  <a:lnTo>
                    <a:pt x="878562" y="1568137"/>
                  </a:lnTo>
                  <a:lnTo>
                    <a:pt x="839726" y="1552639"/>
                  </a:lnTo>
                  <a:lnTo>
                    <a:pt x="801363" y="1536323"/>
                  </a:lnTo>
                  <a:lnTo>
                    <a:pt x="763487" y="1519198"/>
                  </a:lnTo>
                  <a:lnTo>
                    <a:pt x="726111" y="1501273"/>
                  </a:lnTo>
                  <a:lnTo>
                    <a:pt x="689249" y="1482558"/>
                  </a:lnTo>
                  <a:lnTo>
                    <a:pt x="652915" y="1463063"/>
                  </a:lnTo>
                  <a:lnTo>
                    <a:pt x="617121" y="1442796"/>
                  </a:lnTo>
                  <a:lnTo>
                    <a:pt x="581880" y="1421768"/>
                  </a:lnTo>
                  <a:lnTo>
                    <a:pt x="547205" y="1399990"/>
                  </a:lnTo>
                  <a:lnTo>
                    <a:pt x="513110" y="1377471"/>
                  </a:lnTo>
                  <a:lnTo>
                    <a:pt x="479605" y="1354222"/>
                  </a:lnTo>
                  <a:lnTo>
                    <a:pt x="446704" y="1330254"/>
                  </a:lnTo>
                  <a:lnTo>
                    <a:pt x="414419" y="1305578"/>
                  </a:lnTo>
                  <a:lnTo>
                    <a:pt x="382762" y="1280205"/>
                  </a:lnTo>
                  <a:lnTo>
                    <a:pt x="351744" y="1254146"/>
                  </a:lnTo>
                  <a:lnTo>
                    <a:pt x="321377" y="1227413"/>
                  </a:lnTo>
                  <a:lnTo>
                    <a:pt x="291673" y="1200018"/>
                  </a:lnTo>
                  <a:lnTo>
                    <a:pt x="262643" y="1171971"/>
                  </a:lnTo>
                  <a:lnTo>
                    <a:pt x="234298" y="1143286"/>
                  </a:lnTo>
                  <a:lnTo>
                    <a:pt x="206649" y="1113975"/>
                  </a:lnTo>
                  <a:lnTo>
                    <a:pt x="179706" y="1084049"/>
                  </a:lnTo>
                  <a:lnTo>
                    <a:pt x="153480" y="1053521"/>
                  </a:lnTo>
                  <a:lnTo>
                    <a:pt x="127982" y="1022405"/>
                  </a:lnTo>
                  <a:lnTo>
                    <a:pt x="103221" y="990712"/>
                  </a:lnTo>
                  <a:lnTo>
                    <a:pt x="79207" y="958457"/>
                  </a:lnTo>
                  <a:lnTo>
                    <a:pt x="81511" y="965547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4276578" y="2604326"/>
              <a:ext cx="310738" cy="538007"/>
            </a:xfrm>
            <a:custGeom>
              <a:avLst/>
              <a:pathLst>
                <a:path w="310738" h="538007">
                  <a:moveTo>
                    <a:pt x="270373" y="277524"/>
                  </a:moveTo>
                  <a:lnTo>
                    <a:pt x="250303" y="316344"/>
                  </a:lnTo>
                  <a:lnTo>
                    <a:pt x="227143" y="353727"/>
                  </a:lnTo>
                  <a:lnTo>
                    <a:pt x="200977" y="389492"/>
                  </a:lnTo>
                  <a:lnTo>
                    <a:pt x="171899" y="423460"/>
                  </a:lnTo>
                  <a:lnTo>
                    <a:pt x="140011" y="455459"/>
                  </a:lnTo>
                  <a:lnTo>
                    <a:pt x="105426" y="485323"/>
                  </a:lnTo>
                  <a:lnTo>
                    <a:pt x="68264" y="512891"/>
                  </a:lnTo>
                  <a:lnTo>
                    <a:pt x="28655" y="538007"/>
                  </a:lnTo>
                  <a:lnTo>
                    <a:pt x="43293" y="496417"/>
                  </a:lnTo>
                  <a:lnTo>
                    <a:pt x="60053" y="456009"/>
                  </a:lnTo>
                  <a:lnTo>
                    <a:pt x="78879" y="416869"/>
                  </a:lnTo>
                  <a:lnTo>
                    <a:pt x="99713" y="379084"/>
                  </a:lnTo>
                  <a:lnTo>
                    <a:pt x="122490" y="342733"/>
                  </a:lnTo>
                  <a:lnTo>
                    <a:pt x="147145" y="307897"/>
                  </a:lnTo>
                  <a:lnTo>
                    <a:pt x="173610" y="274654"/>
                  </a:lnTo>
                  <a:lnTo>
                    <a:pt x="201814" y="243076"/>
                  </a:lnTo>
                  <a:lnTo>
                    <a:pt x="231681" y="213235"/>
                  </a:lnTo>
                  <a:lnTo>
                    <a:pt x="263136" y="185201"/>
                  </a:lnTo>
                  <a:lnTo>
                    <a:pt x="296098" y="159038"/>
                  </a:lnTo>
                  <a:lnTo>
                    <a:pt x="310738" y="147566"/>
                  </a:lnTo>
                  <a:lnTo>
                    <a:pt x="267933" y="159277"/>
                  </a:lnTo>
                  <a:lnTo>
                    <a:pt x="224159" y="167126"/>
                  </a:lnTo>
                  <a:lnTo>
                    <a:pt x="179678" y="171051"/>
                  </a:lnTo>
                  <a:lnTo>
                    <a:pt x="134753" y="171010"/>
                  </a:lnTo>
                  <a:lnTo>
                    <a:pt x="89653" y="166975"/>
                  </a:lnTo>
                  <a:lnTo>
                    <a:pt x="44646" y="158933"/>
                  </a:lnTo>
                  <a:lnTo>
                    <a:pt x="0" y="146890"/>
                  </a:lnTo>
                  <a:lnTo>
                    <a:pt x="22936" y="100977"/>
                  </a:lnTo>
                  <a:lnTo>
                    <a:pt x="52065" y="62166"/>
                  </a:lnTo>
                  <a:lnTo>
                    <a:pt x="96340" y="63791"/>
                  </a:lnTo>
                  <a:lnTo>
                    <a:pt x="139622" y="69778"/>
                  </a:lnTo>
                  <a:lnTo>
                    <a:pt x="181578" y="80019"/>
                  </a:lnTo>
                  <a:lnTo>
                    <a:pt x="221884" y="94389"/>
                  </a:lnTo>
                  <a:lnTo>
                    <a:pt x="260226" y="112736"/>
                  </a:lnTo>
                  <a:lnTo>
                    <a:pt x="296301" y="134889"/>
                  </a:lnTo>
                  <a:lnTo>
                    <a:pt x="266658" y="107465"/>
                  </a:lnTo>
                  <a:lnTo>
                    <a:pt x="241406" y="75478"/>
                  </a:lnTo>
                  <a:lnTo>
                    <a:pt x="221065" y="39460"/>
                  </a:lnTo>
                  <a:lnTo>
                    <a:pt x="206096" y="0"/>
                  </a:lnTo>
                  <a:lnTo>
                    <a:pt x="243484" y="26799"/>
                  </a:lnTo>
                  <a:lnTo>
                    <a:pt x="273865" y="59399"/>
                  </a:lnTo>
                  <a:lnTo>
                    <a:pt x="296480" y="96605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4034064" y="1787238"/>
              <a:ext cx="1438036" cy="1602166"/>
            </a:xfrm>
            <a:custGeom>
              <a:avLst/>
              <a:pathLst>
                <a:path w="1438036" h="1602166">
                  <a:moveTo>
                    <a:pt x="555332" y="963977"/>
                  </a:moveTo>
                  <a:lnTo>
                    <a:pt x="543421" y="925618"/>
                  </a:lnTo>
                  <a:lnTo>
                    <a:pt x="532516" y="886954"/>
                  </a:lnTo>
                  <a:lnTo>
                    <a:pt x="522624" y="848004"/>
                  </a:lnTo>
                  <a:lnTo>
                    <a:pt x="513749" y="808789"/>
                  </a:lnTo>
                  <a:lnTo>
                    <a:pt x="505897" y="769328"/>
                  </a:lnTo>
                  <a:lnTo>
                    <a:pt x="499073" y="729641"/>
                  </a:lnTo>
                  <a:lnTo>
                    <a:pt x="493281" y="689750"/>
                  </a:lnTo>
                  <a:lnTo>
                    <a:pt x="488524" y="649673"/>
                  </a:lnTo>
                  <a:lnTo>
                    <a:pt x="484808" y="609432"/>
                  </a:lnTo>
                  <a:lnTo>
                    <a:pt x="482136" y="569046"/>
                  </a:lnTo>
                  <a:lnTo>
                    <a:pt x="480509" y="528536"/>
                  </a:lnTo>
                  <a:lnTo>
                    <a:pt x="479932" y="487922"/>
                  </a:lnTo>
                  <a:lnTo>
                    <a:pt x="480407" y="447226"/>
                  </a:lnTo>
                  <a:lnTo>
                    <a:pt x="481934" y="406468"/>
                  </a:lnTo>
                  <a:lnTo>
                    <a:pt x="484517" y="365667"/>
                  </a:lnTo>
                  <a:lnTo>
                    <a:pt x="488156" y="324846"/>
                  </a:lnTo>
                  <a:lnTo>
                    <a:pt x="492853" y="284024"/>
                  </a:lnTo>
                  <a:lnTo>
                    <a:pt x="498607" y="243223"/>
                  </a:lnTo>
                  <a:lnTo>
                    <a:pt x="505420" y="202462"/>
                  </a:lnTo>
                  <a:lnTo>
                    <a:pt x="513290" y="161763"/>
                  </a:lnTo>
                  <a:lnTo>
                    <a:pt x="522217" y="121147"/>
                  </a:lnTo>
                  <a:lnTo>
                    <a:pt x="532201" y="80634"/>
                  </a:lnTo>
                  <a:lnTo>
                    <a:pt x="543240" y="40244"/>
                  </a:lnTo>
                  <a:lnTo>
                    <a:pt x="555332" y="0"/>
                  </a:lnTo>
                  <a:lnTo>
                    <a:pt x="597927" y="15513"/>
                  </a:lnTo>
                  <a:lnTo>
                    <a:pt x="639132" y="32879"/>
                  </a:lnTo>
                  <a:lnTo>
                    <a:pt x="678867" y="52002"/>
                  </a:lnTo>
                  <a:lnTo>
                    <a:pt x="717059" y="72787"/>
                  </a:lnTo>
                  <a:lnTo>
                    <a:pt x="753640" y="95133"/>
                  </a:lnTo>
                  <a:lnTo>
                    <a:pt x="788548" y="118939"/>
                  </a:lnTo>
                  <a:lnTo>
                    <a:pt x="821727" y="144098"/>
                  </a:lnTo>
                  <a:lnTo>
                    <a:pt x="820694" y="187023"/>
                  </a:lnTo>
                  <a:lnTo>
                    <a:pt x="818439" y="229724"/>
                  </a:lnTo>
                  <a:lnTo>
                    <a:pt x="814969" y="272176"/>
                  </a:lnTo>
                  <a:lnTo>
                    <a:pt x="810292" y="314351"/>
                  </a:lnTo>
                  <a:lnTo>
                    <a:pt x="804413" y="356222"/>
                  </a:lnTo>
                  <a:lnTo>
                    <a:pt x="797343" y="397764"/>
                  </a:lnTo>
                  <a:lnTo>
                    <a:pt x="789089" y="438949"/>
                  </a:lnTo>
                  <a:lnTo>
                    <a:pt x="779661" y="479753"/>
                  </a:lnTo>
                  <a:lnTo>
                    <a:pt x="769068" y="520149"/>
                  </a:lnTo>
                  <a:lnTo>
                    <a:pt x="757321" y="560111"/>
                  </a:lnTo>
                  <a:lnTo>
                    <a:pt x="744430" y="599614"/>
                  </a:lnTo>
                  <a:lnTo>
                    <a:pt x="730407" y="638633"/>
                  </a:lnTo>
                  <a:lnTo>
                    <a:pt x="715263" y="677143"/>
                  </a:lnTo>
                  <a:lnTo>
                    <a:pt x="699010" y="715119"/>
                  </a:lnTo>
                  <a:lnTo>
                    <a:pt x="681662" y="752536"/>
                  </a:lnTo>
                  <a:lnTo>
                    <a:pt x="663231" y="789371"/>
                  </a:lnTo>
                  <a:lnTo>
                    <a:pt x="643731" y="825599"/>
                  </a:lnTo>
                  <a:lnTo>
                    <a:pt x="623177" y="861197"/>
                  </a:lnTo>
                  <a:lnTo>
                    <a:pt x="601582" y="896141"/>
                  </a:lnTo>
                  <a:lnTo>
                    <a:pt x="578962" y="930409"/>
                  </a:lnTo>
                  <a:lnTo>
                    <a:pt x="555332" y="963977"/>
                  </a:lnTo>
                  <a:lnTo>
                    <a:pt x="580479" y="930950"/>
                  </a:lnTo>
                  <a:lnTo>
                    <a:pt x="607096" y="899068"/>
                  </a:lnTo>
                  <a:lnTo>
                    <a:pt x="635142" y="868380"/>
                  </a:lnTo>
                  <a:lnTo>
                    <a:pt x="664579" y="838933"/>
                  </a:lnTo>
                  <a:lnTo>
                    <a:pt x="695364" y="810776"/>
                  </a:lnTo>
                  <a:lnTo>
                    <a:pt x="727453" y="783952"/>
                  </a:lnTo>
                  <a:lnTo>
                    <a:pt x="760802" y="758507"/>
                  </a:lnTo>
                  <a:lnTo>
                    <a:pt x="795365" y="734482"/>
                  </a:lnTo>
                  <a:lnTo>
                    <a:pt x="831094" y="711919"/>
                  </a:lnTo>
                  <a:lnTo>
                    <a:pt x="867941" y="690859"/>
                  </a:lnTo>
                  <a:lnTo>
                    <a:pt x="905857" y="671338"/>
                  </a:lnTo>
                  <a:lnTo>
                    <a:pt x="944789" y="653395"/>
                  </a:lnTo>
                  <a:lnTo>
                    <a:pt x="984688" y="637065"/>
                  </a:lnTo>
                  <a:lnTo>
                    <a:pt x="1025498" y="622381"/>
                  </a:lnTo>
                  <a:lnTo>
                    <a:pt x="1055513" y="657466"/>
                  </a:lnTo>
                  <a:lnTo>
                    <a:pt x="1082893" y="695172"/>
                  </a:lnTo>
                  <a:lnTo>
                    <a:pt x="1107409" y="735299"/>
                  </a:lnTo>
                  <a:lnTo>
                    <a:pt x="1128850" y="777630"/>
                  </a:lnTo>
                  <a:lnTo>
                    <a:pt x="1110745" y="821371"/>
                  </a:lnTo>
                  <a:lnTo>
                    <a:pt x="1089523" y="862075"/>
                  </a:lnTo>
                  <a:lnTo>
                    <a:pt x="1065496" y="899529"/>
                  </a:lnTo>
                  <a:lnTo>
                    <a:pt x="1038989" y="933548"/>
                  </a:lnTo>
                  <a:lnTo>
                    <a:pt x="1010341" y="963977"/>
                  </a:lnTo>
                  <a:lnTo>
                    <a:pt x="1049118" y="978084"/>
                  </a:lnTo>
                  <a:lnTo>
                    <a:pt x="1087428" y="994404"/>
                  </a:lnTo>
                  <a:lnTo>
                    <a:pt x="1125177" y="1012921"/>
                  </a:lnTo>
                  <a:lnTo>
                    <a:pt x="1162271" y="1033617"/>
                  </a:lnTo>
                  <a:lnTo>
                    <a:pt x="1198616" y="1056468"/>
                  </a:lnTo>
                  <a:lnTo>
                    <a:pt x="1234120" y="1081446"/>
                  </a:lnTo>
                  <a:lnTo>
                    <a:pt x="1268690" y="1108522"/>
                  </a:lnTo>
                  <a:lnTo>
                    <a:pt x="1302237" y="1137663"/>
                  </a:lnTo>
                  <a:lnTo>
                    <a:pt x="1334670" y="1168829"/>
                  </a:lnTo>
                  <a:lnTo>
                    <a:pt x="1365902" y="1201982"/>
                  </a:lnTo>
                  <a:lnTo>
                    <a:pt x="1395845" y="1237076"/>
                  </a:lnTo>
                  <a:lnTo>
                    <a:pt x="1406891" y="1273919"/>
                  </a:lnTo>
                  <a:lnTo>
                    <a:pt x="1416364" y="1311857"/>
                  </a:lnTo>
                  <a:lnTo>
                    <a:pt x="1424201" y="1350823"/>
                  </a:lnTo>
                  <a:lnTo>
                    <a:pt x="1430342" y="1390748"/>
                  </a:lnTo>
                  <a:lnTo>
                    <a:pt x="1434731" y="1431562"/>
                  </a:lnTo>
                  <a:lnTo>
                    <a:pt x="1437312" y="1473189"/>
                  </a:lnTo>
                  <a:lnTo>
                    <a:pt x="1438036" y="1515552"/>
                  </a:lnTo>
                  <a:lnTo>
                    <a:pt x="1436854" y="1558572"/>
                  </a:lnTo>
                  <a:lnTo>
                    <a:pt x="1433723" y="1602166"/>
                  </a:lnTo>
                  <a:lnTo>
                    <a:pt x="1393687" y="1588693"/>
                  </a:lnTo>
                  <a:lnTo>
                    <a:pt x="1354111" y="1574350"/>
                  </a:lnTo>
                  <a:lnTo>
                    <a:pt x="1315007" y="1559145"/>
                  </a:lnTo>
                  <a:lnTo>
                    <a:pt x="1276393" y="1543088"/>
                  </a:lnTo>
                  <a:lnTo>
                    <a:pt x="1238282" y="1526188"/>
                  </a:lnTo>
                  <a:lnTo>
                    <a:pt x="1200689" y="1508456"/>
                  </a:lnTo>
                  <a:lnTo>
                    <a:pt x="1163629" y="1489901"/>
                  </a:lnTo>
                  <a:lnTo>
                    <a:pt x="1127116" y="1470534"/>
                  </a:lnTo>
                  <a:lnTo>
                    <a:pt x="1091164" y="1450365"/>
                  </a:lnTo>
                  <a:lnTo>
                    <a:pt x="1055788" y="1429405"/>
                  </a:lnTo>
                  <a:lnTo>
                    <a:pt x="1021000" y="1407666"/>
                  </a:lnTo>
                  <a:lnTo>
                    <a:pt x="986815" y="1385157"/>
                  </a:lnTo>
                  <a:lnTo>
                    <a:pt x="953246" y="1361892"/>
                  </a:lnTo>
                  <a:lnTo>
                    <a:pt x="920307" y="1337881"/>
                  </a:lnTo>
                  <a:lnTo>
                    <a:pt x="888010" y="1313136"/>
                  </a:lnTo>
                  <a:lnTo>
                    <a:pt x="856368" y="1287670"/>
                  </a:lnTo>
                  <a:lnTo>
                    <a:pt x="825395" y="1261494"/>
                  </a:lnTo>
                  <a:lnTo>
                    <a:pt x="795101" y="1234621"/>
                  </a:lnTo>
                  <a:lnTo>
                    <a:pt x="765501" y="1207064"/>
                  </a:lnTo>
                  <a:lnTo>
                    <a:pt x="736605" y="1178836"/>
                  </a:lnTo>
                  <a:lnTo>
                    <a:pt x="708426" y="1149950"/>
                  </a:lnTo>
                  <a:lnTo>
                    <a:pt x="680975" y="1120418"/>
                  </a:lnTo>
                  <a:lnTo>
                    <a:pt x="654264" y="1090255"/>
                  </a:lnTo>
                  <a:lnTo>
                    <a:pt x="628304" y="1059474"/>
                  </a:lnTo>
                  <a:lnTo>
                    <a:pt x="603105" y="1028088"/>
                  </a:lnTo>
                  <a:lnTo>
                    <a:pt x="578679" y="996112"/>
                  </a:lnTo>
                  <a:lnTo>
                    <a:pt x="555332" y="963977"/>
                  </a:lnTo>
                  <a:lnTo>
                    <a:pt x="555332" y="973457"/>
                  </a:lnTo>
                  <a:lnTo>
                    <a:pt x="552623" y="972316"/>
                  </a:lnTo>
                  <a:lnTo>
                    <a:pt x="537884" y="1012878"/>
                  </a:lnTo>
                  <a:lnTo>
                    <a:pt x="520839" y="1052572"/>
                  </a:lnTo>
                  <a:lnTo>
                    <a:pt x="501525" y="1091300"/>
                  </a:lnTo>
                  <a:lnTo>
                    <a:pt x="479985" y="1128965"/>
                  </a:lnTo>
                  <a:lnTo>
                    <a:pt x="456264" y="1165471"/>
                  </a:lnTo>
                  <a:lnTo>
                    <a:pt x="430413" y="1200725"/>
                  </a:lnTo>
                  <a:lnTo>
                    <a:pt x="402483" y="1234637"/>
                  </a:lnTo>
                  <a:lnTo>
                    <a:pt x="372533" y="1267115"/>
                  </a:lnTo>
                  <a:lnTo>
                    <a:pt x="340621" y="1298074"/>
                  </a:lnTo>
                  <a:lnTo>
                    <a:pt x="306811" y="1327428"/>
                  </a:lnTo>
                  <a:lnTo>
                    <a:pt x="271169" y="1355094"/>
                  </a:lnTo>
                  <a:lnTo>
                    <a:pt x="285051" y="1314483"/>
                  </a:lnTo>
                  <a:lnTo>
                    <a:pt x="301001" y="1275011"/>
                  </a:lnTo>
                  <a:lnTo>
                    <a:pt x="318963" y="1236761"/>
                  </a:lnTo>
                  <a:lnTo>
                    <a:pt x="338881" y="1199816"/>
                  </a:lnTo>
                  <a:lnTo>
                    <a:pt x="360694" y="1164255"/>
                  </a:lnTo>
                  <a:lnTo>
                    <a:pt x="384337" y="1130157"/>
                  </a:lnTo>
                  <a:lnTo>
                    <a:pt x="409746" y="1097595"/>
                  </a:lnTo>
                  <a:lnTo>
                    <a:pt x="436850" y="1066642"/>
                  </a:lnTo>
                  <a:lnTo>
                    <a:pt x="465578" y="1037369"/>
                  </a:lnTo>
                  <a:lnTo>
                    <a:pt x="495855" y="1009840"/>
                  </a:lnTo>
                  <a:lnTo>
                    <a:pt x="527606" y="984122"/>
                  </a:lnTo>
                  <a:lnTo>
                    <a:pt x="553251" y="964653"/>
                  </a:lnTo>
                  <a:lnTo>
                    <a:pt x="512463" y="976770"/>
                  </a:lnTo>
                  <a:lnTo>
                    <a:pt x="471111" y="986908"/>
                  </a:lnTo>
                  <a:lnTo>
                    <a:pt x="429268" y="995049"/>
                  </a:lnTo>
                  <a:lnTo>
                    <a:pt x="387007" y="1001175"/>
                  </a:lnTo>
                  <a:lnTo>
                    <a:pt x="344401" y="1005272"/>
                  </a:lnTo>
                  <a:lnTo>
                    <a:pt x="301522" y="1007327"/>
                  </a:lnTo>
                  <a:lnTo>
                    <a:pt x="258446" y="1007329"/>
                  </a:lnTo>
                  <a:lnTo>
                    <a:pt x="215245" y="1005271"/>
                  </a:lnTo>
                  <a:lnTo>
                    <a:pt x="171996" y="1001148"/>
                  </a:lnTo>
                  <a:lnTo>
                    <a:pt x="128772" y="994956"/>
                  </a:lnTo>
                  <a:lnTo>
                    <a:pt x="85648" y="986696"/>
                  </a:lnTo>
                  <a:lnTo>
                    <a:pt x="42699" y="976368"/>
                  </a:lnTo>
                  <a:lnTo>
                    <a:pt x="0" y="963977"/>
                  </a:lnTo>
                  <a:lnTo>
                    <a:pt x="40684" y="940864"/>
                  </a:lnTo>
                  <a:lnTo>
                    <a:pt x="82243" y="921398"/>
                  </a:lnTo>
                  <a:lnTo>
                    <a:pt x="124432" y="905608"/>
                  </a:lnTo>
                  <a:lnTo>
                    <a:pt x="167005" y="893506"/>
                  </a:lnTo>
                  <a:lnTo>
                    <a:pt x="209716" y="885093"/>
                  </a:lnTo>
                  <a:lnTo>
                    <a:pt x="252322" y="880352"/>
                  </a:lnTo>
                  <a:lnTo>
                    <a:pt x="294579" y="879253"/>
                  </a:lnTo>
                  <a:lnTo>
                    <a:pt x="338352" y="874101"/>
                  </a:lnTo>
                  <a:lnTo>
                    <a:pt x="381103" y="875203"/>
                  </a:lnTo>
                  <a:lnTo>
                    <a:pt x="422126" y="882349"/>
                  </a:lnTo>
                  <a:lnTo>
                    <a:pt x="460748" y="895258"/>
                  </a:lnTo>
                  <a:lnTo>
                    <a:pt x="448610" y="817087"/>
                  </a:lnTo>
                  <a:lnTo>
                    <a:pt x="484181" y="847869"/>
                  </a:lnTo>
                  <a:lnTo>
                    <a:pt x="514117" y="883089"/>
                  </a:lnTo>
                  <a:lnTo>
                    <a:pt x="537961" y="922041"/>
                  </a:lnTo>
                  <a:lnTo>
                    <a:pt x="555332" y="963977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g133"/>
            <p:cNvSpPr/>
            <p:nvPr/>
          </p:nvSpPr>
          <p:spPr>
            <a:xfrm>
              <a:off x="4509323" y="3904775"/>
              <a:ext cx="972095" cy="191800"/>
            </a:xfrm>
            <a:custGeom>
              <a:avLst/>
              <a:pathLst>
                <a:path w="972095" h="191800">
                  <a:moveTo>
                    <a:pt x="0" y="191800"/>
                  </a:moveTo>
                  <a:lnTo>
                    <a:pt x="972095" y="191800"/>
                  </a:lnTo>
                  <a:lnTo>
                    <a:pt x="9720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tx134"/>
            <p:cNvSpPr/>
            <p:nvPr/>
          </p:nvSpPr>
          <p:spPr>
            <a:xfrm>
              <a:off x="4555043" y="3947072"/>
              <a:ext cx="880655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36" name="pg135"/>
            <p:cNvSpPr/>
            <p:nvPr/>
          </p:nvSpPr>
          <p:spPr>
            <a:xfrm>
              <a:off x="5220764" y="3427524"/>
              <a:ext cx="861540" cy="191800"/>
            </a:xfrm>
            <a:custGeom>
              <a:avLst/>
              <a:pathLst>
                <a:path w="861540" h="191800">
                  <a:moveTo>
                    <a:pt x="0" y="191800"/>
                  </a:moveTo>
                  <a:lnTo>
                    <a:pt x="861540" y="191800"/>
                  </a:lnTo>
                  <a:lnTo>
                    <a:pt x="8615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tx136"/>
            <p:cNvSpPr/>
            <p:nvPr/>
          </p:nvSpPr>
          <p:spPr>
            <a:xfrm>
              <a:off x="5266484" y="3442027"/>
              <a:ext cx="771531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38" name="pg137"/>
            <p:cNvSpPr/>
            <p:nvPr/>
          </p:nvSpPr>
          <p:spPr>
            <a:xfrm>
              <a:off x="4264035" y="1405857"/>
              <a:ext cx="1462671" cy="191800"/>
            </a:xfrm>
            <a:custGeom>
              <a:avLst/>
              <a:pathLst>
                <a:path w="1462671" h="191800">
                  <a:moveTo>
                    <a:pt x="0" y="191800"/>
                  </a:moveTo>
                  <a:lnTo>
                    <a:pt x="1462671" y="191800"/>
                  </a:lnTo>
                  <a:lnTo>
                    <a:pt x="14626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4309755" y="1449934"/>
              <a:ext cx="1371231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0" name="pg139"/>
            <p:cNvSpPr/>
            <p:nvPr/>
          </p:nvSpPr>
          <p:spPr>
            <a:xfrm>
              <a:off x="4142337" y="1341557"/>
              <a:ext cx="894120" cy="191800"/>
            </a:xfrm>
            <a:custGeom>
              <a:avLst/>
              <a:pathLst>
                <a:path w="894120" h="191800">
                  <a:moveTo>
                    <a:pt x="0" y="191800"/>
                  </a:moveTo>
                  <a:lnTo>
                    <a:pt x="894120" y="191800"/>
                  </a:lnTo>
                  <a:lnTo>
                    <a:pt x="8941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tx140"/>
            <p:cNvSpPr/>
            <p:nvPr/>
          </p:nvSpPr>
          <p:spPr>
            <a:xfrm>
              <a:off x="4188057" y="1356060"/>
              <a:ext cx="802680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42" name="pg141"/>
            <p:cNvSpPr/>
            <p:nvPr/>
          </p:nvSpPr>
          <p:spPr>
            <a:xfrm>
              <a:off x="4961233" y="1592463"/>
              <a:ext cx="800742" cy="191800"/>
            </a:xfrm>
            <a:custGeom>
              <a:avLst/>
              <a:pathLst>
                <a:path w="800742" h="191800">
                  <a:moveTo>
                    <a:pt x="0" y="191800"/>
                  </a:moveTo>
                  <a:lnTo>
                    <a:pt x="800742" y="191800"/>
                  </a:lnTo>
                  <a:lnTo>
                    <a:pt x="8007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5006953" y="1608677"/>
              <a:ext cx="709302" cy="1298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4" name="pg143"/>
            <p:cNvSpPr/>
            <p:nvPr/>
          </p:nvSpPr>
          <p:spPr>
            <a:xfrm>
              <a:off x="3822142" y="3904775"/>
              <a:ext cx="722562" cy="191800"/>
            </a:xfrm>
            <a:custGeom>
              <a:avLst/>
              <a:pathLst>
                <a:path w="722562" h="191800">
                  <a:moveTo>
                    <a:pt x="0" y="191800"/>
                  </a:moveTo>
                  <a:lnTo>
                    <a:pt x="722562" y="191800"/>
                  </a:lnTo>
                  <a:lnTo>
                    <a:pt x="7225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3867862" y="3947072"/>
              <a:ext cx="631122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Stickiness</a:t>
              </a:r>
            </a:p>
          </p:txBody>
        </p:sp>
        <p:sp>
          <p:nvSpPr>
            <p:cNvPr id="146" name="pg145"/>
            <p:cNvSpPr/>
            <p:nvPr/>
          </p:nvSpPr>
          <p:spPr>
            <a:xfrm>
              <a:off x="4998683" y="1883108"/>
              <a:ext cx="1083620" cy="191800"/>
            </a:xfrm>
            <a:custGeom>
              <a:avLst/>
              <a:pathLst>
                <a:path w="1083620" h="191800">
                  <a:moveTo>
                    <a:pt x="0" y="191800"/>
                  </a:moveTo>
                  <a:lnTo>
                    <a:pt x="1083620" y="191800"/>
                  </a:lnTo>
                  <a:lnTo>
                    <a:pt x="10836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tx146"/>
            <p:cNvSpPr/>
            <p:nvPr/>
          </p:nvSpPr>
          <p:spPr>
            <a:xfrm>
              <a:off x="5044403" y="1899254"/>
              <a:ext cx="1215692" cy="1299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Green Apple Flavor</a:t>
              </a:r>
            </a:p>
          </p:txBody>
        </p:sp>
        <p:sp>
          <p:nvSpPr>
            <p:cNvPr id="148" name="pg147"/>
            <p:cNvSpPr/>
            <p:nvPr/>
          </p:nvSpPr>
          <p:spPr>
            <a:xfrm>
              <a:off x="3096489" y="2249342"/>
              <a:ext cx="721623" cy="191800"/>
            </a:xfrm>
            <a:custGeom>
              <a:avLst/>
              <a:pathLst>
                <a:path w="721623" h="191800">
                  <a:moveTo>
                    <a:pt x="0" y="191800"/>
                  </a:moveTo>
                  <a:lnTo>
                    <a:pt x="721623" y="191800"/>
                  </a:lnTo>
                  <a:lnTo>
                    <a:pt x="7216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tx148"/>
            <p:cNvSpPr/>
            <p:nvPr/>
          </p:nvSpPr>
          <p:spPr>
            <a:xfrm>
              <a:off x="2907483" y="2293419"/>
              <a:ext cx="864909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50" name="pg149"/>
            <p:cNvSpPr/>
            <p:nvPr/>
          </p:nvSpPr>
          <p:spPr>
            <a:xfrm>
              <a:off x="5403502" y="3061290"/>
              <a:ext cx="678802" cy="191800"/>
            </a:xfrm>
            <a:custGeom>
              <a:avLst/>
              <a:pathLst>
                <a:path w="678802" h="191800">
                  <a:moveTo>
                    <a:pt x="0" y="191800"/>
                  </a:moveTo>
                  <a:lnTo>
                    <a:pt x="678802" y="191800"/>
                  </a:lnTo>
                  <a:lnTo>
                    <a:pt x="678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tx150"/>
            <p:cNvSpPr/>
            <p:nvPr/>
          </p:nvSpPr>
          <p:spPr>
            <a:xfrm>
              <a:off x="5449222" y="3103587"/>
              <a:ext cx="779267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pg151"/>
            <p:cNvSpPr/>
            <p:nvPr/>
          </p:nvSpPr>
          <p:spPr>
            <a:xfrm>
              <a:off x="5278804" y="2249342"/>
              <a:ext cx="803500" cy="191800"/>
            </a:xfrm>
            <a:custGeom>
              <a:avLst/>
              <a:pathLst>
                <a:path w="803500" h="191800">
                  <a:moveTo>
                    <a:pt x="0" y="191800"/>
                  </a:moveTo>
                  <a:lnTo>
                    <a:pt x="803500" y="191800"/>
                  </a:lnTo>
                  <a:lnTo>
                    <a:pt x="8035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5324524" y="2291639"/>
              <a:ext cx="1028663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54" name="pg153"/>
            <p:cNvSpPr/>
            <p:nvPr/>
          </p:nvSpPr>
          <p:spPr>
            <a:xfrm>
              <a:off x="5214538" y="2655316"/>
              <a:ext cx="867766" cy="191800"/>
            </a:xfrm>
            <a:custGeom>
              <a:avLst/>
              <a:pathLst>
                <a:path w="867766" h="191800">
                  <a:moveTo>
                    <a:pt x="0" y="191800"/>
                  </a:moveTo>
                  <a:lnTo>
                    <a:pt x="867766" y="191800"/>
                  </a:lnTo>
                  <a:lnTo>
                    <a:pt x="8677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tx154"/>
            <p:cNvSpPr/>
            <p:nvPr/>
          </p:nvSpPr>
          <p:spPr>
            <a:xfrm>
              <a:off x="5260258" y="2669819"/>
              <a:ext cx="1285794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56" name="pg155"/>
            <p:cNvSpPr/>
            <p:nvPr/>
          </p:nvSpPr>
          <p:spPr>
            <a:xfrm>
              <a:off x="3175295" y="1592463"/>
              <a:ext cx="1283788" cy="191800"/>
            </a:xfrm>
            <a:custGeom>
              <a:avLst/>
              <a:pathLst>
                <a:path w="1283788" h="191800">
                  <a:moveTo>
                    <a:pt x="0" y="191800"/>
                  </a:moveTo>
                  <a:lnTo>
                    <a:pt x="1283788" y="191800"/>
                  </a:lnTo>
                  <a:lnTo>
                    <a:pt x="12837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tx156"/>
            <p:cNvSpPr/>
            <p:nvPr/>
          </p:nvSpPr>
          <p:spPr>
            <a:xfrm>
              <a:off x="3221015" y="1606965"/>
              <a:ext cx="1192348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58" name="pg157"/>
            <p:cNvSpPr/>
            <p:nvPr/>
          </p:nvSpPr>
          <p:spPr>
            <a:xfrm>
              <a:off x="4228047" y="3969074"/>
              <a:ext cx="722699" cy="191800"/>
            </a:xfrm>
            <a:custGeom>
              <a:avLst/>
              <a:pathLst>
                <a:path w="722699" h="191800">
                  <a:moveTo>
                    <a:pt x="0" y="191800"/>
                  </a:moveTo>
                  <a:lnTo>
                    <a:pt x="722699" y="191800"/>
                  </a:lnTo>
                  <a:lnTo>
                    <a:pt x="7226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4273767" y="3985289"/>
              <a:ext cx="631259" cy="1298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60" name="pg159"/>
            <p:cNvSpPr/>
            <p:nvPr/>
          </p:nvSpPr>
          <p:spPr>
            <a:xfrm>
              <a:off x="3428592" y="3718169"/>
              <a:ext cx="777192" cy="191800"/>
            </a:xfrm>
            <a:custGeom>
              <a:avLst/>
              <a:pathLst>
                <a:path w="777192" h="191800">
                  <a:moveTo>
                    <a:pt x="0" y="191800"/>
                  </a:moveTo>
                  <a:lnTo>
                    <a:pt x="777192" y="191800"/>
                  </a:lnTo>
                  <a:lnTo>
                    <a:pt x="7771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tx160"/>
            <p:cNvSpPr/>
            <p:nvPr/>
          </p:nvSpPr>
          <p:spPr>
            <a:xfrm>
              <a:off x="3474312" y="3760466"/>
              <a:ext cx="685752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62" name="pg161"/>
            <p:cNvSpPr/>
            <p:nvPr/>
          </p:nvSpPr>
          <p:spPr>
            <a:xfrm>
              <a:off x="4431464" y="3718169"/>
              <a:ext cx="1650839" cy="191800"/>
            </a:xfrm>
            <a:custGeom>
              <a:avLst/>
              <a:pathLst>
                <a:path w="1650839" h="191800">
                  <a:moveTo>
                    <a:pt x="0" y="191800"/>
                  </a:moveTo>
                  <a:lnTo>
                    <a:pt x="1650839" y="191800"/>
                  </a:lnTo>
                  <a:lnTo>
                    <a:pt x="16508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tx162"/>
            <p:cNvSpPr/>
            <p:nvPr/>
          </p:nvSpPr>
          <p:spPr>
            <a:xfrm>
              <a:off x="4477184" y="3732672"/>
              <a:ext cx="1768840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64" name="pg163"/>
            <p:cNvSpPr/>
            <p:nvPr/>
          </p:nvSpPr>
          <p:spPr>
            <a:xfrm>
              <a:off x="3096489" y="3061290"/>
              <a:ext cx="748870" cy="191800"/>
            </a:xfrm>
            <a:custGeom>
              <a:avLst/>
              <a:pathLst>
                <a:path w="748870" h="191800">
                  <a:moveTo>
                    <a:pt x="0" y="191800"/>
                  </a:moveTo>
                  <a:lnTo>
                    <a:pt x="748870" y="191800"/>
                  </a:lnTo>
                  <a:lnTo>
                    <a:pt x="7488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tx164"/>
            <p:cNvSpPr/>
            <p:nvPr/>
          </p:nvSpPr>
          <p:spPr>
            <a:xfrm>
              <a:off x="2880237" y="3105367"/>
              <a:ext cx="919402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66" name="pg165"/>
            <p:cNvSpPr/>
            <p:nvPr/>
          </p:nvSpPr>
          <p:spPr>
            <a:xfrm>
              <a:off x="3096489" y="3427524"/>
              <a:ext cx="1048467" cy="191800"/>
            </a:xfrm>
            <a:custGeom>
              <a:avLst/>
              <a:pathLst>
                <a:path w="1048467" h="191800">
                  <a:moveTo>
                    <a:pt x="0" y="191800"/>
                  </a:moveTo>
                  <a:lnTo>
                    <a:pt x="1048467" y="191800"/>
                  </a:lnTo>
                  <a:lnTo>
                    <a:pt x="10484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tx166"/>
            <p:cNvSpPr/>
            <p:nvPr/>
          </p:nvSpPr>
          <p:spPr>
            <a:xfrm>
              <a:off x="2953851" y="3469889"/>
              <a:ext cx="1145385" cy="1037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68" name="pg167"/>
            <p:cNvSpPr/>
            <p:nvPr/>
          </p:nvSpPr>
          <p:spPr>
            <a:xfrm>
              <a:off x="3096489" y="1883108"/>
              <a:ext cx="1032892" cy="191800"/>
            </a:xfrm>
            <a:custGeom>
              <a:avLst/>
              <a:pathLst>
                <a:path w="1032892" h="191800">
                  <a:moveTo>
                    <a:pt x="0" y="191800"/>
                  </a:moveTo>
                  <a:lnTo>
                    <a:pt x="1032892" y="191800"/>
                  </a:lnTo>
                  <a:lnTo>
                    <a:pt x="10328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tx168"/>
            <p:cNvSpPr/>
            <p:nvPr/>
          </p:nvSpPr>
          <p:spPr>
            <a:xfrm>
              <a:off x="2969425" y="1925473"/>
              <a:ext cx="1114236" cy="1037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70" name="pg169"/>
            <p:cNvSpPr/>
            <p:nvPr/>
          </p:nvSpPr>
          <p:spPr>
            <a:xfrm>
              <a:off x="3467627" y="1405857"/>
              <a:ext cx="1431591" cy="191800"/>
            </a:xfrm>
            <a:custGeom>
              <a:avLst/>
              <a:pathLst>
                <a:path w="1431591" h="191800">
                  <a:moveTo>
                    <a:pt x="0" y="191800"/>
                  </a:moveTo>
                  <a:lnTo>
                    <a:pt x="1431591" y="191800"/>
                  </a:lnTo>
                  <a:lnTo>
                    <a:pt x="14315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tx170"/>
            <p:cNvSpPr/>
            <p:nvPr/>
          </p:nvSpPr>
          <p:spPr>
            <a:xfrm>
              <a:off x="3513347" y="1420360"/>
              <a:ext cx="1340151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 Dairy Afterflavor</a:t>
              </a:r>
            </a:p>
          </p:txBody>
        </p:sp>
        <p:sp>
          <p:nvSpPr>
            <p:cNvPr id="172" name="pg171"/>
            <p:cNvSpPr/>
            <p:nvPr/>
          </p:nvSpPr>
          <p:spPr>
            <a:xfrm>
              <a:off x="3096489" y="2655316"/>
              <a:ext cx="692443" cy="191800"/>
            </a:xfrm>
            <a:custGeom>
              <a:avLst/>
              <a:pathLst>
                <a:path w="692443" h="191800">
                  <a:moveTo>
                    <a:pt x="0" y="191800"/>
                  </a:moveTo>
                  <a:lnTo>
                    <a:pt x="692443" y="191800"/>
                  </a:lnTo>
                  <a:lnTo>
                    <a:pt x="6924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tx172"/>
            <p:cNvSpPr/>
            <p:nvPr/>
          </p:nvSpPr>
          <p:spPr>
            <a:xfrm>
              <a:off x="2808064" y="2697613"/>
              <a:ext cx="935148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74" name="rc173"/>
            <p:cNvSpPr/>
            <p:nvPr/>
          </p:nvSpPr>
          <p:spPr>
            <a:xfrm>
              <a:off x="3148907" y="4418096"/>
              <a:ext cx="288097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rc174"/>
            <p:cNvSpPr/>
            <p:nvPr/>
          </p:nvSpPr>
          <p:spPr>
            <a:xfrm>
              <a:off x="3148907" y="4418096"/>
              <a:ext cx="288097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tx175"/>
            <p:cNvSpPr/>
            <p:nvPr/>
          </p:nvSpPr>
          <p:spPr>
            <a:xfrm>
              <a:off x="3218496" y="4510721"/>
              <a:ext cx="516731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</a:t>
              </a:r>
            </a:p>
          </p:txBody>
        </p:sp>
        <p:sp>
          <p:nvSpPr>
            <p:cNvPr id="177" name="rc176"/>
            <p:cNvSpPr/>
            <p:nvPr/>
          </p:nvSpPr>
          <p:spPr>
            <a:xfrm>
              <a:off x="3811143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3902142" y="4578685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3833088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rc179"/>
            <p:cNvSpPr/>
            <p:nvPr/>
          </p:nvSpPr>
          <p:spPr>
            <a:xfrm>
              <a:off x="4317922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4408922" y="4578685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4339868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rc182"/>
            <p:cNvSpPr/>
            <p:nvPr/>
          </p:nvSpPr>
          <p:spPr>
            <a:xfrm>
              <a:off x="5177068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5268067" y="4578685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5199013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tx185"/>
            <p:cNvSpPr/>
            <p:nvPr/>
          </p:nvSpPr>
          <p:spPr>
            <a:xfrm>
              <a:off x="4106514" y="4553777"/>
              <a:ext cx="13549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All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613294" y="4550800"/>
              <a:ext cx="487858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Cluster 1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472439" y="4550800"/>
              <a:ext cx="487858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Cluster 2</a:t>
              </a: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Global Optimization: Cluster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Visualizations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Centrum Men (Green)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74902" y="2179326"/>
              <a:ext cx="129594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617594" y="3517609"/>
              <a:ext cx="6532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69179" y="3274285"/>
              <a:ext cx="70167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79347" y="3395947"/>
              <a:ext cx="69150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623117" y="1814340"/>
              <a:ext cx="164773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961558" y="2057664"/>
              <a:ext cx="130929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46716" y="2300988"/>
              <a:ext cx="112413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23128" y="3760933"/>
              <a:ext cx="64772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200084" y="2544312"/>
              <a:ext cx="107076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528591" y="1692678"/>
              <a:ext cx="174226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559707" y="3152623"/>
              <a:ext cx="71114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19669" y="3639271"/>
              <a:ext cx="65118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08154" y="2787637"/>
              <a:ext cx="86269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173423" y="2422650"/>
              <a:ext cx="109742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427714" y="2909299"/>
              <a:ext cx="84313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1775438" y="1936002"/>
              <a:ext cx="149541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06913" y="2665974"/>
              <a:ext cx="96393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557558" y="3030961"/>
              <a:ext cx="71329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647662" y="3882595"/>
              <a:ext cx="62318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49242" y="15603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4955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49225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443835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454004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497774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83621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2137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49778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074740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1403247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434364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494326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282811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048080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302371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650095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181569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432215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522319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665974"/>
              <a:ext cx="240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720722"/>
              <a:ext cx="2266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422650"/>
              <a:ext cx="28703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477398"/>
              <a:ext cx="219908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1692678"/>
              <a:ext cx="287033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1747426"/>
              <a:ext cx="285457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1571016"/>
              <a:ext cx="223453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1625764"/>
              <a:ext cx="285389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1814340"/>
              <a:ext cx="28703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1869088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2909299"/>
              <a:ext cx="208254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2964047"/>
              <a:ext cx="35501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1936002"/>
              <a:ext cx="226289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1990750"/>
              <a:ext cx="28703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3517609"/>
              <a:ext cx="176371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3572357"/>
              <a:ext cx="122920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2300988"/>
              <a:ext cx="151114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2355736"/>
              <a:ext cx="28703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2057664"/>
              <a:ext cx="143256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2112412"/>
              <a:ext cx="28703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2179326"/>
              <a:ext cx="171920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2234074"/>
              <a:ext cx="28703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760933"/>
              <a:ext cx="249520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815681"/>
              <a:ext cx="96877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2787637"/>
              <a:ext cx="171904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284238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28703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183941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544312"/>
              <a:ext cx="23839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599060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3274285"/>
              <a:ext cx="270781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3329033"/>
              <a:ext cx="4120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3152623"/>
              <a:ext cx="163743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3207371"/>
              <a:ext cx="25200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639271"/>
              <a:ext cx="153360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694019"/>
              <a:ext cx="26782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3882595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3937343"/>
              <a:ext cx="118590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395947"/>
              <a:ext cx="28703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450695"/>
              <a:ext cx="161685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307573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327832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175505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74.8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504259" y="247541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57.3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8175505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49.8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8159747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49.5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539704" y="156295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39.6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8159066" y="16238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50.6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8175505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305172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513427" y="290233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660187" y="296316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7.2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7568065" y="192904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24.2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8175505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30.7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068890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20.8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534381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14.5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816320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75505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46.6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737735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15.9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8175505" y="21104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31.8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7024382" y="2172365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14.4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8175505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800381" y="375397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24.7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6273946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9.6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024217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305172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175505" y="302289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39.8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144589" y="308377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25.5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543569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305172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8012990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7.6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346373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942610" y="314566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7.1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557175" y="320649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6838779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572995" y="369314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305172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491073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8175505" y="338788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29.3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922031" y="34487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16.5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59897" y="3872459"/>
              <a:ext cx="106826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Dairy Afterflavor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18806" y="375079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49938" y="3651345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49311" y="3531047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1316" y="3407966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27592" y="3287723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37523" y="3164697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120716" y="3042980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142489" y="2921318"/>
              <a:ext cx="50308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Stickiness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4142435" y="2778865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43035" y="2677994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689037" y="2534176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86528" y="2412514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83444" y="2313008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881562" y="2169190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984045" y="2069683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09502" y="1927176"/>
              <a:ext cx="96905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Green Apple Flavor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111330" y="1805568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847510" y="1706116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74113" y="1560880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052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14255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549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63935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6943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43980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Centrum Men (Yellow)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74902" y="2179326"/>
              <a:ext cx="129594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617594" y="3517609"/>
              <a:ext cx="6532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69179" y="3274285"/>
              <a:ext cx="70167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79347" y="3395947"/>
              <a:ext cx="69150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623117" y="1814340"/>
              <a:ext cx="164773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961558" y="2057664"/>
              <a:ext cx="130929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46716" y="2300988"/>
              <a:ext cx="112413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23128" y="3760933"/>
              <a:ext cx="64772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200084" y="2544312"/>
              <a:ext cx="107076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528591" y="1692678"/>
              <a:ext cx="174226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559707" y="3152623"/>
              <a:ext cx="71114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19669" y="3639271"/>
              <a:ext cx="65118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08154" y="2787637"/>
              <a:ext cx="86269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173423" y="2422650"/>
              <a:ext cx="109742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427714" y="2909299"/>
              <a:ext cx="84313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1775438" y="1936002"/>
              <a:ext cx="149541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06913" y="2665974"/>
              <a:ext cx="96393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557558" y="3030961"/>
              <a:ext cx="71329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647662" y="3882595"/>
              <a:ext cx="62318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49242" y="15603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4955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49225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443835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454004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497774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83621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2137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49778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074740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1403247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434364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494326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282811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048080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302371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650095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181569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432215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522319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665974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720722"/>
              <a:ext cx="2266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422650"/>
              <a:ext cx="282233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477398"/>
              <a:ext cx="219908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1692678"/>
              <a:ext cx="2867928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1747426"/>
              <a:ext cx="285457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1571016"/>
              <a:ext cx="219454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1625764"/>
              <a:ext cx="285389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1814340"/>
              <a:ext cx="281436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1869088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2909299"/>
              <a:ext cx="24500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2964047"/>
              <a:ext cx="35501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1936002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1990750"/>
              <a:ext cx="28703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3517609"/>
              <a:ext cx="178850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3572357"/>
              <a:ext cx="122920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2300988"/>
              <a:ext cx="151884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2355736"/>
              <a:ext cx="28703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2057664"/>
              <a:ext cx="134984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2112412"/>
              <a:ext cx="28703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2179326"/>
              <a:ext cx="181887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2234074"/>
              <a:ext cx="28703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760933"/>
              <a:ext cx="241512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815681"/>
              <a:ext cx="96877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2787637"/>
              <a:ext cx="186098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284238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285229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183941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544312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599060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3274285"/>
              <a:ext cx="273757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3329033"/>
              <a:ext cx="4120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3152623"/>
              <a:ext cx="28703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3207371"/>
              <a:ext cx="25200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639271"/>
              <a:ext cx="211389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694019"/>
              <a:ext cx="26782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3882595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3937343"/>
              <a:ext cx="118590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395947"/>
              <a:ext cx="242120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450695"/>
              <a:ext cx="161685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305172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327832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127506" y="241458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73.5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504259" y="247541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57.3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8173101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49.7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8159747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49.5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499717" y="156295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38.9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8159066" y="16238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50.6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8119537" y="180737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14.7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305172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550177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660187" y="296316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7.2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305172" y="19279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8175505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30.7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093681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21.0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534381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14.5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824017" y="2294027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24.7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75505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46.6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655015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15.0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8175505" y="21104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31.8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7124046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15.2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8175505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720298" y="37528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23.9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6273946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9.6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166157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9.8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305172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157471" y="302289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39.5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144589" y="308377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25.5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305172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305172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8042746" y="3268382"/>
              <a:ext cx="168747" cy="612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7.7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346373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8175505" y="314566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557175" y="320649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7419063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8.5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572995" y="369314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305172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491073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726377" y="338898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24.7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922031" y="34487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16.5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59897" y="3872459"/>
              <a:ext cx="106826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Dairy Afterflavor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18806" y="375079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49938" y="3651345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49311" y="3531047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1316" y="3407966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27592" y="3287723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37523" y="3164697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120716" y="3042980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142489" y="2921318"/>
              <a:ext cx="50308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Stickiness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4142435" y="2778865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43035" y="2677994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689037" y="2534176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86528" y="2412514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83444" y="2313008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881562" y="2169190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984045" y="2069683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09502" y="1927176"/>
              <a:ext cx="96905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Green Apple Flavor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111330" y="1805568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847510" y="1706116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74113" y="1560880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052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14255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549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63935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6943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43980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Centrum Women (Yellow)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74902" y="2179326"/>
              <a:ext cx="129594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617594" y="3517609"/>
              <a:ext cx="6532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69179" y="3274285"/>
              <a:ext cx="70167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79347" y="3395947"/>
              <a:ext cx="69150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623117" y="1814340"/>
              <a:ext cx="164773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961558" y="2057664"/>
              <a:ext cx="130929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46716" y="2300988"/>
              <a:ext cx="112413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23128" y="3760933"/>
              <a:ext cx="64772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200084" y="2544312"/>
              <a:ext cx="107076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528591" y="1692678"/>
              <a:ext cx="174226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559707" y="3152623"/>
              <a:ext cx="71114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19669" y="3639271"/>
              <a:ext cx="65118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08154" y="2787637"/>
              <a:ext cx="86269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173423" y="2422650"/>
              <a:ext cx="109742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427714" y="2909299"/>
              <a:ext cx="84313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1775438" y="1936002"/>
              <a:ext cx="149541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06913" y="2665974"/>
              <a:ext cx="96393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557558" y="3030961"/>
              <a:ext cx="71329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647662" y="3882595"/>
              <a:ext cx="62318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49242" y="15603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4955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49225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443835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454004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497774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83621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2137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49778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074740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1403247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434364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494326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282811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048080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302371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650095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181569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432215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522319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665974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720722"/>
              <a:ext cx="2266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422650"/>
              <a:ext cx="284473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477398"/>
              <a:ext cx="219908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1692678"/>
              <a:ext cx="231982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1747426"/>
              <a:ext cx="285457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1571016"/>
              <a:ext cx="247209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1625764"/>
              <a:ext cx="285389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1814340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1869088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2909299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2964047"/>
              <a:ext cx="35501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1936002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1990750"/>
              <a:ext cx="28703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3517609"/>
              <a:ext cx="126789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3572357"/>
              <a:ext cx="122920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2300988"/>
              <a:ext cx="161633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2355736"/>
              <a:ext cx="28703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2057664"/>
              <a:ext cx="141752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2112412"/>
              <a:ext cx="28703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2179326"/>
              <a:ext cx="12956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2234074"/>
              <a:ext cx="28703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760933"/>
              <a:ext cx="28703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815681"/>
              <a:ext cx="96877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2787637"/>
              <a:ext cx="28703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284238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284328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183941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544312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599060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3274285"/>
              <a:ext cx="206805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3329033"/>
              <a:ext cx="4120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3152623"/>
              <a:ext cx="23116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3207371"/>
              <a:ext cx="25200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639271"/>
              <a:ext cx="28703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694019"/>
              <a:ext cx="26782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3882595"/>
              <a:ext cx="28703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3937343"/>
              <a:ext cx="118590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395947"/>
              <a:ext cx="242528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450695"/>
              <a:ext cx="161685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305172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327832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149905" y="241568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74.1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504259" y="247541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57.3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624997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40.2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8159747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49.5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777270" y="156295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43.8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8159066" y="16238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50.6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305172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305172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305172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660187" y="296316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7.2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305172" y="19279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8175505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30.7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573066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14.9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534381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14.5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921510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26.2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75505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46.6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722695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15.7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8175505" y="21104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31.8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434736" y="2172365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8175505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175505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6273946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9.6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175505" y="277961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305172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148455" y="302289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39.4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144589" y="308377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25.5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305172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305172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373231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5.8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346373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536340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557175" y="320649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8175505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11.5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572995" y="369314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8175505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491073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730460" y="33879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24.8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922031" y="34487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16.5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59897" y="3872459"/>
              <a:ext cx="106826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Dairy Afterflavor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18806" y="375079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49938" y="3651345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49311" y="3531047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1316" y="3407966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27592" y="3287723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37523" y="3164697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120716" y="3042980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142489" y="2921318"/>
              <a:ext cx="50308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Stickiness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4142435" y="2778865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43035" y="2677994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689037" y="2534176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86528" y="2412514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83444" y="2313008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881562" y="2169190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984045" y="2069683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09502" y="1927176"/>
              <a:ext cx="96905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Green Apple Flavor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111330" y="1805568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847510" y="1706116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74113" y="1560880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052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14255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549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63935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6943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43980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Breakdown by Type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103412" y="2644906"/>
              <a:ext cx="5985903" cy="1085163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103412" y="1439169"/>
              <a:ext cx="1114667" cy="108516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2103412" y="3095209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tx8"/>
            <p:cNvSpPr/>
            <p:nvPr/>
          </p:nvSpPr>
          <p:spPr>
            <a:xfrm>
              <a:off x="2142437" y="3135911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84%</a:t>
              </a:r>
            </a:p>
          </p:txBody>
        </p:sp>
        <p:sp>
          <p:nvSpPr>
            <p:cNvPr id="10" name="pg9"/>
            <p:cNvSpPr/>
            <p:nvPr/>
          </p:nvSpPr>
          <p:spPr>
            <a:xfrm>
              <a:off x="2103412" y="1889472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tx10"/>
            <p:cNvSpPr/>
            <p:nvPr/>
          </p:nvSpPr>
          <p:spPr>
            <a:xfrm>
              <a:off x="2142437" y="1930174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919583" y="3102656"/>
              <a:ext cx="821903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Respondent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1182413" y="1893273"/>
              <a:ext cx="55907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Sensory</a:t>
              </a:r>
            </a:p>
          </p:txBody>
        </p:sp>
        <p:sp>
          <p:nvSpPr>
            <p:cNvPr id="14" name="pl13"/>
            <p:cNvSpPr/>
            <p:nvPr/>
          </p:nvSpPr>
          <p:spPr>
            <a:xfrm>
              <a:off x="1769322" y="31874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769322" y="19817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103412" y="3910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523526" y="3910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943640" y="3910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6363755" y="3910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7783869" y="3910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993279" y="3967682"/>
              <a:ext cx="220265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3371014" y="3967682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4791129" y="3967682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6211243" y="3967682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7631357" y="3967682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26" name="rc25"/>
            <p:cNvSpPr/>
            <p:nvPr/>
          </p:nvSpPr>
          <p:spPr>
            <a:xfrm>
              <a:off x="3977652" y="4418096"/>
              <a:ext cx="2237422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3977652" y="4418096"/>
              <a:ext cx="2237422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4116830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4125830" y="4496685"/>
              <a:ext cx="201456" cy="201456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297368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306368" y="4496685"/>
              <a:ext cx="201456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tx31"/>
            <p:cNvSpPr/>
            <p:nvPr/>
          </p:nvSpPr>
          <p:spPr>
            <a:xfrm>
              <a:off x="4405875" y="4512581"/>
              <a:ext cx="821903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Respondent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5586413" y="4508935"/>
              <a:ext cx="55907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Sensory</a:t>
              </a: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Nature's Way Adult (Purple)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74902" y="2179326"/>
              <a:ext cx="129594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617594" y="3517609"/>
              <a:ext cx="6532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69179" y="3274285"/>
              <a:ext cx="70167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79347" y="3395947"/>
              <a:ext cx="69150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623117" y="1814340"/>
              <a:ext cx="164773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961558" y="2057664"/>
              <a:ext cx="130929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46716" y="2300988"/>
              <a:ext cx="112413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23128" y="3760933"/>
              <a:ext cx="64772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200084" y="2544312"/>
              <a:ext cx="107076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528591" y="1692678"/>
              <a:ext cx="174226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559707" y="3152623"/>
              <a:ext cx="71114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19669" y="3639271"/>
              <a:ext cx="65118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08154" y="2787637"/>
              <a:ext cx="86269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173423" y="2422650"/>
              <a:ext cx="109742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427714" y="2909299"/>
              <a:ext cx="84313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1775438" y="1936002"/>
              <a:ext cx="149541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06913" y="2665974"/>
              <a:ext cx="96393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557558" y="3030961"/>
              <a:ext cx="71329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647662" y="3882595"/>
              <a:ext cx="62318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49242" y="15603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4955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49225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443835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454004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497774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83621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2137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49778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074740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1403247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434364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494326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282811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048080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302371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650095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181569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432215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522319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665974"/>
              <a:ext cx="28703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720722"/>
              <a:ext cx="2266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422650"/>
              <a:ext cx="3396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477398"/>
              <a:ext cx="219908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1692678"/>
              <a:ext cx="87430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1747426"/>
              <a:ext cx="285457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1571016"/>
              <a:ext cx="78814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1625764"/>
              <a:ext cx="285389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1814340"/>
              <a:ext cx="203697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1869088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2909299"/>
              <a:ext cx="28703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2964047"/>
              <a:ext cx="35501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1936002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1990750"/>
              <a:ext cx="28703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3517609"/>
              <a:ext cx="28703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3572357"/>
              <a:ext cx="122920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2300988"/>
              <a:ext cx="197513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2355736"/>
              <a:ext cx="28703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2057664"/>
              <a:ext cx="192975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2112412"/>
              <a:ext cx="28703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2179326"/>
              <a:ext cx="103037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2234074"/>
              <a:ext cx="28703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760933"/>
              <a:ext cx="191420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815681"/>
              <a:ext cx="96877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2787637"/>
              <a:ext cx="192892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284238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285484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183941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544312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599060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3274285"/>
              <a:ext cx="28703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3329033"/>
              <a:ext cx="4120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3152623"/>
              <a:ext cx="71128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3207371"/>
              <a:ext cx="25200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639271"/>
              <a:ext cx="23912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694019"/>
              <a:ext cx="26782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3882595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3937343"/>
              <a:ext cx="118590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395947"/>
              <a:ext cx="25213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450695"/>
              <a:ext cx="161685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8175505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49.8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327832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5339140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504259" y="247541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57.3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179475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15.2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8159747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49.5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093319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8159066" y="16238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50.6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342143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10.6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305172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8175505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58.6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660187" y="296316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7.2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305172" y="19279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8175505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30.7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175505" y="35095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33.8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534381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14.5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280302" y="229292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32.1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75505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46.6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234924" y="205070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21.4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8175505" y="21104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31.8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335548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8175505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219376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18.9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6273946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9.6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234094" y="277961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305172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160014" y="302289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39.6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144589" y="308377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25.5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305172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305172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8175505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346373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016457" y="3144561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3.1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557175" y="320649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544300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572995" y="369314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305172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491073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826567" y="33879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25.7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922031" y="34487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16.5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59897" y="3872459"/>
              <a:ext cx="106826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Dairy Afterflavor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18806" y="375079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49938" y="3651345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49311" y="3531047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1316" y="3407966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27592" y="3287723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37523" y="3164697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120716" y="3042980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142489" y="2921318"/>
              <a:ext cx="50308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Stickiness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4142435" y="2778865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43035" y="2677994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689037" y="2534176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86528" y="2412514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83444" y="2313008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881562" y="2169190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984045" y="2069683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09502" y="1927176"/>
              <a:ext cx="96905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Green Apple Flavor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111330" y="1805568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847510" y="1706116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74113" y="1560880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052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14255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549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63935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6943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43980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One A Day Fruit Bite Women (Dark Red)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74902" y="2179326"/>
              <a:ext cx="129594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617594" y="3517609"/>
              <a:ext cx="6532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69179" y="3274285"/>
              <a:ext cx="70167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79347" y="3395947"/>
              <a:ext cx="69150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623117" y="1814340"/>
              <a:ext cx="164773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961558" y="2057664"/>
              <a:ext cx="130929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46716" y="2300988"/>
              <a:ext cx="112413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23128" y="3760933"/>
              <a:ext cx="64772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200084" y="2544312"/>
              <a:ext cx="107076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528591" y="1692678"/>
              <a:ext cx="174226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559707" y="3152623"/>
              <a:ext cx="71114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19669" y="3639271"/>
              <a:ext cx="65118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08154" y="2787637"/>
              <a:ext cx="86269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173423" y="2422650"/>
              <a:ext cx="109742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427714" y="2909299"/>
              <a:ext cx="84313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1775438" y="1936002"/>
              <a:ext cx="149541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06913" y="2665974"/>
              <a:ext cx="96393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557558" y="3030961"/>
              <a:ext cx="71329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647662" y="3882595"/>
              <a:ext cx="62318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49242" y="15603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4955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49225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443835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454004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497774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83621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2137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49778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074740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1403247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434364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494326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282811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048080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302371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650095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181569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432215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522319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665974"/>
              <a:ext cx="27040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720722"/>
              <a:ext cx="2266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422650"/>
              <a:ext cx="886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477398"/>
              <a:ext cx="219908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1692678"/>
              <a:ext cx="115390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1747426"/>
              <a:ext cx="285457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1571016"/>
              <a:ext cx="86196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1625764"/>
              <a:ext cx="285389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1814340"/>
              <a:ext cx="16900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1869088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2909299"/>
              <a:ext cx="72559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2964047"/>
              <a:ext cx="35501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1936002"/>
              <a:ext cx="1800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1990750"/>
              <a:ext cx="28703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3517609"/>
              <a:ext cx="256956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3572357"/>
              <a:ext cx="122920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2300988"/>
              <a:ext cx="154647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2355736"/>
              <a:ext cx="28703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2057664"/>
              <a:ext cx="140913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2112412"/>
              <a:ext cx="28703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2179326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2234074"/>
              <a:ext cx="28703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760933"/>
              <a:ext cx="996008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815681"/>
              <a:ext cx="96877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2787637"/>
              <a:ext cx="8661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284238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228331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183941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544312"/>
              <a:ext cx="28703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599060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3274285"/>
              <a:ext cx="68668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3329033"/>
              <a:ext cx="4120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3152623"/>
              <a:ext cx="64904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3207371"/>
              <a:ext cx="25200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639271"/>
              <a:ext cx="30608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694019"/>
              <a:ext cx="26782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3882595"/>
              <a:ext cx="14719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3937343"/>
              <a:ext cx="118590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395947"/>
              <a:ext cx="200128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450695"/>
              <a:ext cx="161685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575582" y="2659267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4.7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327832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5314033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504259" y="247541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57.3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459075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8159747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49.5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167140" y="156295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15.3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8159066" y="16238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50.6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995267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8.8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305172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030765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14.8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660187" y="296316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7.2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323179" y="19279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8175505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30.7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874741" y="35095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534381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14.5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851647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25.1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75505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46.6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714308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15.6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8175505" y="21104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31.8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305172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8175505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6301180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9.8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6273946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9.6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171367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305172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588491" y="302289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31.7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144589" y="308377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25.5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8175505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11.5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305172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5373840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346373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954220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557175" y="320649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611256" y="363231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572995" y="369314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452369" y="387453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491073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306459" y="33879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922031" y="34487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16.5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59897" y="3872459"/>
              <a:ext cx="106826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Dairy Afterflavor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18806" y="375079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49938" y="3651345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49311" y="3531047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1316" y="3407966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27592" y="3287723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37523" y="3164697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120716" y="3042980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142489" y="2921318"/>
              <a:ext cx="50308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Stickiness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4142435" y="2778865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43035" y="2677994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689037" y="2534176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86528" y="2412514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83444" y="2313008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881562" y="2169190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984045" y="2069683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09502" y="1927176"/>
              <a:ext cx="96905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Green Apple Flavor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111330" y="1805568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847510" y="1706116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74113" y="1560880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052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14255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549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63935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6943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43980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One A Day Men (Green)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74902" y="2179326"/>
              <a:ext cx="129594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617594" y="3517609"/>
              <a:ext cx="6532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69179" y="3274285"/>
              <a:ext cx="70167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79347" y="3395947"/>
              <a:ext cx="69150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623117" y="1814340"/>
              <a:ext cx="164773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961558" y="2057664"/>
              <a:ext cx="130929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46716" y="2300988"/>
              <a:ext cx="1124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23128" y="3760933"/>
              <a:ext cx="64772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200084" y="2544312"/>
              <a:ext cx="107076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528591" y="1692678"/>
              <a:ext cx="174226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559707" y="3152623"/>
              <a:ext cx="71114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19669" y="3639271"/>
              <a:ext cx="65118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08154" y="2787637"/>
              <a:ext cx="86269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173423" y="2422650"/>
              <a:ext cx="109742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427714" y="2909299"/>
              <a:ext cx="84313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1775438" y="1936002"/>
              <a:ext cx="149541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06913" y="2665974"/>
              <a:ext cx="96393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557558" y="3030961"/>
              <a:ext cx="71329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647662" y="3882595"/>
              <a:ext cx="62318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49242" y="15603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4955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49225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443835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454004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497774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83621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2137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49778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074740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1403247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434364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494326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282811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048080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302371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650095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181569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432215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522319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665974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720722"/>
              <a:ext cx="2266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422650"/>
              <a:ext cx="219908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477398"/>
              <a:ext cx="219908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1692678"/>
              <a:ext cx="262734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1747426"/>
              <a:ext cx="285457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1571016"/>
              <a:ext cx="287033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1625764"/>
              <a:ext cx="285389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1814340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1869088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2909299"/>
              <a:ext cx="23181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2964047"/>
              <a:ext cx="35501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1936002"/>
              <a:ext cx="287033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1990750"/>
              <a:ext cx="28703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3517609"/>
              <a:ext cx="1229208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3572357"/>
              <a:ext cx="122920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2300988"/>
              <a:ext cx="287033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2355736"/>
              <a:ext cx="28703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2057664"/>
              <a:ext cx="287033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2112412"/>
              <a:ext cx="28703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2179326"/>
              <a:ext cx="287033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2234074"/>
              <a:ext cx="28703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760933"/>
              <a:ext cx="96877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815681"/>
              <a:ext cx="96877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2787637"/>
              <a:ext cx="9462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284238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183941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183941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544312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599060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3274285"/>
              <a:ext cx="4120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3329033"/>
              <a:ext cx="4120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3152623"/>
              <a:ext cx="41788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3207371"/>
              <a:ext cx="25200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639271"/>
              <a:ext cx="26782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694019"/>
              <a:ext cx="26782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3882595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3937343"/>
              <a:ext cx="118590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395947"/>
              <a:ext cx="1616858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450695"/>
              <a:ext cx="161685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305172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327832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504259" y="241458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57.3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504259" y="247541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57.3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932520" y="1684912"/>
              <a:ext cx="192884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45.5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8159747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49.5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8175505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50.8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8159066" y="16238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50.6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305172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305172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536985" y="2902592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4.7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660187" y="296316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7.2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8175505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30.7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8175505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30.7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534381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14.5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534381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14.5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175505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46.6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75505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46.6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8175505" y="204960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31.8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8175505" y="21104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31.8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8175505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8175505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6273946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9.6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6273946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9.6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399798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305172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144589" y="302294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25.5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144589" y="308377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25.5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305172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305172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5346373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346373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723052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557175" y="320649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572995" y="363231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572995" y="369314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305172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491073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922031" y="33879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16.5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922031" y="34487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16.5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59897" y="3872459"/>
              <a:ext cx="106826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Dairy Afterflavor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18806" y="375079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49938" y="3651345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49311" y="3531047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1316" y="3407966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27592" y="3287723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37523" y="3164697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120716" y="3042980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142489" y="2921318"/>
              <a:ext cx="50308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Stickiness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4142435" y="2778865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43035" y="2677994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689037" y="2534176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86528" y="2412514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83444" y="2313008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881562" y="2169190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984045" y="2069683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09502" y="1927176"/>
              <a:ext cx="96905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Green Apple Flavor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111330" y="1805568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847510" y="1706116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74113" y="1560880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052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14255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549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63935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6943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43980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Global Optimization: Cluster 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Visualizations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Centrum Men (Green)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74902" y="2179326"/>
              <a:ext cx="129594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617594" y="3517609"/>
              <a:ext cx="6532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69179" y="3274285"/>
              <a:ext cx="70167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79347" y="3395947"/>
              <a:ext cx="69150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623117" y="1814340"/>
              <a:ext cx="164773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961558" y="2057664"/>
              <a:ext cx="130929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46716" y="2300988"/>
              <a:ext cx="112413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23128" y="3760933"/>
              <a:ext cx="64772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200084" y="2544312"/>
              <a:ext cx="107076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528591" y="1692678"/>
              <a:ext cx="174226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559707" y="3152623"/>
              <a:ext cx="71114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19669" y="3639271"/>
              <a:ext cx="65118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08154" y="2787637"/>
              <a:ext cx="86269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173423" y="2422650"/>
              <a:ext cx="109742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427714" y="2909299"/>
              <a:ext cx="84313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1775438" y="1936002"/>
              <a:ext cx="149541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06913" y="2665974"/>
              <a:ext cx="96393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557558" y="3030961"/>
              <a:ext cx="71329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647662" y="3882595"/>
              <a:ext cx="62318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49242" y="15603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4955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49225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443835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454004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497774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83621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2137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49778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074740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1403247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434364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494326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282811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048080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302371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650095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181569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432215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522319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665974"/>
              <a:ext cx="240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72072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422650"/>
              <a:ext cx="28703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477398"/>
              <a:ext cx="219908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1692678"/>
              <a:ext cx="28703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1747426"/>
              <a:ext cx="262345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1571016"/>
              <a:ext cx="223453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1625764"/>
              <a:ext cx="28703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1814340"/>
              <a:ext cx="28703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1869088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2909299"/>
              <a:ext cx="208254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2964047"/>
              <a:ext cx="2266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1936002"/>
              <a:ext cx="226289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1990750"/>
              <a:ext cx="28703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3517609"/>
              <a:ext cx="176371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3572357"/>
              <a:ext cx="122920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2300988"/>
              <a:ext cx="151114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2355736"/>
              <a:ext cx="28703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2057664"/>
              <a:ext cx="143256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2112412"/>
              <a:ext cx="28703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2179326"/>
              <a:ext cx="171920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2234074"/>
              <a:ext cx="28703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760933"/>
              <a:ext cx="249520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815681"/>
              <a:ext cx="96877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2787637"/>
              <a:ext cx="171904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2842384"/>
              <a:ext cx="9462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28703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183941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544312"/>
              <a:ext cx="23839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599060"/>
              <a:ext cx="52119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3274285"/>
              <a:ext cx="270781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3329033"/>
              <a:ext cx="4120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3152623"/>
              <a:ext cx="163743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3207371"/>
              <a:ext cx="41788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639271"/>
              <a:ext cx="153360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694019"/>
              <a:ext cx="153360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3882595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3937343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395947"/>
              <a:ext cx="287033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450695"/>
              <a:ext cx="28703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307573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305172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175505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74.8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504259" y="247541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57.3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8175505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49.8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928627" y="1745743"/>
              <a:ext cx="192884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45.5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539704" y="156295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39.6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8175505" y="16238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50.8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8175505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305172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513427" y="290233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327832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7568065" y="192904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24.2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8175505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30.7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068890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20.8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534381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14.5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816320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75505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46.6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737735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15.9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8175505" y="21104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31.8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7024382" y="2172365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14.4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8175505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800381" y="375397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24.7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6273946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9.6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024217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399798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175505" y="302289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39.8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144589" y="308377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25.5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543569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826364" y="259818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8012990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7.6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346373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942610" y="314566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7.1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723052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6838779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6838779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305172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305172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8175505" y="338788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29.3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8175505" y="34487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29.3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59897" y="3872459"/>
              <a:ext cx="106826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Dairy Afterflavor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18806" y="375079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49938" y="3651345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49311" y="3531047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1316" y="3407966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27592" y="3287723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37523" y="3164697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120716" y="3042980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142489" y="2921318"/>
              <a:ext cx="50308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Stickiness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4142435" y="2778865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43035" y="2677994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689037" y="2534176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86528" y="2412514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83444" y="2313008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881562" y="2169190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984045" y="2069683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09502" y="1927176"/>
              <a:ext cx="96905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Green Apple Flavor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111330" y="1805568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847510" y="1706116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74113" y="1560880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052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14255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549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63935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6943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43980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Centrum Men (Yellow)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74902" y="2179326"/>
              <a:ext cx="129594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617594" y="3517609"/>
              <a:ext cx="6532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69179" y="3274285"/>
              <a:ext cx="70167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79347" y="3395947"/>
              <a:ext cx="69150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623117" y="1814340"/>
              <a:ext cx="164773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961558" y="2057664"/>
              <a:ext cx="130929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46716" y="2300988"/>
              <a:ext cx="112413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23128" y="3760933"/>
              <a:ext cx="64772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200084" y="2544312"/>
              <a:ext cx="107076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528591" y="1692678"/>
              <a:ext cx="174226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559707" y="3152623"/>
              <a:ext cx="71114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19669" y="3639271"/>
              <a:ext cx="65118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08154" y="2787637"/>
              <a:ext cx="86269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173423" y="2422650"/>
              <a:ext cx="109742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427714" y="2909299"/>
              <a:ext cx="84313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1775438" y="1936002"/>
              <a:ext cx="149541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06913" y="2665974"/>
              <a:ext cx="96393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557558" y="3030961"/>
              <a:ext cx="71329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647662" y="3882595"/>
              <a:ext cx="62318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49242" y="15603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4955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49225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443835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454004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497774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83621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2137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49778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074740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1403247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434364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494326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282811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048080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302371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650095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181569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432215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522319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665974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72072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422650"/>
              <a:ext cx="282233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477398"/>
              <a:ext cx="219908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1692678"/>
              <a:ext cx="286792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1747426"/>
              <a:ext cx="262345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1571016"/>
              <a:ext cx="219454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1625764"/>
              <a:ext cx="28703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1814340"/>
              <a:ext cx="281436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1869088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2909299"/>
              <a:ext cx="24500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2964047"/>
              <a:ext cx="2266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1936002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1990750"/>
              <a:ext cx="28703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3517609"/>
              <a:ext cx="178850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3572357"/>
              <a:ext cx="122920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2300988"/>
              <a:ext cx="151884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2355736"/>
              <a:ext cx="28703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2057664"/>
              <a:ext cx="134984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2112412"/>
              <a:ext cx="28703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2179326"/>
              <a:ext cx="181887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2234074"/>
              <a:ext cx="28703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760933"/>
              <a:ext cx="241512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815681"/>
              <a:ext cx="96877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2787637"/>
              <a:ext cx="186098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2842384"/>
              <a:ext cx="9462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285229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183941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544312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599060"/>
              <a:ext cx="52119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3274285"/>
              <a:ext cx="273757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3329033"/>
              <a:ext cx="4120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3152623"/>
              <a:ext cx="28703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3207371"/>
              <a:ext cx="41788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639271"/>
              <a:ext cx="211389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694019"/>
              <a:ext cx="153360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3882595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3937343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395947"/>
              <a:ext cx="242120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450695"/>
              <a:ext cx="28703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305172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305172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127506" y="241458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73.5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504259" y="247541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57.3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8173101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49.7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928627" y="1745743"/>
              <a:ext cx="192884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45.5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499717" y="156295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38.9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8175505" y="16238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50.8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8119537" y="180737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14.7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305172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550177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327832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305172" y="19279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8175505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30.7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093681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21.0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534381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14.5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824017" y="2294027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24.7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75505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46.6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655015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15.0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8175505" y="21104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31.8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7124046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15.2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8175505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720298" y="37528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23.9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6273946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9.6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166157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9.8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399798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157471" y="302289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39.5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144589" y="308377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25.5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305172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826364" y="259818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8042746" y="3268382"/>
              <a:ext cx="168747" cy="612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7.7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346373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8175505" y="314566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723052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7419063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8.5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6838779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305172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305172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726377" y="338898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24.7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8175505" y="34487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29.3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59897" y="3872459"/>
              <a:ext cx="106826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Dairy Afterflavor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18806" y="375079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49938" y="3651345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49311" y="3531047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1316" y="3407966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27592" y="3287723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37523" y="3164697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120716" y="3042980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142489" y="2921318"/>
              <a:ext cx="50308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Stickiness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4142435" y="2778865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43035" y="2677994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689037" y="2534176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86528" y="2412514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83444" y="2313008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881562" y="2169190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984045" y="2069683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09502" y="1927176"/>
              <a:ext cx="96905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Green Apple Flavor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111330" y="1805568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847510" y="1706116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74113" y="1560880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052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14255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549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63935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6943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43980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Centrum Women (Yellow)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74902" y="2179326"/>
              <a:ext cx="129594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617594" y="3517609"/>
              <a:ext cx="6532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69179" y="3274285"/>
              <a:ext cx="70167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79347" y="3395947"/>
              <a:ext cx="69150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623117" y="1814340"/>
              <a:ext cx="164773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961558" y="2057664"/>
              <a:ext cx="130929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46716" y="2300988"/>
              <a:ext cx="112413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23128" y="3760933"/>
              <a:ext cx="64772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200084" y="2544312"/>
              <a:ext cx="107076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528591" y="1692678"/>
              <a:ext cx="174226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559707" y="3152623"/>
              <a:ext cx="71114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19669" y="3639271"/>
              <a:ext cx="65118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08154" y="2787637"/>
              <a:ext cx="86269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173423" y="2422650"/>
              <a:ext cx="109742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427714" y="2909299"/>
              <a:ext cx="84313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1775438" y="1936002"/>
              <a:ext cx="149541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06913" y="2665974"/>
              <a:ext cx="96393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557558" y="3030961"/>
              <a:ext cx="71329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647662" y="3882595"/>
              <a:ext cx="62318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49242" y="15603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4955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49225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443835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454004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497774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83621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2137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49778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074740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1403247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434364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494326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282811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048080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302371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650095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181569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432215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522319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665974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72072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422650"/>
              <a:ext cx="284473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477398"/>
              <a:ext cx="219908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1692678"/>
              <a:ext cx="231982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1747426"/>
              <a:ext cx="262345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1571016"/>
              <a:ext cx="247209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1625764"/>
              <a:ext cx="28703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1814340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1869088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2909299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2964047"/>
              <a:ext cx="2266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1936002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1990750"/>
              <a:ext cx="28703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3517609"/>
              <a:ext cx="126789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3572357"/>
              <a:ext cx="122920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2300988"/>
              <a:ext cx="161633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2355736"/>
              <a:ext cx="28703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2057664"/>
              <a:ext cx="141752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2112412"/>
              <a:ext cx="28703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2179326"/>
              <a:ext cx="12956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2234074"/>
              <a:ext cx="28703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760933"/>
              <a:ext cx="28703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815681"/>
              <a:ext cx="96877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2787637"/>
              <a:ext cx="28703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2842384"/>
              <a:ext cx="9462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284328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183941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544312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599060"/>
              <a:ext cx="52119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3274285"/>
              <a:ext cx="206805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3329033"/>
              <a:ext cx="4120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3152623"/>
              <a:ext cx="23116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3207371"/>
              <a:ext cx="41788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639271"/>
              <a:ext cx="28703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694019"/>
              <a:ext cx="153360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3882595"/>
              <a:ext cx="28703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3937343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395947"/>
              <a:ext cx="242528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450695"/>
              <a:ext cx="28703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305172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305172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149905" y="241568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74.1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504259" y="247541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57.3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624997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40.2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928627" y="1745743"/>
              <a:ext cx="192884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45.5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777270" y="156295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43.8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8175505" y="16238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50.8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305172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305172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305172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327832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305172" y="19279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8175505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30.7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573066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14.9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534381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14.5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921510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26.2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75505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46.6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722695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15.7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8175505" y="21104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31.8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434736" y="2172365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8175505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175505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6273946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9.6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175505" y="277961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399798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148455" y="302289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39.4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144589" y="308377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25.5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305172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826364" y="259818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373231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5.8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346373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536340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723052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8175505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11.5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6838779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8175505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305172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730460" y="33879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24.8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8175505" y="34487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29.3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59897" y="3872459"/>
              <a:ext cx="106826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Dairy Afterflavor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18806" y="375079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49938" y="3651345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49311" y="3531047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1316" y="3407966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27592" y="3287723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37523" y="3164697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120716" y="3042980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142489" y="2921318"/>
              <a:ext cx="50308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Stickiness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4142435" y="2778865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43035" y="2677994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689037" y="2534176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86528" y="2412514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83444" y="2313008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881562" y="2169190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984045" y="2069683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09502" y="1927176"/>
              <a:ext cx="96905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Green Apple Flavor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111330" y="1805568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847510" y="1706116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74113" y="1560880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052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14255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549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63935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6943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43980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Nature's Way Adult (Purple)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74902" y="2179326"/>
              <a:ext cx="129594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617594" y="3517609"/>
              <a:ext cx="6532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69179" y="3274285"/>
              <a:ext cx="70167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79347" y="3395947"/>
              <a:ext cx="69150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623117" y="1814340"/>
              <a:ext cx="164773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961558" y="2057664"/>
              <a:ext cx="130929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46716" y="2300988"/>
              <a:ext cx="112413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23128" y="3760933"/>
              <a:ext cx="64772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200084" y="2544312"/>
              <a:ext cx="107076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528591" y="1692678"/>
              <a:ext cx="174226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559707" y="3152623"/>
              <a:ext cx="71114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19669" y="3639271"/>
              <a:ext cx="65118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08154" y="2787637"/>
              <a:ext cx="86269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173423" y="2422650"/>
              <a:ext cx="109742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427714" y="2909299"/>
              <a:ext cx="84313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1775438" y="1936002"/>
              <a:ext cx="149541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06913" y="2665974"/>
              <a:ext cx="96393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557558" y="3030961"/>
              <a:ext cx="71329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647662" y="3882595"/>
              <a:ext cx="62318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49242" y="15603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4955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49225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443835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454004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497774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83621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2137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49778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074740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1403247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434364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494326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282811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048080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302371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650095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181569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432215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522319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665974"/>
              <a:ext cx="28703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720722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422650"/>
              <a:ext cx="3396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477398"/>
              <a:ext cx="219908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1692678"/>
              <a:ext cx="87430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1747426"/>
              <a:ext cx="262345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1571016"/>
              <a:ext cx="78814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1625764"/>
              <a:ext cx="28703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1814340"/>
              <a:ext cx="203697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1869088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2909299"/>
              <a:ext cx="28703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2964047"/>
              <a:ext cx="2266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1936002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1990750"/>
              <a:ext cx="28703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3517609"/>
              <a:ext cx="28703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3572357"/>
              <a:ext cx="122920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2300988"/>
              <a:ext cx="197513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2355736"/>
              <a:ext cx="28703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2057664"/>
              <a:ext cx="192975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2112412"/>
              <a:ext cx="28703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2179326"/>
              <a:ext cx="103037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2234074"/>
              <a:ext cx="28703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760933"/>
              <a:ext cx="191420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815681"/>
              <a:ext cx="96877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2787637"/>
              <a:ext cx="192892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2842384"/>
              <a:ext cx="9462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285484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183941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544312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599060"/>
              <a:ext cx="52119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3274285"/>
              <a:ext cx="28703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3329033"/>
              <a:ext cx="4120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3152623"/>
              <a:ext cx="71128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3207371"/>
              <a:ext cx="41788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639271"/>
              <a:ext cx="23912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694019"/>
              <a:ext cx="153360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3882595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3937343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395947"/>
              <a:ext cx="25213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450695"/>
              <a:ext cx="28703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8175505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49.8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305172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5339140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504259" y="247541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57.3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179475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15.2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928627" y="1745743"/>
              <a:ext cx="192884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45.5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093319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8175505" y="16238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50.8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342143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10.6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305172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8175505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58.6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327832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305172" y="19279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8175505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30.7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175505" y="35095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33.8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534381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14.5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280302" y="229292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32.1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75505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46.6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234924" y="205070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21.4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8175505" y="21104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31.8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335548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8175505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219376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18.9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6273946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9.6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234094" y="277961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399798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160014" y="302289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39.6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144589" y="308377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25.5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305172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826364" y="259818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8175505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346373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016457" y="3144561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3.1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723052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544300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6838779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305172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305172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826567" y="33879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25.7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8175505" y="34487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29.3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59897" y="3872459"/>
              <a:ext cx="106826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Dairy Afterflavor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18806" y="375079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49938" y="3651345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49311" y="3531047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1316" y="3407966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27592" y="3287723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37523" y="3164697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120716" y="3042980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142489" y="2921318"/>
              <a:ext cx="50308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Stickiness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4142435" y="2778865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43035" y="2677994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689037" y="2534176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86528" y="2412514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83444" y="2313008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881562" y="2169190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984045" y="2069683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09502" y="1927176"/>
              <a:ext cx="96905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Green Apple Flavor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111330" y="1805568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847510" y="1706116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74113" y="1560880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052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14255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549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63935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6943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43980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One A Day Fruit Bite Women (Dark Red)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74902" y="2179326"/>
              <a:ext cx="129594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617594" y="3517609"/>
              <a:ext cx="6532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69179" y="3274285"/>
              <a:ext cx="70167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79347" y="3395947"/>
              <a:ext cx="69150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623117" y="1814340"/>
              <a:ext cx="164773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961558" y="2057664"/>
              <a:ext cx="130929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46716" y="2300988"/>
              <a:ext cx="112413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23128" y="3760933"/>
              <a:ext cx="64772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200084" y="2544312"/>
              <a:ext cx="107076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528591" y="1692678"/>
              <a:ext cx="174226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559707" y="3152623"/>
              <a:ext cx="71114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19669" y="3639271"/>
              <a:ext cx="65118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08154" y="2787637"/>
              <a:ext cx="86269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173423" y="2422650"/>
              <a:ext cx="109742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427714" y="2909299"/>
              <a:ext cx="84313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1775438" y="1936002"/>
              <a:ext cx="149541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06913" y="2665974"/>
              <a:ext cx="96393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557558" y="3030961"/>
              <a:ext cx="71329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647662" y="3882595"/>
              <a:ext cx="62318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49242" y="15603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4955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49225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443835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454004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497774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83621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2137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49778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074740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1403247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434364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494326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282811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048080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302371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650095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181569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432215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522319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665974"/>
              <a:ext cx="27040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72072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422650"/>
              <a:ext cx="886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477398"/>
              <a:ext cx="219908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1692678"/>
              <a:ext cx="115390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1747426"/>
              <a:ext cx="262345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1571016"/>
              <a:ext cx="86196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1625764"/>
              <a:ext cx="28703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1814340"/>
              <a:ext cx="16900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1869088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2909299"/>
              <a:ext cx="72559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2964047"/>
              <a:ext cx="2266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1936002"/>
              <a:ext cx="1800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1990750"/>
              <a:ext cx="28703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3517609"/>
              <a:ext cx="256956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3572357"/>
              <a:ext cx="122920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2300988"/>
              <a:ext cx="154647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2355736"/>
              <a:ext cx="28703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2057664"/>
              <a:ext cx="140913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2112412"/>
              <a:ext cx="28703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2179326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2234074"/>
              <a:ext cx="28703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760933"/>
              <a:ext cx="996008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815681"/>
              <a:ext cx="96877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2787637"/>
              <a:ext cx="8661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2842384"/>
              <a:ext cx="9462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228331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183941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544312"/>
              <a:ext cx="28703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599060"/>
              <a:ext cx="52119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3274285"/>
              <a:ext cx="68668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3329033"/>
              <a:ext cx="4120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3152623"/>
              <a:ext cx="64904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3207371"/>
              <a:ext cx="41788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639271"/>
              <a:ext cx="30608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694019"/>
              <a:ext cx="153360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3882595"/>
              <a:ext cx="14719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3937343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395947"/>
              <a:ext cx="200128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450695"/>
              <a:ext cx="28703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575582" y="2659267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4.7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305172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5314033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504259" y="247541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57.3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459075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928627" y="1745743"/>
              <a:ext cx="192884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45.5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167140" y="156295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15.3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8175505" y="16238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50.8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995267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8.8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305172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030765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14.8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327832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323179" y="19279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8175505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30.7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874741" y="35095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534381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14.5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851647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25.1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75505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46.6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714308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15.6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8175505" y="21104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31.8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305172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8175505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6301180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9.8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6273946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9.6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171367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399798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588491" y="302289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31.7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144589" y="308377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25.5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8175505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11.5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826364" y="259818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5373840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346373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954220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723052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611256" y="363231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6838779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452369" y="387453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305172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306459" y="33879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8175505" y="34487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29.3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59897" y="3872459"/>
              <a:ext cx="106826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Dairy Afterflavor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18806" y="375079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49938" y="3651345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49311" y="3531047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1316" y="3407966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27592" y="3287723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37523" y="3164697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120716" y="3042980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142489" y="2921318"/>
              <a:ext cx="50308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Stickiness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4142435" y="2778865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43035" y="2677994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689037" y="2534176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86528" y="2412514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83444" y="2313008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881562" y="2169190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984045" y="2069683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09502" y="1927176"/>
              <a:ext cx="96905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Green Apple Flavor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111330" y="1805568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847510" y="1706116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74113" y="1560880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052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14255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549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63935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6943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43980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One A Day Men (Green)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74902" y="2179326"/>
              <a:ext cx="129594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617594" y="3517609"/>
              <a:ext cx="6532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69179" y="3274285"/>
              <a:ext cx="70167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79347" y="3395947"/>
              <a:ext cx="69150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623117" y="1814340"/>
              <a:ext cx="164773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961558" y="2057664"/>
              <a:ext cx="130929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46716" y="2300988"/>
              <a:ext cx="1124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23128" y="3760933"/>
              <a:ext cx="64772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200084" y="2544312"/>
              <a:ext cx="107076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528591" y="1692678"/>
              <a:ext cx="174226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559707" y="3152623"/>
              <a:ext cx="71114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19669" y="3639271"/>
              <a:ext cx="65118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08154" y="2787637"/>
              <a:ext cx="86269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173423" y="2422650"/>
              <a:ext cx="109742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427714" y="2909299"/>
              <a:ext cx="84313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1775438" y="1936002"/>
              <a:ext cx="149541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06913" y="2665974"/>
              <a:ext cx="96393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557558" y="3030961"/>
              <a:ext cx="71329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647662" y="3882595"/>
              <a:ext cx="62318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49242" y="15603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4955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49225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443835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454004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497774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83621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2137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49778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074740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1403247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434364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494326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282811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048080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302371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650095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181569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432215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522319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665974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72072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422650"/>
              <a:ext cx="219908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477398"/>
              <a:ext cx="219908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1692678"/>
              <a:ext cx="262734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1747426"/>
              <a:ext cx="262345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1571016"/>
              <a:ext cx="287033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1625764"/>
              <a:ext cx="28703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1814340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1869088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2909299"/>
              <a:ext cx="23181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2964047"/>
              <a:ext cx="2266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1936002"/>
              <a:ext cx="287033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1990750"/>
              <a:ext cx="28703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3517609"/>
              <a:ext cx="1229208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3572357"/>
              <a:ext cx="122920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2300988"/>
              <a:ext cx="287033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2355736"/>
              <a:ext cx="28703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2057664"/>
              <a:ext cx="287033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2112412"/>
              <a:ext cx="28703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2179326"/>
              <a:ext cx="287033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2234074"/>
              <a:ext cx="28703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760933"/>
              <a:ext cx="96877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815681"/>
              <a:ext cx="96877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2787637"/>
              <a:ext cx="9462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2842384"/>
              <a:ext cx="9462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183941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183941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544312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599060"/>
              <a:ext cx="52119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3274285"/>
              <a:ext cx="4120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3329033"/>
              <a:ext cx="4120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3152623"/>
              <a:ext cx="41788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3207371"/>
              <a:ext cx="41788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639271"/>
              <a:ext cx="26782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694019"/>
              <a:ext cx="153360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3882595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3937343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395947"/>
              <a:ext cx="161685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450695"/>
              <a:ext cx="28703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305172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305172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504259" y="241458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57.3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504259" y="247541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57.3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932520" y="1684912"/>
              <a:ext cx="192884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45.5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928627" y="1745743"/>
              <a:ext cx="192884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45.5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8175505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50.8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8175505" y="16238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50.8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305172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305172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536985" y="2902592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4.7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327832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8175505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30.7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8175505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30.7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534381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14.5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534381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14.5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175505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46.6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75505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46.6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8175505" y="204960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31.8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8175505" y="21104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31.8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8175505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8175505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6273946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9.6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6273946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9.6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399798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399798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144589" y="302294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25.5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144589" y="308377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25.5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305172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826364" y="259818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5346373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346373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723052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723052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572995" y="363231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6838779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305172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305172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922031" y="33879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16.5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8175505" y="34487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29.3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59897" y="3872459"/>
              <a:ext cx="106826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Dairy Afterflavor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18806" y="375079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49938" y="3651345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49311" y="3531047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1316" y="3407966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27592" y="3287723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37523" y="3164697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120716" y="3042980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142489" y="2921318"/>
              <a:ext cx="50308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Stickiness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4142435" y="2778865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43035" y="2677994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689037" y="2534176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86528" y="2412514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83444" y="2313008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881562" y="2169190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984045" y="2069683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09502" y="1927176"/>
              <a:ext cx="96905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Green Apple Flavor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111330" y="1805568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847510" y="1706116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74113" y="1560880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052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14255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549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63935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6943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43980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Top Sensory Variables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154182" y="1277836"/>
              <a:ext cx="4985169" cy="11716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3154182" y="1928752"/>
              <a:ext cx="2813492" cy="11716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3154182" y="3360768"/>
              <a:ext cx="1418214" cy="11716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3154182" y="3100401"/>
              <a:ext cx="1523324" cy="11716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3154182" y="3230584"/>
              <a:ext cx="1501249" cy="11716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3154182" y="1538202"/>
              <a:ext cx="3577214" cy="11716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3154182" y="1798569"/>
              <a:ext cx="2842462" cy="11716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3154182" y="2058935"/>
              <a:ext cx="2440485" cy="11716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3154182" y="3621134"/>
              <a:ext cx="1406201" cy="11716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3154182" y="3881500"/>
              <a:ext cx="1223874" cy="11716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3154182" y="2319302"/>
              <a:ext cx="2324626" cy="11716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3154182" y="1408019"/>
              <a:ext cx="3782430" cy="11716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154182" y="4011684"/>
              <a:ext cx="1201246" cy="11716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154182" y="4141867"/>
              <a:ext cx="1187501" cy="11716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154182" y="2970218"/>
              <a:ext cx="1543887" cy="11716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154182" y="3490951"/>
              <a:ext cx="1413710" cy="11716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154182" y="2579668"/>
              <a:ext cx="1872907" cy="11716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3154182" y="2189119"/>
              <a:ext cx="2382505" cy="11716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3154182" y="2709851"/>
              <a:ext cx="1830443" cy="11716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3154182" y="1668386"/>
              <a:ext cx="3246526" cy="11716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3154182" y="2449485"/>
              <a:ext cx="2092701" cy="11716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3154182" y="4272050"/>
              <a:ext cx="1181463" cy="11716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3154182" y="2840035"/>
              <a:ext cx="1548553" cy="11716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3154182" y="3751317"/>
              <a:ext cx="1352937" cy="11716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29"/>
            <p:cNvSpPr/>
            <p:nvPr/>
          </p:nvSpPr>
          <p:spPr>
            <a:xfrm>
              <a:off x="3154182" y="1258309"/>
              <a:ext cx="279454" cy="170389"/>
            </a:xfrm>
            <a:custGeom>
              <a:avLst/>
              <a:pathLst>
                <a:path w="279454" h="170389">
                  <a:moveTo>
                    <a:pt x="0" y="170389"/>
                  </a:moveTo>
                  <a:lnTo>
                    <a:pt x="279454" y="170389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3193208" y="1284841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2" name="pg31"/>
            <p:cNvSpPr/>
            <p:nvPr/>
          </p:nvSpPr>
          <p:spPr>
            <a:xfrm>
              <a:off x="3154182" y="1895055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2"/>
            <p:cNvSpPr/>
            <p:nvPr/>
          </p:nvSpPr>
          <p:spPr>
            <a:xfrm>
              <a:off x="3193208" y="1935758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pg33"/>
            <p:cNvSpPr/>
            <p:nvPr/>
          </p:nvSpPr>
          <p:spPr>
            <a:xfrm>
              <a:off x="3154182" y="3327071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4"/>
            <p:cNvSpPr/>
            <p:nvPr/>
          </p:nvSpPr>
          <p:spPr>
            <a:xfrm>
              <a:off x="3193208" y="3367773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pg35"/>
            <p:cNvSpPr/>
            <p:nvPr/>
          </p:nvSpPr>
          <p:spPr>
            <a:xfrm>
              <a:off x="3154182" y="3066704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3193208" y="3107406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pg37"/>
            <p:cNvSpPr/>
            <p:nvPr/>
          </p:nvSpPr>
          <p:spPr>
            <a:xfrm>
              <a:off x="3154182" y="3196888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3193208" y="3237590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pg39"/>
            <p:cNvSpPr/>
            <p:nvPr/>
          </p:nvSpPr>
          <p:spPr>
            <a:xfrm>
              <a:off x="3154182" y="1504506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0"/>
            <p:cNvSpPr/>
            <p:nvPr/>
          </p:nvSpPr>
          <p:spPr>
            <a:xfrm>
              <a:off x="3193208" y="1545208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2" name="pg41"/>
            <p:cNvSpPr/>
            <p:nvPr/>
          </p:nvSpPr>
          <p:spPr>
            <a:xfrm>
              <a:off x="3154182" y="1764872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3193208" y="1805574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4" name="pg43"/>
            <p:cNvSpPr/>
            <p:nvPr/>
          </p:nvSpPr>
          <p:spPr>
            <a:xfrm>
              <a:off x="3154182" y="2025239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>
              <a:off x="3193208" y="2065941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6" name="pg45"/>
            <p:cNvSpPr/>
            <p:nvPr/>
          </p:nvSpPr>
          <p:spPr>
            <a:xfrm>
              <a:off x="3154182" y="3587437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3193208" y="3628139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8" name="pg47"/>
            <p:cNvSpPr/>
            <p:nvPr/>
          </p:nvSpPr>
          <p:spPr>
            <a:xfrm>
              <a:off x="3154182" y="3847804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8"/>
            <p:cNvSpPr/>
            <p:nvPr/>
          </p:nvSpPr>
          <p:spPr>
            <a:xfrm>
              <a:off x="3193208" y="3888506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50" name="pg49"/>
            <p:cNvSpPr/>
            <p:nvPr/>
          </p:nvSpPr>
          <p:spPr>
            <a:xfrm>
              <a:off x="3154182" y="2285605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3193208" y="2326307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52" name="pg51"/>
            <p:cNvSpPr/>
            <p:nvPr/>
          </p:nvSpPr>
          <p:spPr>
            <a:xfrm>
              <a:off x="3154182" y="1374323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3193208" y="1415025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54" name="pg53"/>
            <p:cNvSpPr/>
            <p:nvPr/>
          </p:nvSpPr>
          <p:spPr>
            <a:xfrm>
              <a:off x="3154182" y="3977987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4"/>
            <p:cNvSpPr/>
            <p:nvPr/>
          </p:nvSpPr>
          <p:spPr>
            <a:xfrm>
              <a:off x="3193208" y="4018689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56" name="pg55"/>
            <p:cNvSpPr/>
            <p:nvPr/>
          </p:nvSpPr>
          <p:spPr>
            <a:xfrm>
              <a:off x="3154182" y="4108170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6"/>
            <p:cNvSpPr/>
            <p:nvPr/>
          </p:nvSpPr>
          <p:spPr>
            <a:xfrm>
              <a:off x="3193208" y="4148872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58" name="pg57"/>
            <p:cNvSpPr/>
            <p:nvPr/>
          </p:nvSpPr>
          <p:spPr>
            <a:xfrm>
              <a:off x="3154182" y="2936521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58"/>
            <p:cNvSpPr/>
            <p:nvPr/>
          </p:nvSpPr>
          <p:spPr>
            <a:xfrm>
              <a:off x="3193208" y="2977223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60" name="pg59"/>
            <p:cNvSpPr/>
            <p:nvPr/>
          </p:nvSpPr>
          <p:spPr>
            <a:xfrm>
              <a:off x="3154182" y="3457254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3193208" y="3497956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62" name="pg61"/>
            <p:cNvSpPr/>
            <p:nvPr/>
          </p:nvSpPr>
          <p:spPr>
            <a:xfrm>
              <a:off x="3154182" y="2545972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2"/>
            <p:cNvSpPr/>
            <p:nvPr/>
          </p:nvSpPr>
          <p:spPr>
            <a:xfrm>
              <a:off x="3193208" y="2586674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64" name="pg63"/>
            <p:cNvSpPr/>
            <p:nvPr/>
          </p:nvSpPr>
          <p:spPr>
            <a:xfrm>
              <a:off x="3154182" y="2155422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4"/>
            <p:cNvSpPr/>
            <p:nvPr/>
          </p:nvSpPr>
          <p:spPr>
            <a:xfrm>
              <a:off x="3193208" y="2196124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66" name="pg65"/>
            <p:cNvSpPr/>
            <p:nvPr/>
          </p:nvSpPr>
          <p:spPr>
            <a:xfrm>
              <a:off x="3154182" y="2676155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tx66"/>
            <p:cNvSpPr/>
            <p:nvPr/>
          </p:nvSpPr>
          <p:spPr>
            <a:xfrm>
              <a:off x="3193208" y="2716857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68" name="pg67"/>
            <p:cNvSpPr/>
            <p:nvPr/>
          </p:nvSpPr>
          <p:spPr>
            <a:xfrm>
              <a:off x="3154182" y="1634689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3193208" y="1675391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70" name="pg69"/>
            <p:cNvSpPr/>
            <p:nvPr/>
          </p:nvSpPr>
          <p:spPr>
            <a:xfrm>
              <a:off x="3154182" y="2415788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70"/>
            <p:cNvSpPr/>
            <p:nvPr/>
          </p:nvSpPr>
          <p:spPr>
            <a:xfrm>
              <a:off x="3193208" y="2456490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72" name="pg71"/>
            <p:cNvSpPr/>
            <p:nvPr/>
          </p:nvSpPr>
          <p:spPr>
            <a:xfrm>
              <a:off x="3154182" y="4238353"/>
              <a:ext cx="279454" cy="170389"/>
            </a:xfrm>
            <a:custGeom>
              <a:avLst/>
              <a:pathLst>
                <a:path w="279454" h="170389">
                  <a:moveTo>
                    <a:pt x="279454" y="170389"/>
                  </a:moveTo>
                  <a:lnTo>
                    <a:pt x="279454" y="0"/>
                  </a:lnTo>
                  <a:lnTo>
                    <a:pt x="0" y="0"/>
                  </a:lnTo>
                  <a:lnTo>
                    <a:pt x="0" y="1703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2"/>
            <p:cNvSpPr/>
            <p:nvPr/>
          </p:nvSpPr>
          <p:spPr>
            <a:xfrm>
              <a:off x="3193208" y="4279055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74" name="pg73"/>
            <p:cNvSpPr/>
            <p:nvPr/>
          </p:nvSpPr>
          <p:spPr>
            <a:xfrm>
              <a:off x="3154182" y="2806338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4"/>
            <p:cNvSpPr/>
            <p:nvPr/>
          </p:nvSpPr>
          <p:spPr>
            <a:xfrm>
              <a:off x="3193208" y="2847040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76" name="pg75"/>
            <p:cNvSpPr/>
            <p:nvPr/>
          </p:nvSpPr>
          <p:spPr>
            <a:xfrm>
              <a:off x="3154182" y="3717621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6"/>
            <p:cNvSpPr/>
            <p:nvPr/>
          </p:nvSpPr>
          <p:spPr>
            <a:xfrm>
              <a:off x="3193208" y="3758323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987523" y="4274301"/>
              <a:ext cx="1854770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2063104" y="4144118"/>
              <a:ext cx="779189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1868362" y="4013935"/>
              <a:ext cx="97393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1792013" y="3881891"/>
              <a:ext cx="1050280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385564" y="3721421"/>
              <a:ext cx="1456729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 Dairy Afterflavor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1546224" y="3591238"/>
              <a:ext cx="1296069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1631130" y="3491341"/>
              <a:ext cx="1211163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1902146" y="3363019"/>
              <a:ext cx="940147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1825797" y="3230901"/>
              <a:ext cx="1016496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1842913" y="3102652"/>
              <a:ext cx="999380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1597272" y="2970609"/>
              <a:ext cx="1245021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2096888" y="2840351"/>
              <a:ext cx="745405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2156270" y="2710168"/>
              <a:ext cx="686023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Stickiness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2156121" y="2551633"/>
              <a:ext cx="686172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1885031" y="2449801"/>
              <a:ext cx="957262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919583" y="2289406"/>
              <a:ext cx="1922710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2003647" y="2159223"/>
              <a:ext cx="838646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995238" y="2059252"/>
              <a:ext cx="847055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444649" y="1898856"/>
              <a:ext cx="139764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724148" y="1798885"/>
              <a:ext cx="1118145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520849" y="1640276"/>
              <a:ext cx="1321444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Green Apple Flavor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2071289" y="1510167"/>
              <a:ext cx="771004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1351780" y="1410270"/>
              <a:ext cx="1490513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969789" y="1247940"/>
              <a:ext cx="87250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02" name="pl101"/>
            <p:cNvSpPr/>
            <p:nvPr/>
          </p:nvSpPr>
          <p:spPr>
            <a:xfrm>
              <a:off x="2870129" y="43306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870129" y="42004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870129" y="40702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870129" y="39400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870129" y="38099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870129" y="36797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870129" y="35495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2870129" y="34193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870129" y="32891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870129" y="31589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870129" y="30288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2870129" y="28986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870129" y="27684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2870129" y="26382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2870129" y="25080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2870129" y="23778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2870129" y="22477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870129" y="21175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870129" y="19873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870129" y="18571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870129" y="17269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870129" y="15967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870129" y="14666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870129" y="13364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3154182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4540077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5925972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7311867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3044049" y="4465494"/>
              <a:ext cx="220265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429944" y="4465494"/>
              <a:ext cx="220265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815839" y="4465494"/>
              <a:ext cx="220265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7201734" y="4465494"/>
              <a:ext cx="220265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All Sensory Variables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tx4"/>
            <p:cNvSpPr/>
            <p:nvPr/>
          </p:nvSpPr>
          <p:spPr>
            <a:xfrm>
              <a:off x="1329538" y="2185104"/>
              <a:ext cx="1349716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1%: Green Apple Afterflavor</a:t>
              </a:r>
            </a:p>
          </p:txBody>
        </p:sp>
        <p:sp>
          <p:nvSpPr>
            <p:cNvPr id="6" name="tx5"/>
            <p:cNvSpPr/>
            <p:nvPr/>
          </p:nvSpPr>
          <p:spPr>
            <a:xfrm>
              <a:off x="1373634" y="2340128"/>
              <a:ext cx="1174987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Green Apple Aroma</a:t>
              </a:r>
            </a:p>
          </p:txBody>
        </p:sp>
        <p:sp>
          <p:nvSpPr>
            <p:cNvPr id="7" name="tx6"/>
            <p:cNvSpPr/>
            <p:nvPr/>
          </p:nvSpPr>
          <p:spPr>
            <a:xfrm>
              <a:off x="1735234" y="2076166"/>
              <a:ext cx="819442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4%: Sweet Taste</a:t>
              </a:r>
            </a:p>
          </p:txBody>
        </p:sp>
        <p:sp>
          <p:nvSpPr>
            <p:cNvPr id="8" name="tx7"/>
            <p:cNvSpPr/>
            <p:nvPr/>
          </p:nvSpPr>
          <p:spPr>
            <a:xfrm>
              <a:off x="1663869" y="1919583"/>
              <a:ext cx="1012274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5%: Sweet Aftertaste</a:t>
              </a:r>
            </a:p>
          </p:txBody>
        </p:sp>
        <p:sp>
          <p:nvSpPr>
            <p:cNvPr id="9" name="tx8"/>
            <p:cNvSpPr/>
            <p:nvPr/>
          </p:nvSpPr>
          <p:spPr>
            <a:xfrm>
              <a:off x="1402389" y="2493712"/>
              <a:ext cx="1211087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5%: Sweet Candy Aroma</a:t>
              </a:r>
            </a:p>
          </p:txBody>
        </p:sp>
        <p:sp>
          <p:nvSpPr>
            <p:cNvPr id="10" name="tx9"/>
            <p:cNvSpPr/>
            <p:nvPr/>
          </p:nvSpPr>
          <p:spPr>
            <a:xfrm>
              <a:off x="1555904" y="1718095"/>
              <a:ext cx="115688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6%: Green Apple Flavor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1561566" y="3997794"/>
              <a:ext cx="885660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3%: Dissolve Rate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1512775" y="4151144"/>
              <a:ext cx="704897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3%: Stickiness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1631751" y="3842681"/>
              <a:ext cx="897834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4%: Cohesiveness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907232" y="4260701"/>
              <a:ext cx="1584576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4%: CSA (Cooked Sugar Aroma)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165269" y="2183833"/>
              <a:ext cx="813460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4%: Springyness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4011998" y="2074531"/>
              <a:ext cx="127714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7%: First Bite - Resistance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3983383" y="2338889"/>
              <a:ext cx="837545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9%: Slipperyness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4090000" y="3997794"/>
              <a:ext cx="96399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Bitter Aftertaste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4053839" y="4154032"/>
              <a:ext cx="771168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Bitter Taste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4115740" y="3844868"/>
              <a:ext cx="1102523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3%: Vitamin Afterflavor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3989943" y="4264850"/>
              <a:ext cx="765345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6%: Roughness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6684757" y="2203789"/>
              <a:ext cx="909691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Vitamin Flavor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6683598" y="2313860"/>
              <a:ext cx="70500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3%: Astringent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6764156" y="1994984"/>
              <a:ext cx="11388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3%: Astringent Afterfeel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6486981" y="2511621"/>
              <a:ext cx="939968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3%: Sour Aftertaste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7100168" y="1887924"/>
              <a:ext cx="74713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3%: Sour Taste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6032200" y="1867635"/>
              <a:ext cx="927794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3%: Vitamin Aroma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6395616" y="3979109"/>
              <a:ext cx="1487975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1%: Dried Tropical Fruit Aroma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6492208" y="3868596"/>
              <a:ext cx="153624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Powdered Drink Mix Aroma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6323554" y="4135212"/>
              <a:ext cx="1253115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Sour Dairy Afterflavor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6405395" y="4290393"/>
              <a:ext cx="1373535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Tropical Fruit Afterflavor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6775764" y="3660202"/>
              <a:ext cx="118070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Tropical Fruit Flavor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6824409" y="3538666"/>
              <a:ext cx="107843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3%: Metallic Aftertaste</a:t>
              </a:r>
            </a:p>
          </p:txBody>
        </p:sp>
        <p:sp>
          <p:nvSpPr>
            <p:cNvPr id="34" name="rc33"/>
            <p:cNvSpPr/>
            <p:nvPr/>
          </p:nvSpPr>
          <p:spPr>
            <a:xfrm>
              <a:off x="755389" y="3052314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tx34"/>
            <p:cNvSpPr/>
            <p:nvPr/>
          </p:nvSpPr>
          <p:spPr>
            <a:xfrm>
              <a:off x="1479256" y="3117771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4: 14%</a:t>
              </a:r>
            </a:p>
          </p:txBody>
        </p:sp>
        <p:sp>
          <p:nvSpPr>
            <p:cNvPr id="36" name="rc35"/>
            <p:cNvSpPr/>
            <p:nvPr/>
          </p:nvSpPr>
          <p:spPr>
            <a:xfrm>
              <a:off x="3322992" y="3052314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4046859" y="3117771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5: 14%</a:t>
              </a:r>
            </a:p>
          </p:txBody>
        </p:sp>
        <p:sp>
          <p:nvSpPr>
            <p:cNvPr id="38" name="rc37"/>
            <p:cNvSpPr/>
            <p:nvPr/>
          </p:nvSpPr>
          <p:spPr>
            <a:xfrm>
              <a:off x="5890596" y="3052314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6614463" y="3117771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6: 12%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755389" y="1258309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0"/>
            <p:cNvSpPr/>
            <p:nvPr/>
          </p:nvSpPr>
          <p:spPr>
            <a:xfrm>
              <a:off x="1479256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1: 24%</a:t>
              </a:r>
            </a:p>
          </p:txBody>
        </p:sp>
        <p:sp>
          <p:nvSpPr>
            <p:cNvPr id="42" name="rc41"/>
            <p:cNvSpPr/>
            <p:nvPr/>
          </p:nvSpPr>
          <p:spPr>
            <a:xfrm>
              <a:off x="3322992" y="1258309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4046859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2: 20%</a:t>
              </a:r>
            </a:p>
          </p:txBody>
        </p:sp>
        <p:sp>
          <p:nvSpPr>
            <p:cNvPr id="44" name="rc43"/>
            <p:cNvSpPr/>
            <p:nvPr/>
          </p:nvSpPr>
          <p:spPr>
            <a:xfrm>
              <a:off x="5890596" y="1258309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>
              <a:off x="6614463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3: 16%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All Sensory Variables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3492073" y="2816605"/>
              <a:ext cx="860108" cy="162736"/>
            </a:xfrm>
            <a:custGeom>
              <a:avLst/>
              <a:pathLst>
                <a:path w="860108" h="162736">
                  <a:moveTo>
                    <a:pt x="860108" y="162736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4352182" y="2979342"/>
              <a:ext cx="865168" cy="152706"/>
            </a:xfrm>
            <a:custGeom>
              <a:avLst/>
              <a:pathLst>
                <a:path w="865168" h="152706">
                  <a:moveTo>
                    <a:pt x="0" y="0"/>
                  </a:moveTo>
                  <a:lnTo>
                    <a:pt x="865168" y="152706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5217351" y="2857771"/>
              <a:ext cx="280236" cy="274277"/>
            </a:xfrm>
            <a:custGeom>
              <a:avLst/>
              <a:pathLst>
                <a:path w="280236" h="274277">
                  <a:moveTo>
                    <a:pt x="0" y="274277"/>
                  </a:moveTo>
                  <a:lnTo>
                    <a:pt x="280236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5217351" y="3132048"/>
              <a:ext cx="709788" cy="313411"/>
            </a:xfrm>
            <a:custGeom>
              <a:avLst/>
              <a:pathLst>
                <a:path w="709788" h="313411">
                  <a:moveTo>
                    <a:pt x="0" y="0"/>
                  </a:moveTo>
                  <a:lnTo>
                    <a:pt x="709788" y="313411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362874" y="2455253"/>
              <a:ext cx="129199" cy="361351"/>
            </a:xfrm>
            <a:custGeom>
              <a:avLst/>
              <a:pathLst>
                <a:path w="129199" h="361351">
                  <a:moveTo>
                    <a:pt x="129199" y="361351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657022" y="2816605"/>
              <a:ext cx="835051" cy="98148"/>
            </a:xfrm>
            <a:custGeom>
              <a:avLst/>
              <a:pathLst>
                <a:path w="835051" h="98148">
                  <a:moveTo>
                    <a:pt x="835051" y="0"/>
                  </a:moveTo>
                  <a:lnTo>
                    <a:pt x="0" y="98148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5927139" y="3402253"/>
              <a:ext cx="791244" cy="43206"/>
            </a:xfrm>
            <a:custGeom>
              <a:avLst/>
              <a:pathLst>
                <a:path w="791244" h="43206">
                  <a:moveTo>
                    <a:pt x="0" y="43206"/>
                  </a:moveTo>
                  <a:lnTo>
                    <a:pt x="791244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5927139" y="3445460"/>
              <a:ext cx="42682" cy="413367"/>
            </a:xfrm>
            <a:custGeom>
              <a:avLst/>
              <a:pathLst>
                <a:path w="42682" h="413367">
                  <a:moveTo>
                    <a:pt x="0" y="0"/>
                  </a:moveTo>
                  <a:lnTo>
                    <a:pt x="42682" y="413367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10342" y="2914753"/>
              <a:ext cx="346679" cy="244963"/>
            </a:xfrm>
            <a:custGeom>
              <a:avLst/>
              <a:pathLst>
                <a:path w="346679" h="244963">
                  <a:moveTo>
                    <a:pt x="346679" y="0"/>
                  </a:moveTo>
                  <a:lnTo>
                    <a:pt x="0" y="244963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933122" y="2832393"/>
              <a:ext cx="723900" cy="82360"/>
            </a:xfrm>
            <a:custGeom>
              <a:avLst/>
              <a:pathLst>
                <a:path w="723900" h="82360">
                  <a:moveTo>
                    <a:pt x="723900" y="82360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5497587" y="2831625"/>
              <a:ext cx="203415" cy="26145"/>
            </a:xfrm>
            <a:custGeom>
              <a:avLst/>
              <a:pathLst>
                <a:path w="203415" h="26145">
                  <a:moveTo>
                    <a:pt x="0" y="26145"/>
                  </a:moveTo>
                  <a:lnTo>
                    <a:pt x="203415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497587" y="2585657"/>
              <a:ext cx="265051" cy="272114"/>
            </a:xfrm>
            <a:custGeom>
              <a:avLst/>
              <a:pathLst>
                <a:path w="265051" h="272114">
                  <a:moveTo>
                    <a:pt x="0" y="272114"/>
                  </a:moveTo>
                  <a:lnTo>
                    <a:pt x="265051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032709" y="2373537"/>
              <a:ext cx="330165" cy="81716"/>
            </a:xfrm>
            <a:custGeom>
              <a:avLst/>
              <a:pathLst>
                <a:path w="330165" h="81716">
                  <a:moveTo>
                    <a:pt x="330165" y="81716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358380" y="2108205"/>
              <a:ext cx="4494" cy="347048"/>
            </a:xfrm>
            <a:custGeom>
              <a:avLst/>
              <a:pathLst>
                <a:path w="4494" h="347048">
                  <a:moveTo>
                    <a:pt x="4494" y="34704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5969822" y="3858828"/>
              <a:ext cx="266662" cy="138881"/>
            </a:xfrm>
            <a:custGeom>
              <a:avLst/>
              <a:pathLst>
                <a:path w="266662" h="138881">
                  <a:moveTo>
                    <a:pt x="0" y="0"/>
                  </a:moveTo>
                  <a:lnTo>
                    <a:pt x="266662" y="138881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5924002" y="3858828"/>
              <a:ext cx="45819" cy="380142"/>
            </a:xfrm>
            <a:custGeom>
              <a:avLst/>
              <a:pathLst>
                <a:path w="45819" h="380142">
                  <a:moveTo>
                    <a:pt x="45819" y="0"/>
                  </a:moveTo>
                  <a:lnTo>
                    <a:pt x="0" y="380142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6718384" y="3232034"/>
              <a:ext cx="527479" cy="170219"/>
            </a:xfrm>
            <a:custGeom>
              <a:avLst/>
              <a:pathLst>
                <a:path w="527479" h="170219">
                  <a:moveTo>
                    <a:pt x="0" y="170219"/>
                  </a:moveTo>
                  <a:lnTo>
                    <a:pt x="52747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6718384" y="3402253"/>
              <a:ext cx="535300" cy="130752"/>
            </a:xfrm>
            <a:custGeom>
              <a:avLst/>
              <a:pathLst>
                <a:path w="535300" h="130752">
                  <a:moveTo>
                    <a:pt x="0" y="0"/>
                  </a:moveTo>
                  <a:lnTo>
                    <a:pt x="535300" y="130752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497472" y="2668367"/>
              <a:ext cx="435649" cy="164026"/>
            </a:xfrm>
            <a:custGeom>
              <a:avLst/>
              <a:pathLst>
                <a:path w="435649" h="164026">
                  <a:moveTo>
                    <a:pt x="435649" y="164026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397430" y="2832393"/>
              <a:ext cx="535691" cy="58646"/>
            </a:xfrm>
            <a:custGeom>
              <a:avLst/>
              <a:pathLst>
                <a:path w="535691" h="58646">
                  <a:moveTo>
                    <a:pt x="535691" y="0"/>
                  </a:moveTo>
                  <a:lnTo>
                    <a:pt x="0" y="58646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89922" y="4238970"/>
              <a:ext cx="234080" cy="246213"/>
            </a:xfrm>
            <a:custGeom>
              <a:avLst/>
              <a:pathLst>
                <a:path w="234080" h="246213">
                  <a:moveTo>
                    <a:pt x="234080" y="0"/>
                  </a:moveTo>
                  <a:lnTo>
                    <a:pt x="0" y="246213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924002" y="4238970"/>
              <a:ext cx="233170" cy="253799"/>
            </a:xfrm>
            <a:custGeom>
              <a:avLst/>
              <a:pathLst>
                <a:path w="233170" h="253799">
                  <a:moveTo>
                    <a:pt x="0" y="0"/>
                  </a:moveTo>
                  <a:lnTo>
                    <a:pt x="233170" y="253799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358380" y="1987710"/>
              <a:ext cx="133874" cy="120495"/>
            </a:xfrm>
            <a:custGeom>
              <a:avLst/>
              <a:pathLst>
                <a:path w="133874" h="120495">
                  <a:moveTo>
                    <a:pt x="0" y="120495"/>
                  </a:moveTo>
                  <a:lnTo>
                    <a:pt x="133874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278592" y="1793116"/>
              <a:ext cx="79788" cy="315089"/>
            </a:xfrm>
            <a:custGeom>
              <a:avLst/>
              <a:pathLst>
                <a:path w="79788" h="315089">
                  <a:moveTo>
                    <a:pt x="79788" y="315089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7253684" y="3533006"/>
              <a:ext cx="237877" cy="43567"/>
            </a:xfrm>
            <a:custGeom>
              <a:avLst/>
              <a:pathLst>
                <a:path w="237877" h="43567">
                  <a:moveTo>
                    <a:pt x="0" y="0"/>
                  </a:moveTo>
                  <a:lnTo>
                    <a:pt x="237877" y="43567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7253684" y="3533006"/>
              <a:ext cx="489895" cy="119265"/>
            </a:xfrm>
            <a:custGeom>
              <a:avLst/>
              <a:pathLst>
                <a:path w="489895" h="119265">
                  <a:moveTo>
                    <a:pt x="0" y="0"/>
                  </a:moveTo>
                  <a:lnTo>
                    <a:pt x="489895" y="119265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083176" y="2891039"/>
              <a:ext cx="314253" cy="90532"/>
            </a:xfrm>
            <a:custGeom>
              <a:avLst/>
              <a:pathLst>
                <a:path w="314253" h="90532">
                  <a:moveTo>
                    <a:pt x="314253" y="0"/>
                  </a:moveTo>
                  <a:lnTo>
                    <a:pt x="0" y="90532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039090" y="2867805"/>
              <a:ext cx="358339" cy="23234"/>
            </a:xfrm>
            <a:custGeom>
              <a:avLst/>
              <a:pathLst>
                <a:path w="358339" h="23234">
                  <a:moveTo>
                    <a:pt x="358339" y="23234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6157173" y="4492769"/>
              <a:ext cx="46834" cy="187295"/>
            </a:xfrm>
            <a:custGeom>
              <a:avLst/>
              <a:pathLst>
                <a:path w="46834" h="187295">
                  <a:moveTo>
                    <a:pt x="0" y="0"/>
                  </a:moveTo>
                  <a:lnTo>
                    <a:pt x="46834" y="187295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6157173" y="4492769"/>
              <a:ext cx="244789" cy="129218"/>
            </a:xfrm>
            <a:custGeom>
              <a:avLst/>
              <a:pathLst>
                <a:path w="244789" h="129218">
                  <a:moveTo>
                    <a:pt x="0" y="0"/>
                  </a:moveTo>
                  <a:lnTo>
                    <a:pt x="244789" y="129218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5736549" y="2445851"/>
              <a:ext cx="26088" cy="139805"/>
            </a:xfrm>
            <a:custGeom>
              <a:avLst/>
              <a:pathLst>
                <a:path w="26088" h="139805">
                  <a:moveTo>
                    <a:pt x="26088" y="139805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5762638" y="2363798"/>
              <a:ext cx="288985" cy="221858"/>
            </a:xfrm>
            <a:custGeom>
              <a:avLst/>
              <a:pathLst>
                <a:path w="288985" h="221858">
                  <a:moveTo>
                    <a:pt x="0" y="221858"/>
                  </a:moveTo>
                  <a:lnTo>
                    <a:pt x="288985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7245863" y="3118836"/>
              <a:ext cx="171960" cy="113198"/>
            </a:xfrm>
            <a:custGeom>
              <a:avLst/>
              <a:pathLst>
                <a:path w="171960" h="113198">
                  <a:moveTo>
                    <a:pt x="0" y="113198"/>
                  </a:moveTo>
                  <a:lnTo>
                    <a:pt x="17196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7245863" y="3114701"/>
              <a:ext cx="501370" cy="117333"/>
            </a:xfrm>
            <a:custGeom>
              <a:avLst/>
              <a:pathLst>
                <a:path w="501370" h="117333">
                  <a:moveTo>
                    <a:pt x="0" y="117333"/>
                  </a:moveTo>
                  <a:lnTo>
                    <a:pt x="50137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5662861" y="4485183"/>
              <a:ext cx="27060" cy="178762"/>
            </a:xfrm>
            <a:custGeom>
              <a:avLst/>
              <a:pathLst>
                <a:path w="27060" h="178762">
                  <a:moveTo>
                    <a:pt x="27060" y="0"/>
                  </a:moveTo>
                  <a:lnTo>
                    <a:pt x="0" y="178762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5453776" y="4485183"/>
              <a:ext cx="236145" cy="128554"/>
            </a:xfrm>
            <a:custGeom>
              <a:avLst/>
              <a:pathLst>
                <a:path w="236145" h="128554">
                  <a:moveTo>
                    <a:pt x="236145" y="0"/>
                  </a:moveTo>
                  <a:lnTo>
                    <a:pt x="0" y="128554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6236484" y="3997709"/>
              <a:ext cx="277574" cy="55601"/>
            </a:xfrm>
            <a:custGeom>
              <a:avLst/>
              <a:pathLst>
                <a:path w="277574" h="55601">
                  <a:moveTo>
                    <a:pt x="0" y="0"/>
                  </a:moveTo>
                  <a:lnTo>
                    <a:pt x="277574" y="55601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6236484" y="3997709"/>
              <a:ext cx="80067" cy="136019"/>
            </a:xfrm>
            <a:custGeom>
              <a:avLst/>
              <a:pathLst>
                <a:path w="80067" h="136019">
                  <a:moveTo>
                    <a:pt x="0" y="0"/>
                  </a:moveTo>
                  <a:lnTo>
                    <a:pt x="80067" y="136019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280023" y="2523494"/>
              <a:ext cx="217448" cy="144872"/>
            </a:xfrm>
            <a:custGeom>
              <a:avLst/>
              <a:pathLst>
                <a:path w="217448" h="144872">
                  <a:moveTo>
                    <a:pt x="217448" y="144872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152023" y="2617144"/>
              <a:ext cx="345449" cy="51222"/>
            </a:xfrm>
            <a:custGeom>
              <a:avLst/>
              <a:pathLst>
                <a:path w="345449" h="51222">
                  <a:moveTo>
                    <a:pt x="345449" y="51222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7747234" y="2989450"/>
              <a:ext cx="264033" cy="125251"/>
            </a:xfrm>
            <a:custGeom>
              <a:avLst/>
              <a:pathLst>
                <a:path w="264033" h="125251">
                  <a:moveTo>
                    <a:pt x="0" y="125251"/>
                  </a:moveTo>
                  <a:lnTo>
                    <a:pt x="264033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7747234" y="3099188"/>
              <a:ext cx="357675" cy="15513"/>
            </a:xfrm>
            <a:custGeom>
              <a:avLst/>
              <a:pathLst>
                <a:path w="357675" h="15513">
                  <a:moveTo>
                    <a:pt x="0" y="15513"/>
                  </a:moveTo>
                  <a:lnTo>
                    <a:pt x="357675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295892" y="3159716"/>
              <a:ext cx="14450" cy="139435"/>
            </a:xfrm>
            <a:custGeom>
              <a:avLst/>
              <a:pathLst>
                <a:path w="14450" h="139435">
                  <a:moveTo>
                    <a:pt x="14450" y="0"/>
                  </a:moveTo>
                  <a:lnTo>
                    <a:pt x="0" y="139435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949749" y="3159716"/>
              <a:ext cx="360593" cy="194367"/>
            </a:xfrm>
            <a:custGeom>
              <a:avLst/>
              <a:pathLst>
                <a:path w="360593" h="194367">
                  <a:moveTo>
                    <a:pt x="360593" y="0"/>
                  </a:moveTo>
                  <a:lnTo>
                    <a:pt x="0" y="194367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3101953" y="1672218"/>
              <a:ext cx="176638" cy="120897"/>
            </a:xfrm>
            <a:custGeom>
              <a:avLst/>
              <a:pathLst>
                <a:path w="176638" h="120897">
                  <a:moveTo>
                    <a:pt x="176638" y="120897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3270187" y="1522894"/>
              <a:ext cx="8404" cy="270221"/>
            </a:xfrm>
            <a:custGeom>
              <a:avLst/>
              <a:pathLst>
                <a:path w="8404" h="270221">
                  <a:moveTo>
                    <a:pt x="8404" y="270221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853884" y="2246901"/>
              <a:ext cx="178824" cy="126636"/>
            </a:xfrm>
            <a:custGeom>
              <a:avLst/>
              <a:pathLst>
                <a:path w="178824" h="126636">
                  <a:moveTo>
                    <a:pt x="178824" y="126636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762296" y="2373537"/>
              <a:ext cx="270412" cy="6727"/>
            </a:xfrm>
            <a:custGeom>
              <a:avLst/>
              <a:pathLst>
                <a:path w="270412" h="6727">
                  <a:moveTo>
                    <a:pt x="270412" y="0"/>
                  </a:moveTo>
                  <a:lnTo>
                    <a:pt x="0" y="6727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123321" y="1354974"/>
              <a:ext cx="146865" cy="167920"/>
            </a:xfrm>
            <a:custGeom>
              <a:avLst/>
              <a:pathLst>
                <a:path w="146865" h="167920">
                  <a:moveTo>
                    <a:pt x="146865" y="167920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270187" y="1358575"/>
              <a:ext cx="109190" cy="164318"/>
            </a:xfrm>
            <a:custGeom>
              <a:avLst/>
              <a:pathLst>
                <a:path w="109190" h="164318">
                  <a:moveTo>
                    <a:pt x="0" y="164318"/>
                  </a:moveTo>
                  <a:lnTo>
                    <a:pt x="10919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1647899" y="3354084"/>
              <a:ext cx="301850" cy="71350"/>
            </a:xfrm>
            <a:custGeom>
              <a:avLst/>
              <a:pathLst>
                <a:path w="301850" h="71350">
                  <a:moveTo>
                    <a:pt x="301850" y="0"/>
                  </a:moveTo>
                  <a:lnTo>
                    <a:pt x="0" y="7135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1814724" y="3354084"/>
              <a:ext cx="135025" cy="162540"/>
            </a:xfrm>
            <a:custGeom>
              <a:avLst/>
              <a:pathLst>
                <a:path w="135025" h="162540">
                  <a:moveTo>
                    <a:pt x="135025" y="0"/>
                  </a:moveTo>
                  <a:lnTo>
                    <a:pt x="0" y="16254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6051624" y="2188562"/>
              <a:ext cx="74317" cy="175235"/>
            </a:xfrm>
            <a:custGeom>
              <a:avLst/>
              <a:pathLst>
                <a:path w="74317" h="175235">
                  <a:moveTo>
                    <a:pt x="0" y="175235"/>
                  </a:moveTo>
                  <a:lnTo>
                    <a:pt x="74317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6051624" y="2263168"/>
              <a:ext cx="271453" cy="100629"/>
            </a:xfrm>
            <a:custGeom>
              <a:avLst/>
              <a:pathLst>
                <a:path w="271453" h="100629">
                  <a:moveTo>
                    <a:pt x="0" y="100629"/>
                  </a:moveTo>
                  <a:lnTo>
                    <a:pt x="271453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7743579" y="3652271"/>
              <a:ext cx="258522" cy="128004"/>
            </a:xfrm>
            <a:custGeom>
              <a:avLst/>
              <a:pathLst>
                <a:path w="258522" h="128004">
                  <a:moveTo>
                    <a:pt x="0" y="0"/>
                  </a:moveTo>
                  <a:lnTo>
                    <a:pt x="258522" y="128004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7743579" y="3652271"/>
              <a:ext cx="353864" cy="15258"/>
            </a:xfrm>
            <a:custGeom>
              <a:avLst/>
              <a:pathLst>
                <a:path w="353864" h="15258">
                  <a:moveTo>
                    <a:pt x="0" y="0"/>
                  </a:moveTo>
                  <a:lnTo>
                    <a:pt x="353864" y="15258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6284951" y="4102127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6482457" y="4021709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120421" y="258554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248422" y="249189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6094340" y="2156961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5669401" y="2800024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5704948" y="2414250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7979665" y="295784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783123" y="3485024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091720" y="132337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070352" y="164061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347776" y="132697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7459961" y="354497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8073307" y="306758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1051575" y="294997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264290" y="3267551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5422175" y="4582136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7386223" y="308723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5631260" y="4632345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1616298" y="3393833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6291476" y="2231567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730695" y="234866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460653" y="195610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2822283" y="221529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8065843" y="363592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7970501" y="374867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1007489" y="283620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6370360" y="4590386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6172406" y="4648464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7862898" y="2909531"/>
              <a:ext cx="135768" cy="73131"/>
            </a:xfrm>
            <a:custGeom>
              <a:avLst/>
              <a:pathLst>
                <a:path w="135768" h="73131">
                  <a:moveTo>
                    <a:pt x="0" y="0"/>
                  </a:moveTo>
                  <a:lnTo>
                    <a:pt x="135768" y="73131"/>
                  </a:lnTo>
                </a:path>
              </a:pathLst>
            </a:custGeom>
            <a:ln w="542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0"/>
            <p:cNvSpPr/>
            <p:nvPr/>
          </p:nvSpPr>
          <p:spPr>
            <a:xfrm>
              <a:off x="5836477" y="4163468"/>
              <a:ext cx="542319" cy="1115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564E3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144561" y="3885106"/>
              <a:ext cx="1024354" cy="1130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564E3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731519" y="2668875"/>
              <a:ext cx="830093" cy="891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1181504" y="2380816"/>
              <a:ext cx="615835" cy="876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5539685" y="2045048"/>
              <a:ext cx="756576" cy="891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4733007" y="2859767"/>
              <a:ext cx="1519622" cy="1130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156812" y="2499584"/>
              <a:ext cx="743049" cy="876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000191" y="2776514"/>
              <a:ext cx="1412288" cy="1101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Dried Tropical Fruit Aroma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432073" y="3569549"/>
              <a:ext cx="1178033" cy="876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B79F00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1800032" y="1209032"/>
              <a:ext cx="1258667" cy="111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Green Apple Afterflavor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162679" y="1701551"/>
              <a:ext cx="1064523" cy="111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Green Apple Aroma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066511" y="1388437"/>
              <a:ext cx="1044409" cy="111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Green Apple Flavor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803849" y="3432156"/>
              <a:ext cx="957248" cy="891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886555" y="2977135"/>
              <a:ext cx="1465925" cy="876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731839" y="3011255"/>
              <a:ext cx="609366" cy="1115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158890" y="3131172"/>
              <a:ext cx="689588" cy="1130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B79F00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843377" y="4469515"/>
              <a:ext cx="803392" cy="891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564E3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633307" y="3147497"/>
              <a:ext cx="1151332" cy="1130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Sour Dairy Afterflavor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587264" y="4711438"/>
              <a:ext cx="589134" cy="891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564E3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1107593" y="3257326"/>
              <a:ext cx="662827" cy="1130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B79F00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260269" y="2315376"/>
              <a:ext cx="542201" cy="891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Stickiness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112051" y="2432385"/>
              <a:ext cx="883731" cy="891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3317362" y="1820250"/>
              <a:ext cx="1104634" cy="1130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2728140" y="2102500"/>
              <a:ext cx="669473" cy="891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6749994" y="3613881"/>
              <a:ext cx="1285133" cy="111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Tropical Fruit Afterflavor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260334" y="3811117"/>
              <a:ext cx="1070875" cy="1101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Tropical Fruit Flavor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1148108" y="2847144"/>
              <a:ext cx="984008" cy="891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216188" y="4479133"/>
              <a:ext cx="789864" cy="876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564E3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268850" y="4712967"/>
              <a:ext cx="769750" cy="876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564E3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Top Respondent Variables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636859" y="1994551"/>
              <a:ext cx="1146470" cy="308194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636859" y="3021867"/>
              <a:ext cx="651699" cy="308194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636859" y="3364305"/>
              <a:ext cx="598123" cy="308194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636859" y="4049182"/>
              <a:ext cx="453948" cy="308194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636859" y="2336990"/>
              <a:ext cx="1012126" cy="308194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636859" y="3706744"/>
              <a:ext cx="596142" cy="308194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636859" y="1652113"/>
              <a:ext cx="2146522" cy="308194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636859" y="1309674"/>
              <a:ext cx="5477858" cy="308194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636859" y="2679428"/>
              <a:ext cx="868731" cy="308194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4"/>
            <p:cNvSpPr/>
            <p:nvPr/>
          </p:nvSpPr>
          <p:spPr>
            <a:xfrm>
              <a:off x="2636859" y="2056369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5"/>
            <p:cNvSpPr/>
            <p:nvPr/>
          </p:nvSpPr>
          <p:spPr>
            <a:xfrm>
              <a:off x="2675885" y="2097071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17" name="pg16"/>
            <p:cNvSpPr/>
            <p:nvPr/>
          </p:nvSpPr>
          <p:spPr>
            <a:xfrm>
              <a:off x="2636859" y="3083685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7"/>
            <p:cNvSpPr/>
            <p:nvPr/>
          </p:nvSpPr>
          <p:spPr>
            <a:xfrm>
              <a:off x="2675885" y="3124387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19" name="pg18"/>
            <p:cNvSpPr/>
            <p:nvPr/>
          </p:nvSpPr>
          <p:spPr>
            <a:xfrm>
              <a:off x="2636859" y="3426123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19"/>
            <p:cNvSpPr/>
            <p:nvPr/>
          </p:nvSpPr>
          <p:spPr>
            <a:xfrm>
              <a:off x="2675885" y="3466825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1" name="pg20"/>
            <p:cNvSpPr/>
            <p:nvPr/>
          </p:nvSpPr>
          <p:spPr>
            <a:xfrm>
              <a:off x="2636859" y="4111000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1"/>
            <p:cNvSpPr/>
            <p:nvPr/>
          </p:nvSpPr>
          <p:spPr>
            <a:xfrm>
              <a:off x="2675885" y="4151702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23" name="pg22"/>
            <p:cNvSpPr/>
            <p:nvPr/>
          </p:nvSpPr>
          <p:spPr>
            <a:xfrm>
              <a:off x="2636859" y="2398808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3"/>
            <p:cNvSpPr/>
            <p:nvPr/>
          </p:nvSpPr>
          <p:spPr>
            <a:xfrm>
              <a:off x="2675885" y="2439510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5" name="pg24"/>
            <p:cNvSpPr/>
            <p:nvPr/>
          </p:nvSpPr>
          <p:spPr>
            <a:xfrm>
              <a:off x="2636859" y="3768562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2675885" y="3809264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7" name="pg26"/>
            <p:cNvSpPr/>
            <p:nvPr/>
          </p:nvSpPr>
          <p:spPr>
            <a:xfrm>
              <a:off x="2636859" y="1713931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>
              <a:off x="2675885" y="1754633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9" name="pg28"/>
            <p:cNvSpPr/>
            <p:nvPr/>
          </p:nvSpPr>
          <p:spPr>
            <a:xfrm>
              <a:off x="2636859" y="1371493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>
              <a:off x="2675885" y="1412195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41%</a:t>
              </a:r>
            </a:p>
          </p:txBody>
        </p:sp>
        <p:sp>
          <p:nvSpPr>
            <p:cNvPr id="31" name="pg30"/>
            <p:cNvSpPr/>
            <p:nvPr/>
          </p:nvSpPr>
          <p:spPr>
            <a:xfrm>
              <a:off x="2636859" y="2741246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1"/>
            <p:cNvSpPr/>
            <p:nvPr/>
          </p:nvSpPr>
          <p:spPr>
            <a:xfrm>
              <a:off x="2675885" y="2781948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555005" y="4146874"/>
              <a:ext cx="745331" cy="110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JAR colour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919583" y="3802575"/>
              <a:ext cx="1380752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JAR flavour duration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258539" y="3461997"/>
              <a:ext cx="1041796" cy="110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JAR chewiness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936698" y="3089346"/>
              <a:ext cx="1363637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JAR aroma intensity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1427980" y="2777120"/>
              <a:ext cx="872356" cy="110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JAR tartness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004415" y="2402609"/>
              <a:ext cx="1295920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JAR flavor strength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029171" y="2062031"/>
              <a:ext cx="271164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Age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1478805" y="1719592"/>
              <a:ext cx="821531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JAR melting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1250056" y="1407366"/>
              <a:ext cx="1050280" cy="110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JAR sweetness</a:t>
              </a:r>
            </a:p>
          </p:txBody>
        </p:sp>
        <p:sp>
          <p:nvSpPr>
            <p:cNvPr id="42" name="pl41"/>
            <p:cNvSpPr/>
            <p:nvPr/>
          </p:nvSpPr>
          <p:spPr>
            <a:xfrm>
              <a:off x="2328171" y="42032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328171" y="38608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328171" y="35184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328171" y="31759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28171" y="28335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8171" y="24910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328171" y="21486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328171" y="18062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328171" y="14637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636859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970713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5304567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6638421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7972275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5"/>
            <p:cNvSpPr/>
            <p:nvPr/>
          </p:nvSpPr>
          <p:spPr>
            <a:xfrm>
              <a:off x="2526726" y="4465494"/>
              <a:ext cx="220265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3818201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5152055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6485910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7819764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GSK">
  <a:themeElements>
    <a:clrScheme name="GSK 2017 4">
      <a:dk1>
        <a:srgbClr val="544F40"/>
      </a:dk1>
      <a:lt1>
        <a:srgbClr val="FFFFFF"/>
      </a:lt1>
      <a:dk2>
        <a:srgbClr val="15717D"/>
      </a:dk2>
      <a:lt2>
        <a:srgbClr val="F36633"/>
      </a:lt2>
      <a:accent1>
        <a:srgbClr val="F36633"/>
      </a:accent1>
      <a:accent2>
        <a:srgbClr val="544F40"/>
      </a:accent2>
      <a:accent3>
        <a:srgbClr val="008A00"/>
      </a:accent3>
      <a:accent4>
        <a:srgbClr val="BC1077"/>
      </a:accent4>
      <a:accent5>
        <a:srgbClr val="40488D"/>
      </a:accent5>
      <a:accent6>
        <a:srgbClr val="ED003C"/>
      </a:accent6>
      <a:hlink>
        <a:srgbClr val="F36633"/>
      </a:hlink>
      <a:folHlink>
        <a:srgbClr val="F36633"/>
      </a:folHlink>
    </a:clrScheme>
    <a:fontScheme name="GS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/>
          <a:tailEnd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180975" indent="-180975" eaLnBrk="0" fontAlgn="auto" hangingPunct="0">
          <a:spcBef>
            <a:spcPts val="0"/>
          </a:spcBef>
          <a:spcAft>
            <a:spcPts val="0"/>
          </a:spcAft>
          <a:buClr>
            <a:schemeClr val="bg1"/>
          </a:buClr>
          <a:buFont typeface="Arial" pitchFamily="34" charset="0"/>
          <a:buChar char="–"/>
          <a:defRPr sz="1200" b="1" kern="0" dirty="0" err="1" smtClean="0">
            <a:solidFill>
              <a:srgbClr val="FFFFFF"/>
            </a:solidFill>
            <a:latin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171450" indent="-171450">
          <a:buClr>
            <a:schemeClr val="tx1"/>
          </a:buClr>
          <a:buFont typeface="Arial" pitchFamily="34" charset="0"/>
          <a:buChar char="–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SK_16x9 PowerPoint_V1_20170629" id="{B8F049B3-8A91-4FD3-B156-B44F80C0BC27}" vid="{B103CDC2-14D8-4A5C-86DD-96EA2A18BF3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C146E530A4044CAEB2E8C360CBD233" ma:contentTypeVersion="13" ma:contentTypeDescription="Create a new document." ma:contentTypeScope="" ma:versionID="65372e3691e396b4258b8db6583dd30f">
  <xsd:schema xmlns:xsd="http://www.w3.org/2001/XMLSchema" xmlns:xs="http://www.w3.org/2001/XMLSchema" xmlns:p="http://schemas.microsoft.com/office/2006/metadata/properties" xmlns:ns3="f226fd05-113f-4de8-a166-719937a4c092" xmlns:ns4="10e9874e-203f-4f74-a8a1-385c3dcf9e9d" targetNamespace="http://schemas.microsoft.com/office/2006/metadata/properties" ma:root="true" ma:fieldsID="acf2d77bbcbfa6db451120e76045e2ec" ns3:_="" ns4:_="">
    <xsd:import namespace="f226fd05-113f-4de8-a166-719937a4c092"/>
    <xsd:import namespace="10e9874e-203f-4f74-a8a1-385c3dcf9e9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26fd05-113f-4de8-a166-719937a4c0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ternalName="MediaServiceLocatio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e9874e-203f-4f74-a8a1-385c3dcf9e9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0ED799-E40B-420E-8DCA-D70377D05C92}">
  <ds:schemaRefs>
    <ds:schemaRef ds:uri="http://www.w3.org/XML/1998/namespace"/>
    <ds:schemaRef ds:uri="http://purl.org/dc/dcmitype/"/>
    <ds:schemaRef ds:uri="http://schemas.microsoft.com/office/infopath/2007/PartnerControl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10e9874e-203f-4f74-a8a1-385c3dcf9e9d"/>
    <ds:schemaRef ds:uri="f226fd05-113f-4de8-a166-719937a4c092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2F8BAB3-5AF8-4F76-89D5-5879544667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68FF5A-023C-4155-8DE5-9A9DCEFAE8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26fd05-113f-4de8-a166-719937a4c092"/>
    <ds:schemaRef ds:uri="10e9874e-203f-4f74-a8a1-385c3dcf9e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GSK 16x9 PowerPoint template June 2017 V2</Template>
  <TotalTime>2031</TotalTime>
  <Words>0</Words>
  <Application>Microsoft Office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7" baseType="lpstr">
      <vt:lpstr>Architects Daughter</vt:lpstr>
      <vt:lpstr>Arial</vt:lpstr>
      <vt:lpstr>Calibri</vt:lpstr>
      <vt:lpstr>Cambria</vt:lpstr>
      <vt:lpstr>Helvetica</vt:lpstr>
      <vt:lpstr>Helvetica Light</vt:lpstr>
      <vt:lpstr>GSK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What is NGS E2E</dc:title>
  <dc:creator>Kate Llewellyn</dc:creator>
  <cp:lastModifiedBy/>
  <cp:revision>184</cp:revision>
  <dcterms:created xsi:type="dcterms:W3CDTF">2018-11-28T14:35:34Z</dcterms:created>
  <dcterms:modified xsi:type="dcterms:W3CDTF">2021-04-30T16:48:17Z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0x010100C7C146E530A4044CAEB2E8C360CBD233</vt:lpwstr>
  </property>
</Properties>
</file>