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</p:sldIdLst>
  <p:sldSz cx="9144000" cy="5143500" type="screen16x9"/>
  <p:notesSz cx="6858000" cy="9144000"/>
  <p:defaultTextStyle>
    <a:defPPr>
      <a:defRPr lang="en-US"/>
    </a:defPPr>
    <a:lvl1pPr marL="0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 userDrawn="1">
          <p15:clr>
            <a:srgbClr val="A4A3A4"/>
          </p15:clr>
        </p15:guide>
        <p15:guide id="2" orient="horz" pos="2685" userDrawn="1">
          <p15:clr>
            <a:srgbClr val="A4A3A4"/>
          </p15:clr>
        </p15:guide>
        <p15:guide id="3" pos="2879" userDrawn="1">
          <p15:clr>
            <a:srgbClr val="A4A3A4"/>
          </p15:clr>
        </p15:guide>
        <p15:guide id="4" pos="3027" userDrawn="1">
          <p15:clr>
            <a:srgbClr val="A4A3A4"/>
          </p15:clr>
        </p15:guide>
        <p15:guide id="5" pos="5533" userDrawn="1">
          <p15:clr>
            <a:srgbClr val="A4A3A4"/>
          </p15:clr>
        </p15:guide>
        <p15:guide id="6" pos="2733" userDrawn="1">
          <p15:clr>
            <a:srgbClr val="A4A3A4"/>
          </p15:clr>
        </p15:guide>
        <p15:guide id="7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54"/>
    <a:srgbClr val="D5D1CE"/>
    <a:srgbClr val="635A54"/>
    <a:srgbClr val="008A00"/>
    <a:srgbClr val="FF6600"/>
    <a:srgbClr val="544F40"/>
    <a:srgbClr val="E49B13"/>
    <a:srgbClr val="15717D"/>
    <a:srgbClr val="980056"/>
    <a:srgbClr val="40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6837" autoAdjust="0"/>
  </p:normalViewPr>
  <p:slideViewPr>
    <p:cSldViewPr snapToGrid="0" showGuides="1">
      <p:cViewPr varScale="1">
        <p:scale>
          <a:sx n="142" d="100"/>
          <a:sy n="142" d="100"/>
        </p:scale>
        <p:origin x="282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1.xml"/>
<Relationship Id="rId11" Type="http://schemas.openxmlformats.org/officeDocument/2006/relationships/slide" Target="slides/slide2.xml"/>
<Relationship Id="rId12" Type="http://schemas.openxmlformats.org/officeDocument/2006/relationships/slide" Target="slides/slide3.xml"/>
<Relationship Id="rId13" Type="http://schemas.openxmlformats.org/officeDocument/2006/relationships/slide" Target="slides/slide4.xml"/>
<Relationship Id="rId14" Type="http://schemas.openxmlformats.org/officeDocument/2006/relationships/slide" Target="slides/slide5.xml"/>
<Relationship Id="rId15" Type="http://schemas.openxmlformats.org/officeDocument/2006/relationships/slide" Target="slides/slide6.xml"/>
<Relationship Id="rId16" Type="http://schemas.openxmlformats.org/officeDocument/2006/relationships/slide" Target="slides/slide7.xml"/>
<Relationship Id="rId17" Type="http://schemas.openxmlformats.org/officeDocument/2006/relationships/slide" Target="slides/slide8.xml"/>
<Relationship Id="rId18" Type="http://schemas.openxmlformats.org/officeDocument/2006/relationships/slide" Target="slides/slide9.xml"/>
<Relationship Id="rId19" Type="http://schemas.openxmlformats.org/officeDocument/2006/relationships/slide" Target="slides/slide10.xml"/>
<Relationship Id="rId20" Type="http://schemas.openxmlformats.org/officeDocument/2006/relationships/slide" Target="slides/slide11.xml"/>
<Relationship Id="rId21" Type="http://schemas.openxmlformats.org/officeDocument/2006/relationships/slide" Target="slides/slide12.xml"/>
<Relationship Id="rId22" Type="http://schemas.openxmlformats.org/officeDocument/2006/relationships/slide" Target="slides/slide13.xml"/>
<Relationship Id="rId23" Type="http://schemas.openxmlformats.org/officeDocument/2006/relationships/slide" Target="slides/slide14.xml"/>
<Relationship Id="rId24" Type="http://schemas.openxmlformats.org/officeDocument/2006/relationships/slide" Target="slides/slide15.xml"/>
<Relationship Id="rId25" Type="http://schemas.openxmlformats.org/officeDocument/2006/relationships/slide" Target="slides/slide16.xml"/>
<Relationship Id="rId26" Type="http://schemas.openxmlformats.org/officeDocument/2006/relationships/slide" Target="slides/slide17.xml"/>
<Relationship Id="rId27" Type="http://schemas.openxmlformats.org/officeDocument/2006/relationships/slide" Target="slides/slide18.xml"/>
<Relationship Id="rId28" Type="http://schemas.openxmlformats.org/officeDocument/2006/relationships/slide" Target="slides/slide19.xml"/>
<Relationship Id="rId29" Type="http://schemas.openxmlformats.org/officeDocument/2006/relationships/slide" Target="slides/slide20.xml"/>
<Relationship Id="rId30" Type="http://schemas.openxmlformats.org/officeDocument/2006/relationships/slide" Target="slides/slide21.xml"/>
<Relationship Id="rId31" Type="http://schemas.openxmlformats.org/officeDocument/2006/relationships/slide" Target="slides/slide22.xml"/>
<Relationship Id="rId32" Type="http://schemas.openxmlformats.org/officeDocument/2006/relationships/slide" Target="slides/slide23.xml"/>
<Relationship Id="rId33" Type="http://schemas.openxmlformats.org/officeDocument/2006/relationships/slide" Target="slides/slide24.xml"/>
<Relationship Id="rId34" Type="http://schemas.openxmlformats.org/officeDocument/2006/relationships/slide" Target="slides/slide25.xml"/>
<Relationship Id="rId35" Type="http://schemas.openxmlformats.org/officeDocument/2006/relationships/slide" Target="slides/slide26.xml"/>
<Relationship Id="rId36" Type="http://schemas.openxmlformats.org/officeDocument/2006/relationships/slide" Target="slides/slide27.xml"/>
<Relationship Id="rId37" Type="http://schemas.openxmlformats.org/officeDocument/2006/relationships/slide" Target="slides/slide28.xml"/>
<Relationship Id="rId38" Type="http://schemas.openxmlformats.org/officeDocument/2006/relationships/slide" Target="slides/slide29.xml"/>
<Relationship Id="rId39" Type="http://schemas.openxmlformats.org/officeDocument/2006/relationships/slide" Target="slides/slide30.xml"/>
<Relationship Id="rId40" Type="http://schemas.openxmlformats.org/officeDocument/2006/relationships/slide" Target="slides/slide31.xml"/>
<Relationship Id="rId41" Type="http://schemas.openxmlformats.org/officeDocument/2006/relationships/slide" Target="slides/slide32.xml"/>
<Relationship Id="rId42" Type="http://schemas.openxmlformats.org/officeDocument/2006/relationships/slide" Target="slides/slide33.xml"/>
<Relationship Id="rId43" Type="http://schemas.openxmlformats.org/officeDocument/2006/relationships/slide" Target="slides/slide34.xml"/>
<Relationship Id="rId44" Type="http://schemas.openxmlformats.org/officeDocument/2006/relationships/slide" Target="slides/slide35.xml"/>
<Relationship Id="rId45" Type="http://schemas.openxmlformats.org/officeDocument/2006/relationships/slide" Target="slides/slide36.xml"/>
<Relationship Id="rId46" Type="http://schemas.openxmlformats.org/officeDocument/2006/relationships/slide" Target="slides/slide37.xml"/>
<Relationship Id="rId47" Type="http://schemas.openxmlformats.org/officeDocument/2006/relationships/slide" Target="slides/slide38.xml"/>
<Relationship Id="rId48" Type="http://schemas.openxmlformats.org/officeDocument/2006/relationships/slide" Target="slides/slide39.xml"/>
<Relationship Id="rId49" Type="http://schemas.openxmlformats.org/officeDocument/2006/relationships/slide" Target="slides/slide40.xml"/>
<Relationship Id="rId50" Type="http://schemas.openxmlformats.org/officeDocument/2006/relationships/slide" Target="slides/slide41.xml"/>
<Relationship Id="rId51" Type="http://schemas.openxmlformats.org/officeDocument/2006/relationships/slide" Target="slides/slide42.xml"/>
<Relationship Id="rId52" Type="http://schemas.openxmlformats.org/officeDocument/2006/relationships/slide" Target="slides/slide43.xml"/>
<Relationship Id="rId53" Type="http://schemas.openxmlformats.org/officeDocument/2006/relationships/slide" Target="slides/slide44.xml"/>
<Relationship Id="rId54" Type="http://schemas.openxmlformats.org/officeDocument/2006/relationships/slide" Target="slides/slide45.xml"/>
<Relationship Id="rId55" Type="http://schemas.openxmlformats.org/officeDocument/2006/relationships/slide" Target="slides/slide46.xml"/>
<Relationship Id="rId56" Type="http://schemas.openxmlformats.org/officeDocument/2006/relationships/slide" Target="slides/slide47.xml"/>
<Relationship Id="rId57" Type="http://schemas.openxmlformats.org/officeDocument/2006/relationships/slide" Target="slides/slide48.xml"/>
<Relationship Id="rId58" Type="http://schemas.openxmlformats.org/officeDocument/2006/relationships/slide" Target="slides/slide49.xml"/>
<Relationship Id="rId59" Type="http://schemas.openxmlformats.org/officeDocument/2006/relationships/slide" Target="slides/slide50.xml"/>
<Relationship Id="rId60" Type="http://schemas.openxmlformats.org/officeDocument/2006/relationships/slide" Target="slides/slide51.xml"/>
<Relationship Id="rId61" Type="http://schemas.openxmlformats.org/officeDocument/2006/relationships/slide" Target="slides/slide52.xml"/>
<Relationship Id="rId62" Type="http://schemas.openxmlformats.org/officeDocument/2006/relationships/slide" Target="slides/slide53.xml"/>
<Relationship Id="rId63" Type="http://schemas.openxmlformats.org/officeDocument/2006/relationships/slide" Target="slides/slide54.xml"/>
<Relationship Id="rId64" Type="http://schemas.openxmlformats.org/officeDocument/2006/relationships/slide" Target="slides/slide55.xml"/>
<Relationship Id="rId65" Type="http://schemas.openxmlformats.org/officeDocument/2006/relationships/slide" Target="slides/slide56.xml"/>
<Relationship Id="rId66" Type="http://schemas.openxmlformats.org/officeDocument/2006/relationships/slide" Target="slides/slide57.xml"/>
<Relationship Id="rId67" Type="http://schemas.openxmlformats.org/officeDocument/2006/relationships/slide" Target="slides/slide58.xml"/>
<Relationship Id="rId68" Type="http://schemas.openxmlformats.org/officeDocument/2006/relationships/slide" Target="slides/slide59.xml"/>
<Relationship Id="rId69" Type="http://schemas.openxmlformats.org/officeDocument/2006/relationships/slide" Target="slides/slide60.xml"/>
<Relationship Id="rId70" Type="http://schemas.openxmlformats.org/officeDocument/2006/relationships/slide" Target="slides/slide61.xml"/>
<Relationship Id="rId71" Type="http://schemas.openxmlformats.org/officeDocument/2006/relationships/slide" Target="slides/slide62.xml"/>
<Relationship Id="rId72" Type="http://schemas.openxmlformats.org/officeDocument/2006/relationships/slide" Target="slides/slide63.xml"/>
<Relationship Id="rId73" Type="http://schemas.openxmlformats.org/officeDocument/2006/relationships/slide" Target="slides/slide64.xml"/>
<Relationship Id="rId74" Type="http://schemas.openxmlformats.org/officeDocument/2006/relationships/slide" Target="slides/slide65.xml"/>
<Relationship Id="rId75" Type="http://schemas.openxmlformats.org/officeDocument/2006/relationships/slide" Target="slides/slide66.xml"/>
<Relationship Id="rId76" Type="http://schemas.openxmlformats.org/officeDocument/2006/relationships/slide" Target="slides/slide67.xml"/>
<Relationship Id="rId77" Type="http://schemas.openxmlformats.org/officeDocument/2006/relationships/slide" Target="slides/slide68.xml"/>
<Relationship Id="rId78" Type="http://schemas.openxmlformats.org/officeDocument/2006/relationships/slide" Target="slides/slide69.xml"/>
<Relationship Id="rId79" Type="http://schemas.openxmlformats.org/officeDocument/2006/relationships/slide" Target="slides/slide70.xml"/>
<Relationship Id="rId80" Type="http://schemas.openxmlformats.org/officeDocument/2006/relationships/slide" Target="slides/slide71.xml"/>
<Relationship Id="rId81" Type="http://schemas.openxmlformats.org/officeDocument/2006/relationships/slide" Target="slides/slide72.xml"/>
<Relationship Id="rId82" Type="http://schemas.openxmlformats.org/officeDocument/2006/relationships/slide" Target="slides/slide73.xml"/>
<Relationship Id="rId83" Type="http://schemas.openxmlformats.org/officeDocument/2006/relationships/slide" Target="slides/slide74.xml"/>
<Relationship Id="rId84" Type="http://schemas.openxmlformats.org/officeDocument/2006/relationships/slide" Target="slides/slide75.xml"/>
<Relationship Id="rId85" Type="http://schemas.openxmlformats.org/officeDocument/2006/relationships/slide" Target="slides/slide76.xml"/>
<Relationship Id="rId86" Type="http://schemas.openxmlformats.org/officeDocument/2006/relationships/slide" Target="slides/slide77.xml"/>
<Relationship Id="rId87" Type="http://schemas.openxmlformats.org/officeDocument/2006/relationships/slide" Target="slides/slide78.xml"/>
<Relationship Id="rId88" Type="http://schemas.openxmlformats.org/officeDocument/2006/relationships/slide" Target="slides/slide79.xml"/>
<Relationship Id="rId89" Type="http://schemas.openxmlformats.org/officeDocument/2006/relationships/slide" Target="slides/slide80.xml"/>
<Relationship Id="rId90" Type="http://schemas.openxmlformats.org/officeDocument/2006/relationships/slide" Target="slides/slide81.xml"/>
<Relationship Id="rId91" Type="http://schemas.openxmlformats.org/officeDocument/2006/relationships/slide" Target="slides/slide82.xml"/>
<Relationship Id="rId92" Type="http://schemas.openxmlformats.org/officeDocument/2006/relationships/slide" Target="slides/slide83.xml"/>
<Relationship Id="rId93" Type="http://schemas.openxmlformats.org/officeDocument/2006/relationships/slide" Target="slides/slide84.xml"/>
<Relationship Id="rId94" Type="http://schemas.openxmlformats.org/officeDocument/2006/relationships/slide" Target="slides/slide85.xml"/>
<Relationship Id="rId95" Type="http://schemas.openxmlformats.org/officeDocument/2006/relationships/slide" Target="slides/slide86.xml"/>
<Relationship Id="rId96" Type="http://schemas.openxmlformats.org/officeDocument/2006/relationships/slide" Target="slides/slide87.xml"/>
<Relationship Id="rId97" Type="http://schemas.openxmlformats.org/officeDocument/2006/relationships/slide" Target="slides/slide88.xml"/>
<Relationship Id="rId98" Type="http://schemas.openxmlformats.org/officeDocument/2006/relationships/slide" Target="slides/slide89.xml"/>
<Relationship Id="rId99" Type="http://schemas.openxmlformats.org/officeDocument/2006/relationships/slide" Target="slides/slide90.xml"/>
<Relationship Id="rId100" Type="http://schemas.openxmlformats.org/officeDocument/2006/relationships/slide" Target="slides/slide91.xml"/>
<Relationship Id="rId101" Type="http://schemas.openxmlformats.org/officeDocument/2006/relationships/slide" Target="slides/slide92.xml"/>
<Relationship Id="rId102" Type="http://schemas.openxmlformats.org/officeDocument/2006/relationships/slide" Target="slides/slide93.xml"/>
<Relationship Id="rId103" Type="http://schemas.openxmlformats.org/officeDocument/2006/relationships/slide" Target="slides/slide94.xml"/>
<Relationship Id="rId104" Type="http://schemas.openxmlformats.org/officeDocument/2006/relationships/slide" Target="slides/slide9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24/02/2020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5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2554256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800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0626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1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1" y="251777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1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825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1" y="4249368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600">
                <a:solidFill>
                  <a:schemeClr val="accent1"/>
                </a:solidFill>
              </a:defRPr>
            </a:lvl1pPr>
            <a:lvl2pPr marL="201122" indent="0">
              <a:buNone/>
              <a:defRPr sz="600">
                <a:solidFill>
                  <a:schemeClr val="bg2"/>
                </a:solidFill>
              </a:defRPr>
            </a:lvl2pPr>
            <a:lvl3pPr marL="405000" indent="0">
              <a:buNone/>
              <a:defRPr sz="600">
                <a:solidFill>
                  <a:schemeClr val="bg2"/>
                </a:solidFill>
              </a:defRPr>
            </a:lvl3pPr>
            <a:lvl4pPr marL="608316" indent="0">
              <a:buNone/>
              <a:defRPr sz="600">
                <a:solidFill>
                  <a:schemeClr val="bg2"/>
                </a:solidFill>
              </a:defRPr>
            </a:lvl4pPr>
            <a:lvl5pPr marL="810000" indent="0">
              <a:buNone/>
              <a:defRPr sz="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3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bg2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bg2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50" i="0">
                <a:solidFill>
                  <a:schemeClr val="tx1"/>
                </a:solidFill>
                <a:latin typeface="+mn-lt"/>
              </a:defRPr>
            </a:lvl1pPr>
            <a:lvl2pPr marL="203597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40005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611981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8286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4275"/>
              </a:lnSpc>
              <a:spcAft>
                <a:spcPts val="0"/>
              </a:spcAft>
              <a:buNone/>
              <a:defRPr sz="4125" b="1">
                <a:solidFill>
                  <a:schemeClr val="tx1"/>
                </a:solidFill>
              </a:defRPr>
            </a:lvl1pPr>
            <a:lvl2pPr marL="203597" indent="0">
              <a:buNone/>
              <a:defRPr sz="1950" b="1">
                <a:solidFill>
                  <a:schemeClr val="bg1"/>
                </a:solidFill>
              </a:defRPr>
            </a:lvl2pPr>
            <a:lvl3pPr marL="400050" indent="0">
              <a:buNone/>
              <a:defRPr sz="1950" b="1">
                <a:solidFill>
                  <a:schemeClr val="bg1"/>
                </a:solidFill>
              </a:defRPr>
            </a:lvl3pPr>
            <a:lvl4pPr marL="611981" indent="0">
              <a:buNone/>
              <a:defRPr sz="1950" b="1">
                <a:solidFill>
                  <a:schemeClr val="bg1"/>
                </a:solidFill>
              </a:defRPr>
            </a:lvl4pPr>
            <a:lvl5pPr marL="828675" indent="0">
              <a:buNone/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984592"/>
            <a:ext cx="7872760" cy="6924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685800" rtl="0" eaLnBrk="1" fontAlgn="auto" latinLnBrk="0" hangingPunct="1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5250" dirty="0">
                <a:solidFill>
                  <a:schemeClr val="accent4"/>
                </a:solidFill>
              </a:rPr>
              <a:t>Pe</a:t>
            </a:r>
            <a:r>
              <a:rPr lang="en-US" sz="5250" spc="375" baseline="0" dirty="0">
                <a:solidFill>
                  <a:schemeClr val="accent4"/>
                </a:solidFill>
              </a:rPr>
              <a:t>r</a:t>
            </a:r>
            <a:r>
              <a:rPr lang="en-US" sz="5250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556254"/>
            <a:ext cx="5042395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90"/>
            <a:ext cx="504239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831344"/>
            <a:ext cx="7872760" cy="84574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sz="5250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059662"/>
            <a:ext cx="4105275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193188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47" y="1352554"/>
            <a:ext cx="4105275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95187" y="1060860"/>
            <a:ext cx="4105397" cy="282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4648188" y="1060847"/>
            <a:ext cx="4100635" cy="282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b="1" smtClean="0">
                <a:solidFill>
                  <a:schemeClr val="bg2"/>
                </a:solidFill>
              </a:defRPr>
            </a:lvl1pPr>
            <a:lvl2pPr>
              <a:defRPr lang="en-US" b="1" smtClean="0">
                <a:solidFill>
                  <a:schemeClr val="bg2"/>
                </a:solidFill>
              </a:defRPr>
            </a:lvl2pPr>
            <a:lvl3pPr>
              <a:defRPr lang="en-US" b="1" smtClean="0">
                <a:solidFill>
                  <a:schemeClr val="bg2"/>
                </a:solidFill>
              </a:defRPr>
            </a:lvl3pPr>
            <a:lvl4pPr>
              <a:defRPr lang="en-US" b="1" smtClean="0">
                <a:solidFill>
                  <a:schemeClr val="bg2"/>
                </a:solidFill>
              </a:defRPr>
            </a:lvl4pPr>
            <a:lvl5pPr>
              <a:defRPr lang="en-GB" b="1">
                <a:solidFill>
                  <a:schemeClr val="bg2"/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9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62"/>
            <a:ext cx="4105274" cy="36718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952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352554"/>
            <a:ext cx="4105274" cy="3381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8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95187" y="1060849"/>
            <a:ext cx="4105397" cy="282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  <a:lvl2pPr marL="201750" indent="0">
              <a:buNone/>
              <a:defRPr b="1">
                <a:solidFill>
                  <a:schemeClr val="bg2"/>
                </a:solidFill>
              </a:defRPr>
            </a:lvl2pPr>
            <a:lvl3pPr marL="403501" indent="0">
              <a:buNone/>
              <a:defRPr b="1">
                <a:solidFill>
                  <a:schemeClr val="bg2"/>
                </a:solidFill>
              </a:defRPr>
            </a:lvl3pPr>
            <a:lvl4pPr marL="605252" indent="0">
              <a:buNone/>
              <a:defRPr b="1">
                <a:solidFill>
                  <a:schemeClr val="bg2"/>
                </a:solidFill>
              </a:defRPr>
            </a:lvl4pPr>
            <a:lvl5pPr marL="807002" indent="0"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724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9" y="1059657"/>
            <a:ext cx="4105274" cy="30861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Font typeface="Arial" pitchFamily="34" charset="0"/>
              <a:buNone/>
              <a:defRPr lang="en-US" sz="1349" b="1" smtClean="0">
                <a:solidFill>
                  <a:schemeClr val="bg2"/>
                </a:solidFill>
              </a:defRPr>
            </a:lvl1pPr>
            <a:lvl2pPr marL="201750" indent="0">
              <a:buFont typeface="Arial" pitchFamily="34" charset="0"/>
              <a:buNone/>
              <a:defRPr lang="en-US" sz="1124" b="1" smtClean="0">
                <a:solidFill>
                  <a:schemeClr val="bg2"/>
                </a:solidFill>
              </a:defRPr>
            </a:lvl2pPr>
            <a:lvl3pPr marL="403501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3pPr>
            <a:lvl4pPr marL="605252" indent="0">
              <a:buFont typeface="Arial" pitchFamily="34" charset="0"/>
              <a:buNone/>
              <a:defRPr lang="en-US" sz="1012" b="1" smtClean="0">
                <a:solidFill>
                  <a:schemeClr val="bg2"/>
                </a:solidFill>
              </a:defRPr>
            </a:lvl4pPr>
            <a:lvl5pPr marL="807002" indent="0">
              <a:buFont typeface="Arial" pitchFamily="34" charset="0"/>
              <a:buNone/>
              <a:defRPr lang="en-GB" sz="1012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48202" y="1060847"/>
            <a:ext cx="3077199" cy="307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lIns="72000" tIns="72000"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72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499640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0" y="4857168"/>
            <a:ext cx="917863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338462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Section 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" y="326"/>
            <a:ext cx="9140477" cy="51428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8462" y="2571755"/>
            <a:ext cx="5400000" cy="242278"/>
          </a:xfrm>
        </p:spPr>
        <p:txBody>
          <a:bodyPr anchor="t"/>
          <a:lstStyle>
            <a:lvl1pPr algn="l">
              <a:defRPr sz="1574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4x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2125979" y="1060852"/>
            <a:ext cx="4896162" cy="3673078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0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16x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E18977-94FB-415F-B497-03350E8854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6" y="530596"/>
            <a:ext cx="7419455" cy="312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2">
                <a:solidFill>
                  <a:schemeClr val="bg1"/>
                </a:solidFill>
                <a:latin typeface="+mj-lt"/>
              </a:defRPr>
            </a:lvl1pPr>
            <a:lvl2pPr marL="201750" indent="0">
              <a:buNone/>
              <a:defRPr>
                <a:latin typeface="Cambria" pitchFamily="18" charset="0"/>
              </a:defRPr>
            </a:lvl2pPr>
            <a:lvl3pPr marL="403501" indent="0">
              <a:buNone/>
              <a:defRPr>
                <a:latin typeface="Cambria" pitchFamily="18" charset="0"/>
              </a:defRPr>
            </a:lvl3pPr>
            <a:lvl4pPr marL="605252" indent="0">
              <a:buNone/>
              <a:defRPr>
                <a:latin typeface="Cambria" pitchFamily="18" charset="0"/>
              </a:defRPr>
            </a:lvl4pPr>
            <a:lvl5pPr marL="807002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8595" y="812117"/>
            <a:ext cx="8782050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710436" y="4857168"/>
            <a:ext cx="89753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00 Month 0000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295" y="4857168"/>
            <a:ext cx="1315139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4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in footer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/>
          </p:nvPr>
        </p:nvSpPr>
        <p:spPr>
          <a:xfrm>
            <a:off x="1307895" y="1060847"/>
            <a:ext cx="6528217" cy="3673079"/>
          </a:xfrm>
          <a:prstGeom prst="rect">
            <a:avLst/>
          </a:prstGeom>
        </p:spPr>
        <p:txBody>
          <a:bodyPr lIns="108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8596" y="4791672"/>
            <a:ext cx="2429367" cy="0"/>
          </a:xfrm>
          <a:prstGeom prst="line">
            <a:avLst/>
          </a:prstGeom>
          <a:ln w="63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03" y="270095"/>
            <a:ext cx="380521" cy="3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9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263598"/>
            <a:ext cx="5042394" cy="51296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1950"/>
              </a:lnSpc>
              <a:defRPr sz="195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2134932"/>
            <a:ext cx="5009911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9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22DA0D-F85E-BE49-BCDA-C32ECCA79291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57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97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607048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6F881E-1DD0-DA45-BCD2-1153CD797BA3}"/>
              </a:ext>
            </a:extLst>
          </p:cNvPr>
          <p:cNvGrpSpPr/>
          <p:nvPr userDrawn="1"/>
        </p:nvGrpSpPr>
        <p:grpSpPr>
          <a:xfrm>
            <a:off x="728284" y="691830"/>
            <a:ext cx="7777592" cy="4156500"/>
            <a:chOff x="227553" y="653758"/>
            <a:chExt cx="9442492" cy="55966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DC1343-4DD2-034F-91BD-BA8E72BE3704}"/>
                </a:ext>
              </a:extLst>
            </p:cNvPr>
            <p:cNvSpPr/>
            <p:nvPr/>
          </p:nvSpPr>
          <p:spPr>
            <a:xfrm>
              <a:off x="4597400" y="653758"/>
              <a:ext cx="711200" cy="55966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>
                <a:defRPr/>
              </a:pP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3F35CB-F2B3-5C42-A87F-D686030000EB}"/>
                </a:ext>
              </a:extLst>
            </p:cNvPr>
            <p:cNvGrpSpPr/>
            <p:nvPr/>
          </p:nvGrpSpPr>
          <p:grpSpPr>
            <a:xfrm>
              <a:off x="227553" y="653758"/>
              <a:ext cx="4222527" cy="5584865"/>
              <a:chOff x="227553" y="653758"/>
              <a:chExt cx="4638255" cy="55848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F9AECF-A57C-E14C-925A-C6C9233EF5EE}"/>
                  </a:ext>
                </a:extLst>
              </p:cNvPr>
              <p:cNvSpPr/>
              <p:nvPr/>
            </p:nvSpPr>
            <p:spPr>
              <a:xfrm>
                <a:off x="229471" y="653758"/>
                <a:ext cx="4636337" cy="5584865"/>
              </a:xfrm>
              <a:prstGeom prst="rect">
                <a:avLst/>
              </a:prstGeom>
              <a:solidFill>
                <a:srgbClr val="F6BB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F6F49F-1041-1340-A53C-B26E2C6ADAC0}"/>
                  </a:ext>
                </a:extLst>
              </p:cNvPr>
              <p:cNvSpPr/>
              <p:nvPr userDrawn="1"/>
            </p:nvSpPr>
            <p:spPr>
              <a:xfrm>
                <a:off x="410434" y="969768"/>
                <a:ext cx="4271295" cy="1281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1. HYPOTHESIS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your hypothesis.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----------------------------------------------------------------------------------------------------------------------</a:t>
                </a:r>
              </a:p>
              <a:p>
                <a:pPr defTabSz="685835">
                  <a:defRPr/>
                </a:pPr>
                <a:r>
                  <a:rPr lang="en-US" sz="52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UNDERLYING ASSUMPTIONS: </a:t>
                </a:r>
                <a:endParaRPr lang="en-US" sz="525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 Light" panose="020B0403020202020204" pitchFamily="34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675">
                    <a:solidFill>
                      <a:prstClr val="black"/>
                    </a:solidFill>
                    <a:latin typeface="Architects Daughter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1F996-7609-EA4B-B781-969F6FEF6FCA}"/>
                  </a:ext>
                </a:extLst>
              </p:cNvPr>
              <p:cNvSpPr txBox="1"/>
              <p:nvPr/>
            </p:nvSpPr>
            <p:spPr>
              <a:xfrm>
                <a:off x="227553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TEST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ED4C9D1-E350-0041-B1FA-338FFCECD88A}"/>
                  </a:ext>
                </a:extLst>
              </p:cNvPr>
              <p:cNvSpPr/>
              <p:nvPr/>
            </p:nvSpPr>
            <p:spPr>
              <a:xfrm>
                <a:off x="410433" y="2328591"/>
                <a:ext cx="4271294" cy="1370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2. DESCRIBE YOUR TEST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will you do to prove or disprove your hypothesis?</a:t>
                </a:r>
              </a:p>
              <a:p>
                <a:pPr defTabSz="685835">
                  <a:defRPr/>
                </a:pPr>
                <a:r>
                  <a:rPr lang="en-US" sz="525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D41CAE-970F-7A4D-8EF1-8F8F43E5D1BE}"/>
                  </a:ext>
                </a:extLst>
              </p:cNvPr>
              <p:cNvSpPr/>
              <p:nvPr/>
            </p:nvSpPr>
            <p:spPr>
              <a:xfrm>
                <a:off x="410430" y="3791546"/>
                <a:ext cx="4271295" cy="996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3. MEASURE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What metric will you use to validate your hypothesis?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r>
                  <a:rPr lang="en-US" sz="450" b="0" i="0">
                    <a:solidFill>
                      <a:prstClr val="black"/>
                    </a:solidFill>
                    <a:latin typeface="Helvetica" pitchFamily="2" charset="0"/>
                    <a:cs typeface="Architects Daughter"/>
                  </a:rPr>
                  <a:t>	</a:t>
                </a: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FDCC23-5CDA-5945-A19C-0707675BBEBF}"/>
                  </a:ext>
                </a:extLst>
              </p:cNvPr>
              <p:cNvSpPr/>
              <p:nvPr/>
            </p:nvSpPr>
            <p:spPr>
              <a:xfrm>
                <a:off x="410432" y="4943425"/>
                <a:ext cx="4271295" cy="115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4. SUCCESS CRITERIA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How will you define whether your hypothesis is true or false?</a:t>
                </a:r>
              </a:p>
              <a:p>
                <a:pPr defTabSz="685835">
                  <a:defRPr/>
                </a:pPr>
                <a:endParaRPr lang="en-US" sz="45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endParaRPr lang="en-US" sz="450">
                  <a:solidFill>
                    <a:prstClr val="white">
                      <a:lumMod val="65000"/>
                    </a:prstClr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  <a:p>
                <a:pPr defTabSz="685835">
                  <a:defRPr/>
                </a:pPr>
                <a:r>
                  <a:rPr lang="en-US" sz="450" b="1" u="sng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RISKS/DEPENDENCIES:</a:t>
                </a: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white">
                      <a:lumMod val="65000"/>
                    </a:prstClr>
                  </a:solidFill>
                  <a:latin typeface="Architects Daughter"/>
                  <a:ea typeface="Helvetica" charset="0"/>
                  <a:cs typeface="Architects Daughter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DD79C-2663-674D-A4CF-2A68C2D61D54}"/>
                </a:ext>
              </a:extLst>
            </p:cNvPr>
            <p:cNvGrpSpPr/>
            <p:nvPr/>
          </p:nvGrpSpPr>
          <p:grpSpPr>
            <a:xfrm>
              <a:off x="5447518" y="653758"/>
              <a:ext cx="4222527" cy="5584865"/>
              <a:chOff x="5046767" y="653758"/>
              <a:chExt cx="4638255" cy="55848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99C7E3C-EB90-4A46-8231-BA19990FA4CB}"/>
                  </a:ext>
                </a:extLst>
              </p:cNvPr>
              <p:cNvSpPr/>
              <p:nvPr/>
            </p:nvSpPr>
            <p:spPr>
              <a:xfrm>
                <a:off x="5048685" y="653758"/>
                <a:ext cx="4636337" cy="55848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4">
                  <a:defRPr/>
                </a:pPr>
                <a:endParaRPr lang="en-US" sz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F7C9EE-4C55-144A-8793-3287B7AF0F72}"/>
                  </a:ext>
                </a:extLst>
              </p:cNvPr>
              <p:cNvSpPr txBox="1"/>
              <p:nvPr/>
            </p:nvSpPr>
            <p:spPr>
              <a:xfrm>
                <a:off x="5046767" y="668190"/>
                <a:ext cx="4638255" cy="34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57240">
                  <a:defRPr/>
                </a:pPr>
                <a:r>
                  <a:rPr lang="en-US" sz="1050" b="1">
                    <a:solidFill>
                      <a:prstClr val="white"/>
                    </a:solidFill>
                    <a:latin typeface="Helvetica" charset="0"/>
                    <a:ea typeface="Helvetica" charset="0"/>
                    <a:cs typeface="Helvetica" charset="0"/>
                  </a:rPr>
                  <a:t>LEARN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63167B-7826-7140-AAB0-4C9AC4637DF1}"/>
                  </a:ext>
                </a:extLst>
              </p:cNvPr>
              <p:cNvSpPr/>
              <p:nvPr/>
            </p:nvSpPr>
            <p:spPr>
              <a:xfrm>
                <a:off x="5199602" y="1059763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5. OBSERVATIONS &amp; RESULTS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Summarize the findings of your experiment here.</a:t>
                </a:r>
              </a:p>
              <a:p>
                <a:pPr defTabSz="685835"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E353A86-6BE8-184A-89A8-82D59B490C86}"/>
                  </a:ext>
                </a:extLst>
              </p:cNvPr>
              <p:cNvSpPr/>
              <p:nvPr/>
            </p:nvSpPr>
            <p:spPr>
              <a:xfrm>
                <a:off x="5199604" y="2801294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6. LEARNINGS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Capture what you learnt from the experiment.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prstClr val="black"/>
                  </a:solidFill>
                  <a:latin typeface="Helvetica" pitchFamily="2" charset="0"/>
                  <a:cs typeface="Architects Daughter"/>
                </a:endParaRPr>
              </a:p>
              <a:p>
                <a:pPr defTabSz="685835">
                  <a:defRPr/>
                </a:pPr>
                <a:endParaRPr lang="en-US" sz="675">
                  <a:solidFill>
                    <a:prstClr val="black"/>
                  </a:solidFill>
                  <a:latin typeface="Architects Daughter"/>
                  <a:cs typeface="Architects Daughter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7DCCAB-5E7D-F74E-B8CD-12A962E80E86}"/>
                  </a:ext>
                </a:extLst>
              </p:cNvPr>
              <p:cNvSpPr/>
              <p:nvPr/>
            </p:nvSpPr>
            <p:spPr>
              <a:xfrm>
                <a:off x="5199602" y="4542825"/>
                <a:ext cx="4331675" cy="156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685835">
                  <a:defRPr/>
                </a:pPr>
                <a:r>
                  <a:rPr lang="en-US" sz="675">
                    <a:solidFill>
                      <a:srgbClr val="F59D1E"/>
                    </a:solidFill>
                    <a:latin typeface="Helvetica" charset="0"/>
                    <a:ea typeface="Helvetica" charset="0"/>
                    <a:cs typeface="Helvetica" charset="0"/>
                  </a:rPr>
                  <a:t>7. DECISIONS AND ACTIONS</a:t>
                </a:r>
              </a:p>
              <a:p>
                <a:pPr defTabSz="685835">
                  <a:defRPr/>
                </a:pPr>
                <a:r>
                  <a:rPr lang="en-US" sz="450">
                    <a:solidFill>
                      <a:prstClr val="white">
                        <a:lumMod val="65000"/>
                      </a:prstClr>
                    </a:solidFill>
                    <a:latin typeface="Helvetica" charset="0"/>
                    <a:ea typeface="Helvetica" charset="0"/>
                    <a:cs typeface="Helvetica" charset="0"/>
                  </a:rPr>
                  <a:t>State the decisions made and actions you will take based on this learning.</a:t>
                </a:r>
              </a:p>
              <a:p>
                <a:pPr marL="0" marR="0" lvl="0" indent="0" algn="l" defTabSz="6858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450" b="0" i="0">
                  <a:solidFill>
                    <a:schemeClr val="tx1"/>
                  </a:solidFill>
                  <a:latin typeface="Helvetica" pitchFamily="2" charset="0"/>
                  <a:cs typeface="Architects Daughter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E2454-2181-B24F-B975-F912064FA34B}"/>
                </a:ext>
              </a:extLst>
            </p:cNvPr>
            <p:cNvSpPr/>
            <p:nvPr/>
          </p:nvSpPr>
          <p:spPr>
            <a:xfrm>
              <a:off x="4639475" y="3242400"/>
              <a:ext cx="627049" cy="3729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784">
                <a:defRPr/>
              </a:pPr>
              <a:r>
                <a:rPr lang="en-US" sz="1200" b="1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RUN</a:t>
              </a:r>
              <a:endParaRPr lang="en-US" sz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C33F0-D46F-4046-971F-B200E530A2C8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5B179-AB2A-E847-AC5F-041DB5001FB6}"/>
              </a:ext>
            </a:extLst>
          </p:cNvPr>
          <p:cNvSpPr txBox="1"/>
          <p:nvPr userDrawn="1"/>
        </p:nvSpPr>
        <p:spPr>
          <a:xfrm>
            <a:off x="7083911" y="180954"/>
            <a:ext cx="2060090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Experiment</a:t>
            </a:r>
            <a:r>
              <a:rPr lang="en-GB" sz="1406">
                <a:solidFill>
                  <a:schemeClr val="accent2"/>
                </a:solidFill>
              </a:rPr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FEA093-CDEE-A540-B95A-0AF3374BCA9C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57E9268-3DAB-774F-AF53-889955021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931308"/>
            <a:ext cx="1835404" cy="2230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CBFD610-DB05-D145-BB4E-936B4A7E7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4B7BB7-9DE9-D145-A1C6-4F4363F749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5E8364-CDE3-E54E-9C46-AD9EDDFDD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26" y="180976"/>
            <a:ext cx="3226594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Project name</a:t>
            </a:r>
          </a:p>
        </p:txBody>
      </p:sp>
    </p:spTree>
    <p:extLst>
      <p:ext uri="{BB962C8B-B14F-4D97-AF65-F5344CB8AC3E}">
        <p14:creationId xmlns:p14="http://schemas.microsoft.com/office/powerpoint/2010/main" val="3692922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BCC431-0DC8-9A4B-AFCC-34F930EFEEC0}"/>
              </a:ext>
            </a:extLst>
          </p:cNvPr>
          <p:cNvSpPr/>
          <p:nvPr userDrawn="1"/>
        </p:nvSpPr>
        <p:spPr>
          <a:xfrm>
            <a:off x="1" y="116009"/>
            <a:ext cx="3491756" cy="487680"/>
          </a:xfrm>
          <a:prstGeom prst="rect">
            <a:avLst/>
          </a:prstGeom>
          <a:solidFill>
            <a:srgbClr val="FF9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/>
              <a:t>       </a:t>
            </a:r>
            <a:endParaRPr lang="en-GB" sz="22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65932"/>
            <a:ext cx="2065500" cy="2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8FFC-EA51-9D48-A9F0-B615E1C8A844}"/>
              </a:ext>
            </a:extLst>
          </p:cNvPr>
          <p:cNvCxnSpPr>
            <a:cxnSpLocks/>
          </p:cNvCxnSpPr>
          <p:nvPr userDrawn="1"/>
        </p:nvCxnSpPr>
        <p:spPr>
          <a:xfrm>
            <a:off x="7279806" y="538745"/>
            <a:ext cx="1605579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50BD99-511C-E840-877F-1346932A05EF}"/>
              </a:ext>
            </a:extLst>
          </p:cNvPr>
          <p:cNvSpPr txBox="1"/>
          <p:nvPr userDrawn="1"/>
        </p:nvSpPr>
        <p:spPr>
          <a:xfrm>
            <a:off x="6449211" y="116408"/>
            <a:ext cx="2694791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b="1">
                <a:solidFill>
                  <a:schemeClr val="accent2"/>
                </a:solidFill>
              </a:rPr>
              <a:t>ValueProposition</a:t>
            </a:r>
            <a:r>
              <a:rPr lang="en-GB" sz="1406">
                <a:solidFill>
                  <a:schemeClr val="accent2"/>
                </a:solidFill>
              </a:rPr>
              <a:t>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7CFD-006D-CF4C-97E4-DC87B5CD4B9C}"/>
              </a:ext>
            </a:extLst>
          </p:cNvPr>
          <p:cNvSpPr txBox="1"/>
          <p:nvPr userDrawn="1"/>
        </p:nvSpPr>
        <p:spPr>
          <a:xfrm>
            <a:off x="1" y="4943477"/>
            <a:ext cx="9144000" cy="14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38">
                <a:solidFill>
                  <a:schemeClr val="accent2"/>
                </a:solidFill>
              </a:rPr>
              <a:t>*DRAFT: All inputs are working documents, not to be considered final submissions*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66C52-1287-874D-9189-1EF75334C67D}"/>
              </a:ext>
            </a:extLst>
          </p:cNvPr>
          <p:cNvSpPr/>
          <p:nvPr userDrawn="1"/>
        </p:nvSpPr>
        <p:spPr>
          <a:xfrm>
            <a:off x="4988489" y="788342"/>
            <a:ext cx="4050000" cy="4050000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445EDFDB-2615-B848-B1C8-59FCCC42D3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0589" y="2470442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A3465-1C84-D044-ACEE-3E973AD770D1}"/>
              </a:ext>
            </a:extLst>
          </p:cNvPr>
          <p:cNvCxnSpPr>
            <a:cxnSpLocks/>
            <a:stCxn id="14" idx="2"/>
            <a:endCxn id="17" idx="2"/>
          </p:cNvCxnSpPr>
          <p:nvPr userDrawn="1"/>
        </p:nvCxnSpPr>
        <p:spPr>
          <a:xfrm>
            <a:off x="4988489" y="2813342"/>
            <a:ext cx="162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D6BF236-23DB-A84B-BFF1-5FC80DBA2E62}"/>
              </a:ext>
            </a:extLst>
          </p:cNvPr>
          <p:cNvSpPr/>
          <p:nvPr userDrawn="1"/>
        </p:nvSpPr>
        <p:spPr>
          <a:xfrm>
            <a:off x="6608489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E1493B-3BC6-DE4E-ACA8-1F84881F9027}"/>
              </a:ext>
            </a:extLst>
          </p:cNvPr>
          <p:cNvCxnSpPr>
            <a:stCxn id="17" idx="7"/>
            <a:endCxn id="14" idx="7"/>
          </p:cNvCxnSpPr>
          <p:nvPr userDrawn="1"/>
        </p:nvCxnSpPr>
        <p:spPr>
          <a:xfrm flipV="1">
            <a:off x="7299869" y="1381453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B8F092-9FC1-CD49-9C71-7F8573E09E3D}"/>
              </a:ext>
            </a:extLst>
          </p:cNvPr>
          <p:cNvCxnSpPr>
            <a:stCxn id="17" idx="5"/>
            <a:endCxn id="14" idx="5"/>
          </p:cNvCxnSpPr>
          <p:nvPr userDrawn="1"/>
        </p:nvCxnSpPr>
        <p:spPr>
          <a:xfrm>
            <a:off x="7299869" y="3098820"/>
            <a:ext cx="1145513" cy="114641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25EEEB-2025-BE48-B9DE-C7FAA8FDA91C}"/>
              </a:ext>
            </a:extLst>
          </p:cNvPr>
          <p:cNvSpPr txBox="1"/>
          <p:nvPr userDrawn="1"/>
        </p:nvSpPr>
        <p:spPr>
          <a:xfrm>
            <a:off x="8697654" y="1381453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JOBS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16DDA-366A-3549-A7C3-306C15033AA3}"/>
              </a:ext>
            </a:extLst>
          </p:cNvPr>
          <p:cNvSpPr txBox="1"/>
          <p:nvPr userDrawn="1"/>
        </p:nvSpPr>
        <p:spPr>
          <a:xfrm>
            <a:off x="5205893" y="1071769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FC3DA-A4C4-964D-BCCE-488ECBA2634E}"/>
              </a:ext>
            </a:extLst>
          </p:cNvPr>
          <p:cNvSpPr txBox="1"/>
          <p:nvPr userDrawn="1"/>
        </p:nvSpPr>
        <p:spPr>
          <a:xfrm>
            <a:off x="5524589" y="4543204"/>
            <a:ext cx="63739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D074A5-D76B-0C41-8877-7F69CD3663B5}"/>
              </a:ext>
            </a:extLst>
          </p:cNvPr>
          <p:cNvSpPr/>
          <p:nvPr userDrawn="1"/>
        </p:nvSpPr>
        <p:spPr>
          <a:xfrm>
            <a:off x="136055" y="788342"/>
            <a:ext cx="4600163" cy="4050000"/>
          </a:xfrm>
          <a:prstGeom prst="rect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Graphic 23" descr="Present">
            <a:extLst>
              <a:ext uri="{FF2B5EF4-FFF2-40B4-BE49-F238E27FC236}">
                <a16:creationId xmlns:a16="http://schemas.microsoft.com/office/drawing/2014/main" id="{03C69E6E-B49F-0A48-A3E6-59EB80291D2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3235" y="2470442"/>
            <a:ext cx="685800" cy="6858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F59D98F4-1053-F44E-8F17-D9C2319038A7}"/>
              </a:ext>
            </a:extLst>
          </p:cNvPr>
          <p:cNvSpPr/>
          <p:nvPr userDrawn="1"/>
        </p:nvSpPr>
        <p:spPr>
          <a:xfrm>
            <a:off x="2031136" y="2409619"/>
            <a:ext cx="810000" cy="807449"/>
          </a:xfrm>
          <a:prstGeom prst="ellipse">
            <a:avLst/>
          </a:prstGeom>
          <a:noFill/>
          <a:ln w="12700" cmpd="sng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38"/>
              </a:spcBef>
            </a:pPr>
            <a:endParaRPr lang="en-GB" sz="788" cap="all" err="1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BBEB2-3DF6-F840-AA6F-0957C59DA968}"/>
              </a:ext>
            </a:extLst>
          </p:cNvPr>
          <p:cNvCxnSpPr>
            <a:cxnSpLocks/>
            <a:stCxn id="25" idx="6"/>
            <a:endCxn id="23" idx="3"/>
          </p:cNvCxnSpPr>
          <p:nvPr userDrawn="1"/>
        </p:nvCxnSpPr>
        <p:spPr>
          <a:xfrm>
            <a:off x="2841137" y="2813342"/>
            <a:ext cx="1895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6F8B6-97A0-BA4D-B3EF-27DEC09F06AF}"/>
              </a:ext>
            </a:extLst>
          </p:cNvPr>
          <p:cNvCxnSpPr>
            <a:cxnSpLocks/>
            <a:endCxn id="25" idx="1"/>
          </p:cNvCxnSpPr>
          <p:nvPr userDrawn="1"/>
        </p:nvCxnSpPr>
        <p:spPr>
          <a:xfrm>
            <a:off x="136055" y="788343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EB67A-1117-E340-91A0-75252E3CC423}"/>
              </a:ext>
            </a:extLst>
          </p:cNvPr>
          <p:cNvCxnSpPr>
            <a:cxnSpLocks/>
            <a:endCxn id="25" idx="3"/>
          </p:cNvCxnSpPr>
          <p:nvPr userDrawn="1"/>
        </p:nvCxnSpPr>
        <p:spPr>
          <a:xfrm flipV="1">
            <a:off x="136055" y="3098820"/>
            <a:ext cx="2013703" cy="173952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9F7A53-63D7-5944-BCE0-9830563005C3}"/>
              </a:ext>
            </a:extLst>
          </p:cNvPr>
          <p:cNvSpPr txBox="1"/>
          <p:nvPr userDrawn="1"/>
        </p:nvSpPr>
        <p:spPr>
          <a:xfrm>
            <a:off x="3705065" y="875993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GAINS CREATOR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79F32-5C49-584D-B1DD-4EFA18616335}"/>
              </a:ext>
            </a:extLst>
          </p:cNvPr>
          <p:cNvSpPr txBox="1"/>
          <p:nvPr userDrawn="1"/>
        </p:nvSpPr>
        <p:spPr>
          <a:xfrm>
            <a:off x="3705065" y="4635536"/>
            <a:ext cx="986871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PAIN RELIEVER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11D363-FBE3-8748-8433-109F42B894F8}"/>
              </a:ext>
            </a:extLst>
          </p:cNvPr>
          <p:cNvSpPr txBox="1"/>
          <p:nvPr userDrawn="1"/>
        </p:nvSpPr>
        <p:spPr>
          <a:xfrm>
            <a:off x="1353579" y="2721010"/>
            <a:ext cx="708606" cy="1789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63">
                <a:solidFill>
                  <a:srgbClr val="FDC98F"/>
                </a:solidFill>
                <a:latin typeface="Helvetica" pitchFamily="2" charset="0"/>
              </a:rPr>
              <a:t>FEATURES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6F8DAE-4856-A24C-B03C-3842FB522A77}"/>
              </a:ext>
            </a:extLst>
          </p:cNvPr>
          <p:cNvCxnSpPr>
            <a:cxnSpLocks/>
            <a:stCxn id="23" idx="3"/>
            <a:endCxn id="14" idx="2"/>
          </p:cNvCxnSpPr>
          <p:nvPr userDrawn="1"/>
        </p:nvCxnSpPr>
        <p:spPr>
          <a:xfrm>
            <a:off x="4736216" y="2813342"/>
            <a:ext cx="2522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73F4F0-7232-EB46-8E14-D1FD3880EA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5731" y="180976"/>
            <a:ext cx="3258741" cy="357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Insert Product title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4C27D99-F2AF-F745-BE58-E3229608FF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6642" y="1071563"/>
            <a:ext cx="2916143" cy="1229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675" i="1"/>
            </a:lvl1pPr>
            <a:lvl5pPr marL="1028675" indent="0">
              <a:buNone/>
              <a:defRPr/>
            </a:lvl5pPr>
          </a:lstStyle>
          <a:p>
            <a:pPr lvl="0"/>
            <a:r>
              <a:rPr lang="en-GB"/>
              <a:t>Add Gain creators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116C7EF-B08C-3B40-B8C7-1908C148EA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334" y="1906293"/>
            <a:ext cx="1357664" cy="1952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Features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68A8373-C58E-A447-95CE-B90EE6C543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1271" y="3312320"/>
            <a:ext cx="2861211" cy="14632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Pain relievers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72E8E91-9030-A943-8647-3437DF3EE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8536" y="1185305"/>
            <a:ext cx="2098847" cy="1046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US"/>
              <a:t>Add Gains</a:t>
            </a:r>
            <a:endParaRPr lang="en-GB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0003D48-61A7-0B4A-9744-A2524EEA0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65495" y="3312940"/>
            <a:ext cx="2318089" cy="1194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  <a:lvl4pPr marL="771506" indent="0" algn="l">
              <a:buNone/>
              <a:defRPr/>
            </a:lvl4pPr>
          </a:lstStyle>
          <a:p>
            <a:pPr lvl="0"/>
            <a:r>
              <a:rPr lang="en-GB"/>
              <a:t>Add Pains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64E791B-0CDD-B64F-A7C9-B406E21E76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5684" y="2069306"/>
            <a:ext cx="1398317" cy="2010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75" i="1"/>
            </a:lvl1pPr>
          </a:lstStyle>
          <a:p>
            <a:pPr lvl="0"/>
            <a:r>
              <a:rPr lang="en-GB"/>
              <a:t>Add Jobs to be done</a:t>
            </a:r>
          </a:p>
        </p:txBody>
      </p:sp>
    </p:spTree>
    <p:extLst>
      <p:ext uri="{BB962C8B-B14F-4D97-AF65-F5344CB8AC3E}">
        <p14:creationId xmlns:p14="http://schemas.microsoft.com/office/powerpoint/2010/main" val="673635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4332DB-0D61-BF48-B5E9-EC86C8FA1030}"/>
              </a:ext>
            </a:extLst>
          </p:cNvPr>
          <p:cNvSpPr txBox="1"/>
          <p:nvPr userDrawn="1"/>
        </p:nvSpPr>
        <p:spPr>
          <a:xfrm>
            <a:off x="7170631" y="4717872"/>
            <a:ext cx="1341385" cy="259685"/>
          </a:xfrm>
          <a:prstGeom prst="rect">
            <a:avLst/>
          </a:prstGeom>
          <a:noFill/>
        </p:spPr>
        <p:txBody>
          <a:bodyPr wrap="none" lIns="51431" tIns="25717" rIns="51431" bIns="25717" rtlCol="0">
            <a:spAutoFit/>
          </a:bodyPr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FEE4C3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LEAN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2C7E6-1E55-9443-86A7-C774F710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377" y="4818583"/>
            <a:ext cx="1200150" cy="171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767A35-5201-EB49-B20A-F9B597EDAE21}"/>
              </a:ext>
            </a:extLst>
          </p:cNvPr>
          <p:cNvSpPr/>
          <p:nvPr userDrawn="1"/>
        </p:nvSpPr>
        <p:spPr>
          <a:xfrm>
            <a:off x="125306" y="79383"/>
            <a:ext cx="1811700" cy="246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PROBLEM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top 1-3 customer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8C6FC-52BB-9042-8C04-98BF134CEF90}"/>
              </a:ext>
            </a:extLst>
          </p:cNvPr>
          <p:cNvSpPr/>
          <p:nvPr userDrawn="1"/>
        </p:nvSpPr>
        <p:spPr>
          <a:xfrm>
            <a:off x="2021559" y="91931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SOLUTION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Outline a possible solution for each 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EE3C91-B02B-FD4E-B6BE-483A84E45BAC}"/>
              </a:ext>
            </a:extLst>
          </p:cNvPr>
          <p:cNvSpPr/>
          <p:nvPr userDrawn="1"/>
        </p:nvSpPr>
        <p:spPr>
          <a:xfrm>
            <a:off x="3740335" y="79374"/>
            <a:ext cx="1644029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UNIQUE VALUE PROPOSITION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Single clear, compelling message that states why you are different and worth paying attention 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520D1-EF57-584D-A74A-757F0A7CBC95}"/>
              </a:ext>
            </a:extLst>
          </p:cNvPr>
          <p:cNvSpPr/>
          <p:nvPr userDrawn="1"/>
        </p:nvSpPr>
        <p:spPr>
          <a:xfrm>
            <a:off x="5486107" y="90380"/>
            <a:ext cx="1647000" cy="176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UNFAIR ADVANTAGE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Something that cannot easily be bought or copied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42426-2656-F048-BDD7-F1050D3E0065}"/>
              </a:ext>
            </a:extLst>
          </p:cNvPr>
          <p:cNvSpPr/>
          <p:nvPr userDrawn="1"/>
        </p:nvSpPr>
        <p:spPr>
          <a:xfrm>
            <a:off x="7219967" y="79383"/>
            <a:ext cx="1808433" cy="2565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CUSTOMER SEGMENTS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target customers and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6FD98-51EC-F449-A6F1-A2626C42D8B5}"/>
              </a:ext>
            </a:extLst>
          </p:cNvPr>
          <p:cNvSpPr/>
          <p:nvPr userDrawn="1"/>
        </p:nvSpPr>
        <p:spPr>
          <a:xfrm>
            <a:off x="131777" y="3626453"/>
            <a:ext cx="4392788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COST STRUCTURE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fixed and variable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54A2A-A80B-8F40-9F97-BDD2FB64D2E6}"/>
              </a:ext>
            </a:extLst>
          </p:cNvPr>
          <p:cNvSpPr/>
          <p:nvPr userDrawn="1"/>
        </p:nvSpPr>
        <p:spPr>
          <a:xfrm>
            <a:off x="4620924" y="3626453"/>
            <a:ext cx="4407476" cy="110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REVENUE STREAMS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sources of 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C6D7-458B-8647-816B-6337D93603E9}"/>
              </a:ext>
            </a:extLst>
          </p:cNvPr>
          <p:cNvSpPr/>
          <p:nvPr userDrawn="1"/>
        </p:nvSpPr>
        <p:spPr>
          <a:xfrm>
            <a:off x="2015353" y="1928475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KEY METRICS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key numbers that tell you how your business is doing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9E698-F695-A640-9F00-7CF5E0404052}"/>
              </a:ext>
            </a:extLst>
          </p:cNvPr>
          <p:cNvSpPr/>
          <p:nvPr userDrawn="1"/>
        </p:nvSpPr>
        <p:spPr>
          <a:xfrm>
            <a:off x="5486107" y="1928474"/>
            <a:ext cx="1647000" cy="164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CHANNELS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your path to 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3CF83-5C2C-5344-B5A2-C187BC937AFC}"/>
              </a:ext>
            </a:extLst>
          </p:cNvPr>
          <p:cNvSpPr/>
          <p:nvPr userDrawn="1"/>
        </p:nvSpPr>
        <p:spPr>
          <a:xfrm>
            <a:off x="131778" y="2596724"/>
            <a:ext cx="1808433" cy="978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EXISTING ALTERNATIVES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how these problems are solved today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B6189-A802-0042-8CED-7ACA090B8061}"/>
              </a:ext>
            </a:extLst>
          </p:cNvPr>
          <p:cNvSpPr/>
          <p:nvPr userDrawn="1"/>
        </p:nvSpPr>
        <p:spPr>
          <a:xfrm>
            <a:off x="3747765" y="2695514"/>
            <a:ext cx="1644029" cy="87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HIGH-LEVEL CONCEPT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A memorable sound-bite to pitch with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52BC9-6D0D-2D4B-AD49-3D157AE6A1C3}"/>
              </a:ext>
            </a:extLst>
          </p:cNvPr>
          <p:cNvSpPr/>
          <p:nvPr userDrawn="1"/>
        </p:nvSpPr>
        <p:spPr>
          <a:xfrm>
            <a:off x="7219967" y="2683276"/>
            <a:ext cx="1808433" cy="892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1" tIns="25717" rIns="51431" bIns="25717" rtlCol="0" anchor="t"/>
          <a:lstStyle/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5" b="0" i="0" u="none" strike="noStrike" kern="1200" cap="none" spc="0" normalizeH="0" baseline="0" noProof="0">
                <a:ln>
                  <a:noFill/>
                </a:ln>
                <a:solidFill>
                  <a:srgbClr val="F59D1E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EARLY ADOPTERS</a:t>
            </a:r>
          </a:p>
          <a:p>
            <a:pPr marL="0" marR="0" lvl="0" indent="0" algn="l" defTabSz="5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rPr>
              <a:t>List the characteristics of your ideal customer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891B5AF-9529-E449-A2F8-35EC6F8F18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5729" y="350326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40FB61B-11A7-6C49-8B03-90BFB36990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44794" y="424481"/>
            <a:ext cx="1647000" cy="22310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8F37897-FE64-BD49-9FB5-875731916C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17466" y="2239375"/>
            <a:ext cx="1646634" cy="133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7224686-2B92-D549-97DC-13B316541D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778" y="2825381"/>
            <a:ext cx="1808433" cy="750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CE7DB42-3645-E847-BFF9-AD10988C84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73" y="339328"/>
            <a:ext cx="1646634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961DAA-3C0F-334D-80B5-4D79B964C3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9901" y="2163676"/>
            <a:ext cx="1646634" cy="1411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5031CB29-A369-C04F-A03D-A5C8CC45D9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2469" y="2930719"/>
            <a:ext cx="1646634" cy="644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29931B-5164-BE40-8FD6-21762ECDAC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7421" y="339329"/>
            <a:ext cx="1791275" cy="23052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DB826107-05B6-DB48-9C2A-ECBEF921F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26539" y="2904484"/>
            <a:ext cx="1785684" cy="6709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8ECB2224-B7EE-0A47-B3DC-B1AFADF780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777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3109E5FC-751D-F448-BA3C-A9D5C83B98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37100" y="3857660"/>
            <a:ext cx="4391300" cy="8602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D6A4E21C-5669-5F40-98FF-5B8B931B45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5306" y="350327"/>
            <a:ext cx="1808147" cy="2206423"/>
          </a:xfrm>
          <a:prstGeom prst="rect">
            <a:avLst/>
          </a:prstGeom>
        </p:spPr>
        <p:txBody>
          <a:bodyPr>
            <a:normAutofit/>
          </a:bodyPr>
          <a:lstStyle>
            <a:lvl1pPr marL="128588" indent="-128588">
              <a:buFont typeface="+mj-lt"/>
              <a:buAutoNum type="arabicPeriod"/>
              <a:defRPr sz="450" b="0" i="1">
                <a:latin typeface="Helvetica Light" panose="020B0403020202020204" pitchFamily="34" charset="0"/>
              </a:defRPr>
            </a:lvl1pPr>
          </a:lstStyle>
          <a:p>
            <a:pPr lvl="0"/>
            <a:r>
              <a:rPr lang="en-US"/>
              <a:t>Add your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345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AF0FB-E14F-4946-AB66-8D112E46E6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4299" y="4890847"/>
            <a:ext cx="1835404" cy="223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B3B709-E9FB-D94A-A965-89F2C48AB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1190" y="4775881"/>
            <a:ext cx="2122811" cy="292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A75F1-FEEE-BB45-8DE8-BDA4246AF0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775881"/>
            <a:ext cx="2065500" cy="29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2E05C0-24E9-BD41-A3EA-80E1A4869F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7520" y="166371"/>
            <a:ext cx="395875" cy="345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FE303-608F-2A4F-9E78-A2B36190217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50235" y="158882"/>
            <a:ext cx="3393766" cy="511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7C986D-1B18-B14C-88F0-8B07A3D258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7507" y="746574"/>
            <a:ext cx="7565247" cy="41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97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heading style</a:t>
            </a:r>
            <a:endParaRPr lang="en-GB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88" indent="0">
              <a:buNone/>
              <a:defRPr/>
            </a:lvl2pPr>
            <a:lvl3pPr marL="400031" indent="0">
              <a:buNone/>
              <a:defRPr/>
            </a:lvl3pPr>
            <a:lvl4pPr marL="611950" indent="0">
              <a:buNone/>
              <a:defRPr/>
            </a:lvl4pPr>
            <a:lvl5pPr marL="828634" indent="0">
              <a:buNone/>
              <a:defRPr/>
            </a:lvl5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/>
              <a:t>Supporting heading</a:t>
            </a:r>
            <a:r>
              <a:rPr lang="en-US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 defTabSz="685784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Orange Store Handover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 defTabSz="685784"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defTabSz="685784">
              <a:defRPr/>
            </a:pPr>
            <a:fld id="{9F9F533D-B52E-4A2F-BF72-0ADD2D94BD75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784">
                <a:defRPr/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9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00566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1" y="1539686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3" y="1191711"/>
            <a:ext cx="8418513" cy="276999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3" y="4260466"/>
            <a:ext cx="8424000" cy="184666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60466"/>
            <a:ext cx="8424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1" y="1192390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193801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3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60466"/>
            <a:ext cx="3979486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60466"/>
            <a:ext cx="3996000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193801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1" y="1194204"/>
            <a:ext cx="3973875" cy="276999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4" y="1194205"/>
            <a:ext cx="3978275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2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1" y="288639"/>
            <a:ext cx="7577139" cy="253916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1" y="1516485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4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1" y="4260466"/>
            <a:ext cx="3973875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60466"/>
            <a:ext cx="3984838" cy="184666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600" baseline="0"/>
            </a:lvl1pPr>
            <a:lvl2pPr marL="201122" indent="0">
              <a:buNone/>
              <a:defRPr sz="600"/>
            </a:lvl2pPr>
            <a:lvl3pPr marL="405000" indent="0">
              <a:buNone/>
              <a:defRPr sz="600"/>
            </a:lvl3pPr>
            <a:lvl4pPr marL="608316" indent="0">
              <a:buNone/>
              <a:defRPr sz="600"/>
            </a:lvl4pPr>
            <a:lvl5pPr marL="810000" indent="0">
              <a:buNone/>
              <a:defRPr sz="6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1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4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200" i="0">
                <a:latin typeface="+mn-lt"/>
              </a:defRPr>
            </a:lvl1pPr>
            <a:lvl2pPr marL="203597" indent="0">
              <a:buNone/>
              <a:defRPr/>
            </a:lvl2pPr>
            <a:lvl3pPr marL="400050" indent="0">
              <a:buNone/>
              <a:defRPr/>
            </a:lvl3pPr>
            <a:lvl4pPr marL="611981" indent="0">
              <a:buNone/>
              <a:defRPr/>
            </a:lvl4pPr>
            <a:lvl5pPr marL="828675" indent="0"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3" y="4704002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2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3" y="288639"/>
            <a:ext cx="7577139" cy="25391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2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 hidden="1"/>
          <p:cNvCxnSpPr/>
          <p:nvPr userDrawn="1"/>
        </p:nvCxnSpPr>
        <p:spPr>
          <a:xfrm>
            <a:off x="359153" y="4657301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3" y="939059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4" y="237110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801" r:id="rId27"/>
    <p:sldLayoutId id="2147483802" r:id="rId28"/>
    <p:sldLayoutId id="2147483803" r:id="rId29"/>
    <p:sldLayoutId id="2147483959" r:id="rId30"/>
    <p:sldLayoutId id="2147483960" r:id="rId31"/>
    <p:sldLayoutId id="2147483961" r:id="rId32"/>
    <p:sldLayoutId id="2147483962" r:id="rId33"/>
    <p:sldLayoutId id="2147483963" r:id="rId34"/>
    <p:sldLayoutId id="2147483964" r:id="rId35"/>
    <p:sldLayoutId id="2147483965" r:id="rId36"/>
    <p:sldLayoutId id="2147483966" r:id="rId37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650" b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spcBef>
          <a:spcPts val="0"/>
        </a:spcBef>
        <a:spcAft>
          <a:spcPts val="450"/>
        </a:spcAft>
        <a:buClr>
          <a:schemeClr val="tx1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810816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21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0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00" indent="-202500" algn="l" defTabSz="685800" rtl="0" eaLnBrk="1" latinLnBrk="0" hangingPunct="1">
        <a:spcBef>
          <a:spcPts val="0"/>
        </a:spcBef>
        <a:spcAft>
          <a:spcPts val="450"/>
        </a:spcAft>
        <a:buFont typeface="Arial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73d870a516bdrId00000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6.xml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522" y="2550355"/>
            <a:ext cx="2876985" cy="518860"/>
          </a:xfrm>
        </p:spPr>
        <p:txBody>
          <a:bodyPr/>
          <a:lstStyle/>
          <a:p>
            <a:r>
              <a:rPr/>
              <a:t>DOL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Respondent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706407" y="3080836"/>
              <a:ext cx="187977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JAR Flavor Strength: Wants Less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2132361" y="2960656"/>
              <a:ext cx="1397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Colour: Wants Less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797435" y="3292065"/>
              <a:ext cx="128926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Size: Wants Less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861962" y="2758975"/>
              <a:ext cx="18315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Aroma Intensity: Wants Less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449949" y="3458889"/>
              <a:ext cx="1879725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Flavour Duration: Wants Less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2241293" y="2636390"/>
              <a:ext cx="150009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JAR Tartness: Wants Less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871093" y="3584470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Age: 18-44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191611" y="2465722"/>
              <a:ext cx="160860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JAR Chewiness: Wants Less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468898" y="3746538"/>
              <a:ext cx="142784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JAR Melting: Wants Less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154998" y="2303704"/>
              <a:ext cx="1608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9%: JAR Sweetness: Wants Less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24054" y="3080836"/>
              <a:ext cx="74729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Age: 45-65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515633" y="3237670"/>
              <a:ext cx="1849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Aroma Intensity: Wants More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79817" y="2970778"/>
              <a:ext cx="162660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Chewiness: Wants More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782316" y="2814516"/>
              <a:ext cx="151809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JAR Tartness: Wants More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537204" y="3395878"/>
              <a:ext cx="18374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Flavor Strength: Wants More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092582" y="2616468"/>
              <a:ext cx="14458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JAR Melting: Wants More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372919" y="3617542"/>
              <a:ext cx="16869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32%: JAR Sweetness: Wants More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755389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121157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51%</a:t>
              </a:r>
            </a:p>
          </p:txBody>
        </p:sp>
        <p:sp>
          <p:nvSpPr>
            <p:cNvPr id="24" name="rc23"/>
            <p:cNvSpPr/>
            <p:nvPr/>
          </p:nvSpPr>
          <p:spPr>
            <a:xfrm>
              <a:off x="4606794" y="1258309"/>
              <a:ext cx="3781816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5972562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49%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Relative Sensory Means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844703" y="2512167"/>
              <a:ext cx="494460" cy="156228"/>
            </a:xfrm>
            <a:prstGeom prst="rect">
              <a:avLst/>
            </a:prstGeom>
            <a:solidFill>
              <a:srgbClr val="12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844703" y="3293308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844703" y="2980851"/>
              <a:ext cx="494460" cy="156228"/>
            </a:xfrm>
            <a:prstGeom prst="rect">
              <a:avLst/>
            </a:prstGeom>
            <a:solidFill>
              <a:srgbClr val="4B6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844703" y="3137080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844703" y="3449536"/>
              <a:ext cx="494460" cy="156228"/>
            </a:xfrm>
            <a:prstGeom prst="rect">
              <a:avLst/>
            </a:prstGeom>
            <a:solidFill>
              <a:srgbClr val="517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844703" y="2043482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844703" y="2355938"/>
              <a:ext cx="494460" cy="156228"/>
            </a:xfrm>
            <a:prstGeom prst="rect">
              <a:avLst/>
            </a:prstGeom>
            <a:solidFill>
              <a:srgbClr val="52C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844703" y="219971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7844703" y="3761993"/>
              <a:ext cx="494460" cy="156228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7844703" y="3605765"/>
              <a:ext cx="494460" cy="156228"/>
            </a:xfrm>
            <a:prstGeom prst="rect">
              <a:avLst/>
            </a:prstGeom>
            <a:solidFill>
              <a:srgbClr val="578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844703" y="1887253"/>
              <a:ext cx="494460" cy="156228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844703" y="2824623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844703" y="2668395"/>
              <a:ext cx="494460" cy="156228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844703" y="3918221"/>
              <a:ext cx="494460" cy="156228"/>
            </a:xfrm>
            <a:prstGeom prst="rect">
              <a:avLst/>
            </a:prstGeom>
            <a:solidFill>
              <a:srgbClr val="55B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844703" y="1731025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6361321" y="2512167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361321" y="3293308"/>
              <a:ext cx="494460" cy="156228"/>
            </a:xfrm>
            <a:prstGeom prst="rect">
              <a:avLst/>
            </a:prstGeom>
            <a:solidFill>
              <a:srgbClr val="52C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361321" y="2980851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361321" y="313708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361321" y="3449536"/>
              <a:ext cx="494460" cy="156228"/>
            </a:xfrm>
            <a:prstGeom prst="rect">
              <a:avLst/>
            </a:prstGeom>
            <a:solidFill>
              <a:srgbClr val="33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361321" y="2043482"/>
              <a:ext cx="494460" cy="156228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361321" y="2355938"/>
              <a:ext cx="494460" cy="156228"/>
            </a:xfrm>
            <a:prstGeom prst="rect">
              <a:avLst/>
            </a:prstGeom>
            <a:solidFill>
              <a:srgbClr val="46D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361321" y="219971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361321" y="3761993"/>
              <a:ext cx="494460" cy="156228"/>
            </a:xfrm>
            <a:prstGeom prst="rect">
              <a:avLst/>
            </a:prstGeom>
            <a:solidFill>
              <a:srgbClr val="100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361321" y="3605765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61321" y="1887253"/>
              <a:ext cx="494460" cy="156228"/>
            </a:xfrm>
            <a:prstGeom prst="rect">
              <a:avLst/>
            </a:prstGeom>
            <a:solidFill>
              <a:srgbClr val="4CD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361321" y="2824623"/>
              <a:ext cx="494460" cy="156228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361321" y="2668395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61321" y="3918221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361321" y="1731025"/>
              <a:ext cx="494460" cy="156228"/>
            </a:xfrm>
            <a:prstGeom prst="rect">
              <a:avLst/>
            </a:prstGeom>
            <a:solidFill>
              <a:srgbClr val="49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350243" y="2512167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350243" y="3293308"/>
              <a:ext cx="494460" cy="156228"/>
            </a:xfrm>
            <a:prstGeom prst="rect">
              <a:avLst/>
            </a:prstGeom>
            <a:solidFill>
              <a:srgbClr val="020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350243" y="2980851"/>
              <a:ext cx="494460" cy="156228"/>
            </a:xfrm>
            <a:prstGeom prst="rect">
              <a:avLst/>
            </a:prstGeom>
            <a:solidFill>
              <a:srgbClr val="48D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50243" y="3137080"/>
              <a:ext cx="494460" cy="156228"/>
            </a:xfrm>
            <a:prstGeom prst="rect">
              <a:avLst/>
            </a:prstGeom>
            <a:solidFill>
              <a:srgbClr val="53B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350243" y="3449536"/>
              <a:ext cx="494460" cy="156228"/>
            </a:xfrm>
            <a:prstGeom prst="rect">
              <a:avLst/>
            </a:prstGeom>
            <a:solidFill>
              <a:srgbClr val="424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350243" y="2043482"/>
              <a:ext cx="494460" cy="156228"/>
            </a:xfrm>
            <a:prstGeom prst="rect">
              <a:avLst/>
            </a:prstGeom>
            <a:solidFill>
              <a:srgbClr val="506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350243" y="2355938"/>
              <a:ext cx="494460" cy="156228"/>
            </a:xfrm>
            <a:prstGeom prst="rect">
              <a:avLst/>
            </a:prstGeom>
            <a:solidFill>
              <a:srgbClr val="3EE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7350243" y="219971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7350243" y="3761993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7350243" y="3605765"/>
              <a:ext cx="494460" cy="156228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7350243" y="1887253"/>
              <a:ext cx="494460" cy="156228"/>
            </a:xfrm>
            <a:prstGeom prst="rect">
              <a:avLst/>
            </a:prstGeom>
            <a:solidFill>
              <a:srgbClr val="4AD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7350243" y="2824623"/>
              <a:ext cx="494460" cy="156228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350243" y="2668395"/>
              <a:ext cx="494460" cy="156228"/>
            </a:xfrm>
            <a:prstGeom prst="rect">
              <a:avLst/>
            </a:prstGeom>
            <a:solidFill>
              <a:srgbClr val="589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7350243" y="3918221"/>
              <a:ext cx="494460" cy="156228"/>
            </a:xfrm>
            <a:prstGeom prst="rect">
              <a:avLst/>
            </a:prstGeom>
            <a:solidFill>
              <a:srgbClr val="55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7350243" y="1731025"/>
              <a:ext cx="494460" cy="156228"/>
            </a:xfrm>
            <a:prstGeom prst="rect">
              <a:avLst/>
            </a:prstGeom>
            <a:solidFill>
              <a:srgbClr val="0C0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900094" y="2512167"/>
              <a:ext cx="494460" cy="156228"/>
            </a:xfrm>
            <a:prstGeom prst="rect">
              <a:avLst/>
            </a:prstGeom>
            <a:solidFill>
              <a:srgbClr val="11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900094" y="3293308"/>
              <a:ext cx="494460" cy="156228"/>
            </a:xfrm>
            <a:prstGeom prst="rect">
              <a:avLst/>
            </a:prstGeom>
            <a:solidFill>
              <a:srgbClr val="2C2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900094" y="2980851"/>
              <a:ext cx="494460" cy="156228"/>
            </a:xfrm>
            <a:prstGeom prst="rect">
              <a:avLst/>
            </a:prstGeom>
            <a:solidFill>
              <a:srgbClr val="579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900094" y="3137080"/>
              <a:ext cx="494460" cy="156228"/>
            </a:xfrm>
            <a:prstGeom prst="rect">
              <a:avLst/>
            </a:prstGeom>
            <a:solidFill>
              <a:srgbClr val="4F6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900094" y="3449536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900094" y="2043482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900094" y="2355938"/>
              <a:ext cx="494460" cy="156228"/>
            </a:xfrm>
            <a:prstGeom prst="rect">
              <a:avLst/>
            </a:prstGeom>
            <a:solidFill>
              <a:srgbClr val="38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900094" y="2199710"/>
              <a:ext cx="494460" cy="156228"/>
            </a:xfrm>
            <a:prstGeom prst="rect">
              <a:avLst/>
            </a:prstGeom>
            <a:solidFill>
              <a:srgbClr val="0B0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900094" y="3761993"/>
              <a:ext cx="494460" cy="156228"/>
            </a:xfrm>
            <a:prstGeom prst="rect">
              <a:avLst/>
            </a:prstGeom>
            <a:solidFill>
              <a:srgbClr val="475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900094" y="3605765"/>
              <a:ext cx="494460" cy="156228"/>
            </a:xfrm>
            <a:prstGeom prst="rect">
              <a:avLst/>
            </a:prstGeom>
            <a:solidFill>
              <a:srgbClr val="121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2900094" y="1887253"/>
              <a:ext cx="494460" cy="156228"/>
            </a:xfrm>
            <a:prstGeom prst="rect">
              <a:avLst/>
            </a:prstGeom>
            <a:solidFill>
              <a:srgbClr val="393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2900094" y="2824623"/>
              <a:ext cx="494460" cy="156228"/>
            </a:xfrm>
            <a:prstGeom prst="rect">
              <a:avLst/>
            </a:prstGeom>
            <a:solidFill>
              <a:srgbClr val="57A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2900094" y="2668395"/>
              <a:ext cx="494460" cy="156228"/>
            </a:xfrm>
            <a:prstGeom prst="rect">
              <a:avLst/>
            </a:prstGeom>
            <a:solidFill>
              <a:srgbClr val="3F4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2900094" y="3918221"/>
              <a:ext cx="494460" cy="156228"/>
            </a:xfrm>
            <a:prstGeom prst="rect">
              <a:avLst/>
            </a:prstGeom>
            <a:solidFill>
              <a:srgbClr val="121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900094" y="1731025"/>
              <a:ext cx="494460" cy="156228"/>
            </a:xfrm>
            <a:prstGeom prst="rect">
              <a:avLst/>
            </a:prstGeom>
            <a:solidFill>
              <a:srgbClr val="45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405633" y="2512167"/>
              <a:ext cx="494460" cy="156228"/>
            </a:xfrm>
            <a:prstGeom prst="rect">
              <a:avLst/>
            </a:prstGeom>
            <a:solidFill>
              <a:srgbClr val="1B1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2405633" y="3293308"/>
              <a:ext cx="494460" cy="156228"/>
            </a:xfrm>
            <a:prstGeom prst="rect">
              <a:avLst/>
            </a:prstGeom>
            <a:solidFill>
              <a:srgbClr val="333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2405633" y="2980851"/>
              <a:ext cx="494460" cy="156228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2405633" y="3137080"/>
              <a:ext cx="494460" cy="156228"/>
            </a:xfrm>
            <a:prstGeom prst="rect">
              <a:avLst/>
            </a:prstGeom>
            <a:solidFill>
              <a:srgbClr val="537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2405633" y="3449536"/>
              <a:ext cx="494460" cy="156228"/>
            </a:xfrm>
            <a:prstGeom prst="rect">
              <a:avLst/>
            </a:prstGeom>
            <a:solidFill>
              <a:srgbClr val="151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2405633" y="2043482"/>
              <a:ext cx="494460" cy="156228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405633" y="2355938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405633" y="2199710"/>
              <a:ext cx="494460" cy="156228"/>
            </a:xfrm>
            <a:prstGeom prst="rect">
              <a:avLst/>
            </a:prstGeom>
            <a:solidFill>
              <a:srgbClr val="1A1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405633" y="3761993"/>
              <a:ext cx="494460" cy="156228"/>
            </a:xfrm>
            <a:prstGeom prst="rect">
              <a:avLst/>
            </a:prstGeom>
            <a:solidFill>
              <a:srgbClr val="589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405633" y="3605765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405633" y="1887253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405633" y="2824623"/>
              <a:ext cx="494460" cy="156228"/>
            </a:xfrm>
            <a:prstGeom prst="rect">
              <a:avLst/>
            </a:prstGeom>
            <a:solidFill>
              <a:srgbClr val="57A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405633" y="2668395"/>
              <a:ext cx="494460" cy="156228"/>
            </a:xfrm>
            <a:prstGeom prst="rect">
              <a:avLst/>
            </a:prstGeom>
            <a:solidFill>
              <a:srgbClr val="3D4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2405633" y="3918221"/>
              <a:ext cx="494460" cy="156228"/>
            </a:xfrm>
            <a:prstGeom prst="rect">
              <a:avLst/>
            </a:prstGeom>
            <a:solidFill>
              <a:srgbClr val="323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2405633" y="1731025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866860" y="2512167"/>
              <a:ext cx="494460" cy="156228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866860" y="3293308"/>
              <a:ext cx="494460" cy="156228"/>
            </a:xfrm>
            <a:prstGeom prst="rect">
              <a:avLst/>
            </a:prstGeom>
            <a:solidFill>
              <a:srgbClr val="506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866860" y="2980851"/>
              <a:ext cx="494460" cy="156228"/>
            </a:xfrm>
            <a:prstGeom prst="rect">
              <a:avLst/>
            </a:prstGeom>
            <a:solidFill>
              <a:srgbClr val="547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866860" y="313708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866860" y="3449536"/>
              <a:ext cx="494460" cy="156228"/>
            </a:xfrm>
            <a:prstGeom prst="rect">
              <a:avLst/>
            </a:prstGeom>
            <a:solidFill>
              <a:srgbClr val="12F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866860" y="2043482"/>
              <a:ext cx="494460" cy="156228"/>
            </a:xfrm>
            <a:prstGeom prst="rect">
              <a:avLst/>
            </a:prstGeom>
            <a:solidFill>
              <a:srgbClr val="485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866860" y="2355938"/>
              <a:ext cx="494460" cy="156228"/>
            </a:xfrm>
            <a:prstGeom prst="rect">
              <a:avLst/>
            </a:prstGeom>
            <a:solidFill>
              <a:srgbClr val="44D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866860" y="2199710"/>
              <a:ext cx="494460" cy="156228"/>
            </a:xfrm>
            <a:prstGeom prst="rect">
              <a:avLst/>
            </a:prstGeom>
            <a:solidFill>
              <a:srgbClr val="151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866860" y="3761993"/>
              <a:ext cx="494460" cy="156228"/>
            </a:xfrm>
            <a:prstGeom prst="rect">
              <a:avLst/>
            </a:prstGeom>
            <a:solidFill>
              <a:srgbClr val="4FC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866860" y="3605765"/>
              <a:ext cx="494460" cy="156228"/>
            </a:xfrm>
            <a:prstGeom prst="rect">
              <a:avLst/>
            </a:prstGeom>
            <a:solidFill>
              <a:srgbClr val="27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866860" y="1887253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866860" y="2824623"/>
              <a:ext cx="494460" cy="156228"/>
            </a:xfrm>
            <a:prstGeom prst="rect">
              <a:avLst/>
            </a:prstGeom>
            <a:solidFill>
              <a:srgbClr val="46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5866860" y="2668395"/>
              <a:ext cx="494460" cy="156228"/>
            </a:xfrm>
            <a:prstGeom prst="rect">
              <a:avLst/>
            </a:prstGeom>
            <a:solidFill>
              <a:srgbClr val="579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5866860" y="3918221"/>
              <a:ext cx="494460" cy="156228"/>
            </a:xfrm>
            <a:prstGeom prst="rect">
              <a:avLst/>
            </a:prstGeom>
            <a:solidFill>
              <a:srgbClr val="579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5866860" y="1731025"/>
              <a:ext cx="494460" cy="156228"/>
            </a:xfrm>
            <a:prstGeom prst="rect">
              <a:avLst/>
            </a:prstGeom>
            <a:solidFill>
              <a:srgbClr val="4B6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6855782" y="2512167"/>
              <a:ext cx="494460" cy="156228"/>
            </a:xfrm>
            <a:prstGeom prst="rect">
              <a:avLst/>
            </a:prstGeom>
            <a:solidFill>
              <a:srgbClr val="589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6855782" y="3293308"/>
              <a:ext cx="494460" cy="156228"/>
            </a:xfrm>
            <a:prstGeom prst="rect">
              <a:avLst/>
            </a:prstGeom>
            <a:solidFill>
              <a:srgbClr val="4D6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6855782" y="2980851"/>
              <a:ext cx="494460" cy="156228"/>
            </a:xfrm>
            <a:prstGeom prst="rect">
              <a:avLst/>
            </a:prstGeom>
            <a:solidFill>
              <a:srgbClr val="54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6855782" y="313708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6855782" y="3449536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6855782" y="2043482"/>
              <a:ext cx="494460" cy="156228"/>
            </a:xfrm>
            <a:prstGeom prst="rect">
              <a:avLst/>
            </a:prstGeom>
            <a:solidFill>
              <a:srgbClr val="465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6855782" y="2355938"/>
              <a:ext cx="494460" cy="156228"/>
            </a:xfrm>
            <a:prstGeom prst="rect">
              <a:avLst/>
            </a:prstGeom>
            <a:solidFill>
              <a:srgbClr val="45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6855782" y="2199710"/>
              <a:ext cx="494460" cy="156228"/>
            </a:xfrm>
            <a:prstGeom prst="rect">
              <a:avLst/>
            </a:prstGeom>
            <a:solidFill>
              <a:srgbClr val="2D2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6855782" y="3761993"/>
              <a:ext cx="494460" cy="156228"/>
            </a:xfrm>
            <a:prstGeom prst="rect">
              <a:avLst/>
            </a:prstGeom>
            <a:solidFill>
              <a:srgbClr val="31E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6855782" y="3605765"/>
              <a:ext cx="494460" cy="156228"/>
            </a:xfrm>
            <a:prstGeom prst="rect">
              <a:avLst/>
            </a:prstGeom>
            <a:solidFill>
              <a:srgbClr val="2A2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6855782" y="1887253"/>
              <a:ext cx="494460" cy="156228"/>
            </a:xfrm>
            <a:prstGeom prst="rect">
              <a:avLst/>
            </a:prstGeom>
            <a:solidFill>
              <a:srgbClr val="0A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6855782" y="2824623"/>
              <a:ext cx="494460" cy="156228"/>
            </a:xfrm>
            <a:prstGeom prst="rect">
              <a:avLst/>
            </a:prstGeom>
            <a:solidFill>
              <a:srgbClr val="4A5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6855782" y="2668395"/>
              <a:ext cx="494460" cy="156228"/>
            </a:xfrm>
            <a:prstGeom prst="rect">
              <a:avLst/>
            </a:prstGeom>
            <a:solidFill>
              <a:srgbClr val="589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6855782" y="3918221"/>
              <a:ext cx="494460" cy="156228"/>
            </a:xfrm>
            <a:prstGeom prst="rect">
              <a:avLst/>
            </a:prstGeom>
            <a:solidFill>
              <a:srgbClr val="568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6855782" y="1731025"/>
              <a:ext cx="494460" cy="156228"/>
            </a:xfrm>
            <a:prstGeom prst="rect">
              <a:avLst/>
            </a:prstGeom>
            <a:solidFill>
              <a:srgbClr val="485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877938" y="2512167"/>
              <a:ext cx="494460" cy="156228"/>
            </a:xfrm>
            <a:prstGeom prst="rect">
              <a:avLst/>
            </a:prstGeom>
            <a:solidFill>
              <a:srgbClr val="4BD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877938" y="3293308"/>
              <a:ext cx="494460" cy="156228"/>
            </a:xfrm>
            <a:prstGeom prst="rect">
              <a:avLst/>
            </a:prstGeom>
            <a:solidFill>
              <a:srgbClr val="3CE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877938" y="2980851"/>
              <a:ext cx="494460" cy="156228"/>
            </a:xfrm>
            <a:prstGeom prst="rect">
              <a:avLst/>
            </a:prstGeom>
            <a:solidFill>
              <a:srgbClr val="0101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877938" y="313708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877938" y="3449536"/>
              <a:ext cx="494460" cy="156228"/>
            </a:xfrm>
            <a:prstGeom prst="rect">
              <a:avLst/>
            </a:prstGeom>
            <a:solidFill>
              <a:srgbClr val="2A2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77938" y="2043482"/>
              <a:ext cx="494460" cy="156228"/>
            </a:xfrm>
            <a:prstGeom prst="rect">
              <a:avLst/>
            </a:prstGeom>
            <a:solidFill>
              <a:srgbClr val="31E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877938" y="2355938"/>
              <a:ext cx="494460" cy="156228"/>
            </a:xfrm>
            <a:prstGeom prst="rect">
              <a:avLst/>
            </a:prstGeom>
            <a:solidFill>
              <a:srgbClr val="506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877938" y="2199710"/>
              <a:ext cx="494460" cy="156228"/>
            </a:xfrm>
            <a:prstGeom prst="rect">
              <a:avLst/>
            </a:prstGeom>
            <a:solidFill>
              <a:srgbClr val="222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77938" y="3761993"/>
              <a:ext cx="494460" cy="156228"/>
            </a:xfrm>
            <a:prstGeom prst="rect">
              <a:avLst/>
            </a:prstGeom>
            <a:solidFill>
              <a:srgbClr val="39E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4877938" y="3605765"/>
              <a:ext cx="494460" cy="156228"/>
            </a:xfrm>
            <a:prstGeom prst="rect">
              <a:avLst/>
            </a:prstGeom>
            <a:solidFill>
              <a:srgbClr val="252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4877938" y="1887253"/>
              <a:ext cx="494460" cy="156228"/>
            </a:xfrm>
            <a:prstGeom prst="rect">
              <a:avLst/>
            </a:prstGeom>
            <a:solidFill>
              <a:srgbClr val="537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4877938" y="2824623"/>
              <a:ext cx="494460" cy="156228"/>
            </a:xfrm>
            <a:prstGeom prst="rect">
              <a:avLst/>
            </a:prstGeom>
            <a:solidFill>
              <a:srgbClr val="28F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4877938" y="2668395"/>
              <a:ext cx="494460" cy="156228"/>
            </a:xfrm>
            <a:prstGeom prst="rect">
              <a:avLst/>
            </a:prstGeom>
            <a:solidFill>
              <a:srgbClr val="1A1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4877938" y="3918221"/>
              <a:ext cx="494460" cy="156228"/>
            </a:xfrm>
            <a:prstGeom prst="rect">
              <a:avLst/>
            </a:prstGeom>
            <a:solidFill>
              <a:srgbClr val="1A1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4877938" y="1731025"/>
              <a:ext cx="494460" cy="156228"/>
            </a:xfrm>
            <a:prstGeom prst="rect">
              <a:avLst/>
            </a:prstGeom>
            <a:solidFill>
              <a:srgbClr val="55B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4383477" y="2512167"/>
              <a:ext cx="494460" cy="156228"/>
            </a:xfrm>
            <a:prstGeom prst="rect">
              <a:avLst/>
            </a:prstGeom>
            <a:solidFill>
              <a:srgbClr val="4AD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4383477" y="3293308"/>
              <a:ext cx="494460" cy="156228"/>
            </a:xfrm>
            <a:prstGeom prst="rect">
              <a:avLst/>
            </a:prstGeom>
            <a:solidFill>
              <a:srgbClr val="3CE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4383477" y="2980851"/>
              <a:ext cx="494460" cy="156228"/>
            </a:xfrm>
            <a:prstGeom prst="rect">
              <a:avLst/>
            </a:prstGeom>
            <a:solidFill>
              <a:srgbClr val="181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4383477" y="313708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4383477" y="3449536"/>
              <a:ext cx="494460" cy="156228"/>
            </a:xfrm>
            <a:prstGeom prst="rect">
              <a:avLst/>
            </a:prstGeom>
            <a:solidFill>
              <a:srgbClr val="26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4383477" y="2043482"/>
              <a:ext cx="494460" cy="156228"/>
            </a:xfrm>
            <a:prstGeom prst="rect">
              <a:avLst/>
            </a:prstGeom>
            <a:solidFill>
              <a:srgbClr val="1CF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383477" y="2355938"/>
              <a:ext cx="494460" cy="156228"/>
            </a:xfrm>
            <a:prstGeom prst="rect">
              <a:avLst/>
            </a:prstGeom>
            <a:solidFill>
              <a:srgbClr val="4A5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383477" y="219971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383477" y="3761993"/>
              <a:ext cx="494460" cy="156228"/>
            </a:xfrm>
            <a:prstGeom prst="rect">
              <a:avLst/>
            </a:prstGeom>
            <a:solidFill>
              <a:srgbClr val="38E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383477" y="3605765"/>
              <a:ext cx="494460" cy="156228"/>
            </a:xfrm>
            <a:prstGeom prst="rect">
              <a:avLst/>
            </a:prstGeom>
            <a:solidFill>
              <a:srgbClr val="1C1B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383477" y="1887253"/>
              <a:ext cx="494460" cy="156228"/>
            </a:xfrm>
            <a:prstGeom prst="rect">
              <a:avLst/>
            </a:prstGeom>
            <a:solidFill>
              <a:srgbClr val="547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383477" y="2824623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383477" y="2668395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4383477" y="3918221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4383477" y="1731025"/>
              <a:ext cx="494460" cy="156228"/>
            </a:xfrm>
            <a:prstGeom prst="rect">
              <a:avLst/>
            </a:prstGeom>
            <a:solidFill>
              <a:srgbClr val="54B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5372399" y="2512167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5372399" y="3293308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5372399" y="2980851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5372399" y="3137080"/>
              <a:ext cx="494460" cy="156228"/>
            </a:xfrm>
            <a:prstGeom prst="rect">
              <a:avLst/>
            </a:prstGeom>
            <a:solidFill>
              <a:srgbClr val="547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5372399" y="3449536"/>
              <a:ext cx="494460" cy="156228"/>
            </a:xfrm>
            <a:prstGeom prst="rect">
              <a:avLst/>
            </a:prstGeom>
            <a:solidFill>
              <a:srgbClr val="2B2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5372399" y="2043482"/>
              <a:ext cx="494460" cy="156228"/>
            </a:xfrm>
            <a:prstGeom prst="rect">
              <a:avLst/>
            </a:prstGeom>
            <a:solidFill>
              <a:srgbClr val="568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5372399" y="2355938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5372399" y="2199710"/>
              <a:ext cx="494460" cy="15622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5372399" y="3761993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372399" y="3605765"/>
              <a:ext cx="494460" cy="156228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5372399" y="1887253"/>
              <a:ext cx="494460" cy="156228"/>
            </a:xfrm>
            <a:prstGeom prst="rect">
              <a:avLst/>
            </a:prstGeom>
            <a:solidFill>
              <a:srgbClr val="35E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5372399" y="2824623"/>
              <a:ext cx="494460" cy="156228"/>
            </a:xfrm>
            <a:prstGeom prst="rect">
              <a:avLst/>
            </a:prstGeom>
            <a:solidFill>
              <a:srgbClr val="4A5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5372399" y="2668395"/>
              <a:ext cx="494460" cy="156228"/>
            </a:xfrm>
            <a:prstGeom prst="rect">
              <a:avLst/>
            </a:prstGeom>
            <a:solidFill>
              <a:srgbClr val="414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72399" y="3918221"/>
              <a:ext cx="494460" cy="156228"/>
            </a:xfrm>
            <a:prstGeom prst="rect">
              <a:avLst/>
            </a:prstGeom>
            <a:solidFill>
              <a:srgbClr val="3B4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372399" y="1731025"/>
              <a:ext cx="494460" cy="156228"/>
            </a:xfrm>
            <a:prstGeom prst="rect">
              <a:avLst/>
            </a:prstGeom>
            <a:solidFill>
              <a:srgbClr val="527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394555" y="2512167"/>
              <a:ext cx="494460" cy="156228"/>
            </a:xfrm>
            <a:prstGeom prst="rect">
              <a:avLst/>
            </a:prstGeom>
            <a:solidFill>
              <a:srgbClr val="35E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394555" y="3293308"/>
              <a:ext cx="494460" cy="156228"/>
            </a:xfrm>
            <a:prstGeom prst="rect">
              <a:avLst/>
            </a:prstGeom>
            <a:solidFill>
              <a:srgbClr val="46D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394555" y="2980851"/>
              <a:ext cx="494460" cy="156228"/>
            </a:xfrm>
            <a:prstGeom prst="rect">
              <a:avLst/>
            </a:prstGeom>
            <a:solidFill>
              <a:srgbClr val="2424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394555" y="3137080"/>
              <a:ext cx="494460" cy="156228"/>
            </a:xfrm>
            <a:prstGeom prst="rect">
              <a:avLst/>
            </a:prstGeom>
            <a:solidFill>
              <a:srgbClr val="424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394555" y="3449536"/>
              <a:ext cx="494460" cy="156228"/>
            </a:xfrm>
            <a:prstGeom prst="rect">
              <a:avLst/>
            </a:prstGeom>
            <a:solidFill>
              <a:srgbClr val="323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394555" y="2043482"/>
              <a:ext cx="494460" cy="156228"/>
            </a:xfrm>
            <a:prstGeom prst="rect">
              <a:avLst/>
            </a:prstGeom>
            <a:solidFill>
              <a:srgbClr val="589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394555" y="2355938"/>
              <a:ext cx="494460" cy="156228"/>
            </a:xfrm>
            <a:prstGeom prst="rect">
              <a:avLst/>
            </a:prstGeom>
            <a:solidFill>
              <a:srgbClr val="568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394555" y="2199710"/>
              <a:ext cx="494460" cy="156228"/>
            </a:xfrm>
            <a:prstGeom prst="rect">
              <a:avLst/>
            </a:prstGeom>
            <a:solidFill>
              <a:srgbClr val="4FC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394555" y="3761993"/>
              <a:ext cx="494460" cy="156228"/>
            </a:xfrm>
            <a:prstGeom prst="rect">
              <a:avLst/>
            </a:prstGeom>
            <a:solidFill>
              <a:srgbClr val="292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394555" y="3605765"/>
              <a:ext cx="494460" cy="156228"/>
            </a:xfrm>
            <a:prstGeom prst="rect">
              <a:avLst/>
            </a:prstGeom>
            <a:solidFill>
              <a:srgbClr val="272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394555" y="1887253"/>
              <a:ext cx="494460" cy="156228"/>
            </a:xfrm>
            <a:prstGeom prst="rect">
              <a:avLst/>
            </a:prstGeom>
            <a:solidFill>
              <a:srgbClr val="4E6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394555" y="2824623"/>
              <a:ext cx="494460" cy="156228"/>
            </a:xfrm>
            <a:prstGeom prst="rect">
              <a:avLst/>
            </a:prstGeom>
            <a:solidFill>
              <a:srgbClr val="57A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394555" y="2668395"/>
              <a:ext cx="494460" cy="156228"/>
            </a:xfrm>
            <a:prstGeom prst="rect">
              <a:avLst/>
            </a:prstGeom>
            <a:solidFill>
              <a:srgbClr val="578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394555" y="3918221"/>
              <a:ext cx="494460" cy="156228"/>
            </a:xfrm>
            <a:prstGeom prst="rect">
              <a:avLst/>
            </a:prstGeom>
            <a:solidFill>
              <a:srgbClr val="537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394555" y="1731025"/>
              <a:ext cx="494460" cy="156228"/>
            </a:xfrm>
            <a:prstGeom prst="rect">
              <a:avLst/>
            </a:prstGeom>
            <a:solidFill>
              <a:srgbClr val="47D8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889016" y="2512167"/>
              <a:ext cx="494460" cy="156228"/>
            </a:xfrm>
            <a:prstGeom prst="rect">
              <a:avLst/>
            </a:prstGeom>
            <a:solidFill>
              <a:srgbClr val="37E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889016" y="3293308"/>
              <a:ext cx="494460" cy="156228"/>
            </a:xfrm>
            <a:prstGeom prst="rect">
              <a:avLst/>
            </a:prstGeom>
            <a:solidFill>
              <a:srgbClr val="44D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889016" y="2980851"/>
              <a:ext cx="494460" cy="156228"/>
            </a:xfrm>
            <a:prstGeom prst="rect">
              <a:avLst/>
            </a:prstGeom>
            <a:solidFill>
              <a:srgbClr val="0E0D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889016" y="3137080"/>
              <a:ext cx="494460" cy="156228"/>
            </a:xfrm>
            <a:prstGeom prst="rect">
              <a:avLst/>
            </a:prstGeom>
            <a:solidFill>
              <a:srgbClr val="2F3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889016" y="3449536"/>
              <a:ext cx="494460" cy="156228"/>
            </a:xfrm>
            <a:prstGeom prst="rect">
              <a:avLst/>
            </a:prstGeom>
            <a:solidFill>
              <a:srgbClr val="383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889016" y="2043482"/>
              <a:ext cx="494460" cy="156228"/>
            </a:xfrm>
            <a:prstGeom prst="rect">
              <a:avLst/>
            </a:prstGeom>
            <a:solidFill>
              <a:srgbClr val="58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889016" y="2355938"/>
              <a:ext cx="494460" cy="156228"/>
            </a:xfrm>
            <a:prstGeom prst="rect">
              <a:avLst/>
            </a:prstGeom>
            <a:solidFill>
              <a:srgbClr val="4E6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889016" y="2199710"/>
              <a:ext cx="494460" cy="156228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889016" y="3761993"/>
              <a:ext cx="494460" cy="156228"/>
            </a:xfrm>
            <a:prstGeom prst="rect">
              <a:avLst/>
            </a:prstGeom>
            <a:solidFill>
              <a:srgbClr val="49D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889016" y="3605765"/>
              <a:ext cx="494460" cy="156228"/>
            </a:xfrm>
            <a:prstGeom prst="rect">
              <a:avLst/>
            </a:prstGeom>
            <a:solidFill>
              <a:srgbClr val="202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889016" y="1887253"/>
              <a:ext cx="494460" cy="156228"/>
            </a:xfrm>
            <a:prstGeom prst="rect">
              <a:avLst/>
            </a:prstGeom>
            <a:solidFill>
              <a:srgbClr val="3E47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889016" y="2824623"/>
              <a:ext cx="494460" cy="156228"/>
            </a:xfrm>
            <a:prstGeom prst="rect">
              <a:avLst/>
            </a:prstGeom>
            <a:solidFill>
              <a:srgbClr val="58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889016" y="2668395"/>
              <a:ext cx="494460" cy="156228"/>
            </a:xfrm>
            <a:prstGeom prst="rect">
              <a:avLst/>
            </a:prstGeom>
            <a:solidFill>
              <a:srgbClr val="589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889016" y="3918221"/>
              <a:ext cx="494460" cy="156228"/>
            </a:xfrm>
            <a:prstGeom prst="rect">
              <a:avLst/>
            </a:prstGeom>
            <a:solidFill>
              <a:srgbClr val="4C6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889016" y="1731025"/>
              <a:ext cx="494460" cy="156228"/>
            </a:xfrm>
            <a:prstGeom prst="rect">
              <a:avLst/>
            </a:prstGeom>
            <a:solidFill>
              <a:srgbClr val="54B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7901550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>
              <a:off x="7947270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6.74</a:t>
              </a:r>
            </a:p>
          </p:txBody>
        </p:sp>
        <p:sp>
          <p:nvSpPr>
            <p:cNvPr id="188" name="pg187"/>
            <p:cNvSpPr/>
            <p:nvPr/>
          </p:nvSpPr>
          <p:spPr>
            <a:xfrm>
              <a:off x="6418168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8"/>
            <p:cNvSpPr/>
            <p:nvPr/>
          </p:nvSpPr>
          <p:spPr>
            <a:xfrm>
              <a:off x="6463888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7.04</a:t>
              </a:r>
            </a:p>
          </p:txBody>
        </p:sp>
        <p:sp>
          <p:nvSpPr>
            <p:cNvPr id="190" name="pg189"/>
            <p:cNvSpPr/>
            <p:nvPr/>
          </p:nvSpPr>
          <p:spPr>
            <a:xfrm>
              <a:off x="7407089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7452809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6.76</a:t>
              </a:r>
            </a:p>
          </p:txBody>
        </p:sp>
        <p:sp>
          <p:nvSpPr>
            <p:cNvPr id="192" name="pg191"/>
            <p:cNvSpPr/>
            <p:nvPr/>
          </p:nvSpPr>
          <p:spPr>
            <a:xfrm>
              <a:off x="2956941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2"/>
            <p:cNvSpPr/>
            <p:nvPr/>
          </p:nvSpPr>
          <p:spPr>
            <a:xfrm>
              <a:off x="3002661" y="1762199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7.71</a:t>
              </a:r>
            </a:p>
          </p:txBody>
        </p:sp>
        <p:sp>
          <p:nvSpPr>
            <p:cNvPr id="194" name="pg193"/>
            <p:cNvSpPr/>
            <p:nvPr/>
          </p:nvSpPr>
          <p:spPr>
            <a:xfrm>
              <a:off x="2462480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2508200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7.90</a:t>
              </a:r>
            </a:p>
          </p:txBody>
        </p:sp>
        <p:sp>
          <p:nvSpPr>
            <p:cNvPr id="196" name="pg195"/>
            <p:cNvSpPr/>
            <p:nvPr/>
          </p:nvSpPr>
          <p:spPr>
            <a:xfrm>
              <a:off x="5923707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69427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7.07</a:t>
              </a:r>
            </a:p>
          </p:txBody>
        </p:sp>
        <p:sp>
          <p:nvSpPr>
            <p:cNvPr id="198" name="pg197"/>
            <p:cNvSpPr/>
            <p:nvPr/>
          </p:nvSpPr>
          <p:spPr>
            <a:xfrm>
              <a:off x="6912629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6958349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7.04</a:t>
              </a:r>
            </a:p>
          </p:txBody>
        </p:sp>
        <p:sp>
          <p:nvSpPr>
            <p:cNvPr id="200" name="pg199"/>
            <p:cNvSpPr/>
            <p:nvPr/>
          </p:nvSpPr>
          <p:spPr>
            <a:xfrm>
              <a:off x="4934785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0"/>
            <p:cNvSpPr/>
            <p:nvPr/>
          </p:nvSpPr>
          <p:spPr>
            <a:xfrm>
              <a:off x="4980505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7.52</a:t>
              </a:r>
            </a:p>
          </p:txBody>
        </p:sp>
        <p:sp>
          <p:nvSpPr>
            <p:cNvPr id="202" name="pg201"/>
            <p:cNvSpPr/>
            <p:nvPr/>
          </p:nvSpPr>
          <p:spPr>
            <a:xfrm>
              <a:off x="4440324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2"/>
            <p:cNvSpPr/>
            <p:nvPr/>
          </p:nvSpPr>
          <p:spPr>
            <a:xfrm>
              <a:off x="4486044" y="1760548"/>
              <a:ext cx="289327" cy="95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7.53</a:t>
              </a:r>
            </a:p>
          </p:txBody>
        </p:sp>
        <p:sp>
          <p:nvSpPr>
            <p:cNvPr id="204" name="pg203"/>
            <p:cNvSpPr/>
            <p:nvPr/>
          </p:nvSpPr>
          <p:spPr>
            <a:xfrm>
              <a:off x="5429246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5474966" y="1762199"/>
              <a:ext cx="289327" cy="93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7.17</a:t>
              </a:r>
            </a:p>
          </p:txBody>
        </p:sp>
        <p:sp>
          <p:nvSpPr>
            <p:cNvPr id="206" name="pg205"/>
            <p:cNvSpPr/>
            <p:nvPr/>
          </p:nvSpPr>
          <p:spPr>
            <a:xfrm>
              <a:off x="3451402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6"/>
            <p:cNvSpPr/>
            <p:nvPr/>
          </p:nvSpPr>
          <p:spPr>
            <a:xfrm>
              <a:off x="3497122" y="1760611"/>
              <a:ext cx="289327" cy="95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7.69</a:t>
              </a:r>
            </a:p>
          </p:txBody>
        </p:sp>
        <p:sp>
          <p:nvSpPr>
            <p:cNvPr id="208" name="pg207"/>
            <p:cNvSpPr/>
            <p:nvPr/>
          </p:nvSpPr>
          <p:spPr>
            <a:xfrm>
              <a:off x="3945863" y="1716860"/>
              <a:ext cx="380767" cy="184558"/>
            </a:xfrm>
            <a:custGeom>
              <a:avLst/>
              <a:pathLst>
                <a:path w="380767" h="184558">
                  <a:moveTo>
                    <a:pt x="0" y="184558"/>
                  </a:moveTo>
                  <a:lnTo>
                    <a:pt x="380767" y="184558"/>
                  </a:lnTo>
                  <a:lnTo>
                    <a:pt x="38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3991583" y="1760992"/>
              <a:ext cx="289327" cy="947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7.54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970987" y="1256820"/>
              <a:ext cx="13415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 (Pink)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4518694" y="1256761"/>
              <a:ext cx="1212949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 (Blue)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5914089" y="1256820"/>
              <a:ext cx="138892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Women (Purple)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7343269" y="1256820"/>
              <a:ext cx="1497330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Centrum Men (Dark Purple)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202177" y="1397587"/>
              <a:ext cx="1890295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 (Dark Pink)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4034413" y="1397527"/>
              <a:ext cx="1192589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One a Day Men (Red)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5460378" y="1397527"/>
              <a:ext cx="1307425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 (Dark Pink)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6755880" y="1397587"/>
              <a:ext cx="168318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Nature's Way Adult (Dark Pink)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1853359" y="1538353"/>
              <a:ext cx="159900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Nutramin Vitamin Adult (Pink)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3407822" y="1538353"/>
              <a:ext cx="145684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Vitafusion Women (Purple)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4809974" y="1538353"/>
              <a:ext cx="161930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SmartyPants Women (Purple)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6537316" y="1538294"/>
              <a:ext cx="1131391" cy="114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Olly Women (Purple)</a:t>
              </a:r>
            </a:p>
          </p:txBody>
        </p:sp>
        <p:sp>
          <p:nvSpPr>
            <p:cNvPr id="222" name="pl221"/>
            <p:cNvSpPr/>
            <p:nvPr/>
          </p:nvSpPr>
          <p:spPr>
            <a:xfrm>
              <a:off x="265286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147325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64178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4136246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630707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125168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619629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114090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6608551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103012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97473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8091934" y="168060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256701" y="3925553"/>
              <a:ext cx="1036855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70572" y="3770813"/>
              <a:ext cx="102298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324626" y="3637325"/>
              <a:ext cx="968930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97540" y="3481097"/>
              <a:ext cx="996017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01146" y="3326357"/>
              <a:ext cx="119241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676754" y="3145899"/>
              <a:ext cx="616803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1541439" y="3013900"/>
              <a:ext cx="752117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1399040" y="2856124"/>
              <a:ext cx="89451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1744619" y="2677215"/>
              <a:ext cx="548937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1622640" y="2519498"/>
              <a:ext cx="67091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1697232" y="2387439"/>
              <a:ext cx="59632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755389" y="2207041"/>
              <a:ext cx="153816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1615913" y="2074983"/>
              <a:ext cx="67764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1480360" y="1918755"/>
              <a:ext cx="81319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1975005" y="1739845"/>
              <a:ext cx="31855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249" name="pl248"/>
            <p:cNvSpPr/>
            <p:nvPr/>
          </p:nvSpPr>
          <p:spPr>
            <a:xfrm>
              <a:off x="2321393" y="39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21393" y="3840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1393" y="3683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21393" y="3527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21393" y="3371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21393" y="3215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21393" y="3058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21393" y="2902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1393" y="2746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1393" y="2590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21393" y="24340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21393" y="2277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21393" y="2121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1393" y="1965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21393" y="1809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4191035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4191035" y="4229250"/>
              <a:ext cx="2362727" cy="5474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266" name="pic2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894" y="4298839"/>
              <a:ext cx="1097280" cy="219455"/>
            </a:xfrm>
            <a:prstGeom prst="rect">
              <a:avLst/>
            </a:prstGeom>
          </p:spPr>
        </p:pic>
        <p:sp>
          <p:nvSpPr>
            <p:cNvPr id="267" name="tx266"/>
            <p:cNvSpPr/>
            <p:nvPr/>
          </p:nvSpPr>
          <p:spPr>
            <a:xfrm>
              <a:off x="6370515" y="4592782"/>
              <a:ext cx="22365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5718721" y="4592782"/>
              <a:ext cx="43362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Medium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5263350" y="4568553"/>
              <a:ext cx="2507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260624" y="4446659"/>
              <a:ext cx="105035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Means</a:t>
              </a:r>
            </a:p>
          </p:txBody>
        </p:sp>
        <p:sp>
          <p:nvSpPr>
            <p:cNvPr id="271" name="pl270"/>
            <p:cNvSpPr/>
            <p:nvPr/>
          </p:nvSpPr>
          <p:spPr>
            <a:xfrm>
              <a:off x="6482345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5935534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388722" y="4474404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6482345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935534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388722" y="4298839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All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Men (Dark 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3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9075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672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7106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5795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6669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26542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84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594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9981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34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957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3297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032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6030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3661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6674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129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6019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6289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0193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647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507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44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584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706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5762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434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730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79835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6659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2490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1669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9686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37508" y="204989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12749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021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5804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84762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7207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594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599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6462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0336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858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0093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349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839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08238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7135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7265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8159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0715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416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4487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6996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12718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650171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63640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58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81469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4866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824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0352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55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7116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5418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721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273774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0.336 if recommended adjustments made.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Centrum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943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3164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7772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078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6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4028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259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5306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43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266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727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579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883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622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59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0855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521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936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501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6031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707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3978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7506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723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078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3725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724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610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4851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216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2445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1297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133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0800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3110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35849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4897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31854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787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6315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88176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740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64735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39074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733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98824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55326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0831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12452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03026" y="15640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055844" y="1625944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7755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13054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7770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77652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66229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0.349 if recommended adjustments made.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Nature's Way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3108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713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9182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11868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5466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5169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0332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794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905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3179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5863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8956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5085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645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6513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6416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4418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3604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00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48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525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5656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33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670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9268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3266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625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731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6441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227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16062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649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3398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9198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8518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2208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383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9989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1043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623080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152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080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13762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6972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56564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46783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47001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6558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25249" y="39364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331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051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30517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77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70872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3879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72208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32062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318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143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677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78310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4935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27887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0.619 if recommended adjustments made.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54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640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424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781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9794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89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92804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531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6471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890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6340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4282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5561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3220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7669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324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1733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207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71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740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685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24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5548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953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98912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246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502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030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558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7710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2034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944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59244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6926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4765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6335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4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510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3321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58315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5230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95176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3921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333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86136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272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07208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3764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7851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259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6199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79241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9034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3010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6066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6005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4298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29867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5543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0823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61019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76238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2551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249228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0.131 if recommended adjustments made.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Nutramin Vitamin Adult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052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1300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958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8325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674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750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0909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717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74207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43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725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6173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4122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445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0656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717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974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3330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25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888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370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5991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186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6755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935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6691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187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7224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1233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8918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1039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3520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9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774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72632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80243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9615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76897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7243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4827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7776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646400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5100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7086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02282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0258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38225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76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406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421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904329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49142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98076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05172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877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97434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2396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27589" y="223239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17512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9700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0.013 if recommended adjustments made.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607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4303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5448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2060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7944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16966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875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9424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17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605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4555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312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19197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589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7243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3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2166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86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7663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714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83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7059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9618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8923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6935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64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5618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705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513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8012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551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65959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35529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84999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51121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99670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1844" y="34498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9268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4760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469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5750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60754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3641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24875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41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29504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851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21822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1488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71538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7660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5349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11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67057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19754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9870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6944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67005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10734" y="381505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5655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0643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06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0.282 if recommended adjustments made.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Goodness of Fit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Olly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315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5171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4692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2462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16453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9897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952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085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4394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19491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365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7003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1643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787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820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532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586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8598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706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219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554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9315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468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529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4502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649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9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7349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5183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36731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822283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44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551413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0546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4143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572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1368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4465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54293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17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5569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517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69558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839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2615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843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6382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64972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75809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712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6057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236689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04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5815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5544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5506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24487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4011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23522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0.327 if recommended adjustments made.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 (Blue)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9997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2326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85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4176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168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233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5151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4093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839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954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1558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0726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605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55218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02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6850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8033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4224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26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5055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5450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286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5578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82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0839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517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662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30494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7550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3778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372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22834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21976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550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285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20324" y="1685971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14500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891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6015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6102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377826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65770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857358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538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9017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855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27660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178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81072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5019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92142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863029" y="381370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339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13570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6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7146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0.150 if recommended adjustments made.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One A Day Men (Red)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0794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2748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79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401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3972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291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1898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546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3049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2445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5482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8340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099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75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2221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3676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3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6464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109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4047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639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365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6218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4633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494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317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77845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555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38460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8007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4308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4528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02466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2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550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95038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5150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1013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4976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5344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3921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0444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8037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27365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72800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8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5165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1614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0992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91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7052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27043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9691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7685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54581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3696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8362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6070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0.155 if recommended adjustments made.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SmartyPants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5696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668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0378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397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1830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135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693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0964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345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54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5619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1942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1203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9405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7940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63482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7538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407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512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9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150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6085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6762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1276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602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3534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115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9290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8056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996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631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87481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20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43049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449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88254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18765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98468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40157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39713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5989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67148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99471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2555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4572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99246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3999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05899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45887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5643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445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018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91372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981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3285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65376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58625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16731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98076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1081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40478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68323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0.410 if recommended adjustments made.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6173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7025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228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3152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568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916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2943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57383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129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98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762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127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42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007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4849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8649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2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1624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2284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02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99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6129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91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0915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3474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4837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0879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667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01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274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5673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4104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92255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0770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280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62043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6204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96847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599472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879002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18130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507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81455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17893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48058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05895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790165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701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746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4676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33615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4543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05169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91813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24305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396731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52623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88969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930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1949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0714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3259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87255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715575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0.059 if recommended adjustments made.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All, Product: Vitafusion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5925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676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517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2237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85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114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3154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33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6519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1571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9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4020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003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2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903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997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362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9911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3838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629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7128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935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8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0563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3799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202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554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2778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31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3805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3753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6085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8977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81261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56908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2889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0375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6638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20595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88545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57089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6233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947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0724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0553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2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9549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0491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4141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635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88985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68130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18072" y="3328409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98685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4389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614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8517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25429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6063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8297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1831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685760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68055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91371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0.152 if recommended adjustments made.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Men (Dark 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323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7106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5795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8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9981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95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032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366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6019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6289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647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44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706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434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6659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166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37508" y="204989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5804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84762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599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0336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0093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839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7135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0715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416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6996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650171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58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4866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7116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721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Centrum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3164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078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61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530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266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5147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579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622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521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501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3978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723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216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1297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133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35849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31854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1988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6315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740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733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55326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03026" y="15640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7755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Nature's Way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713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11868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5466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0332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905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5863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8956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645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6416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481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525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336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9268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625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6441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649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9198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8518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383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1043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152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080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6972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46783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331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051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77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3879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32062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143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677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4935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Goodness of Fit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927735" y="4050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835883" y="3567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1606582" y="3861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273305" y="2643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8042013" y="2298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434358" y="3382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176594" y="3544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785512" y="24538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685952" y="2496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406880" y="2987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6631407" y="2652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598291" y="2723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631408" y="1800313"/>
              <a:ext cx="6435430" cy="2362934"/>
            </a:xfrm>
            <a:custGeom>
              <a:avLst/>
              <a:pathLst>
                <a:path w="6435430" h="2362934">
                  <a:moveTo>
                    <a:pt x="0" y="1725766"/>
                  </a:moveTo>
                  <a:lnTo>
                    <a:pt x="81461" y="1710562"/>
                  </a:lnTo>
                  <a:lnTo>
                    <a:pt x="162922" y="1695301"/>
                  </a:lnTo>
                  <a:lnTo>
                    <a:pt x="244383" y="1679981"/>
                  </a:lnTo>
                  <a:lnTo>
                    <a:pt x="325844" y="1664598"/>
                  </a:lnTo>
                  <a:lnTo>
                    <a:pt x="407305" y="1649148"/>
                  </a:lnTo>
                  <a:lnTo>
                    <a:pt x="488766" y="1633627"/>
                  </a:lnTo>
                  <a:lnTo>
                    <a:pt x="570228" y="1618030"/>
                  </a:lnTo>
                  <a:lnTo>
                    <a:pt x="651689" y="1602354"/>
                  </a:lnTo>
                  <a:lnTo>
                    <a:pt x="733150" y="1586591"/>
                  </a:lnTo>
                  <a:lnTo>
                    <a:pt x="814611" y="1570738"/>
                  </a:lnTo>
                  <a:lnTo>
                    <a:pt x="896072" y="1554789"/>
                  </a:lnTo>
                  <a:lnTo>
                    <a:pt x="977533" y="1538737"/>
                  </a:lnTo>
                  <a:lnTo>
                    <a:pt x="1058994" y="1522575"/>
                  </a:lnTo>
                  <a:lnTo>
                    <a:pt x="1140456" y="1506298"/>
                  </a:lnTo>
                  <a:lnTo>
                    <a:pt x="1221917" y="1489896"/>
                  </a:lnTo>
                  <a:lnTo>
                    <a:pt x="1303378" y="1473364"/>
                  </a:lnTo>
                  <a:lnTo>
                    <a:pt x="1384839" y="1456691"/>
                  </a:lnTo>
                  <a:lnTo>
                    <a:pt x="1466300" y="1439870"/>
                  </a:lnTo>
                  <a:lnTo>
                    <a:pt x="1547761" y="1422891"/>
                  </a:lnTo>
                  <a:lnTo>
                    <a:pt x="1629223" y="1405745"/>
                  </a:lnTo>
                  <a:lnTo>
                    <a:pt x="1710684" y="1388422"/>
                  </a:lnTo>
                  <a:lnTo>
                    <a:pt x="1792145" y="1370912"/>
                  </a:lnTo>
                  <a:lnTo>
                    <a:pt x="1873606" y="1353203"/>
                  </a:lnTo>
                  <a:lnTo>
                    <a:pt x="1955067" y="1335286"/>
                  </a:lnTo>
                  <a:lnTo>
                    <a:pt x="2036528" y="1317150"/>
                  </a:lnTo>
                  <a:lnTo>
                    <a:pt x="2117989" y="1298784"/>
                  </a:lnTo>
                  <a:lnTo>
                    <a:pt x="2199451" y="1280177"/>
                  </a:lnTo>
                  <a:lnTo>
                    <a:pt x="2280912" y="1261319"/>
                  </a:lnTo>
                  <a:lnTo>
                    <a:pt x="2362373" y="1242200"/>
                  </a:lnTo>
                  <a:lnTo>
                    <a:pt x="2443834" y="1222811"/>
                  </a:lnTo>
                  <a:lnTo>
                    <a:pt x="2525295" y="1203144"/>
                  </a:lnTo>
                  <a:lnTo>
                    <a:pt x="2606756" y="1183190"/>
                  </a:lnTo>
                  <a:lnTo>
                    <a:pt x="2688217" y="1162944"/>
                  </a:lnTo>
                  <a:lnTo>
                    <a:pt x="2769679" y="1142401"/>
                  </a:lnTo>
                  <a:lnTo>
                    <a:pt x="2851140" y="1121557"/>
                  </a:lnTo>
                  <a:lnTo>
                    <a:pt x="2932601" y="1100409"/>
                  </a:lnTo>
                  <a:lnTo>
                    <a:pt x="3014062" y="1078958"/>
                  </a:lnTo>
                  <a:lnTo>
                    <a:pt x="3095523" y="1057203"/>
                  </a:lnTo>
                  <a:lnTo>
                    <a:pt x="3176984" y="1035148"/>
                  </a:lnTo>
                  <a:lnTo>
                    <a:pt x="3258446" y="1012796"/>
                  </a:lnTo>
                  <a:lnTo>
                    <a:pt x="3339907" y="990152"/>
                  </a:lnTo>
                  <a:lnTo>
                    <a:pt x="3421368" y="967223"/>
                  </a:lnTo>
                  <a:lnTo>
                    <a:pt x="3502829" y="944017"/>
                  </a:lnTo>
                  <a:lnTo>
                    <a:pt x="3584290" y="920542"/>
                  </a:lnTo>
                  <a:lnTo>
                    <a:pt x="3665751" y="896808"/>
                  </a:lnTo>
                  <a:lnTo>
                    <a:pt x="3747212" y="872824"/>
                  </a:lnTo>
                  <a:lnTo>
                    <a:pt x="3828674" y="848600"/>
                  </a:lnTo>
                  <a:lnTo>
                    <a:pt x="3910135" y="824148"/>
                  </a:lnTo>
                  <a:lnTo>
                    <a:pt x="3991596" y="799478"/>
                  </a:lnTo>
                  <a:lnTo>
                    <a:pt x="4073057" y="774601"/>
                  </a:lnTo>
                  <a:lnTo>
                    <a:pt x="4154518" y="749527"/>
                  </a:lnTo>
                  <a:lnTo>
                    <a:pt x="4235979" y="724268"/>
                  </a:lnTo>
                  <a:lnTo>
                    <a:pt x="4317441" y="698832"/>
                  </a:lnTo>
                  <a:lnTo>
                    <a:pt x="4398902" y="673231"/>
                  </a:lnTo>
                  <a:lnTo>
                    <a:pt x="4480363" y="647474"/>
                  </a:lnTo>
                  <a:lnTo>
                    <a:pt x="4561824" y="621569"/>
                  </a:lnTo>
                  <a:lnTo>
                    <a:pt x="4643285" y="595525"/>
                  </a:lnTo>
                  <a:lnTo>
                    <a:pt x="4724746" y="569351"/>
                  </a:lnTo>
                  <a:lnTo>
                    <a:pt x="4806207" y="543054"/>
                  </a:lnTo>
                  <a:lnTo>
                    <a:pt x="4887669" y="516643"/>
                  </a:lnTo>
                  <a:lnTo>
                    <a:pt x="4969130" y="490122"/>
                  </a:lnTo>
                  <a:lnTo>
                    <a:pt x="5050591" y="463500"/>
                  </a:lnTo>
                  <a:lnTo>
                    <a:pt x="5132052" y="436782"/>
                  </a:lnTo>
                  <a:lnTo>
                    <a:pt x="5213513" y="409975"/>
                  </a:lnTo>
                  <a:lnTo>
                    <a:pt x="5294974" y="383082"/>
                  </a:lnTo>
                  <a:lnTo>
                    <a:pt x="5376435" y="356110"/>
                  </a:lnTo>
                  <a:lnTo>
                    <a:pt x="5457897" y="329063"/>
                  </a:lnTo>
                  <a:lnTo>
                    <a:pt x="5539358" y="301946"/>
                  </a:lnTo>
                  <a:lnTo>
                    <a:pt x="5620819" y="274762"/>
                  </a:lnTo>
                  <a:lnTo>
                    <a:pt x="5702280" y="247515"/>
                  </a:lnTo>
                  <a:lnTo>
                    <a:pt x="5783741" y="220210"/>
                  </a:lnTo>
                  <a:lnTo>
                    <a:pt x="5865202" y="192849"/>
                  </a:lnTo>
                  <a:lnTo>
                    <a:pt x="5946664" y="165435"/>
                  </a:lnTo>
                  <a:lnTo>
                    <a:pt x="6028125" y="137971"/>
                  </a:lnTo>
                  <a:lnTo>
                    <a:pt x="6109586" y="110461"/>
                  </a:lnTo>
                  <a:lnTo>
                    <a:pt x="6191047" y="82907"/>
                  </a:lnTo>
                  <a:lnTo>
                    <a:pt x="6272508" y="55310"/>
                  </a:lnTo>
                  <a:lnTo>
                    <a:pt x="6353969" y="27674"/>
                  </a:lnTo>
                  <a:lnTo>
                    <a:pt x="6435430" y="0"/>
                  </a:lnTo>
                  <a:lnTo>
                    <a:pt x="6435430" y="726598"/>
                  </a:lnTo>
                  <a:lnTo>
                    <a:pt x="6353969" y="741483"/>
                  </a:lnTo>
                  <a:lnTo>
                    <a:pt x="6272508" y="756405"/>
                  </a:lnTo>
                  <a:lnTo>
                    <a:pt x="6191047" y="771366"/>
                  </a:lnTo>
                  <a:lnTo>
                    <a:pt x="6109586" y="786370"/>
                  </a:lnTo>
                  <a:lnTo>
                    <a:pt x="6028125" y="801418"/>
                  </a:lnTo>
                  <a:lnTo>
                    <a:pt x="5946664" y="816513"/>
                  </a:lnTo>
                  <a:lnTo>
                    <a:pt x="5865202" y="831657"/>
                  </a:lnTo>
                  <a:lnTo>
                    <a:pt x="5783741" y="846854"/>
                  </a:lnTo>
                  <a:lnTo>
                    <a:pt x="5702280" y="862107"/>
                  </a:lnTo>
                  <a:lnTo>
                    <a:pt x="5620819" y="877419"/>
                  </a:lnTo>
                  <a:lnTo>
                    <a:pt x="5539358" y="892793"/>
                  </a:lnTo>
                  <a:lnTo>
                    <a:pt x="5457897" y="908234"/>
                  </a:lnTo>
                  <a:lnTo>
                    <a:pt x="5376435" y="923745"/>
                  </a:lnTo>
                  <a:lnTo>
                    <a:pt x="5294974" y="939331"/>
                  </a:lnTo>
                  <a:lnTo>
                    <a:pt x="5213513" y="954997"/>
                  </a:lnTo>
                  <a:lnTo>
                    <a:pt x="5132052" y="970748"/>
                  </a:lnTo>
                  <a:lnTo>
                    <a:pt x="5050591" y="986588"/>
                  </a:lnTo>
                  <a:lnTo>
                    <a:pt x="4969130" y="1002524"/>
                  </a:lnTo>
                  <a:lnTo>
                    <a:pt x="4887669" y="1018562"/>
                  </a:lnTo>
                  <a:lnTo>
                    <a:pt x="4806207" y="1034708"/>
                  </a:lnTo>
                  <a:lnTo>
                    <a:pt x="4724746" y="1050970"/>
                  </a:lnTo>
                  <a:lnTo>
                    <a:pt x="4643285" y="1067354"/>
                  </a:lnTo>
                  <a:lnTo>
                    <a:pt x="4561824" y="1083869"/>
                  </a:lnTo>
                  <a:lnTo>
                    <a:pt x="4480363" y="1100522"/>
                  </a:lnTo>
                  <a:lnTo>
                    <a:pt x="4398902" y="1117323"/>
                  </a:lnTo>
                  <a:lnTo>
                    <a:pt x="4317441" y="1134280"/>
                  </a:lnTo>
                  <a:lnTo>
                    <a:pt x="4235979" y="1151403"/>
                  </a:lnTo>
                  <a:lnTo>
                    <a:pt x="4154518" y="1168702"/>
                  </a:lnTo>
                  <a:lnTo>
                    <a:pt x="4073057" y="1186186"/>
                  </a:lnTo>
                  <a:lnTo>
                    <a:pt x="3991596" y="1203867"/>
                  </a:lnTo>
                  <a:lnTo>
                    <a:pt x="3910135" y="1221756"/>
                  </a:lnTo>
                  <a:lnTo>
                    <a:pt x="3828674" y="1239862"/>
                  </a:lnTo>
                  <a:lnTo>
                    <a:pt x="3747212" y="1258197"/>
                  </a:lnTo>
                  <a:lnTo>
                    <a:pt x="3665751" y="1276771"/>
                  </a:lnTo>
                  <a:lnTo>
                    <a:pt x="3584290" y="1295594"/>
                  </a:lnTo>
                  <a:lnTo>
                    <a:pt x="3502829" y="1314678"/>
                  </a:lnTo>
                  <a:lnTo>
                    <a:pt x="3421368" y="1334030"/>
                  </a:lnTo>
                  <a:lnTo>
                    <a:pt x="3339907" y="1353659"/>
                  </a:lnTo>
                  <a:lnTo>
                    <a:pt x="3258446" y="1373574"/>
                  </a:lnTo>
                  <a:lnTo>
                    <a:pt x="3176984" y="1393780"/>
                  </a:lnTo>
                  <a:lnTo>
                    <a:pt x="3095523" y="1414283"/>
                  </a:lnTo>
                  <a:lnTo>
                    <a:pt x="3014062" y="1435086"/>
                  </a:lnTo>
                  <a:lnTo>
                    <a:pt x="2932601" y="1456193"/>
                  </a:lnTo>
                  <a:lnTo>
                    <a:pt x="2851140" y="1477604"/>
                  </a:lnTo>
                  <a:lnTo>
                    <a:pt x="2769679" y="1499318"/>
                  </a:lnTo>
                  <a:lnTo>
                    <a:pt x="2688217" y="1521333"/>
                  </a:lnTo>
                  <a:lnTo>
                    <a:pt x="2606756" y="1543645"/>
                  </a:lnTo>
                  <a:lnTo>
                    <a:pt x="2525295" y="1566250"/>
                  </a:lnTo>
                  <a:lnTo>
                    <a:pt x="2443834" y="1589141"/>
                  </a:lnTo>
                  <a:lnTo>
                    <a:pt x="2362373" y="1612310"/>
                  </a:lnTo>
                  <a:lnTo>
                    <a:pt x="2280912" y="1635750"/>
                  </a:lnTo>
                  <a:lnTo>
                    <a:pt x="2199451" y="1659450"/>
                  </a:lnTo>
                  <a:lnTo>
                    <a:pt x="2117989" y="1683401"/>
                  </a:lnTo>
                  <a:lnTo>
                    <a:pt x="2036528" y="1707593"/>
                  </a:lnTo>
                  <a:lnTo>
                    <a:pt x="1955067" y="1732015"/>
                  </a:lnTo>
                  <a:lnTo>
                    <a:pt x="1873606" y="1756657"/>
                  </a:lnTo>
                  <a:lnTo>
                    <a:pt x="1792145" y="1781507"/>
                  </a:lnTo>
                  <a:lnTo>
                    <a:pt x="1710684" y="1806554"/>
                  </a:lnTo>
                  <a:lnTo>
                    <a:pt x="1629223" y="1831789"/>
                  </a:lnTo>
                  <a:lnTo>
                    <a:pt x="1547761" y="1857202"/>
                  </a:lnTo>
                  <a:lnTo>
                    <a:pt x="1466300" y="1882781"/>
                  </a:lnTo>
                  <a:lnTo>
                    <a:pt x="1384839" y="1908518"/>
                  </a:lnTo>
                  <a:lnTo>
                    <a:pt x="1303378" y="1934404"/>
                  </a:lnTo>
                  <a:lnTo>
                    <a:pt x="1221917" y="1960429"/>
                  </a:lnTo>
                  <a:lnTo>
                    <a:pt x="1140456" y="1986586"/>
                  </a:lnTo>
                  <a:lnTo>
                    <a:pt x="1058994" y="2012867"/>
                  </a:lnTo>
                  <a:lnTo>
                    <a:pt x="977533" y="2039264"/>
                  </a:lnTo>
                  <a:lnTo>
                    <a:pt x="896072" y="2065770"/>
                  </a:lnTo>
                  <a:lnTo>
                    <a:pt x="814611" y="2092379"/>
                  </a:lnTo>
                  <a:lnTo>
                    <a:pt x="733150" y="2119084"/>
                  </a:lnTo>
                  <a:lnTo>
                    <a:pt x="651689" y="2145880"/>
                  </a:lnTo>
                  <a:lnTo>
                    <a:pt x="570228" y="2172761"/>
                  </a:lnTo>
                  <a:lnTo>
                    <a:pt x="488766" y="2199723"/>
                  </a:lnTo>
                  <a:lnTo>
                    <a:pt x="407305" y="2226760"/>
                  </a:lnTo>
                  <a:lnTo>
                    <a:pt x="325844" y="2253868"/>
                  </a:lnTo>
                  <a:lnTo>
                    <a:pt x="244383" y="2281044"/>
                  </a:lnTo>
                  <a:lnTo>
                    <a:pt x="162922" y="2308282"/>
                  </a:lnTo>
                  <a:lnTo>
                    <a:pt x="81461" y="2335580"/>
                  </a:lnTo>
                  <a:lnTo>
                    <a:pt x="0" y="236293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631408" y="1800313"/>
              <a:ext cx="6435430" cy="1725766"/>
            </a:xfrm>
            <a:custGeom>
              <a:avLst/>
              <a:pathLst>
                <a:path w="6435430" h="1725766">
                  <a:moveTo>
                    <a:pt x="0" y="1725766"/>
                  </a:moveTo>
                  <a:lnTo>
                    <a:pt x="81461" y="1710562"/>
                  </a:lnTo>
                  <a:lnTo>
                    <a:pt x="162922" y="1695301"/>
                  </a:lnTo>
                  <a:lnTo>
                    <a:pt x="244383" y="1679981"/>
                  </a:lnTo>
                  <a:lnTo>
                    <a:pt x="325844" y="1664598"/>
                  </a:lnTo>
                  <a:lnTo>
                    <a:pt x="407305" y="1649148"/>
                  </a:lnTo>
                  <a:lnTo>
                    <a:pt x="488766" y="1633627"/>
                  </a:lnTo>
                  <a:lnTo>
                    <a:pt x="570228" y="1618030"/>
                  </a:lnTo>
                  <a:lnTo>
                    <a:pt x="651689" y="1602354"/>
                  </a:lnTo>
                  <a:lnTo>
                    <a:pt x="733150" y="1586591"/>
                  </a:lnTo>
                  <a:lnTo>
                    <a:pt x="814611" y="1570738"/>
                  </a:lnTo>
                  <a:lnTo>
                    <a:pt x="896072" y="1554789"/>
                  </a:lnTo>
                  <a:lnTo>
                    <a:pt x="977533" y="1538737"/>
                  </a:lnTo>
                  <a:lnTo>
                    <a:pt x="1058994" y="1522575"/>
                  </a:lnTo>
                  <a:lnTo>
                    <a:pt x="1140456" y="1506298"/>
                  </a:lnTo>
                  <a:lnTo>
                    <a:pt x="1221917" y="1489896"/>
                  </a:lnTo>
                  <a:lnTo>
                    <a:pt x="1303378" y="1473364"/>
                  </a:lnTo>
                  <a:lnTo>
                    <a:pt x="1384839" y="1456691"/>
                  </a:lnTo>
                  <a:lnTo>
                    <a:pt x="1466300" y="1439870"/>
                  </a:lnTo>
                  <a:lnTo>
                    <a:pt x="1547761" y="1422891"/>
                  </a:lnTo>
                  <a:lnTo>
                    <a:pt x="1629223" y="1405745"/>
                  </a:lnTo>
                  <a:lnTo>
                    <a:pt x="1710684" y="1388422"/>
                  </a:lnTo>
                  <a:lnTo>
                    <a:pt x="1792145" y="1370912"/>
                  </a:lnTo>
                  <a:lnTo>
                    <a:pt x="1873606" y="1353203"/>
                  </a:lnTo>
                  <a:lnTo>
                    <a:pt x="1955067" y="1335286"/>
                  </a:lnTo>
                  <a:lnTo>
                    <a:pt x="2036528" y="1317150"/>
                  </a:lnTo>
                  <a:lnTo>
                    <a:pt x="2117989" y="1298784"/>
                  </a:lnTo>
                  <a:lnTo>
                    <a:pt x="2199451" y="1280177"/>
                  </a:lnTo>
                  <a:lnTo>
                    <a:pt x="2280912" y="1261319"/>
                  </a:lnTo>
                  <a:lnTo>
                    <a:pt x="2362373" y="1242200"/>
                  </a:lnTo>
                  <a:lnTo>
                    <a:pt x="2443834" y="1222811"/>
                  </a:lnTo>
                  <a:lnTo>
                    <a:pt x="2525295" y="1203144"/>
                  </a:lnTo>
                  <a:lnTo>
                    <a:pt x="2606756" y="1183190"/>
                  </a:lnTo>
                  <a:lnTo>
                    <a:pt x="2688217" y="1162944"/>
                  </a:lnTo>
                  <a:lnTo>
                    <a:pt x="2769679" y="1142401"/>
                  </a:lnTo>
                  <a:lnTo>
                    <a:pt x="2851140" y="1121557"/>
                  </a:lnTo>
                  <a:lnTo>
                    <a:pt x="2932601" y="1100409"/>
                  </a:lnTo>
                  <a:lnTo>
                    <a:pt x="3014062" y="1078958"/>
                  </a:lnTo>
                  <a:lnTo>
                    <a:pt x="3095523" y="1057203"/>
                  </a:lnTo>
                  <a:lnTo>
                    <a:pt x="3176984" y="1035148"/>
                  </a:lnTo>
                  <a:lnTo>
                    <a:pt x="3258446" y="1012796"/>
                  </a:lnTo>
                  <a:lnTo>
                    <a:pt x="3339907" y="990152"/>
                  </a:lnTo>
                  <a:lnTo>
                    <a:pt x="3421368" y="967223"/>
                  </a:lnTo>
                  <a:lnTo>
                    <a:pt x="3502829" y="944017"/>
                  </a:lnTo>
                  <a:lnTo>
                    <a:pt x="3584290" y="920542"/>
                  </a:lnTo>
                  <a:lnTo>
                    <a:pt x="3665751" y="896808"/>
                  </a:lnTo>
                  <a:lnTo>
                    <a:pt x="3747212" y="872824"/>
                  </a:lnTo>
                  <a:lnTo>
                    <a:pt x="3828674" y="848600"/>
                  </a:lnTo>
                  <a:lnTo>
                    <a:pt x="3910135" y="824148"/>
                  </a:lnTo>
                  <a:lnTo>
                    <a:pt x="3991596" y="799478"/>
                  </a:lnTo>
                  <a:lnTo>
                    <a:pt x="4073057" y="774601"/>
                  </a:lnTo>
                  <a:lnTo>
                    <a:pt x="4154518" y="749527"/>
                  </a:lnTo>
                  <a:lnTo>
                    <a:pt x="4235979" y="724268"/>
                  </a:lnTo>
                  <a:lnTo>
                    <a:pt x="4317441" y="698832"/>
                  </a:lnTo>
                  <a:lnTo>
                    <a:pt x="4398902" y="673231"/>
                  </a:lnTo>
                  <a:lnTo>
                    <a:pt x="4480363" y="647474"/>
                  </a:lnTo>
                  <a:lnTo>
                    <a:pt x="4561824" y="621569"/>
                  </a:lnTo>
                  <a:lnTo>
                    <a:pt x="4643285" y="595525"/>
                  </a:lnTo>
                  <a:lnTo>
                    <a:pt x="4724746" y="569351"/>
                  </a:lnTo>
                  <a:lnTo>
                    <a:pt x="4806207" y="543054"/>
                  </a:lnTo>
                  <a:lnTo>
                    <a:pt x="4887669" y="516643"/>
                  </a:lnTo>
                  <a:lnTo>
                    <a:pt x="4969130" y="490122"/>
                  </a:lnTo>
                  <a:lnTo>
                    <a:pt x="5050591" y="463500"/>
                  </a:lnTo>
                  <a:lnTo>
                    <a:pt x="5132052" y="436782"/>
                  </a:lnTo>
                  <a:lnTo>
                    <a:pt x="5213513" y="409975"/>
                  </a:lnTo>
                  <a:lnTo>
                    <a:pt x="5294974" y="383082"/>
                  </a:lnTo>
                  <a:lnTo>
                    <a:pt x="5376435" y="356110"/>
                  </a:lnTo>
                  <a:lnTo>
                    <a:pt x="5457897" y="329063"/>
                  </a:lnTo>
                  <a:lnTo>
                    <a:pt x="5539358" y="301946"/>
                  </a:lnTo>
                  <a:lnTo>
                    <a:pt x="5620819" y="274762"/>
                  </a:lnTo>
                  <a:lnTo>
                    <a:pt x="5702280" y="247515"/>
                  </a:lnTo>
                  <a:lnTo>
                    <a:pt x="5783741" y="220210"/>
                  </a:lnTo>
                  <a:lnTo>
                    <a:pt x="5865202" y="192849"/>
                  </a:lnTo>
                  <a:lnTo>
                    <a:pt x="5946664" y="165435"/>
                  </a:lnTo>
                  <a:lnTo>
                    <a:pt x="6028125" y="137971"/>
                  </a:lnTo>
                  <a:lnTo>
                    <a:pt x="6109586" y="110461"/>
                  </a:lnTo>
                  <a:lnTo>
                    <a:pt x="6191047" y="82907"/>
                  </a:lnTo>
                  <a:lnTo>
                    <a:pt x="6272508" y="55310"/>
                  </a:lnTo>
                  <a:lnTo>
                    <a:pt x="6353969" y="27674"/>
                  </a:lnTo>
                  <a:lnTo>
                    <a:pt x="6435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31408" y="2526912"/>
              <a:ext cx="6435430" cy="1636335"/>
            </a:xfrm>
            <a:custGeom>
              <a:avLst/>
              <a:pathLst>
                <a:path w="6435430" h="1636335">
                  <a:moveTo>
                    <a:pt x="6435430" y="0"/>
                  </a:moveTo>
                  <a:lnTo>
                    <a:pt x="6353969" y="14884"/>
                  </a:lnTo>
                  <a:lnTo>
                    <a:pt x="6272508" y="29806"/>
                  </a:lnTo>
                  <a:lnTo>
                    <a:pt x="6191047" y="44767"/>
                  </a:lnTo>
                  <a:lnTo>
                    <a:pt x="6109586" y="59771"/>
                  </a:lnTo>
                  <a:lnTo>
                    <a:pt x="6028125" y="74819"/>
                  </a:lnTo>
                  <a:lnTo>
                    <a:pt x="5946664" y="89914"/>
                  </a:lnTo>
                  <a:lnTo>
                    <a:pt x="5865202" y="105058"/>
                  </a:lnTo>
                  <a:lnTo>
                    <a:pt x="5783741" y="120255"/>
                  </a:lnTo>
                  <a:lnTo>
                    <a:pt x="5702280" y="135508"/>
                  </a:lnTo>
                  <a:lnTo>
                    <a:pt x="5620819" y="150820"/>
                  </a:lnTo>
                  <a:lnTo>
                    <a:pt x="5539358" y="166194"/>
                  </a:lnTo>
                  <a:lnTo>
                    <a:pt x="5457897" y="181635"/>
                  </a:lnTo>
                  <a:lnTo>
                    <a:pt x="5376435" y="197146"/>
                  </a:lnTo>
                  <a:lnTo>
                    <a:pt x="5294974" y="212732"/>
                  </a:lnTo>
                  <a:lnTo>
                    <a:pt x="5213513" y="228398"/>
                  </a:lnTo>
                  <a:lnTo>
                    <a:pt x="5132052" y="244149"/>
                  </a:lnTo>
                  <a:lnTo>
                    <a:pt x="5050591" y="259989"/>
                  </a:lnTo>
                  <a:lnTo>
                    <a:pt x="4969130" y="275925"/>
                  </a:lnTo>
                  <a:lnTo>
                    <a:pt x="4887669" y="291963"/>
                  </a:lnTo>
                  <a:lnTo>
                    <a:pt x="4806207" y="308109"/>
                  </a:lnTo>
                  <a:lnTo>
                    <a:pt x="4724746" y="324371"/>
                  </a:lnTo>
                  <a:lnTo>
                    <a:pt x="4643285" y="340755"/>
                  </a:lnTo>
                  <a:lnTo>
                    <a:pt x="4561824" y="357270"/>
                  </a:lnTo>
                  <a:lnTo>
                    <a:pt x="4480363" y="373923"/>
                  </a:lnTo>
                  <a:lnTo>
                    <a:pt x="4398902" y="390724"/>
                  </a:lnTo>
                  <a:lnTo>
                    <a:pt x="4317441" y="407681"/>
                  </a:lnTo>
                  <a:lnTo>
                    <a:pt x="4235979" y="424804"/>
                  </a:lnTo>
                  <a:lnTo>
                    <a:pt x="4154518" y="442103"/>
                  </a:lnTo>
                  <a:lnTo>
                    <a:pt x="4073057" y="459587"/>
                  </a:lnTo>
                  <a:lnTo>
                    <a:pt x="3991596" y="477268"/>
                  </a:lnTo>
                  <a:lnTo>
                    <a:pt x="3910135" y="495157"/>
                  </a:lnTo>
                  <a:lnTo>
                    <a:pt x="3828674" y="513263"/>
                  </a:lnTo>
                  <a:lnTo>
                    <a:pt x="3747212" y="531598"/>
                  </a:lnTo>
                  <a:lnTo>
                    <a:pt x="3665751" y="550172"/>
                  </a:lnTo>
                  <a:lnTo>
                    <a:pt x="3584290" y="568995"/>
                  </a:lnTo>
                  <a:lnTo>
                    <a:pt x="3502829" y="588079"/>
                  </a:lnTo>
                  <a:lnTo>
                    <a:pt x="3421368" y="607431"/>
                  </a:lnTo>
                  <a:lnTo>
                    <a:pt x="3339907" y="627060"/>
                  </a:lnTo>
                  <a:lnTo>
                    <a:pt x="3258446" y="646975"/>
                  </a:lnTo>
                  <a:lnTo>
                    <a:pt x="3176984" y="667181"/>
                  </a:lnTo>
                  <a:lnTo>
                    <a:pt x="3095523" y="687684"/>
                  </a:lnTo>
                  <a:lnTo>
                    <a:pt x="3014062" y="708487"/>
                  </a:lnTo>
                  <a:lnTo>
                    <a:pt x="2932601" y="729594"/>
                  </a:lnTo>
                  <a:lnTo>
                    <a:pt x="2851140" y="751005"/>
                  </a:lnTo>
                  <a:lnTo>
                    <a:pt x="2769679" y="772719"/>
                  </a:lnTo>
                  <a:lnTo>
                    <a:pt x="2688217" y="794734"/>
                  </a:lnTo>
                  <a:lnTo>
                    <a:pt x="2606756" y="817047"/>
                  </a:lnTo>
                  <a:lnTo>
                    <a:pt x="2525295" y="839651"/>
                  </a:lnTo>
                  <a:lnTo>
                    <a:pt x="2443834" y="862542"/>
                  </a:lnTo>
                  <a:lnTo>
                    <a:pt x="2362373" y="885711"/>
                  </a:lnTo>
                  <a:lnTo>
                    <a:pt x="2280912" y="909151"/>
                  </a:lnTo>
                  <a:lnTo>
                    <a:pt x="2199451" y="932851"/>
                  </a:lnTo>
                  <a:lnTo>
                    <a:pt x="2117989" y="956802"/>
                  </a:lnTo>
                  <a:lnTo>
                    <a:pt x="2036528" y="980994"/>
                  </a:lnTo>
                  <a:lnTo>
                    <a:pt x="1955067" y="1005416"/>
                  </a:lnTo>
                  <a:lnTo>
                    <a:pt x="1873606" y="1030058"/>
                  </a:lnTo>
                  <a:lnTo>
                    <a:pt x="1792145" y="1054908"/>
                  </a:lnTo>
                  <a:lnTo>
                    <a:pt x="1710684" y="1079955"/>
                  </a:lnTo>
                  <a:lnTo>
                    <a:pt x="1629223" y="1105190"/>
                  </a:lnTo>
                  <a:lnTo>
                    <a:pt x="1547761" y="1130603"/>
                  </a:lnTo>
                  <a:lnTo>
                    <a:pt x="1466300" y="1156182"/>
                  </a:lnTo>
                  <a:lnTo>
                    <a:pt x="1384839" y="1181919"/>
                  </a:lnTo>
                  <a:lnTo>
                    <a:pt x="1303378" y="1207805"/>
                  </a:lnTo>
                  <a:lnTo>
                    <a:pt x="1221917" y="1233830"/>
                  </a:lnTo>
                  <a:lnTo>
                    <a:pt x="1140456" y="1259987"/>
                  </a:lnTo>
                  <a:lnTo>
                    <a:pt x="1058994" y="1286268"/>
                  </a:lnTo>
                  <a:lnTo>
                    <a:pt x="977533" y="1312665"/>
                  </a:lnTo>
                  <a:lnTo>
                    <a:pt x="896072" y="1339171"/>
                  </a:lnTo>
                  <a:lnTo>
                    <a:pt x="814611" y="1365780"/>
                  </a:lnTo>
                  <a:lnTo>
                    <a:pt x="733150" y="1392485"/>
                  </a:lnTo>
                  <a:lnTo>
                    <a:pt x="651689" y="1419281"/>
                  </a:lnTo>
                  <a:lnTo>
                    <a:pt x="570228" y="1446162"/>
                  </a:lnTo>
                  <a:lnTo>
                    <a:pt x="488766" y="1473124"/>
                  </a:lnTo>
                  <a:lnTo>
                    <a:pt x="407305" y="1500161"/>
                  </a:lnTo>
                  <a:lnTo>
                    <a:pt x="325844" y="1527269"/>
                  </a:lnTo>
                  <a:lnTo>
                    <a:pt x="244383" y="1554445"/>
                  </a:lnTo>
                  <a:lnTo>
                    <a:pt x="162922" y="1581683"/>
                  </a:lnTo>
                  <a:lnTo>
                    <a:pt x="81461" y="1608981"/>
                  </a:lnTo>
                  <a:lnTo>
                    <a:pt x="0" y="16363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631408" y="2163612"/>
              <a:ext cx="6435430" cy="1681050"/>
            </a:xfrm>
            <a:custGeom>
              <a:avLst/>
              <a:pathLst>
                <a:path w="6435430" h="1681050">
                  <a:moveTo>
                    <a:pt x="0" y="1681050"/>
                  </a:moveTo>
                  <a:lnTo>
                    <a:pt x="81461" y="1659771"/>
                  </a:lnTo>
                  <a:lnTo>
                    <a:pt x="162922" y="1638492"/>
                  </a:lnTo>
                  <a:lnTo>
                    <a:pt x="244383" y="1617213"/>
                  </a:lnTo>
                  <a:lnTo>
                    <a:pt x="325844" y="1595934"/>
                  </a:lnTo>
                  <a:lnTo>
                    <a:pt x="407305" y="1574655"/>
                  </a:lnTo>
                  <a:lnTo>
                    <a:pt x="488766" y="1553376"/>
                  </a:lnTo>
                  <a:lnTo>
                    <a:pt x="570228" y="1532096"/>
                  </a:lnTo>
                  <a:lnTo>
                    <a:pt x="651689" y="1510817"/>
                  </a:lnTo>
                  <a:lnTo>
                    <a:pt x="733150" y="1489538"/>
                  </a:lnTo>
                  <a:lnTo>
                    <a:pt x="814611" y="1468259"/>
                  </a:lnTo>
                  <a:lnTo>
                    <a:pt x="896072" y="1446980"/>
                  </a:lnTo>
                  <a:lnTo>
                    <a:pt x="977533" y="1425701"/>
                  </a:lnTo>
                  <a:lnTo>
                    <a:pt x="1058994" y="1404422"/>
                  </a:lnTo>
                  <a:lnTo>
                    <a:pt x="1140456" y="1383143"/>
                  </a:lnTo>
                  <a:lnTo>
                    <a:pt x="1221917" y="1361863"/>
                  </a:lnTo>
                  <a:lnTo>
                    <a:pt x="1303378" y="1340584"/>
                  </a:lnTo>
                  <a:lnTo>
                    <a:pt x="1384839" y="1319305"/>
                  </a:lnTo>
                  <a:lnTo>
                    <a:pt x="1466300" y="1298026"/>
                  </a:lnTo>
                  <a:lnTo>
                    <a:pt x="1547761" y="1276747"/>
                  </a:lnTo>
                  <a:lnTo>
                    <a:pt x="1629223" y="1255468"/>
                  </a:lnTo>
                  <a:lnTo>
                    <a:pt x="1710684" y="1234189"/>
                  </a:lnTo>
                  <a:lnTo>
                    <a:pt x="1792145" y="1212910"/>
                  </a:lnTo>
                  <a:lnTo>
                    <a:pt x="1873606" y="1191630"/>
                  </a:lnTo>
                  <a:lnTo>
                    <a:pt x="1955067" y="1170351"/>
                  </a:lnTo>
                  <a:lnTo>
                    <a:pt x="2036528" y="1149072"/>
                  </a:lnTo>
                  <a:lnTo>
                    <a:pt x="2117989" y="1127793"/>
                  </a:lnTo>
                  <a:lnTo>
                    <a:pt x="2199451" y="1106514"/>
                  </a:lnTo>
                  <a:lnTo>
                    <a:pt x="2280912" y="1085235"/>
                  </a:lnTo>
                  <a:lnTo>
                    <a:pt x="2362373" y="1063956"/>
                  </a:lnTo>
                  <a:lnTo>
                    <a:pt x="2443834" y="1042677"/>
                  </a:lnTo>
                  <a:lnTo>
                    <a:pt x="2525295" y="1021397"/>
                  </a:lnTo>
                  <a:lnTo>
                    <a:pt x="2606756" y="1000118"/>
                  </a:lnTo>
                  <a:lnTo>
                    <a:pt x="2688217" y="978839"/>
                  </a:lnTo>
                  <a:lnTo>
                    <a:pt x="2769679" y="957560"/>
                  </a:lnTo>
                  <a:lnTo>
                    <a:pt x="2851140" y="936281"/>
                  </a:lnTo>
                  <a:lnTo>
                    <a:pt x="2932601" y="915002"/>
                  </a:lnTo>
                  <a:lnTo>
                    <a:pt x="3014062" y="893723"/>
                  </a:lnTo>
                  <a:lnTo>
                    <a:pt x="3095523" y="872444"/>
                  </a:lnTo>
                  <a:lnTo>
                    <a:pt x="3176984" y="851164"/>
                  </a:lnTo>
                  <a:lnTo>
                    <a:pt x="3258446" y="829885"/>
                  </a:lnTo>
                  <a:lnTo>
                    <a:pt x="3339907" y="808606"/>
                  </a:lnTo>
                  <a:lnTo>
                    <a:pt x="3421368" y="787327"/>
                  </a:lnTo>
                  <a:lnTo>
                    <a:pt x="3502829" y="766048"/>
                  </a:lnTo>
                  <a:lnTo>
                    <a:pt x="3584290" y="744769"/>
                  </a:lnTo>
                  <a:lnTo>
                    <a:pt x="3665751" y="723490"/>
                  </a:lnTo>
                  <a:lnTo>
                    <a:pt x="3747212" y="702211"/>
                  </a:lnTo>
                  <a:lnTo>
                    <a:pt x="3828674" y="680931"/>
                  </a:lnTo>
                  <a:lnTo>
                    <a:pt x="3910135" y="659652"/>
                  </a:lnTo>
                  <a:lnTo>
                    <a:pt x="3991596" y="638373"/>
                  </a:lnTo>
                  <a:lnTo>
                    <a:pt x="4073057" y="617094"/>
                  </a:lnTo>
                  <a:lnTo>
                    <a:pt x="4154518" y="595815"/>
                  </a:lnTo>
                  <a:lnTo>
                    <a:pt x="4235979" y="574536"/>
                  </a:lnTo>
                  <a:lnTo>
                    <a:pt x="4317441" y="553257"/>
                  </a:lnTo>
                  <a:lnTo>
                    <a:pt x="4398902" y="531978"/>
                  </a:lnTo>
                  <a:lnTo>
                    <a:pt x="4480363" y="510698"/>
                  </a:lnTo>
                  <a:lnTo>
                    <a:pt x="4561824" y="489419"/>
                  </a:lnTo>
                  <a:lnTo>
                    <a:pt x="4643285" y="468140"/>
                  </a:lnTo>
                  <a:lnTo>
                    <a:pt x="4724746" y="446861"/>
                  </a:lnTo>
                  <a:lnTo>
                    <a:pt x="4806207" y="425582"/>
                  </a:lnTo>
                  <a:lnTo>
                    <a:pt x="4887669" y="404303"/>
                  </a:lnTo>
                  <a:lnTo>
                    <a:pt x="4969130" y="383024"/>
                  </a:lnTo>
                  <a:lnTo>
                    <a:pt x="5050591" y="361745"/>
                  </a:lnTo>
                  <a:lnTo>
                    <a:pt x="5132052" y="340465"/>
                  </a:lnTo>
                  <a:lnTo>
                    <a:pt x="5213513" y="319186"/>
                  </a:lnTo>
                  <a:lnTo>
                    <a:pt x="5294974" y="297907"/>
                  </a:lnTo>
                  <a:lnTo>
                    <a:pt x="5376435" y="276628"/>
                  </a:lnTo>
                  <a:lnTo>
                    <a:pt x="5457897" y="255349"/>
                  </a:lnTo>
                  <a:lnTo>
                    <a:pt x="5539358" y="234070"/>
                  </a:lnTo>
                  <a:lnTo>
                    <a:pt x="5620819" y="212791"/>
                  </a:lnTo>
                  <a:lnTo>
                    <a:pt x="5702280" y="191512"/>
                  </a:lnTo>
                  <a:lnTo>
                    <a:pt x="5783741" y="170232"/>
                  </a:lnTo>
                  <a:lnTo>
                    <a:pt x="5865202" y="148953"/>
                  </a:lnTo>
                  <a:lnTo>
                    <a:pt x="5946664" y="127674"/>
                  </a:lnTo>
                  <a:lnTo>
                    <a:pt x="6028125" y="106395"/>
                  </a:lnTo>
                  <a:lnTo>
                    <a:pt x="6109586" y="85116"/>
                  </a:lnTo>
                  <a:lnTo>
                    <a:pt x="6191047" y="63837"/>
                  </a:lnTo>
                  <a:lnTo>
                    <a:pt x="6272508" y="42558"/>
                  </a:lnTo>
                  <a:lnTo>
                    <a:pt x="6353969" y="21279"/>
                  </a:lnTo>
                  <a:lnTo>
                    <a:pt x="6435430" y="0"/>
                  </a:lnTo>
                </a:path>
              </a:pathLst>
            </a:custGeom>
            <a:ln w="27101" cap="flat">
              <a:solidFill>
                <a:srgbClr val="3366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137216" y="2673556"/>
              <a:ext cx="147475" cy="56208"/>
            </a:xfrm>
            <a:custGeom>
              <a:avLst/>
              <a:pathLst>
                <a:path w="147475" h="56208">
                  <a:moveTo>
                    <a:pt x="0" y="56208"/>
                  </a:moveTo>
                  <a:lnTo>
                    <a:pt x="147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572237" y="2333703"/>
              <a:ext cx="228097" cy="138872"/>
            </a:xfrm>
            <a:custGeom>
              <a:avLst/>
              <a:pathLst>
                <a:path w="228097" h="138872">
                  <a:moveTo>
                    <a:pt x="0" y="0"/>
                  </a:moveTo>
                  <a:lnTo>
                    <a:pt x="228097" y="138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477971" y="2755162"/>
              <a:ext cx="137677" cy="120970"/>
            </a:xfrm>
            <a:custGeom>
              <a:avLst/>
              <a:pathLst>
                <a:path w="137677" h="120970">
                  <a:moveTo>
                    <a:pt x="0" y="120970"/>
                  </a:moveTo>
                  <a:lnTo>
                    <a:pt x="1376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013722" y="4043619"/>
              <a:ext cx="1813317" cy="191800"/>
            </a:xfrm>
            <a:custGeom>
              <a:avLst/>
              <a:pathLst>
                <a:path w="1813317" h="191800">
                  <a:moveTo>
                    <a:pt x="0" y="191800"/>
                  </a:moveTo>
                  <a:lnTo>
                    <a:pt x="1813317" y="191800"/>
                  </a:lnTo>
                  <a:lnTo>
                    <a:pt x="18133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059442" y="4058122"/>
              <a:ext cx="1721877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(Dark Purple)</a:t>
              </a:r>
            </a:p>
          </p:txBody>
        </p:sp>
        <p:sp>
          <p:nvSpPr>
            <p:cNvPr id="27" name="pg26"/>
            <p:cNvSpPr/>
            <p:nvPr/>
          </p:nvSpPr>
          <p:spPr>
            <a:xfrm>
              <a:off x="1420537" y="3347890"/>
              <a:ext cx="1688654" cy="191800"/>
            </a:xfrm>
            <a:custGeom>
              <a:avLst/>
              <a:pathLst>
                <a:path w="1688654" h="191800">
                  <a:moveTo>
                    <a:pt x="0" y="191800"/>
                  </a:moveTo>
                  <a:lnTo>
                    <a:pt x="1688654" y="191800"/>
                  </a:lnTo>
                  <a:lnTo>
                    <a:pt x="16886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1466257" y="3362392"/>
              <a:ext cx="159721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(Purple)</a:t>
              </a:r>
            </a:p>
          </p:txBody>
        </p:sp>
        <p:sp>
          <p:nvSpPr>
            <p:cNvPr id="29" name="pg28"/>
            <p:cNvSpPr/>
            <p:nvPr/>
          </p:nvSpPr>
          <p:spPr>
            <a:xfrm>
              <a:off x="1696343" y="3743729"/>
              <a:ext cx="2027046" cy="191800"/>
            </a:xfrm>
            <a:custGeom>
              <a:avLst/>
              <a:pathLst>
                <a:path w="2027046" h="191800">
                  <a:moveTo>
                    <a:pt x="0" y="191800"/>
                  </a:moveTo>
                  <a:lnTo>
                    <a:pt x="2027046" y="191800"/>
                  </a:lnTo>
                  <a:lnTo>
                    <a:pt x="20270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42063" y="3758231"/>
              <a:ext cx="1935606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 (Dark Pink)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4565498" y="2729764"/>
              <a:ext cx="2265215" cy="191800"/>
            </a:xfrm>
            <a:custGeom>
              <a:avLst/>
              <a:pathLst>
                <a:path w="2265215" h="191800">
                  <a:moveTo>
                    <a:pt x="0" y="191800"/>
                  </a:moveTo>
                  <a:lnTo>
                    <a:pt x="2265215" y="191800"/>
                  </a:lnTo>
                  <a:lnTo>
                    <a:pt x="2265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11218" y="2744267"/>
              <a:ext cx="217377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(Dark Pink)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6353883" y="2376429"/>
              <a:ext cx="1930245" cy="191800"/>
            </a:xfrm>
            <a:custGeom>
              <a:avLst/>
              <a:pathLst>
                <a:path w="1930245" h="191800">
                  <a:moveTo>
                    <a:pt x="0" y="191800"/>
                  </a:moveTo>
                  <a:lnTo>
                    <a:pt x="1930245" y="191800"/>
                  </a:lnTo>
                  <a:lnTo>
                    <a:pt x="19302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99603" y="2390931"/>
              <a:ext cx="183880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(Pink)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3810551" y="3162712"/>
              <a:ext cx="1594934" cy="191800"/>
            </a:xfrm>
            <a:custGeom>
              <a:avLst/>
              <a:pathLst>
                <a:path w="1594934" h="191800">
                  <a:moveTo>
                    <a:pt x="0" y="191800"/>
                  </a:moveTo>
                  <a:lnTo>
                    <a:pt x="1594934" y="191800"/>
                  </a:lnTo>
                  <a:lnTo>
                    <a:pt x="1594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3856271" y="3177146"/>
              <a:ext cx="1503494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(Dark Pink)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3264678" y="3460472"/>
              <a:ext cx="1392501" cy="191800"/>
            </a:xfrm>
            <a:custGeom>
              <a:avLst/>
              <a:pathLst>
                <a:path w="1392501" h="191800">
                  <a:moveTo>
                    <a:pt x="0" y="191800"/>
                  </a:moveTo>
                  <a:lnTo>
                    <a:pt x="1392501" y="191800"/>
                  </a:lnTo>
                  <a:lnTo>
                    <a:pt x="13925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3310398" y="3474906"/>
              <a:ext cx="1301061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(Purple)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4760931" y="2141902"/>
              <a:ext cx="1501829" cy="191800"/>
            </a:xfrm>
            <a:custGeom>
              <a:avLst/>
              <a:pathLst>
                <a:path w="1501829" h="191800">
                  <a:moveTo>
                    <a:pt x="0" y="191800"/>
                  </a:moveTo>
                  <a:lnTo>
                    <a:pt x="1501829" y="191800"/>
                  </a:lnTo>
                  <a:lnTo>
                    <a:pt x="1501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4806651" y="2156336"/>
              <a:ext cx="1410389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(Blue)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3168500" y="2402420"/>
              <a:ext cx="1478417" cy="191800"/>
            </a:xfrm>
            <a:custGeom>
              <a:avLst/>
              <a:pathLst>
                <a:path w="1478417" h="191800">
                  <a:moveTo>
                    <a:pt x="0" y="191800"/>
                  </a:moveTo>
                  <a:lnTo>
                    <a:pt x="1478417" y="191800"/>
                  </a:lnTo>
                  <a:lnTo>
                    <a:pt x="147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214220" y="2416854"/>
              <a:ext cx="1386977" cy="131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(Red)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5494011" y="3013140"/>
              <a:ext cx="1953590" cy="191800"/>
            </a:xfrm>
            <a:custGeom>
              <a:avLst/>
              <a:pathLst>
                <a:path w="1953590" h="191800">
                  <a:moveTo>
                    <a:pt x="0" y="191800"/>
                  </a:moveTo>
                  <a:lnTo>
                    <a:pt x="1953590" y="191800"/>
                  </a:lnTo>
                  <a:lnTo>
                    <a:pt x="19535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5539731" y="3027643"/>
              <a:ext cx="186215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(Purple)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6708661" y="2729473"/>
              <a:ext cx="1634229" cy="191800"/>
            </a:xfrm>
            <a:custGeom>
              <a:avLst/>
              <a:pathLst>
                <a:path w="1634229" h="191800">
                  <a:moveTo>
                    <a:pt x="0" y="191800"/>
                  </a:moveTo>
                  <a:lnTo>
                    <a:pt x="1634229" y="191800"/>
                  </a:lnTo>
                  <a:lnTo>
                    <a:pt x="1634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6754381" y="2743976"/>
              <a:ext cx="1542789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(Pink)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2711205" y="2826364"/>
              <a:ext cx="1766765" cy="191800"/>
            </a:xfrm>
            <a:custGeom>
              <a:avLst/>
              <a:pathLst>
                <a:path w="1766765" h="191800">
                  <a:moveTo>
                    <a:pt x="0" y="191800"/>
                  </a:moveTo>
                  <a:lnTo>
                    <a:pt x="1766765" y="191800"/>
                  </a:lnTo>
                  <a:lnTo>
                    <a:pt x="17667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2756925" y="2840867"/>
              <a:ext cx="1675325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(Purple)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70459" y="4091616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6.8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70459" y="332016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70459" y="254560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70459" y="1772603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317942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722064" y="4343652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126187" y="4342101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8.0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849123" y="459645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666620" y="4617931"/>
              <a:ext cx="365007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Liking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293690" y="2917080"/>
              <a:ext cx="99399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1006265" y="2981780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/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309636" y="1452072"/>
              <a:ext cx="37352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Ensemble model: Random forest and gradient boosted trees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309636" y="1220982"/>
              <a:ext cx="499015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Means, Test Dataset, Adjusted R Squared = 0.787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54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424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9794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92804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6471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4282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3220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324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207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740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68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554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9891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502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558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2034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59244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4765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4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3321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5230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333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272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3764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259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79241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9034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6066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4298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5543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61019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2551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Nutramin Vitamin Adult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052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958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674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0909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7420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725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322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4122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0656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974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888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370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6755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93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187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123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1039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9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72632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9615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7243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7776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741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646400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7086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0258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406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421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98076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877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2396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17512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607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5448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7944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875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605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312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589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3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86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714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83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758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6935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5618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5137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8012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65959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84999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99670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9268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5750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3641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41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851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1488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7660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5349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8106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9870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67005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5655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0643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Olly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315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469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989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085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365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78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532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6542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2195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554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468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4502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93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7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36731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44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4143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1368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17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517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839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843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5945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712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6057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04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5544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24487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4011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 (Blue)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710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3397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85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570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233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7627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839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1558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02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803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266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7936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2869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82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51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620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391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372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6225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285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7951" y="1685971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891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6102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538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855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178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98829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92142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339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6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One A Day Men (Red)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885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3397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7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401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1898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322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3049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5482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2221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3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109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639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494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7784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9374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391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4308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4528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95038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741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1013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5344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27365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8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1614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91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9691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54581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8362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SmartyPants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668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18308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6932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345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54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19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634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407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150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676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602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115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929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9961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20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88254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98468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39713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5989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99471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3999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45887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018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981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65376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16731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98076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40478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6173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228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568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916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5738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98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127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160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007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8649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1624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02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99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91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3474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86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019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5673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92255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280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6204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96847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879002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507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17893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2122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05895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701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4676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4543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05169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24305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52623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210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0714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87255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Optimization, Product: Vitafusion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5925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5354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517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858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114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33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1972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1571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4020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25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003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9032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36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629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3302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87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0563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20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698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31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3753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8977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5871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56908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0375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6638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88545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24895" y="2598225"/>
              <a:ext cx="168747" cy="62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6233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0724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7776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0553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9549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4141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2783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68130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35388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4389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614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25429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7505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1831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68055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Cluster Analysis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Variable Importance Percentages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Frequencies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12341" y="2226773"/>
              <a:ext cx="9769" cy="2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77473" y="2161192"/>
              <a:ext cx="9769" cy="874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842605" y="2030029"/>
              <a:ext cx="9769" cy="2186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64316" y="2226773"/>
              <a:ext cx="9769" cy="2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875171" y="2139331"/>
              <a:ext cx="9769" cy="109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07737" y="2161192"/>
              <a:ext cx="9769" cy="874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29448" y="2226773"/>
              <a:ext cx="9769" cy="2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40304" y="2204913"/>
              <a:ext cx="9769" cy="437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72870" y="2051889"/>
              <a:ext cx="9769" cy="1967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1005436" y="2204913"/>
              <a:ext cx="9769" cy="437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38002" y="1877006"/>
              <a:ext cx="9769" cy="3716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70568" y="2183052"/>
              <a:ext cx="9769" cy="6558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81423" y="2226773"/>
              <a:ext cx="9769" cy="2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103134" y="1702123"/>
              <a:ext cx="9769" cy="54651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124845" y="2226773"/>
              <a:ext cx="9769" cy="2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135700" y="2226773"/>
              <a:ext cx="9769" cy="2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146555" y="2226773"/>
              <a:ext cx="9769" cy="218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168266" y="1723983"/>
              <a:ext cx="9769" cy="5246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200832" y="2204913"/>
              <a:ext cx="9769" cy="4372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233398" y="2008169"/>
              <a:ext cx="9769" cy="2404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77473" y="3294501"/>
              <a:ext cx="9769" cy="256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842605" y="3294501"/>
              <a:ext cx="9769" cy="256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907737" y="3294501"/>
              <a:ext cx="9769" cy="256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972870" y="3217528"/>
              <a:ext cx="9769" cy="1026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038002" y="3268843"/>
              <a:ext cx="9769" cy="513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070568" y="3268843"/>
              <a:ext cx="9769" cy="513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103134" y="3012266"/>
              <a:ext cx="9769" cy="30789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135700" y="3243186"/>
              <a:ext cx="9769" cy="7697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146555" y="3294501"/>
              <a:ext cx="9769" cy="256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168266" y="2832661"/>
              <a:ext cx="9769" cy="48749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189977" y="3268843"/>
              <a:ext cx="9769" cy="513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200832" y="3294501"/>
              <a:ext cx="9769" cy="256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211688" y="3268843"/>
              <a:ext cx="9769" cy="513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233398" y="2807003"/>
              <a:ext cx="9769" cy="51315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12341" y="4379379"/>
              <a:ext cx="9769" cy="123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7473" y="4330158"/>
              <a:ext cx="9769" cy="615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842605" y="4256327"/>
              <a:ext cx="9769" cy="1353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64316" y="4379379"/>
              <a:ext cx="9769" cy="123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75171" y="4330158"/>
              <a:ext cx="9769" cy="615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907737" y="4330158"/>
              <a:ext cx="9769" cy="615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929448" y="4379379"/>
              <a:ext cx="9769" cy="123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940304" y="4367074"/>
              <a:ext cx="9769" cy="246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972870" y="4231716"/>
              <a:ext cx="9769" cy="1599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005436" y="4367074"/>
              <a:ext cx="9769" cy="246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038002" y="4157885"/>
              <a:ext cx="9769" cy="23380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070568" y="4330158"/>
              <a:ext cx="9769" cy="615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081423" y="4379379"/>
              <a:ext cx="9769" cy="123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103134" y="3936390"/>
              <a:ext cx="9769" cy="4552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124845" y="4379379"/>
              <a:ext cx="9769" cy="123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135700" y="4342464"/>
              <a:ext cx="9769" cy="492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1146555" y="4367074"/>
              <a:ext cx="9769" cy="246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168266" y="3862558"/>
              <a:ext cx="9769" cy="5291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189977" y="4367074"/>
              <a:ext cx="9769" cy="246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1200832" y="4354769"/>
              <a:ext cx="9769" cy="369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1211688" y="4367074"/>
              <a:ext cx="9769" cy="246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1233398" y="4010221"/>
              <a:ext cx="9769" cy="3814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1365840" y="2186530"/>
              <a:ext cx="9769" cy="62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1398406" y="2207231"/>
              <a:ext cx="9769" cy="414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1430972" y="2186530"/>
              <a:ext cx="9769" cy="62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496104" y="2165829"/>
              <a:ext cx="9769" cy="828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561237" y="2103725"/>
              <a:ext cx="9769" cy="1449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593803" y="2227932"/>
              <a:ext cx="9769" cy="207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1626369" y="2186530"/>
              <a:ext cx="9769" cy="62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1658935" y="2227932"/>
              <a:ext cx="9769" cy="207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691501" y="1938116"/>
              <a:ext cx="9769" cy="31051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1713212" y="2227932"/>
              <a:ext cx="9769" cy="207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1724067" y="2186530"/>
              <a:ext cx="9769" cy="62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734922" y="2207231"/>
              <a:ext cx="9769" cy="414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756633" y="1627598"/>
              <a:ext cx="9769" cy="6210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778344" y="2227932"/>
              <a:ext cx="9769" cy="207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789199" y="2207231"/>
              <a:ext cx="9769" cy="414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800055" y="2207231"/>
              <a:ext cx="9769" cy="414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821765" y="1606897"/>
              <a:ext cx="9769" cy="64173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854331" y="2186530"/>
              <a:ext cx="9769" cy="6210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865187" y="2227932"/>
              <a:ext cx="9769" cy="207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886897" y="1896714"/>
              <a:ext cx="9769" cy="35191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365840" y="3277295"/>
              <a:ext cx="9769" cy="4286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561237" y="3298727"/>
              <a:ext cx="9769" cy="214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593803" y="3277295"/>
              <a:ext cx="9769" cy="4286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626369" y="3234432"/>
              <a:ext cx="9769" cy="8572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658935" y="3298727"/>
              <a:ext cx="9769" cy="214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691501" y="3298727"/>
              <a:ext cx="9769" cy="214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713212" y="3298727"/>
              <a:ext cx="9769" cy="2143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756633" y="2955818"/>
              <a:ext cx="9769" cy="36434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1789199" y="3213000"/>
              <a:ext cx="9769" cy="107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1821765" y="2720069"/>
              <a:ext cx="9769" cy="60009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1843476" y="3277295"/>
              <a:ext cx="9769" cy="4286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1854331" y="3277295"/>
              <a:ext cx="9769" cy="4286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1886897" y="2912955"/>
              <a:ext cx="9769" cy="40720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1365840" y="4336113"/>
              <a:ext cx="9769" cy="555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1398406" y="4369456"/>
              <a:ext cx="9769" cy="222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430972" y="4358341"/>
              <a:ext cx="9769" cy="333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496104" y="4347227"/>
              <a:ext cx="9769" cy="444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561237" y="4302769"/>
              <a:ext cx="9769" cy="889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593803" y="4358341"/>
              <a:ext cx="9769" cy="333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626369" y="4313884"/>
              <a:ext cx="9769" cy="778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658935" y="4369456"/>
              <a:ext cx="9769" cy="222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691501" y="4213854"/>
              <a:ext cx="9769" cy="1778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1713212" y="4369456"/>
              <a:ext cx="9769" cy="222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1724067" y="4358341"/>
              <a:ext cx="9769" cy="3334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1734922" y="4369456"/>
              <a:ext cx="9769" cy="222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1756633" y="3869306"/>
              <a:ext cx="9769" cy="52237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1778344" y="4380570"/>
              <a:ext cx="9769" cy="111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1789199" y="4313884"/>
              <a:ext cx="9769" cy="7780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1800055" y="4369456"/>
              <a:ext cx="9769" cy="222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1821765" y="3735933"/>
              <a:ext cx="9769" cy="6557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1843476" y="4369456"/>
              <a:ext cx="9769" cy="222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1854331" y="4336113"/>
              <a:ext cx="9769" cy="5557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1865187" y="4380570"/>
              <a:ext cx="9769" cy="1111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1886897" y="3991565"/>
              <a:ext cx="9769" cy="400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2022758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2087891" y="2090224"/>
              <a:ext cx="2930" cy="15840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2126970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2153023" y="2129827"/>
              <a:ext cx="2930" cy="1188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2196444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2201872" y="2169429"/>
              <a:ext cx="2930" cy="792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2218155" y="2129827"/>
              <a:ext cx="2930" cy="1188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2244208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2283287" y="2050622"/>
              <a:ext cx="2930" cy="198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2326709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2332136" y="2169429"/>
              <a:ext cx="2930" cy="792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2335393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2348419" y="2011020"/>
              <a:ext cx="2930" cy="2376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2364702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2370130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2391841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2400525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2413552" y="1733804"/>
              <a:ext cx="2930" cy="5148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2426578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2435262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2456973" y="2169429"/>
              <a:ext cx="2930" cy="792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2478684" y="1852611"/>
              <a:ext cx="2930" cy="39602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2491710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2506598" y="2209031"/>
              <a:ext cx="2930" cy="396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2543816" y="2050622"/>
              <a:ext cx="2930" cy="1980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2022270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2109113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2152534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2174245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2178587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2217667" y="3272842"/>
              <a:ext cx="3907" cy="473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2239377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2282799" y="3272842"/>
              <a:ext cx="3907" cy="473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2321878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2326220" y="3272842"/>
              <a:ext cx="3907" cy="473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2347931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2369642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2391352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2413063" y="3083574"/>
              <a:ext cx="3907" cy="2365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2439116" y="3272842"/>
              <a:ext cx="3907" cy="473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2452142" y="3296501"/>
              <a:ext cx="3907" cy="236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2456485" y="3249184"/>
              <a:ext cx="3907" cy="7097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2478195" y="2752356"/>
              <a:ext cx="3907" cy="56780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2499906" y="3272842"/>
              <a:ext cx="3907" cy="473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2521617" y="3272842"/>
              <a:ext cx="3907" cy="473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2543327" y="2917965"/>
              <a:ext cx="3907" cy="4021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2022758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2087891" y="4325607"/>
              <a:ext cx="2930" cy="660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2109601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2126970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2153023" y="4325607"/>
              <a:ext cx="2930" cy="660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2174734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2179076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2196444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2201872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2218155" y="4309088"/>
              <a:ext cx="2930" cy="825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2239866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2244208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2283287" y="4276049"/>
              <a:ext cx="2930" cy="1156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2322367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2326709" y="4342127"/>
              <a:ext cx="2930" cy="4955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2332136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2335393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2348419" y="4276049"/>
              <a:ext cx="2930" cy="1156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2364702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2370130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2391841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2400525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2413552" y="4011739"/>
              <a:ext cx="2930" cy="37994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2426578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2435262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2439604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2452631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2456973" y="4309088"/>
              <a:ext cx="2930" cy="825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2478684" y="3830025"/>
              <a:ext cx="2930" cy="5616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2491710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2500395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2506598" y="4375165"/>
              <a:ext cx="2930" cy="165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2522105" y="4358646"/>
              <a:ext cx="2930" cy="330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2543816" y="4028258"/>
              <a:ext cx="2930" cy="3634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2672838" y="2205937"/>
              <a:ext cx="9769" cy="426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2868235" y="2205937"/>
              <a:ext cx="9769" cy="426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2933367" y="1907064"/>
              <a:ext cx="9769" cy="34156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2965933" y="2205937"/>
              <a:ext cx="9769" cy="426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2998499" y="2077849"/>
              <a:ext cx="9769" cy="17078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020210" y="2205937"/>
              <a:ext cx="9769" cy="426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063631" y="1821672"/>
              <a:ext cx="9769" cy="42696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096197" y="2120545"/>
              <a:ext cx="9769" cy="1280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107053" y="2205937"/>
              <a:ext cx="9769" cy="426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128763" y="1394710"/>
              <a:ext cx="9769" cy="85392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193896" y="1650887"/>
              <a:ext cx="9769" cy="59774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2835669" y="3295870"/>
              <a:ext cx="9769" cy="242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2933367" y="3223002"/>
              <a:ext cx="9769" cy="971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2998499" y="3247291"/>
              <a:ext cx="9769" cy="7286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031065" y="3295870"/>
              <a:ext cx="9769" cy="242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063631" y="3198712"/>
              <a:ext cx="9769" cy="12144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107053" y="3295870"/>
              <a:ext cx="9769" cy="242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128763" y="2737214"/>
              <a:ext cx="9769" cy="58294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150474" y="3295870"/>
              <a:ext cx="9769" cy="242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161330" y="3271580"/>
              <a:ext cx="9769" cy="485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193896" y="2518610"/>
              <a:ext cx="9769" cy="8015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2672838" y="4374333"/>
              <a:ext cx="9769" cy="17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2835669" y="4374333"/>
              <a:ext cx="9769" cy="17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2868235" y="4374333"/>
              <a:ext cx="9769" cy="17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2933367" y="4183469"/>
              <a:ext cx="9769" cy="2082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2965933" y="4374333"/>
              <a:ext cx="9769" cy="17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2998499" y="4270226"/>
              <a:ext cx="9769" cy="1214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3020210" y="4374333"/>
              <a:ext cx="9769" cy="17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3031065" y="4374333"/>
              <a:ext cx="9769" cy="17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3063631" y="4131415"/>
              <a:ext cx="9769" cy="26026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3096197" y="4339631"/>
              <a:ext cx="9769" cy="520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3107053" y="4356982"/>
              <a:ext cx="9769" cy="347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3128763" y="3628227"/>
              <a:ext cx="9769" cy="7634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3150474" y="4374333"/>
              <a:ext cx="9769" cy="173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3161330" y="4356982"/>
              <a:ext cx="9769" cy="347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3193896" y="3576173"/>
              <a:ext cx="9769" cy="81551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3326337" y="2216103"/>
              <a:ext cx="9769" cy="32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3391469" y="2216103"/>
              <a:ext cx="9769" cy="32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56602" y="2216103"/>
              <a:ext cx="9769" cy="32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521734" y="2216103"/>
              <a:ext cx="9769" cy="32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586866" y="2053451"/>
              <a:ext cx="9769" cy="19518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619432" y="2216103"/>
              <a:ext cx="9769" cy="32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51998" y="2118512"/>
              <a:ext cx="9769" cy="130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684564" y="2183573"/>
              <a:ext cx="9769" cy="650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695420" y="2216103"/>
              <a:ext cx="9769" cy="32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717130" y="1858269"/>
              <a:ext cx="9769" cy="3903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749696" y="2183573"/>
              <a:ext cx="9769" cy="6506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760552" y="2216103"/>
              <a:ext cx="9769" cy="3253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782263" y="1337782"/>
              <a:ext cx="9769" cy="9108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814829" y="2118512"/>
              <a:ext cx="9769" cy="130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847395" y="1630556"/>
              <a:ext cx="9769" cy="61807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586866" y="3267610"/>
              <a:ext cx="9769" cy="525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651998" y="3267610"/>
              <a:ext cx="9769" cy="525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673709" y="3302643"/>
              <a:ext cx="9769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684564" y="3267610"/>
              <a:ext cx="9769" cy="525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717130" y="3250094"/>
              <a:ext cx="9769" cy="700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727986" y="3302643"/>
              <a:ext cx="9769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738841" y="3285126"/>
              <a:ext cx="9769" cy="35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749696" y="3302643"/>
              <a:ext cx="9769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782263" y="2847217"/>
              <a:ext cx="9769" cy="47294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803973" y="3302643"/>
              <a:ext cx="9769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814829" y="3267610"/>
              <a:ext cx="9769" cy="525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825684" y="3285126"/>
              <a:ext cx="9769" cy="35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836539" y="3302643"/>
              <a:ext cx="9769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847395" y="2409308"/>
              <a:ext cx="9769" cy="91085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326337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391469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56602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521734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586866" y="4276225"/>
              <a:ext cx="9769" cy="1154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619432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651998" y="4301882"/>
              <a:ext cx="9769" cy="89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673709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684564" y="4327540"/>
              <a:ext cx="9769" cy="6414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695420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717130" y="4186422"/>
              <a:ext cx="9769" cy="20526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727986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738841" y="4366027"/>
              <a:ext cx="9769" cy="256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749696" y="4353198"/>
              <a:ext cx="9769" cy="3848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760552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782263" y="3686096"/>
              <a:ext cx="9769" cy="705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803973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814829" y="4301882"/>
              <a:ext cx="9769" cy="898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825684" y="4366027"/>
              <a:ext cx="9769" cy="2565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836539" y="4378856"/>
              <a:ext cx="9769" cy="1282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847395" y="3480833"/>
              <a:ext cx="9769" cy="9108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982279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4047411" y="2195574"/>
              <a:ext cx="4884" cy="530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069122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112543" y="2142515"/>
              <a:ext cx="4884" cy="1061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4134254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4145109" y="2195574"/>
              <a:ext cx="4884" cy="530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4155965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4177675" y="2036396"/>
              <a:ext cx="4884" cy="2122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4199386" y="2195574"/>
              <a:ext cx="4884" cy="530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4221097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4242807" y="2115985"/>
              <a:ext cx="4884" cy="1326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4264518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4286229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4291657" y="2195574"/>
              <a:ext cx="4884" cy="530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4307940" y="1983337"/>
              <a:ext cx="4884" cy="26529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4329650" y="2169044"/>
              <a:ext cx="4884" cy="795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4340506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4351361" y="2142515"/>
              <a:ext cx="4884" cy="1061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73072" y="1930278"/>
              <a:ext cx="4884" cy="3183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89355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4394783" y="2142515"/>
              <a:ext cx="4884" cy="10611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4405638" y="2222104"/>
              <a:ext cx="4884" cy="265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4416493" y="2195574"/>
              <a:ext cx="4884" cy="530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4438204" y="1797629"/>
              <a:ext cx="4884" cy="45100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4459915" y="2115985"/>
              <a:ext cx="4884" cy="1326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4481626" y="2169044"/>
              <a:ext cx="4884" cy="7958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4503336" y="2036396"/>
              <a:ext cx="4884" cy="21223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4177675" y="3284439"/>
              <a:ext cx="4884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4242807" y="3284439"/>
              <a:ext cx="4884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4264518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4286229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4307940" y="3195140"/>
              <a:ext cx="4884" cy="12501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4324223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4329650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4340506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4356789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4373072" y="3087981"/>
              <a:ext cx="4884" cy="23217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4394783" y="3284439"/>
              <a:ext cx="4884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4416493" y="3230860"/>
              <a:ext cx="4884" cy="892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4438204" y="2766504"/>
              <a:ext cx="4884" cy="55365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4454487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4459915" y="3302299"/>
              <a:ext cx="4884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4481626" y="3230860"/>
              <a:ext cx="4884" cy="892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503336" y="2837944"/>
              <a:ext cx="4884" cy="4822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982279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4047411" y="4368155"/>
              <a:ext cx="4884" cy="235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4069122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4112543" y="4344625"/>
              <a:ext cx="4884" cy="47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4134254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4145109" y="4368155"/>
              <a:ext cx="4884" cy="235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4155965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4177675" y="4274034"/>
              <a:ext cx="4884" cy="11765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4199386" y="4368155"/>
              <a:ext cx="4884" cy="235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4221097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4242807" y="4309329"/>
              <a:ext cx="4884" cy="823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4264518" y="4368155"/>
              <a:ext cx="4884" cy="235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4286229" y="4368155"/>
              <a:ext cx="4884" cy="235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4291657" y="4368155"/>
              <a:ext cx="4884" cy="235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4307940" y="4191679"/>
              <a:ext cx="4884" cy="2000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4324223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4329650" y="4344625"/>
              <a:ext cx="4884" cy="47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340506" y="4368155"/>
              <a:ext cx="4884" cy="235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351361" y="4344625"/>
              <a:ext cx="4884" cy="4706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4356789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4373072" y="4097559"/>
              <a:ext cx="4884" cy="29412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4389355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4394783" y="4321094"/>
              <a:ext cx="4884" cy="70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4405638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4416493" y="4309329"/>
              <a:ext cx="4884" cy="8235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4438204" y="3826963"/>
              <a:ext cx="4884" cy="56472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4454487" y="4379920"/>
              <a:ext cx="4884" cy="1176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4459915" y="4321094"/>
              <a:ext cx="4884" cy="705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4481626" y="4297564"/>
              <a:ext cx="4884" cy="9412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4503336" y="3979908"/>
              <a:ext cx="4884" cy="41177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4635778" y="2196585"/>
              <a:ext cx="4884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4679199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4700910" y="2170560"/>
              <a:ext cx="4884" cy="78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4744331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4766042" y="2092487"/>
              <a:ext cx="4884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4787753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4809464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4814891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4831174" y="2144536"/>
              <a:ext cx="4884" cy="1040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4852885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4874596" y="2170560"/>
              <a:ext cx="4884" cy="78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4896307" y="2118512"/>
              <a:ext cx="4884" cy="13012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4918017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4939728" y="2222609"/>
              <a:ext cx="4884" cy="2602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4961439" y="2092487"/>
              <a:ext cx="4884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4983150" y="2170560"/>
              <a:ext cx="4884" cy="78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994005" y="2196585"/>
              <a:ext cx="4884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004860" y="2092487"/>
              <a:ext cx="4884" cy="15614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026571" y="1988390"/>
              <a:ext cx="4884" cy="26024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048282" y="2144536"/>
              <a:ext cx="4884" cy="1040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069992" y="2144536"/>
              <a:ext cx="4884" cy="1040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091703" y="1572001"/>
              <a:ext cx="4884" cy="6766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113414" y="2196585"/>
              <a:ext cx="4884" cy="520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135125" y="2170560"/>
              <a:ext cx="4884" cy="7807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156835" y="2040439"/>
              <a:ext cx="4884" cy="20819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4832151" y="3266580"/>
              <a:ext cx="2930" cy="535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4853862" y="3302299"/>
              <a:ext cx="2930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4875573" y="3302299"/>
              <a:ext cx="2930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4897284" y="3284439"/>
              <a:ext cx="2930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4940705" y="3284439"/>
              <a:ext cx="2930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4946133" y="3302299"/>
              <a:ext cx="2930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4962416" y="3248720"/>
              <a:ext cx="2930" cy="714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4975442" y="3302299"/>
              <a:ext cx="2930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4978699" y="3302299"/>
              <a:ext cx="2930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027548" y="3016542"/>
              <a:ext cx="2930" cy="3036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049259" y="3266580"/>
              <a:ext cx="2930" cy="535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060114" y="3284439"/>
              <a:ext cx="2930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070969" y="3266580"/>
              <a:ext cx="2930" cy="5357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092680" y="2909383"/>
              <a:ext cx="2930" cy="41077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114391" y="3230860"/>
              <a:ext cx="2930" cy="892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136102" y="3230860"/>
              <a:ext cx="2930" cy="8929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141529" y="3302299"/>
              <a:ext cx="2930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157812" y="2837944"/>
              <a:ext cx="2930" cy="48221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4636755" y="4368382"/>
              <a:ext cx="2930" cy="233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4680176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4701887" y="4356731"/>
              <a:ext cx="2930" cy="349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4745308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4767019" y="4321777"/>
              <a:ext cx="2930" cy="699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4788730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4810441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4815868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4832151" y="4310125"/>
              <a:ext cx="2930" cy="815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4853862" y="4368382"/>
              <a:ext cx="2930" cy="233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4875573" y="4345079"/>
              <a:ext cx="2930" cy="466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4897284" y="4310125"/>
              <a:ext cx="2930" cy="815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4918994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4940705" y="4356731"/>
              <a:ext cx="2930" cy="349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4946133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4962416" y="4275171"/>
              <a:ext cx="2930" cy="1165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4975442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4978699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4984126" y="4356731"/>
              <a:ext cx="2930" cy="3495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4994982" y="4368382"/>
              <a:ext cx="2930" cy="233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005837" y="4321777"/>
              <a:ext cx="2930" cy="6990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027548" y="4077098"/>
              <a:ext cx="2930" cy="31458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049259" y="4310125"/>
              <a:ext cx="2930" cy="815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060114" y="4368382"/>
              <a:ext cx="2930" cy="2330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070969" y="4310125"/>
              <a:ext cx="2930" cy="815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092680" y="3820768"/>
              <a:ext cx="2930" cy="57091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114391" y="4310125"/>
              <a:ext cx="2930" cy="815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136102" y="4298474"/>
              <a:ext cx="2930" cy="932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141529" y="4380033"/>
              <a:ext cx="2930" cy="1165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157812" y="3983887"/>
              <a:ext cx="2930" cy="4077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289277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386975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397831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419541" y="2192867"/>
              <a:ext cx="4884" cy="557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484673" y="2137101"/>
              <a:ext cx="4884" cy="1115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500957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517240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528095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549806" y="2137101"/>
              <a:ext cx="4884" cy="1115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01911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14938" y="1997685"/>
              <a:ext cx="4884" cy="25094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47504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58359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63787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80070" y="1746736"/>
              <a:ext cx="4884" cy="50189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712636" y="2220750"/>
              <a:ext cx="4884" cy="278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745202" y="1551553"/>
              <a:ext cx="4884" cy="69708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777768" y="2109217"/>
              <a:ext cx="4884" cy="1394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810334" y="1690969"/>
              <a:ext cx="4884" cy="55766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286834" y="3302473"/>
              <a:ext cx="9769" cy="1768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482231" y="3284786"/>
              <a:ext cx="9769" cy="3537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547363" y="3302473"/>
              <a:ext cx="9769" cy="1768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12495" y="3249413"/>
              <a:ext cx="9769" cy="7074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45061" y="3284786"/>
              <a:ext cx="9769" cy="3537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55917" y="3302473"/>
              <a:ext cx="9769" cy="1768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77628" y="3072549"/>
              <a:ext cx="9769" cy="24761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710194" y="3267100"/>
              <a:ext cx="9769" cy="530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742760" y="2648074"/>
              <a:ext cx="9769" cy="67208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775326" y="3302473"/>
              <a:ext cx="9769" cy="1768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807892" y="2683447"/>
              <a:ext cx="9769" cy="63671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289277" y="4367686"/>
              <a:ext cx="4884" cy="239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386975" y="4379686"/>
              <a:ext cx="4884" cy="119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397831" y="4379686"/>
              <a:ext cx="4884" cy="119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419541" y="4367686"/>
              <a:ext cx="4884" cy="239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484673" y="4319690"/>
              <a:ext cx="4884" cy="719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500957" y="4379686"/>
              <a:ext cx="4884" cy="119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517240" y="4379686"/>
              <a:ext cx="4884" cy="119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528095" y="4379686"/>
              <a:ext cx="4884" cy="119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549806" y="4331689"/>
              <a:ext cx="4884" cy="599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01911" y="4379686"/>
              <a:ext cx="4884" cy="119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14938" y="4235696"/>
              <a:ext cx="4884" cy="1559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47504" y="4355687"/>
              <a:ext cx="4884" cy="3599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58359" y="4367686"/>
              <a:ext cx="4884" cy="239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63787" y="4379686"/>
              <a:ext cx="4884" cy="1199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80070" y="4007711"/>
              <a:ext cx="4884" cy="38397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712636" y="4343688"/>
              <a:ext cx="4884" cy="4799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745202" y="3635737"/>
              <a:ext cx="4884" cy="7559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777768" y="4319690"/>
              <a:ext cx="4884" cy="7199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810334" y="3719731"/>
              <a:ext cx="4884" cy="67195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942776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6007908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6040474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6073040" y="2192292"/>
              <a:ext cx="4884" cy="563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6138173" y="2192292"/>
              <a:ext cx="4884" cy="563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6203305" y="2023268"/>
              <a:ext cx="4884" cy="22536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6268437" y="1995097"/>
              <a:ext cx="4884" cy="25353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6301003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6311858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6317286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6333569" y="1769732"/>
              <a:ext cx="4884" cy="47890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6366135" y="2164121"/>
              <a:ext cx="4884" cy="8451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6376991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6398701" y="1544367"/>
              <a:ext cx="4884" cy="70426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6420412" y="2192292"/>
              <a:ext cx="4884" cy="563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6431267" y="2220463"/>
              <a:ext cx="4884" cy="281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6463834" y="1657049"/>
              <a:ext cx="4884" cy="59158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940334" y="3302299"/>
              <a:ext cx="9769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972900" y="3302299"/>
              <a:ext cx="9769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6070598" y="3284439"/>
              <a:ext cx="9769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6200862" y="3302299"/>
              <a:ext cx="9769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6265994" y="3284439"/>
              <a:ext cx="9769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6298561" y="3284439"/>
              <a:ext cx="9769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6331127" y="3087981"/>
              <a:ext cx="9769" cy="23217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6363693" y="3284439"/>
              <a:ext cx="9769" cy="3571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6396259" y="2587906"/>
              <a:ext cx="9769" cy="73225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6417970" y="3302299"/>
              <a:ext cx="9769" cy="1785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6428825" y="3213000"/>
              <a:ext cx="9769" cy="10715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6461391" y="2784364"/>
              <a:ext cx="9769" cy="53579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42776" y="4367445"/>
              <a:ext cx="4884" cy="242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5342" y="4379565"/>
              <a:ext cx="4884" cy="12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6007908" y="4379565"/>
              <a:ext cx="4884" cy="12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6040474" y="4379565"/>
              <a:ext cx="4884" cy="12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6073040" y="4343206"/>
              <a:ext cx="4884" cy="4847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6138173" y="4367445"/>
              <a:ext cx="4884" cy="242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6203305" y="4282607"/>
              <a:ext cx="4884" cy="10907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6268437" y="4258367"/>
              <a:ext cx="4884" cy="13331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6301003" y="4355325"/>
              <a:ext cx="4884" cy="363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6311858" y="4379565"/>
              <a:ext cx="4884" cy="12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6317286" y="4379565"/>
              <a:ext cx="4884" cy="12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6333569" y="4028092"/>
              <a:ext cx="4884" cy="36359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6366135" y="4331086"/>
              <a:ext cx="4884" cy="6059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6376991" y="4379565"/>
              <a:ext cx="4884" cy="1211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6398701" y="3591781"/>
              <a:ext cx="4884" cy="7999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6420412" y="4355325"/>
              <a:ext cx="4884" cy="3635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6431267" y="4306846"/>
              <a:ext cx="4884" cy="8483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6463834" y="3773577"/>
              <a:ext cx="4884" cy="6181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6598194" y="2180320"/>
              <a:ext cx="1046" cy="683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6627142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6630760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6663326" y="2146163"/>
              <a:ext cx="1046" cy="1024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6728459" y="2180320"/>
              <a:ext cx="1046" cy="683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6767538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6779117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6808065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6858723" y="2146163"/>
              <a:ext cx="1046" cy="10247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6868028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6880434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6905246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6916618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6923855" y="2043692"/>
              <a:ext cx="1046" cy="20494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6945566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6956421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6961073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6967277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6969448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6978132" y="2180320"/>
              <a:ext cx="1046" cy="683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6988987" y="1975378"/>
              <a:ext cx="1046" cy="2732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7002014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7010698" y="2180320"/>
              <a:ext cx="1046" cy="683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7021553" y="2112006"/>
              <a:ext cx="1046" cy="1366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7025172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7032409" y="2180320"/>
              <a:ext cx="1046" cy="683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7044815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7045978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7054119" y="1667966"/>
              <a:ext cx="1046" cy="58066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7086686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7093199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094827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097541" y="2214476"/>
              <a:ext cx="1046" cy="341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119252" y="2009535"/>
              <a:ext cx="1046" cy="2390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6727761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6778419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6792893" y="3257342"/>
              <a:ext cx="2442" cy="628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6830111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6858025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6912302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6915016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6923157" y="3215463"/>
              <a:ext cx="2442" cy="1046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6947582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6966579" y="3278281"/>
              <a:ext cx="2442" cy="41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6988289" y="3215463"/>
              <a:ext cx="2442" cy="10469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004572" y="3278281"/>
              <a:ext cx="2442" cy="41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010000" y="3257342"/>
              <a:ext cx="2442" cy="628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020856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027369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031711" y="3257342"/>
              <a:ext cx="2442" cy="6281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037139" y="3278281"/>
              <a:ext cx="2442" cy="41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053422" y="2985133"/>
              <a:ext cx="2442" cy="33502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062726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066448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072031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075132" y="3278281"/>
              <a:ext cx="2442" cy="41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081335" y="3278281"/>
              <a:ext cx="2442" cy="41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085988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096843" y="3278281"/>
              <a:ext cx="2442" cy="41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102271" y="3278281"/>
              <a:ext cx="2442" cy="4187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107698" y="3299220"/>
              <a:ext cx="2442" cy="2093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118554" y="2817620"/>
              <a:ext cx="2442" cy="502538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6598310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6627258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6630877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6663443" y="4348358"/>
              <a:ext cx="814" cy="433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6728575" y="4348358"/>
              <a:ext cx="814" cy="433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6767654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6779233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6793707" y="4348358"/>
              <a:ext cx="814" cy="433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6808181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6830925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6858839" y="4333916"/>
              <a:ext cx="814" cy="577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6868144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6880550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6905362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6913116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6915830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6916735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6923971" y="4232822"/>
              <a:ext cx="814" cy="1588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6945682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6948396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6956538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6961190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967393" y="4348358"/>
              <a:ext cx="814" cy="433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969564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978248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989104" y="4203937"/>
              <a:ext cx="814" cy="1877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7002130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7005387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7010814" y="4319474"/>
              <a:ext cx="814" cy="722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7021670" y="4319474"/>
              <a:ext cx="814" cy="722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7025288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7028183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7032525" y="4319474"/>
              <a:ext cx="814" cy="7221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7037953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7044931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7046094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7054236" y="3915095"/>
              <a:ext cx="814" cy="47658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7063540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7067262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7072845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7075947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7082150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7086802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7093315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7094943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7097657" y="4348358"/>
              <a:ext cx="814" cy="4332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7103085" y="4362800"/>
              <a:ext cx="814" cy="2888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7108513" y="4377243"/>
              <a:ext cx="814" cy="1444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7119368" y="3943979"/>
              <a:ext cx="814" cy="44770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7380039" y="2193982"/>
              <a:ext cx="4884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7401749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7445171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7488592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7510303" y="2193982"/>
              <a:ext cx="4884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7532014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7542869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7553724" y="2193982"/>
              <a:ext cx="4884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7575435" y="2002704"/>
              <a:ext cx="4884" cy="24592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7597146" y="2166657"/>
              <a:ext cx="4884" cy="819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7618857" y="2112006"/>
              <a:ext cx="4884" cy="1366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7640567" y="1920727"/>
              <a:ext cx="4884" cy="32790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7662278" y="2193982"/>
              <a:ext cx="4884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7683989" y="2139331"/>
              <a:ext cx="4884" cy="109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7692673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7705699" y="1510844"/>
              <a:ext cx="4884" cy="73778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7727410" y="2112006"/>
              <a:ext cx="4884" cy="1366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7738266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7749121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7754549" y="2221308"/>
              <a:ext cx="4884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7770832" y="1756774"/>
              <a:ext cx="4884" cy="49185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7358328" y="3302643"/>
              <a:ext cx="4884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7510303" y="3250094"/>
              <a:ext cx="4884" cy="7006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7542869" y="3302643"/>
              <a:ext cx="4884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7575435" y="3285126"/>
              <a:ext cx="4884" cy="35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7597146" y="3302643"/>
              <a:ext cx="4884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7640567" y="3197544"/>
              <a:ext cx="4884" cy="122614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7656850" y="3302643"/>
              <a:ext cx="4884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7662278" y="3267610"/>
              <a:ext cx="4884" cy="525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7673133" y="3267610"/>
              <a:ext cx="4884" cy="5254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7683989" y="3232577"/>
              <a:ext cx="4884" cy="875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7692673" y="3302643"/>
              <a:ext cx="4884" cy="1751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7705699" y="2689570"/>
              <a:ext cx="4884" cy="63058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738266" y="3285126"/>
              <a:ext cx="4884" cy="35032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7749121" y="3232577"/>
              <a:ext cx="4884" cy="8758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7770832" y="2759635"/>
              <a:ext cx="4884" cy="56052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7358328" y="4379862"/>
              <a:ext cx="4884" cy="118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7380039" y="4368039"/>
              <a:ext cx="4884" cy="236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7401749" y="4379862"/>
              <a:ext cx="4884" cy="118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7445171" y="4379862"/>
              <a:ext cx="4884" cy="118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7488592" y="4379862"/>
              <a:ext cx="4884" cy="118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7510303" y="4320748"/>
              <a:ext cx="4884" cy="709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7532014" y="4379862"/>
              <a:ext cx="4884" cy="118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7542869" y="4368039"/>
              <a:ext cx="4884" cy="236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7553724" y="4368039"/>
              <a:ext cx="4884" cy="236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7575435" y="4261635"/>
              <a:ext cx="4884" cy="13004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7597146" y="4344394"/>
              <a:ext cx="4884" cy="4729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7618857" y="4332571"/>
              <a:ext cx="4884" cy="591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7640567" y="4167053"/>
              <a:ext cx="4884" cy="2246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7656850" y="4379862"/>
              <a:ext cx="4884" cy="118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7662278" y="4332571"/>
              <a:ext cx="4884" cy="591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7673133" y="4356217"/>
              <a:ext cx="4884" cy="354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7683989" y="4285280"/>
              <a:ext cx="4884" cy="10640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7692673" y="4368039"/>
              <a:ext cx="4884" cy="2364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7705699" y="3646854"/>
              <a:ext cx="4884" cy="744830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7727410" y="4332571"/>
              <a:ext cx="4884" cy="5911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7738266" y="4356217"/>
              <a:ext cx="4884" cy="35468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7749121" y="4320748"/>
              <a:ext cx="4884" cy="7093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7754549" y="4379862"/>
              <a:ext cx="4884" cy="11822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7770832" y="3800549"/>
              <a:ext cx="4884" cy="59113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8031095" y="2193982"/>
              <a:ext cx="9769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8052806" y="2193982"/>
              <a:ext cx="9769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8063661" y="2221308"/>
              <a:ext cx="9769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8074517" y="2221308"/>
              <a:ext cx="9769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8096227" y="2193982"/>
              <a:ext cx="9769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8117938" y="2193982"/>
              <a:ext cx="9769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8139649" y="2193982"/>
              <a:ext cx="9769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8161360" y="2139331"/>
              <a:ext cx="9769" cy="10930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8204781" y="2193982"/>
              <a:ext cx="9769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8226492" y="2057355"/>
              <a:ext cx="9769" cy="19127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8248202" y="2112006"/>
              <a:ext cx="9769" cy="136627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8269913" y="2084680"/>
              <a:ext cx="9769" cy="16395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8291624" y="1893401"/>
              <a:ext cx="9769" cy="35523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8313335" y="2221308"/>
              <a:ext cx="9769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8335045" y="2166657"/>
              <a:ext cx="9769" cy="8197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8356756" y="1729448"/>
              <a:ext cx="9769" cy="51918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8378467" y="2193982"/>
              <a:ext cx="9769" cy="54651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8389322" y="2221308"/>
              <a:ext cx="9769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8400178" y="2221308"/>
              <a:ext cx="9769" cy="2732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8421888" y="1592820"/>
              <a:ext cx="9769" cy="655813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8033538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8098670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8163802" y="3234230"/>
              <a:ext cx="4884" cy="85929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8207223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8228934" y="3251416"/>
              <a:ext cx="4884" cy="687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8250645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8272356" y="3285787"/>
              <a:ext cx="4884" cy="3437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8277783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8294066" y="3251416"/>
              <a:ext cx="4884" cy="68743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8315777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8326632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8337488" y="3285787"/>
              <a:ext cx="4884" cy="34371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8342916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8359199" y="2615538"/>
              <a:ext cx="4884" cy="704620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8380909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8391765" y="3268601"/>
              <a:ext cx="4884" cy="5155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8402620" y="3302973"/>
              <a:ext cx="4884" cy="1718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8424331" y="2718653"/>
              <a:ext cx="4884" cy="601505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8033538" y="4356561"/>
              <a:ext cx="4884" cy="351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8055248" y="4368269"/>
              <a:ext cx="4884" cy="234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8066104" y="4379977"/>
              <a:ext cx="4884" cy="117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8076959" y="4379977"/>
              <a:ext cx="4884" cy="117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8098670" y="4356561"/>
              <a:ext cx="4884" cy="351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8120381" y="4368269"/>
              <a:ext cx="4884" cy="234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8142091" y="4368269"/>
              <a:ext cx="4884" cy="234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8163802" y="4286313"/>
              <a:ext cx="4884" cy="10537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8207223" y="4356561"/>
              <a:ext cx="4884" cy="351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8228934" y="4262898"/>
              <a:ext cx="4884" cy="12878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8250645" y="4321437"/>
              <a:ext cx="4884" cy="7024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8272356" y="4298021"/>
              <a:ext cx="4884" cy="936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8277783" y="4379977"/>
              <a:ext cx="4884" cy="117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8294066" y="4192650"/>
              <a:ext cx="4884" cy="199034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8315777" y="4368269"/>
              <a:ext cx="4884" cy="234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8326632" y="4379977"/>
              <a:ext cx="4884" cy="117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8337488" y="4333145"/>
              <a:ext cx="4884" cy="58539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8342916" y="4379977"/>
              <a:ext cx="4884" cy="1170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8359199" y="3689209"/>
              <a:ext cx="4884" cy="70247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8380909" y="4356561"/>
              <a:ext cx="4884" cy="3512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8391765" y="4344853"/>
              <a:ext cx="4884" cy="46831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8402620" y="4368269"/>
              <a:ext cx="4884" cy="234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8424331" y="3700917"/>
              <a:ext cx="4884" cy="690767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291478" y="1175595"/>
              <a:ext cx="137255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Men (Dark Purple)</a:t>
              </a:r>
            </a:p>
          </p:txBody>
        </p:sp>
        <p:sp>
          <p:nvSpPr>
            <p:cNvPr id="758" name="tx757"/>
            <p:cNvSpPr/>
            <p:nvPr/>
          </p:nvSpPr>
          <p:spPr>
            <a:xfrm>
              <a:off x="994664" y="1175595"/>
              <a:ext cx="127317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Centrum Women (Purple)</a:t>
              </a:r>
            </a:p>
          </p:txBody>
        </p:sp>
        <p:sp>
          <p:nvSpPr>
            <p:cNvPr id="759" name="tx758"/>
            <p:cNvSpPr/>
            <p:nvPr/>
          </p:nvSpPr>
          <p:spPr>
            <a:xfrm>
              <a:off x="1513292" y="1175595"/>
              <a:ext cx="154292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Nature's Way Adult (Dark Pink)</a:t>
              </a:r>
            </a:p>
          </p:txBody>
        </p:sp>
        <p:sp>
          <p:nvSpPr>
            <p:cNvPr id="760" name="tx759"/>
            <p:cNvSpPr/>
            <p:nvPr/>
          </p:nvSpPr>
          <p:spPr>
            <a:xfrm>
              <a:off x="2071866" y="1175595"/>
              <a:ext cx="173277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(Dark Pink)</a:t>
              </a:r>
            </a:p>
          </p:txBody>
        </p:sp>
        <p:sp>
          <p:nvSpPr>
            <p:cNvPr id="761" name="tx760"/>
            <p:cNvSpPr/>
            <p:nvPr/>
          </p:nvSpPr>
          <p:spPr>
            <a:xfrm>
              <a:off x="2858872" y="1175595"/>
              <a:ext cx="146575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Nutramin Vitamin Adult (Pink)</a:t>
              </a:r>
            </a:p>
          </p:txBody>
        </p:sp>
        <p:sp>
          <p:nvSpPr>
            <p:cNvPr id="762" name="tx761"/>
            <p:cNvSpPr/>
            <p:nvPr/>
          </p:nvSpPr>
          <p:spPr>
            <a:xfrm>
              <a:off x="3646013" y="1175541"/>
              <a:ext cx="1198473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(Dark Pink)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380195" y="1175541"/>
              <a:ext cx="1037108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Olly Women (Purple)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90119" y="1175541"/>
              <a:ext cx="112425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(Blue)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652950" y="1175541"/>
              <a:ext cx="1105594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One A Day Men (Red)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6117063" y="1175595"/>
              <a:ext cx="148436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SmartyPants Women (Purple)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6897847" y="1175595"/>
              <a:ext cx="12297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(Pink)</a:t>
              </a:r>
            </a:p>
          </p:txBody>
        </p:sp>
        <p:sp>
          <p:nvSpPr>
            <p:cNvPr id="768" name="tx767"/>
            <p:cNvSpPr/>
            <p:nvPr/>
          </p:nvSpPr>
          <p:spPr>
            <a:xfrm>
              <a:off x="7498522" y="1175595"/>
              <a:ext cx="133544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Vitafusion Women (Purple)</a:t>
              </a:r>
            </a:p>
          </p:txBody>
        </p:sp>
        <p:sp>
          <p:nvSpPr>
            <p:cNvPr id="769" name="tx768"/>
            <p:cNvSpPr/>
            <p:nvPr/>
          </p:nvSpPr>
          <p:spPr>
            <a:xfrm>
              <a:off x="72665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70" name="tx769"/>
            <p:cNvSpPr/>
            <p:nvPr/>
          </p:nvSpPr>
          <p:spPr>
            <a:xfrm>
              <a:off x="88948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71" name="tx770"/>
            <p:cNvSpPr/>
            <p:nvPr/>
          </p:nvSpPr>
          <p:spPr>
            <a:xfrm>
              <a:off x="105231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72" name="tx771"/>
            <p:cNvSpPr/>
            <p:nvPr/>
          </p:nvSpPr>
          <p:spPr>
            <a:xfrm>
              <a:off x="13801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73" name="tx772"/>
            <p:cNvSpPr/>
            <p:nvPr/>
          </p:nvSpPr>
          <p:spPr>
            <a:xfrm>
              <a:off x="154298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1705810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203364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76" name="tx775"/>
            <p:cNvSpPr/>
            <p:nvPr/>
          </p:nvSpPr>
          <p:spPr>
            <a:xfrm>
              <a:off x="2196479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77" name="tx776"/>
            <p:cNvSpPr/>
            <p:nvPr/>
          </p:nvSpPr>
          <p:spPr>
            <a:xfrm>
              <a:off x="235930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78" name="tx777"/>
            <p:cNvSpPr/>
            <p:nvPr/>
          </p:nvSpPr>
          <p:spPr>
            <a:xfrm>
              <a:off x="268714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79" name="tx778"/>
            <p:cNvSpPr/>
            <p:nvPr/>
          </p:nvSpPr>
          <p:spPr>
            <a:xfrm>
              <a:off x="2849978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3012809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334064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82" name="tx781"/>
            <p:cNvSpPr/>
            <p:nvPr/>
          </p:nvSpPr>
          <p:spPr>
            <a:xfrm>
              <a:off x="3503477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83" name="tx782"/>
            <p:cNvSpPr/>
            <p:nvPr/>
          </p:nvSpPr>
          <p:spPr>
            <a:xfrm>
              <a:off x="3666308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84" name="tx783"/>
            <p:cNvSpPr/>
            <p:nvPr/>
          </p:nvSpPr>
          <p:spPr>
            <a:xfrm>
              <a:off x="399414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85" name="tx784"/>
            <p:cNvSpPr/>
            <p:nvPr/>
          </p:nvSpPr>
          <p:spPr>
            <a:xfrm>
              <a:off x="4156976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4319807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464764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4810475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4973306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530114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546397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5626805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595464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6117474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6280304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660814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6770973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6933803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726164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7424472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7587302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7915140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2.5</a:t>
              </a:r>
            </a:p>
          </p:txBody>
        </p:sp>
        <p:sp>
          <p:nvSpPr>
            <p:cNvPr id="803" name="tx802"/>
            <p:cNvSpPr/>
            <p:nvPr/>
          </p:nvSpPr>
          <p:spPr>
            <a:xfrm>
              <a:off x="8077971" y="444866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5.0</a:t>
              </a:r>
            </a:p>
          </p:txBody>
        </p:sp>
        <p:sp>
          <p:nvSpPr>
            <p:cNvPr id="804" name="tx803"/>
            <p:cNvSpPr/>
            <p:nvPr/>
          </p:nvSpPr>
          <p:spPr>
            <a:xfrm>
              <a:off x="8240801" y="4450219"/>
              <a:ext cx="176547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7.5</a:t>
              </a:r>
            </a:p>
          </p:txBody>
        </p:sp>
        <p:sp>
          <p:nvSpPr>
            <p:cNvPr id="805" name="rc804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345718" y="4626864"/>
              <a:ext cx="2452562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415307" y="4626864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424307" y="4635863"/>
              <a:ext cx="201456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4391702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4400702" y="4635863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368097" y="462686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377097" y="4635863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3704352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798)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4680747" y="4662860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745)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5657142" y="4691137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Liking Means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118290" y="316187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741111" y="27526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363933" y="327054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86755" y="22964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609577" y="21814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232399" y="303847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855221" y="302377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78043" y="24437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6100865" y="238885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6723687" y="28626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7346509" y="221905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969331" y="24237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139050" y="201529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1761872" y="2126750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384694" y="225556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07516" y="1671548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630338" y="1505821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253160" y="191864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875982" y="197806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5498804" y="179921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6121626" y="1838403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6744448" y="1975852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367269" y="1743485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7990091" y="1790754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159811" y="274653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2633" y="250746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05455" y="273524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028277" y="1959253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651099" y="1807699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273921" y="248129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896743" y="2508500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519564" y="21134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142386" y="2106711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765208" y="2400676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388030" y="1976608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010852" y="2098032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132735" y="2902798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143115" y="2902798"/>
              <a:ext cx="0" cy="567802"/>
            </a:xfrm>
            <a:custGeom>
              <a:avLst/>
              <a:pathLst>
                <a:path w="0" h="567802">
                  <a:moveTo>
                    <a:pt x="0" y="0"/>
                  </a:moveTo>
                  <a:lnTo>
                    <a:pt x="0" y="56780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132735" y="3470601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55557" y="2502168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65937" y="2502168"/>
              <a:ext cx="0" cy="550549"/>
            </a:xfrm>
            <a:custGeom>
              <a:avLst/>
              <a:pathLst>
                <a:path w="0" h="550549">
                  <a:moveTo>
                    <a:pt x="0" y="0"/>
                  </a:moveTo>
                  <a:lnTo>
                    <a:pt x="0" y="550549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55557" y="3052718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78379" y="2898913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88759" y="2898913"/>
              <a:ext cx="0" cy="792913"/>
            </a:xfrm>
            <a:custGeom>
              <a:avLst/>
              <a:pathLst>
                <a:path w="0" h="792913">
                  <a:moveTo>
                    <a:pt x="0" y="0"/>
                  </a:moveTo>
                  <a:lnTo>
                    <a:pt x="0" y="79291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8379" y="369182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01201" y="2002937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11581" y="2002937"/>
              <a:ext cx="0" cy="636591"/>
            </a:xfrm>
            <a:custGeom>
              <a:avLst/>
              <a:pathLst>
                <a:path w="0" h="636591">
                  <a:moveTo>
                    <a:pt x="0" y="0"/>
                  </a:moveTo>
                  <a:lnTo>
                    <a:pt x="0" y="63659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01201" y="2639528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24023" y="1922992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634403" y="1922992"/>
              <a:ext cx="0" cy="566572"/>
            </a:xfrm>
            <a:custGeom>
              <a:avLst/>
              <a:pathLst>
                <a:path w="0" h="566572">
                  <a:moveTo>
                    <a:pt x="0" y="0"/>
                  </a:moveTo>
                  <a:lnTo>
                    <a:pt x="0" y="56657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624023" y="2489565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246845" y="275676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257225" y="2756764"/>
              <a:ext cx="0" cy="613075"/>
            </a:xfrm>
            <a:custGeom>
              <a:avLst/>
              <a:pathLst>
                <a:path w="0" h="613075">
                  <a:moveTo>
                    <a:pt x="0" y="0"/>
                  </a:moveTo>
                  <a:lnTo>
                    <a:pt x="0" y="613075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246845" y="3369839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869667" y="2721023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880047" y="2721023"/>
              <a:ext cx="0" cy="655160"/>
            </a:xfrm>
            <a:custGeom>
              <a:avLst/>
              <a:pathLst>
                <a:path w="0" h="655160">
                  <a:moveTo>
                    <a:pt x="0" y="0"/>
                  </a:moveTo>
                  <a:lnTo>
                    <a:pt x="0" y="65516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869667" y="337618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492489" y="2180351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502869" y="2180351"/>
              <a:ext cx="0" cy="576531"/>
            </a:xfrm>
            <a:custGeom>
              <a:avLst/>
              <a:pathLst>
                <a:path w="0" h="576531">
                  <a:moveTo>
                    <a:pt x="0" y="0"/>
                  </a:moveTo>
                  <a:lnTo>
                    <a:pt x="0" y="57653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492489" y="2756882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115310" y="213158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125691" y="2131584"/>
              <a:ext cx="0" cy="564183"/>
            </a:xfrm>
            <a:custGeom>
              <a:avLst/>
              <a:pathLst>
                <a:path w="0" h="564183">
                  <a:moveTo>
                    <a:pt x="0" y="0"/>
                  </a:moveTo>
                  <a:lnTo>
                    <a:pt x="0" y="56418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115310" y="2695768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738132" y="2510352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748513" y="2510352"/>
              <a:ext cx="0" cy="754292"/>
            </a:xfrm>
            <a:custGeom>
              <a:avLst/>
              <a:pathLst>
                <a:path w="0" h="754292">
                  <a:moveTo>
                    <a:pt x="0" y="0"/>
                  </a:moveTo>
                  <a:lnTo>
                    <a:pt x="0" y="754292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738132" y="3264645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360954" y="202040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371335" y="2020400"/>
              <a:ext cx="0" cy="446963"/>
            </a:xfrm>
            <a:custGeom>
              <a:avLst/>
              <a:pathLst>
                <a:path w="0" h="446963">
                  <a:moveTo>
                    <a:pt x="0" y="0"/>
                  </a:moveTo>
                  <a:lnTo>
                    <a:pt x="0" y="44696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360954" y="246736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83776" y="217873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994157" y="2178734"/>
              <a:ext cx="0" cy="539676"/>
            </a:xfrm>
            <a:custGeom>
              <a:avLst/>
              <a:pathLst>
                <a:path w="0" h="539676">
                  <a:moveTo>
                    <a:pt x="0" y="0"/>
                  </a:moveTo>
                  <a:lnTo>
                    <a:pt x="0" y="539676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983776" y="271841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153496" y="175822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163876" y="1758226"/>
              <a:ext cx="0" cy="563784"/>
            </a:xfrm>
            <a:custGeom>
              <a:avLst/>
              <a:pathLst>
                <a:path w="0" h="563784">
                  <a:moveTo>
                    <a:pt x="0" y="0"/>
                  </a:moveTo>
                  <a:lnTo>
                    <a:pt x="0" y="56378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153496" y="232201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776318" y="1878227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786698" y="1878227"/>
              <a:ext cx="0" cy="546698"/>
            </a:xfrm>
            <a:custGeom>
              <a:avLst/>
              <a:pathLst>
                <a:path w="0" h="546698">
                  <a:moveTo>
                    <a:pt x="0" y="0"/>
                  </a:moveTo>
                  <a:lnTo>
                    <a:pt x="0" y="546698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776318" y="2424925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399140" y="1956968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09520" y="1956968"/>
              <a:ext cx="0" cy="646851"/>
            </a:xfrm>
            <a:custGeom>
              <a:avLst/>
              <a:pathLst>
                <a:path w="0" h="646851">
                  <a:moveTo>
                    <a:pt x="0" y="0"/>
                  </a:moveTo>
                  <a:lnTo>
                    <a:pt x="0" y="646851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9140" y="260382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021962" y="146982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32342" y="1469826"/>
              <a:ext cx="0" cy="453097"/>
            </a:xfrm>
            <a:custGeom>
              <a:avLst/>
              <a:pathLst>
                <a:path w="0" h="453097">
                  <a:moveTo>
                    <a:pt x="0" y="0"/>
                  </a:moveTo>
                  <a:lnTo>
                    <a:pt x="0" y="45309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21962" y="1922923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644784" y="137419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55164" y="1374190"/>
              <a:ext cx="0" cy="312913"/>
            </a:xfrm>
            <a:custGeom>
              <a:avLst/>
              <a:pathLst>
                <a:path w="0" h="312913">
                  <a:moveTo>
                    <a:pt x="0" y="0"/>
                  </a:moveTo>
                  <a:lnTo>
                    <a:pt x="0" y="31291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644784" y="168710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67605" y="175691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277986" y="1756914"/>
              <a:ext cx="0" cy="373117"/>
            </a:xfrm>
            <a:custGeom>
              <a:avLst/>
              <a:pathLst>
                <a:path w="0" h="373117">
                  <a:moveTo>
                    <a:pt x="0" y="0"/>
                  </a:moveTo>
                  <a:lnTo>
                    <a:pt x="0" y="37311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267605" y="2130031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0427" y="179698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900808" y="1796986"/>
              <a:ext cx="0" cy="411814"/>
            </a:xfrm>
            <a:custGeom>
              <a:avLst/>
              <a:pathLst>
                <a:path w="0" h="411814">
                  <a:moveTo>
                    <a:pt x="0" y="0"/>
                  </a:moveTo>
                  <a:lnTo>
                    <a:pt x="0" y="411814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0427" y="220880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513249" y="1623847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523630" y="1623847"/>
              <a:ext cx="0" cy="400393"/>
            </a:xfrm>
            <a:custGeom>
              <a:avLst/>
              <a:pathLst>
                <a:path w="0" h="400393">
                  <a:moveTo>
                    <a:pt x="0" y="0"/>
                  </a:moveTo>
                  <a:lnTo>
                    <a:pt x="0" y="40039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513249" y="202424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136071" y="1635587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146452" y="1635587"/>
              <a:ext cx="0" cy="455283"/>
            </a:xfrm>
            <a:custGeom>
              <a:avLst/>
              <a:pathLst>
                <a:path w="0" h="455283">
                  <a:moveTo>
                    <a:pt x="0" y="0"/>
                  </a:moveTo>
                  <a:lnTo>
                    <a:pt x="0" y="455283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136071" y="209087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758893" y="1754075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769273" y="1754075"/>
              <a:ext cx="0" cy="493205"/>
            </a:xfrm>
            <a:custGeom>
              <a:avLst/>
              <a:pathLst>
                <a:path w="0" h="493205">
                  <a:moveTo>
                    <a:pt x="0" y="0"/>
                  </a:moveTo>
                  <a:lnTo>
                    <a:pt x="0" y="493205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758893" y="2247281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381715" y="159344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392095" y="1593446"/>
              <a:ext cx="0" cy="349729"/>
            </a:xfrm>
            <a:custGeom>
              <a:avLst/>
              <a:pathLst>
                <a:path w="0" h="349729">
                  <a:moveTo>
                    <a:pt x="0" y="0"/>
                  </a:moveTo>
                  <a:lnTo>
                    <a:pt x="0" y="349729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381715" y="194317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8004537" y="162506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8014917" y="1625066"/>
              <a:ext cx="0" cy="381027"/>
            </a:xfrm>
            <a:custGeom>
              <a:avLst/>
              <a:pathLst>
                <a:path w="0" h="381027">
                  <a:moveTo>
                    <a:pt x="0" y="0"/>
                  </a:moveTo>
                  <a:lnTo>
                    <a:pt x="0" y="381027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8004537" y="200609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174257" y="255086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184637" y="2550866"/>
              <a:ext cx="0" cy="440979"/>
            </a:xfrm>
            <a:custGeom>
              <a:avLst/>
              <a:pathLst>
                <a:path w="0" h="440979">
                  <a:moveTo>
                    <a:pt x="0" y="0"/>
                  </a:moveTo>
                  <a:lnTo>
                    <a:pt x="0" y="44097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174257" y="299184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797078" y="2330765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807459" y="2330765"/>
              <a:ext cx="0" cy="403045"/>
            </a:xfrm>
            <a:custGeom>
              <a:avLst/>
              <a:pathLst>
                <a:path w="0" h="403045">
                  <a:moveTo>
                    <a:pt x="0" y="0"/>
                  </a:moveTo>
                  <a:lnTo>
                    <a:pt x="0" y="40304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97078" y="2733811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19900" y="249631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30281" y="2496316"/>
              <a:ext cx="0" cy="527517"/>
            </a:xfrm>
            <a:custGeom>
              <a:avLst/>
              <a:pathLst>
                <a:path w="0" h="527517">
                  <a:moveTo>
                    <a:pt x="0" y="0"/>
                  </a:moveTo>
                  <a:lnTo>
                    <a:pt x="0" y="52751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419900" y="3023833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042722" y="178857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053103" y="1788576"/>
              <a:ext cx="0" cy="391005"/>
            </a:xfrm>
            <a:custGeom>
              <a:avLst/>
              <a:pathLst>
                <a:path w="0" h="391005">
                  <a:moveTo>
                    <a:pt x="0" y="0"/>
                  </a:moveTo>
                  <a:lnTo>
                    <a:pt x="0" y="39100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042722" y="2179581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65544" y="1673201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75925" y="1673201"/>
              <a:ext cx="0" cy="318648"/>
            </a:xfrm>
            <a:custGeom>
              <a:avLst/>
              <a:pathLst>
                <a:path w="0" h="318648">
                  <a:moveTo>
                    <a:pt x="0" y="0"/>
                  </a:moveTo>
                  <a:lnTo>
                    <a:pt x="0" y="31864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65544" y="1991849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288366" y="231177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298747" y="2311776"/>
              <a:ext cx="0" cy="388683"/>
            </a:xfrm>
            <a:custGeom>
              <a:avLst/>
              <a:pathLst>
                <a:path w="0" h="388683">
                  <a:moveTo>
                    <a:pt x="0" y="0"/>
                  </a:moveTo>
                  <a:lnTo>
                    <a:pt x="0" y="388683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288366" y="270046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911188" y="2327322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921568" y="2327322"/>
              <a:ext cx="0" cy="412007"/>
            </a:xfrm>
            <a:custGeom>
              <a:avLst/>
              <a:pathLst>
                <a:path w="0" h="412007">
                  <a:moveTo>
                    <a:pt x="0" y="0"/>
                  </a:moveTo>
                  <a:lnTo>
                    <a:pt x="0" y="412007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911188" y="2739329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534010" y="196008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544390" y="1960080"/>
              <a:ext cx="0" cy="356465"/>
            </a:xfrm>
            <a:custGeom>
              <a:avLst/>
              <a:pathLst>
                <a:path w="0" h="356465">
                  <a:moveTo>
                    <a:pt x="0" y="0"/>
                  </a:moveTo>
                  <a:lnTo>
                    <a:pt x="0" y="35646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534010" y="2316546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6156832" y="1948677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6167212" y="1948677"/>
              <a:ext cx="0" cy="365719"/>
            </a:xfrm>
            <a:custGeom>
              <a:avLst/>
              <a:pathLst>
                <a:path w="0" h="365719">
                  <a:moveTo>
                    <a:pt x="0" y="0"/>
                  </a:moveTo>
                  <a:lnTo>
                    <a:pt x="0" y="36571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6156832" y="2314397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6779654" y="2195930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790034" y="2195930"/>
              <a:ext cx="0" cy="459145"/>
            </a:xfrm>
            <a:custGeom>
              <a:avLst/>
              <a:pathLst>
                <a:path w="0" h="459145">
                  <a:moveTo>
                    <a:pt x="0" y="0"/>
                  </a:moveTo>
                  <a:lnTo>
                    <a:pt x="0" y="459145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79654" y="2655075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2476" y="185759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412856" y="1857594"/>
              <a:ext cx="0" cy="287679"/>
            </a:xfrm>
            <a:custGeom>
              <a:avLst/>
              <a:pathLst>
                <a:path w="0" h="287679">
                  <a:moveTo>
                    <a:pt x="0" y="0"/>
                  </a:moveTo>
                  <a:lnTo>
                    <a:pt x="0" y="287679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402476" y="2145274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8025298" y="1954902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8035678" y="1954902"/>
              <a:ext cx="0" cy="335910"/>
            </a:xfrm>
            <a:custGeom>
              <a:avLst/>
              <a:pathLst>
                <a:path w="0" h="335910">
                  <a:moveTo>
                    <a:pt x="0" y="0"/>
                  </a:moveTo>
                  <a:lnTo>
                    <a:pt x="0" y="33591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025298" y="2290813"/>
              <a:ext cx="20760" cy="0"/>
            </a:xfrm>
            <a:custGeom>
              <a:avLst/>
              <a:pathLst>
                <a:path w="20760" h="0">
                  <a:moveTo>
                    <a:pt x="0" y="0"/>
                  </a:moveTo>
                  <a:lnTo>
                    <a:pt x="20760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384017" y="3842061"/>
              <a:ext cx="155971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Men (Dark Purple)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2047813" y="3842061"/>
              <a:ext cx="196905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 (Dark Pink)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311541" y="3841999"/>
              <a:ext cx="1178532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 (Purple)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5925883" y="3842061"/>
              <a:ext cx="168678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SmartyPants Women (Purple)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063300" y="3987533"/>
              <a:ext cx="1446795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Centrum Women (Purple)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2822347" y="3987533"/>
              <a:ext cx="166563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Nutramin Vitamin Adult (Pink)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4884847" y="3987471"/>
              <a:ext cx="1277565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 (Blue)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6693347" y="3987533"/>
              <a:ext cx="139749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 (Pink)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532860" y="4133005"/>
              <a:ext cx="1753319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Nature's Way Adult (Dark Pink)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3597035" y="4132943"/>
              <a:ext cx="1361901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Olly Women (Dark Pink)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518273" y="4132943"/>
              <a:ext cx="1256357" cy="119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One A Day Men (Red)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7256142" y="4133005"/>
              <a:ext cx="151755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Vitafusion Women (Purple)</a:t>
              </a:r>
            </a:p>
          </p:txBody>
        </p:sp>
        <p:sp>
          <p:nvSpPr>
            <p:cNvPr id="162" name="rc161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293527" y="4418096"/>
              <a:ext cx="259174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432705" y="4487685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517607" y="45725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45465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4409099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4001" y="4572587"/>
              <a:ext cx="49651" cy="49651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431045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385494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5470396" y="4572587"/>
              <a:ext cx="49651" cy="49651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407440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3721750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1 (n = 798)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4698144" y="4523681"/>
              <a:ext cx="61776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2 (n = 745)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5674539" y="4551959"/>
              <a:ext cx="141138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Roboto"/>
                  <a:cs typeface="Roboto"/>
                </a:rPr>
                <a:t>All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Men (Dark 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3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3790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1813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7106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23665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5795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452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8174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84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6974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9981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6696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957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16317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032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36618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21982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7533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6019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62899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4441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647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649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44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706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22144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434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17336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4801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66599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758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1669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8105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37508" y="204989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68424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62.6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86538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5804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671751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84762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57273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122592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599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002603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0336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74828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0093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93696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839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30517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7135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50345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58476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0715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416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749293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6996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470104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650171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58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519591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4866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03881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785321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7116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63315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721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115717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0.407 if recommended adjustments made.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Centrum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943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3164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7772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078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6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4028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259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5306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43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266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727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579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883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622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59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0855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521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936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501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6031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707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3978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7506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723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078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3725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724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610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4851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216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2445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1297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133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0800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3110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35849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4897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31854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787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6315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88176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740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64735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39074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733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98824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55326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0831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12452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03026" y="15640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055844" y="1625944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7755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13054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7770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77652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66229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0.278 if recommended adjustments made.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Nature's Way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3108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713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9182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11868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5466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51691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0332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79471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905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31790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5863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8956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5085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645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6513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6416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4418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3604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200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48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525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5656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33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670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9268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3266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625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7313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6441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2271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16062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649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223398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9198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8518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22085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383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99891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1043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623080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152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080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13762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43.1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6972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56564" y="369314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46783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747001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6558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25249" y="393646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331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051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30517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77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70872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3879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72208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32062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318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143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677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78310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4935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27887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0.782 if recommended adjustments made.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540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640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4247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7811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9794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89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92804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531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6471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890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6340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4282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55618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3220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7669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324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1733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207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710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740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685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249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5548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9538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98912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246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502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030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558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77106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2034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94405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59244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369263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4765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6335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4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510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3321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58315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5230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195176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3921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333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861361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272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072080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3764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7851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259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6199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79241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9034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43010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6066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60055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4298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29867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5543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0823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61019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76238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2551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249228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0.197 if recommended adjustments made.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Nutramin Vitamin Adult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052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1300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958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8325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674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750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0909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7172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74207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431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725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6173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4122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445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06569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7176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9740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3330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250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8888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3701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5991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18624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6755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935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6691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187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7224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1233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8918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1039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3520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9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13774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72632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80243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9615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76897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7243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4827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7776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9225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53.3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646400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5100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7086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022827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0258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38225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767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406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421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904329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49142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98076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305172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877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974347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2396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027589" y="2232392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17512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9700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9.8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0.100 if recommended adjustments made.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4034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5448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7481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7944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8043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875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5755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4014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312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88372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589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3069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34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86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52522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714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94190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831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4975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406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758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77946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6781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15759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6935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3277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5618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32233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5137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7085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8012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7575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708613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75505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84.0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84999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053311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99670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0953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9268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880724" y="2477579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0661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5505" y="3570674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55.4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3641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18889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41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1209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851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30517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1488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30401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7660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24708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5349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492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712013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8106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084640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983292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6276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9870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32890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67005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27508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5655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013693" y="223213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0643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7062765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0.491 if recommended adjustments made.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Olly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315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8252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4692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32965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19725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9897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9051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085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5195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010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365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4295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8460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787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20465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532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0088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7271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3437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219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554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220020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468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3248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4502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5959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9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3695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7349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8641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36731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130431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44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34827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277768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4143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1027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1368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824760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506202" y="284044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17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34718" y="17465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517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15122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839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351749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843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06055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32307" y="33270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4895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712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6057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505375" y="1624886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04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30030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26.8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5544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01080" y="381505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24487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674765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4011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6928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0.439 if recommended adjustments made.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Breakdown by Type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103412" y="2644906"/>
              <a:ext cx="5985903" cy="1085163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103412" y="1439169"/>
              <a:ext cx="1548517" cy="1085163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103412" y="309520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142437" y="313591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79%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2103412" y="1889472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142437" y="1930174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19583" y="3102656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82413" y="1893273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769322" y="3187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9322" y="1981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3412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10296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117180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624064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130948" y="391093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93279" y="3967682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57784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964668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471553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978437" y="3967682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977652" y="4418096"/>
              <a:ext cx="223742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16830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25830" y="4496685"/>
              <a:ext cx="201456" cy="201456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73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306368" y="4496685"/>
              <a:ext cx="201456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405875" y="4512581"/>
              <a:ext cx="8219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Respondent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586413" y="4508935"/>
              <a:ext cx="5590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Sensory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 (Blue)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710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6061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065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85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2910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8140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570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35540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233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922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7627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4806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8858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8399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6622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1558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3282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666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4551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9711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8033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134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2661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40310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7936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4439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286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96878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82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2135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517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81586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620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1136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11693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372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596200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119250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6225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60578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285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97397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7951" y="1685971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8578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91005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21.7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891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6738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6102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3343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7181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760332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7632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46.8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855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18581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178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708279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98829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749091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92142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273955" y="3813999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339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1869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6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2103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0.197 if recommended adjustments made.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One A Day Men (Red)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885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1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339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84153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79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401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25167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8086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3794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18986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796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322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5389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3049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7432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54827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5270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32407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7920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22219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25768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0272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109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61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639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2490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4551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8725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494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2311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77845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80390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9374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16299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391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46710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4308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4528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55684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113783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84642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95038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84800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741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44128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1013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04842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5344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32192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29250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8437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27365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62861" y="33270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332394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1614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11315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91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554235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76034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9691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177748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54581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36370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8362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109075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0.204 if recommended adjustments made.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SmartyPants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56964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668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0378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397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1830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135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693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0964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345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54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5619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1942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1203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9405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7940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63482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7538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407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5126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928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150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60855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6762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1276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602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3534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115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9290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8056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996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6315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874817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20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43049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44959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88254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18765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98468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40157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39713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5989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67148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99471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25554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24572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099246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3999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058993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45887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56437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4453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018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913727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981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432857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65376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658625" y="235485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16731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98076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1081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40478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68323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0.531 if recommended adjustments made.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 (Pink)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Vitafusion Women (Pink)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1, Product: Vitafusion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5925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676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517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2237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85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114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3154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33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6519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1571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9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4020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003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2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903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997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362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9911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3838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629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7128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935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8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0563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3799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202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554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2778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31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3805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3753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6085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8977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81261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56908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2889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0375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6638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20595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88545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57089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6233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947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0724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0553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2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9549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0491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4141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635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88985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68130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18072" y="3328409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98685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4389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614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8517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25429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6063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8297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1831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685760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68055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91371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0.138 if recommended adjustments made.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Local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Local Optimizations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Men (Dark 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323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9075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6728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7106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5795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66690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26542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842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5945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9981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34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9576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3297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0322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60306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3661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6674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129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6019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6289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01931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6479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50754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449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5846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7063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5762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4348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730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79835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6659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2490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1669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9686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37508" y="204989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74.5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212749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78021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5804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84762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72079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59448" y="259818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599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6462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0336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8588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0093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6349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839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908238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7135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97265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8159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0715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416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324487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6996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812718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650171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63640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58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81469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4866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7824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03528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8175505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8.1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7116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554189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721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273774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0.291 if recommended adjustments made.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Centrum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943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3164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77727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0780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61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4028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259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5306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4380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266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7270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579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88300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6222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59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08557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521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9365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501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6031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7072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39785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7506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723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7078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37253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724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610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4851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216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82445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1297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133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70800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431109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35849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34897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31854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67787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743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6315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188176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740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64735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390744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733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198824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55326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08316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012452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03026" y="15640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055844" y="1625944"/>
              <a:ext cx="168747" cy="612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7.7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7755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013054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677707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77652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66229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8.4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0.461 if recommended adjustments made.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Nature's Way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1074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713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7643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11868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5466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6655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03320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87240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9052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2642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5863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8956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4374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6455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67786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64161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574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1332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2006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481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525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51297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336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8804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92689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524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625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541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64417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2984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412628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649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069544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9198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8518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970682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383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177581" y="259712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1043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569382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152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080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742641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6972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983033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46783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879446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38394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505805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331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05172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051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305172" y="308377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77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18150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3879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5606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32062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57603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143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677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59366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4935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35018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0.484 if recommended adjustments made.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5407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424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2864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97944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8913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92804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8062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64712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5887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73324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4282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9158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32206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94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324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2344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207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7406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265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68517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1328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5548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989126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77733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5026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433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5584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35554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2034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141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59244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305172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4765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333819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17.8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4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196503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3321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111448" y="2598436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5230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93916" y="357147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38420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51.7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333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221042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272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94654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3764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28616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259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79241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317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9034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438053" y="308483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6066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4298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082510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5543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48543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61019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660715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2551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19322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0.106 if recommended adjustments made.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Sensory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54182" y="1277061"/>
              <a:ext cx="4985169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54182" y="1402078"/>
              <a:ext cx="3217038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54182" y="2027164"/>
              <a:ext cx="1822953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154182" y="1652113"/>
              <a:ext cx="2364949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154182" y="2902285"/>
              <a:ext cx="1207722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54182" y="1902147"/>
              <a:ext cx="1885370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154182" y="2527233"/>
              <a:ext cx="1412182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154182" y="3777406"/>
              <a:ext cx="993101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154182" y="3152319"/>
              <a:ext cx="1170431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154182" y="2152182"/>
              <a:ext cx="1725246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154182" y="1527096"/>
              <a:ext cx="2604573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54182" y="2402216"/>
              <a:ext cx="1446109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154182" y="3402354"/>
              <a:ext cx="1144755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154182" y="3277337"/>
              <a:ext cx="1150141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154182" y="2652251"/>
              <a:ext cx="1370979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154182" y="2777268"/>
              <a:ext cx="1244240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154182" y="4027440"/>
              <a:ext cx="949932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154182" y="4277474"/>
              <a:ext cx="895082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154182" y="3527371"/>
              <a:ext cx="1113179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154182" y="3027302"/>
              <a:ext cx="1187920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154182" y="2277199"/>
              <a:ext cx="1613196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3154182" y="4152457"/>
              <a:ext cx="949198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3154182" y="3902423"/>
              <a:ext cx="977576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3154182" y="1777130"/>
              <a:ext cx="1982859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154182" y="3652388"/>
              <a:ext cx="1087764" cy="11251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3154182" y="1258309"/>
              <a:ext cx="351802" cy="167289"/>
            </a:xfrm>
            <a:custGeom>
              <a:avLst/>
              <a:pathLst>
                <a:path w="351802" h="167289">
                  <a:moveTo>
                    <a:pt x="0" y="167289"/>
                  </a:moveTo>
                  <a:lnTo>
                    <a:pt x="351802" y="167289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193208" y="1281742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3" name="pg32"/>
            <p:cNvSpPr/>
            <p:nvPr/>
          </p:nvSpPr>
          <p:spPr>
            <a:xfrm>
              <a:off x="3154182" y="136605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193208" y="140675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5" name="pg34"/>
            <p:cNvSpPr/>
            <p:nvPr/>
          </p:nvSpPr>
          <p:spPr>
            <a:xfrm>
              <a:off x="3154182" y="199114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3193208" y="203184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7" name="pg36"/>
            <p:cNvSpPr/>
            <p:nvPr/>
          </p:nvSpPr>
          <p:spPr>
            <a:xfrm>
              <a:off x="3154182" y="161609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3193208" y="165679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9" name="pg38"/>
            <p:cNvSpPr/>
            <p:nvPr/>
          </p:nvSpPr>
          <p:spPr>
            <a:xfrm>
              <a:off x="3154182" y="286626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3193208" y="290696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pg40"/>
            <p:cNvSpPr/>
            <p:nvPr/>
          </p:nvSpPr>
          <p:spPr>
            <a:xfrm>
              <a:off x="3154182" y="186612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193208" y="190682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3" name="pg42"/>
            <p:cNvSpPr/>
            <p:nvPr/>
          </p:nvSpPr>
          <p:spPr>
            <a:xfrm>
              <a:off x="3154182" y="249121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3193208" y="253191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5" name="pg44"/>
            <p:cNvSpPr/>
            <p:nvPr/>
          </p:nvSpPr>
          <p:spPr>
            <a:xfrm>
              <a:off x="3154182" y="374138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3193208" y="378208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pg46"/>
            <p:cNvSpPr/>
            <p:nvPr/>
          </p:nvSpPr>
          <p:spPr>
            <a:xfrm>
              <a:off x="3154182" y="311629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193208" y="315700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9" name="pg48"/>
            <p:cNvSpPr/>
            <p:nvPr/>
          </p:nvSpPr>
          <p:spPr>
            <a:xfrm>
              <a:off x="3154182" y="211616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3193208" y="215686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1" name="pg50"/>
            <p:cNvSpPr/>
            <p:nvPr/>
          </p:nvSpPr>
          <p:spPr>
            <a:xfrm>
              <a:off x="3154182" y="149107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193208" y="153177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3" name="pg52"/>
            <p:cNvSpPr/>
            <p:nvPr/>
          </p:nvSpPr>
          <p:spPr>
            <a:xfrm>
              <a:off x="3154182" y="236619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3193208" y="240689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5" name="pg54"/>
            <p:cNvSpPr/>
            <p:nvPr/>
          </p:nvSpPr>
          <p:spPr>
            <a:xfrm>
              <a:off x="3154182" y="336633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3193208" y="340703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7" name="pg56"/>
            <p:cNvSpPr/>
            <p:nvPr/>
          </p:nvSpPr>
          <p:spPr>
            <a:xfrm>
              <a:off x="3154182" y="3241315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3193208" y="3282017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9" name="pg58"/>
            <p:cNvSpPr/>
            <p:nvPr/>
          </p:nvSpPr>
          <p:spPr>
            <a:xfrm>
              <a:off x="3154182" y="261622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3193208" y="265693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1" name="pg60"/>
            <p:cNvSpPr/>
            <p:nvPr/>
          </p:nvSpPr>
          <p:spPr>
            <a:xfrm>
              <a:off x="3154182" y="27412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3193208" y="27819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3" name="pg62"/>
            <p:cNvSpPr/>
            <p:nvPr/>
          </p:nvSpPr>
          <p:spPr>
            <a:xfrm>
              <a:off x="3154182" y="399141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3193208" y="403212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5" name="pg64"/>
            <p:cNvSpPr/>
            <p:nvPr/>
          </p:nvSpPr>
          <p:spPr>
            <a:xfrm>
              <a:off x="3154182" y="4241453"/>
              <a:ext cx="279454" cy="167289"/>
            </a:xfrm>
            <a:custGeom>
              <a:avLst/>
              <a:pathLst>
                <a:path w="279454" h="167289">
                  <a:moveTo>
                    <a:pt x="279454" y="167289"/>
                  </a:moveTo>
                  <a:lnTo>
                    <a:pt x="279454" y="0"/>
                  </a:lnTo>
                  <a:lnTo>
                    <a:pt x="0" y="0"/>
                  </a:lnTo>
                  <a:lnTo>
                    <a:pt x="0" y="1672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3193208" y="428215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7" name="pg66"/>
            <p:cNvSpPr/>
            <p:nvPr/>
          </p:nvSpPr>
          <p:spPr>
            <a:xfrm>
              <a:off x="3154182" y="3491350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3193208" y="3532052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9" name="pg68"/>
            <p:cNvSpPr/>
            <p:nvPr/>
          </p:nvSpPr>
          <p:spPr>
            <a:xfrm>
              <a:off x="3154182" y="299128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3193208" y="303198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71" name="pg70"/>
            <p:cNvSpPr/>
            <p:nvPr/>
          </p:nvSpPr>
          <p:spPr>
            <a:xfrm>
              <a:off x="3154182" y="224117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193208" y="228188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73" name="pg72"/>
            <p:cNvSpPr/>
            <p:nvPr/>
          </p:nvSpPr>
          <p:spPr>
            <a:xfrm>
              <a:off x="3154182" y="411643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3193208" y="415713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75" name="pg74"/>
            <p:cNvSpPr/>
            <p:nvPr/>
          </p:nvSpPr>
          <p:spPr>
            <a:xfrm>
              <a:off x="3154182" y="386640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3193208" y="390710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77" name="pg76"/>
            <p:cNvSpPr/>
            <p:nvPr/>
          </p:nvSpPr>
          <p:spPr>
            <a:xfrm>
              <a:off x="3154182" y="174110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193208" y="178181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79" name="pg78"/>
            <p:cNvSpPr/>
            <p:nvPr/>
          </p:nvSpPr>
          <p:spPr>
            <a:xfrm>
              <a:off x="3154182" y="361636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3193208" y="365706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292472" y="4245254"/>
              <a:ext cx="154982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Mixed Berry Afterflavor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156270" y="4150449"/>
              <a:ext cx="686023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792013" y="4025506"/>
              <a:ext cx="10502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885031" y="3900414"/>
              <a:ext cx="95726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868362" y="3777332"/>
              <a:ext cx="9739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987523" y="3652315"/>
              <a:ext cx="185477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063104" y="3527297"/>
              <a:ext cx="77918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444649" y="3370133"/>
              <a:ext cx="13976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969789" y="3245116"/>
              <a:ext cx="87250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42913" y="3152246"/>
              <a:ext cx="99938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538113" y="2996942"/>
              <a:ext cx="130418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546224" y="2870064"/>
              <a:ext cx="129606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563562" y="2746908"/>
              <a:ext cx="12787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631130" y="2650316"/>
              <a:ext cx="1211163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597272" y="2525299"/>
              <a:ext cx="12450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51780" y="2402142"/>
              <a:ext cx="149051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71289" y="2246839"/>
              <a:ext cx="77100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902146" y="2152108"/>
              <a:ext cx="9401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724148" y="2025156"/>
              <a:ext cx="111814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56121" y="1871787"/>
              <a:ext cx="68617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003647" y="1744909"/>
              <a:ext cx="8386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096888" y="1650104"/>
              <a:ext cx="74540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919583" y="1494875"/>
              <a:ext cx="192271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995238" y="1400070"/>
              <a:ext cx="847055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825797" y="1275053"/>
              <a:ext cx="101649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2870129" y="4333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870129" y="4208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870129" y="4083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870129" y="3958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70129" y="3833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0129" y="3708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70129" y="3583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870129" y="3458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70129" y="3333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70129" y="32085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870129" y="30835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870129" y="29585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870129" y="2833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870129" y="2708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870129" y="25834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870129" y="2458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870129" y="2333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870129" y="2208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870129" y="2083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870129" y="1958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870129" y="1833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870129" y="17083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870129" y="158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870129" y="1458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870129" y="1333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154182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429717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705253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6980788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25632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3044049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319585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5595120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870655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810381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Nutramin Vitamin Adult (Pink)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15"/>
          <p:cNvSpPr>
            <a:spLocks noGrp="1"/>
          </p:cNvSpPr>
          <p:nvPr>
            <p:ph sz="quarter" idx="12"/>
          </p:nvPr>
        </p:nvSpPr>
        <p:spPr>
          <a:xfrm>
            <a:off x="359153" y="1192388"/>
            <a:ext cx="8423275" cy="3070050"/>
          </a:xfrm>
        </p:spPr>
        <p:txBody>
          <a:bodyPr/>
          <a:lstStyle/>
          <a:p>
            <a:pPr/>
            <a:r>
              <a:rPr/>
              <a:t>Nutramin Vitamin Adult (Pink) is locally optimal for each individual model attribute for this consumer group.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607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43035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5448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20604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7944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16966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8751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94242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17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60577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45558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312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19197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589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7243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34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2166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86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7663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7143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83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7059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9618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8923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6935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64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561832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70556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5137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8012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5518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65959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735529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11.3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84999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511217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99670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1844" y="344981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17.2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9268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47602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26.1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469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5750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60754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42.8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3641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24875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41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29504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851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521822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1488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071538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7660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305172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5349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11164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267057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197543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9870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69447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67005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010734" y="3815057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4.7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5655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0643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57067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6.1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0.145 if recommended adjustments made.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Olly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315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5171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46924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24624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16453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9897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95212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0851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43948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19491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365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7003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1643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787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8209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532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5865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85980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706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2195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5540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19315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468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529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45027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64989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93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73494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5183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36731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822283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44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551413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50546" y="34487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16.7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4143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57299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1368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744657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254293" y="284040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17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005569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517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469558" y="36920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839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2615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843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63823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164972" y="33270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29.7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75809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712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6057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236689" y="16238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04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5815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5544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5506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24487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0517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4011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23522" y="320649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0.215 if recommended adjustments made.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 (Blue)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0641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28450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854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4919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394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2337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5438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4225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839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2121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15585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5905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508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66499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02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77557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8033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39612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266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1225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57534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286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6315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822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9892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5176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698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369357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8968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57.3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372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97132" y="247546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6.6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44589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550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54.1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285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49015" y="1685971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53.5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2773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891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2638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6102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264231" y="186821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5.7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5604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970166" y="33270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538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7080742" y="308483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855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01299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178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17423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880520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92142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936763" y="3813999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339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04098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6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75030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0.166 if recommended adjustments made.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One A Day Men (Red)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07942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27489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791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401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39729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2910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1898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54633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30496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2445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5482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8340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109927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7519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22219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36762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32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6464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109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40475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639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36535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62187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46334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49408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3179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77845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7555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38460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175505" y="21104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58007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8175505" y="271984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57.5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4308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4528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702466" y="247541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5.3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305172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3428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175505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95038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851504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54.8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1013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549760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5344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39212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04447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80371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27365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672800" y="33281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8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951652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1614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09927" y="2963169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91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70528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927043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9691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6768520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54581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43696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8362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060704" y="3205392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0.170 if recommended adjustments made.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SmartyPants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77307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6687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1917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59118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18308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359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69329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15010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345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54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6330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194299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09391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8081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0212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634821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177326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4071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256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35814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1501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66127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6762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9142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6020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42765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1155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92903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82458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9961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5602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78251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46.7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20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49690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37.9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896362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21.4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88254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41075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98468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455274" y="35704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39713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5989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938268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99471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99085" y="36920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113283" y="198987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27.7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326435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3999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7078437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45887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30821" y="332705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663315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018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966448" y="2962068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981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219459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65376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73282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16731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98076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129757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5.1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40478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61192" y="320543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11.6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0.300 if recommended adjustments made.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61738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7025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228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31526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5687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9167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29430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57383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41295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989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7628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1272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428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0072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14849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86496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22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16249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22844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02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999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61296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91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09155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34745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48379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08792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16677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019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2741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567381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41040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92255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007702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280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62043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6204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96847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599472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879002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718130" y="2598182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507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81455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17893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48058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75505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53.4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05895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790165" y="3693141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17.1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701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746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4676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533615" y="18671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4543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05169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918135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24305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396731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52623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88969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393097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8175505" y="235375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471949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0714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332591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87255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715575" y="3205688"/>
              <a:ext cx="168747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0.154 if recommended adjustments made.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Local Optimization: Cluster 2, Product: Vitafusion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59254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67608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5173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22372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858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11466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3154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337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6519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157165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9943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40206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00364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2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9032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997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3624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9911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38381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62958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7128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293513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8703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871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056312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37999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20257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554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366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27780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3139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3805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375385" cy="54747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6085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8977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981261" y="211153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56908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528893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0375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05172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6638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620595" y="247652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88545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957089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6233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299477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34.7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0724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0517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0553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25505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9549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704912" y="3692082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4.6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4141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296359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88985" y="186821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14.1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68130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018072" y="3328409"/>
              <a:ext cx="168747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7.4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598685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175505" y="308373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36.3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4389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0517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614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685171" y="16237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25429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60639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29.5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82976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1831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685760" y="223319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2.4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68055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913713" y="320543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6.7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304177" y="4348507"/>
              <a:ext cx="28723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433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52355" y="4427096"/>
              <a:ext cx="201456" cy="201456"/>
            </a:xfrm>
            <a:prstGeom prst="rect">
              <a:avLst/>
            </a:prstGeom>
            <a:solidFill>
              <a:srgbClr val="F3663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930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802035" y="4427096"/>
              <a:ext cx="201455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324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82080" y="4441058"/>
              <a:ext cx="10248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Local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0982"/>
              <a:ext cx="551624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Predicted liking improvement of 0.166 if recommended adjustments made.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Comparison of Optima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992106" y="1188720"/>
              <a:ext cx="3159787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489" y="1258309"/>
              <a:ext cx="2985815" cy="2985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66666">
                  <a:alpha val="100000"/>
                </a:srgbClr>
              </a:solidFill>
              <a:custDash>
                <a:ds d="100000" sp="300000"/>
                <a:ds d="400000" sp="3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379209" y="1424141"/>
              <a:ext cx="210187" cy="1327074"/>
            </a:xfrm>
            <a:custGeom>
              <a:avLst/>
              <a:pathLst>
                <a:path w="210187" h="1327074">
                  <a:moveTo>
                    <a:pt x="210187" y="132707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89397" y="1407599"/>
              <a:ext cx="0" cy="1343616"/>
            </a:xfrm>
            <a:custGeom>
              <a:avLst/>
              <a:pathLst>
                <a:path w="0" h="1343616">
                  <a:moveTo>
                    <a:pt x="0" y="134361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589397" y="1424141"/>
              <a:ext cx="210187" cy="1327074"/>
            </a:xfrm>
            <a:custGeom>
              <a:avLst/>
              <a:pathLst>
                <a:path w="210187" h="1327074">
                  <a:moveTo>
                    <a:pt x="0" y="1327074"/>
                  </a:moveTo>
                  <a:lnTo>
                    <a:pt x="21018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589397" y="1473361"/>
              <a:ext cx="415200" cy="1277855"/>
            </a:xfrm>
            <a:custGeom>
              <a:avLst/>
              <a:pathLst>
                <a:path w="415200" h="1277855">
                  <a:moveTo>
                    <a:pt x="0" y="1277855"/>
                  </a:moveTo>
                  <a:lnTo>
                    <a:pt x="41520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89397" y="1554045"/>
              <a:ext cx="609989" cy="1197171"/>
            </a:xfrm>
            <a:custGeom>
              <a:avLst/>
              <a:pathLst>
                <a:path w="609989" h="1197171">
                  <a:moveTo>
                    <a:pt x="0" y="1197171"/>
                  </a:moveTo>
                  <a:lnTo>
                    <a:pt x="6099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89397" y="1664207"/>
              <a:ext cx="789758" cy="1087008"/>
            </a:xfrm>
            <a:custGeom>
              <a:avLst/>
              <a:pathLst>
                <a:path w="789758" h="1087008">
                  <a:moveTo>
                    <a:pt x="0" y="1087008"/>
                  </a:moveTo>
                  <a:lnTo>
                    <a:pt x="7897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89397" y="1801136"/>
              <a:ext cx="950080" cy="950080"/>
            </a:xfrm>
            <a:custGeom>
              <a:avLst/>
              <a:pathLst>
                <a:path w="950080" h="950080">
                  <a:moveTo>
                    <a:pt x="0" y="950080"/>
                  </a:moveTo>
                  <a:lnTo>
                    <a:pt x="9500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589397" y="1961458"/>
              <a:ext cx="1087008" cy="789758"/>
            </a:xfrm>
            <a:custGeom>
              <a:avLst/>
              <a:pathLst>
                <a:path w="1087008" h="789758">
                  <a:moveTo>
                    <a:pt x="0" y="789758"/>
                  </a:moveTo>
                  <a:lnTo>
                    <a:pt x="10870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589397" y="2141227"/>
              <a:ext cx="1197171" cy="609989"/>
            </a:xfrm>
            <a:custGeom>
              <a:avLst/>
              <a:pathLst>
                <a:path w="1197171" h="609989">
                  <a:moveTo>
                    <a:pt x="0" y="609989"/>
                  </a:moveTo>
                  <a:lnTo>
                    <a:pt x="11971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589397" y="2336016"/>
              <a:ext cx="1277855" cy="415200"/>
            </a:xfrm>
            <a:custGeom>
              <a:avLst/>
              <a:pathLst>
                <a:path w="1277855" h="415200">
                  <a:moveTo>
                    <a:pt x="0" y="415200"/>
                  </a:moveTo>
                  <a:lnTo>
                    <a:pt x="127785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589397" y="2541028"/>
              <a:ext cx="1327074" cy="210187"/>
            </a:xfrm>
            <a:custGeom>
              <a:avLst/>
              <a:pathLst>
                <a:path w="1327074" h="210187">
                  <a:moveTo>
                    <a:pt x="0" y="210187"/>
                  </a:moveTo>
                  <a:lnTo>
                    <a:pt x="13270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589397" y="2751216"/>
              <a:ext cx="1343616" cy="0"/>
            </a:xfrm>
            <a:custGeom>
              <a:avLst/>
              <a:pathLst>
                <a:path w="1343616" h="0">
                  <a:moveTo>
                    <a:pt x="0" y="0"/>
                  </a:moveTo>
                  <a:lnTo>
                    <a:pt x="13436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589397" y="2751216"/>
              <a:ext cx="1327074" cy="210187"/>
            </a:xfrm>
            <a:custGeom>
              <a:avLst/>
              <a:pathLst>
                <a:path w="1327074" h="210187">
                  <a:moveTo>
                    <a:pt x="0" y="0"/>
                  </a:moveTo>
                  <a:lnTo>
                    <a:pt x="1327074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89397" y="2751216"/>
              <a:ext cx="1277855" cy="415200"/>
            </a:xfrm>
            <a:custGeom>
              <a:avLst/>
              <a:pathLst>
                <a:path w="1277855" h="415200">
                  <a:moveTo>
                    <a:pt x="0" y="0"/>
                  </a:moveTo>
                  <a:lnTo>
                    <a:pt x="1277855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589397" y="2751216"/>
              <a:ext cx="1197171" cy="609989"/>
            </a:xfrm>
            <a:custGeom>
              <a:avLst/>
              <a:pathLst>
                <a:path w="1197171" h="609989">
                  <a:moveTo>
                    <a:pt x="0" y="0"/>
                  </a:moveTo>
                  <a:lnTo>
                    <a:pt x="1197171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589397" y="2751216"/>
              <a:ext cx="1087008" cy="789758"/>
            </a:xfrm>
            <a:custGeom>
              <a:avLst/>
              <a:pathLst>
                <a:path w="1087008" h="789758">
                  <a:moveTo>
                    <a:pt x="0" y="0"/>
                  </a:moveTo>
                  <a:lnTo>
                    <a:pt x="1087008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589397" y="2751216"/>
              <a:ext cx="950080" cy="950080"/>
            </a:xfrm>
            <a:custGeom>
              <a:avLst/>
              <a:pathLst>
                <a:path w="950080" h="950080">
                  <a:moveTo>
                    <a:pt x="0" y="0"/>
                  </a:moveTo>
                  <a:lnTo>
                    <a:pt x="95008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89397" y="2751216"/>
              <a:ext cx="789758" cy="1087008"/>
            </a:xfrm>
            <a:custGeom>
              <a:avLst/>
              <a:pathLst>
                <a:path w="789758" h="1087008">
                  <a:moveTo>
                    <a:pt x="0" y="0"/>
                  </a:moveTo>
                  <a:lnTo>
                    <a:pt x="789758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89397" y="2751216"/>
              <a:ext cx="609989" cy="1197171"/>
            </a:xfrm>
            <a:custGeom>
              <a:avLst/>
              <a:pathLst>
                <a:path w="609989" h="1197171">
                  <a:moveTo>
                    <a:pt x="0" y="0"/>
                  </a:moveTo>
                  <a:lnTo>
                    <a:pt x="609989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589397" y="2751216"/>
              <a:ext cx="415200" cy="1277855"/>
            </a:xfrm>
            <a:custGeom>
              <a:avLst/>
              <a:pathLst>
                <a:path w="415200" h="1277855">
                  <a:moveTo>
                    <a:pt x="0" y="0"/>
                  </a:moveTo>
                  <a:lnTo>
                    <a:pt x="41520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89397" y="2751216"/>
              <a:ext cx="210187" cy="1327074"/>
            </a:xfrm>
            <a:custGeom>
              <a:avLst/>
              <a:pathLst>
                <a:path w="210187" h="1327074">
                  <a:moveTo>
                    <a:pt x="0" y="0"/>
                  </a:moveTo>
                  <a:lnTo>
                    <a:pt x="210187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589397" y="2751216"/>
              <a:ext cx="0" cy="1343616"/>
            </a:xfrm>
            <a:custGeom>
              <a:avLst/>
              <a:pathLst>
                <a:path w="0" h="1343616">
                  <a:moveTo>
                    <a:pt x="0" y="0"/>
                  </a:moveTo>
                  <a:lnTo>
                    <a:pt x="0" y="1343616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379209" y="2751216"/>
              <a:ext cx="210187" cy="1327074"/>
            </a:xfrm>
            <a:custGeom>
              <a:avLst/>
              <a:pathLst>
                <a:path w="210187" h="1327074">
                  <a:moveTo>
                    <a:pt x="210187" y="0"/>
                  </a:moveTo>
                  <a:lnTo>
                    <a:pt x="0" y="1327074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74196" y="2751216"/>
              <a:ext cx="415200" cy="1277855"/>
            </a:xfrm>
            <a:custGeom>
              <a:avLst/>
              <a:pathLst>
                <a:path w="415200" h="1277855">
                  <a:moveTo>
                    <a:pt x="415200" y="0"/>
                  </a:moveTo>
                  <a:lnTo>
                    <a:pt x="0" y="1277855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979407" y="2751216"/>
              <a:ext cx="609989" cy="1197171"/>
            </a:xfrm>
            <a:custGeom>
              <a:avLst/>
              <a:pathLst>
                <a:path w="609989" h="1197171">
                  <a:moveTo>
                    <a:pt x="609989" y="0"/>
                  </a:moveTo>
                  <a:lnTo>
                    <a:pt x="0" y="1197171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799639" y="2751216"/>
              <a:ext cx="789758" cy="1087008"/>
            </a:xfrm>
            <a:custGeom>
              <a:avLst/>
              <a:pathLst>
                <a:path w="789758" h="1087008">
                  <a:moveTo>
                    <a:pt x="789758" y="0"/>
                  </a:moveTo>
                  <a:lnTo>
                    <a:pt x="0" y="108700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639316" y="2751216"/>
              <a:ext cx="950080" cy="950080"/>
            </a:xfrm>
            <a:custGeom>
              <a:avLst/>
              <a:pathLst>
                <a:path w="950080" h="950080">
                  <a:moveTo>
                    <a:pt x="950080" y="0"/>
                  </a:moveTo>
                  <a:lnTo>
                    <a:pt x="0" y="95008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02388" y="2751216"/>
              <a:ext cx="1087008" cy="789758"/>
            </a:xfrm>
            <a:custGeom>
              <a:avLst/>
              <a:pathLst>
                <a:path w="1087008" h="789758">
                  <a:moveTo>
                    <a:pt x="1087008" y="0"/>
                  </a:moveTo>
                  <a:lnTo>
                    <a:pt x="0" y="789758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92225" y="2751216"/>
              <a:ext cx="1197171" cy="609989"/>
            </a:xfrm>
            <a:custGeom>
              <a:avLst/>
              <a:pathLst>
                <a:path w="1197171" h="609989">
                  <a:moveTo>
                    <a:pt x="1197171" y="0"/>
                  </a:moveTo>
                  <a:lnTo>
                    <a:pt x="0" y="609989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11541" y="2751216"/>
              <a:ext cx="1277855" cy="415200"/>
            </a:xfrm>
            <a:custGeom>
              <a:avLst/>
              <a:pathLst>
                <a:path w="1277855" h="415200">
                  <a:moveTo>
                    <a:pt x="1277855" y="0"/>
                  </a:moveTo>
                  <a:lnTo>
                    <a:pt x="0" y="41520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262322" y="2751216"/>
              <a:ext cx="1327074" cy="210187"/>
            </a:xfrm>
            <a:custGeom>
              <a:avLst/>
              <a:pathLst>
                <a:path w="1327074" h="210187">
                  <a:moveTo>
                    <a:pt x="1327074" y="0"/>
                  </a:moveTo>
                  <a:lnTo>
                    <a:pt x="0" y="210187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245780" y="2751216"/>
              <a:ext cx="1343616" cy="0"/>
            </a:xfrm>
            <a:custGeom>
              <a:avLst/>
              <a:pathLst>
                <a:path w="1343616" h="0">
                  <a:moveTo>
                    <a:pt x="1343616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62322" y="2541028"/>
              <a:ext cx="1327074" cy="210187"/>
            </a:xfrm>
            <a:custGeom>
              <a:avLst/>
              <a:pathLst>
                <a:path w="1327074" h="210187">
                  <a:moveTo>
                    <a:pt x="1327074" y="21018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311541" y="2336016"/>
              <a:ext cx="1277855" cy="415200"/>
            </a:xfrm>
            <a:custGeom>
              <a:avLst/>
              <a:pathLst>
                <a:path w="1277855" h="415200">
                  <a:moveTo>
                    <a:pt x="1277855" y="41520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392225" y="2141227"/>
              <a:ext cx="1197171" cy="609989"/>
            </a:xfrm>
            <a:custGeom>
              <a:avLst/>
              <a:pathLst>
                <a:path w="1197171" h="609989">
                  <a:moveTo>
                    <a:pt x="1197171" y="609989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02388" y="1961458"/>
              <a:ext cx="1087008" cy="789758"/>
            </a:xfrm>
            <a:custGeom>
              <a:avLst/>
              <a:pathLst>
                <a:path w="1087008" h="789758">
                  <a:moveTo>
                    <a:pt x="1087008" y="78975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639316" y="1801136"/>
              <a:ext cx="950080" cy="950080"/>
            </a:xfrm>
            <a:custGeom>
              <a:avLst/>
              <a:pathLst>
                <a:path w="950080" h="950080">
                  <a:moveTo>
                    <a:pt x="950080" y="95008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99639" y="1664207"/>
              <a:ext cx="789758" cy="1087008"/>
            </a:xfrm>
            <a:custGeom>
              <a:avLst/>
              <a:pathLst>
                <a:path w="789758" h="1087008">
                  <a:moveTo>
                    <a:pt x="789758" y="108700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979407" y="1554045"/>
              <a:ext cx="609989" cy="1197171"/>
            </a:xfrm>
            <a:custGeom>
              <a:avLst/>
              <a:pathLst>
                <a:path w="609989" h="1197171">
                  <a:moveTo>
                    <a:pt x="609989" y="119717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74196" y="1473361"/>
              <a:ext cx="415200" cy="1277855"/>
            </a:xfrm>
            <a:custGeom>
              <a:avLst/>
              <a:pathLst>
                <a:path w="415200" h="1277855">
                  <a:moveTo>
                    <a:pt x="415200" y="127785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1074" y="261863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791921" y="341343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61206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782974" y="288673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624040" y="280594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000889" y="254735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570669" y="2740689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817068" y="197415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518613" y="269466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787057" y="257527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714287" y="253481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70120" y="273080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538271" y="274301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4342" y="2768723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0669" y="261830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069149" y="289445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556810" y="2713414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713866" y="2732488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2667" y="2840017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603279" y="2396972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91921" y="341343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1206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2974" y="2886737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600703" y="277382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0889" y="254735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70669" y="276781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763460" y="2139136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40048" y="2710241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811164" y="255775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714287" y="253481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569694" y="2729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38271" y="274301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44342" y="276872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70032" y="273444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70669" y="261830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982235" y="286621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56810" y="2713414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713866" y="2732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341522" y="2898973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13865" y="271845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666772" y="3028264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65622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885554" y="296126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27770" y="281108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97307" y="257868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570669" y="273504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817068" y="1974150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18613" y="269466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7057" y="257527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76230" y="2724833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56270" y="2737166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386015" y="2986642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570032" y="273444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570669" y="261830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21425" y="287894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623658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422667" y="2840017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570120" y="2730800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69694" y="2729488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0669" y="2732488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019617" y="1992878"/>
              <a:ext cx="1068260" cy="1439283"/>
            </a:xfrm>
            <a:custGeom>
              <a:avLst/>
              <a:pathLst>
                <a:path w="1068260" h="1439283">
                  <a:moveTo>
                    <a:pt x="569231" y="756650"/>
                  </a:moveTo>
                  <a:lnTo>
                    <a:pt x="560710" y="701074"/>
                  </a:lnTo>
                  <a:lnTo>
                    <a:pt x="569780" y="644158"/>
                  </a:lnTo>
                  <a:lnTo>
                    <a:pt x="572632" y="603997"/>
                  </a:lnTo>
                  <a:lnTo>
                    <a:pt x="576969" y="563917"/>
                  </a:lnTo>
                  <a:lnTo>
                    <a:pt x="582787" y="523957"/>
                  </a:lnTo>
                  <a:lnTo>
                    <a:pt x="590084" y="484160"/>
                  </a:lnTo>
                  <a:lnTo>
                    <a:pt x="598855" y="444566"/>
                  </a:lnTo>
                  <a:lnTo>
                    <a:pt x="609095" y="405216"/>
                  </a:lnTo>
                  <a:lnTo>
                    <a:pt x="620798" y="366152"/>
                  </a:lnTo>
                  <a:lnTo>
                    <a:pt x="633956" y="327412"/>
                  </a:lnTo>
                  <a:lnTo>
                    <a:pt x="648561" y="289039"/>
                  </a:lnTo>
                  <a:lnTo>
                    <a:pt x="664604" y="251072"/>
                  </a:lnTo>
                  <a:lnTo>
                    <a:pt x="682075" y="213551"/>
                  </a:lnTo>
                  <a:lnTo>
                    <a:pt x="700962" y="176516"/>
                  </a:lnTo>
                  <a:lnTo>
                    <a:pt x="721253" y="140006"/>
                  </a:lnTo>
                  <a:lnTo>
                    <a:pt x="742935" y="104061"/>
                  </a:lnTo>
                  <a:lnTo>
                    <a:pt x="765993" y="68719"/>
                  </a:lnTo>
                  <a:lnTo>
                    <a:pt x="790413" y="34019"/>
                  </a:lnTo>
                  <a:lnTo>
                    <a:pt x="816179" y="0"/>
                  </a:lnTo>
                  <a:lnTo>
                    <a:pt x="820086" y="43004"/>
                  </a:lnTo>
                  <a:lnTo>
                    <a:pt x="822193" y="85784"/>
                  </a:lnTo>
                  <a:lnTo>
                    <a:pt x="822514" y="128279"/>
                  </a:lnTo>
                  <a:lnTo>
                    <a:pt x="821063" y="170431"/>
                  </a:lnTo>
                  <a:lnTo>
                    <a:pt x="817855" y="212183"/>
                  </a:lnTo>
                  <a:lnTo>
                    <a:pt x="812908" y="253477"/>
                  </a:lnTo>
                  <a:lnTo>
                    <a:pt x="806241" y="294256"/>
                  </a:lnTo>
                  <a:lnTo>
                    <a:pt x="797876" y="334464"/>
                  </a:lnTo>
                  <a:lnTo>
                    <a:pt x="787835" y="374045"/>
                  </a:lnTo>
                  <a:lnTo>
                    <a:pt x="776143" y="412944"/>
                  </a:lnTo>
                  <a:lnTo>
                    <a:pt x="762824" y="451109"/>
                  </a:lnTo>
                  <a:lnTo>
                    <a:pt x="747908" y="488485"/>
                  </a:lnTo>
                  <a:lnTo>
                    <a:pt x="731422" y="525020"/>
                  </a:lnTo>
                  <a:lnTo>
                    <a:pt x="713398" y="560664"/>
                  </a:lnTo>
                  <a:lnTo>
                    <a:pt x="750731" y="577386"/>
                  </a:lnTo>
                  <a:lnTo>
                    <a:pt x="786168" y="601123"/>
                  </a:lnTo>
                  <a:lnTo>
                    <a:pt x="830563" y="607775"/>
                  </a:lnTo>
                  <a:lnTo>
                    <a:pt x="875618" y="622170"/>
                  </a:lnTo>
                  <a:lnTo>
                    <a:pt x="920185" y="644484"/>
                  </a:lnTo>
                  <a:lnTo>
                    <a:pt x="883010" y="677914"/>
                  </a:lnTo>
                  <a:lnTo>
                    <a:pt x="843191" y="706182"/>
                  </a:lnTo>
                  <a:lnTo>
                    <a:pt x="801234" y="729099"/>
                  </a:lnTo>
                  <a:lnTo>
                    <a:pt x="757654" y="746518"/>
                  </a:lnTo>
                  <a:lnTo>
                    <a:pt x="712977" y="758338"/>
                  </a:lnTo>
                  <a:lnTo>
                    <a:pt x="755190" y="764813"/>
                  </a:lnTo>
                  <a:lnTo>
                    <a:pt x="797075" y="774232"/>
                  </a:lnTo>
                  <a:lnTo>
                    <a:pt x="838476" y="786579"/>
                  </a:lnTo>
                  <a:lnTo>
                    <a:pt x="879241" y="801830"/>
                  </a:lnTo>
                  <a:lnTo>
                    <a:pt x="919218" y="819953"/>
                  </a:lnTo>
                  <a:lnTo>
                    <a:pt x="958256" y="840911"/>
                  </a:lnTo>
                  <a:lnTo>
                    <a:pt x="996206" y="864658"/>
                  </a:lnTo>
                  <a:lnTo>
                    <a:pt x="1032922" y="891142"/>
                  </a:lnTo>
                  <a:lnTo>
                    <a:pt x="1068260" y="920304"/>
                  </a:lnTo>
                  <a:lnTo>
                    <a:pt x="1025489" y="929368"/>
                  </a:lnTo>
                  <a:lnTo>
                    <a:pt x="982978" y="934947"/>
                  </a:lnTo>
                  <a:lnTo>
                    <a:pt x="940954" y="937086"/>
                  </a:lnTo>
                  <a:lnTo>
                    <a:pt x="899637" y="935842"/>
                  </a:lnTo>
                  <a:lnTo>
                    <a:pt x="859247" y="931287"/>
                  </a:lnTo>
                  <a:lnTo>
                    <a:pt x="819994" y="923503"/>
                  </a:lnTo>
                  <a:lnTo>
                    <a:pt x="782085" y="912587"/>
                  </a:lnTo>
                  <a:lnTo>
                    <a:pt x="736703" y="900904"/>
                  </a:lnTo>
                  <a:lnTo>
                    <a:pt x="694664" y="883222"/>
                  </a:lnTo>
                  <a:lnTo>
                    <a:pt x="656615" y="860010"/>
                  </a:lnTo>
                  <a:lnTo>
                    <a:pt x="623151" y="831798"/>
                  </a:lnTo>
                  <a:lnTo>
                    <a:pt x="645388" y="867124"/>
                  </a:lnTo>
                  <a:lnTo>
                    <a:pt x="666158" y="903399"/>
                  </a:lnTo>
                  <a:lnTo>
                    <a:pt x="685432" y="940577"/>
                  </a:lnTo>
                  <a:lnTo>
                    <a:pt x="703181" y="978610"/>
                  </a:lnTo>
                  <a:lnTo>
                    <a:pt x="719378" y="1017450"/>
                  </a:lnTo>
                  <a:lnTo>
                    <a:pt x="733998" y="1057050"/>
                  </a:lnTo>
                  <a:lnTo>
                    <a:pt x="747016" y="1097360"/>
                  </a:lnTo>
                  <a:lnTo>
                    <a:pt x="758409" y="1138330"/>
                  </a:lnTo>
                  <a:lnTo>
                    <a:pt x="768156" y="1179909"/>
                  </a:lnTo>
                  <a:lnTo>
                    <a:pt x="776236" y="1222047"/>
                  </a:lnTo>
                  <a:lnTo>
                    <a:pt x="782631" y="1264691"/>
                  </a:lnTo>
                  <a:lnTo>
                    <a:pt x="787323" y="1307790"/>
                  </a:lnTo>
                  <a:lnTo>
                    <a:pt x="790297" y="1351290"/>
                  </a:lnTo>
                  <a:lnTo>
                    <a:pt x="791537" y="1395139"/>
                  </a:lnTo>
                  <a:lnTo>
                    <a:pt x="791032" y="1439283"/>
                  </a:lnTo>
                  <a:lnTo>
                    <a:pt x="766279" y="1403427"/>
                  </a:lnTo>
                  <a:lnTo>
                    <a:pt x="742931" y="1366903"/>
                  </a:lnTo>
                  <a:lnTo>
                    <a:pt x="721004" y="1329750"/>
                  </a:lnTo>
                  <a:lnTo>
                    <a:pt x="700513" y="1292008"/>
                  </a:lnTo>
                  <a:lnTo>
                    <a:pt x="681472" y="1253718"/>
                  </a:lnTo>
                  <a:lnTo>
                    <a:pt x="663893" y="1214920"/>
                  </a:lnTo>
                  <a:lnTo>
                    <a:pt x="647790" y="1175655"/>
                  </a:lnTo>
                  <a:lnTo>
                    <a:pt x="633172" y="1135966"/>
                  </a:lnTo>
                  <a:lnTo>
                    <a:pt x="620050" y="1095892"/>
                  </a:lnTo>
                  <a:lnTo>
                    <a:pt x="608433" y="1055477"/>
                  </a:lnTo>
                  <a:lnTo>
                    <a:pt x="598329" y="1014761"/>
                  </a:lnTo>
                  <a:lnTo>
                    <a:pt x="589744" y="973788"/>
                  </a:lnTo>
                  <a:lnTo>
                    <a:pt x="582684" y="932600"/>
                  </a:lnTo>
                  <a:lnTo>
                    <a:pt x="577155" y="891238"/>
                  </a:lnTo>
                  <a:lnTo>
                    <a:pt x="573160" y="849745"/>
                  </a:lnTo>
                  <a:lnTo>
                    <a:pt x="570700" y="808165"/>
                  </a:lnTo>
                  <a:lnTo>
                    <a:pt x="569780" y="766539"/>
                  </a:lnTo>
                  <a:lnTo>
                    <a:pt x="569780" y="758338"/>
                  </a:lnTo>
                  <a:lnTo>
                    <a:pt x="543453" y="794573"/>
                  </a:lnTo>
                  <a:lnTo>
                    <a:pt x="508996" y="825844"/>
                  </a:lnTo>
                  <a:lnTo>
                    <a:pt x="468051" y="849935"/>
                  </a:lnTo>
                  <a:lnTo>
                    <a:pt x="421778" y="865867"/>
                  </a:lnTo>
                  <a:lnTo>
                    <a:pt x="454326" y="824995"/>
                  </a:lnTo>
                  <a:lnTo>
                    <a:pt x="493325" y="792378"/>
                  </a:lnTo>
                  <a:lnTo>
                    <a:pt x="537382" y="768865"/>
                  </a:lnTo>
                  <a:lnTo>
                    <a:pt x="560317" y="758338"/>
                  </a:lnTo>
                  <a:lnTo>
                    <a:pt x="518213" y="757181"/>
                  </a:lnTo>
                  <a:lnTo>
                    <a:pt x="476177" y="754134"/>
                  </a:lnTo>
                  <a:lnTo>
                    <a:pt x="434273" y="749202"/>
                  </a:lnTo>
                  <a:lnTo>
                    <a:pt x="392565" y="742388"/>
                  </a:lnTo>
                  <a:lnTo>
                    <a:pt x="351115" y="733700"/>
                  </a:lnTo>
                  <a:lnTo>
                    <a:pt x="309987" y="723147"/>
                  </a:lnTo>
                  <a:lnTo>
                    <a:pt x="269243" y="710738"/>
                  </a:lnTo>
                  <a:lnTo>
                    <a:pt x="228947" y="696486"/>
                  </a:lnTo>
                  <a:lnTo>
                    <a:pt x="189159" y="680406"/>
                  </a:lnTo>
                  <a:lnTo>
                    <a:pt x="149943" y="662513"/>
                  </a:lnTo>
                  <a:lnTo>
                    <a:pt x="111358" y="642826"/>
                  </a:lnTo>
                  <a:lnTo>
                    <a:pt x="73466" y="621364"/>
                  </a:lnTo>
                  <a:lnTo>
                    <a:pt x="36327" y="598149"/>
                  </a:lnTo>
                  <a:lnTo>
                    <a:pt x="0" y="573205"/>
                  </a:lnTo>
                  <a:lnTo>
                    <a:pt x="43443" y="573144"/>
                  </a:lnTo>
                  <a:lnTo>
                    <a:pt x="86533" y="575067"/>
                  </a:lnTo>
                  <a:lnTo>
                    <a:pt x="129201" y="578955"/>
                  </a:lnTo>
                  <a:lnTo>
                    <a:pt x="171377" y="584790"/>
                  </a:lnTo>
                  <a:lnTo>
                    <a:pt x="212992" y="592548"/>
                  </a:lnTo>
                  <a:lnTo>
                    <a:pt x="253977" y="602206"/>
                  </a:lnTo>
                  <a:lnTo>
                    <a:pt x="294265" y="613737"/>
                  </a:lnTo>
                  <a:lnTo>
                    <a:pt x="333790" y="627113"/>
                  </a:lnTo>
                  <a:lnTo>
                    <a:pt x="372488" y="642302"/>
                  </a:lnTo>
                  <a:lnTo>
                    <a:pt x="410292" y="659274"/>
                  </a:lnTo>
                  <a:lnTo>
                    <a:pt x="447141" y="677991"/>
                  </a:lnTo>
                  <a:lnTo>
                    <a:pt x="482972" y="698419"/>
                  </a:lnTo>
                  <a:lnTo>
                    <a:pt x="517724" y="720517"/>
                  </a:lnTo>
                  <a:lnTo>
                    <a:pt x="555921" y="739264"/>
                  </a:lnTo>
                  <a:lnTo>
                    <a:pt x="569231" y="75665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19617" y="2157864"/>
              <a:ext cx="1602390" cy="1274296"/>
            </a:xfrm>
            <a:custGeom>
              <a:avLst/>
              <a:pathLst>
                <a:path w="1602390" h="1274296">
                  <a:moveTo>
                    <a:pt x="568805" y="590352"/>
                  </a:moveTo>
                  <a:lnTo>
                    <a:pt x="560602" y="535407"/>
                  </a:lnTo>
                  <a:lnTo>
                    <a:pt x="569780" y="479172"/>
                  </a:lnTo>
                  <a:lnTo>
                    <a:pt x="573880" y="436750"/>
                  </a:lnTo>
                  <a:lnTo>
                    <a:pt x="580201" y="394493"/>
                  </a:lnTo>
                  <a:lnTo>
                    <a:pt x="588736" y="352490"/>
                  </a:lnTo>
                  <a:lnTo>
                    <a:pt x="599474" y="310826"/>
                  </a:lnTo>
                  <a:lnTo>
                    <a:pt x="612404" y="269587"/>
                  </a:lnTo>
                  <a:lnTo>
                    <a:pt x="627509" y="228861"/>
                  </a:lnTo>
                  <a:lnTo>
                    <a:pt x="644771" y="188733"/>
                  </a:lnTo>
                  <a:lnTo>
                    <a:pt x="664168" y="149287"/>
                  </a:lnTo>
                  <a:lnTo>
                    <a:pt x="685676" y="110608"/>
                  </a:lnTo>
                  <a:lnTo>
                    <a:pt x="709266" y="72779"/>
                  </a:lnTo>
                  <a:lnTo>
                    <a:pt x="734909" y="35883"/>
                  </a:lnTo>
                  <a:lnTo>
                    <a:pt x="762571" y="0"/>
                  </a:lnTo>
                  <a:lnTo>
                    <a:pt x="768257" y="42059"/>
                  </a:lnTo>
                  <a:lnTo>
                    <a:pt x="771504" y="83855"/>
                  </a:lnTo>
                  <a:lnTo>
                    <a:pt x="772334" y="125276"/>
                  </a:lnTo>
                  <a:lnTo>
                    <a:pt x="770776" y="166212"/>
                  </a:lnTo>
                  <a:lnTo>
                    <a:pt x="766863" y="206554"/>
                  </a:lnTo>
                  <a:lnTo>
                    <a:pt x="760630" y="246195"/>
                  </a:lnTo>
                  <a:lnTo>
                    <a:pt x="752120" y="285031"/>
                  </a:lnTo>
                  <a:lnTo>
                    <a:pt x="741377" y="322957"/>
                  </a:lnTo>
                  <a:lnTo>
                    <a:pt x="728452" y="359872"/>
                  </a:lnTo>
                  <a:lnTo>
                    <a:pt x="713398" y="395677"/>
                  </a:lnTo>
                  <a:lnTo>
                    <a:pt x="761267" y="401864"/>
                  </a:lnTo>
                  <a:lnTo>
                    <a:pt x="810275" y="418621"/>
                  </a:lnTo>
                  <a:lnTo>
                    <a:pt x="845245" y="399751"/>
                  </a:lnTo>
                  <a:lnTo>
                    <a:pt x="880858" y="381942"/>
                  </a:lnTo>
                  <a:lnTo>
                    <a:pt x="917092" y="365210"/>
                  </a:lnTo>
                  <a:lnTo>
                    <a:pt x="953919" y="349569"/>
                  </a:lnTo>
                  <a:lnTo>
                    <a:pt x="991316" y="335034"/>
                  </a:lnTo>
                  <a:lnTo>
                    <a:pt x="1029255" y="321618"/>
                  </a:lnTo>
                  <a:lnTo>
                    <a:pt x="1067712" y="309336"/>
                  </a:lnTo>
                  <a:lnTo>
                    <a:pt x="1106659" y="298199"/>
                  </a:lnTo>
                  <a:lnTo>
                    <a:pt x="1146070" y="288221"/>
                  </a:lnTo>
                  <a:lnTo>
                    <a:pt x="1185919" y="279412"/>
                  </a:lnTo>
                  <a:lnTo>
                    <a:pt x="1226178" y="271785"/>
                  </a:lnTo>
                  <a:lnTo>
                    <a:pt x="1266820" y="265349"/>
                  </a:lnTo>
                  <a:lnTo>
                    <a:pt x="1307818" y="260114"/>
                  </a:lnTo>
                  <a:lnTo>
                    <a:pt x="1349143" y="256091"/>
                  </a:lnTo>
                  <a:lnTo>
                    <a:pt x="1390767" y="253287"/>
                  </a:lnTo>
                  <a:lnTo>
                    <a:pt x="1432663" y="251712"/>
                  </a:lnTo>
                  <a:lnTo>
                    <a:pt x="1474802" y="251372"/>
                  </a:lnTo>
                  <a:lnTo>
                    <a:pt x="1517155" y="252275"/>
                  </a:lnTo>
                  <a:lnTo>
                    <a:pt x="1559694" y="254428"/>
                  </a:lnTo>
                  <a:lnTo>
                    <a:pt x="1602390" y="257836"/>
                  </a:lnTo>
                  <a:lnTo>
                    <a:pt x="1567732" y="284101"/>
                  </a:lnTo>
                  <a:lnTo>
                    <a:pt x="1532557" y="309355"/>
                  </a:lnTo>
                  <a:lnTo>
                    <a:pt x="1496885" y="333589"/>
                  </a:lnTo>
                  <a:lnTo>
                    <a:pt x="1460739" y="356792"/>
                  </a:lnTo>
                  <a:lnTo>
                    <a:pt x="1424138" y="378958"/>
                  </a:lnTo>
                  <a:lnTo>
                    <a:pt x="1387106" y="400078"/>
                  </a:lnTo>
                  <a:lnTo>
                    <a:pt x="1349664" y="420145"/>
                  </a:lnTo>
                  <a:lnTo>
                    <a:pt x="1311834" y="439151"/>
                  </a:lnTo>
                  <a:lnTo>
                    <a:pt x="1273637" y="457090"/>
                  </a:lnTo>
                  <a:lnTo>
                    <a:pt x="1235096" y="473955"/>
                  </a:lnTo>
                  <a:lnTo>
                    <a:pt x="1196234" y="489740"/>
                  </a:lnTo>
                  <a:lnTo>
                    <a:pt x="1157072" y="504441"/>
                  </a:lnTo>
                  <a:lnTo>
                    <a:pt x="1117632" y="518051"/>
                  </a:lnTo>
                  <a:lnTo>
                    <a:pt x="1077938" y="530566"/>
                  </a:lnTo>
                  <a:lnTo>
                    <a:pt x="1038012" y="541982"/>
                  </a:lnTo>
                  <a:lnTo>
                    <a:pt x="997877" y="552294"/>
                  </a:lnTo>
                  <a:lnTo>
                    <a:pt x="957555" y="561500"/>
                  </a:lnTo>
                  <a:lnTo>
                    <a:pt x="917069" y="569596"/>
                  </a:lnTo>
                  <a:lnTo>
                    <a:pt x="876441" y="576580"/>
                  </a:lnTo>
                  <a:lnTo>
                    <a:pt x="835695" y="582449"/>
                  </a:lnTo>
                  <a:lnTo>
                    <a:pt x="794854" y="587201"/>
                  </a:lnTo>
                  <a:lnTo>
                    <a:pt x="753941" y="590836"/>
                  </a:lnTo>
                  <a:lnTo>
                    <a:pt x="712977" y="593351"/>
                  </a:lnTo>
                  <a:lnTo>
                    <a:pt x="754155" y="601632"/>
                  </a:lnTo>
                  <a:lnTo>
                    <a:pt x="794796" y="613603"/>
                  </a:lnTo>
                  <a:lnTo>
                    <a:pt x="834651" y="629231"/>
                  </a:lnTo>
                  <a:lnTo>
                    <a:pt x="873474" y="648464"/>
                  </a:lnTo>
                  <a:lnTo>
                    <a:pt x="911022" y="671238"/>
                  </a:lnTo>
                  <a:lnTo>
                    <a:pt x="947058" y="697474"/>
                  </a:lnTo>
                  <a:lnTo>
                    <a:pt x="981346" y="727077"/>
                  </a:lnTo>
                  <a:lnTo>
                    <a:pt x="940465" y="740116"/>
                  </a:lnTo>
                  <a:lnTo>
                    <a:pt x="899695" y="748598"/>
                  </a:lnTo>
                  <a:lnTo>
                    <a:pt x="859445" y="752596"/>
                  </a:lnTo>
                  <a:lnTo>
                    <a:pt x="820113" y="752218"/>
                  </a:lnTo>
                  <a:lnTo>
                    <a:pt x="782085" y="747600"/>
                  </a:lnTo>
                  <a:lnTo>
                    <a:pt x="739414" y="733686"/>
                  </a:lnTo>
                  <a:lnTo>
                    <a:pt x="699458" y="715127"/>
                  </a:lnTo>
                  <a:lnTo>
                    <a:pt x="662623" y="692220"/>
                  </a:lnTo>
                  <a:lnTo>
                    <a:pt x="629291" y="665288"/>
                  </a:lnTo>
                  <a:lnTo>
                    <a:pt x="599814" y="634690"/>
                  </a:lnTo>
                  <a:lnTo>
                    <a:pt x="622757" y="669364"/>
                  </a:lnTo>
                  <a:lnTo>
                    <a:pt x="644342" y="704941"/>
                  </a:lnTo>
                  <a:lnTo>
                    <a:pt x="664541" y="741383"/>
                  </a:lnTo>
                  <a:lnTo>
                    <a:pt x="683329" y="778647"/>
                  </a:lnTo>
                  <a:lnTo>
                    <a:pt x="700682" y="816692"/>
                  </a:lnTo>
                  <a:lnTo>
                    <a:pt x="716577" y="855476"/>
                  </a:lnTo>
                  <a:lnTo>
                    <a:pt x="730991" y="894957"/>
                  </a:lnTo>
                  <a:lnTo>
                    <a:pt x="743904" y="935090"/>
                  </a:lnTo>
                  <a:lnTo>
                    <a:pt x="755296" y="975833"/>
                  </a:lnTo>
                  <a:lnTo>
                    <a:pt x="765149" y="1017140"/>
                  </a:lnTo>
                  <a:lnTo>
                    <a:pt x="773444" y="1058967"/>
                  </a:lnTo>
                  <a:lnTo>
                    <a:pt x="780166" y="1101268"/>
                  </a:lnTo>
                  <a:lnTo>
                    <a:pt x="785299" y="1143998"/>
                  </a:lnTo>
                  <a:lnTo>
                    <a:pt x="788829" y="1187110"/>
                  </a:lnTo>
                  <a:lnTo>
                    <a:pt x="790744" y="1230559"/>
                  </a:lnTo>
                  <a:lnTo>
                    <a:pt x="791032" y="1274296"/>
                  </a:lnTo>
                  <a:lnTo>
                    <a:pt x="766744" y="1239967"/>
                  </a:lnTo>
                  <a:lnTo>
                    <a:pt x="743805" y="1204986"/>
                  </a:lnTo>
                  <a:lnTo>
                    <a:pt x="722229" y="1169391"/>
                  </a:lnTo>
                  <a:lnTo>
                    <a:pt x="702032" y="1133220"/>
                  </a:lnTo>
                  <a:lnTo>
                    <a:pt x="683226" y="1096514"/>
                  </a:lnTo>
                  <a:lnTo>
                    <a:pt x="665826" y="1059310"/>
                  </a:lnTo>
                  <a:lnTo>
                    <a:pt x="649842" y="1021648"/>
                  </a:lnTo>
                  <a:lnTo>
                    <a:pt x="635285" y="983568"/>
                  </a:lnTo>
                  <a:lnTo>
                    <a:pt x="622166" y="945109"/>
                  </a:lnTo>
                  <a:lnTo>
                    <a:pt x="610492" y="906313"/>
                  </a:lnTo>
                  <a:lnTo>
                    <a:pt x="600271" y="867219"/>
                  </a:lnTo>
                  <a:lnTo>
                    <a:pt x="591511" y="827867"/>
                  </a:lnTo>
                  <a:lnTo>
                    <a:pt x="584216" y="788299"/>
                  </a:lnTo>
                  <a:lnTo>
                    <a:pt x="578393" y="748556"/>
                  </a:lnTo>
                  <a:lnTo>
                    <a:pt x="574044" y="708677"/>
                  </a:lnTo>
                  <a:lnTo>
                    <a:pt x="571172" y="668704"/>
                  </a:lnTo>
                  <a:lnTo>
                    <a:pt x="569780" y="628678"/>
                  </a:lnTo>
                  <a:lnTo>
                    <a:pt x="569143" y="595311"/>
                  </a:lnTo>
                  <a:lnTo>
                    <a:pt x="543453" y="629586"/>
                  </a:lnTo>
                  <a:lnTo>
                    <a:pt x="516583" y="659044"/>
                  </a:lnTo>
                  <a:lnTo>
                    <a:pt x="486625" y="685704"/>
                  </a:lnTo>
                  <a:lnTo>
                    <a:pt x="453804" y="709327"/>
                  </a:lnTo>
                  <a:lnTo>
                    <a:pt x="418359" y="729691"/>
                  </a:lnTo>
                  <a:lnTo>
                    <a:pt x="380545" y="746590"/>
                  </a:lnTo>
                  <a:lnTo>
                    <a:pt x="340633" y="759836"/>
                  </a:lnTo>
                  <a:lnTo>
                    <a:pt x="367063" y="724997"/>
                  </a:lnTo>
                  <a:lnTo>
                    <a:pt x="396417" y="693442"/>
                  </a:lnTo>
                  <a:lnTo>
                    <a:pt x="428419" y="665378"/>
                  </a:lnTo>
                  <a:lnTo>
                    <a:pt x="462782" y="640990"/>
                  </a:lnTo>
                  <a:lnTo>
                    <a:pt x="499207" y="620442"/>
                  </a:lnTo>
                  <a:lnTo>
                    <a:pt x="537382" y="603878"/>
                  </a:lnTo>
                  <a:lnTo>
                    <a:pt x="560317" y="593351"/>
                  </a:lnTo>
                  <a:lnTo>
                    <a:pt x="518213" y="592194"/>
                  </a:lnTo>
                  <a:lnTo>
                    <a:pt x="476177" y="589148"/>
                  </a:lnTo>
                  <a:lnTo>
                    <a:pt x="434273" y="584215"/>
                  </a:lnTo>
                  <a:lnTo>
                    <a:pt x="392565" y="577402"/>
                  </a:lnTo>
                  <a:lnTo>
                    <a:pt x="351115" y="568714"/>
                  </a:lnTo>
                  <a:lnTo>
                    <a:pt x="309987" y="558160"/>
                  </a:lnTo>
                  <a:lnTo>
                    <a:pt x="269243" y="545751"/>
                  </a:lnTo>
                  <a:lnTo>
                    <a:pt x="228947" y="531499"/>
                  </a:lnTo>
                  <a:lnTo>
                    <a:pt x="189159" y="515419"/>
                  </a:lnTo>
                  <a:lnTo>
                    <a:pt x="149943" y="497526"/>
                  </a:lnTo>
                  <a:lnTo>
                    <a:pt x="111358" y="477839"/>
                  </a:lnTo>
                  <a:lnTo>
                    <a:pt x="73466" y="456378"/>
                  </a:lnTo>
                  <a:lnTo>
                    <a:pt x="36327" y="433163"/>
                  </a:lnTo>
                  <a:lnTo>
                    <a:pt x="0" y="408219"/>
                  </a:lnTo>
                  <a:lnTo>
                    <a:pt x="42137" y="408721"/>
                  </a:lnTo>
                  <a:lnTo>
                    <a:pt x="83946" y="411015"/>
                  </a:lnTo>
                  <a:lnTo>
                    <a:pt x="125367" y="415085"/>
                  </a:lnTo>
                  <a:lnTo>
                    <a:pt x="166342" y="420914"/>
                  </a:lnTo>
                  <a:lnTo>
                    <a:pt x="206813" y="428484"/>
                  </a:lnTo>
                  <a:lnTo>
                    <a:pt x="246723" y="437776"/>
                  </a:lnTo>
                  <a:lnTo>
                    <a:pt x="286015" y="448766"/>
                  </a:lnTo>
                  <a:lnTo>
                    <a:pt x="324634" y="461433"/>
                  </a:lnTo>
                  <a:lnTo>
                    <a:pt x="362523" y="475750"/>
                  </a:lnTo>
                  <a:lnTo>
                    <a:pt x="399629" y="491691"/>
                  </a:lnTo>
                  <a:lnTo>
                    <a:pt x="435897" y="509228"/>
                  </a:lnTo>
                  <a:lnTo>
                    <a:pt x="471276" y="528330"/>
                  </a:lnTo>
                  <a:lnTo>
                    <a:pt x="505714" y="548966"/>
                  </a:lnTo>
                  <a:lnTo>
                    <a:pt x="539159" y="571104"/>
                  </a:lnTo>
                  <a:lnTo>
                    <a:pt x="555921" y="574277"/>
                  </a:lnTo>
                  <a:lnTo>
                    <a:pt x="568805" y="590352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116035" y="1992878"/>
              <a:ext cx="924117" cy="1054114"/>
            </a:xfrm>
            <a:custGeom>
              <a:avLst/>
              <a:pathLst>
                <a:path w="924117" h="1054114">
                  <a:moveTo>
                    <a:pt x="473361" y="758338"/>
                  </a:moveTo>
                  <a:lnTo>
                    <a:pt x="464430" y="701951"/>
                  </a:lnTo>
                  <a:lnTo>
                    <a:pt x="473361" y="644158"/>
                  </a:lnTo>
                  <a:lnTo>
                    <a:pt x="476214" y="603997"/>
                  </a:lnTo>
                  <a:lnTo>
                    <a:pt x="480550" y="563917"/>
                  </a:lnTo>
                  <a:lnTo>
                    <a:pt x="486368" y="523957"/>
                  </a:lnTo>
                  <a:lnTo>
                    <a:pt x="493665" y="484160"/>
                  </a:lnTo>
                  <a:lnTo>
                    <a:pt x="502436" y="444566"/>
                  </a:lnTo>
                  <a:lnTo>
                    <a:pt x="512676" y="405216"/>
                  </a:lnTo>
                  <a:lnTo>
                    <a:pt x="524379" y="366152"/>
                  </a:lnTo>
                  <a:lnTo>
                    <a:pt x="537537" y="327412"/>
                  </a:lnTo>
                  <a:lnTo>
                    <a:pt x="552142" y="289039"/>
                  </a:lnTo>
                  <a:lnTo>
                    <a:pt x="568186" y="251072"/>
                  </a:lnTo>
                  <a:lnTo>
                    <a:pt x="585656" y="213551"/>
                  </a:lnTo>
                  <a:lnTo>
                    <a:pt x="604543" y="176516"/>
                  </a:lnTo>
                  <a:lnTo>
                    <a:pt x="624834" y="140006"/>
                  </a:lnTo>
                  <a:lnTo>
                    <a:pt x="646516" y="104061"/>
                  </a:lnTo>
                  <a:lnTo>
                    <a:pt x="669575" y="68719"/>
                  </a:lnTo>
                  <a:lnTo>
                    <a:pt x="693995" y="34019"/>
                  </a:lnTo>
                  <a:lnTo>
                    <a:pt x="719760" y="0"/>
                  </a:lnTo>
                  <a:lnTo>
                    <a:pt x="718800" y="43399"/>
                  </a:lnTo>
                  <a:lnTo>
                    <a:pt x="716476" y="86548"/>
                  </a:lnTo>
                  <a:lnTo>
                    <a:pt x="712796" y="129415"/>
                  </a:lnTo>
                  <a:lnTo>
                    <a:pt x="707769" y="171965"/>
                  </a:lnTo>
                  <a:lnTo>
                    <a:pt x="701404" y="214167"/>
                  </a:lnTo>
                  <a:lnTo>
                    <a:pt x="693712" y="255988"/>
                  </a:lnTo>
                  <a:lnTo>
                    <a:pt x="684705" y="297395"/>
                  </a:lnTo>
                  <a:lnTo>
                    <a:pt x="674393" y="338356"/>
                  </a:lnTo>
                  <a:lnTo>
                    <a:pt x="662789" y="378841"/>
                  </a:lnTo>
                  <a:lnTo>
                    <a:pt x="649907" y="418816"/>
                  </a:lnTo>
                  <a:lnTo>
                    <a:pt x="635759" y="458252"/>
                  </a:lnTo>
                  <a:lnTo>
                    <a:pt x="620362" y="497118"/>
                  </a:lnTo>
                  <a:lnTo>
                    <a:pt x="603729" y="535382"/>
                  </a:lnTo>
                  <a:lnTo>
                    <a:pt x="585876" y="573015"/>
                  </a:lnTo>
                  <a:lnTo>
                    <a:pt x="566821" y="609987"/>
                  </a:lnTo>
                  <a:lnTo>
                    <a:pt x="546580" y="646268"/>
                  </a:lnTo>
                  <a:lnTo>
                    <a:pt x="525171" y="681830"/>
                  </a:lnTo>
                  <a:lnTo>
                    <a:pt x="502612" y="716645"/>
                  </a:lnTo>
                  <a:lnTo>
                    <a:pt x="478923" y="750683"/>
                  </a:lnTo>
                  <a:lnTo>
                    <a:pt x="506378" y="717566"/>
                  </a:lnTo>
                  <a:lnTo>
                    <a:pt x="537240" y="687394"/>
                  </a:lnTo>
                  <a:lnTo>
                    <a:pt x="571272" y="660427"/>
                  </a:lnTo>
                  <a:lnTo>
                    <a:pt x="608218" y="636912"/>
                  </a:lnTo>
                  <a:lnTo>
                    <a:pt x="647806" y="617075"/>
                  </a:lnTo>
                  <a:lnTo>
                    <a:pt x="689749" y="601123"/>
                  </a:lnTo>
                  <a:lnTo>
                    <a:pt x="661697" y="638816"/>
                  </a:lnTo>
                  <a:lnTo>
                    <a:pt x="629913" y="672273"/>
                  </a:lnTo>
                  <a:lnTo>
                    <a:pt x="594825" y="701181"/>
                  </a:lnTo>
                  <a:lnTo>
                    <a:pt x="556883" y="725269"/>
                  </a:lnTo>
                  <a:lnTo>
                    <a:pt x="516558" y="744303"/>
                  </a:lnTo>
                  <a:lnTo>
                    <a:pt x="526350" y="758338"/>
                  </a:lnTo>
                  <a:lnTo>
                    <a:pt x="568400" y="761325"/>
                  </a:lnTo>
                  <a:lnTo>
                    <a:pt x="610273" y="766952"/>
                  </a:lnTo>
                  <a:lnTo>
                    <a:pt x="651844" y="775210"/>
                  </a:lnTo>
                  <a:lnTo>
                    <a:pt x="692990" y="786084"/>
                  </a:lnTo>
                  <a:lnTo>
                    <a:pt x="733589" y="799554"/>
                  </a:lnTo>
                  <a:lnTo>
                    <a:pt x="773516" y="815596"/>
                  </a:lnTo>
                  <a:lnTo>
                    <a:pt x="812652" y="834178"/>
                  </a:lnTo>
                  <a:lnTo>
                    <a:pt x="850876" y="855267"/>
                  </a:lnTo>
                  <a:lnTo>
                    <a:pt x="888070" y="878822"/>
                  </a:lnTo>
                  <a:lnTo>
                    <a:pt x="924117" y="904797"/>
                  </a:lnTo>
                  <a:lnTo>
                    <a:pt x="880536" y="939624"/>
                  </a:lnTo>
                  <a:lnTo>
                    <a:pt x="834896" y="967070"/>
                  </a:lnTo>
                  <a:lnTo>
                    <a:pt x="788246" y="987116"/>
                  </a:lnTo>
                  <a:lnTo>
                    <a:pt x="745044" y="974998"/>
                  </a:lnTo>
                  <a:lnTo>
                    <a:pt x="703628" y="959516"/>
                  </a:lnTo>
                  <a:lnTo>
                    <a:pt x="664212" y="940810"/>
                  </a:lnTo>
                  <a:lnTo>
                    <a:pt x="626999" y="919031"/>
                  </a:lnTo>
                  <a:lnTo>
                    <a:pt x="592183" y="894340"/>
                  </a:lnTo>
                  <a:lnTo>
                    <a:pt x="559946" y="866912"/>
                  </a:lnTo>
                  <a:lnTo>
                    <a:pt x="530463" y="836932"/>
                  </a:lnTo>
                  <a:lnTo>
                    <a:pt x="548332" y="876474"/>
                  </a:lnTo>
                  <a:lnTo>
                    <a:pt x="561371" y="918428"/>
                  </a:lnTo>
                  <a:lnTo>
                    <a:pt x="569356" y="962338"/>
                  </a:lnTo>
                  <a:lnTo>
                    <a:pt x="572102" y="1007729"/>
                  </a:lnTo>
                  <a:lnTo>
                    <a:pt x="569465" y="1054114"/>
                  </a:lnTo>
                  <a:lnTo>
                    <a:pt x="544376" y="1015653"/>
                  </a:lnTo>
                  <a:lnTo>
                    <a:pt x="522955" y="975622"/>
                  </a:lnTo>
                  <a:lnTo>
                    <a:pt x="505289" y="934274"/>
                  </a:lnTo>
                  <a:lnTo>
                    <a:pt x="491449" y="891866"/>
                  </a:lnTo>
                  <a:lnTo>
                    <a:pt x="481490" y="848658"/>
                  </a:lnTo>
                  <a:lnTo>
                    <a:pt x="475453" y="804913"/>
                  </a:lnTo>
                  <a:lnTo>
                    <a:pt x="473361" y="760898"/>
                  </a:lnTo>
                  <a:lnTo>
                    <a:pt x="472724" y="760298"/>
                  </a:lnTo>
                  <a:lnTo>
                    <a:pt x="456971" y="802009"/>
                  </a:lnTo>
                  <a:lnTo>
                    <a:pt x="437506" y="842226"/>
                  </a:lnTo>
                  <a:lnTo>
                    <a:pt x="414434" y="880702"/>
                  </a:lnTo>
                  <a:lnTo>
                    <a:pt x="387876" y="917196"/>
                  </a:lnTo>
                  <a:lnTo>
                    <a:pt x="357968" y="951474"/>
                  </a:lnTo>
                  <a:lnTo>
                    <a:pt x="324857" y="983311"/>
                  </a:lnTo>
                  <a:lnTo>
                    <a:pt x="288708" y="1012492"/>
                  </a:lnTo>
                  <a:lnTo>
                    <a:pt x="292419" y="959295"/>
                  </a:lnTo>
                  <a:lnTo>
                    <a:pt x="304907" y="910014"/>
                  </a:lnTo>
                  <a:lnTo>
                    <a:pt x="325360" y="865867"/>
                  </a:lnTo>
                  <a:lnTo>
                    <a:pt x="353148" y="832005"/>
                  </a:lnTo>
                  <a:lnTo>
                    <a:pt x="385116" y="803301"/>
                  </a:lnTo>
                  <a:lnTo>
                    <a:pt x="420617" y="780185"/>
                  </a:lnTo>
                  <a:lnTo>
                    <a:pt x="458962" y="763016"/>
                  </a:lnTo>
                  <a:lnTo>
                    <a:pt x="468314" y="758338"/>
                  </a:lnTo>
                  <a:lnTo>
                    <a:pt x="427274" y="757131"/>
                  </a:lnTo>
                  <a:lnTo>
                    <a:pt x="386321" y="753776"/>
                  </a:lnTo>
                  <a:lnTo>
                    <a:pt x="345541" y="748278"/>
                  </a:lnTo>
                  <a:lnTo>
                    <a:pt x="305017" y="740644"/>
                  </a:lnTo>
                  <a:lnTo>
                    <a:pt x="264833" y="730885"/>
                  </a:lnTo>
                  <a:lnTo>
                    <a:pt x="225072" y="719013"/>
                  </a:lnTo>
                  <a:lnTo>
                    <a:pt x="185818" y="705045"/>
                  </a:lnTo>
                  <a:lnTo>
                    <a:pt x="147152" y="689000"/>
                  </a:lnTo>
                  <a:lnTo>
                    <a:pt x="109157" y="670900"/>
                  </a:lnTo>
                  <a:lnTo>
                    <a:pt x="71913" y="650770"/>
                  </a:lnTo>
                  <a:lnTo>
                    <a:pt x="35501" y="628638"/>
                  </a:lnTo>
                  <a:lnTo>
                    <a:pt x="0" y="604533"/>
                  </a:lnTo>
                  <a:lnTo>
                    <a:pt x="45840" y="604421"/>
                  </a:lnTo>
                  <a:lnTo>
                    <a:pt x="91180" y="607022"/>
                  </a:lnTo>
                  <a:lnTo>
                    <a:pt x="135895" y="612303"/>
                  </a:lnTo>
                  <a:lnTo>
                    <a:pt x="179862" y="620228"/>
                  </a:lnTo>
                  <a:lnTo>
                    <a:pt x="222959" y="630752"/>
                  </a:lnTo>
                  <a:lnTo>
                    <a:pt x="265067" y="643827"/>
                  </a:lnTo>
                  <a:lnTo>
                    <a:pt x="306069" y="659402"/>
                  </a:lnTo>
                  <a:lnTo>
                    <a:pt x="345851" y="677418"/>
                  </a:lnTo>
                  <a:lnTo>
                    <a:pt x="384299" y="697812"/>
                  </a:lnTo>
                  <a:lnTo>
                    <a:pt x="421305" y="720517"/>
                  </a:lnTo>
                  <a:lnTo>
                    <a:pt x="473361" y="758338"/>
                  </a:lnTo>
                  <a:lnTo>
                    <a:pt x="473361" y="758338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5407370" y="2249342"/>
              <a:ext cx="674934" cy="191800"/>
            </a:xfrm>
            <a:custGeom>
              <a:avLst/>
              <a:pathLst>
                <a:path w="674934" h="191800">
                  <a:moveTo>
                    <a:pt x="0" y="191800"/>
                  </a:moveTo>
                  <a:lnTo>
                    <a:pt x="674934" y="191800"/>
                  </a:lnTo>
                  <a:lnTo>
                    <a:pt x="6749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453090" y="2263845"/>
              <a:ext cx="771531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36" name="pg135"/>
            <p:cNvSpPr/>
            <p:nvPr/>
          </p:nvSpPr>
          <p:spPr>
            <a:xfrm>
              <a:off x="4264035" y="3904775"/>
              <a:ext cx="1462671" cy="191800"/>
            </a:xfrm>
            <a:custGeom>
              <a:avLst/>
              <a:pathLst>
                <a:path w="1462671" h="191800">
                  <a:moveTo>
                    <a:pt x="0" y="191800"/>
                  </a:moveTo>
                  <a:lnTo>
                    <a:pt x="1462671" y="191800"/>
                  </a:lnTo>
                  <a:lnTo>
                    <a:pt x="1462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4309755" y="3948852"/>
              <a:ext cx="137123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38" name="pg137"/>
            <p:cNvSpPr/>
            <p:nvPr/>
          </p:nvSpPr>
          <p:spPr>
            <a:xfrm>
              <a:off x="3096489" y="2655316"/>
              <a:ext cx="684570" cy="191800"/>
            </a:xfrm>
            <a:custGeom>
              <a:avLst/>
              <a:pathLst>
                <a:path w="684570" h="191800">
                  <a:moveTo>
                    <a:pt x="0" y="191800"/>
                  </a:moveTo>
                  <a:lnTo>
                    <a:pt x="684570" y="191800"/>
                  </a:lnTo>
                  <a:lnTo>
                    <a:pt x="6845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2815937" y="2699393"/>
              <a:ext cx="919402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40" name="pg139"/>
            <p:cNvSpPr/>
            <p:nvPr/>
          </p:nvSpPr>
          <p:spPr>
            <a:xfrm>
              <a:off x="5174075" y="3427524"/>
              <a:ext cx="908229" cy="191800"/>
            </a:xfrm>
            <a:custGeom>
              <a:avLst/>
              <a:pathLst>
                <a:path w="908229" h="191800">
                  <a:moveTo>
                    <a:pt x="0" y="191800"/>
                  </a:moveTo>
                  <a:lnTo>
                    <a:pt x="908229" y="191800"/>
                  </a:lnTo>
                  <a:lnTo>
                    <a:pt x="9082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219795" y="3471601"/>
              <a:ext cx="864909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2" name="pg141"/>
            <p:cNvSpPr/>
            <p:nvPr/>
          </p:nvSpPr>
          <p:spPr>
            <a:xfrm>
              <a:off x="4961233" y="3718169"/>
              <a:ext cx="800742" cy="191800"/>
            </a:xfrm>
            <a:custGeom>
              <a:avLst/>
              <a:pathLst>
                <a:path w="800742" h="191800">
                  <a:moveTo>
                    <a:pt x="0" y="191800"/>
                  </a:moveTo>
                  <a:lnTo>
                    <a:pt x="800742" y="191800"/>
                  </a:lnTo>
                  <a:lnTo>
                    <a:pt x="8007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006953" y="3734383"/>
              <a:ext cx="709302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4" name="pg143"/>
            <p:cNvSpPr/>
            <p:nvPr/>
          </p:nvSpPr>
          <p:spPr>
            <a:xfrm>
              <a:off x="3096489" y="2249342"/>
              <a:ext cx="690509" cy="191800"/>
            </a:xfrm>
            <a:custGeom>
              <a:avLst/>
              <a:pathLst>
                <a:path w="690509" h="191800">
                  <a:moveTo>
                    <a:pt x="0" y="191800"/>
                  </a:moveTo>
                  <a:lnTo>
                    <a:pt x="690509" y="191800"/>
                  </a:lnTo>
                  <a:lnTo>
                    <a:pt x="6905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2938598" y="2263845"/>
              <a:ext cx="80268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46" name="pg145"/>
            <p:cNvSpPr/>
            <p:nvPr/>
          </p:nvSpPr>
          <p:spPr>
            <a:xfrm>
              <a:off x="3970984" y="3969074"/>
              <a:ext cx="1236825" cy="191800"/>
            </a:xfrm>
            <a:custGeom>
              <a:avLst/>
              <a:pathLst>
                <a:path w="1236825" h="191800">
                  <a:moveTo>
                    <a:pt x="0" y="191800"/>
                  </a:moveTo>
                  <a:lnTo>
                    <a:pt x="1236825" y="191800"/>
                  </a:lnTo>
                  <a:lnTo>
                    <a:pt x="1236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4016704" y="4011440"/>
              <a:ext cx="1145385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8" name="pg147"/>
            <p:cNvSpPr/>
            <p:nvPr/>
          </p:nvSpPr>
          <p:spPr>
            <a:xfrm>
              <a:off x="4560017" y="1405857"/>
              <a:ext cx="870707" cy="191800"/>
            </a:xfrm>
            <a:custGeom>
              <a:avLst/>
              <a:pathLst>
                <a:path w="870707" h="191800">
                  <a:moveTo>
                    <a:pt x="0" y="191800"/>
                  </a:moveTo>
                  <a:lnTo>
                    <a:pt x="870707" y="191800"/>
                  </a:lnTo>
                  <a:lnTo>
                    <a:pt x="87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4605737" y="1448154"/>
              <a:ext cx="77926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0" name="pg149"/>
            <p:cNvSpPr/>
            <p:nvPr/>
          </p:nvSpPr>
          <p:spPr>
            <a:xfrm>
              <a:off x="3096489" y="1883108"/>
              <a:ext cx="1118671" cy="191800"/>
            </a:xfrm>
            <a:custGeom>
              <a:avLst/>
              <a:pathLst>
                <a:path w="1118671" h="191800">
                  <a:moveTo>
                    <a:pt x="0" y="191800"/>
                  </a:moveTo>
                  <a:lnTo>
                    <a:pt x="1118671" y="191800"/>
                  </a:lnTo>
                  <a:lnTo>
                    <a:pt x="1118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2883646" y="1897611"/>
              <a:ext cx="1285794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52" name="pg151"/>
            <p:cNvSpPr/>
            <p:nvPr/>
          </p:nvSpPr>
          <p:spPr>
            <a:xfrm>
              <a:off x="5263654" y="1883108"/>
              <a:ext cx="777192" cy="191800"/>
            </a:xfrm>
            <a:custGeom>
              <a:avLst/>
              <a:pathLst>
                <a:path w="777192" h="191800">
                  <a:moveTo>
                    <a:pt x="0" y="191800"/>
                  </a:moveTo>
                  <a:lnTo>
                    <a:pt x="777192" y="191800"/>
                  </a:lnTo>
                  <a:lnTo>
                    <a:pt x="777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309374" y="1925405"/>
              <a:ext cx="685752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4" name="pg153"/>
            <p:cNvSpPr/>
            <p:nvPr/>
          </p:nvSpPr>
          <p:spPr>
            <a:xfrm>
              <a:off x="4431464" y="1592463"/>
              <a:ext cx="1650839" cy="191800"/>
            </a:xfrm>
            <a:custGeom>
              <a:avLst/>
              <a:pathLst>
                <a:path w="1650839" h="191800">
                  <a:moveTo>
                    <a:pt x="0" y="191800"/>
                  </a:moveTo>
                  <a:lnTo>
                    <a:pt x="1650839" y="191800"/>
                  </a:lnTo>
                  <a:lnTo>
                    <a:pt x="1650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4477184" y="1606965"/>
              <a:ext cx="1768840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6" name="pg155"/>
            <p:cNvSpPr/>
            <p:nvPr/>
          </p:nvSpPr>
          <p:spPr>
            <a:xfrm>
              <a:off x="3284534" y="1405857"/>
              <a:ext cx="1797777" cy="191800"/>
            </a:xfrm>
            <a:custGeom>
              <a:avLst/>
              <a:pathLst>
                <a:path w="1797777" h="191800">
                  <a:moveTo>
                    <a:pt x="0" y="191800"/>
                  </a:moveTo>
                  <a:lnTo>
                    <a:pt x="1797777" y="191800"/>
                  </a:lnTo>
                  <a:lnTo>
                    <a:pt x="17977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3330254" y="1449934"/>
              <a:ext cx="1706337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58" name="pg157"/>
            <p:cNvSpPr/>
            <p:nvPr/>
          </p:nvSpPr>
          <p:spPr>
            <a:xfrm>
              <a:off x="3096489" y="3061290"/>
              <a:ext cx="889074" cy="191800"/>
            </a:xfrm>
            <a:custGeom>
              <a:avLst/>
              <a:pathLst>
                <a:path w="889074" h="191800">
                  <a:moveTo>
                    <a:pt x="0" y="191800"/>
                  </a:moveTo>
                  <a:lnTo>
                    <a:pt x="889074" y="191800"/>
                  </a:lnTo>
                  <a:lnTo>
                    <a:pt x="8890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2740033" y="3077504"/>
              <a:ext cx="1199810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60" name="pg159"/>
            <p:cNvSpPr/>
            <p:nvPr/>
          </p:nvSpPr>
          <p:spPr>
            <a:xfrm>
              <a:off x="3183270" y="3718169"/>
              <a:ext cx="1267837" cy="191800"/>
            </a:xfrm>
            <a:custGeom>
              <a:avLst/>
              <a:pathLst>
                <a:path w="1267837" h="191800">
                  <a:moveTo>
                    <a:pt x="0" y="191800"/>
                  </a:moveTo>
                  <a:lnTo>
                    <a:pt x="1267837" y="191800"/>
                  </a:lnTo>
                  <a:lnTo>
                    <a:pt x="12678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3228990" y="3734383"/>
              <a:ext cx="1176397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62" name="pg161"/>
            <p:cNvSpPr/>
            <p:nvPr/>
          </p:nvSpPr>
          <p:spPr>
            <a:xfrm>
              <a:off x="3580585" y="3904775"/>
              <a:ext cx="1205676" cy="191800"/>
            </a:xfrm>
            <a:custGeom>
              <a:avLst/>
              <a:pathLst>
                <a:path w="1205676" h="191800">
                  <a:moveTo>
                    <a:pt x="0" y="191800"/>
                  </a:moveTo>
                  <a:lnTo>
                    <a:pt x="1205676" y="191800"/>
                  </a:lnTo>
                  <a:lnTo>
                    <a:pt x="12056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2"/>
            <p:cNvSpPr/>
            <p:nvPr/>
          </p:nvSpPr>
          <p:spPr>
            <a:xfrm>
              <a:off x="3626305" y="3947140"/>
              <a:ext cx="1114236" cy="1037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64" name="pg163"/>
            <p:cNvSpPr/>
            <p:nvPr/>
          </p:nvSpPr>
          <p:spPr>
            <a:xfrm>
              <a:off x="4076103" y="1341557"/>
              <a:ext cx="1026588" cy="191800"/>
            </a:xfrm>
            <a:custGeom>
              <a:avLst/>
              <a:pathLst>
                <a:path w="1026588" h="191800">
                  <a:moveTo>
                    <a:pt x="0" y="191800"/>
                  </a:moveTo>
                  <a:lnTo>
                    <a:pt x="1026588" y="191800"/>
                  </a:lnTo>
                  <a:lnTo>
                    <a:pt x="1026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4121823" y="1383854"/>
              <a:ext cx="935148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66" name="pg165"/>
            <p:cNvSpPr/>
            <p:nvPr/>
          </p:nvSpPr>
          <p:spPr>
            <a:xfrm>
              <a:off x="5278804" y="3061290"/>
              <a:ext cx="803500" cy="191800"/>
            </a:xfrm>
            <a:custGeom>
              <a:avLst/>
              <a:pathLst>
                <a:path w="803500" h="191800">
                  <a:moveTo>
                    <a:pt x="0" y="191800"/>
                  </a:moveTo>
                  <a:lnTo>
                    <a:pt x="803500" y="191800"/>
                  </a:lnTo>
                  <a:lnTo>
                    <a:pt x="8035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5324524" y="3103587"/>
              <a:ext cx="1028663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68" name="pg167"/>
            <p:cNvSpPr/>
            <p:nvPr/>
          </p:nvSpPr>
          <p:spPr>
            <a:xfrm>
              <a:off x="3413052" y="1592463"/>
              <a:ext cx="808273" cy="191800"/>
            </a:xfrm>
            <a:custGeom>
              <a:avLst/>
              <a:pathLst>
                <a:path w="808273" h="191800">
                  <a:moveTo>
                    <a:pt x="0" y="191800"/>
                  </a:moveTo>
                  <a:lnTo>
                    <a:pt x="808273" y="191800"/>
                  </a:lnTo>
                  <a:lnTo>
                    <a:pt x="808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3458772" y="1636540"/>
              <a:ext cx="71683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70" name="pg169"/>
            <p:cNvSpPr/>
            <p:nvPr/>
          </p:nvSpPr>
          <p:spPr>
            <a:xfrm>
              <a:off x="5541806" y="2655316"/>
              <a:ext cx="540498" cy="191800"/>
            </a:xfrm>
            <a:custGeom>
              <a:avLst/>
              <a:pathLst>
                <a:path w="540498" h="191800">
                  <a:moveTo>
                    <a:pt x="0" y="191800"/>
                  </a:moveTo>
                  <a:lnTo>
                    <a:pt x="540498" y="191800"/>
                  </a:lnTo>
                  <a:lnTo>
                    <a:pt x="540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587526" y="2671530"/>
              <a:ext cx="631259" cy="1298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72" name="pg171"/>
            <p:cNvSpPr/>
            <p:nvPr/>
          </p:nvSpPr>
          <p:spPr>
            <a:xfrm>
              <a:off x="3096489" y="3427524"/>
              <a:ext cx="1071948" cy="191800"/>
            </a:xfrm>
            <a:custGeom>
              <a:avLst/>
              <a:pathLst>
                <a:path w="1071948" h="191800">
                  <a:moveTo>
                    <a:pt x="0" y="191800"/>
                  </a:moveTo>
                  <a:lnTo>
                    <a:pt x="1071948" y="191800"/>
                  </a:lnTo>
                  <a:lnTo>
                    <a:pt x="10719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tx172"/>
            <p:cNvSpPr/>
            <p:nvPr/>
          </p:nvSpPr>
          <p:spPr>
            <a:xfrm>
              <a:off x="2930369" y="3442027"/>
              <a:ext cx="1192348" cy="1315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48907" y="4418096"/>
              <a:ext cx="288097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3218496" y="4510721"/>
              <a:ext cx="516731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3811143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902142" y="4578685"/>
              <a:ext cx="37456" cy="3745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83308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317922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408922" y="4578685"/>
              <a:ext cx="37456" cy="37456"/>
            </a:xfrm>
            <a:prstGeom prst="ellipse">
              <a:avLst/>
            </a:prstGeom>
            <a:solidFill>
              <a:srgbClr val="00D900">
                <a:alpha val="100000"/>
              </a:srgbClr>
            </a:solidFill>
            <a:ln w="9000" cap="rnd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339868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D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5177068" y="44876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268067" y="4578685"/>
              <a:ext cx="37456" cy="37456"/>
            </a:xfrm>
            <a:prstGeom prst="ellipse">
              <a:avLst/>
            </a:prstGeom>
            <a:solidFill>
              <a:srgbClr val="C000EB">
                <a:alpha val="100000"/>
              </a:srgbClr>
            </a:solidFill>
            <a:ln w="9000" cap="rnd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199013" y="45974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0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4106514" y="4553777"/>
              <a:ext cx="13549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613294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472439" y="4550800"/>
              <a:ext cx="487858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Cluster 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504267" y="2203789"/>
              <a:ext cx="100025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12%: Sour Aftertaste</a:t>
              </a:r>
            </a:p>
          </p:txBody>
        </p:sp>
        <p:sp>
          <p:nvSpPr>
            <p:cNvPr id="6" name="tx5"/>
            <p:cNvSpPr/>
            <p:nvPr/>
          </p:nvSpPr>
          <p:spPr>
            <a:xfrm>
              <a:off x="1557686" y="2049846"/>
              <a:ext cx="909691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Vitamin Flavor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1296595" y="2359505"/>
              <a:ext cx="1102523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Vitamin Afterflavor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591463" y="1893877"/>
              <a:ext cx="92779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Vitamin Aroma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324493" y="2516203"/>
              <a:ext cx="74713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Sour Taste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1434978" y="3977839"/>
              <a:ext cx="11388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Astringent Afterfeel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1587080" y="3869443"/>
              <a:ext cx="107843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Metallic Aftertaste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022890" y="4180023"/>
              <a:ext cx="153624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Powdered Drink Mix Aroma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49977" y="4292394"/>
              <a:ext cx="7050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Astringent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038814" y="2183833"/>
              <a:ext cx="106637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1%: Raspberry Aroma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1479" y="2342625"/>
              <a:ext cx="124109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Raspberry Afterflavor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96930" y="2029712"/>
              <a:ext cx="104826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Raspberry Flavor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136366" y="1922487"/>
              <a:ext cx="127714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First Bite - Resistance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77206" y="2498167"/>
              <a:ext cx="8375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Slipperyness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390879" y="1711059"/>
              <a:ext cx="813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5%: Springyness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707766" y="2655905"/>
              <a:ext cx="158457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6%: CSA (Cooked Sugar Aroma)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123082" y="3997794"/>
              <a:ext cx="89783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Cohesiveness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091615" y="4150544"/>
              <a:ext cx="704897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Stickiness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254830" y="3842068"/>
              <a:ext cx="885660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Dissolve Rate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994384" y="4263300"/>
              <a:ext cx="76534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Roughness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657603" y="2203789"/>
              <a:ext cx="963999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Bitter Aftertaste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384274" y="2311390"/>
              <a:ext cx="131933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2%: Mixed Berry Afterflavor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818667" y="2050513"/>
              <a:ext cx="771168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Bitter Taste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368050" y="2465522"/>
              <a:ext cx="11446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Mixed Berry Aroma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860102" y="1850640"/>
              <a:ext cx="11265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Mixed Berry Flavor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216096" y="2631418"/>
              <a:ext cx="121108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3%: Sweet Candy Aroma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33466" y="3997794"/>
              <a:ext cx="1012274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4%: Sweet Aftertaste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782414" y="3842541"/>
              <a:ext cx="819442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8%: Sweet Taste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755389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1479256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4: 13%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3322992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4046859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5: 12%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5890596" y="3052314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6614463" y="3117771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6: 12%</a:t>
              </a:r>
            </a:p>
          </p:txBody>
        </p:sp>
        <p:sp>
          <p:nvSpPr>
            <p:cNvPr id="39" name="rc38"/>
            <p:cNvSpPr/>
            <p:nvPr/>
          </p:nvSpPr>
          <p:spPr>
            <a:xfrm>
              <a:off x="755389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1479256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1: 26%</a:t>
              </a:r>
            </a:p>
          </p:txBody>
        </p:sp>
        <p:sp>
          <p:nvSpPr>
            <p:cNvPr id="41" name="rc40"/>
            <p:cNvSpPr/>
            <p:nvPr/>
          </p:nvSpPr>
          <p:spPr>
            <a:xfrm>
              <a:off x="3322992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4046859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2: 22%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5890596" y="1258309"/>
              <a:ext cx="2498014" cy="2525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6614463" y="1323765"/>
              <a:ext cx="1050280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Cluster 3: 15%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Men (Dark 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323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7106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5795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842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9981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95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032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366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6019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6289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647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44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706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434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6659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166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37508" y="204989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5804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84762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599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0336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0093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839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7135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0715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416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6996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650171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58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4866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7116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721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Centrum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3164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078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61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530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266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5147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579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622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521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5015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3978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723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216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1297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133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35849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31854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1988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6315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740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733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55326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03026" y="15640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7755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Nature's Way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713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11868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5466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0332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905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58635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8956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645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6416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481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525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336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9268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6254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6441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649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9198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8518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383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1043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152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080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6972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46783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331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051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77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3879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32062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143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677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4935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5407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424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9794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92804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6471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4282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32206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324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207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740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68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554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9891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5026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558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2034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59244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4765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4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3321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5230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333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272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3764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259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79241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9034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6066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4298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5543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61019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2551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Nutramin Vitamin Adult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052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958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674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0909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7420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725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32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4122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0656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9740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888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370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6755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935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187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123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1039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9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72632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9615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7243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7776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741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646400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7086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0258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406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421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98076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877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2396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17512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607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5448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7944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875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605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312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589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34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86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7143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83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758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6935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5618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5137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8012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65959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84999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99670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9268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5750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3641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41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851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1488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7660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5349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8106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9870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67005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5655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0643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Olly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315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469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9897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085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365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78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532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6542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2195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554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468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4502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931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73494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36731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44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4143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1368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17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517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839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843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5945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712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6057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04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5544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24487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4011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 (Blue)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710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3397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85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570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233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7627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839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15585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02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803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266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7936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2869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82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5176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620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391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372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6225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285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7951" y="1685971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891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6102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538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855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178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98829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92142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339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6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One A Day Men (Red)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885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3397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7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401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1898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32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3049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5482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2221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3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109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639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494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7784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9374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391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4308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4528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95038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741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1013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5344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27365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8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1614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91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9691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54581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8362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All Sensory Variables by Cluster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5106664" y="2883266"/>
              <a:ext cx="328331" cy="406715"/>
            </a:xfrm>
            <a:custGeom>
              <a:avLst/>
              <a:pathLst>
                <a:path w="328331" h="406715">
                  <a:moveTo>
                    <a:pt x="0" y="0"/>
                  </a:moveTo>
                  <a:lnTo>
                    <a:pt x="328331" y="40671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4783640" y="2473645"/>
              <a:ext cx="323024" cy="409620"/>
            </a:xfrm>
            <a:custGeom>
              <a:avLst/>
              <a:pathLst>
                <a:path w="323024" h="409620">
                  <a:moveTo>
                    <a:pt x="323024" y="409620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783640" y="2133891"/>
              <a:ext cx="572465" cy="339754"/>
            </a:xfrm>
            <a:custGeom>
              <a:avLst/>
              <a:pathLst>
                <a:path w="572465" h="339754">
                  <a:moveTo>
                    <a:pt x="0" y="339754"/>
                  </a:moveTo>
                  <a:lnTo>
                    <a:pt x="57246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802653" y="2358253"/>
              <a:ext cx="980986" cy="115392"/>
            </a:xfrm>
            <a:custGeom>
              <a:avLst/>
              <a:pathLst>
                <a:path w="980986" h="115392">
                  <a:moveTo>
                    <a:pt x="980986" y="11539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434995" y="3263957"/>
              <a:ext cx="784455" cy="26024"/>
            </a:xfrm>
            <a:custGeom>
              <a:avLst/>
              <a:pathLst>
                <a:path w="784455" h="26024">
                  <a:moveTo>
                    <a:pt x="0" y="26024"/>
                  </a:moveTo>
                  <a:lnTo>
                    <a:pt x="78445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257252" y="3289982"/>
              <a:ext cx="177743" cy="422244"/>
            </a:xfrm>
            <a:custGeom>
              <a:avLst/>
              <a:pathLst>
                <a:path w="177743" h="422244">
                  <a:moveTo>
                    <a:pt x="177743" y="0"/>
                  </a:moveTo>
                  <a:lnTo>
                    <a:pt x="0" y="42224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56338" y="3712226"/>
              <a:ext cx="700914" cy="234409"/>
            </a:xfrm>
            <a:custGeom>
              <a:avLst/>
              <a:pathLst>
                <a:path w="700914" h="234409">
                  <a:moveTo>
                    <a:pt x="700914" y="0"/>
                  </a:moveTo>
                  <a:lnTo>
                    <a:pt x="0" y="23440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257252" y="3712226"/>
              <a:ext cx="531236" cy="284170"/>
            </a:xfrm>
            <a:custGeom>
              <a:avLst/>
              <a:pathLst>
                <a:path w="531236" h="284170">
                  <a:moveTo>
                    <a:pt x="0" y="0"/>
                  </a:moveTo>
                  <a:lnTo>
                    <a:pt x="531236" y="28417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64612" y="2358253"/>
              <a:ext cx="338041" cy="129669"/>
            </a:xfrm>
            <a:custGeom>
              <a:avLst/>
              <a:pathLst>
                <a:path w="338041" h="129669">
                  <a:moveTo>
                    <a:pt x="338041" y="0"/>
                  </a:moveTo>
                  <a:lnTo>
                    <a:pt x="0" y="12966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922930" y="2187200"/>
              <a:ext cx="879723" cy="171052"/>
            </a:xfrm>
            <a:custGeom>
              <a:avLst/>
              <a:pathLst>
                <a:path w="879723" h="171052">
                  <a:moveTo>
                    <a:pt x="879723" y="171052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300620" y="1857587"/>
              <a:ext cx="55485" cy="276304"/>
            </a:xfrm>
            <a:custGeom>
              <a:avLst/>
              <a:pathLst>
                <a:path w="55485" h="276304">
                  <a:moveTo>
                    <a:pt x="55485" y="27630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356105" y="1940414"/>
              <a:ext cx="718669" cy="193476"/>
            </a:xfrm>
            <a:custGeom>
              <a:avLst/>
              <a:pathLst>
                <a:path w="718669" h="193476">
                  <a:moveTo>
                    <a:pt x="0" y="193476"/>
                  </a:moveTo>
                  <a:lnTo>
                    <a:pt x="71866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54511" y="2187200"/>
              <a:ext cx="768418" cy="26238"/>
            </a:xfrm>
            <a:custGeom>
              <a:avLst/>
              <a:pathLst>
                <a:path w="768418" h="26238">
                  <a:moveTo>
                    <a:pt x="768418" y="0"/>
                  </a:moveTo>
                  <a:lnTo>
                    <a:pt x="0" y="2623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35137" y="1941066"/>
              <a:ext cx="387792" cy="246134"/>
            </a:xfrm>
            <a:custGeom>
              <a:avLst/>
              <a:pathLst>
                <a:path w="387792" h="246134">
                  <a:moveTo>
                    <a:pt x="387792" y="24613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788489" y="3996396"/>
              <a:ext cx="564434" cy="58060"/>
            </a:xfrm>
            <a:custGeom>
              <a:avLst/>
              <a:pathLst>
                <a:path w="564434" h="58060">
                  <a:moveTo>
                    <a:pt x="0" y="0"/>
                  </a:moveTo>
                  <a:lnTo>
                    <a:pt x="564434" y="5806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788489" y="3996396"/>
              <a:ext cx="224389" cy="287075"/>
            </a:xfrm>
            <a:custGeom>
              <a:avLst/>
              <a:pathLst>
                <a:path w="224389" h="287075">
                  <a:moveTo>
                    <a:pt x="0" y="0"/>
                  </a:moveTo>
                  <a:lnTo>
                    <a:pt x="224389" y="287075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074775" y="1937688"/>
              <a:ext cx="357672" cy="2725"/>
            </a:xfrm>
            <a:custGeom>
              <a:avLst/>
              <a:pathLst>
                <a:path w="357672" h="2725">
                  <a:moveTo>
                    <a:pt x="0" y="2725"/>
                  </a:moveTo>
                  <a:lnTo>
                    <a:pt x="35767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074775" y="1726101"/>
              <a:ext cx="583924" cy="214313"/>
            </a:xfrm>
            <a:custGeom>
              <a:avLst/>
              <a:pathLst>
                <a:path w="583924" h="214313">
                  <a:moveTo>
                    <a:pt x="0" y="214313"/>
                  </a:moveTo>
                  <a:lnTo>
                    <a:pt x="58392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02058" y="3946636"/>
              <a:ext cx="654279" cy="96153"/>
            </a:xfrm>
            <a:custGeom>
              <a:avLst/>
              <a:pathLst>
                <a:path w="654279" h="96153">
                  <a:moveTo>
                    <a:pt x="654279" y="0"/>
                  </a:moveTo>
                  <a:lnTo>
                    <a:pt x="0" y="9615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341347" y="3946636"/>
              <a:ext cx="214990" cy="235790"/>
            </a:xfrm>
            <a:custGeom>
              <a:avLst/>
              <a:pathLst>
                <a:path w="214990" h="235790">
                  <a:moveTo>
                    <a:pt x="214990" y="0"/>
                  </a:moveTo>
                  <a:lnTo>
                    <a:pt x="0" y="23579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17781" y="1805500"/>
              <a:ext cx="17356" cy="135566"/>
            </a:xfrm>
            <a:custGeom>
              <a:avLst/>
              <a:pathLst>
                <a:path w="17356" h="135566">
                  <a:moveTo>
                    <a:pt x="17356" y="13556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23576" y="1749060"/>
              <a:ext cx="411561" cy="192006"/>
            </a:xfrm>
            <a:custGeom>
              <a:avLst/>
              <a:pathLst>
                <a:path w="411561" h="192006">
                  <a:moveTo>
                    <a:pt x="411561" y="19200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219450" y="3226579"/>
              <a:ext cx="247235" cy="37378"/>
            </a:xfrm>
            <a:custGeom>
              <a:avLst/>
              <a:pathLst>
                <a:path w="247235" h="37378">
                  <a:moveTo>
                    <a:pt x="0" y="37378"/>
                  </a:moveTo>
                  <a:lnTo>
                    <a:pt x="24723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219450" y="3244856"/>
              <a:ext cx="775629" cy="19101"/>
            </a:xfrm>
            <a:custGeom>
              <a:avLst/>
              <a:pathLst>
                <a:path w="775629" h="19101">
                  <a:moveTo>
                    <a:pt x="0" y="19101"/>
                  </a:moveTo>
                  <a:lnTo>
                    <a:pt x="7756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25612" y="2213438"/>
              <a:ext cx="328898" cy="20320"/>
            </a:xfrm>
            <a:custGeom>
              <a:avLst/>
              <a:pathLst>
                <a:path w="328898" h="20320">
                  <a:moveTo>
                    <a:pt x="328898" y="0"/>
                  </a:moveTo>
                  <a:lnTo>
                    <a:pt x="0" y="2032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9126" y="2213438"/>
              <a:ext cx="685385" cy="11239"/>
            </a:xfrm>
            <a:custGeom>
              <a:avLst/>
              <a:pathLst>
                <a:path w="685385" h="11239">
                  <a:moveTo>
                    <a:pt x="685385" y="0"/>
                  </a:moveTo>
                  <a:lnTo>
                    <a:pt x="0" y="1123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300620" y="1752223"/>
              <a:ext cx="75144" cy="105363"/>
            </a:xfrm>
            <a:custGeom>
              <a:avLst/>
              <a:pathLst>
                <a:path w="75144" h="105363">
                  <a:moveTo>
                    <a:pt x="0" y="105363"/>
                  </a:moveTo>
                  <a:lnTo>
                    <a:pt x="75144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44578" y="1598100"/>
              <a:ext cx="56041" cy="259486"/>
            </a:xfrm>
            <a:custGeom>
              <a:avLst/>
              <a:pathLst>
                <a:path w="56041" h="259486">
                  <a:moveTo>
                    <a:pt x="56041" y="25948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995080" y="3244856"/>
              <a:ext cx="315125" cy="8607"/>
            </a:xfrm>
            <a:custGeom>
              <a:avLst/>
              <a:pathLst>
                <a:path w="315125" h="8607">
                  <a:moveTo>
                    <a:pt x="0" y="0"/>
                  </a:moveTo>
                  <a:lnTo>
                    <a:pt x="315125" y="8607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995080" y="3225647"/>
              <a:ext cx="687801" cy="19209"/>
            </a:xfrm>
            <a:custGeom>
              <a:avLst/>
              <a:pathLst>
                <a:path w="687801" h="19209">
                  <a:moveTo>
                    <a:pt x="0" y="19209"/>
                  </a:moveTo>
                  <a:lnTo>
                    <a:pt x="687801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67588" y="4182426"/>
              <a:ext cx="273758" cy="137992"/>
            </a:xfrm>
            <a:custGeom>
              <a:avLst/>
              <a:pathLst>
                <a:path w="273758" h="137992">
                  <a:moveTo>
                    <a:pt x="273758" y="0"/>
                  </a:moveTo>
                  <a:lnTo>
                    <a:pt x="0" y="13799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341347" y="4182426"/>
              <a:ext cx="9621" cy="161430"/>
            </a:xfrm>
            <a:custGeom>
              <a:avLst/>
              <a:pathLst>
                <a:path w="9621" h="161430">
                  <a:moveTo>
                    <a:pt x="0" y="0"/>
                  </a:moveTo>
                  <a:lnTo>
                    <a:pt x="9621" y="16143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658700" y="1681469"/>
              <a:ext cx="366408" cy="44631"/>
            </a:xfrm>
            <a:custGeom>
              <a:avLst/>
              <a:pathLst>
                <a:path w="366408" h="44631">
                  <a:moveTo>
                    <a:pt x="0" y="44631"/>
                  </a:moveTo>
                  <a:lnTo>
                    <a:pt x="366408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658700" y="1517890"/>
              <a:ext cx="434059" cy="208210"/>
            </a:xfrm>
            <a:custGeom>
              <a:avLst/>
              <a:pathLst>
                <a:path w="434059" h="208210">
                  <a:moveTo>
                    <a:pt x="0" y="208210"/>
                  </a:moveTo>
                  <a:lnTo>
                    <a:pt x="43405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455082" y="4042789"/>
              <a:ext cx="446975" cy="14336"/>
            </a:xfrm>
            <a:custGeom>
              <a:avLst/>
              <a:pathLst>
                <a:path w="446975" h="14336">
                  <a:moveTo>
                    <a:pt x="446975" y="0"/>
                  </a:moveTo>
                  <a:lnTo>
                    <a:pt x="0" y="1433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559313" y="4042789"/>
              <a:ext cx="342744" cy="118403"/>
            </a:xfrm>
            <a:custGeom>
              <a:avLst/>
              <a:pathLst>
                <a:path w="342744" h="118403">
                  <a:moveTo>
                    <a:pt x="342744" y="0"/>
                  </a:moveTo>
                  <a:lnTo>
                    <a:pt x="0" y="11840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747811" y="1671434"/>
              <a:ext cx="375764" cy="77625"/>
            </a:xfrm>
            <a:custGeom>
              <a:avLst/>
              <a:pathLst>
                <a:path w="375764" h="77625">
                  <a:moveTo>
                    <a:pt x="375764" y="7762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978387" y="1588568"/>
              <a:ext cx="145189" cy="160491"/>
            </a:xfrm>
            <a:custGeom>
              <a:avLst/>
              <a:pathLst>
                <a:path w="145189" h="160491">
                  <a:moveTo>
                    <a:pt x="145189" y="160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682881" y="3225647"/>
              <a:ext cx="422027" cy="55344"/>
            </a:xfrm>
            <a:custGeom>
              <a:avLst/>
              <a:pathLst>
                <a:path w="422027" h="55344">
                  <a:moveTo>
                    <a:pt x="0" y="0"/>
                  </a:moveTo>
                  <a:lnTo>
                    <a:pt x="422027" y="5534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682881" y="3163762"/>
              <a:ext cx="415895" cy="61884"/>
            </a:xfrm>
            <a:custGeom>
              <a:avLst/>
              <a:pathLst>
                <a:path w="415895" h="61884">
                  <a:moveTo>
                    <a:pt x="0" y="61884"/>
                  </a:moveTo>
                  <a:lnTo>
                    <a:pt x="415895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112779" y="2487922"/>
              <a:ext cx="351832" cy="24376"/>
            </a:xfrm>
            <a:custGeom>
              <a:avLst/>
              <a:pathLst>
                <a:path w="351832" h="24376">
                  <a:moveTo>
                    <a:pt x="351832" y="0"/>
                  </a:moveTo>
                  <a:lnTo>
                    <a:pt x="0" y="24376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19604" y="2487922"/>
              <a:ext cx="145007" cy="128719"/>
            </a:xfrm>
            <a:custGeom>
              <a:avLst/>
              <a:pathLst>
                <a:path w="145007" h="128719">
                  <a:moveTo>
                    <a:pt x="145007" y="0"/>
                  </a:moveTo>
                  <a:lnTo>
                    <a:pt x="0" y="12871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933989" y="4283471"/>
              <a:ext cx="78889" cy="145030"/>
            </a:xfrm>
            <a:custGeom>
              <a:avLst/>
              <a:pathLst>
                <a:path w="78889" h="145030">
                  <a:moveTo>
                    <a:pt x="78889" y="0"/>
                  </a:moveTo>
                  <a:lnTo>
                    <a:pt x="0" y="14503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012879" y="4283471"/>
              <a:ext cx="306451" cy="223708"/>
            </a:xfrm>
            <a:custGeom>
              <a:avLst/>
              <a:pathLst>
                <a:path w="306451" h="223708">
                  <a:moveTo>
                    <a:pt x="0" y="0"/>
                  </a:moveTo>
                  <a:lnTo>
                    <a:pt x="306451" y="223708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352924" y="4049587"/>
              <a:ext cx="409753" cy="4869"/>
            </a:xfrm>
            <a:custGeom>
              <a:avLst/>
              <a:pathLst>
                <a:path w="409753" h="4869">
                  <a:moveTo>
                    <a:pt x="0" y="4869"/>
                  </a:moveTo>
                  <a:lnTo>
                    <a:pt x="40975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352924" y="4054457"/>
              <a:ext cx="313367" cy="101183"/>
            </a:xfrm>
            <a:custGeom>
              <a:avLst/>
              <a:pathLst>
                <a:path w="313367" h="101183">
                  <a:moveTo>
                    <a:pt x="0" y="0"/>
                  </a:moveTo>
                  <a:lnTo>
                    <a:pt x="313367" y="101183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052088" y="2224677"/>
              <a:ext cx="417037" cy="60942"/>
            </a:xfrm>
            <a:custGeom>
              <a:avLst/>
              <a:pathLst>
                <a:path w="417037" h="60942">
                  <a:moveTo>
                    <a:pt x="417037" y="0"/>
                  </a:moveTo>
                  <a:lnTo>
                    <a:pt x="0" y="60942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039090" y="2166263"/>
              <a:ext cx="430035" cy="58413"/>
            </a:xfrm>
            <a:custGeom>
              <a:avLst/>
              <a:pathLst>
                <a:path w="430035" h="58413">
                  <a:moveTo>
                    <a:pt x="430035" y="58413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319331" y="4507180"/>
              <a:ext cx="325004" cy="106919"/>
            </a:xfrm>
            <a:custGeom>
              <a:avLst/>
              <a:pathLst>
                <a:path w="325004" h="106919">
                  <a:moveTo>
                    <a:pt x="0" y="0"/>
                  </a:moveTo>
                  <a:lnTo>
                    <a:pt x="325004" y="106919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319331" y="4507180"/>
              <a:ext cx="42887" cy="172884"/>
            </a:xfrm>
            <a:custGeom>
              <a:avLst/>
              <a:pathLst>
                <a:path w="42887" h="172884">
                  <a:moveTo>
                    <a:pt x="0" y="0"/>
                  </a:moveTo>
                  <a:lnTo>
                    <a:pt x="42887" y="172884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064419" y="1446125"/>
              <a:ext cx="180158" cy="151975"/>
            </a:xfrm>
            <a:custGeom>
              <a:avLst/>
              <a:pathLst>
                <a:path w="180158" h="151975">
                  <a:moveTo>
                    <a:pt x="180158" y="151975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244578" y="1435852"/>
              <a:ext cx="124942" cy="162248"/>
            </a:xfrm>
            <a:custGeom>
              <a:avLst/>
              <a:pathLst>
                <a:path w="124942" h="162248">
                  <a:moveTo>
                    <a:pt x="0" y="162248"/>
                  </a:moveTo>
                  <a:lnTo>
                    <a:pt x="124942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092759" y="1434112"/>
              <a:ext cx="390899" cy="83778"/>
            </a:xfrm>
            <a:custGeom>
              <a:avLst/>
              <a:pathLst>
                <a:path w="390899" h="83778">
                  <a:moveTo>
                    <a:pt x="0" y="83778"/>
                  </a:moveTo>
                  <a:lnTo>
                    <a:pt x="39089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092759" y="1354974"/>
              <a:ext cx="165503" cy="162916"/>
            </a:xfrm>
            <a:custGeom>
              <a:avLst/>
              <a:pathLst>
                <a:path w="165503" h="162916">
                  <a:moveTo>
                    <a:pt x="0" y="162916"/>
                  </a:moveTo>
                  <a:lnTo>
                    <a:pt x="165503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423481" y="4025524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527712" y="4129591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946785" y="155696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16210" y="163983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8067175" y="313216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6400846" y="190608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278604" y="322186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337920" y="140425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19367" y="4312255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007489" y="2134662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94011" y="2202157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020487" y="225401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035987" y="4288818"/>
              <a:ext cx="63202" cy="63202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7226662" y="132337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6993507" y="164986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7452057" y="140251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6435085" y="319497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344164" y="172062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6634690" y="412403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6731076" y="40179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032818" y="141452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8073307" y="32493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88003" y="25850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486179" y="1773898"/>
              <a:ext cx="63202" cy="63202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081177" y="248069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902388" y="4396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6330617" y="46484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6612735" y="45824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2975447" y="3890367"/>
              <a:ext cx="542319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55682" y="4189372"/>
              <a:ext cx="102435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771654" y="1444737"/>
              <a:ext cx="830093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Bitter Aftertaste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232053" y="1724705"/>
              <a:ext cx="61583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512382" y="3019528"/>
              <a:ext cx="756576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463692" y="1966053"/>
              <a:ext cx="1519622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730092" y="3306668"/>
              <a:ext cx="743049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786007" y="1292916"/>
              <a:ext cx="1178033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4185527" y="4396232"/>
              <a:ext cx="95724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31519" y="1998556"/>
              <a:ext cx="122490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Mixed Berry Afterflavor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889237" y="2177672"/>
              <a:ext cx="1030764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62093" y="2315673"/>
              <a:ext cx="997300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27688" y="4393127"/>
              <a:ext cx="1465925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056627" y="1207621"/>
              <a:ext cx="1137981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Raspberry Afterflavor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46947" y="1710485"/>
              <a:ext cx="943838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Raspberry Aroma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30627" y="1463570"/>
              <a:ext cx="923724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Raspberry Flavor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54993" y="3060569"/>
              <a:ext cx="609366" cy="111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821815" y="1780369"/>
              <a:ext cx="689588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473196" y="4207982"/>
              <a:ext cx="803392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76213" y="3905834"/>
              <a:ext cx="589134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524311" y="1474538"/>
              <a:ext cx="662827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870144" y="3333372"/>
              <a:ext cx="54220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Stickiness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86985" y="2669132"/>
              <a:ext cx="883731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73428" y="1833591"/>
              <a:ext cx="1104634" cy="1130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013576" y="2368109"/>
              <a:ext cx="669473" cy="89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35810" y="4284283"/>
              <a:ext cx="984008" cy="891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08701" y="4712809"/>
              <a:ext cx="789864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468820" y="4471079"/>
              <a:ext cx="769750" cy="87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Vitamin Flavor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SmartyPants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668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18308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6932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345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54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19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634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407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150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676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602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1155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9290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996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20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88254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98468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39713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5989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99471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3999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45887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018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981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65376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16731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98076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40478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6173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228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568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916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57383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98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127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1604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007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8649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1624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02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99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91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3474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8693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019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56738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92255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280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6204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96847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879002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507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17893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2122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05895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701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4676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4543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05169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24305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52623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210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0714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87255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1, Product: Vitafusion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59254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251531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5173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25228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858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568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114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191675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33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57383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15716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209691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4020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3127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003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21604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9032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20072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36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18441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251531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4026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629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19999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3302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21913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87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0563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2025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28693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5211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31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140196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37538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56738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8977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820490" y="211047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56908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828012" y="271874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0375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62048" y="344875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6638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6496847" y="247546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88545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879002" y="259708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6233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402084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36.5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0724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617893" y="284150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0553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7521221" y="17454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9549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05895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4141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489591" y="198881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820490" y="18671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45438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68130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505169" y="332815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35388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5524305" y="3084831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4389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614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25429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25.6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92104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826364" y="38148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1831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6707142" y="223213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68055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872553" y="320539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019921"/>
            <a:ext cx="8196702" cy="643766"/>
          </a:xfrm>
        </p:spPr>
        <p:txBody>
          <a:bodyPr/>
          <a:lstStyle/>
          <a:p>
            <a:r>
              <a:rPr/>
              <a:t>Global Optimization: Cluster 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323165"/>
          </a:xfrm>
        </p:spPr>
        <p:txBody>
          <a:bodyPr/>
          <a:lstStyle/>
          <a:p>
            <a:r>
              <a:rPr/>
              <a:t>Product by Product Visualizations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Men (Dark 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323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7106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5795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842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99819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39576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0322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3661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60198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6289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6479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449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7063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4348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6659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166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37508" y="2049898"/>
              <a:ext cx="192884" cy="631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74.5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17550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15804" y="3388986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84762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21.2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8175505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3599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03366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6.9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700939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08392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13.8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7135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36.2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907157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934163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69966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650171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758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4866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17550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971169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47210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Centrum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3164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078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61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5306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266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5147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579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6222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521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501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39785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3723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8175505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75.5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62166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212973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9.2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1334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835849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31854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81988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63158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67401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175505" y="387453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7332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55326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8175505" y="290127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03026" y="1564055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7755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175505" y="217130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175505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31.6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Nature's Way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713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11868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5466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03320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9052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5863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8956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26455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64161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481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525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43362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9268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625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6441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6497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491981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8518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338374" y="253629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21043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89152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200802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569724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946783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53319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305172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57763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73879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32062" y="2294027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514346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67720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949352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18.1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540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4247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9794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92804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64712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7033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42820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3220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3246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2079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740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68517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554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98912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5026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5584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2034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59244" y="2050703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347650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284613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233219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952301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28.7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0517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75505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733380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6272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3764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259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79241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990348" y="302294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60660" y="2901237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294298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55433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61019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2551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Nutramin Vitamin Adult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0522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0958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6746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09098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174207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7259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322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4122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06569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9740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8888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153701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67559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935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1879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1233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410394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400996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72632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396158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47243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77768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741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646400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37086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02581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394060" y="326626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842189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305172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980764" y="15629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877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23963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317512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 (Dark 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607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54482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79449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8751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66057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312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5894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334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86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714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83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7589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69352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5618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513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8012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65959" y="205070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41.1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849995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099670" y="3387885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092685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5750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46.3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3641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64119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851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91488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39.6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76606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5349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481069" y="3024000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7550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998702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867005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5655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106439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Top Respondent Variables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36859" y="2231237"/>
              <a:ext cx="954637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859" y="3466701"/>
              <a:ext cx="638444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859" y="2540103"/>
              <a:ext cx="890594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859" y="4084433"/>
              <a:ext cx="421012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859" y="1613505"/>
              <a:ext cx="2100640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859" y="3157835"/>
              <a:ext cx="702791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636859" y="1922371"/>
              <a:ext cx="1235055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36859" y="3775567"/>
              <a:ext cx="430940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636859" y="1304638"/>
              <a:ext cx="5477858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859" y="2848969"/>
              <a:ext cx="783748" cy="277979"/>
            </a:xfrm>
            <a:prstGeom prst="rect">
              <a:avLst/>
            </a:prstGeom>
            <a:solidFill>
              <a:srgbClr val="2DEB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636859" y="2277947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2675885" y="2318649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2636859" y="3513412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675885" y="3554114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2636859" y="2586813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675885" y="2627515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2636859" y="4131144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675885" y="4171846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2636859" y="1660215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675885" y="1700917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2636859" y="3204546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675885" y="3245248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2636859" y="1969081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2675885" y="2009783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2636859" y="3822278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2675885" y="3862980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2636859" y="1351349"/>
              <a:ext cx="351802" cy="184558"/>
            </a:xfrm>
            <a:custGeom>
              <a:avLst/>
              <a:pathLst>
                <a:path w="351802" h="184558">
                  <a:moveTo>
                    <a:pt x="0" y="184558"/>
                  </a:moveTo>
                  <a:lnTo>
                    <a:pt x="351802" y="184558"/>
                  </a:lnTo>
                  <a:lnTo>
                    <a:pt x="35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2675885" y="1392051"/>
              <a:ext cx="260362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2636859" y="2895679"/>
              <a:ext cx="279454" cy="184558"/>
            </a:xfrm>
            <a:custGeom>
              <a:avLst/>
              <a:pathLst>
                <a:path w="279454" h="184558">
                  <a:moveTo>
                    <a:pt x="0" y="184558"/>
                  </a:moveTo>
                  <a:lnTo>
                    <a:pt x="279454" y="184558"/>
                  </a:lnTo>
                  <a:lnTo>
                    <a:pt x="279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2675885" y="2936381"/>
              <a:ext cx="188014" cy="981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555005" y="4167017"/>
              <a:ext cx="745331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colour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699070" y="3858151"/>
              <a:ext cx="601265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size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36698" y="3519073"/>
              <a:ext cx="13636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aroma intensity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19583" y="3238558"/>
              <a:ext cx="138075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flavour duration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27980" y="2931553"/>
              <a:ext cx="87235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tartness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258539" y="2622687"/>
              <a:ext cx="1041796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chewiness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029171" y="2283608"/>
              <a:ext cx="271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478805" y="1974742"/>
              <a:ext cx="82153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melting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004415" y="1664016"/>
              <a:ext cx="129592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flavor strength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250056" y="1387222"/>
              <a:ext cx="1050280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JAR sweetness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2328171" y="4223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8171" y="3914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8171" y="3605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8171" y="3296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8171" y="29879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28171" y="2679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28171" y="237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28171" y="2061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28171" y="1752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328171" y="1443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63685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00431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64004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727576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8091149" y="440874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2526726" y="4465494"/>
              <a:ext cx="220265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847920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211492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575065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7938637" y="4465494"/>
              <a:ext cx="305023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Olly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153155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146924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79897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0851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17365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5787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5326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32219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6542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2195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85540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468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4502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93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73494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6836731" y="204960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40.3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77442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8175505" y="338792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29.1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104143" y="2415689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24.2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13682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48.9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8175505" y="2779617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041712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05172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883947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843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627364" y="3267324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24.1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959458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7123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160575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52041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755445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4.0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24487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7040113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 (Blue)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710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339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0885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570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2337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76277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839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15585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02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8033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2661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7936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2869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822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851761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7620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59.8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391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05172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393721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14.6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62257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49.8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28544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067951" y="1685971"/>
              <a:ext cx="192884" cy="620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47.4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8175505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89168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61027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175505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538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8550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31786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15.7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98829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592142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6.3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453398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156934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One A Day Men (Red)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2885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63397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791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401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1898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8322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3049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54827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222219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583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109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5639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20917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49408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77845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593741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9391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45.6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43089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0.4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45284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15.3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05172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8175505" y="35095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50.0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95038" y="277957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1.3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8137413" y="1684658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7610136" y="363125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853443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527365" y="3266223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888471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32.2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16147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869111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175505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33.1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39691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354581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083626" y="314460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SmartyPants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86687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3033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118308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69329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23454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05471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11942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16348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4071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21501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2676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176020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11155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592903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09961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305172" y="20496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172051" y="265795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35506" y="338788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8175505" y="241458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488254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6.4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98468" y="3510648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39713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1.6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35989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35.3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499471" y="363120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13.7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8175505" y="1927940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305172" y="180632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939993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7.8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7245887" y="3266265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175505" y="302289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35.8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520187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7981412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27.6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065376" y="229292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20.3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416731" y="3752871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5898076" y="2171264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404783" y="3145662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12.1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 (Pink)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61738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228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5687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9167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57383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24989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31272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1604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200722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86496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16249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4026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199997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191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94206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34745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8693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6972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4019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567381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922559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68.9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28012" y="2657912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43.7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362048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96847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879002" y="253625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555071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39.2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617893" y="2780675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21221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38.0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505895" y="3631209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2.3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170134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467663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12.8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45438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05169" y="3267324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2.1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24305" y="3024000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2.7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99379" y="2902338"/>
              <a:ext cx="168747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652623" y="1562954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13.9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92104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26.4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74897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707142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8.7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872553" y="314456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17.3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3"/>
          <p:cNvSpPr>
            <a:spLocks noGrp="1"/>
          </p:cNvSpPr>
          <p:nvPr>
            <p:ph type="title" hasCustomPrompt="1"/>
          </p:nvPr>
        </p:nvSpPr>
        <p:spPr>
          <a:xfrm>
            <a:off x="359153" y="288639"/>
            <a:ext cx="7577139" cy="230833"/>
          </a:xfrm>
        </p:spPr>
        <p:txBody>
          <a:bodyPr/>
          <a:lstStyle/>
          <a:p>
            <a:r>
              <a:rPr/>
              <a:t>Global Optimization: Cluster 2, Product: Vitafusion Women (Purple)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685800" y="1188720"/>
            <a:ext cx="7772400" cy="3657600"/>
            <a:chOff x="685800" y="1188720"/>
            <a:chExt cx="7772400" cy="3657600"/>
          </a:xfrm>
        </p:grpSpPr>
        <p:sp>
          <p:nvSpPr>
            <p:cNvPr id="4" name="rc3"/>
            <p:cNvSpPr/>
            <p:nvPr/>
          </p:nvSpPr>
          <p:spPr>
            <a:xfrm>
              <a:off x="685800" y="1188720"/>
              <a:ext cx="7772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85800" y="1188720"/>
              <a:ext cx="7772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55389" y="1483177"/>
              <a:ext cx="2699865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974585" y="1571016"/>
              <a:ext cx="229626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789021" y="1692678"/>
              <a:ext cx="148183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31164" y="2300988"/>
              <a:ext cx="83968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181510" y="1936002"/>
              <a:ext cx="108934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14551" y="3152623"/>
              <a:ext cx="556300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02413" y="2179326"/>
              <a:ext cx="86843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620373" y="2787637"/>
              <a:ext cx="650478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31728" y="3395947"/>
              <a:ext cx="539123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6170" y="2422650"/>
              <a:ext cx="794682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071135" y="1814340"/>
              <a:ext cx="119971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604746" y="2665974"/>
              <a:ext cx="666106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743555" y="3639271"/>
              <a:ext cx="527296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41074" y="3517609"/>
              <a:ext cx="529777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639352" y="2909299"/>
              <a:ext cx="631500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697730" y="3030961"/>
              <a:ext cx="573121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758100" y="3760933"/>
              <a:ext cx="512751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23672" y="3274285"/>
              <a:ext cx="547179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527782" y="2544312"/>
              <a:ext cx="743069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2357508" y="2057664"/>
              <a:ext cx="913343" cy="109495"/>
            </a:xfrm>
            <a:prstGeom prst="rect">
              <a:avLst/>
            </a:prstGeom>
            <a:solidFill>
              <a:srgbClr val="C000EB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2769806" y="3882595"/>
              <a:ext cx="501045" cy="109495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01010" y="1560340"/>
              <a:ext cx="173575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663678" y="168200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05821" y="229031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56167" y="192532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589208" y="314194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277070" y="216865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95030" y="2776960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606385" y="3385271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350826" y="241197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45791" y="180366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479402" y="265529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18212" y="3628595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615731" y="3506933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14008" y="2898622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572387" y="3020284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632756" y="3750257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598329" y="326360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402439" y="2533636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232165" y="2046988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644463" y="3871919"/>
              <a:ext cx="125343" cy="65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492626" y="4348507"/>
              <a:ext cx="12601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63180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640805" y="4427096"/>
              <a:ext cx="201455" cy="201456"/>
            </a:xfrm>
            <a:prstGeom prst="rect">
              <a:avLst/>
            </a:prstGeom>
            <a:solidFill>
              <a:srgbClr val="C000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1920850" y="4442992"/>
              <a:ext cx="762372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Importance</a:t>
              </a:r>
            </a:p>
          </p:txBody>
        </p:sp>
        <p:sp>
          <p:nvSpPr>
            <p:cNvPr id="52" name="rc51"/>
            <p:cNvSpPr/>
            <p:nvPr/>
          </p:nvSpPr>
          <p:spPr>
            <a:xfrm>
              <a:off x="3455254" y="1483177"/>
              <a:ext cx="4933356" cy="32935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5305172" y="2057664"/>
              <a:ext cx="259254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5305172" y="2112412"/>
              <a:ext cx="10522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305172" y="2665974"/>
              <a:ext cx="255173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5305172" y="2720722"/>
              <a:ext cx="1095824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305172" y="3395947"/>
              <a:ext cx="98584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5305172" y="3450695"/>
              <a:ext cx="30333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305172" y="2422650"/>
              <a:ext cx="111146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305172" y="2477398"/>
              <a:ext cx="17674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305172" y="2544312"/>
              <a:ext cx="283373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305172" y="2599060"/>
              <a:ext cx="109098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305172" y="3517609"/>
              <a:ext cx="215716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305172" y="3572357"/>
              <a:ext cx="174207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305172" y="2787637"/>
              <a:ext cx="40206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05172" y="2842384"/>
              <a:ext cx="2266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305172" y="1692678"/>
              <a:ext cx="2200364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305172" y="1747426"/>
              <a:ext cx="283224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305172" y="3639271"/>
              <a:ext cx="90325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305172" y="3694019"/>
              <a:ext cx="341228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5305172" y="1936002"/>
              <a:ext cx="1636240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5305172" y="1990750"/>
              <a:ext cx="1065692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5305172" y="1814340"/>
              <a:ext cx="287033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5305172" y="1869088"/>
              <a:ext cx="9740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5305172" y="3882595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5305172" y="3937343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5305172" y="3274285"/>
              <a:ext cx="362958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5305172" y="3329033"/>
              <a:ext cx="88887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5305172" y="3030961"/>
              <a:ext cx="2330216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5305172" y="3085709"/>
              <a:ext cx="1537016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5305172" y="2909299"/>
              <a:ext cx="138719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5305172" y="2964047"/>
              <a:ext cx="2266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5305172" y="1571016"/>
              <a:ext cx="1056312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5305172" y="1625764"/>
              <a:ext cx="675591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5305172" y="2300988"/>
              <a:ext cx="2220257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5305172" y="2355736"/>
              <a:ext cx="2504693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5305172" y="3760933"/>
              <a:ext cx="0" cy="54747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5305172" y="3815681"/>
              <a:ext cx="0" cy="54747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305172" y="2179326"/>
              <a:ext cx="1513139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5305172" y="2234074"/>
              <a:ext cx="518790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5305172" y="3152623"/>
              <a:ext cx="1375385" cy="54747"/>
            </a:xfrm>
            <a:prstGeom prst="rect">
              <a:avLst/>
            </a:prstGeom>
            <a:solidFill>
              <a:srgbClr val="FF190D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5305172" y="3207371"/>
              <a:ext cx="1012339" cy="54747"/>
            </a:xfrm>
            <a:prstGeom prst="rect">
              <a:avLst/>
            </a:prstGeom>
            <a:solidFill>
              <a:srgbClr val="00D900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7897715" y="2049644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68.2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410394" y="21104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856908" y="265901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44.2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400996" y="271878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403757" y="33879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335506" y="3448716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0.3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416638" y="241463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14.9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072632" y="2475419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23.7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88545" y="253629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1.5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396158" y="259712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5.9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462337" y="3509547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047243" y="3570378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30.3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707242" y="277961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2.8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327832" y="2840448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05536" y="1684616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37.8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137413" y="174548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48.6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395497" y="36312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646400" y="3692040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6941412" y="192798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70865" y="1988771"/>
              <a:ext cx="192884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16.3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8175505" y="180632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17.0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02581" y="1867151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0.6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305172" y="3874575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305172" y="393540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68130" y="3266223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3.8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394060" y="332709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7635388" y="3022941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29.0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6842189" y="3083772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19.2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443891" y="2901279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0.8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327832" y="2962110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0.1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361484" y="1562996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10.9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980764" y="1623827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7.0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525429" y="2292969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25.6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809866" y="2353800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28.9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305172" y="3752913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305172" y="3813744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0.0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6818311" y="2171306"/>
              <a:ext cx="168747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9.4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823963" y="2232095"/>
              <a:ext cx="168747" cy="63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 3.2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6680558" y="3144603"/>
              <a:ext cx="192884" cy="63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15.2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317512" y="3206493"/>
              <a:ext cx="192884" cy="62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2">
                  <a:solidFill>
                    <a:srgbClr val="000000">
                      <a:alpha val="10196"/>
                    </a:srgbClr>
                  </a:solidFill>
                  <a:latin typeface="Arial"/>
                  <a:cs typeface="Arial"/>
                </a:rPr>
                <a:t> 11.2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713949" y="3896033"/>
              <a:ext cx="13601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Powdered Drink Mix Aroma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08328" y="3774371"/>
              <a:ext cx="57140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 Taste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881562" y="3629135"/>
              <a:ext cx="102493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Candy Aroma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074113" y="3507473"/>
              <a:ext cx="63983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Slipperyness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027592" y="3409385"/>
              <a:ext cx="7328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Aroma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915832" y="3265513"/>
              <a:ext cx="95639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Aroma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918806" y="3142487"/>
              <a:ext cx="9504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 Afterfeel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925163" y="3022189"/>
              <a:ext cx="93773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Mixed Berry Flavor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949938" y="2921373"/>
              <a:ext cx="88818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Metallic Aftertaste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937523" y="2799710"/>
              <a:ext cx="913015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Vitamin Afterflavor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847510" y="2679413"/>
              <a:ext cx="109304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First Bite - Resistance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111330" y="2535540"/>
              <a:ext cx="56540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4049311" y="2436088"/>
              <a:ext cx="68944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Dissolve Rate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984045" y="2313008"/>
              <a:ext cx="8199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Aftertaste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4142435" y="2170554"/>
              <a:ext cx="50319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Astringent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4086528" y="2047528"/>
              <a:ext cx="6150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Springyness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120716" y="1948021"/>
              <a:ext cx="5466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Taste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689037" y="1804204"/>
              <a:ext cx="140998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CSA (Cooked Sugar Aroma)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4083444" y="1704697"/>
              <a:ext cx="6211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 Taste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021316" y="1583035"/>
              <a:ext cx="74543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Sour Aftertaste</a:t>
              </a:r>
            </a:p>
          </p:txBody>
        </p:sp>
        <p:sp>
          <p:nvSpPr>
            <p:cNvPr id="153" name="rc152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5266077" y="4348507"/>
              <a:ext cx="294852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540525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5414255" y="4427096"/>
              <a:ext cx="201456" cy="201456"/>
            </a:xfrm>
            <a:prstGeom prst="rect">
              <a:avLst/>
            </a:prstGeom>
            <a:solidFill>
              <a:srgbClr val="FF19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6754935" y="441809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6763935" y="4427096"/>
              <a:ext cx="201456" cy="201456"/>
            </a:xfrm>
            <a:prstGeom prst="rect">
              <a:avLst/>
            </a:prstGeom>
            <a:solidFill>
              <a:srgbClr val="00D9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694300" y="4441132"/>
              <a:ext cx="99104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 Profile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7043980" y="4441058"/>
              <a:ext cx="1101030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Global Optimum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824978" y="1223029"/>
              <a:ext cx="41279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Attributes where sample is near optimal are highlighted.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SK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C146E530A4044CAEB2E8C360CBD233" ma:contentTypeVersion="13" ma:contentTypeDescription="Create a new document." ma:contentTypeScope="" ma:versionID="65372e3691e396b4258b8db6583dd30f">
  <xsd:schema xmlns:xsd="http://www.w3.org/2001/XMLSchema" xmlns:xs="http://www.w3.org/2001/XMLSchema" xmlns:p="http://schemas.microsoft.com/office/2006/metadata/properties" xmlns:ns3="f226fd05-113f-4de8-a166-719937a4c092" xmlns:ns4="10e9874e-203f-4f74-a8a1-385c3dcf9e9d" targetNamespace="http://schemas.microsoft.com/office/2006/metadata/properties" ma:root="true" ma:fieldsID="acf2d77bbcbfa6db451120e76045e2ec" ns3:_="" ns4:_="">
    <xsd:import namespace="f226fd05-113f-4de8-a166-719937a4c092"/>
    <xsd:import namespace="10e9874e-203f-4f74-a8a1-385c3dcf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d05-113f-4de8-a166-719937a4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9874e-203f-4f74-a8a1-385c3dcf9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ED799-E40B-420E-8DCA-D70377D05C92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0e9874e-203f-4f74-a8a1-385c3dcf9e9d"/>
    <ds:schemaRef ds:uri="f226fd05-113f-4de8-a166-719937a4c09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F8BAB3-5AF8-4F76-89D5-5879544667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8FF5A-023C-4155-8DE5-9A9DCEFAE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d05-113f-4de8-a166-719937a4c092"/>
    <ds:schemaRef ds:uri="10e9874e-203f-4f74-a8a1-385c3dcf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GSK 16x9 PowerPoint template June 2017 V2</Template>
  <TotalTime>2031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Architects Daughter</vt:lpstr>
      <vt:lpstr>Arial</vt:lpstr>
      <vt:lpstr>Calibri</vt:lpstr>
      <vt:lpstr>Cambria</vt:lpstr>
      <vt:lpstr>Helvetica</vt:lpstr>
      <vt:lpstr>Helvetica Light</vt:lpstr>
      <vt:lpstr>GSK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What is NGS E2E</dc:title>
  <dc:creator>Kate Llewellyn</dc:creator>
  <cp:lastModifiedBy/>
  <cp:revision>184</cp:revision>
  <dcterms:created xsi:type="dcterms:W3CDTF">2018-11-28T14:35:34Z</dcterms:created>
  <dcterms:modified xsi:type="dcterms:W3CDTF">2021-04-30T15:54:43Z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0x010100C7C146E530A4044CAEB2E8C360CBD233</vt:lpwstr>
  </property>
</Properties>
</file>