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5"/>
  </p:notesMasterIdLst>
  <p:sldIdLst xmlns:a="http://schemas.openxmlformats.org/drawingml/2006/main" xmlns:r="http://schemas.openxmlformats.org/officeDocument/2006/relationships" xmlns:p="http://schemas.openxmlformats.org/presentationml/2006/main"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  <p:sldId id="308" r:id="rId62"/>
    <p:sldId id="309" r:id="rId63"/>
    <p:sldId id="310" r:id="rId64"/>
    <p:sldId id="311" r:id="rId65"/>
    <p:sldId id="312" r:id="rId66"/>
    <p:sldId id="313" r:id="rId67"/>
    <p:sldId id="314" r:id="rId68"/>
    <p:sldId id="315" r:id="rId69"/>
    <p:sldId id="316" r:id="rId70"/>
    <p:sldId id="317" r:id="rId71"/>
    <p:sldId id="318" r:id="rId72"/>
    <p:sldId id="319" r:id="rId73"/>
    <p:sldId id="320" r:id="rId74"/>
    <p:sldId id="321" r:id="rId75"/>
    <p:sldId id="322" r:id="rId76"/>
    <p:sldId id="323" r:id="rId77"/>
    <p:sldId id="324" r:id="rId78"/>
    <p:sldId id="325" r:id="rId79"/>
    <p:sldId id="326" r:id="rId80"/>
    <p:sldId id="327" r:id="rId81"/>
    <p:sldId id="328" r:id="rId82"/>
    <p:sldId id="329" r:id="rId83"/>
    <p:sldId id="330" r:id="rId84"/>
    <p:sldId id="331" r:id="rId85"/>
    <p:sldId id="332" r:id="rId86"/>
  </p:sldIdLst>
  <p:sldSz cx="9144000" cy="5143500" type="screen16x9"/>
  <p:notesSz cx="6858000" cy="9144000"/>
  <p:defaultTextStyle>
    <a:defPPr>
      <a:defRPr lang="en-US"/>
    </a:defPPr>
    <a:lvl1pPr marL="0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2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86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66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2" userDrawn="1">
          <p15:clr>
            <a:srgbClr val="A4A3A4"/>
          </p15:clr>
        </p15:guide>
        <p15:guide id="2" orient="horz" pos="2685" userDrawn="1">
          <p15:clr>
            <a:srgbClr val="A4A3A4"/>
          </p15:clr>
        </p15:guide>
        <p15:guide id="3" pos="2879" userDrawn="1">
          <p15:clr>
            <a:srgbClr val="A4A3A4"/>
          </p15:clr>
        </p15:guide>
        <p15:guide id="4" pos="3027" userDrawn="1">
          <p15:clr>
            <a:srgbClr val="A4A3A4"/>
          </p15:clr>
        </p15:guide>
        <p15:guide id="5" pos="5533" userDrawn="1">
          <p15:clr>
            <a:srgbClr val="A4A3A4"/>
          </p15:clr>
        </p15:guide>
        <p15:guide id="6" pos="2733" userDrawn="1">
          <p15:clr>
            <a:srgbClr val="A4A3A4"/>
          </p15:clr>
        </p15:guide>
        <p15:guide id="7" pos="2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0054"/>
    <a:srgbClr val="D5D1CE"/>
    <a:srgbClr val="635A54"/>
    <a:srgbClr val="008A00"/>
    <a:srgbClr val="FF6600"/>
    <a:srgbClr val="544F40"/>
    <a:srgbClr val="E49B13"/>
    <a:srgbClr val="15717D"/>
    <a:srgbClr val="980056"/>
    <a:srgbClr val="4048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20" autoAdjust="0"/>
    <p:restoredTop sz="96837" autoAdjust="0"/>
  </p:normalViewPr>
  <p:slideViewPr>
    <p:cSldViewPr snapToGrid="0" showGuides="1">
      <p:cViewPr varScale="1">
        <p:scale>
          <a:sx n="142" d="100"/>
          <a:sy n="142" d="100"/>
        </p:scale>
        <p:origin x="282" y="114"/>
      </p:cViewPr>
      <p:guideLst>
        <p:guide orient="horz" pos="752"/>
        <p:guide orient="horz" pos="2685"/>
        <p:guide pos="2879"/>
        <p:guide pos="3027"/>
        <p:guide pos="5533"/>
        <p:guide pos="2733"/>
        <p:guide pos="228"/>
      </p:guideLst>
    </p:cSldViewPr>
  </p:slideViewPr>
  <p:outlineViewPr>
    <p:cViewPr>
      <p:scale>
        <a:sx n="33" d="100"/>
        <a:sy n="33" d="100"/>
      </p:scale>
      <p:origin x="0" y="-132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8" Type="http://schemas.openxmlformats.org/officeDocument/2006/relationships/theme" Target="theme/theme1.xml"/>
<Relationship Id="rId3" Type="http://schemas.openxmlformats.org/officeDocument/2006/relationships/customXml" Target="../customXml/item3.xml"/>
<Relationship Id="rId7" Type="http://schemas.openxmlformats.org/officeDocument/2006/relationships/viewProps" Target="viewProps.xml"/>
<Relationship Id="rId2" Type="http://schemas.openxmlformats.org/officeDocument/2006/relationships/customXml" Target="../customXml/item2.xml"/>
<Relationship Id="rId1" Type="http://schemas.openxmlformats.org/officeDocument/2006/relationships/customXml" Target="../customXml/item1.xml"/>
<Relationship Id="rId6" Type="http://schemas.openxmlformats.org/officeDocument/2006/relationships/presProps" Target="presProps.xml"/>
<Relationship Id="rId5" Type="http://schemas.openxmlformats.org/officeDocument/2006/relationships/notesMaster" Target="notesMasters/notesMaster1.xml"/>
<Relationship Id="rId4" Type="http://schemas.openxmlformats.org/officeDocument/2006/relationships/slideMaster" Target="slideMasters/slideMaster1.xml"/>
<Relationship Id="rId9" Type="http://schemas.openxmlformats.org/officeDocument/2006/relationships/tableStyles" Target="tableStyles.xml"/>
<Relationship Id="rId10" Type="http://schemas.openxmlformats.org/officeDocument/2006/relationships/slide" Target="slides/slide1.xml"/>
<Relationship Id="rId11" Type="http://schemas.openxmlformats.org/officeDocument/2006/relationships/slide" Target="slides/slide2.xml"/>
<Relationship Id="rId12" Type="http://schemas.openxmlformats.org/officeDocument/2006/relationships/slide" Target="slides/slide3.xml"/>
<Relationship Id="rId13" Type="http://schemas.openxmlformats.org/officeDocument/2006/relationships/slide" Target="slides/slide4.xml"/>
<Relationship Id="rId14" Type="http://schemas.openxmlformats.org/officeDocument/2006/relationships/slide" Target="slides/slide5.xml"/>
<Relationship Id="rId15" Type="http://schemas.openxmlformats.org/officeDocument/2006/relationships/slide" Target="slides/slide6.xml"/>
<Relationship Id="rId16" Type="http://schemas.openxmlformats.org/officeDocument/2006/relationships/slide" Target="slides/slide7.xml"/>
<Relationship Id="rId17" Type="http://schemas.openxmlformats.org/officeDocument/2006/relationships/slide" Target="slides/slide8.xml"/>
<Relationship Id="rId18" Type="http://schemas.openxmlformats.org/officeDocument/2006/relationships/slide" Target="slides/slide9.xml"/>
<Relationship Id="rId19" Type="http://schemas.openxmlformats.org/officeDocument/2006/relationships/slide" Target="slides/slide10.xml"/>
<Relationship Id="rId20" Type="http://schemas.openxmlformats.org/officeDocument/2006/relationships/slide" Target="slides/slide11.xml"/>
<Relationship Id="rId21" Type="http://schemas.openxmlformats.org/officeDocument/2006/relationships/slide" Target="slides/slide12.xml"/>
<Relationship Id="rId22" Type="http://schemas.openxmlformats.org/officeDocument/2006/relationships/slide" Target="slides/slide13.xml"/>
<Relationship Id="rId23" Type="http://schemas.openxmlformats.org/officeDocument/2006/relationships/slide" Target="slides/slide14.xml"/>
<Relationship Id="rId24" Type="http://schemas.openxmlformats.org/officeDocument/2006/relationships/slide" Target="slides/slide15.xml"/>
<Relationship Id="rId25" Type="http://schemas.openxmlformats.org/officeDocument/2006/relationships/slide" Target="slides/slide16.xml"/>
<Relationship Id="rId26" Type="http://schemas.openxmlformats.org/officeDocument/2006/relationships/slide" Target="slides/slide17.xml"/>
<Relationship Id="rId27" Type="http://schemas.openxmlformats.org/officeDocument/2006/relationships/slide" Target="slides/slide18.xml"/>
<Relationship Id="rId28" Type="http://schemas.openxmlformats.org/officeDocument/2006/relationships/slide" Target="slides/slide19.xml"/>
<Relationship Id="rId29" Type="http://schemas.openxmlformats.org/officeDocument/2006/relationships/slide" Target="slides/slide20.xml"/>
<Relationship Id="rId30" Type="http://schemas.openxmlformats.org/officeDocument/2006/relationships/slide" Target="slides/slide21.xml"/>
<Relationship Id="rId31" Type="http://schemas.openxmlformats.org/officeDocument/2006/relationships/slide" Target="slides/slide22.xml"/>
<Relationship Id="rId32" Type="http://schemas.openxmlformats.org/officeDocument/2006/relationships/slide" Target="slides/slide23.xml"/>
<Relationship Id="rId33" Type="http://schemas.openxmlformats.org/officeDocument/2006/relationships/slide" Target="slides/slide24.xml"/>
<Relationship Id="rId34" Type="http://schemas.openxmlformats.org/officeDocument/2006/relationships/slide" Target="slides/slide25.xml"/>
<Relationship Id="rId35" Type="http://schemas.openxmlformats.org/officeDocument/2006/relationships/slide" Target="slides/slide26.xml"/>
<Relationship Id="rId36" Type="http://schemas.openxmlformats.org/officeDocument/2006/relationships/slide" Target="slides/slide27.xml"/>
<Relationship Id="rId37" Type="http://schemas.openxmlformats.org/officeDocument/2006/relationships/slide" Target="slides/slide28.xml"/>
<Relationship Id="rId38" Type="http://schemas.openxmlformats.org/officeDocument/2006/relationships/slide" Target="slides/slide29.xml"/>
<Relationship Id="rId39" Type="http://schemas.openxmlformats.org/officeDocument/2006/relationships/slide" Target="slides/slide30.xml"/>
<Relationship Id="rId40" Type="http://schemas.openxmlformats.org/officeDocument/2006/relationships/slide" Target="slides/slide31.xml"/>
<Relationship Id="rId41" Type="http://schemas.openxmlformats.org/officeDocument/2006/relationships/slide" Target="slides/slide32.xml"/>
<Relationship Id="rId42" Type="http://schemas.openxmlformats.org/officeDocument/2006/relationships/slide" Target="slides/slide33.xml"/>
<Relationship Id="rId43" Type="http://schemas.openxmlformats.org/officeDocument/2006/relationships/slide" Target="slides/slide34.xml"/>
<Relationship Id="rId44" Type="http://schemas.openxmlformats.org/officeDocument/2006/relationships/slide" Target="slides/slide35.xml"/>
<Relationship Id="rId45" Type="http://schemas.openxmlformats.org/officeDocument/2006/relationships/slide" Target="slides/slide36.xml"/>
<Relationship Id="rId46" Type="http://schemas.openxmlformats.org/officeDocument/2006/relationships/slide" Target="slides/slide37.xml"/>
<Relationship Id="rId47" Type="http://schemas.openxmlformats.org/officeDocument/2006/relationships/slide" Target="slides/slide38.xml"/>
<Relationship Id="rId48" Type="http://schemas.openxmlformats.org/officeDocument/2006/relationships/slide" Target="slides/slide39.xml"/>
<Relationship Id="rId49" Type="http://schemas.openxmlformats.org/officeDocument/2006/relationships/slide" Target="slides/slide40.xml"/>
<Relationship Id="rId50" Type="http://schemas.openxmlformats.org/officeDocument/2006/relationships/slide" Target="slides/slide41.xml"/>
<Relationship Id="rId51" Type="http://schemas.openxmlformats.org/officeDocument/2006/relationships/slide" Target="slides/slide42.xml"/>
<Relationship Id="rId52" Type="http://schemas.openxmlformats.org/officeDocument/2006/relationships/slide" Target="slides/slide43.xml"/>
<Relationship Id="rId53" Type="http://schemas.openxmlformats.org/officeDocument/2006/relationships/slide" Target="slides/slide44.xml"/>
<Relationship Id="rId54" Type="http://schemas.openxmlformats.org/officeDocument/2006/relationships/slide" Target="slides/slide45.xml"/>
<Relationship Id="rId55" Type="http://schemas.openxmlformats.org/officeDocument/2006/relationships/slide" Target="slides/slide46.xml"/>
<Relationship Id="rId56" Type="http://schemas.openxmlformats.org/officeDocument/2006/relationships/slide" Target="slides/slide47.xml"/>
<Relationship Id="rId57" Type="http://schemas.openxmlformats.org/officeDocument/2006/relationships/slide" Target="slides/slide48.xml"/>
<Relationship Id="rId58" Type="http://schemas.openxmlformats.org/officeDocument/2006/relationships/slide" Target="slides/slide49.xml"/>
<Relationship Id="rId59" Type="http://schemas.openxmlformats.org/officeDocument/2006/relationships/slide" Target="slides/slide50.xml"/>
<Relationship Id="rId60" Type="http://schemas.openxmlformats.org/officeDocument/2006/relationships/slide" Target="slides/slide51.xml"/>
<Relationship Id="rId61" Type="http://schemas.openxmlformats.org/officeDocument/2006/relationships/slide" Target="slides/slide52.xml"/>
<Relationship Id="rId62" Type="http://schemas.openxmlformats.org/officeDocument/2006/relationships/slide" Target="slides/slide53.xml"/>
<Relationship Id="rId63" Type="http://schemas.openxmlformats.org/officeDocument/2006/relationships/slide" Target="slides/slide54.xml"/>
<Relationship Id="rId64" Type="http://schemas.openxmlformats.org/officeDocument/2006/relationships/slide" Target="slides/slide55.xml"/>
<Relationship Id="rId65" Type="http://schemas.openxmlformats.org/officeDocument/2006/relationships/slide" Target="slides/slide56.xml"/>
<Relationship Id="rId66" Type="http://schemas.openxmlformats.org/officeDocument/2006/relationships/slide" Target="slides/slide57.xml"/>
<Relationship Id="rId67" Type="http://schemas.openxmlformats.org/officeDocument/2006/relationships/slide" Target="slides/slide58.xml"/>
<Relationship Id="rId68" Type="http://schemas.openxmlformats.org/officeDocument/2006/relationships/slide" Target="slides/slide59.xml"/>
<Relationship Id="rId69" Type="http://schemas.openxmlformats.org/officeDocument/2006/relationships/slide" Target="slides/slide60.xml"/>
<Relationship Id="rId70" Type="http://schemas.openxmlformats.org/officeDocument/2006/relationships/slide" Target="slides/slide61.xml"/>
<Relationship Id="rId71" Type="http://schemas.openxmlformats.org/officeDocument/2006/relationships/slide" Target="slides/slide62.xml"/>
<Relationship Id="rId72" Type="http://schemas.openxmlformats.org/officeDocument/2006/relationships/slide" Target="slides/slide63.xml"/>
<Relationship Id="rId73" Type="http://schemas.openxmlformats.org/officeDocument/2006/relationships/slide" Target="slides/slide64.xml"/>
<Relationship Id="rId74" Type="http://schemas.openxmlformats.org/officeDocument/2006/relationships/slide" Target="slides/slide65.xml"/>
<Relationship Id="rId75" Type="http://schemas.openxmlformats.org/officeDocument/2006/relationships/slide" Target="slides/slide66.xml"/>
<Relationship Id="rId76" Type="http://schemas.openxmlformats.org/officeDocument/2006/relationships/slide" Target="slides/slide67.xml"/>
<Relationship Id="rId77" Type="http://schemas.openxmlformats.org/officeDocument/2006/relationships/slide" Target="slides/slide68.xml"/>
<Relationship Id="rId78" Type="http://schemas.openxmlformats.org/officeDocument/2006/relationships/slide" Target="slides/slide69.xml"/>
<Relationship Id="rId79" Type="http://schemas.openxmlformats.org/officeDocument/2006/relationships/slide" Target="slides/slide70.xml"/>
<Relationship Id="rId80" Type="http://schemas.openxmlformats.org/officeDocument/2006/relationships/slide" Target="slides/slide71.xml"/>
<Relationship Id="rId81" Type="http://schemas.openxmlformats.org/officeDocument/2006/relationships/slide" Target="slides/slide72.xml"/>
<Relationship Id="rId82" Type="http://schemas.openxmlformats.org/officeDocument/2006/relationships/slide" Target="slides/slide73.xml"/>
<Relationship Id="rId83" Type="http://schemas.openxmlformats.org/officeDocument/2006/relationships/slide" Target="slides/slide74.xml"/>
<Relationship Id="rId84" Type="http://schemas.openxmlformats.org/officeDocument/2006/relationships/slide" Target="slides/slide75.xml"/>
<Relationship Id="rId85" Type="http://schemas.openxmlformats.org/officeDocument/2006/relationships/slide" Target="slides/slide76.xml"/>
<Relationship Id="rId86" Type="http://schemas.openxmlformats.org/officeDocument/2006/relationships/slide" Target="slides/slide77.xml"/>
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A8971-52B8-4C5A-99D8-986A596F2912}" type="datetimeFigureOut">
              <a:rPr lang="en-GB" smtClean="0"/>
              <a:pPr/>
              <a:t>24/02/2020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B53C8-14E4-49A7-A1A5-3BF810B81EB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032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2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6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6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4"/>
          <a:stretch/>
        </p:blipFill>
        <p:spPr>
          <a:xfrm>
            <a:off x="0" y="1065925"/>
            <a:ext cx="4102298" cy="3827396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296522" y="2550355"/>
            <a:ext cx="2876985" cy="518860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1950"/>
              </a:lnSpc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1" y="3427590"/>
            <a:ext cx="2554256" cy="18466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bg1"/>
                </a:solidFill>
                <a:latin typeface="+mn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9" y="237109"/>
            <a:ext cx="1464646" cy="7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61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Widescreen (16x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1627200" y="1193800"/>
            <a:ext cx="5889600" cy="3312000"/>
          </a:xfrm>
          <a:prstGeom prst="rect">
            <a:avLst/>
          </a:prstGeo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widescreen (16x9) video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599322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Non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3" y="1193239"/>
            <a:ext cx="3979484" cy="331012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798800" y="1193800"/>
            <a:ext cx="3982697" cy="3309567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825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</p:spTree>
    <p:extLst>
      <p:ext uri="{BB962C8B-B14F-4D97-AF65-F5344CB8AC3E}">
        <p14:creationId xmlns:p14="http://schemas.microsoft.com/office/powerpoint/2010/main" val="41240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798800" y="1193800"/>
            <a:ext cx="3982697" cy="3309567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825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3" y="1190626"/>
            <a:ext cx="3986213" cy="3312741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0162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3" y="1190626"/>
            <a:ext cx="3986213" cy="3312741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Picture Placeholder 8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4798801" y="1190626"/>
            <a:ext cx="3996794" cy="1228724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825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798801" y="2517777"/>
            <a:ext cx="3996266" cy="253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0"/>
              </a:spcAft>
              <a:buNone/>
              <a:defRPr sz="600">
                <a:solidFill>
                  <a:schemeClr val="accent1"/>
                </a:solidFill>
              </a:defRPr>
            </a:lvl1pPr>
            <a:lvl2pPr marL="201122" indent="0">
              <a:buNone/>
              <a:defRPr sz="600">
                <a:solidFill>
                  <a:schemeClr val="bg2"/>
                </a:solidFill>
              </a:defRPr>
            </a:lvl2pPr>
            <a:lvl3pPr marL="405000" indent="0">
              <a:buNone/>
              <a:defRPr sz="600">
                <a:solidFill>
                  <a:schemeClr val="bg2"/>
                </a:solidFill>
              </a:defRPr>
            </a:lvl3pPr>
            <a:lvl4pPr marL="608316" indent="0">
              <a:buNone/>
              <a:defRPr sz="600">
                <a:solidFill>
                  <a:schemeClr val="bg2"/>
                </a:solidFill>
              </a:defRPr>
            </a:lvl4pPr>
            <a:lvl5pPr marL="810000" indent="0">
              <a:buNone/>
              <a:defRPr sz="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35" name="Picture Placeholder 8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4798801" y="2922217"/>
            <a:ext cx="3996794" cy="1228724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825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4798801" y="4249368"/>
            <a:ext cx="3996266" cy="253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0"/>
              </a:spcAft>
              <a:buNone/>
              <a:defRPr sz="600">
                <a:solidFill>
                  <a:schemeClr val="accent1"/>
                </a:solidFill>
              </a:defRPr>
            </a:lvl1pPr>
            <a:lvl2pPr marL="201122" indent="0">
              <a:buNone/>
              <a:defRPr sz="600">
                <a:solidFill>
                  <a:schemeClr val="bg2"/>
                </a:solidFill>
              </a:defRPr>
            </a:lvl2pPr>
            <a:lvl3pPr marL="405000" indent="0">
              <a:buNone/>
              <a:defRPr sz="600">
                <a:solidFill>
                  <a:schemeClr val="bg2"/>
                </a:solidFill>
              </a:defRPr>
            </a:lvl3pPr>
            <a:lvl4pPr marL="608316" indent="0">
              <a:buNone/>
              <a:defRPr sz="600">
                <a:solidFill>
                  <a:schemeClr val="bg2"/>
                </a:solidFill>
              </a:defRPr>
            </a:lvl4pPr>
            <a:lvl5pPr marL="810000" indent="0">
              <a:buNone/>
              <a:defRPr sz="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212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190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359153" y="4599183"/>
            <a:ext cx="842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223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HITE with ORAN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50" i="0">
                <a:solidFill>
                  <a:schemeClr val="bg2"/>
                </a:solidFill>
                <a:latin typeface="+mn-lt"/>
              </a:defRPr>
            </a:lvl1pPr>
            <a:lvl2pPr marL="203597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40005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611981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8286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lnSpc>
                <a:spcPts val="4275"/>
              </a:lnSpc>
              <a:spcAft>
                <a:spcPts val="0"/>
              </a:spcAft>
              <a:buNone/>
              <a:defRPr sz="4125" b="1">
                <a:solidFill>
                  <a:schemeClr val="bg2"/>
                </a:solidFill>
              </a:defRPr>
            </a:lvl1pPr>
            <a:lvl2pPr marL="203597" indent="0">
              <a:buNone/>
              <a:defRPr sz="1950" b="1">
                <a:solidFill>
                  <a:schemeClr val="bg1"/>
                </a:solidFill>
              </a:defRPr>
            </a:lvl2pPr>
            <a:lvl3pPr marL="400050" indent="0">
              <a:buNone/>
              <a:defRPr sz="1950" b="1">
                <a:solidFill>
                  <a:schemeClr val="bg1"/>
                </a:solidFill>
              </a:defRPr>
            </a:lvl3pPr>
            <a:lvl4pPr marL="611981" indent="0">
              <a:buNone/>
              <a:defRPr sz="1950" b="1">
                <a:solidFill>
                  <a:schemeClr val="bg1"/>
                </a:solidFill>
              </a:defRPr>
            </a:lvl4pPr>
            <a:lvl5pPr marL="828675" indent="0">
              <a:buNone/>
              <a:defRPr sz="195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Heading 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HITE with GRE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50" i="0">
                <a:solidFill>
                  <a:schemeClr val="tx1"/>
                </a:solidFill>
                <a:latin typeface="+mn-lt"/>
              </a:defRPr>
            </a:lvl1pPr>
            <a:lvl2pPr marL="203597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40005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611981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8286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lnSpc>
                <a:spcPts val="4275"/>
              </a:lnSpc>
              <a:spcAft>
                <a:spcPts val="0"/>
              </a:spcAft>
              <a:buNone/>
              <a:defRPr sz="4125" b="1">
                <a:solidFill>
                  <a:schemeClr val="tx1"/>
                </a:solidFill>
              </a:defRPr>
            </a:lvl1pPr>
            <a:lvl2pPr marL="203597" indent="0">
              <a:buNone/>
              <a:defRPr sz="1950" b="1">
                <a:solidFill>
                  <a:schemeClr val="bg1"/>
                </a:solidFill>
              </a:defRPr>
            </a:lvl2pPr>
            <a:lvl3pPr marL="400050" indent="0">
              <a:buNone/>
              <a:defRPr sz="1950" b="1">
                <a:solidFill>
                  <a:schemeClr val="bg1"/>
                </a:solidFill>
              </a:defRPr>
            </a:lvl3pPr>
            <a:lvl4pPr marL="611981" indent="0">
              <a:buNone/>
              <a:defRPr sz="1950" b="1">
                <a:solidFill>
                  <a:schemeClr val="bg1"/>
                </a:solidFill>
              </a:defRPr>
            </a:lvl4pPr>
            <a:lvl5pPr marL="828675" indent="0">
              <a:buNone/>
              <a:defRPr sz="195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Heading 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612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INNOVA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356840" y="2831344"/>
            <a:ext cx="7872760" cy="845744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lvl="0"/>
            <a:r>
              <a:rPr lang="en-US" sz="5250" dirty="0">
                <a:solidFill>
                  <a:schemeClr val="accent5"/>
                </a:solidFill>
              </a:rPr>
              <a:t>Innovation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0975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ERFORMANC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356840" y="2984592"/>
            <a:ext cx="7872760" cy="6924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marL="0" marR="0" lvl="0" indent="0" algn="l" defTabSz="685800" rtl="0" eaLnBrk="1" fontAlgn="auto" latinLnBrk="0" hangingPunct="1">
              <a:lnSpc>
                <a:spcPts val="54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US" sz="5250" dirty="0">
                <a:solidFill>
                  <a:schemeClr val="accent4"/>
                </a:solidFill>
              </a:rPr>
              <a:t>Pe</a:t>
            </a:r>
            <a:r>
              <a:rPr lang="en-US" sz="5250" spc="375" baseline="0" dirty="0">
                <a:solidFill>
                  <a:schemeClr val="accent4"/>
                </a:solidFill>
              </a:rPr>
              <a:t>r</a:t>
            </a:r>
            <a:r>
              <a:rPr lang="en-US" sz="5250" dirty="0">
                <a:solidFill>
                  <a:schemeClr val="accent4"/>
                </a:solidFill>
              </a:rPr>
              <a:t>formance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6521" y="2556254"/>
            <a:ext cx="5042395" cy="5129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1950"/>
              </a:lnSpc>
              <a:defRPr sz="195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heading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1" y="3427590"/>
            <a:ext cx="5042395" cy="276999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tx1"/>
                </a:solidFill>
                <a:latin typeface="+mn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9" y="237109"/>
            <a:ext cx="1464646" cy="7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2209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TRUS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356840" y="2831344"/>
            <a:ext cx="7872760" cy="845744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lvl="0"/>
            <a:r>
              <a:rPr lang="en-US" sz="5250" dirty="0">
                <a:solidFill>
                  <a:schemeClr val="accent3"/>
                </a:solidFill>
              </a:rPr>
              <a:t>Trust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774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059662"/>
            <a:ext cx="4105274" cy="36718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47" y="1059662"/>
            <a:ext cx="4105275" cy="36718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</p:spTree>
    <p:extLst>
      <p:ext uri="{BB962C8B-B14F-4D97-AF65-F5344CB8AC3E}">
        <p14:creationId xmlns:p14="http://schemas.microsoft.com/office/powerpoint/2010/main" val="19318800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352554"/>
            <a:ext cx="4105274" cy="3381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47" y="1352554"/>
            <a:ext cx="4105275" cy="3381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395187" y="1060860"/>
            <a:ext cx="4105397" cy="2821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</a:defRPr>
            </a:lvl1pPr>
            <a:lvl2pPr marL="201750" indent="0">
              <a:buNone/>
              <a:defRPr b="1">
                <a:solidFill>
                  <a:schemeClr val="bg2"/>
                </a:solidFill>
              </a:defRPr>
            </a:lvl2pPr>
            <a:lvl3pPr marL="403501" indent="0">
              <a:buNone/>
              <a:defRPr b="1">
                <a:solidFill>
                  <a:schemeClr val="bg2"/>
                </a:solidFill>
              </a:defRPr>
            </a:lvl3pPr>
            <a:lvl4pPr marL="605252" indent="0">
              <a:buNone/>
              <a:defRPr b="1">
                <a:solidFill>
                  <a:schemeClr val="bg2"/>
                </a:solidFill>
              </a:defRPr>
            </a:lvl4pPr>
            <a:lvl5pPr marL="807002" indent="0"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4648188" y="1060847"/>
            <a:ext cx="4100635" cy="2821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b="1" smtClean="0">
                <a:solidFill>
                  <a:schemeClr val="bg2"/>
                </a:solidFill>
              </a:defRPr>
            </a:lvl1pPr>
            <a:lvl2pPr>
              <a:defRPr lang="en-US" b="1" smtClean="0">
                <a:solidFill>
                  <a:schemeClr val="bg2"/>
                </a:solidFill>
              </a:defRPr>
            </a:lvl2pPr>
            <a:lvl3pPr>
              <a:defRPr lang="en-US" b="1" smtClean="0">
                <a:solidFill>
                  <a:schemeClr val="bg2"/>
                </a:solidFill>
              </a:defRPr>
            </a:lvl3pPr>
            <a:lvl4pPr>
              <a:defRPr lang="en-US" b="1" smtClean="0">
                <a:solidFill>
                  <a:schemeClr val="bg2"/>
                </a:solidFill>
              </a:defRPr>
            </a:lvl4pPr>
            <a:lvl5pPr>
              <a:defRPr lang="en-GB" b="1">
                <a:solidFill>
                  <a:schemeClr val="bg2"/>
                </a:solidFill>
              </a:defRPr>
            </a:lvl5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493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059662"/>
            <a:ext cx="4105274" cy="36718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48202" y="1060848"/>
            <a:ext cx="3077199" cy="307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lIns="72000" tIns="72000"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79528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352554"/>
            <a:ext cx="4105274" cy="3381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48202" y="1060848"/>
            <a:ext cx="3077199" cy="307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lIns="72000" tIns="72000"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95187" y="1060849"/>
            <a:ext cx="4105397" cy="2821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</a:defRPr>
            </a:lvl1pPr>
            <a:lvl2pPr marL="201750" indent="0">
              <a:buNone/>
              <a:defRPr b="1">
                <a:solidFill>
                  <a:schemeClr val="bg2"/>
                </a:solidFill>
              </a:defRPr>
            </a:lvl2pPr>
            <a:lvl3pPr marL="403501" indent="0">
              <a:buNone/>
              <a:defRPr b="1">
                <a:solidFill>
                  <a:schemeClr val="bg2"/>
                </a:solidFill>
              </a:defRPr>
            </a:lvl3pPr>
            <a:lvl4pPr marL="605252" indent="0">
              <a:buNone/>
              <a:defRPr b="1">
                <a:solidFill>
                  <a:schemeClr val="bg2"/>
                </a:solidFill>
              </a:defRPr>
            </a:lvl4pPr>
            <a:lvl5pPr marL="807002" indent="0"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7243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059657"/>
            <a:ext cx="4105274" cy="30861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Font typeface="Arial" pitchFamily="34" charset="0"/>
              <a:buNone/>
              <a:defRPr lang="en-US" sz="1349" b="1" smtClean="0">
                <a:solidFill>
                  <a:schemeClr val="bg2"/>
                </a:solidFill>
              </a:defRPr>
            </a:lvl1pPr>
            <a:lvl2pPr marL="201750" indent="0">
              <a:buFont typeface="Arial" pitchFamily="34" charset="0"/>
              <a:buNone/>
              <a:defRPr lang="en-US" sz="1124" b="1" smtClean="0">
                <a:solidFill>
                  <a:schemeClr val="bg2"/>
                </a:solidFill>
              </a:defRPr>
            </a:lvl2pPr>
            <a:lvl3pPr marL="403501" indent="0">
              <a:buFont typeface="Arial" pitchFamily="34" charset="0"/>
              <a:buNone/>
              <a:defRPr lang="en-US" sz="1012" b="1" smtClean="0">
                <a:solidFill>
                  <a:schemeClr val="bg2"/>
                </a:solidFill>
              </a:defRPr>
            </a:lvl3pPr>
            <a:lvl4pPr marL="605252" indent="0">
              <a:buFont typeface="Arial" pitchFamily="34" charset="0"/>
              <a:buNone/>
              <a:defRPr lang="en-US" sz="1012" b="1" smtClean="0">
                <a:solidFill>
                  <a:schemeClr val="bg2"/>
                </a:solidFill>
              </a:defRPr>
            </a:lvl4pPr>
            <a:lvl5pPr marL="807002" indent="0">
              <a:buFont typeface="Arial" pitchFamily="34" charset="0"/>
              <a:buNone/>
              <a:defRPr lang="en-GB" sz="1012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48202" y="1060847"/>
            <a:ext cx="3077199" cy="307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lIns="72000" tIns="72000"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1722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499640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</p:spTree>
    <p:extLst>
      <p:ext uri="{BB962C8B-B14F-4D97-AF65-F5344CB8AC3E}">
        <p14:creationId xmlns:p14="http://schemas.microsoft.com/office/powerpoint/2010/main" val="33384622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-Section Divi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" y="326"/>
            <a:ext cx="9140477" cy="514285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1710436" y="4857168"/>
            <a:ext cx="897535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8462" y="2571755"/>
            <a:ext cx="5400000" cy="242278"/>
          </a:xfrm>
        </p:spPr>
        <p:txBody>
          <a:bodyPr anchor="t"/>
          <a:lstStyle>
            <a:lvl1pPr algn="l">
              <a:defRPr sz="1574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78596" y="4791672"/>
            <a:ext cx="2429367" cy="0"/>
          </a:xfrm>
          <a:prstGeom prst="line">
            <a:avLst/>
          </a:prstGeom>
          <a:ln w="63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03" y="270095"/>
            <a:ext cx="380521" cy="32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36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3624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4x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solidFill>
                  <a:schemeClr val="bg1"/>
                </a:solidFill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78595" y="812117"/>
            <a:ext cx="8782050" cy="0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10436" y="4857168"/>
            <a:ext cx="897535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4"/>
          </p:nvPr>
        </p:nvSpPr>
        <p:spPr>
          <a:xfrm>
            <a:off x="2125979" y="1060852"/>
            <a:ext cx="4896162" cy="3673078"/>
          </a:xfrm>
          <a:prstGeom prst="rect">
            <a:avLst/>
          </a:prstGeom>
        </p:spPr>
        <p:txBody>
          <a:bodyPr lIns="108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78596" y="4791672"/>
            <a:ext cx="2429367" cy="0"/>
          </a:xfrm>
          <a:prstGeom prst="line">
            <a:avLst/>
          </a:prstGeom>
          <a:ln w="63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03" y="270095"/>
            <a:ext cx="380521" cy="32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201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16x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solidFill>
                  <a:schemeClr val="bg1"/>
                </a:solidFill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78595" y="812117"/>
            <a:ext cx="8782050" cy="0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10436" y="4857168"/>
            <a:ext cx="897535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4"/>
          </p:nvPr>
        </p:nvSpPr>
        <p:spPr>
          <a:xfrm>
            <a:off x="1307895" y="1060847"/>
            <a:ext cx="6528217" cy="3673079"/>
          </a:xfrm>
          <a:prstGeom prst="rect">
            <a:avLst/>
          </a:prstGeom>
        </p:spPr>
        <p:txBody>
          <a:bodyPr lIns="108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78596" y="4791672"/>
            <a:ext cx="2429367" cy="0"/>
          </a:xfrm>
          <a:prstGeom prst="line">
            <a:avLst/>
          </a:prstGeom>
          <a:ln w="63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03" y="270095"/>
            <a:ext cx="380521" cy="32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91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296521" y="1263598"/>
            <a:ext cx="5042394" cy="5129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1950"/>
              </a:lnSpc>
              <a:defRPr sz="195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heading style</a:t>
            </a:r>
            <a:endParaRPr lang="en-GB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1" y="2134932"/>
            <a:ext cx="5009911" cy="276999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tx1"/>
                </a:solidFill>
                <a:latin typeface="+mn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9" y="237109"/>
            <a:ext cx="1464646" cy="7223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BCC431-0DC8-9A4B-AFCC-34F930EFEEC0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3AF0FB-E14F-4946-AB66-8D112E46E6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931308"/>
            <a:ext cx="1835404" cy="2230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B3B709-E9FB-D94A-A965-89F2C48ABF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9A75F1-FEEE-BB45-8DE8-BDA4246AF0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22DA0D-F85E-BE49-BCDA-C32ECCA79291}"/>
              </a:ext>
            </a:extLst>
          </p:cNvPr>
          <p:cNvCxnSpPr>
            <a:cxnSpLocks/>
          </p:cNvCxnSpPr>
          <p:nvPr userDrawn="1"/>
        </p:nvCxnSpPr>
        <p:spPr>
          <a:xfrm>
            <a:off x="7279806" y="538745"/>
            <a:ext cx="1605579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4573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BCC431-0DC8-9A4B-AFCC-34F930EFEEC0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3AF0FB-E14F-4946-AB66-8D112E46E6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931308"/>
            <a:ext cx="1835404" cy="2230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B3B709-E9FB-D94A-A965-89F2C48ABF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9A75F1-FEEE-BB45-8DE8-BDA4246AF0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8975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75C33F0-D46F-4046-971F-B200E530A2C8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85B179-AB2A-E847-AC5F-041DB5001FB6}"/>
              </a:ext>
            </a:extLst>
          </p:cNvPr>
          <p:cNvSpPr txBox="1"/>
          <p:nvPr userDrawn="1"/>
        </p:nvSpPr>
        <p:spPr>
          <a:xfrm>
            <a:off x="7083911" y="180954"/>
            <a:ext cx="2060090" cy="30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6" b="1">
                <a:solidFill>
                  <a:schemeClr val="accent2"/>
                </a:solidFill>
              </a:rPr>
              <a:t>Experiment</a:t>
            </a:r>
            <a:r>
              <a:rPr lang="en-GB" sz="1406">
                <a:solidFill>
                  <a:schemeClr val="accent2"/>
                </a:solidFill>
              </a:rPr>
              <a:t>Card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FEA093-CDEE-A540-B95A-0AF3374BCA9C}"/>
              </a:ext>
            </a:extLst>
          </p:cNvPr>
          <p:cNvCxnSpPr>
            <a:cxnSpLocks/>
          </p:cNvCxnSpPr>
          <p:nvPr userDrawn="1"/>
        </p:nvCxnSpPr>
        <p:spPr>
          <a:xfrm>
            <a:off x="7279806" y="538745"/>
            <a:ext cx="1605579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657E9268-3DAB-774F-AF53-889955021A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931308"/>
            <a:ext cx="1835404" cy="22308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CBFD610-DB05-D145-BB4E-936B4A7E77E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64B7BB7-9DE9-D145-A1C6-4F4363F749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5E8364-CDE3-E54E-9C46-AD9EDDFDD2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1926" y="180976"/>
            <a:ext cx="3226594" cy="357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Add Project name</a:t>
            </a:r>
          </a:p>
        </p:txBody>
      </p:sp>
    </p:spTree>
    <p:extLst>
      <p:ext uri="{BB962C8B-B14F-4D97-AF65-F5344CB8AC3E}">
        <p14:creationId xmlns:p14="http://schemas.microsoft.com/office/powerpoint/2010/main" val="6070480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E6F881E-1DD0-DA45-BCD2-1153CD797BA3}"/>
              </a:ext>
            </a:extLst>
          </p:cNvPr>
          <p:cNvGrpSpPr/>
          <p:nvPr userDrawn="1"/>
        </p:nvGrpSpPr>
        <p:grpSpPr>
          <a:xfrm>
            <a:off x="728284" y="691830"/>
            <a:ext cx="7777592" cy="4156500"/>
            <a:chOff x="227553" y="653758"/>
            <a:chExt cx="9442492" cy="559663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CDC1343-4DD2-034F-91BD-BA8E72BE3704}"/>
                </a:ext>
              </a:extLst>
            </p:cNvPr>
            <p:cNvSpPr/>
            <p:nvPr/>
          </p:nvSpPr>
          <p:spPr>
            <a:xfrm>
              <a:off x="4597400" y="653758"/>
              <a:ext cx="711200" cy="55966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4">
                <a:defRPr/>
              </a:pPr>
              <a:endParaRPr lang="en-US" sz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63F35CB-F2B3-5C42-A87F-D686030000EB}"/>
                </a:ext>
              </a:extLst>
            </p:cNvPr>
            <p:cNvGrpSpPr/>
            <p:nvPr/>
          </p:nvGrpSpPr>
          <p:grpSpPr>
            <a:xfrm>
              <a:off x="227553" y="653758"/>
              <a:ext cx="4222527" cy="5584865"/>
              <a:chOff x="227553" y="653758"/>
              <a:chExt cx="4638255" cy="5584865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1F9AECF-A57C-E14C-925A-C6C9233EF5EE}"/>
                  </a:ext>
                </a:extLst>
              </p:cNvPr>
              <p:cNvSpPr/>
              <p:nvPr/>
            </p:nvSpPr>
            <p:spPr>
              <a:xfrm>
                <a:off x="229471" y="653758"/>
                <a:ext cx="4636337" cy="5584865"/>
              </a:xfrm>
              <a:prstGeom prst="rect">
                <a:avLst/>
              </a:prstGeom>
              <a:solidFill>
                <a:srgbClr val="F6BB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784">
                  <a:defRPr/>
                </a:pPr>
                <a:endParaRPr lang="en-US" sz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3F6F49F-1041-1340-A53C-B26E2C6ADAC0}"/>
                  </a:ext>
                </a:extLst>
              </p:cNvPr>
              <p:cNvSpPr/>
              <p:nvPr userDrawn="1"/>
            </p:nvSpPr>
            <p:spPr>
              <a:xfrm>
                <a:off x="410434" y="969768"/>
                <a:ext cx="4271295" cy="12811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1. HYPOTHESIS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State your hypothesis.</a:t>
                </a:r>
              </a:p>
              <a:p>
                <a:pPr defTabSz="685835">
                  <a:defRPr/>
                </a:pPr>
                <a:endParaRPr lang="en-US" sz="45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----------------------------------------------------------------------------------------------------------------------</a:t>
                </a:r>
              </a:p>
              <a:p>
                <a:pPr defTabSz="685835">
                  <a:defRPr/>
                </a:pPr>
                <a:r>
                  <a:rPr lang="en-US" sz="52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UNDERLYING ASSUMPTIONS: </a:t>
                </a:r>
                <a:endParaRPr lang="en-US" sz="525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  <a:p>
                <a:pPr defTabSz="685835">
                  <a:defRPr/>
                </a:pPr>
                <a:endParaRPr lang="en-US" sz="450" b="0" i="0">
                  <a:solidFill>
                    <a:prstClr val="black"/>
                  </a:solidFill>
                  <a:latin typeface="Helvetica Light" panose="020B0403020202020204" pitchFamily="34" charset="0"/>
                  <a:cs typeface="Architects Daughter"/>
                </a:endParaRPr>
              </a:p>
              <a:p>
                <a:pPr defTabSz="685835">
                  <a:defRPr/>
                </a:pPr>
                <a:endParaRPr lang="en-US" sz="675">
                  <a:solidFill>
                    <a:prstClr val="black"/>
                  </a:solidFill>
                  <a:latin typeface="Architects Daughter"/>
                  <a:cs typeface="Architects Daughter"/>
                </a:endParaRPr>
              </a:p>
              <a:p>
                <a:pPr defTabSz="685835">
                  <a:defRPr/>
                </a:pPr>
                <a:r>
                  <a:rPr lang="en-US" sz="675">
                    <a:solidFill>
                      <a:prstClr val="black"/>
                    </a:solidFill>
                    <a:latin typeface="Architects Daughter"/>
                    <a:cs typeface="Architects Daughter"/>
                  </a:rPr>
                  <a:t>	</a:t>
                </a:r>
              </a:p>
              <a:p>
                <a:pPr defTabSz="685835">
                  <a:defRPr/>
                </a:pPr>
                <a:endParaRPr lang="en-US" sz="675">
                  <a:solidFill>
                    <a:prstClr val="white">
                      <a:lumMod val="65000"/>
                    </a:prstClr>
                  </a:solidFill>
                  <a:latin typeface="Architects Daughter"/>
                  <a:ea typeface="Helvetica" charset="0"/>
                  <a:cs typeface="Architects Daughter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41F996-7609-EA4B-B781-969F6FEF6FCA}"/>
                  </a:ext>
                </a:extLst>
              </p:cNvPr>
              <p:cNvSpPr txBox="1"/>
              <p:nvPr/>
            </p:nvSpPr>
            <p:spPr>
              <a:xfrm>
                <a:off x="227553" y="668190"/>
                <a:ext cx="4638255" cy="341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557240">
                  <a:defRPr/>
                </a:pPr>
                <a:r>
                  <a:rPr lang="en-US" sz="1050" b="1">
                    <a:solidFill>
                      <a:prstClr val="white"/>
                    </a:solidFill>
                    <a:latin typeface="Helvetica" charset="0"/>
                    <a:ea typeface="Helvetica" charset="0"/>
                    <a:cs typeface="Helvetica" charset="0"/>
                  </a:rPr>
                  <a:t>TEST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ED4C9D1-E350-0041-B1FA-338FFCECD88A}"/>
                  </a:ext>
                </a:extLst>
              </p:cNvPr>
              <p:cNvSpPr/>
              <p:nvPr/>
            </p:nvSpPr>
            <p:spPr>
              <a:xfrm>
                <a:off x="410433" y="2328591"/>
                <a:ext cx="4271294" cy="13706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2. DESCRIBE YOUR TEST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What will you do to prove or disprove your hypothesis?</a:t>
                </a:r>
              </a:p>
              <a:p>
                <a:pPr defTabSz="685835">
                  <a:defRPr/>
                </a:pPr>
                <a:r>
                  <a:rPr lang="en-US" sz="525" b="0" i="0">
                    <a:solidFill>
                      <a:prstClr val="black"/>
                    </a:solidFill>
                    <a:latin typeface="Helvetica" pitchFamily="2" charset="0"/>
                    <a:cs typeface="Architects Daughter"/>
                  </a:rPr>
                  <a:t>	</a:t>
                </a:r>
              </a:p>
              <a:p>
                <a:pPr defTabSz="685835">
                  <a:defRPr/>
                </a:pPr>
                <a:endParaRPr lang="en-US" sz="675">
                  <a:solidFill>
                    <a:prstClr val="white">
                      <a:lumMod val="65000"/>
                    </a:prstClr>
                  </a:solidFill>
                  <a:latin typeface="Architects Daughter"/>
                  <a:ea typeface="Helvetica" charset="0"/>
                  <a:cs typeface="Architects Daughter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1D41CAE-970F-7A4D-8EF1-8F8F43E5D1BE}"/>
                  </a:ext>
                </a:extLst>
              </p:cNvPr>
              <p:cNvSpPr/>
              <p:nvPr/>
            </p:nvSpPr>
            <p:spPr>
              <a:xfrm>
                <a:off x="410430" y="3791546"/>
                <a:ext cx="4271295" cy="9964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3. MEASURE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What metric will you use to validate your hypothesis?</a:t>
                </a:r>
                <a:endParaRPr lang="en-US" sz="675">
                  <a:solidFill>
                    <a:prstClr val="black"/>
                  </a:solidFill>
                  <a:latin typeface="Architects Daughter"/>
                  <a:cs typeface="Architects Daughter"/>
                </a:endParaRPr>
              </a:p>
              <a:p>
                <a:pPr defTabSz="685835">
                  <a:defRPr/>
                </a:pPr>
                <a:r>
                  <a:rPr lang="en-US" sz="450" b="0" i="0">
                    <a:solidFill>
                      <a:prstClr val="black"/>
                    </a:solidFill>
                    <a:latin typeface="Helvetica" pitchFamily="2" charset="0"/>
                    <a:cs typeface="Architects Daughter"/>
                  </a:rPr>
                  <a:t>	</a:t>
                </a:r>
              </a:p>
              <a:p>
                <a:pPr defTabSz="685835">
                  <a:defRPr/>
                </a:pPr>
                <a:endParaRPr lang="en-US" sz="675">
                  <a:solidFill>
                    <a:prstClr val="white">
                      <a:lumMod val="65000"/>
                    </a:prstClr>
                  </a:solidFill>
                  <a:latin typeface="Architects Daughter"/>
                  <a:ea typeface="Helvetica" charset="0"/>
                  <a:cs typeface="Architects Daughter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9FDCC23-5CDA-5945-A19C-0707675BBEBF}"/>
                  </a:ext>
                </a:extLst>
              </p:cNvPr>
              <p:cNvSpPr/>
              <p:nvPr/>
            </p:nvSpPr>
            <p:spPr>
              <a:xfrm>
                <a:off x="410432" y="4943425"/>
                <a:ext cx="4271295" cy="1152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4. SUCCESS CRITERIA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How will you define whether your hypothesis is true or false?</a:t>
                </a:r>
              </a:p>
              <a:p>
                <a:pPr defTabSz="685835">
                  <a:defRPr/>
                </a:pPr>
                <a:endParaRPr lang="en-US" sz="45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  <a:p>
                <a:pPr defTabSz="685835">
                  <a:defRPr/>
                </a:pPr>
                <a:endParaRPr lang="en-US" sz="450">
                  <a:solidFill>
                    <a:prstClr val="white">
                      <a:lumMod val="65000"/>
                    </a:prstClr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  <a:p>
                <a:pPr defTabSz="685835">
                  <a:defRPr/>
                </a:pPr>
                <a:r>
                  <a:rPr lang="en-US" sz="450" b="1" u="sng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RISKS/DEPENDENCIES:</a:t>
                </a:r>
                <a:endParaRPr lang="en-US" sz="675">
                  <a:solidFill>
                    <a:prstClr val="black"/>
                  </a:solidFill>
                  <a:latin typeface="Architects Daughter"/>
                  <a:cs typeface="Architects Daughter"/>
                </a:endParaRPr>
              </a:p>
              <a:p>
                <a:pPr defTabSz="685835">
                  <a:defRPr/>
                </a:pPr>
                <a:endParaRPr lang="en-US" sz="450" b="0" i="0">
                  <a:solidFill>
                    <a:prstClr val="black"/>
                  </a:solidFill>
                  <a:latin typeface="Helvetica" pitchFamily="2" charset="0"/>
                  <a:cs typeface="Architects Daughter"/>
                </a:endParaRPr>
              </a:p>
              <a:p>
                <a:pPr defTabSz="685835">
                  <a:defRPr/>
                </a:pPr>
                <a:endParaRPr lang="en-US" sz="675">
                  <a:solidFill>
                    <a:prstClr val="white">
                      <a:lumMod val="65000"/>
                    </a:prstClr>
                  </a:solidFill>
                  <a:latin typeface="Architects Daughter"/>
                  <a:ea typeface="Helvetica" charset="0"/>
                  <a:cs typeface="Architects Daughter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10DD79C-2663-674D-A4CF-2A68C2D61D54}"/>
                </a:ext>
              </a:extLst>
            </p:cNvPr>
            <p:cNvGrpSpPr/>
            <p:nvPr/>
          </p:nvGrpSpPr>
          <p:grpSpPr>
            <a:xfrm>
              <a:off x="5447518" y="653758"/>
              <a:ext cx="4222527" cy="5584865"/>
              <a:chOff x="5046767" y="653758"/>
              <a:chExt cx="4638255" cy="5584865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99C7E3C-EB90-4A46-8231-BA19990FA4CB}"/>
                  </a:ext>
                </a:extLst>
              </p:cNvPr>
              <p:cNvSpPr/>
              <p:nvPr/>
            </p:nvSpPr>
            <p:spPr>
              <a:xfrm>
                <a:off x="5048685" y="653758"/>
                <a:ext cx="4636337" cy="55848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784">
                  <a:defRPr/>
                </a:pPr>
                <a:endParaRPr lang="en-US" sz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F7C9EE-4C55-144A-8793-3287B7AF0F72}"/>
                  </a:ext>
                </a:extLst>
              </p:cNvPr>
              <p:cNvSpPr txBox="1"/>
              <p:nvPr/>
            </p:nvSpPr>
            <p:spPr>
              <a:xfrm>
                <a:off x="5046767" y="668190"/>
                <a:ext cx="4638255" cy="341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557240">
                  <a:defRPr/>
                </a:pPr>
                <a:r>
                  <a:rPr lang="en-US" sz="1050" b="1">
                    <a:solidFill>
                      <a:prstClr val="white"/>
                    </a:solidFill>
                    <a:latin typeface="Helvetica" charset="0"/>
                    <a:ea typeface="Helvetica" charset="0"/>
                    <a:cs typeface="Helvetica" charset="0"/>
                  </a:rPr>
                  <a:t>LEARN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963167B-7826-7140-AAB0-4C9AC4637DF1}"/>
                  </a:ext>
                </a:extLst>
              </p:cNvPr>
              <p:cNvSpPr/>
              <p:nvPr/>
            </p:nvSpPr>
            <p:spPr>
              <a:xfrm>
                <a:off x="5199602" y="1059763"/>
                <a:ext cx="4331675" cy="156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5. OBSERVATIONS &amp; RESULTS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Summarize the findings of your experiment here.</a:t>
                </a:r>
              </a:p>
              <a:p>
                <a:pPr defTabSz="685835">
                  <a:defRPr/>
                </a:pPr>
                <a:endParaRPr lang="en-US" sz="450" b="0" i="0">
                  <a:solidFill>
                    <a:prstClr val="black"/>
                  </a:solidFill>
                  <a:latin typeface="Helvetica" pitchFamily="2" charset="0"/>
                  <a:cs typeface="Architects Daughter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E353A86-6BE8-184A-89A8-82D59B490C86}"/>
                  </a:ext>
                </a:extLst>
              </p:cNvPr>
              <p:cNvSpPr/>
              <p:nvPr/>
            </p:nvSpPr>
            <p:spPr>
              <a:xfrm>
                <a:off x="5199604" y="2801294"/>
                <a:ext cx="4331675" cy="156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6. LEARNINGS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Capture what you learnt from the experiment.</a:t>
                </a:r>
              </a:p>
              <a:p>
                <a:pPr marL="0" marR="0" lvl="0" indent="0" algn="l" defTabSz="6858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450" b="0" i="0">
                  <a:solidFill>
                    <a:prstClr val="black"/>
                  </a:solidFill>
                  <a:latin typeface="Helvetica" pitchFamily="2" charset="0"/>
                  <a:cs typeface="Architects Daughter"/>
                </a:endParaRPr>
              </a:p>
              <a:p>
                <a:pPr defTabSz="685835">
                  <a:defRPr/>
                </a:pPr>
                <a:endParaRPr lang="en-US" sz="675">
                  <a:solidFill>
                    <a:prstClr val="black"/>
                  </a:solidFill>
                  <a:latin typeface="Architects Daughter"/>
                  <a:cs typeface="Architects Daughter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7DCCAB-5E7D-F74E-B8CD-12A962E80E86}"/>
                  </a:ext>
                </a:extLst>
              </p:cNvPr>
              <p:cNvSpPr/>
              <p:nvPr/>
            </p:nvSpPr>
            <p:spPr>
              <a:xfrm>
                <a:off x="5199602" y="4542825"/>
                <a:ext cx="4331675" cy="156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7. DECISIONS AND ACTIONS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State the decisions made and actions you will take based on this learning.</a:t>
                </a:r>
              </a:p>
              <a:p>
                <a:pPr marL="0" marR="0" lvl="0" indent="0" algn="l" defTabSz="6858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450" b="0" i="0">
                  <a:solidFill>
                    <a:schemeClr val="tx1"/>
                  </a:solidFill>
                  <a:latin typeface="Helvetica" pitchFamily="2" charset="0"/>
                  <a:cs typeface="Architects Daughter"/>
                </a:endParaRP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CDE2454-2181-B24F-B975-F912064FA34B}"/>
                </a:ext>
              </a:extLst>
            </p:cNvPr>
            <p:cNvSpPr/>
            <p:nvPr/>
          </p:nvSpPr>
          <p:spPr>
            <a:xfrm>
              <a:off x="4639475" y="3242400"/>
              <a:ext cx="627049" cy="3729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85784">
                <a:defRPr/>
              </a:pPr>
              <a:r>
                <a:rPr lang="en-US" sz="1200" b="1">
                  <a:solidFill>
                    <a:prstClr val="white"/>
                  </a:solidFill>
                  <a:latin typeface="Helvetica" charset="0"/>
                  <a:ea typeface="Helvetica" charset="0"/>
                  <a:cs typeface="Helvetica" charset="0"/>
                </a:rPr>
                <a:t>RUN</a:t>
              </a:r>
              <a:endParaRPr lang="en-US" sz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275C33F0-D46F-4046-971F-B200E530A2C8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85B179-AB2A-E847-AC5F-041DB5001FB6}"/>
              </a:ext>
            </a:extLst>
          </p:cNvPr>
          <p:cNvSpPr txBox="1"/>
          <p:nvPr userDrawn="1"/>
        </p:nvSpPr>
        <p:spPr>
          <a:xfrm>
            <a:off x="7083911" y="180954"/>
            <a:ext cx="2060090" cy="30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6" b="1">
                <a:solidFill>
                  <a:schemeClr val="accent2"/>
                </a:solidFill>
              </a:rPr>
              <a:t>Experiment</a:t>
            </a:r>
            <a:r>
              <a:rPr lang="en-GB" sz="1406">
                <a:solidFill>
                  <a:schemeClr val="accent2"/>
                </a:solidFill>
              </a:rPr>
              <a:t>Card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FEA093-CDEE-A540-B95A-0AF3374BCA9C}"/>
              </a:ext>
            </a:extLst>
          </p:cNvPr>
          <p:cNvCxnSpPr>
            <a:cxnSpLocks/>
          </p:cNvCxnSpPr>
          <p:nvPr userDrawn="1"/>
        </p:nvCxnSpPr>
        <p:spPr>
          <a:xfrm>
            <a:off x="7279806" y="538745"/>
            <a:ext cx="1605579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657E9268-3DAB-774F-AF53-889955021A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931308"/>
            <a:ext cx="1835404" cy="22308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CBFD610-DB05-D145-BB4E-936B4A7E77E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64B7BB7-9DE9-D145-A1C6-4F4363F749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5E8364-CDE3-E54E-9C46-AD9EDDFDD2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1926" y="180976"/>
            <a:ext cx="3226594" cy="357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Add Project name</a:t>
            </a:r>
          </a:p>
        </p:txBody>
      </p:sp>
    </p:spTree>
    <p:extLst>
      <p:ext uri="{BB962C8B-B14F-4D97-AF65-F5344CB8AC3E}">
        <p14:creationId xmlns:p14="http://schemas.microsoft.com/office/powerpoint/2010/main" val="36929226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BCC431-0DC8-9A4B-AFCC-34F930EFEEC0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B3B709-E9FB-D94A-A965-89F2C48ABF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9A75F1-FEEE-BB45-8DE8-BDA4246AF0D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865932"/>
            <a:ext cx="2065500" cy="2916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588FFC-EA51-9D48-A9F0-B615E1C8A844}"/>
              </a:ext>
            </a:extLst>
          </p:cNvPr>
          <p:cNvCxnSpPr>
            <a:cxnSpLocks/>
          </p:cNvCxnSpPr>
          <p:nvPr userDrawn="1"/>
        </p:nvCxnSpPr>
        <p:spPr>
          <a:xfrm>
            <a:off x="7279806" y="538745"/>
            <a:ext cx="1605579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850BD99-511C-E840-877F-1346932A05EF}"/>
              </a:ext>
            </a:extLst>
          </p:cNvPr>
          <p:cNvSpPr txBox="1"/>
          <p:nvPr userDrawn="1"/>
        </p:nvSpPr>
        <p:spPr>
          <a:xfrm>
            <a:off x="6449211" y="116408"/>
            <a:ext cx="2694791" cy="30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6" b="1">
                <a:solidFill>
                  <a:schemeClr val="accent2"/>
                </a:solidFill>
              </a:rPr>
              <a:t>ValueProposition</a:t>
            </a:r>
            <a:r>
              <a:rPr lang="en-GB" sz="1406">
                <a:solidFill>
                  <a:schemeClr val="accent2"/>
                </a:solidFill>
              </a:rPr>
              <a:t>Canvas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4C7CFD-006D-CF4C-97E4-DC87B5CD4B9C}"/>
              </a:ext>
            </a:extLst>
          </p:cNvPr>
          <p:cNvSpPr txBox="1"/>
          <p:nvPr userDrawn="1"/>
        </p:nvSpPr>
        <p:spPr>
          <a:xfrm>
            <a:off x="1" y="4943477"/>
            <a:ext cx="9144000" cy="144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38">
                <a:solidFill>
                  <a:schemeClr val="accent2"/>
                </a:solidFill>
              </a:rPr>
              <a:t>*DRAFT: All inputs are working documents, not to be considered final submissions*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0666C52-1287-874D-9189-1EF75334C67D}"/>
              </a:ext>
            </a:extLst>
          </p:cNvPr>
          <p:cNvSpPr/>
          <p:nvPr userDrawn="1"/>
        </p:nvSpPr>
        <p:spPr>
          <a:xfrm>
            <a:off x="4988489" y="788342"/>
            <a:ext cx="4050000" cy="4050000"/>
          </a:xfrm>
          <a:prstGeom prst="ellipse">
            <a:avLst/>
          </a:prstGeom>
          <a:noFill/>
          <a:ln w="12700" cmpd="sng">
            <a:solidFill>
              <a:schemeClr val="accent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38"/>
              </a:spcBef>
            </a:pPr>
            <a:endParaRPr lang="en-GB" sz="788" cap="all" err="1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15" name="Graphic 14" descr="User">
            <a:extLst>
              <a:ext uri="{FF2B5EF4-FFF2-40B4-BE49-F238E27FC236}">
                <a16:creationId xmlns:a16="http://schemas.microsoft.com/office/drawing/2014/main" id="{445EDFDB-2615-B848-B1C8-59FCCC42D3D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70589" y="2470442"/>
            <a:ext cx="685800" cy="6858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BAA3465-1C84-D044-ACEE-3E973AD770D1}"/>
              </a:ext>
            </a:extLst>
          </p:cNvPr>
          <p:cNvCxnSpPr>
            <a:cxnSpLocks/>
            <a:stCxn id="14" idx="2"/>
            <a:endCxn id="17" idx="2"/>
          </p:cNvCxnSpPr>
          <p:nvPr userDrawn="1"/>
        </p:nvCxnSpPr>
        <p:spPr>
          <a:xfrm>
            <a:off x="4988489" y="2813342"/>
            <a:ext cx="1620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AD6BF236-23DB-A84B-BFF1-5FC80DBA2E62}"/>
              </a:ext>
            </a:extLst>
          </p:cNvPr>
          <p:cNvSpPr/>
          <p:nvPr userDrawn="1"/>
        </p:nvSpPr>
        <p:spPr>
          <a:xfrm>
            <a:off x="6608489" y="2409619"/>
            <a:ext cx="810000" cy="807449"/>
          </a:xfrm>
          <a:prstGeom prst="ellipse">
            <a:avLst/>
          </a:prstGeom>
          <a:noFill/>
          <a:ln w="12700" cmpd="sng">
            <a:solidFill>
              <a:schemeClr val="accent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38"/>
              </a:spcBef>
            </a:pPr>
            <a:endParaRPr lang="en-GB" sz="788" cap="all" err="1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E1493B-3BC6-DE4E-ACA8-1F84881F9027}"/>
              </a:ext>
            </a:extLst>
          </p:cNvPr>
          <p:cNvCxnSpPr>
            <a:stCxn id="17" idx="7"/>
            <a:endCxn id="14" idx="7"/>
          </p:cNvCxnSpPr>
          <p:nvPr userDrawn="1"/>
        </p:nvCxnSpPr>
        <p:spPr>
          <a:xfrm flipV="1">
            <a:off x="7299869" y="1381453"/>
            <a:ext cx="1145513" cy="114641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9B8F092-9FC1-CD49-9C71-7F8573E09E3D}"/>
              </a:ext>
            </a:extLst>
          </p:cNvPr>
          <p:cNvCxnSpPr>
            <a:stCxn id="17" idx="5"/>
            <a:endCxn id="14" idx="5"/>
          </p:cNvCxnSpPr>
          <p:nvPr userDrawn="1"/>
        </p:nvCxnSpPr>
        <p:spPr>
          <a:xfrm>
            <a:off x="7299869" y="3098820"/>
            <a:ext cx="1145513" cy="114641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A25EEEB-2025-BE48-B9DE-C7FAA8FDA91C}"/>
              </a:ext>
            </a:extLst>
          </p:cNvPr>
          <p:cNvSpPr txBox="1"/>
          <p:nvPr userDrawn="1"/>
        </p:nvSpPr>
        <p:spPr>
          <a:xfrm>
            <a:off x="8697654" y="1381453"/>
            <a:ext cx="63739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JOBS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816DDA-366A-3549-A7C3-306C15033AA3}"/>
              </a:ext>
            </a:extLst>
          </p:cNvPr>
          <p:cNvSpPr txBox="1"/>
          <p:nvPr userDrawn="1"/>
        </p:nvSpPr>
        <p:spPr>
          <a:xfrm>
            <a:off x="5205893" y="1071769"/>
            <a:ext cx="63739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GAINS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5FC3DA-A4C4-964D-BCCE-488ECBA2634E}"/>
              </a:ext>
            </a:extLst>
          </p:cNvPr>
          <p:cNvSpPr txBox="1"/>
          <p:nvPr userDrawn="1"/>
        </p:nvSpPr>
        <p:spPr>
          <a:xfrm>
            <a:off x="5524589" y="4543204"/>
            <a:ext cx="63739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PAINS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D074A5-D76B-0C41-8877-7F69CD3663B5}"/>
              </a:ext>
            </a:extLst>
          </p:cNvPr>
          <p:cNvSpPr/>
          <p:nvPr userDrawn="1"/>
        </p:nvSpPr>
        <p:spPr>
          <a:xfrm>
            <a:off x="136055" y="788342"/>
            <a:ext cx="4600163" cy="4050000"/>
          </a:xfrm>
          <a:prstGeom prst="rect">
            <a:avLst/>
          </a:prstGeom>
          <a:noFill/>
          <a:ln w="12700" cmpd="sng">
            <a:solidFill>
              <a:schemeClr val="accent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38"/>
              </a:spcBef>
            </a:pPr>
            <a:endParaRPr lang="en-GB" sz="788" cap="all" err="1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24" name="Graphic 23" descr="Present">
            <a:extLst>
              <a:ext uri="{FF2B5EF4-FFF2-40B4-BE49-F238E27FC236}">
                <a16:creationId xmlns:a16="http://schemas.microsoft.com/office/drawing/2014/main" id="{03C69E6E-B49F-0A48-A3E6-59EB80291D2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93235" y="2470442"/>
            <a:ext cx="685800" cy="68580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F59D98F4-1053-F44E-8F17-D9C2319038A7}"/>
              </a:ext>
            </a:extLst>
          </p:cNvPr>
          <p:cNvSpPr/>
          <p:nvPr userDrawn="1"/>
        </p:nvSpPr>
        <p:spPr>
          <a:xfrm>
            <a:off x="2031136" y="2409619"/>
            <a:ext cx="810000" cy="807449"/>
          </a:xfrm>
          <a:prstGeom prst="ellipse">
            <a:avLst/>
          </a:prstGeom>
          <a:noFill/>
          <a:ln w="12700" cmpd="sng">
            <a:solidFill>
              <a:schemeClr val="accent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38"/>
              </a:spcBef>
            </a:pPr>
            <a:endParaRPr lang="en-GB" sz="788" cap="all" err="1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3EBBEB2-3DF6-F840-AA6F-0957C59DA968}"/>
              </a:ext>
            </a:extLst>
          </p:cNvPr>
          <p:cNvCxnSpPr>
            <a:cxnSpLocks/>
            <a:stCxn id="25" idx="6"/>
            <a:endCxn id="23" idx="3"/>
          </p:cNvCxnSpPr>
          <p:nvPr userDrawn="1"/>
        </p:nvCxnSpPr>
        <p:spPr>
          <a:xfrm>
            <a:off x="2841137" y="2813342"/>
            <a:ext cx="189508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9A6F8B6-97A0-BA4D-B3EF-27DEC09F06AF}"/>
              </a:ext>
            </a:extLst>
          </p:cNvPr>
          <p:cNvCxnSpPr>
            <a:cxnSpLocks/>
            <a:endCxn id="25" idx="1"/>
          </p:cNvCxnSpPr>
          <p:nvPr userDrawn="1"/>
        </p:nvCxnSpPr>
        <p:spPr>
          <a:xfrm>
            <a:off x="136055" y="788343"/>
            <a:ext cx="2013703" cy="173952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6EB67A-1117-E340-91A0-75252E3CC423}"/>
              </a:ext>
            </a:extLst>
          </p:cNvPr>
          <p:cNvCxnSpPr>
            <a:cxnSpLocks/>
            <a:endCxn id="25" idx="3"/>
          </p:cNvCxnSpPr>
          <p:nvPr userDrawn="1"/>
        </p:nvCxnSpPr>
        <p:spPr>
          <a:xfrm flipV="1">
            <a:off x="136055" y="3098820"/>
            <a:ext cx="2013703" cy="173952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9F7A53-63D7-5944-BCE0-9830563005C3}"/>
              </a:ext>
            </a:extLst>
          </p:cNvPr>
          <p:cNvSpPr txBox="1"/>
          <p:nvPr userDrawn="1"/>
        </p:nvSpPr>
        <p:spPr>
          <a:xfrm>
            <a:off x="3705065" y="875993"/>
            <a:ext cx="98687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GAINS CREATOR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679F32-5C49-584D-B1DD-4EFA18616335}"/>
              </a:ext>
            </a:extLst>
          </p:cNvPr>
          <p:cNvSpPr txBox="1"/>
          <p:nvPr userDrawn="1"/>
        </p:nvSpPr>
        <p:spPr>
          <a:xfrm>
            <a:off x="3705065" y="4635536"/>
            <a:ext cx="98687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PAIN RELIEVER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11D363-FBE3-8748-8433-109F42B894F8}"/>
              </a:ext>
            </a:extLst>
          </p:cNvPr>
          <p:cNvSpPr txBox="1"/>
          <p:nvPr userDrawn="1"/>
        </p:nvSpPr>
        <p:spPr>
          <a:xfrm>
            <a:off x="1353579" y="2721010"/>
            <a:ext cx="708606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FEATURES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6F8DAE-4856-A24C-B03C-3842FB522A77}"/>
              </a:ext>
            </a:extLst>
          </p:cNvPr>
          <p:cNvCxnSpPr>
            <a:cxnSpLocks/>
            <a:stCxn id="23" idx="3"/>
            <a:endCxn id="14" idx="2"/>
          </p:cNvCxnSpPr>
          <p:nvPr userDrawn="1"/>
        </p:nvCxnSpPr>
        <p:spPr>
          <a:xfrm>
            <a:off x="4736216" y="2813342"/>
            <a:ext cx="25227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7373F4F0-7232-EB46-8E14-D1FD3880EA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5731" y="180976"/>
            <a:ext cx="3258741" cy="357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Insert Product title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34C27D99-F2AF-F745-BE58-E3229608FF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96642" y="1071563"/>
            <a:ext cx="2916143" cy="1229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675" i="1"/>
            </a:lvl1pPr>
            <a:lvl5pPr marL="1028675" indent="0">
              <a:buNone/>
              <a:defRPr/>
            </a:lvl5pPr>
          </a:lstStyle>
          <a:p>
            <a:pPr lvl="0"/>
            <a:r>
              <a:rPr lang="en-GB"/>
              <a:t>Add Gain creators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0116C7EF-B08C-3B40-B8C7-1908C148EA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334" y="1906293"/>
            <a:ext cx="1357664" cy="1952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</a:lstStyle>
          <a:p>
            <a:pPr lvl="0"/>
            <a:r>
              <a:rPr lang="en-GB"/>
              <a:t>Add Features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268A8373-C58E-A447-95CE-B90EE6C543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1271" y="3312320"/>
            <a:ext cx="2861211" cy="14632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</a:lstStyle>
          <a:p>
            <a:pPr lvl="0"/>
            <a:r>
              <a:rPr lang="en-GB"/>
              <a:t>Add Pain relievers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072E8E91-9030-A943-8647-3437DF3EEC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28536" y="1185305"/>
            <a:ext cx="2098847" cy="1046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</a:lstStyle>
          <a:p>
            <a:pPr lvl="0"/>
            <a:r>
              <a:rPr lang="en-US"/>
              <a:t>Add Gains</a:t>
            </a:r>
            <a:endParaRPr lang="en-GB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60003D48-61A7-0B4A-9744-A2524EEA0F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65495" y="3312940"/>
            <a:ext cx="2318089" cy="11941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  <a:lvl4pPr marL="771506" indent="0" algn="l">
              <a:buNone/>
              <a:defRPr/>
            </a:lvl4pPr>
          </a:lstStyle>
          <a:p>
            <a:pPr lvl="0"/>
            <a:r>
              <a:rPr lang="en-GB"/>
              <a:t>Add Pains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B64E791B-0CDD-B64F-A7C9-B406E21E764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745684" y="2069306"/>
            <a:ext cx="1398317" cy="20109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</a:lstStyle>
          <a:p>
            <a:pPr lvl="0"/>
            <a:r>
              <a:rPr lang="en-GB"/>
              <a:t>Add Jobs to be done</a:t>
            </a:r>
          </a:p>
        </p:txBody>
      </p:sp>
    </p:spTree>
    <p:extLst>
      <p:ext uri="{BB962C8B-B14F-4D97-AF65-F5344CB8AC3E}">
        <p14:creationId xmlns:p14="http://schemas.microsoft.com/office/powerpoint/2010/main" val="6736354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ithout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4332DB-0D61-BF48-B5E9-EC86C8FA1030}"/>
              </a:ext>
            </a:extLst>
          </p:cNvPr>
          <p:cNvSpPr txBox="1"/>
          <p:nvPr userDrawn="1"/>
        </p:nvSpPr>
        <p:spPr>
          <a:xfrm>
            <a:off x="7170631" y="4717872"/>
            <a:ext cx="1341385" cy="259685"/>
          </a:xfrm>
          <a:prstGeom prst="rect">
            <a:avLst/>
          </a:prstGeom>
          <a:noFill/>
        </p:spPr>
        <p:txBody>
          <a:bodyPr wrap="none" lIns="51431" tIns="25717" rIns="51431" bIns="25717" rtlCol="0">
            <a:spAutoFit/>
          </a:bodyPr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>
                <a:ln>
                  <a:noFill/>
                </a:ln>
                <a:solidFill>
                  <a:srgbClr val="FEE4C3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LEAN CANVAS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32C7E6-1E55-9443-86A7-C774F710C1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377" y="4818583"/>
            <a:ext cx="1200150" cy="1714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C767A35-5201-EB49-B20A-F9B597EDAE21}"/>
              </a:ext>
            </a:extLst>
          </p:cNvPr>
          <p:cNvSpPr/>
          <p:nvPr userDrawn="1"/>
        </p:nvSpPr>
        <p:spPr>
          <a:xfrm>
            <a:off x="125306" y="79383"/>
            <a:ext cx="1811700" cy="2467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PROBLEM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the top 1-3 customer problems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F8C6FC-52BB-9042-8C04-98BF134CEF90}"/>
              </a:ext>
            </a:extLst>
          </p:cNvPr>
          <p:cNvSpPr/>
          <p:nvPr userDrawn="1"/>
        </p:nvSpPr>
        <p:spPr>
          <a:xfrm>
            <a:off x="2021559" y="91931"/>
            <a:ext cx="1647000" cy="1760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SOLUTION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Outline a possible solution for each problem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EE3C91-B02B-FD4E-B6BE-483A84E45BAC}"/>
              </a:ext>
            </a:extLst>
          </p:cNvPr>
          <p:cNvSpPr/>
          <p:nvPr userDrawn="1"/>
        </p:nvSpPr>
        <p:spPr>
          <a:xfrm>
            <a:off x="3740335" y="79374"/>
            <a:ext cx="1644029" cy="2565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UNIQUE VALUE PROPOSITION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Single clear, compelling message that states why you are different and worth paying attention to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9520D1-EF57-584D-A74A-757F0A7CBC95}"/>
              </a:ext>
            </a:extLst>
          </p:cNvPr>
          <p:cNvSpPr/>
          <p:nvPr userDrawn="1"/>
        </p:nvSpPr>
        <p:spPr>
          <a:xfrm>
            <a:off x="5486107" y="90380"/>
            <a:ext cx="1647000" cy="1760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UNFAIR ADVANTAGE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Something that cannot easily be bought or copied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142426-2656-F048-BDD7-F1050D3E0065}"/>
              </a:ext>
            </a:extLst>
          </p:cNvPr>
          <p:cNvSpPr/>
          <p:nvPr userDrawn="1"/>
        </p:nvSpPr>
        <p:spPr>
          <a:xfrm>
            <a:off x="7219967" y="79383"/>
            <a:ext cx="1808433" cy="2565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CUSTOMER SEGMENTS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your target customers and users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06FD98-51EC-F449-A6F1-A2626C42D8B5}"/>
              </a:ext>
            </a:extLst>
          </p:cNvPr>
          <p:cNvSpPr/>
          <p:nvPr userDrawn="1"/>
        </p:nvSpPr>
        <p:spPr>
          <a:xfrm>
            <a:off x="131777" y="3626453"/>
            <a:ext cx="4392788" cy="1102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COST STRUCTURE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your fixed and variable costs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D54A2A-A80B-8F40-9F97-BDD2FB64D2E6}"/>
              </a:ext>
            </a:extLst>
          </p:cNvPr>
          <p:cNvSpPr/>
          <p:nvPr userDrawn="1"/>
        </p:nvSpPr>
        <p:spPr>
          <a:xfrm>
            <a:off x="4620924" y="3626453"/>
            <a:ext cx="4407476" cy="1102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REVENUE STREAMS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your sources of revenue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59C6D7-458B-8647-816B-6337D93603E9}"/>
              </a:ext>
            </a:extLst>
          </p:cNvPr>
          <p:cNvSpPr/>
          <p:nvPr userDrawn="1"/>
        </p:nvSpPr>
        <p:spPr>
          <a:xfrm>
            <a:off x="2015353" y="1928475"/>
            <a:ext cx="1647000" cy="164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KEY METRICS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the key numbers that tell you how your business is doing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19E698-F695-A640-9F00-7CF5E0404052}"/>
              </a:ext>
            </a:extLst>
          </p:cNvPr>
          <p:cNvSpPr/>
          <p:nvPr userDrawn="1"/>
        </p:nvSpPr>
        <p:spPr>
          <a:xfrm>
            <a:off x="5486107" y="1928474"/>
            <a:ext cx="1647000" cy="164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CHANNELS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your path to customers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23CF83-5C2C-5344-B5A2-C187BC937AFC}"/>
              </a:ext>
            </a:extLst>
          </p:cNvPr>
          <p:cNvSpPr/>
          <p:nvPr userDrawn="1"/>
        </p:nvSpPr>
        <p:spPr>
          <a:xfrm>
            <a:off x="131778" y="2596724"/>
            <a:ext cx="1808433" cy="978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25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EXISTING ALTERNATIVES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how these problems are solved today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FB6189-A802-0042-8CED-7ACA090B8061}"/>
              </a:ext>
            </a:extLst>
          </p:cNvPr>
          <p:cNvSpPr/>
          <p:nvPr userDrawn="1"/>
        </p:nvSpPr>
        <p:spPr>
          <a:xfrm>
            <a:off x="3747765" y="2695514"/>
            <a:ext cx="1644029" cy="879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25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HIGH-LEVEL CONCEPT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A memorable sound-bite to pitch with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852BC9-6D0D-2D4B-AD49-3D157AE6A1C3}"/>
              </a:ext>
            </a:extLst>
          </p:cNvPr>
          <p:cNvSpPr/>
          <p:nvPr userDrawn="1"/>
        </p:nvSpPr>
        <p:spPr>
          <a:xfrm>
            <a:off x="7219967" y="2683276"/>
            <a:ext cx="1808433" cy="892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25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EARLY ADOPTERS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the characteristics of your ideal customer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891B5AF-9529-E449-A2F8-35EC6F8F182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15729" y="350326"/>
            <a:ext cx="1646634" cy="15001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240FB61B-11A7-6C49-8B03-90BFB36990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44794" y="424481"/>
            <a:ext cx="1647000" cy="22310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48F37897-FE64-BD49-9FB5-875731916C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17466" y="2239375"/>
            <a:ext cx="1646634" cy="13361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67224686-2B92-D549-97DC-13B316541D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1778" y="2825381"/>
            <a:ext cx="1808433" cy="7500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DCE7DB42-3645-E847-BFF9-AD10988C84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86473" y="339328"/>
            <a:ext cx="1646634" cy="15001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961DAA-3C0F-334D-80B5-4D79B964C3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79901" y="2163676"/>
            <a:ext cx="1646634" cy="14117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5031CB29-A369-C04F-A03D-A5C8CC45D96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42469" y="2930719"/>
            <a:ext cx="1646634" cy="644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1329931B-5164-BE40-8FD6-21762ECDACD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227421" y="339329"/>
            <a:ext cx="1791275" cy="23052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DB826107-05B6-DB48-9C2A-ECBEF921F4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26539" y="2904484"/>
            <a:ext cx="1785684" cy="6709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8ECB2224-B7EE-0A47-B3DC-B1AFADF780C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1777" y="3857660"/>
            <a:ext cx="4391300" cy="86021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3109E5FC-751D-F448-BA3C-A9D5C83B981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37100" y="3857660"/>
            <a:ext cx="4391300" cy="86021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D6A4E21C-5669-5F40-98FF-5B8B931B45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25306" y="350327"/>
            <a:ext cx="1808147" cy="2206423"/>
          </a:xfrm>
          <a:prstGeom prst="rect">
            <a:avLst/>
          </a:prstGeom>
        </p:spPr>
        <p:txBody>
          <a:bodyPr>
            <a:normAutofit/>
          </a:bodyPr>
          <a:lstStyle>
            <a:lvl1pPr marL="128588" indent="-128588">
              <a:buFont typeface="+mj-lt"/>
              <a:buAutoNum type="arabicPeriod"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3456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03AF0FB-E14F-4946-AB66-8D112E46E6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890847"/>
            <a:ext cx="1835404" cy="2230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B3B709-E9FB-D94A-A965-89F2C48ABF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9A75F1-FEEE-BB45-8DE8-BDA4246AF0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2E05C0-24E9-BD41-A3EA-80E1A4869F4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07520" y="166371"/>
            <a:ext cx="395875" cy="3456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6FE303-608F-2A4F-9E78-A2B36190217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750235" y="158882"/>
            <a:ext cx="3393766" cy="5119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7C986D-1B18-B14C-88F0-8B07A3D25818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37507" y="746574"/>
            <a:ext cx="7565247" cy="411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8970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heading style</a:t>
            </a:r>
            <a:endParaRPr lang="en-GB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88" indent="0">
              <a:buNone/>
              <a:defRPr/>
            </a:lvl2pPr>
            <a:lvl3pPr marL="400031" indent="0">
              <a:buNone/>
              <a:defRPr/>
            </a:lvl3pPr>
            <a:lvl4pPr marL="611950" indent="0">
              <a:buNone/>
              <a:defRPr/>
            </a:lvl4pPr>
            <a:lvl5pPr marL="828634" indent="0">
              <a:buNone/>
              <a:defRPr/>
            </a:lvl5pPr>
          </a:lstStyle>
          <a:p>
            <a:pPr marL="0" marR="0" lvl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/>
              <a:t>Supporting heading</a:t>
            </a:r>
            <a:r>
              <a:rPr lang="en-US"/>
              <a:t> here if required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 algn="ctr" defTabSz="685784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Orange Store Handover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pPr defTabSz="685784"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defTabSz="685784">
              <a:defRPr/>
            </a:pPr>
            <a:fld id="{9F9F533D-B52E-4A2F-BF72-0ADD2D94BD75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784"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953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 noChangeAspect="1"/>
          </p:cNvSpPr>
          <p:nvPr>
            <p:ph sz="quarter" idx="12"/>
          </p:nvPr>
        </p:nvSpPr>
        <p:spPr>
          <a:xfrm>
            <a:off x="359153" y="1192388"/>
            <a:ext cx="8423275" cy="3070050"/>
          </a:xfrm>
          <a:prstGeom prst="rect">
            <a:avLst/>
          </a:prstGeom>
        </p:spPr>
        <p:txBody>
          <a:bodyPr l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3" y="600566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9153" y="4260466"/>
            <a:ext cx="8424000" cy="184666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>
            <a:lvl1pPr>
              <a:defRPr sz="1500"/>
            </a:lvl1pPr>
          </a:lstStyle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054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 noChangeAspect="1"/>
          </p:cNvSpPr>
          <p:nvPr>
            <p:ph sz="quarter" idx="19"/>
          </p:nvPr>
        </p:nvSpPr>
        <p:spPr>
          <a:xfrm>
            <a:off x="360001" y="1539686"/>
            <a:ext cx="8418513" cy="2729104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59153" y="1191711"/>
            <a:ext cx="8418513" cy="276999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200" b="1">
                <a:solidFill>
                  <a:schemeClr val="accent1"/>
                </a:solidFill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9153" y="4260466"/>
            <a:ext cx="8424000" cy="184666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332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4260466"/>
            <a:ext cx="8424000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9" name="Title 18"/>
          <p:cNvSpPr>
            <a:spLocks noGrp="1"/>
          </p:cNvSpPr>
          <p:nvPr>
            <p:ph type="title" hasCustomPrompt="1"/>
          </p:nvPr>
        </p:nvSpPr>
        <p:spPr>
          <a:xfrm>
            <a:off x="360001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12"/>
          <p:cNvSpPr>
            <a:spLocks noGrp="1" noChangeAspect="1"/>
          </p:cNvSpPr>
          <p:nvPr>
            <p:ph sz="quarter" idx="17"/>
          </p:nvPr>
        </p:nvSpPr>
        <p:spPr>
          <a:xfrm>
            <a:off x="360001" y="1192390"/>
            <a:ext cx="8423275" cy="3076400"/>
          </a:xfrm>
          <a:prstGeom prst="rect">
            <a:avLst/>
          </a:prstGeom>
        </p:spPr>
        <p:txBody>
          <a:bodyPr lIns="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7225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 noChangeAspect="1"/>
          </p:cNvSpPr>
          <p:nvPr>
            <p:ph sz="quarter" idx="18"/>
          </p:nvPr>
        </p:nvSpPr>
        <p:spPr>
          <a:xfrm>
            <a:off x="4805364" y="1193801"/>
            <a:ext cx="3978275" cy="3065463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59152" y="4260466"/>
            <a:ext cx="3979486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797217" y="4260466"/>
            <a:ext cx="3996000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7"/>
          </p:nvPr>
        </p:nvSpPr>
        <p:spPr>
          <a:xfrm>
            <a:off x="360001" y="1193801"/>
            <a:ext cx="3973875" cy="3065463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6052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360001" y="1194204"/>
            <a:ext cx="3973875" cy="276999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>
              <a:buNone/>
              <a:defRPr sz="1200" b="1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4805364" y="1194205"/>
            <a:ext cx="3978275" cy="276999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1200" b="1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1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7" name="Content Placeholder 11"/>
          <p:cNvSpPr>
            <a:spLocks noGrp="1" noChangeAspect="1"/>
          </p:cNvSpPr>
          <p:nvPr>
            <p:ph sz="quarter" idx="17"/>
          </p:nvPr>
        </p:nvSpPr>
        <p:spPr>
          <a:xfrm>
            <a:off x="360001" y="1516485"/>
            <a:ext cx="3973875" cy="2742779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13"/>
          <p:cNvSpPr>
            <a:spLocks noGrp="1" noChangeAspect="1"/>
          </p:cNvSpPr>
          <p:nvPr>
            <p:ph sz="quarter" idx="18"/>
          </p:nvPr>
        </p:nvSpPr>
        <p:spPr>
          <a:xfrm>
            <a:off x="4805364" y="1516484"/>
            <a:ext cx="3978275" cy="2745954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60001" y="4260466"/>
            <a:ext cx="3973875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798800" y="4260466"/>
            <a:ext cx="3984838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3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tandard (4x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2363400" y="1193801"/>
            <a:ext cx="4417200" cy="3311525"/>
          </a:xfrm>
          <a:prstGeom prst="rect">
            <a:avLst/>
          </a:prstGeo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Standard (4x3 video)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85134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9153" y="4704002"/>
            <a:ext cx="256502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53029" y="4704002"/>
            <a:ext cx="830123" cy="273844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59153" y="288639"/>
            <a:ext cx="7577139" cy="253916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2985247" y="4704002"/>
            <a:ext cx="3164730" cy="273844"/>
          </a:xfrm>
          <a:prstGeom prst="rect">
            <a:avLst/>
          </a:prstGeom>
        </p:spPr>
        <p:txBody>
          <a:bodyPr vert="horz" lIns="72000" tIns="0" rIns="72000" bIns="0" rtlCol="0" anchor="t" anchorCtr="1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cxnSp>
        <p:nvCxnSpPr>
          <p:cNvPr id="10" name="Straight Connector 9" hidden="1"/>
          <p:cNvCxnSpPr/>
          <p:nvPr userDrawn="1"/>
        </p:nvCxnSpPr>
        <p:spPr>
          <a:xfrm>
            <a:off x="359153" y="4657301"/>
            <a:ext cx="842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59153" y="939059"/>
            <a:ext cx="84240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75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1" r:id="rId2"/>
    <p:sldLayoutId id="2147483759" r:id="rId3"/>
    <p:sldLayoutId id="2147483663" r:id="rId4"/>
    <p:sldLayoutId id="2147483665" r:id="rId5"/>
    <p:sldLayoutId id="2147483664" r:id="rId6"/>
    <p:sldLayoutId id="2147483668" r:id="rId7"/>
    <p:sldLayoutId id="2147483669" r:id="rId8"/>
    <p:sldLayoutId id="2147483670" r:id="rId9"/>
    <p:sldLayoutId id="2147483671" r:id="rId10"/>
    <p:sldLayoutId id="2147483730" r:id="rId11"/>
    <p:sldLayoutId id="2147483728" r:id="rId12"/>
    <p:sldLayoutId id="2147483673" r:id="rId13"/>
    <p:sldLayoutId id="2147483674" r:id="rId14"/>
    <p:sldLayoutId id="2147483675" r:id="rId15"/>
    <p:sldLayoutId id="2147483747" r:id="rId16"/>
    <p:sldLayoutId id="2147483760" r:id="rId17"/>
    <p:sldLayoutId id="2147483723" r:id="rId18"/>
    <p:sldLayoutId id="2147483724" r:id="rId19"/>
    <p:sldLayoutId id="2147483725" r:id="rId20"/>
    <p:sldLayoutId id="2147483793" r:id="rId21"/>
    <p:sldLayoutId id="2147483794" r:id="rId22"/>
    <p:sldLayoutId id="2147483795" r:id="rId23"/>
    <p:sldLayoutId id="2147483796" r:id="rId24"/>
    <p:sldLayoutId id="2147483797" r:id="rId25"/>
    <p:sldLayoutId id="2147483798" r:id="rId26"/>
    <p:sldLayoutId id="2147483801" r:id="rId27"/>
    <p:sldLayoutId id="2147483802" r:id="rId28"/>
    <p:sldLayoutId id="2147483803" r:id="rId29"/>
    <p:sldLayoutId id="2147483959" r:id="rId30"/>
    <p:sldLayoutId id="2147483960" r:id="rId31"/>
    <p:sldLayoutId id="2147483961" r:id="rId32"/>
    <p:sldLayoutId id="2147483962" r:id="rId33"/>
    <p:sldLayoutId id="2147483963" r:id="rId34"/>
    <p:sldLayoutId id="2147483964" r:id="rId35"/>
    <p:sldLayoutId id="2147483965" r:id="rId36"/>
    <p:sldLayoutId id="2147483966" r:id="rId37"/>
  </p:sldLayoutIdLst>
  <p:hf hdr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1650" b="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02500" indent="-202500" algn="l" defTabSz="685800" rtl="0" eaLnBrk="1" latinLnBrk="0" hangingPunct="1">
        <a:spcBef>
          <a:spcPts val="0"/>
        </a:spcBef>
        <a:spcAft>
          <a:spcPts val="450"/>
        </a:spcAft>
        <a:buClr>
          <a:schemeClr val="tx1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03622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6075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810816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125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2150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00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525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0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Relationship Id="rId2" Type="http://schemas.openxmlformats.org/officeDocument/2006/relationships/image" Target="../media/3b681b8c4f1brId000002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3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4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4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5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5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6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7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7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7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7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7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7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7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7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6522" y="2550355"/>
            <a:ext cx="2876985" cy="518860"/>
          </a:xfrm>
        </p:spPr>
        <p:txBody>
          <a:bodyPr/>
          <a:lstStyle/>
          <a:p>
            <a:r>
              <a:rPr/>
              <a:t>DOL Visualizations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All Respondent Variables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tx4"/>
            <p:cNvSpPr/>
            <p:nvPr/>
          </p:nvSpPr>
          <p:spPr>
            <a:xfrm>
              <a:off x="1902230" y="3080836"/>
              <a:ext cx="148813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14%: JAR Melting: Wants Less</a:t>
              </a:r>
            </a:p>
          </p:txBody>
        </p:sp>
        <p:sp>
          <p:nvSpPr>
            <p:cNvPr id="6" name="tx5"/>
            <p:cNvSpPr/>
            <p:nvPr/>
          </p:nvSpPr>
          <p:spPr>
            <a:xfrm>
              <a:off x="2105608" y="2971017"/>
              <a:ext cx="1397725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JAR Colour: Wants Less</a:t>
              </a:r>
            </a:p>
          </p:txBody>
        </p:sp>
        <p:sp>
          <p:nvSpPr>
            <p:cNvPr id="7" name="tx6"/>
            <p:cNvSpPr/>
            <p:nvPr/>
          </p:nvSpPr>
          <p:spPr>
            <a:xfrm>
              <a:off x="1869460" y="3286649"/>
              <a:ext cx="1289267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JAR Size: Wants Less</a:t>
              </a:r>
            </a:p>
          </p:txBody>
        </p:sp>
        <p:sp>
          <p:nvSpPr>
            <p:cNvPr id="8" name="tx7"/>
            <p:cNvSpPr/>
            <p:nvPr/>
          </p:nvSpPr>
          <p:spPr>
            <a:xfrm>
              <a:off x="1972395" y="2817524"/>
              <a:ext cx="1879725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3%: JAR Flavour Duration: Wants Less</a:t>
              </a:r>
            </a:p>
          </p:txBody>
        </p:sp>
        <p:sp>
          <p:nvSpPr>
            <p:cNvPr id="9" name="tx8"/>
            <p:cNvSpPr/>
            <p:nvPr/>
          </p:nvSpPr>
          <p:spPr>
            <a:xfrm>
              <a:off x="1459157" y="3407265"/>
              <a:ext cx="183150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4%: JAR Aroma Intensity: Wants Less</a:t>
              </a:r>
            </a:p>
          </p:txBody>
        </p:sp>
        <p:sp>
          <p:nvSpPr>
            <p:cNvPr id="10" name="tx9"/>
            <p:cNvSpPr/>
            <p:nvPr/>
          </p:nvSpPr>
          <p:spPr>
            <a:xfrm>
              <a:off x="1974649" y="2656975"/>
              <a:ext cx="150009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4%: JAR Tartness: Wants Less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2080444" y="3573769"/>
              <a:ext cx="747295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5%: Age: 18-44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1987891" y="2497371"/>
              <a:ext cx="1608607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5%: JAR Chewiness: Wants Less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1546928" y="3728270"/>
              <a:ext cx="1819488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7%: JAR Flavor Strength: Wants Less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1976731" y="2344087"/>
              <a:ext cx="1608660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9%: JAR Sweetness: Wants Less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6124054" y="3080836"/>
              <a:ext cx="747295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Age: 45-65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413298" y="3237071"/>
              <a:ext cx="184950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JAR Aroma Intensity: Wants More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5829976" y="2966451"/>
              <a:ext cx="1626604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JAR Chewiness: Wants More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5327799" y="3392032"/>
              <a:ext cx="1837485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JAR Flavor Strength: Wants More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5947220" y="2801226"/>
              <a:ext cx="1518093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JAR Tartness: Wants More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5728999" y="2642421"/>
              <a:ext cx="168694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29%: JAR Sweetness: Wants More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5639282" y="3553628"/>
              <a:ext cx="144584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4%: JAR Melting: Wants More</a:t>
              </a:r>
            </a:p>
          </p:txBody>
        </p:sp>
        <p:sp>
          <p:nvSpPr>
            <p:cNvPr id="22" name="rc21"/>
            <p:cNvSpPr/>
            <p:nvPr/>
          </p:nvSpPr>
          <p:spPr>
            <a:xfrm>
              <a:off x="755389" y="1258309"/>
              <a:ext cx="3781816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2121157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1: 54%</a:t>
              </a:r>
            </a:p>
          </p:txBody>
        </p:sp>
        <p:sp>
          <p:nvSpPr>
            <p:cNvPr id="24" name="rc23"/>
            <p:cNvSpPr/>
            <p:nvPr/>
          </p:nvSpPr>
          <p:spPr>
            <a:xfrm>
              <a:off x="4606794" y="1258309"/>
              <a:ext cx="3781816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5972562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2: 46%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Relative Sensory Means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Relative Sensory Means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703800" y="1989403"/>
              <a:ext cx="622554" cy="130476"/>
            </a:xfrm>
            <a:prstGeom prst="rect">
              <a:avLst/>
            </a:prstGeom>
            <a:solidFill>
              <a:srgbClr val="48D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7703800" y="3685595"/>
              <a:ext cx="622554" cy="130476"/>
            </a:xfrm>
            <a:prstGeom prst="rect">
              <a:avLst/>
            </a:prstGeom>
            <a:solidFill>
              <a:srgbClr val="56B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7703800" y="2641784"/>
              <a:ext cx="622554" cy="1304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7703800" y="3816072"/>
              <a:ext cx="622554" cy="130476"/>
            </a:xfrm>
            <a:prstGeom prst="rect">
              <a:avLst/>
            </a:prstGeom>
            <a:solidFill>
              <a:srgbClr val="28F4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7703800" y="2772261"/>
              <a:ext cx="622554" cy="130476"/>
            </a:xfrm>
            <a:prstGeom prst="rect">
              <a:avLst/>
            </a:prstGeom>
            <a:solidFill>
              <a:srgbClr val="17F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7703800" y="3163690"/>
              <a:ext cx="622554" cy="130476"/>
            </a:xfrm>
            <a:prstGeom prst="rect">
              <a:avLst/>
            </a:prstGeom>
            <a:solidFill>
              <a:srgbClr val="3CE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7703800" y="3033214"/>
              <a:ext cx="622554" cy="130476"/>
            </a:xfrm>
            <a:prstGeom prst="rect">
              <a:avLst/>
            </a:prstGeom>
            <a:solidFill>
              <a:srgbClr val="0BFD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7703800" y="3555119"/>
              <a:ext cx="622554" cy="130476"/>
            </a:xfrm>
            <a:prstGeom prst="rect">
              <a:avLst/>
            </a:prstGeom>
            <a:solidFill>
              <a:srgbClr val="4758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7703800" y="2119879"/>
              <a:ext cx="622554" cy="1304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7703800" y="1858926"/>
              <a:ext cx="622554" cy="130476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7703800" y="3294166"/>
              <a:ext cx="622554" cy="130476"/>
            </a:xfrm>
            <a:prstGeom prst="rect">
              <a:avLst/>
            </a:prstGeom>
            <a:solidFill>
              <a:srgbClr val="568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7703800" y="2511308"/>
              <a:ext cx="622554" cy="130476"/>
            </a:xfrm>
            <a:prstGeom prst="rect">
              <a:avLst/>
            </a:prstGeom>
            <a:solidFill>
              <a:srgbClr val="4CC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7703800" y="2250355"/>
              <a:ext cx="622554" cy="1304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7703800" y="2902737"/>
              <a:ext cx="622554" cy="130476"/>
            </a:xfrm>
            <a:prstGeom prst="rect">
              <a:avLst/>
            </a:prstGeom>
            <a:solidFill>
              <a:srgbClr val="44DD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7703800" y="3946548"/>
              <a:ext cx="622554" cy="130476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7703800" y="3424643"/>
              <a:ext cx="622554" cy="130476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7703800" y="2380832"/>
              <a:ext cx="622554" cy="130476"/>
            </a:xfrm>
            <a:prstGeom prst="rect">
              <a:avLst/>
            </a:prstGeom>
            <a:solidFill>
              <a:srgbClr val="57A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7703800" y="1728450"/>
              <a:ext cx="622554" cy="1304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5836136" y="1989403"/>
              <a:ext cx="622554" cy="130476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5836136" y="3685595"/>
              <a:ext cx="622554" cy="130476"/>
            </a:xfrm>
            <a:prstGeom prst="rect">
              <a:avLst/>
            </a:prstGeom>
            <a:solidFill>
              <a:srgbClr val="4FC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5836136" y="2641784"/>
              <a:ext cx="622554" cy="130476"/>
            </a:xfrm>
            <a:prstGeom prst="rect">
              <a:avLst/>
            </a:prstGeom>
            <a:solidFill>
              <a:srgbClr val="080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5836136" y="3816072"/>
              <a:ext cx="622554" cy="130476"/>
            </a:xfrm>
            <a:prstGeom prst="rect">
              <a:avLst/>
            </a:prstGeom>
            <a:solidFill>
              <a:srgbClr val="1CF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836136" y="2772261"/>
              <a:ext cx="622554" cy="1304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836136" y="3163690"/>
              <a:ext cx="622554" cy="130476"/>
            </a:xfrm>
            <a:prstGeom prst="rect">
              <a:avLst/>
            </a:prstGeom>
            <a:solidFill>
              <a:srgbClr val="485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836136" y="3033214"/>
              <a:ext cx="622554" cy="130476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836136" y="3555119"/>
              <a:ext cx="622554" cy="130476"/>
            </a:xfrm>
            <a:prstGeom prst="rect">
              <a:avLst/>
            </a:prstGeom>
            <a:solidFill>
              <a:srgbClr val="404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5836136" y="2119879"/>
              <a:ext cx="622554" cy="130476"/>
            </a:xfrm>
            <a:prstGeom prst="rect">
              <a:avLst/>
            </a:prstGeom>
            <a:solidFill>
              <a:srgbClr val="353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836136" y="1858926"/>
              <a:ext cx="622554" cy="130476"/>
            </a:xfrm>
            <a:prstGeom prst="rect">
              <a:avLst/>
            </a:prstGeom>
            <a:solidFill>
              <a:srgbClr val="060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5836136" y="3294166"/>
              <a:ext cx="622554" cy="130476"/>
            </a:xfrm>
            <a:prstGeom prst="rect">
              <a:avLst/>
            </a:prstGeom>
            <a:solidFill>
              <a:srgbClr val="222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5836136" y="2511308"/>
              <a:ext cx="622554" cy="130476"/>
            </a:xfrm>
            <a:prstGeom prst="rect">
              <a:avLst/>
            </a:prstGeom>
            <a:solidFill>
              <a:srgbClr val="4F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836136" y="2250355"/>
              <a:ext cx="622554" cy="130476"/>
            </a:xfrm>
            <a:prstGeom prst="rect">
              <a:avLst/>
            </a:prstGeom>
            <a:solidFill>
              <a:srgbClr val="060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836136" y="2902737"/>
              <a:ext cx="622554" cy="130476"/>
            </a:xfrm>
            <a:prstGeom prst="rect">
              <a:avLst/>
            </a:prstGeom>
            <a:solidFill>
              <a:srgbClr val="54B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836136" y="3946548"/>
              <a:ext cx="622554" cy="130476"/>
            </a:xfrm>
            <a:prstGeom prst="rect">
              <a:avLst/>
            </a:prstGeom>
            <a:solidFill>
              <a:srgbClr val="181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836136" y="3424643"/>
              <a:ext cx="622554" cy="130476"/>
            </a:xfrm>
            <a:prstGeom prst="rect">
              <a:avLst/>
            </a:prstGeom>
            <a:solidFill>
              <a:srgbClr val="242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836136" y="2380832"/>
              <a:ext cx="622554" cy="130476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836136" y="1728450"/>
              <a:ext cx="622554" cy="130476"/>
            </a:xfrm>
            <a:prstGeom prst="rect">
              <a:avLst/>
            </a:prstGeom>
            <a:solidFill>
              <a:srgbClr val="4D6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081245" y="1989403"/>
              <a:ext cx="622554" cy="1304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7081245" y="3685595"/>
              <a:ext cx="622554" cy="1304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7081245" y="2641784"/>
              <a:ext cx="622554" cy="130476"/>
            </a:xfrm>
            <a:prstGeom prst="rect">
              <a:avLst/>
            </a:prstGeom>
            <a:solidFill>
              <a:srgbClr val="2B2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7081245" y="3816072"/>
              <a:ext cx="622554" cy="130476"/>
            </a:xfrm>
            <a:prstGeom prst="rect">
              <a:avLst/>
            </a:prstGeom>
            <a:solidFill>
              <a:srgbClr val="010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7081245" y="2772261"/>
              <a:ext cx="622554" cy="130476"/>
            </a:xfrm>
            <a:prstGeom prst="rect">
              <a:avLst/>
            </a:prstGeom>
            <a:solidFill>
              <a:srgbClr val="56B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7081245" y="3163690"/>
              <a:ext cx="622554" cy="130476"/>
            </a:xfrm>
            <a:prstGeom prst="rect">
              <a:avLst/>
            </a:prstGeom>
            <a:solidFill>
              <a:srgbClr val="57A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7081245" y="3033214"/>
              <a:ext cx="622554" cy="130476"/>
            </a:xfrm>
            <a:prstGeom prst="rect">
              <a:avLst/>
            </a:prstGeom>
            <a:solidFill>
              <a:srgbClr val="060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7081245" y="3555119"/>
              <a:ext cx="622554" cy="130476"/>
            </a:xfrm>
            <a:prstGeom prst="rect">
              <a:avLst/>
            </a:prstGeom>
            <a:solidFill>
              <a:srgbClr val="3E4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7081245" y="2119879"/>
              <a:ext cx="622554" cy="130476"/>
            </a:xfrm>
            <a:prstGeom prst="rect">
              <a:avLst/>
            </a:prstGeom>
            <a:solidFill>
              <a:srgbClr val="4F6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7081245" y="1858926"/>
              <a:ext cx="622554" cy="130476"/>
            </a:xfrm>
            <a:prstGeom prst="rect">
              <a:avLst/>
            </a:prstGeom>
            <a:solidFill>
              <a:srgbClr val="52C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7081245" y="3294166"/>
              <a:ext cx="622554" cy="130476"/>
            </a:xfrm>
            <a:prstGeom prst="rect">
              <a:avLst/>
            </a:prstGeom>
            <a:solidFill>
              <a:srgbClr val="3E4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7081245" y="2511308"/>
              <a:ext cx="622554" cy="130476"/>
            </a:xfrm>
            <a:prstGeom prst="rect">
              <a:avLst/>
            </a:prstGeom>
            <a:solidFill>
              <a:srgbClr val="45D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7081245" y="2250355"/>
              <a:ext cx="622554" cy="130476"/>
            </a:xfrm>
            <a:prstGeom prst="rect">
              <a:avLst/>
            </a:prstGeom>
            <a:solidFill>
              <a:srgbClr val="527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7081245" y="2902737"/>
              <a:ext cx="622554" cy="130476"/>
            </a:xfrm>
            <a:prstGeom prst="rect">
              <a:avLst/>
            </a:prstGeom>
            <a:solidFill>
              <a:srgbClr val="4CC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7081245" y="3946548"/>
              <a:ext cx="622554" cy="130476"/>
            </a:xfrm>
            <a:prstGeom prst="rect">
              <a:avLst/>
            </a:prstGeom>
            <a:solidFill>
              <a:srgbClr val="2728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7081245" y="3424643"/>
              <a:ext cx="622554" cy="130476"/>
            </a:xfrm>
            <a:prstGeom prst="rect">
              <a:avLst/>
            </a:prstGeom>
            <a:solidFill>
              <a:srgbClr val="222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7081245" y="2380832"/>
              <a:ext cx="622554" cy="130476"/>
            </a:xfrm>
            <a:prstGeom prst="rect">
              <a:avLst/>
            </a:prstGeom>
            <a:solidFill>
              <a:srgbClr val="57A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7081245" y="1728450"/>
              <a:ext cx="622554" cy="130476"/>
            </a:xfrm>
            <a:prstGeom prst="rect">
              <a:avLst/>
            </a:prstGeom>
            <a:solidFill>
              <a:srgbClr val="3F48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2723362" y="1989403"/>
              <a:ext cx="622554" cy="130476"/>
            </a:xfrm>
            <a:prstGeom prst="rect">
              <a:avLst/>
            </a:prstGeom>
            <a:solidFill>
              <a:srgbClr val="2323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2723362" y="3685595"/>
              <a:ext cx="622554" cy="130476"/>
            </a:xfrm>
            <a:prstGeom prst="rect">
              <a:avLst/>
            </a:prstGeom>
            <a:solidFill>
              <a:srgbClr val="56B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2723362" y="2641784"/>
              <a:ext cx="622554" cy="130476"/>
            </a:xfrm>
            <a:prstGeom prst="rect">
              <a:avLst/>
            </a:prstGeom>
            <a:solidFill>
              <a:srgbClr val="262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2723362" y="3816072"/>
              <a:ext cx="622554" cy="1304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2723362" y="2772261"/>
              <a:ext cx="622554" cy="130476"/>
            </a:xfrm>
            <a:prstGeom prst="rect">
              <a:avLst/>
            </a:prstGeom>
            <a:solidFill>
              <a:srgbClr val="393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2723362" y="3163690"/>
              <a:ext cx="622554" cy="1304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2723362" y="3033214"/>
              <a:ext cx="622554" cy="130476"/>
            </a:xfrm>
            <a:prstGeom prst="rect">
              <a:avLst/>
            </a:prstGeom>
            <a:solidFill>
              <a:srgbClr val="111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2723362" y="3555119"/>
              <a:ext cx="622554" cy="1304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2723362" y="2119879"/>
              <a:ext cx="622554" cy="130476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2723362" y="1858926"/>
              <a:ext cx="622554" cy="130476"/>
            </a:xfrm>
            <a:prstGeom prst="rect">
              <a:avLst/>
            </a:prstGeom>
            <a:solidFill>
              <a:srgbClr val="517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2723362" y="3294166"/>
              <a:ext cx="622554" cy="1304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2723362" y="2511308"/>
              <a:ext cx="622554" cy="1304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2723362" y="2250355"/>
              <a:ext cx="622554" cy="130476"/>
            </a:xfrm>
            <a:prstGeom prst="rect">
              <a:avLst/>
            </a:prstGeom>
            <a:solidFill>
              <a:srgbClr val="57A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2723362" y="2902737"/>
              <a:ext cx="622554" cy="1304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2723362" y="3946548"/>
              <a:ext cx="622554" cy="130476"/>
            </a:xfrm>
            <a:prstGeom prst="rect">
              <a:avLst/>
            </a:prstGeom>
            <a:solidFill>
              <a:srgbClr val="3F4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2723362" y="3424643"/>
              <a:ext cx="622554" cy="130476"/>
            </a:xfrm>
            <a:prstGeom prst="rect">
              <a:avLst/>
            </a:prstGeom>
            <a:solidFill>
              <a:srgbClr val="4B6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2723362" y="2380832"/>
              <a:ext cx="622554" cy="130476"/>
            </a:xfrm>
            <a:prstGeom prst="rect">
              <a:avLst/>
            </a:prstGeom>
            <a:solidFill>
              <a:srgbClr val="3B43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2723362" y="1728450"/>
              <a:ext cx="622554" cy="130476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213581" y="1989403"/>
              <a:ext cx="622554" cy="130476"/>
            </a:xfrm>
            <a:prstGeom prst="rect">
              <a:avLst/>
            </a:prstGeom>
            <a:solidFill>
              <a:srgbClr val="568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213581" y="3685595"/>
              <a:ext cx="622554" cy="130476"/>
            </a:xfrm>
            <a:prstGeom prst="rect">
              <a:avLst/>
            </a:prstGeom>
            <a:solidFill>
              <a:srgbClr val="506D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213581" y="2641784"/>
              <a:ext cx="622554" cy="130476"/>
            </a:xfrm>
            <a:prstGeom prst="rect">
              <a:avLst/>
            </a:prstGeom>
            <a:solidFill>
              <a:srgbClr val="262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213581" y="3816072"/>
              <a:ext cx="622554" cy="1304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213581" y="2772261"/>
              <a:ext cx="622554" cy="130476"/>
            </a:xfrm>
            <a:prstGeom prst="rect">
              <a:avLst/>
            </a:prstGeom>
            <a:solidFill>
              <a:srgbClr val="57A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213581" y="3163690"/>
              <a:ext cx="622554" cy="130476"/>
            </a:xfrm>
            <a:prstGeom prst="rect">
              <a:avLst/>
            </a:prstGeom>
            <a:solidFill>
              <a:srgbClr val="44D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213581" y="3033214"/>
              <a:ext cx="622554" cy="130476"/>
            </a:xfrm>
            <a:prstGeom prst="rect">
              <a:avLst/>
            </a:prstGeom>
            <a:solidFill>
              <a:srgbClr val="58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213581" y="3555119"/>
              <a:ext cx="622554" cy="130476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213581" y="2119879"/>
              <a:ext cx="622554" cy="130476"/>
            </a:xfrm>
            <a:prstGeom prst="rect">
              <a:avLst/>
            </a:prstGeom>
            <a:solidFill>
              <a:srgbClr val="455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213581" y="1858926"/>
              <a:ext cx="622554" cy="1304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213581" y="3294166"/>
              <a:ext cx="622554" cy="130476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213581" y="2511308"/>
              <a:ext cx="622554" cy="130476"/>
            </a:xfrm>
            <a:prstGeom prst="rect">
              <a:avLst/>
            </a:prstGeom>
            <a:solidFill>
              <a:srgbClr val="48D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213581" y="2250355"/>
              <a:ext cx="622554" cy="130476"/>
            </a:xfrm>
            <a:prstGeom prst="rect">
              <a:avLst/>
            </a:prstGeom>
            <a:solidFill>
              <a:srgbClr val="495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213581" y="2902737"/>
              <a:ext cx="622554" cy="130476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213581" y="3946548"/>
              <a:ext cx="622554" cy="130476"/>
            </a:xfrm>
            <a:prstGeom prst="rect">
              <a:avLst/>
            </a:prstGeom>
            <a:solidFill>
              <a:srgbClr val="578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2"/>
            <p:cNvSpPr/>
            <p:nvPr/>
          </p:nvSpPr>
          <p:spPr>
            <a:xfrm>
              <a:off x="5213581" y="3424643"/>
              <a:ext cx="622554" cy="130476"/>
            </a:xfrm>
            <a:prstGeom prst="rect">
              <a:avLst/>
            </a:prstGeom>
            <a:solidFill>
              <a:srgbClr val="353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3"/>
            <p:cNvSpPr/>
            <p:nvPr/>
          </p:nvSpPr>
          <p:spPr>
            <a:xfrm>
              <a:off x="5213581" y="2380832"/>
              <a:ext cx="622554" cy="130476"/>
            </a:xfrm>
            <a:prstGeom prst="rect">
              <a:avLst/>
            </a:prstGeom>
            <a:solidFill>
              <a:srgbClr val="58A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4"/>
            <p:cNvSpPr/>
            <p:nvPr/>
          </p:nvSpPr>
          <p:spPr>
            <a:xfrm>
              <a:off x="5213581" y="1728450"/>
              <a:ext cx="622554" cy="130476"/>
            </a:xfrm>
            <a:prstGeom prst="rect">
              <a:avLst/>
            </a:prstGeom>
            <a:solidFill>
              <a:srgbClr val="568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5"/>
            <p:cNvSpPr/>
            <p:nvPr/>
          </p:nvSpPr>
          <p:spPr>
            <a:xfrm>
              <a:off x="3968471" y="1989403"/>
              <a:ext cx="622554" cy="130476"/>
            </a:xfrm>
            <a:prstGeom prst="rect">
              <a:avLst/>
            </a:prstGeom>
            <a:solidFill>
              <a:srgbClr val="4DCD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6"/>
            <p:cNvSpPr/>
            <p:nvPr/>
          </p:nvSpPr>
          <p:spPr>
            <a:xfrm>
              <a:off x="3968471" y="3685595"/>
              <a:ext cx="622554" cy="130476"/>
            </a:xfrm>
            <a:prstGeom prst="rect">
              <a:avLst/>
            </a:prstGeom>
            <a:solidFill>
              <a:srgbClr val="58A3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3968471" y="2641784"/>
              <a:ext cx="622554" cy="130476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3968471" y="3816072"/>
              <a:ext cx="622554" cy="130476"/>
            </a:xfrm>
            <a:prstGeom prst="rect">
              <a:avLst/>
            </a:prstGeom>
            <a:solidFill>
              <a:srgbClr val="57A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3968471" y="2772261"/>
              <a:ext cx="622554" cy="130476"/>
            </a:xfrm>
            <a:prstGeom prst="rect">
              <a:avLst/>
            </a:prstGeom>
            <a:solidFill>
              <a:srgbClr val="2BF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3968471" y="3163690"/>
              <a:ext cx="622554" cy="130476"/>
            </a:xfrm>
            <a:prstGeom prst="rect">
              <a:avLst/>
            </a:prstGeom>
            <a:solidFill>
              <a:srgbClr val="38E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3968471" y="3033214"/>
              <a:ext cx="622554" cy="130476"/>
            </a:xfrm>
            <a:prstGeom prst="rect">
              <a:avLst/>
            </a:prstGeom>
            <a:solidFill>
              <a:srgbClr val="4BD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3968471" y="3555119"/>
              <a:ext cx="622554" cy="130476"/>
            </a:xfrm>
            <a:prstGeom prst="rect">
              <a:avLst/>
            </a:prstGeom>
            <a:solidFill>
              <a:srgbClr val="020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3"/>
            <p:cNvSpPr/>
            <p:nvPr/>
          </p:nvSpPr>
          <p:spPr>
            <a:xfrm>
              <a:off x="3968471" y="2119879"/>
              <a:ext cx="622554" cy="130476"/>
            </a:xfrm>
            <a:prstGeom prst="rect">
              <a:avLst/>
            </a:prstGeom>
            <a:solidFill>
              <a:srgbClr val="25F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4"/>
            <p:cNvSpPr/>
            <p:nvPr/>
          </p:nvSpPr>
          <p:spPr>
            <a:xfrm>
              <a:off x="3968471" y="1858926"/>
              <a:ext cx="622554" cy="1304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5"/>
            <p:cNvSpPr/>
            <p:nvPr/>
          </p:nvSpPr>
          <p:spPr>
            <a:xfrm>
              <a:off x="3968471" y="3294166"/>
              <a:ext cx="622554" cy="130476"/>
            </a:xfrm>
            <a:prstGeom prst="rect">
              <a:avLst/>
            </a:prstGeom>
            <a:solidFill>
              <a:srgbClr val="282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6"/>
            <p:cNvSpPr/>
            <p:nvPr/>
          </p:nvSpPr>
          <p:spPr>
            <a:xfrm>
              <a:off x="3968471" y="2511308"/>
              <a:ext cx="622554" cy="130476"/>
            </a:xfrm>
            <a:prstGeom prst="rect">
              <a:avLst/>
            </a:prstGeom>
            <a:solidFill>
              <a:srgbClr val="414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3968471" y="2250355"/>
              <a:ext cx="622554" cy="130476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3968471" y="2902737"/>
              <a:ext cx="622554" cy="130476"/>
            </a:xfrm>
            <a:prstGeom prst="rect">
              <a:avLst/>
            </a:prstGeom>
            <a:solidFill>
              <a:srgbClr val="4B6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3968471" y="3946548"/>
              <a:ext cx="622554" cy="130476"/>
            </a:xfrm>
            <a:prstGeom prst="rect">
              <a:avLst/>
            </a:prstGeom>
            <a:solidFill>
              <a:srgbClr val="55B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3968471" y="3424643"/>
              <a:ext cx="622554" cy="130476"/>
            </a:xfrm>
            <a:prstGeom prst="rect">
              <a:avLst/>
            </a:prstGeom>
            <a:solidFill>
              <a:srgbClr val="53B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3968471" y="2380832"/>
              <a:ext cx="622554" cy="1304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3968471" y="1728450"/>
              <a:ext cx="622554" cy="130476"/>
            </a:xfrm>
            <a:prstGeom prst="rect">
              <a:avLst/>
            </a:prstGeom>
            <a:solidFill>
              <a:srgbClr val="4F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6458691" y="1989403"/>
              <a:ext cx="622554" cy="130476"/>
            </a:xfrm>
            <a:prstGeom prst="rect">
              <a:avLst/>
            </a:prstGeom>
            <a:solidFill>
              <a:srgbClr val="0F0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6458691" y="3685595"/>
              <a:ext cx="622554" cy="1304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6458691" y="2641784"/>
              <a:ext cx="622554" cy="130476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6"/>
            <p:cNvSpPr/>
            <p:nvPr/>
          </p:nvSpPr>
          <p:spPr>
            <a:xfrm>
              <a:off x="6458691" y="3816072"/>
              <a:ext cx="622554" cy="130476"/>
            </a:xfrm>
            <a:prstGeom prst="rect">
              <a:avLst/>
            </a:prstGeom>
            <a:solidFill>
              <a:srgbClr val="57A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7"/>
            <p:cNvSpPr/>
            <p:nvPr/>
          </p:nvSpPr>
          <p:spPr>
            <a:xfrm>
              <a:off x="6458691" y="2772261"/>
              <a:ext cx="622554" cy="130476"/>
            </a:xfrm>
            <a:prstGeom prst="rect">
              <a:avLst/>
            </a:prstGeom>
            <a:solidFill>
              <a:srgbClr val="568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8"/>
            <p:cNvSpPr/>
            <p:nvPr/>
          </p:nvSpPr>
          <p:spPr>
            <a:xfrm>
              <a:off x="6458691" y="3163690"/>
              <a:ext cx="622554" cy="130476"/>
            </a:xfrm>
            <a:prstGeom prst="rect">
              <a:avLst/>
            </a:prstGeom>
            <a:solidFill>
              <a:srgbClr val="53C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6458691" y="3033214"/>
              <a:ext cx="622554" cy="130476"/>
            </a:xfrm>
            <a:prstGeom prst="rect">
              <a:avLst/>
            </a:prstGeom>
            <a:solidFill>
              <a:srgbClr val="0303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0"/>
            <p:cNvSpPr/>
            <p:nvPr/>
          </p:nvSpPr>
          <p:spPr>
            <a:xfrm>
              <a:off x="6458691" y="3555119"/>
              <a:ext cx="622554" cy="130476"/>
            </a:xfrm>
            <a:prstGeom prst="rect">
              <a:avLst/>
            </a:prstGeom>
            <a:solidFill>
              <a:srgbClr val="0F0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1"/>
            <p:cNvSpPr/>
            <p:nvPr/>
          </p:nvSpPr>
          <p:spPr>
            <a:xfrm>
              <a:off x="6458691" y="2119879"/>
              <a:ext cx="622554" cy="130476"/>
            </a:xfrm>
            <a:prstGeom prst="rect">
              <a:avLst/>
            </a:prstGeom>
            <a:solidFill>
              <a:srgbClr val="1514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6458691" y="1858926"/>
              <a:ext cx="622554" cy="130476"/>
            </a:xfrm>
            <a:prstGeom prst="rect">
              <a:avLst/>
            </a:prstGeom>
            <a:solidFill>
              <a:srgbClr val="57A4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6458691" y="3294166"/>
              <a:ext cx="622554" cy="130476"/>
            </a:xfrm>
            <a:prstGeom prst="rect">
              <a:avLst/>
            </a:prstGeom>
            <a:solidFill>
              <a:srgbClr val="373D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4"/>
            <p:cNvSpPr/>
            <p:nvPr/>
          </p:nvSpPr>
          <p:spPr>
            <a:xfrm>
              <a:off x="6458691" y="2511308"/>
              <a:ext cx="622554" cy="130476"/>
            </a:xfrm>
            <a:prstGeom prst="rect">
              <a:avLst/>
            </a:prstGeom>
            <a:solidFill>
              <a:srgbClr val="578D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5"/>
            <p:cNvSpPr/>
            <p:nvPr/>
          </p:nvSpPr>
          <p:spPr>
            <a:xfrm>
              <a:off x="6458691" y="2250355"/>
              <a:ext cx="622554" cy="130476"/>
            </a:xfrm>
            <a:prstGeom prst="rect">
              <a:avLst/>
            </a:prstGeom>
            <a:solidFill>
              <a:srgbClr val="0303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6458691" y="2902737"/>
              <a:ext cx="622554" cy="130476"/>
            </a:xfrm>
            <a:prstGeom prst="rect">
              <a:avLst/>
            </a:prstGeom>
            <a:solidFill>
              <a:srgbClr val="579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7"/>
            <p:cNvSpPr/>
            <p:nvPr/>
          </p:nvSpPr>
          <p:spPr>
            <a:xfrm>
              <a:off x="6458691" y="3946548"/>
              <a:ext cx="622554" cy="130476"/>
            </a:xfrm>
            <a:prstGeom prst="rect">
              <a:avLst/>
            </a:prstGeom>
            <a:solidFill>
              <a:srgbClr val="3438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8"/>
            <p:cNvSpPr/>
            <p:nvPr/>
          </p:nvSpPr>
          <p:spPr>
            <a:xfrm>
              <a:off x="6458691" y="3424643"/>
              <a:ext cx="622554" cy="130476"/>
            </a:xfrm>
            <a:prstGeom prst="rect">
              <a:avLst/>
            </a:prstGeom>
            <a:solidFill>
              <a:srgbClr val="2F3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rc129"/>
            <p:cNvSpPr/>
            <p:nvPr/>
          </p:nvSpPr>
          <p:spPr>
            <a:xfrm>
              <a:off x="6458691" y="2380832"/>
              <a:ext cx="622554" cy="130476"/>
            </a:xfrm>
            <a:prstGeom prst="rect">
              <a:avLst/>
            </a:prstGeom>
            <a:solidFill>
              <a:srgbClr val="495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0"/>
            <p:cNvSpPr/>
            <p:nvPr/>
          </p:nvSpPr>
          <p:spPr>
            <a:xfrm>
              <a:off x="6458691" y="1728450"/>
              <a:ext cx="622554" cy="130476"/>
            </a:xfrm>
            <a:prstGeom prst="rect">
              <a:avLst/>
            </a:prstGeom>
            <a:solidFill>
              <a:srgbClr val="465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4591026" y="1989403"/>
              <a:ext cx="622554" cy="130476"/>
            </a:xfrm>
            <a:prstGeom prst="rect">
              <a:avLst/>
            </a:prstGeom>
            <a:solidFill>
              <a:srgbClr val="578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rc132"/>
            <p:cNvSpPr/>
            <p:nvPr/>
          </p:nvSpPr>
          <p:spPr>
            <a:xfrm>
              <a:off x="4591026" y="3685595"/>
              <a:ext cx="622554" cy="130476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3"/>
            <p:cNvSpPr/>
            <p:nvPr/>
          </p:nvSpPr>
          <p:spPr>
            <a:xfrm>
              <a:off x="4591026" y="2641784"/>
              <a:ext cx="622554" cy="130476"/>
            </a:xfrm>
            <a:prstGeom prst="rect">
              <a:avLst/>
            </a:prstGeom>
            <a:solidFill>
              <a:srgbClr val="252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rc134"/>
            <p:cNvSpPr/>
            <p:nvPr/>
          </p:nvSpPr>
          <p:spPr>
            <a:xfrm>
              <a:off x="4591026" y="3816072"/>
              <a:ext cx="622554" cy="130476"/>
            </a:xfrm>
            <a:prstGeom prst="rect">
              <a:avLst/>
            </a:prstGeom>
            <a:solidFill>
              <a:srgbClr val="434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5"/>
            <p:cNvSpPr/>
            <p:nvPr/>
          </p:nvSpPr>
          <p:spPr>
            <a:xfrm>
              <a:off x="4591026" y="2772261"/>
              <a:ext cx="622554" cy="130476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rc136"/>
            <p:cNvSpPr/>
            <p:nvPr/>
          </p:nvSpPr>
          <p:spPr>
            <a:xfrm>
              <a:off x="4591026" y="3163690"/>
              <a:ext cx="622554" cy="130476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rc137"/>
            <p:cNvSpPr/>
            <p:nvPr/>
          </p:nvSpPr>
          <p:spPr>
            <a:xfrm>
              <a:off x="4591026" y="3033214"/>
              <a:ext cx="622554" cy="1304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rc138"/>
            <p:cNvSpPr/>
            <p:nvPr/>
          </p:nvSpPr>
          <p:spPr>
            <a:xfrm>
              <a:off x="4591026" y="3555119"/>
              <a:ext cx="622554" cy="130476"/>
            </a:xfrm>
            <a:prstGeom prst="rect">
              <a:avLst/>
            </a:prstGeom>
            <a:solidFill>
              <a:srgbClr val="121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4591026" y="2119879"/>
              <a:ext cx="622554" cy="130476"/>
            </a:xfrm>
            <a:prstGeom prst="rect">
              <a:avLst/>
            </a:prstGeom>
            <a:solidFill>
              <a:srgbClr val="58A3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4591026" y="1858926"/>
              <a:ext cx="622554" cy="130476"/>
            </a:xfrm>
            <a:prstGeom prst="rect">
              <a:avLst/>
            </a:prstGeom>
            <a:solidFill>
              <a:srgbClr val="537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4591026" y="3294166"/>
              <a:ext cx="622554" cy="130476"/>
            </a:xfrm>
            <a:prstGeom prst="rect">
              <a:avLst/>
            </a:prstGeom>
            <a:solidFill>
              <a:srgbClr val="262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4591026" y="2511308"/>
              <a:ext cx="622554" cy="130476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4591026" y="2250355"/>
              <a:ext cx="622554" cy="130476"/>
            </a:xfrm>
            <a:prstGeom prst="rect">
              <a:avLst/>
            </a:prstGeom>
            <a:solidFill>
              <a:srgbClr val="5378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rc144"/>
            <p:cNvSpPr/>
            <p:nvPr/>
          </p:nvSpPr>
          <p:spPr>
            <a:xfrm>
              <a:off x="4591026" y="2902737"/>
              <a:ext cx="622554" cy="130476"/>
            </a:xfrm>
            <a:prstGeom prst="rect">
              <a:avLst/>
            </a:prstGeom>
            <a:solidFill>
              <a:srgbClr val="13F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rc145"/>
            <p:cNvSpPr/>
            <p:nvPr/>
          </p:nvSpPr>
          <p:spPr>
            <a:xfrm>
              <a:off x="4591026" y="3946548"/>
              <a:ext cx="622554" cy="130476"/>
            </a:xfrm>
            <a:prstGeom prst="rect">
              <a:avLst/>
            </a:prstGeom>
            <a:solidFill>
              <a:srgbClr val="2D2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rc146"/>
            <p:cNvSpPr/>
            <p:nvPr/>
          </p:nvSpPr>
          <p:spPr>
            <a:xfrm>
              <a:off x="4591026" y="3424643"/>
              <a:ext cx="622554" cy="130476"/>
            </a:xfrm>
            <a:prstGeom prst="rect">
              <a:avLst/>
            </a:prstGeom>
            <a:solidFill>
              <a:srgbClr val="465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rc147"/>
            <p:cNvSpPr/>
            <p:nvPr/>
          </p:nvSpPr>
          <p:spPr>
            <a:xfrm>
              <a:off x="4591026" y="2380832"/>
              <a:ext cx="622554" cy="130476"/>
            </a:xfrm>
            <a:prstGeom prst="rect">
              <a:avLst/>
            </a:prstGeom>
            <a:solidFill>
              <a:srgbClr val="4E68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rc148"/>
            <p:cNvSpPr/>
            <p:nvPr/>
          </p:nvSpPr>
          <p:spPr>
            <a:xfrm>
              <a:off x="4591026" y="1728450"/>
              <a:ext cx="622554" cy="130476"/>
            </a:xfrm>
            <a:prstGeom prst="rect">
              <a:avLst/>
            </a:prstGeom>
            <a:solidFill>
              <a:srgbClr val="56B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49"/>
            <p:cNvSpPr/>
            <p:nvPr/>
          </p:nvSpPr>
          <p:spPr>
            <a:xfrm>
              <a:off x="3345916" y="1989403"/>
              <a:ext cx="622554" cy="130476"/>
            </a:xfrm>
            <a:prstGeom prst="rect">
              <a:avLst/>
            </a:prstGeom>
            <a:solidFill>
              <a:srgbClr val="537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rc150"/>
            <p:cNvSpPr/>
            <p:nvPr/>
          </p:nvSpPr>
          <p:spPr>
            <a:xfrm>
              <a:off x="3345916" y="3685595"/>
              <a:ext cx="622554" cy="130476"/>
            </a:xfrm>
            <a:prstGeom prst="rect">
              <a:avLst/>
            </a:prstGeom>
            <a:solidFill>
              <a:srgbClr val="5273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rc151"/>
            <p:cNvSpPr/>
            <p:nvPr/>
          </p:nvSpPr>
          <p:spPr>
            <a:xfrm>
              <a:off x="3345916" y="2641784"/>
              <a:ext cx="622554" cy="130476"/>
            </a:xfrm>
            <a:prstGeom prst="rect">
              <a:avLst/>
            </a:prstGeom>
            <a:solidFill>
              <a:srgbClr val="1C1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rc152"/>
            <p:cNvSpPr/>
            <p:nvPr/>
          </p:nvSpPr>
          <p:spPr>
            <a:xfrm>
              <a:off x="3345916" y="3816072"/>
              <a:ext cx="622554" cy="130476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3345916" y="2772261"/>
              <a:ext cx="622554" cy="130476"/>
            </a:xfrm>
            <a:prstGeom prst="rect">
              <a:avLst/>
            </a:prstGeom>
            <a:solidFill>
              <a:srgbClr val="568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3345916" y="3163690"/>
              <a:ext cx="622554" cy="130476"/>
            </a:xfrm>
            <a:prstGeom prst="rect">
              <a:avLst/>
            </a:prstGeom>
            <a:solidFill>
              <a:srgbClr val="53B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3345916" y="3033214"/>
              <a:ext cx="622554" cy="130476"/>
            </a:xfrm>
            <a:prstGeom prst="rect">
              <a:avLst/>
            </a:prstGeom>
            <a:solidFill>
              <a:srgbClr val="34ED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3345916" y="3555119"/>
              <a:ext cx="622554" cy="130476"/>
            </a:xfrm>
            <a:prstGeom prst="rect">
              <a:avLst/>
            </a:prstGeom>
            <a:solidFill>
              <a:srgbClr val="2424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3345916" y="2119879"/>
              <a:ext cx="622554" cy="130476"/>
            </a:xfrm>
            <a:prstGeom prst="rect">
              <a:avLst/>
            </a:prstGeom>
            <a:solidFill>
              <a:srgbClr val="589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rc158"/>
            <p:cNvSpPr/>
            <p:nvPr/>
          </p:nvSpPr>
          <p:spPr>
            <a:xfrm>
              <a:off x="3345916" y="1858926"/>
              <a:ext cx="622554" cy="130476"/>
            </a:xfrm>
            <a:prstGeom prst="rect">
              <a:avLst/>
            </a:prstGeom>
            <a:solidFill>
              <a:srgbClr val="3B4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rc159"/>
            <p:cNvSpPr/>
            <p:nvPr/>
          </p:nvSpPr>
          <p:spPr>
            <a:xfrm>
              <a:off x="3345916" y="3294166"/>
              <a:ext cx="622554" cy="130476"/>
            </a:xfrm>
            <a:prstGeom prst="rect">
              <a:avLst/>
            </a:prstGeom>
            <a:solidFill>
              <a:srgbClr val="3438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rc160"/>
            <p:cNvSpPr/>
            <p:nvPr/>
          </p:nvSpPr>
          <p:spPr>
            <a:xfrm>
              <a:off x="3345916" y="2511308"/>
              <a:ext cx="622554" cy="130476"/>
            </a:xfrm>
            <a:prstGeom prst="rect">
              <a:avLst/>
            </a:prstGeom>
            <a:solidFill>
              <a:srgbClr val="4A5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rc161"/>
            <p:cNvSpPr/>
            <p:nvPr/>
          </p:nvSpPr>
          <p:spPr>
            <a:xfrm>
              <a:off x="3345916" y="2250355"/>
              <a:ext cx="622554" cy="130476"/>
            </a:xfrm>
            <a:prstGeom prst="rect">
              <a:avLst/>
            </a:prstGeom>
            <a:solidFill>
              <a:srgbClr val="57A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rc162"/>
            <p:cNvSpPr/>
            <p:nvPr/>
          </p:nvSpPr>
          <p:spPr>
            <a:xfrm>
              <a:off x="3345916" y="2902737"/>
              <a:ext cx="622554" cy="130476"/>
            </a:xfrm>
            <a:prstGeom prst="rect">
              <a:avLst/>
            </a:prstGeom>
            <a:solidFill>
              <a:srgbClr val="2B2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rc163"/>
            <p:cNvSpPr/>
            <p:nvPr/>
          </p:nvSpPr>
          <p:spPr>
            <a:xfrm>
              <a:off x="3345916" y="3946548"/>
              <a:ext cx="622554" cy="1304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rc164"/>
            <p:cNvSpPr/>
            <p:nvPr/>
          </p:nvSpPr>
          <p:spPr>
            <a:xfrm>
              <a:off x="3345916" y="3424643"/>
              <a:ext cx="622554" cy="1304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rc165"/>
            <p:cNvSpPr/>
            <p:nvPr/>
          </p:nvSpPr>
          <p:spPr>
            <a:xfrm>
              <a:off x="3345916" y="2380832"/>
              <a:ext cx="622554" cy="130476"/>
            </a:xfrm>
            <a:prstGeom prst="rect">
              <a:avLst/>
            </a:prstGeom>
            <a:solidFill>
              <a:srgbClr val="589D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rc166"/>
            <p:cNvSpPr/>
            <p:nvPr/>
          </p:nvSpPr>
          <p:spPr>
            <a:xfrm>
              <a:off x="3345916" y="1728450"/>
              <a:ext cx="622554" cy="130476"/>
            </a:xfrm>
            <a:prstGeom prst="rect">
              <a:avLst/>
            </a:prstGeom>
            <a:solidFill>
              <a:srgbClr val="36E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7"/>
            <p:cNvSpPr/>
            <p:nvPr/>
          </p:nvSpPr>
          <p:spPr>
            <a:xfrm>
              <a:off x="7824694" y="1715402"/>
              <a:ext cx="380767" cy="170564"/>
            </a:xfrm>
            <a:custGeom>
              <a:avLst/>
              <a:pathLst>
                <a:path w="380767" h="170564">
                  <a:moveTo>
                    <a:pt x="0" y="170564"/>
                  </a:moveTo>
                  <a:lnTo>
                    <a:pt x="380767" y="170564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tx168"/>
            <p:cNvSpPr/>
            <p:nvPr/>
          </p:nvSpPr>
          <p:spPr>
            <a:xfrm>
              <a:off x="7870414" y="1745160"/>
              <a:ext cx="289327" cy="95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6.51</a:t>
              </a:r>
            </a:p>
          </p:txBody>
        </p:sp>
        <p:sp>
          <p:nvSpPr>
            <p:cNvPr id="170" name="pg169"/>
            <p:cNvSpPr/>
            <p:nvPr/>
          </p:nvSpPr>
          <p:spPr>
            <a:xfrm>
              <a:off x="5957030" y="1715402"/>
              <a:ext cx="380767" cy="170564"/>
            </a:xfrm>
            <a:custGeom>
              <a:avLst/>
              <a:pathLst>
                <a:path w="380767" h="170564">
                  <a:moveTo>
                    <a:pt x="0" y="170564"/>
                  </a:moveTo>
                  <a:lnTo>
                    <a:pt x="380767" y="170564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tx170"/>
            <p:cNvSpPr/>
            <p:nvPr/>
          </p:nvSpPr>
          <p:spPr>
            <a:xfrm>
              <a:off x="6002750" y="1745160"/>
              <a:ext cx="289327" cy="95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6.89</a:t>
              </a:r>
            </a:p>
          </p:txBody>
        </p:sp>
        <p:sp>
          <p:nvSpPr>
            <p:cNvPr id="172" name="pg171"/>
            <p:cNvSpPr/>
            <p:nvPr/>
          </p:nvSpPr>
          <p:spPr>
            <a:xfrm>
              <a:off x="7202139" y="1715402"/>
              <a:ext cx="380767" cy="170564"/>
            </a:xfrm>
            <a:custGeom>
              <a:avLst/>
              <a:pathLst>
                <a:path w="380767" h="170564">
                  <a:moveTo>
                    <a:pt x="0" y="170564"/>
                  </a:moveTo>
                  <a:lnTo>
                    <a:pt x="380767" y="170564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tx172"/>
            <p:cNvSpPr/>
            <p:nvPr/>
          </p:nvSpPr>
          <p:spPr>
            <a:xfrm>
              <a:off x="7247859" y="1745096"/>
              <a:ext cx="289327" cy="95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6.73</a:t>
              </a:r>
            </a:p>
          </p:txBody>
        </p:sp>
        <p:sp>
          <p:nvSpPr>
            <p:cNvPr id="174" name="pg173"/>
            <p:cNvSpPr/>
            <p:nvPr/>
          </p:nvSpPr>
          <p:spPr>
            <a:xfrm>
              <a:off x="2844256" y="1715402"/>
              <a:ext cx="380767" cy="170564"/>
            </a:xfrm>
            <a:custGeom>
              <a:avLst/>
              <a:pathLst>
                <a:path w="380767" h="170564">
                  <a:moveTo>
                    <a:pt x="0" y="170564"/>
                  </a:moveTo>
                  <a:lnTo>
                    <a:pt x="380767" y="170564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2889976" y="1745160"/>
              <a:ext cx="289327" cy="95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7.76</a:t>
              </a:r>
            </a:p>
          </p:txBody>
        </p:sp>
        <p:sp>
          <p:nvSpPr>
            <p:cNvPr id="176" name="pg175"/>
            <p:cNvSpPr/>
            <p:nvPr/>
          </p:nvSpPr>
          <p:spPr>
            <a:xfrm>
              <a:off x="5334475" y="1715402"/>
              <a:ext cx="380767" cy="170564"/>
            </a:xfrm>
            <a:custGeom>
              <a:avLst/>
              <a:pathLst>
                <a:path w="380767" h="170564">
                  <a:moveTo>
                    <a:pt x="0" y="170564"/>
                  </a:moveTo>
                  <a:lnTo>
                    <a:pt x="380767" y="170564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tx176"/>
            <p:cNvSpPr/>
            <p:nvPr/>
          </p:nvSpPr>
          <p:spPr>
            <a:xfrm>
              <a:off x="5380195" y="1745160"/>
              <a:ext cx="289327" cy="95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7.07</a:t>
              </a:r>
            </a:p>
          </p:txBody>
        </p:sp>
        <p:sp>
          <p:nvSpPr>
            <p:cNvPr id="178" name="pg177"/>
            <p:cNvSpPr/>
            <p:nvPr/>
          </p:nvSpPr>
          <p:spPr>
            <a:xfrm>
              <a:off x="4089365" y="1715402"/>
              <a:ext cx="380767" cy="170564"/>
            </a:xfrm>
            <a:custGeom>
              <a:avLst/>
              <a:pathLst>
                <a:path w="380767" h="170564">
                  <a:moveTo>
                    <a:pt x="0" y="170564"/>
                  </a:moveTo>
                  <a:lnTo>
                    <a:pt x="380767" y="170564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tx178"/>
            <p:cNvSpPr/>
            <p:nvPr/>
          </p:nvSpPr>
          <p:spPr>
            <a:xfrm>
              <a:off x="4135085" y="1745160"/>
              <a:ext cx="289327" cy="95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7.46</a:t>
              </a:r>
            </a:p>
          </p:txBody>
        </p:sp>
        <p:sp>
          <p:nvSpPr>
            <p:cNvPr id="180" name="pg179"/>
            <p:cNvSpPr/>
            <p:nvPr/>
          </p:nvSpPr>
          <p:spPr>
            <a:xfrm>
              <a:off x="6579584" y="1715402"/>
              <a:ext cx="380767" cy="170564"/>
            </a:xfrm>
            <a:custGeom>
              <a:avLst/>
              <a:pathLst>
                <a:path w="380767" h="170564">
                  <a:moveTo>
                    <a:pt x="0" y="170564"/>
                  </a:moveTo>
                  <a:lnTo>
                    <a:pt x="380767" y="170564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tx180"/>
            <p:cNvSpPr/>
            <p:nvPr/>
          </p:nvSpPr>
          <p:spPr>
            <a:xfrm>
              <a:off x="6625304" y="1745160"/>
              <a:ext cx="289327" cy="95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6.80</a:t>
              </a:r>
            </a:p>
          </p:txBody>
        </p:sp>
        <p:sp>
          <p:nvSpPr>
            <p:cNvPr id="182" name="pg181"/>
            <p:cNvSpPr/>
            <p:nvPr/>
          </p:nvSpPr>
          <p:spPr>
            <a:xfrm>
              <a:off x="4711920" y="1715402"/>
              <a:ext cx="380767" cy="170564"/>
            </a:xfrm>
            <a:custGeom>
              <a:avLst/>
              <a:pathLst>
                <a:path w="380767" h="170564">
                  <a:moveTo>
                    <a:pt x="0" y="170564"/>
                  </a:moveTo>
                  <a:lnTo>
                    <a:pt x="380767" y="170564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tx182"/>
            <p:cNvSpPr/>
            <p:nvPr/>
          </p:nvSpPr>
          <p:spPr>
            <a:xfrm>
              <a:off x="4757640" y="1745096"/>
              <a:ext cx="289327" cy="95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7.32</a:t>
              </a:r>
            </a:p>
          </p:txBody>
        </p:sp>
        <p:sp>
          <p:nvSpPr>
            <p:cNvPr id="184" name="pg183"/>
            <p:cNvSpPr/>
            <p:nvPr/>
          </p:nvSpPr>
          <p:spPr>
            <a:xfrm>
              <a:off x="3466810" y="1715402"/>
              <a:ext cx="380767" cy="170564"/>
            </a:xfrm>
            <a:custGeom>
              <a:avLst/>
              <a:pathLst>
                <a:path w="380767" h="170564">
                  <a:moveTo>
                    <a:pt x="0" y="170564"/>
                  </a:moveTo>
                  <a:lnTo>
                    <a:pt x="380767" y="170564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tx184"/>
            <p:cNvSpPr/>
            <p:nvPr/>
          </p:nvSpPr>
          <p:spPr>
            <a:xfrm>
              <a:off x="3512530" y="1745160"/>
              <a:ext cx="289327" cy="95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7.65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3852820" y="1256761"/>
              <a:ext cx="853856" cy="114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One a Day Men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5686701" y="1280990"/>
              <a:ext cx="921424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Centrum Women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7645805" y="1280990"/>
              <a:ext cx="738544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Centrum Men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162519" y="1421816"/>
              <a:ext cx="98934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Vitafusion Women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5192912" y="1397527"/>
              <a:ext cx="663892" cy="114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Olly Women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6872696" y="1399075"/>
              <a:ext cx="1039653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Nature's Way Adult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2411258" y="1564071"/>
              <a:ext cx="124676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Nutramin Vitamin Adult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4326398" y="1538353"/>
              <a:ext cx="1151810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SmartyPants Women</a:t>
              </a:r>
            </a:p>
          </p:txBody>
        </p:sp>
        <p:sp>
          <p:nvSpPr>
            <p:cNvPr id="194" name="tx193"/>
            <p:cNvSpPr/>
            <p:nvPr/>
          </p:nvSpPr>
          <p:spPr>
            <a:xfrm>
              <a:off x="6251600" y="1538294"/>
              <a:ext cx="1036736" cy="114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One a Day Women</a:t>
              </a:r>
            </a:p>
          </p:txBody>
        </p:sp>
        <p:sp>
          <p:nvSpPr>
            <p:cNvPr id="195" name="pl194"/>
            <p:cNvSpPr/>
            <p:nvPr/>
          </p:nvSpPr>
          <p:spPr>
            <a:xfrm>
              <a:off x="3034639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3657194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4279749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4902304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5524858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6147413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6769968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7392523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8015078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tx203"/>
            <p:cNvSpPr/>
            <p:nvPr/>
          </p:nvSpPr>
          <p:spPr>
            <a:xfrm>
              <a:off x="1825999" y="3942432"/>
              <a:ext cx="772477" cy="1129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Taste</a:t>
              </a:r>
            </a:p>
          </p:txBody>
        </p:sp>
        <p:sp>
          <p:nvSpPr>
            <p:cNvPr id="205" name="tx204"/>
            <p:cNvSpPr/>
            <p:nvPr/>
          </p:nvSpPr>
          <p:spPr>
            <a:xfrm>
              <a:off x="1934226" y="3811956"/>
              <a:ext cx="664249" cy="1129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1595553" y="3681480"/>
              <a:ext cx="1002922" cy="1129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Flavor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1670205" y="3551003"/>
              <a:ext cx="928270" cy="1129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Flavor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1609126" y="3420527"/>
              <a:ext cx="989349" cy="1129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Aftertaste</a:t>
              </a:r>
            </a:p>
          </p:txBody>
        </p:sp>
        <p:sp>
          <p:nvSpPr>
            <p:cNvPr id="209" name="tx208"/>
            <p:cNvSpPr/>
            <p:nvPr/>
          </p:nvSpPr>
          <p:spPr>
            <a:xfrm>
              <a:off x="1453333" y="3290051"/>
              <a:ext cx="1145143" cy="1129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Afterflavor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755389" y="3158145"/>
              <a:ext cx="1843087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1778433" y="3027669"/>
              <a:ext cx="820042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S_Springyness</a:t>
              </a:r>
            </a:p>
          </p:txBody>
        </p:sp>
        <p:sp>
          <p:nvSpPr>
            <p:cNvPr id="212" name="tx211"/>
            <p:cNvSpPr/>
            <p:nvPr/>
          </p:nvSpPr>
          <p:spPr>
            <a:xfrm>
              <a:off x="1636153" y="2898622"/>
              <a:ext cx="962322" cy="1129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Aftertaste</a:t>
              </a:r>
            </a:p>
          </p:txBody>
        </p:sp>
        <p:sp>
          <p:nvSpPr>
            <p:cNvPr id="213" name="tx212"/>
            <p:cNvSpPr/>
            <p:nvPr/>
          </p:nvSpPr>
          <p:spPr>
            <a:xfrm>
              <a:off x="1121268" y="2766716"/>
              <a:ext cx="1477208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214" name="tx213"/>
            <p:cNvSpPr/>
            <p:nvPr/>
          </p:nvSpPr>
          <p:spPr>
            <a:xfrm>
              <a:off x="1853026" y="2637669"/>
              <a:ext cx="745450" cy="1129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215" name="tx214"/>
            <p:cNvSpPr/>
            <p:nvPr/>
          </p:nvSpPr>
          <p:spPr>
            <a:xfrm>
              <a:off x="1853026" y="2507192"/>
              <a:ext cx="745450" cy="1129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Taste</a:t>
              </a:r>
            </a:p>
          </p:txBody>
        </p:sp>
        <p:sp>
          <p:nvSpPr>
            <p:cNvPr id="216" name="tx215"/>
            <p:cNvSpPr/>
            <p:nvPr/>
          </p:nvSpPr>
          <p:spPr>
            <a:xfrm>
              <a:off x="1900413" y="2375287"/>
              <a:ext cx="698063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S_Astringent</a:t>
              </a:r>
            </a:p>
          </p:txBody>
        </p:sp>
        <p:sp>
          <p:nvSpPr>
            <p:cNvPr id="217" name="tx216"/>
            <p:cNvSpPr/>
            <p:nvPr/>
          </p:nvSpPr>
          <p:spPr>
            <a:xfrm>
              <a:off x="1554834" y="2246240"/>
              <a:ext cx="1043642" cy="1129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Aftertaste</a:t>
              </a:r>
            </a:p>
          </p:txBody>
        </p:sp>
        <p:sp>
          <p:nvSpPr>
            <p:cNvPr id="218" name="tx217"/>
            <p:cNvSpPr/>
            <p:nvPr/>
          </p:nvSpPr>
          <p:spPr>
            <a:xfrm>
              <a:off x="1771706" y="2115763"/>
              <a:ext cx="826769" cy="1129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Taste</a:t>
              </a:r>
            </a:p>
          </p:txBody>
        </p:sp>
        <p:sp>
          <p:nvSpPr>
            <p:cNvPr id="219" name="tx218"/>
            <p:cNvSpPr/>
            <p:nvPr/>
          </p:nvSpPr>
          <p:spPr>
            <a:xfrm>
              <a:off x="1575193" y="1985287"/>
              <a:ext cx="1023282" cy="1129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Aroma</a:t>
              </a:r>
            </a:p>
          </p:txBody>
        </p:sp>
        <p:sp>
          <p:nvSpPr>
            <p:cNvPr id="220" name="tx219"/>
            <p:cNvSpPr/>
            <p:nvPr/>
          </p:nvSpPr>
          <p:spPr>
            <a:xfrm>
              <a:off x="1832547" y="1853382"/>
              <a:ext cx="765929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S_Roughness</a:t>
              </a:r>
            </a:p>
          </p:txBody>
        </p:sp>
        <p:sp>
          <p:nvSpPr>
            <p:cNvPr id="221" name="tx220"/>
            <p:cNvSpPr/>
            <p:nvPr/>
          </p:nvSpPr>
          <p:spPr>
            <a:xfrm>
              <a:off x="2279924" y="1724394"/>
              <a:ext cx="318551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Liking</a:t>
              </a:r>
            </a:p>
          </p:txBody>
        </p:sp>
        <p:sp>
          <p:nvSpPr>
            <p:cNvPr id="222" name="pl221"/>
            <p:cNvSpPr/>
            <p:nvPr/>
          </p:nvSpPr>
          <p:spPr>
            <a:xfrm>
              <a:off x="2626312" y="40117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626312" y="38813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626312" y="37508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2626312" y="36203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2626312" y="34898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2626312" y="33594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2626312" y="32289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2626312" y="30984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2626312" y="29679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2626312" y="28374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2626312" y="27070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2626312" y="25765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2626312" y="24460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2626312" y="23155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2626312" y="21851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2626312" y="20546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2626312" y="19241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626312" y="17936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rc239"/>
            <p:cNvSpPr/>
            <p:nvPr/>
          </p:nvSpPr>
          <p:spPr>
            <a:xfrm>
              <a:off x="4343494" y="4229250"/>
              <a:ext cx="2362727" cy="5474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rc240"/>
            <p:cNvSpPr/>
            <p:nvPr/>
          </p:nvSpPr>
          <p:spPr>
            <a:xfrm>
              <a:off x="4343494" y="4229250"/>
              <a:ext cx="2362727" cy="5474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pic>
          <p:nvPicPr>
            <p:cNvPr id="242" name="pic24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39353" y="4298839"/>
              <a:ext cx="1097280" cy="219455"/>
            </a:xfrm>
            <a:prstGeom prst="rect">
              <a:avLst/>
            </a:prstGeom>
          </p:spPr>
        </p:pic>
        <p:sp>
          <p:nvSpPr>
            <p:cNvPr id="243" name="tx242"/>
            <p:cNvSpPr/>
            <p:nvPr/>
          </p:nvSpPr>
          <p:spPr>
            <a:xfrm>
              <a:off x="6522975" y="4592782"/>
              <a:ext cx="223658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Low</a:t>
              </a:r>
            </a:p>
          </p:txBody>
        </p:sp>
        <p:sp>
          <p:nvSpPr>
            <p:cNvPr id="244" name="tx243"/>
            <p:cNvSpPr/>
            <p:nvPr/>
          </p:nvSpPr>
          <p:spPr>
            <a:xfrm>
              <a:off x="5871180" y="4592782"/>
              <a:ext cx="43362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Medium</a:t>
              </a:r>
            </a:p>
          </p:txBody>
        </p:sp>
        <p:sp>
          <p:nvSpPr>
            <p:cNvPr id="245" name="tx244"/>
            <p:cNvSpPr/>
            <p:nvPr/>
          </p:nvSpPr>
          <p:spPr>
            <a:xfrm>
              <a:off x="5415809" y="4568553"/>
              <a:ext cx="250745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High</a:t>
              </a:r>
            </a:p>
          </p:txBody>
        </p:sp>
        <p:sp>
          <p:nvSpPr>
            <p:cNvPr id="246" name="tx245"/>
            <p:cNvSpPr/>
            <p:nvPr/>
          </p:nvSpPr>
          <p:spPr>
            <a:xfrm>
              <a:off x="4413083" y="4446659"/>
              <a:ext cx="1050354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Means</a:t>
              </a:r>
            </a:p>
          </p:txBody>
        </p:sp>
        <p:sp>
          <p:nvSpPr>
            <p:cNvPr id="247" name="pl246"/>
            <p:cNvSpPr/>
            <p:nvPr/>
          </p:nvSpPr>
          <p:spPr>
            <a:xfrm>
              <a:off x="6634804" y="4474404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6087993" y="4474404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5541182" y="4474404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6634804" y="4298839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6087993" y="4298839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5541182" y="4298839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Local Optimization: All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Visualizations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Centrum 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223751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211220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177287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127265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184816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815681"/>
              <a:ext cx="154595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00988"/>
              <a:ext cx="1350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355736"/>
              <a:ext cx="1350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395947"/>
              <a:ext cx="246691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3450695"/>
              <a:ext cx="27291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176032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27291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39271"/>
              <a:ext cx="255644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3694019"/>
              <a:ext cx="267772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665974"/>
              <a:ext cx="259757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2720722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152623"/>
              <a:ext cx="65893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320737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14340"/>
              <a:ext cx="137718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869088"/>
              <a:ext cx="213563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571016"/>
              <a:ext cx="272916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1625764"/>
              <a:ext cx="209244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09299"/>
              <a:ext cx="123494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964047"/>
              <a:ext cx="5417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179326"/>
              <a:ext cx="240813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2234074"/>
              <a:ext cx="155299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36002"/>
              <a:ext cx="131164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1990750"/>
              <a:ext cx="227055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44312"/>
              <a:ext cx="245755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599060"/>
              <a:ext cx="139550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17609"/>
              <a:ext cx="2652466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572357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30961"/>
              <a:ext cx="235838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3085709"/>
              <a:ext cx="27291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057664"/>
              <a:ext cx="170791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112412"/>
              <a:ext cx="31091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7690912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10.8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565606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226270" y="32662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726051" y="3328155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14.1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301562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999347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66897" y="229296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66897" y="235380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920315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8182563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453396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453396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213724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44.6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182563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69.1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009844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90.5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31120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94.8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8050967" y="265791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74.3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8182563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78.1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112330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53396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6830578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589031" y="186710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182563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15.1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45843" y="16238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11.6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688338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8.9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507575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861532" y="21712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38.8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7006389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765039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15.6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723950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26.9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910951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26.6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848903" y="259712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15.1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8105863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8182563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8.7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7811782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8182563" y="308377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161312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764313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50487" y="3752107"/>
              <a:ext cx="111814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55507" y="3508782"/>
              <a:ext cx="7081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49887" y="3265458"/>
              <a:ext cx="919346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Flavor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84102" y="3143796"/>
              <a:ext cx="8509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56108" y="3022134"/>
              <a:ext cx="9069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84702" y="2900472"/>
              <a:ext cx="10497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Afterflavor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33707" y="2655838"/>
              <a:ext cx="7517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S_Springyness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68495" y="2535486"/>
              <a:ext cx="8821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Aftertaste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067895" y="2170500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9614" y="2047528"/>
              <a:ext cx="6398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31224" y="1927176"/>
              <a:ext cx="9566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30623" y="1805513"/>
              <a:ext cx="7578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940555" y="1683851"/>
              <a:ext cx="93800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Aroma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58509" y="1560880"/>
              <a:ext cx="70210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5209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529996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706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796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8100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5972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0.503 if recommended adjustments made.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Centrum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2729166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248351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2056599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205930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2209068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815681"/>
              <a:ext cx="231257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00988"/>
              <a:ext cx="1350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355736"/>
              <a:ext cx="1350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395947"/>
              <a:ext cx="249027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3450695"/>
              <a:ext cx="27291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200080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27291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39271"/>
              <a:ext cx="2634447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3694019"/>
              <a:ext cx="271387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665974"/>
              <a:ext cx="2729166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2720722"/>
              <a:ext cx="264771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152623"/>
              <a:ext cx="51337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320737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14340"/>
              <a:ext cx="154671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869088"/>
              <a:ext cx="217179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571016"/>
              <a:ext cx="16176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162576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09299"/>
              <a:ext cx="16929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964047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179326"/>
              <a:ext cx="237547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2234074"/>
              <a:ext cx="146687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36002"/>
              <a:ext cx="131974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1990750"/>
              <a:ext cx="19363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44312"/>
              <a:ext cx="218119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599060"/>
              <a:ext cx="114262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17609"/>
              <a:ext cx="11198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572357"/>
              <a:ext cx="59570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30961"/>
              <a:ext cx="17082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3085709"/>
              <a:ext cx="97871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057664"/>
              <a:ext cx="272916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112412"/>
              <a:ext cx="121323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8182563" y="16846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936907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509996" y="32662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22.8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512701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22.8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662465" y="37528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13.1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765976" y="381370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13.7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66897" y="229296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66897" y="235380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943668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8182563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453396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453396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454204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50.7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182563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69.2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087844" y="363120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93.3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67274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96.1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8182563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74.8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8101115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72.6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966775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53396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000116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27.5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625194" y="186710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38.7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469573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453396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622689" y="290233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453396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828871" y="21712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38.2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920274" y="223209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23.6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773142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15.7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389763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23.0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634595" y="253625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23.6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596025" y="259818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565384" y="350954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6049100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624218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432108" y="308373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8182563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16.0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666628" y="211153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7.1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50487" y="3752107"/>
              <a:ext cx="111814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55507" y="3508782"/>
              <a:ext cx="7081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49887" y="3265458"/>
              <a:ext cx="919346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Flavor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84102" y="3143796"/>
              <a:ext cx="8509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56108" y="3022134"/>
              <a:ext cx="9069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84702" y="2900472"/>
              <a:ext cx="10497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Afterflavor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33707" y="2655838"/>
              <a:ext cx="7517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S_Springyness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68495" y="2535486"/>
              <a:ext cx="8821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Aftertaste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067895" y="2170500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9614" y="2047528"/>
              <a:ext cx="6398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31224" y="1927176"/>
              <a:ext cx="9566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30623" y="1805513"/>
              <a:ext cx="7578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940555" y="1683851"/>
              <a:ext cx="93800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Aroma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58509" y="1560880"/>
              <a:ext cx="70210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5209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529996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706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796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8100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5972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0.372 if recommended adjustments made.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Nature's way adult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10121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16176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17268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815681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00988"/>
              <a:ext cx="1350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355736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395947"/>
              <a:ext cx="150393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3450695"/>
              <a:ext cx="117014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110205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53338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39271"/>
              <a:ext cx="203075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3694019"/>
              <a:ext cx="172499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665974"/>
              <a:ext cx="16133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2720722"/>
              <a:ext cx="25366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152623"/>
              <a:ext cx="47207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3207371"/>
              <a:ext cx="164186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14340"/>
              <a:ext cx="181416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869088"/>
              <a:ext cx="212323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571016"/>
              <a:ext cx="195155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1625764"/>
              <a:ext cx="105317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09299"/>
              <a:ext cx="49451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964047"/>
              <a:ext cx="164145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179326"/>
              <a:ext cx="248540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2234074"/>
              <a:ext cx="180436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36002"/>
              <a:ext cx="183781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1990750"/>
              <a:ext cx="198586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44312"/>
              <a:ext cx="235021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599060"/>
              <a:ext cx="172593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17609"/>
              <a:ext cx="21775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572357"/>
              <a:ext cx="62411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30961"/>
              <a:ext cx="15493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3085709"/>
              <a:ext cx="1643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057664"/>
              <a:ext cx="169916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112412"/>
              <a:ext cx="131297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554616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453396" y="17454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5469573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5453396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470665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453396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66897" y="229296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53396" y="23538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957335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623543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453396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453396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555453" y="387563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22.4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5986780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10.8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484153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71.9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178395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61.1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469530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707059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925469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095266" y="320649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21.4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267562" y="18062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32.3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576627" y="186710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37.8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404947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10.8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506575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5.8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947908" y="290123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3.6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094849" y="296211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11.8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938802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40.0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7257762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29.0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291208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21.8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439262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23.6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803611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25.4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179336" y="259712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18.7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671149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6077513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1.9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608327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469834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152565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766369" y="2112593"/>
              <a:ext cx="168747" cy="612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7.7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50487" y="3752107"/>
              <a:ext cx="111814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55507" y="3508782"/>
              <a:ext cx="7081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49887" y="3265458"/>
              <a:ext cx="919346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Flavor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84102" y="3143796"/>
              <a:ext cx="8509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56108" y="3022134"/>
              <a:ext cx="9069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84702" y="2900472"/>
              <a:ext cx="10497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Afterflavor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33707" y="2655838"/>
              <a:ext cx="7517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S_Springyness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68495" y="2535486"/>
              <a:ext cx="8821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Aftertaste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067895" y="2170500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9614" y="2047528"/>
              <a:ext cx="6398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31224" y="1927176"/>
              <a:ext cx="9566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30623" y="1805513"/>
              <a:ext cx="7578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940555" y="1683851"/>
              <a:ext cx="93800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Aroma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58509" y="1560880"/>
              <a:ext cx="70210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5209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529996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706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796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8100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5972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0.424 if recommended adjustments made.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Nutramin Vitamin Adult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252716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30381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177476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135838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176356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815681"/>
              <a:ext cx="144772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00988"/>
              <a:ext cx="1350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355736"/>
              <a:ext cx="1350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395947"/>
              <a:ext cx="150246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3450695"/>
              <a:ext cx="15744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99265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142040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39271"/>
              <a:ext cx="1934207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3694019"/>
              <a:ext cx="198463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665974"/>
              <a:ext cx="50973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2720722"/>
              <a:ext cx="21617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152623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320737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14340"/>
              <a:ext cx="251330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869088"/>
              <a:ext cx="27291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571016"/>
              <a:ext cx="94284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1625764"/>
              <a:ext cx="51319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09299"/>
              <a:ext cx="2316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964047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179326"/>
              <a:ext cx="126899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2234074"/>
              <a:ext cx="113329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36002"/>
              <a:ext cx="217490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1990750"/>
              <a:ext cx="258082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44312"/>
              <a:ext cx="100698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599060"/>
              <a:ext cx="78176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17609"/>
              <a:ext cx="518458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572357"/>
              <a:ext cx="27871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30961"/>
              <a:ext cx="754791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3085709"/>
              <a:ext cx="60081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057664"/>
              <a:ext cx="511718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112412"/>
              <a:ext cx="30998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706113" y="168571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757215" y="17454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228164" y="32662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811778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15.1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216958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901119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66897" y="229296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66897" y="235380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955862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027829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453396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453396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446051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873798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28.9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387604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438031" y="36920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70.3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504370" y="265901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669568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5.9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453396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53396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966699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182563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52.8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396242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966588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476563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453396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6722387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586695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18.2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628302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25.8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8034221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30.6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460377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235157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8.5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971855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732111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208188" y="302400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2.4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054207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1.9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5965115" y="204960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763383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50487" y="3752107"/>
              <a:ext cx="111814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55507" y="3508782"/>
              <a:ext cx="7081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49887" y="3265458"/>
              <a:ext cx="919346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Flavor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84102" y="3143796"/>
              <a:ext cx="8509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56108" y="3022134"/>
              <a:ext cx="9069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84702" y="2900472"/>
              <a:ext cx="10497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Afterflavor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33707" y="2655838"/>
              <a:ext cx="7517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S_Springyness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68495" y="2535486"/>
              <a:ext cx="8821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Aftertaste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067895" y="2170500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9614" y="2047528"/>
              <a:ext cx="6398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31224" y="1927176"/>
              <a:ext cx="9566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30623" y="1805513"/>
              <a:ext cx="7578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940555" y="1683851"/>
              <a:ext cx="93800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Aroma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58509" y="1560880"/>
              <a:ext cx="70210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5209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529996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706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796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8100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5972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0.033 if recommended adjustments made.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Olly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125531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100152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91915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58935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95841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815681"/>
              <a:ext cx="82994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00988"/>
              <a:ext cx="1164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355736"/>
              <a:ext cx="1164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395947"/>
              <a:ext cx="150246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3450695"/>
              <a:ext cx="187045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99265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242460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39271"/>
              <a:ext cx="193420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3694019"/>
              <a:ext cx="206981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665974"/>
              <a:ext cx="1484299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2720722"/>
              <a:ext cx="151873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152623"/>
              <a:ext cx="272916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3207371"/>
              <a:ext cx="108557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14340"/>
              <a:ext cx="168458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869088"/>
              <a:ext cx="262184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571016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162576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09299"/>
              <a:ext cx="272916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964047"/>
              <a:ext cx="138927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179326"/>
              <a:ext cx="245553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2234074"/>
              <a:ext cx="125714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36002"/>
              <a:ext cx="166783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1990750"/>
              <a:ext cx="27291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44312"/>
              <a:ext cx="272916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599060"/>
              <a:ext cx="130327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17609"/>
              <a:ext cx="134384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572357"/>
              <a:ext cx="173229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30961"/>
              <a:ext cx="34561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3085709"/>
              <a:ext cx="119150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057664"/>
              <a:ext cx="157779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11241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6708712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6.1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454924" y="17454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4.9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372555" y="32662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042753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411807" y="375397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5.7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283344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4.9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65038" y="229296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65038" y="235380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955862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323855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453396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453396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446051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878003" y="39353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49.3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387604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68.5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523212" y="36920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73.3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937696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40.7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972135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41.6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8182563" y="314456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35.6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538973" y="320649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14.2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137978" y="18062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30.0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075239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46.7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453396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453396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182563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19.6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842676" y="296211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908929" y="21712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39.5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710546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121232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19.8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8182563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32.5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8182563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29.5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756671" y="259818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14.1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6797241" y="351064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7185693" y="3570674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799011" y="302400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644903" y="308373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3.8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031196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453396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50487" y="3752107"/>
              <a:ext cx="111814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55507" y="3508782"/>
              <a:ext cx="7081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49887" y="3265458"/>
              <a:ext cx="919346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Flavor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84102" y="3143796"/>
              <a:ext cx="8509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56108" y="3022134"/>
              <a:ext cx="9069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84702" y="2900472"/>
              <a:ext cx="10497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Afterflavor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33707" y="2655838"/>
              <a:ext cx="7517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S_Springyness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68495" y="2535486"/>
              <a:ext cx="8821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Aftertaste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067895" y="2170500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9614" y="2047528"/>
              <a:ext cx="6398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31224" y="1927176"/>
              <a:ext cx="9566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30623" y="1805513"/>
              <a:ext cx="7578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940555" y="1683851"/>
              <a:ext cx="93800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Aroma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58509" y="1560880"/>
              <a:ext cx="70210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5209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529996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706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796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8100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5972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0.326 if recommended adjustments made.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One a day 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212427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170734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1581422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137109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193768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815681"/>
              <a:ext cx="159179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00988"/>
              <a:ext cx="1350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355736"/>
              <a:ext cx="1350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395947"/>
              <a:ext cx="218612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3450695"/>
              <a:ext cx="27291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216014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27291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39271"/>
              <a:ext cx="234061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3694019"/>
              <a:ext cx="262866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665974"/>
              <a:ext cx="2155368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2720722"/>
              <a:ext cx="221870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152623"/>
              <a:ext cx="491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320737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14340"/>
              <a:ext cx="267013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869088"/>
              <a:ext cx="239276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571016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162576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09299"/>
              <a:ext cx="21562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964047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179326"/>
              <a:ext cx="155258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2234074"/>
              <a:ext cx="115157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36002"/>
              <a:ext cx="272916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1990750"/>
              <a:ext cx="227090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44312"/>
              <a:ext cx="149090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599060"/>
              <a:ext cx="77548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17609"/>
              <a:ext cx="182082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572357"/>
              <a:ext cx="6187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30961"/>
              <a:ext cx="191081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3085709"/>
              <a:ext cx="9067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057664"/>
              <a:ext cx="9840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112412"/>
              <a:ext cx="57419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7577674" y="16846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10.3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160737" y="174544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8.3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034819" y="32662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17.5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824489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391083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045189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66897" y="229296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66897" y="235380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639522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8182563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453396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453396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613542" y="3875676"/>
              <a:ext cx="192884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55.5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182563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70.1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794014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82.9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082064" y="36920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93.1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608765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59.1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672101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60.8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458314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53396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123531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47.6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846159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42.6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453396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453396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669021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453396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005978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604976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18.5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8182563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32.4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724304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26.9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944297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16.1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228880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7274223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5.6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6072192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1.9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7364210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360192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2.9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5551804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027588" y="211043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3.4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50487" y="3752107"/>
              <a:ext cx="111814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55507" y="3508782"/>
              <a:ext cx="7081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49887" y="3265458"/>
              <a:ext cx="919346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Flavor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84102" y="3143796"/>
              <a:ext cx="8509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56108" y="3022134"/>
              <a:ext cx="9069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84702" y="2900472"/>
              <a:ext cx="10497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Afterflavor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33707" y="2655838"/>
              <a:ext cx="7517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S_Springyness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68495" y="2535486"/>
              <a:ext cx="8821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Aftertaste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067895" y="2170500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9614" y="2047528"/>
              <a:ext cx="6398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31224" y="1927176"/>
              <a:ext cx="9566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30623" y="1805513"/>
              <a:ext cx="7578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940555" y="1683851"/>
              <a:ext cx="93800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Aroma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58509" y="1560880"/>
              <a:ext cx="70210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5209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529996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706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796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8100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5972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0.095 if recommended adjustments made.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Goodness of Fit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One a day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14289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62909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1733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167348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2590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815681"/>
              <a:ext cx="172806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00988"/>
              <a:ext cx="1350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355736"/>
              <a:ext cx="1350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395947"/>
              <a:ext cx="225531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3450695"/>
              <a:ext cx="200656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272916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207222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39271"/>
              <a:ext cx="2340617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3694019"/>
              <a:ext cx="232422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665974"/>
              <a:ext cx="8417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2720722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152623"/>
              <a:ext cx="4425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320737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14340"/>
              <a:ext cx="141029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869088"/>
              <a:ext cx="243535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571016"/>
              <a:ext cx="158758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1625764"/>
              <a:ext cx="66939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09299"/>
              <a:ext cx="39026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964047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179326"/>
              <a:ext cx="196681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2234074"/>
              <a:ext cx="167025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36002"/>
              <a:ext cx="131596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1990750"/>
              <a:ext cx="203468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44312"/>
              <a:ext cx="188942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599060"/>
              <a:ext cx="130423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17609"/>
              <a:ext cx="34840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572357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30961"/>
              <a:ext cx="274108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3085709"/>
              <a:ext cx="4502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057664"/>
              <a:ext cx="780699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112412"/>
              <a:ext cx="69659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596294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082490" y="174544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5470728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126878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18.6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479299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181460" y="381370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10.3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66897" y="229296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66897" y="235380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708708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459965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453396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453396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182563" y="3875676"/>
              <a:ext cx="192884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55.5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525626" y="3936465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42.1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794014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82.9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777626" y="36920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82.3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461814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453396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497653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53396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6863694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25.1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888748" y="186710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43.4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040981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8.8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122788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843659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453396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420213" y="21712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31.7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7123651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26.9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769360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15.6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488077" y="198987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24.1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342820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757632" y="259818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14.1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801801" y="351064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453396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727505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498424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234096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149990" y="211153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4.1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50487" y="3752107"/>
              <a:ext cx="111814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55507" y="3508782"/>
              <a:ext cx="7081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49887" y="3265458"/>
              <a:ext cx="919346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Flavor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84102" y="3143796"/>
              <a:ext cx="8509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56108" y="3022134"/>
              <a:ext cx="9069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84702" y="2900472"/>
              <a:ext cx="10497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Afterflavor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33707" y="2655838"/>
              <a:ext cx="7517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S_Springyness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68495" y="2535486"/>
              <a:ext cx="8821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Aftertaste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067895" y="2170500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9614" y="2047528"/>
              <a:ext cx="6398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31224" y="1927176"/>
              <a:ext cx="9566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30623" y="1805513"/>
              <a:ext cx="7578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940555" y="1683851"/>
              <a:ext cx="93800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Aroma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58509" y="1560880"/>
              <a:ext cx="70210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5209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529996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706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796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8100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5972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0.475 if recommended adjustments made.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SmartyPants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1373404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118077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272916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244827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2729166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815681"/>
              <a:ext cx="261002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00988"/>
              <a:ext cx="1350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355736"/>
              <a:ext cx="1350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395947"/>
              <a:ext cx="175463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3450695"/>
              <a:ext cx="204320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121820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235042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39271"/>
              <a:ext cx="233899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3694019"/>
              <a:ext cx="244684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665974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2720722"/>
              <a:ext cx="3703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152623"/>
              <a:ext cx="5605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320737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14340"/>
              <a:ext cx="203274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869088"/>
              <a:ext cx="27291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571016"/>
              <a:ext cx="106070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1625764"/>
              <a:ext cx="62419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09299"/>
              <a:ext cx="19958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964047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179326"/>
              <a:ext cx="272916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2234074"/>
              <a:ext cx="17956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36002"/>
              <a:ext cx="185293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1990750"/>
              <a:ext cx="270003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44312"/>
              <a:ext cx="270425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599060"/>
              <a:ext cx="158953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17609"/>
              <a:ext cx="27789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572357"/>
              <a:ext cx="56251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30961"/>
              <a:ext cx="63561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3085709"/>
              <a:ext cx="127870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057664"/>
              <a:ext cx="9140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11241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6826801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634170" y="174654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5.7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182563" y="326622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30.3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901669" y="3328155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27.2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8182563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8063423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66897" y="229296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66897" y="235380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208034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496598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453396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453396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671599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24.8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803822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47.8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792389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82.8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900240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86.7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453396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490434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509455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53396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486144" y="18062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182563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51.5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514097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5.9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077596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652983" y="290233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453396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8182563" y="21712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43.9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7249092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28.9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306334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22.0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8153434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32.0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8157655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29.2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042931" y="259818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17.2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731290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6015908" y="357147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1.7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089010" y="302400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732098" y="308483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4.1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367492" y="2049898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5.4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453396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50487" y="3752107"/>
              <a:ext cx="111814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55507" y="3508782"/>
              <a:ext cx="7081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49887" y="3265458"/>
              <a:ext cx="919346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Flavor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84102" y="3143796"/>
              <a:ext cx="8509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56108" y="3022134"/>
              <a:ext cx="9069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84702" y="2900472"/>
              <a:ext cx="10497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Afterflavor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33707" y="2655838"/>
              <a:ext cx="7517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S_Springyness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68495" y="2535486"/>
              <a:ext cx="8821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Aftertaste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067895" y="2170500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9614" y="2047528"/>
              <a:ext cx="6398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31224" y="1927176"/>
              <a:ext cx="9566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30623" y="1805513"/>
              <a:ext cx="7578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940555" y="1683851"/>
              <a:ext cx="93800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Aroma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58509" y="1560880"/>
              <a:ext cx="70210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5209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529996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706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796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8100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5972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0.172 if recommended adjustments made.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Vitafusion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111043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62649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994262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83908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94977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815681"/>
              <a:ext cx="75000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00988"/>
              <a:ext cx="1350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355736"/>
              <a:ext cx="1350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395947"/>
              <a:ext cx="272916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3450695"/>
              <a:ext cx="251587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26147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235813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39271"/>
              <a:ext cx="272916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3694019"/>
              <a:ext cx="262080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665974"/>
              <a:ext cx="250072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2720722"/>
              <a:ext cx="185038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152623"/>
              <a:ext cx="163749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3207371"/>
              <a:ext cx="10944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14340"/>
              <a:ext cx="2128404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869088"/>
              <a:ext cx="217803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571016"/>
              <a:ext cx="419427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1625764"/>
              <a:ext cx="59775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09299"/>
              <a:ext cx="342148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964047"/>
              <a:ext cx="30583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179326"/>
              <a:ext cx="1664504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2234074"/>
              <a:ext cx="163261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36002"/>
              <a:ext cx="2191112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1990750"/>
              <a:ext cx="218875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44312"/>
              <a:ext cx="1145751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599060"/>
              <a:ext cx="111612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17609"/>
              <a:ext cx="31107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572357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30961"/>
              <a:ext cx="5958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3085709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057664"/>
              <a:ext cx="1548277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112412"/>
              <a:ext cx="134963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6563829" y="1684912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5.4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079893" y="174544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447659" y="32662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292482" y="3327054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9.3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403172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5.6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203402" y="3813999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66897" y="229296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66897" y="235380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8182563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969271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453396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453396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068192" y="38745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53.1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811527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47.9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182563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96.7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074205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92.8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954119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303780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50.7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617146" y="314566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562845" y="320649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581801" y="18062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37.9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631435" y="186710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872824" y="1562954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051156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3.3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795545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759235" y="296316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2.2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117901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26.8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7086010" y="223209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26.3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644509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26.0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642149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599148" y="253735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569521" y="259818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12.1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484504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453396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459355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453396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001674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803034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7.9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50487" y="3752107"/>
              <a:ext cx="111814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55507" y="3508782"/>
              <a:ext cx="7081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49887" y="3265458"/>
              <a:ext cx="919346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Flavor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84102" y="3143796"/>
              <a:ext cx="8509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56108" y="3022134"/>
              <a:ext cx="9069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84702" y="2900472"/>
              <a:ext cx="10497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Afterflavor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33707" y="2655838"/>
              <a:ext cx="7517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S_Springyness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68495" y="2535486"/>
              <a:ext cx="8821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Aftertaste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067895" y="2170500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9614" y="2047528"/>
              <a:ext cx="6398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31224" y="1927176"/>
              <a:ext cx="9566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30623" y="1805513"/>
              <a:ext cx="7578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940555" y="1683851"/>
              <a:ext cx="93800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Aroma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58509" y="1560880"/>
              <a:ext cx="70210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5209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529996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706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796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8100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5972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0.001 if recommended adjustments made.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Global Optimization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Visualizations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Centrum 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223751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25271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177287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99426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184816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815681"/>
              <a:ext cx="176572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00988"/>
              <a:ext cx="1350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355736"/>
              <a:ext cx="1350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395947"/>
              <a:ext cx="266933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3450695"/>
              <a:ext cx="27291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219381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120743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39271"/>
              <a:ext cx="251974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3694019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665974"/>
              <a:ext cx="270999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2720722"/>
              <a:ext cx="250072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152623"/>
              <a:ext cx="65893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3207371"/>
              <a:ext cx="2154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14340"/>
              <a:ext cx="137718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869088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571016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1625764"/>
              <a:ext cx="41942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09299"/>
              <a:ext cx="123494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964047"/>
              <a:ext cx="35785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179326"/>
              <a:ext cx="240813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2234074"/>
              <a:ext cx="166450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36002"/>
              <a:ext cx="131164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1990750"/>
              <a:ext cx="263590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44312"/>
              <a:ext cx="245755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599060"/>
              <a:ext cx="114575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17609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572357"/>
              <a:ext cx="5240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30961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3085709"/>
              <a:ext cx="207703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057664"/>
              <a:ext cx="170791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112412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7690912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10.8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706113" y="174654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226270" y="32662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447659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301562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219126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66897" y="229296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66897" y="235380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8122736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8182563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453396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453396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647216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44.6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660830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24.5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973146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90.5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82563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98.1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8163390" y="265791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74.3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954119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112330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74943" y="320539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6830578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182563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182563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15.1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872824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688338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8.9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811252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2.6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861532" y="21712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38.8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7117901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26.8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765039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15.6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8089305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31.3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910951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26.6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599148" y="259818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8182563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505804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8182563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7530427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161312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453396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50487" y="3752107"/>
              <a:ext cx="111814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55507" y="3508782"/>
              <a:ext cx="7081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49887" y="3265458"/>
              <a:ext cx="919346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Flavor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84102" y="3143796"/>
              <a:ext cx="8509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56108" y="3022134"/>
              <a:ext cx="9069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84702" y="2900472"/>
              <a:ext cx="10497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Afterflavor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33707" y="2655838"/>
              <a:ext cx="7517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S_Springyness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68495" y="2535486"/>
              <a:ext cx="8821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Aftertaste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067895" y="2170500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9614" y="2047528"/>
              <a:ext cx="6398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31224" y="1927176"/>
              <a:ext cx="9566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30623" y="1805513"/>
              <a:ext cx="7578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940555" y="1683851"/>
              <a:ext cx="93800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Aroma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58509" y="1560880"/>
              <a:ext cx="70210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Centrum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25271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205659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99426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220906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815681"/>
              <a:ext cx="176572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00988"/>
              <a:ext cx="1350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355736"/>
              <a:ext cx="1350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395947"/>
              <a:ext cx="269779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3450695"/>
              <a:ext cx="27291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249585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120743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39271"/>
              <a:ext cx="259663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3694019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665974"/>
              <a:ext cx="272916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2720722"/>
              <a:ext cx="250072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152623"/>
              <a:ext cx="51337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3207371"/>
              <a:ext cx="2154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14340"/>
              <a:ext cx="154671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869088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571016"/>
              <a:ext cx="1617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1625764"/>
              <a:ext cx="41942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09299"/>
              <a:ext cx="16929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964047"/>
              <a:ext cx="35785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179326"/>
              <a:ext cx="237547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2234074"/>
              <a:ext cx="166450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36002"/>
              <a:ext cx="131974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1990750"/>
              <a:ext cx="263590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44312"/>
              <a:ext cx="218119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599060"/>
              <a:ext cx="114575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17609"/>
              <a:ext cx="11198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572357"/>
              <a:ext cx="5240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30961"/>
              <a:ext cx="17082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3085709"/>
              <a:ext cx="207703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057664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112412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8182563" y="16846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706113" y="174654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509996" y="32662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22.8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447659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662465" y="37528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13.1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219126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66897" y="229296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66897" y="235380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8151190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8182563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453396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453396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949249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50.7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660830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24.5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050027" y="363120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93.3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82563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98.1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8182563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74.8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954119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966775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74943" y="320539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000116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27.5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182563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469573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872824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622689" y="290233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811252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2.6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828871" y="21712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38.2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7117901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26.8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773142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15.7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8089305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31.3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634595" y="253625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23.6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599148" y="259818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565384" y="350954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505804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624218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7530427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8182563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16.0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453396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50487" y="3752107"/>
              <a:ext cx="111814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55507" y="3508782"/>
              <a:ext cx="7081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49887" y="3265458"/>
              <a:ext cx="919346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Flavor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84102" y="3143796"/>
              <a:ext cx="8509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56108" y="3022134"/>
              <a:ext cx="9069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84702" y="2900472"/>
              <a:ext cx="10497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Afterflavor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33707" y="2655838"/>
              <a:ext cx="7517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S_Springyness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68495" y="2535486"/>
              <a:ext cx="8821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Aftertaste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067895" y="2170500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9614" y="2047528"/>
              <a:ext cx="6398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31224" y="1927176"/>
              <a:ext cx="9566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30623" y="1805513"/>
              <a:ext cx="7578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940555" y="1683851"/>
              <a:ext cx="93800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Aroma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58509" y="1560880"/>
              <a:ext cx="70210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Nature's way adult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10121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25271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1617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99426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1726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815681"/>
              <a:ext cx="176572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00988"/>
              <a:ext cx="1350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355736"/>
              <a:ext cx="1350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395947"/>
              <a:ext cx="150393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3450695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110205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120743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39271"/>
              <a:ext cx="200160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3694019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665974"/>
              <a:ext cx="1613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2720722"/>
              <a:ext cx="250072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152623"/>
              <a:ext cx="47207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3207371"/>
              <a:ext cx="2154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14340"/>
              <a:ext cx="181416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869088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571016"/>
              <a:ext cx="195155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1625764"/>
              <a:ext cx="41942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09299"/>
              <a:ext cx="49451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964047"/>
              <a:ext cx="35785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179326"/>
              <a:ext cx="248540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2234074"/>
              <a:ext cx="166450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36002"/>
              <a:ext cx="183781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1990750"/>
              <a:ext cx="263590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44312"/>
              <a:ext cx="235021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599060"/>
              <a:ext cx="114575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17609"/>
              <a:ext cx="21775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572357"/>
              <a:ext cx="5240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30961"/>
              <a:ext cx="15493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3085709"/>
              <a:ext cx="207703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057664"/>
              <a:ext cx="169916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112412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554616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706113" y="174654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5469573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447659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470665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219126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66897" y="229296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66897" y="235380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957335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8182563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453396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453396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555453" y="387563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22.4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660830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24.5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455001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71.9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82563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98.1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469530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954119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925469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74943" y="320539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267562" y="18062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32.3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182563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404947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10.8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872824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947908" y="290123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3.6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811252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2.6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938802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7117901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26.8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291208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21.8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8089305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31.3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803611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25.4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599148" y="259818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671149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505804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608327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7530427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152565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453396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50487" y="3752107"/>
              <a:ext cx="111814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55507" y="3508782"/>
              <a:ext cx="7081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49887" y="3265458"/>
              <a:ext cx="919346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Flavor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84102" y="3143796"/>
              <a:ext cx="8509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56108" y="3022134"/>
              <a:ext cx="9069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84702" y="2900472"/>
              <a:ext cx="10497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Afterflavor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33707" y="2655838"/>
              <a:ext cx="7517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S_Springyness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68495" y="2535486"/>
              <a:ext cx="8821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Aftertaste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067895" y="2170500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9614" y="2047528"/>
              <a:ext cx="6398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31224" y="1927176"/>
              <a:ext cx="9566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30623" y="1805513"/>
              <a:ext cx="7578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940555" y="1683851"/>
              <a:ext cx="93800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Aroma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58509" y="1560880"/>
              <a:ext cx="70210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Nutramin Vitamin Adult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25271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25271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177476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99426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176356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815681"/>
              <a:ext cx="176572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00988"/>
              <a:ext cx="1350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355736"/>
              <a:ext cx="1350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395947"/>
              <a:ext cx="150246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3450695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99265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120743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39271"/>
              <a:ext cx="190644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3694019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665974"/>
              <a:ext cx="5097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2720722"/>
              <a:ext cx="250072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152623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3207371"/>
              <a:ext cx="2154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14340"/>
              <a:ext cx="272916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869088"/>
              <a:ext cx="27291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571016"/>
              <a:ext cx="94284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1625764"/>
              <a:ext cx="41942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09299"/>
              <a:ext cx="23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964047"/>
              <a:ext cx="35785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179326"/>
              <a:ext cx="126899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2234074"/>
              <a:ext cx="166450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36002"/>
              <a:ext cx="217490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1990750"/>
              <a:ext cx="263590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44312"/>
              <a:ext cx="100698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599060"/>
              <a:ext cx="114575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17609"/>
              <a:ext cx="51845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572357"/>
              <a:ext cx="5240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30961"/>
              <a:ext cx="75479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3085709"/>
              <a:ext cx="207703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057664"/>
              <a:ext cx="51171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112412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706113" y="168571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706113" y="174654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228164" y="32662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447659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216958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219126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66897" y="229296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66897" y="235380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955862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8182563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453396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453396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446051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660830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24.5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359838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82563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98.1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504370" y="265901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954119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453396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74943" y="320539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182563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182563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396242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872824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476563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811252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2.6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6722387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7117901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26.8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628302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25.8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8089305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31.3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460377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599148" y="259818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971855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505804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208188" y="302400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2.4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7530427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5965115" y="204960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453396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50487" y="3752107"/>
              <a:ext cx="111814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55507" y="3508782"/>
              <a:ext cx="7081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49887" y="3265458"/>
              <a:ext cx="919346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Flavor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84102" y="3143796"/>
              <a:ext cx="8509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56108" y="3022134"/>
              <a:ext cx="9069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84702" y="2900472"/>
              <a:ext cx="10497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Afterflavor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33707" y="2655838"/>
              <a:ext cx="7517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S_Springyness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68495" y="2535486"/>
              <a:ext cx="8821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Aftertaste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067895" y="2170500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9614" y="2047528"/>
              <a:ext cx="6398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31224" y="1927176"/>
              <a:ext cx="9566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30623" y="1805513"/>
              <a:ext cx="7578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940555" y="1683851"/>
              <a:ext cx="93800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Aroma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58509" y="1560880"/>
              <a:ext cx="70210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Olly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125531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25271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919158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99426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95841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815681"/>
              <a:ext cx="176572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00988"/>
              <a:ext cx="1350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355736"/>
              <a:ext cx="1350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395947"/>
              <a:ext cx="150246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3450695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99265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120743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39271"/>
              <a:ext cx="190644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3694019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665974"/>
              <a:ext cx="148429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2720722"/>
              <a:ext cx="250072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152623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3207371"/>
              <a:ext cx="2154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14340"/>
              <a:ext cx="168458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869088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571016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1625764"/>
              <a:ext cx="41942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09299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964047"/>
              <a:ext cx="35785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179326"/>
              <a:ext cx="24555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2234074"/>
              <a:ext cx="166450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36002"/>
              <a:ext cx="167250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1990750"/>
              <a:ext cx="263590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44312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599060"/>
              <a:ext cx="114575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17609"/>
              <a:ext cx="134384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572357"/>
              <a:ext cx="5240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30961"/>
              <a:ext cx="34561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3085709"/>
              <a:ext cx="207703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057664"/>
              <a:ext cx="157779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112412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6708712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6.1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706113" y="174654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372555" y="32662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447659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411807" y="375397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5.7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219126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66897" y="229296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66897" y="235380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955862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8182563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453396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453396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446051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660830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24.5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359838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82563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98.1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937696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40.7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954119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8182563" y="314456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35.6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74943" y="320539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137978" y="18062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182563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453396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872824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182563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19.6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811252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2.6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908929" y="21712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39.5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7117901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26.8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125902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19.8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8089305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31.3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8182563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29.5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599148" y="259818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6797241" y="351064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505804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799011" y="302400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7530427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031196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453396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50487" y="3752107"/>
              <a:ext cx="111814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55507" y="3508782"/>
              <a:ext cx="7081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49887" y="3265458"/>
              <a:ext cx="919346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Flavor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84102" y="3143796"/>
              <a:ext cx="8509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56108" y="3022134"/>
              <a:ext cx="9069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84702" y="2900472"/>
              <a:ext cx="10497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Afterflavor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33707" y="2655838"/>
              <a:ext cx="7517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S_Springyness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68495" y="2535486"/>
              <a:ext cx="8821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Aftertaste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067895" y="2170500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9614" y="2047528"/>
              <a:ext cx="6398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31224" y="1927176"/>
              <a:ext cx="9566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30623" y="1805513"/>
              <a:ext cx="7578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940555" y="1683851"/>
              <a:ext cx="93800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Aroma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58509" y="1560880"/>
              <a:ext cx="70210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One a day 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212427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25271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158142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99426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193768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815681"/>
              <a:ext cx="176572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00988"/>
              <a:ext cx="1350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355736"/>
              <a:ext cx="1350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395947"/>
              <a:ext cx="225531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3450695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120743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39271"/>
              <a:ext cx="230701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3694019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665974"/>
              <a:ext cx="215536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2720722"/>
              <a:ext cx="250072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152623"/>
              <a:ext cx="491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3207371"/>
              <a:ext cx="2154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14340"/>
              <a:ext cx="2670134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869088"/>
              <a:ext cx="27291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571016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1625764"/>
              <a:ext cx="41942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09299"/>
              <a:ext cx="215624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964047"/>
              <a:ext cx="35785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179326"/>
              <a:ext cx="155258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2234074"/>
              <a:ext cx="166450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36002"/>
              <a:ext cx="272916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1990750"/>
              <a:ext cx="263590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44312"/>
              <a:ext cx="149090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599060"/>
              <a:ext cx="114575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17609"/>
              <a:ext cx="182082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572357"/>
              <a:ext cx="5240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30961"/>
              <a:ext cx="191081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3085709"/>
              <a:ext cx="207703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057664"/>
              <a:ext cx="9840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11241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7577674" y="16846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10.3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706113" y="174654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034819" y="32662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17.5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447659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391083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219126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66897" y="229296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66897" y="235380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708708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8182563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453396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453396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182563" y="3875676"/>
              <a:ext cx="192884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55.5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660830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24.5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760415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82.9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82563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98.1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608765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59.1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954119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458314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74943" y="320539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123531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47.6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182563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453396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872824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669021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811252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2.6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005978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7117901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26.8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8182563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32.4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8089305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31.3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944297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16.1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599148" y="259818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7274223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5.6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505804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7364210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7530427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5551804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453396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50487" y="3752107"/>
              <a:ext cx="111814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55507" y="3508782"/>
              <a:ext cx="7081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49887" y="3265458"/>
              <a:ext cx="919346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Flavor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84102" y="3143796"/>
              <a:ext cx="8509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56108" y="3022134"/>
              <a:ext cx="9069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84702" y="2900472"/>
              <a:ext cx="10497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Afterflavor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33707" y="2655838"/>
              <a:ext cx="7517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S_Springyness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68495" y="2535486"/>
              <a:ext cx="8821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Aftertaste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067895" y="2170500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9614" y="2047528"/>
              <a:ext cx="6398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31224" y="1927176"/>
              <a:ext cx="9566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30623" y="1805513"/>
              <a:ext cx="7578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940555" y="1683851"/>
              <a:ext cx="93800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Aroma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58509" y="1560880"/>
              <a:ext cx="70210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Goodness of Fit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5"/>
            <p:cNvSpPr/>
            <p:nvPr/>
          </p:nvSpPr>
          <p:spPr>
            <a:xfrm>
              <a:off x="1606582" y="38607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2390404" y="36011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3699253" y="38060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8042013" y="22178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3457823" y="31404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5310773" y="25179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2241163" y="34632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4159786" y="32380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7118620" y="25504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4"/>
            <p:cNvSpPr/>
            <p:nvPr/>
          </p:nvSpPr>
          <p:spPr>
            <a:xfrm>
              <a:off x="1631408" y="1800313"/>
              <a:ext cx="6435430" cy="2362934"/>
            </a:xfrm>
            <a:custGeom>
              <a:avLst/>
              <a:pathLst>
                <a:path w="6435430" h="2362934">
                  <a:moveTo>
                    <a:pt x="0" y="1684977"/>
                  </a:moveTo>
                  <a:lnTo>
                    <a:pt x="81461" y="1671345"/>
                  </a:lnTo>
                  <a:lnTo>
                    <a:pt x="162922" y="1657630"/>
                  </a:lnTo>
                  <a:lnTo>
                    <a:pt x="244383" y="1643828"/>
                  </a:lnTo>
                  <a:lnTo>
                    <a:pt x="325844" y="1629933"/>
                  </a:lnTo>
                  <a:lnTo>
                    <a:pt x="407305" y="1615940"/>
                  </a:lnTo>
                  <a:lnTo>
                    <a:pt x="488766" y="1601843"/>
                  </a:lnTo>
                  <a:lnTo>
                    <a:pt x="570228" y="1587635"/>
                  </a:lnTo>
                  <a:lnTo>
                    <a:pt x="651689" y="1573311"/>
                  </a:lnTo>
                  <a:lnTo>
                    <a:pt x="733150" y="1558862"/>
                  </a:lnTo>
                  <a:lnTo>
                    <a:pt x="814611" y="1544282"/>
                  </a:lnTo>
                  <a:lnTo>
                    <a:pt x="896072" y="1529563"/>
                  </a:lnTo>
                  <a:lnTo>
                    <a:pt x="977533" y="1514695"/>
                  </a:lnTo>
                  <a:lnTo>
                    <a:pt x="1058994" y="1499672"/>
                  </a:lnTo>
                  <a:lnTo>
                    <a:pt x="1140456" y="1484482"/>
                  </a:lnTo>
                  <a:lnTo>
                    <a:pt x="1221917" y="1469118"/>
                  </a:lnTo>
                  <a:lnTo>
                    <a:pt x="1303378" y="1453569"/>
                  </a:lnTo>
                  <a:lnTo>
                    <a:pt x="1384839" y="1437825"/>
                  </a:lnTo>
                  <a:lnTo>
                    <a:pt x="1466300" y="1421876"/>
                  </a:lnTo>
                  <a:lnTo>
                    <a:pt x="1547761" y="1405710"/>
                  </a:lnTo>
                  <a:lnTo>
                    <a:pt x="1629223" y="1389318"/>
                  </a:lnTo>
                  <a:lnTo>
                    <a:pt x="1710684" y="1372688"/>
                  </a:lnTo>
                  <a:lnTo>
                    <a:pt x="1792145" y="1355809"/>
                  </a:lnTo>
                  <a:lnTo>
                    <a:pt x="1873606" y="1338672"/>
                  </a:lnTo>
                  <a:lnTo>
                    <a:pt x="1955067" y="1321266"/>
                  </a:lnTo>
                  <a:lnTo>
                    <a:pt x="2036528" y="1303581"/>
                  </a:lnTo>
                  <a:lnTo>
                    <a:pt x="2117989" y="1285608"/>
                  </a:lnTo>
                  <a:lnTo>
                    <a:pt x="2199451" y="1267339"/>
                  </a:lnTo>
                  <a:lnTo>
                    <a:pt x="2280912" y="1248767"/>
                  </a:lnTo>
                  <a:lnTo>
                    <a:pt x="2362373" y="1229885"/>
                  </a:lnTo>
                  <a:lnTo>
                    <a:pt x="2443834" y="1210688"/>
                  </a:lnTo>
                  <a:lnTo>
                    <a:pt x="2525295" y="1191172"/>
                  </a:lnTo>
                  <a:lnTo>
                    <a:pt x="2606756" y="1171335"/>
                  </a:lnTo>
                  <a:lnTo>
                    <a:pt x="2688217" y="1151176"/>
                  </a:lnTo>
                  <a:lnTo>
                    <a:pt x="2769679" y="1130695"/>
                  </a:lnTo>
                  <a:lnTo>
                    <a:pt x="2851140" y="1109895"/>
                  </a:lnTo>
                  <a:lnTo>
                    <a:pt x="2932601" y="1088779"/>
                  </a:lnTo>
                  <a:lnTo>
                    <a:pt x="3014062" y="1067351"/>
                  </a:lnTo>
                  <a:lnTo>
                    <a:pt x="3095523" y="1045618"/>
                  </a:lnTo>
                  <a:lnTo>
                    <a:pt x="3176984" y="1023587"/>
                  </a:lnTo>
                  <a:lnTo>
                    <a:pt x="3258446" y="1001265"/>
                  </a:lnTo>
                  <a:lnTo>
                    <a:pt x="3339907" y="978662"/>
                  </a:lnTo>
                  <a:lnTo>
                    <a:pt x="3421368" y="955786"/>
                  </a:lnTo>
                  <a:lnTo>
                    <a:pt x="3502829" y="932649"/>
                  </a:lnTo>
                  <a:lnTo>
                    <a:pt x="3584290" y="909261"/>
                  </a:lnTo>
                  <a:lnTo>
                    <a:pt x="3665751" y="885632"/>
                  </a:lnTo>
                  <a:lnTo>
                    <a:pt x="3747212" y="861773"/>
                  </a:lnTo>
                  <a:lnTo>
                    <a:pt x="3828674" y="837694"/>
                  </a:lnTo>
                  <a:lnTo>
                    <a:pt x="3910135" y="813408"/>
                  </a:lnTo>
                  <a:lnTo>
                    <a:pt x="3991596" y="788923"/>
                  </a:lnTo>
                  <a:lnTo>
                    <a:pt x="4073057" y="764250"/>
                  </a:lnTo>
                  <a:lnTo>
                    <a:pt x="4154518" y="739400"/>
                  </a:lnTo>
                  <a:lnTo>
                    <a:pt x="4235979" y="714381"/>
                  </a:lnTo>
                  <a:lnTo>
                    <a:pt x="4317441" y="689204"/>
                  </a:lnTo>
                  <a:lnTo>
                    <a:pt x="4398902" y="663876"/>
                  </a:lnTo>
                  <a:lnTo>
                    <a:pt x="4480363" y="638406"/>
                  </a:lnTo>
                  <a:lnTo>
                    <a:pt x="4561824" y="612803"/>
                  </a:lnTo>
                  <a:lnTo>
                    <a:pt x="4643285" y="587073"/>
                  </a:lnTo>
                  <a:lnTo>
                    <a:pt x="4724746" y="561224"/>
                  </a:lnTo>
                  <a:lnTo>
                    <a:pt x="4806207" y="535263"/>
                  </a:lnTo>
                  <a:lnTo>
                    <a:pt x="4887669" y="509197"/>
                  </a:lnTo>
                  <a:lnTo>
                    <a:pt x="4969130" y="483030"/>
                  </a:lnTo>
                  <a:lnTo>
                    <a:pt x="5050591" y="456769"/>
                  </a:lnTo>
                  <a:lnTo>
                    <a:pt x="5132052" y="430419"/>
                  </a:lnTo>
                  <a:lnTo>
                    <a:pt x="5213513" y="403986"/>
                  </a:lnTo>
                  <a:lnTo>
                    <a:pt x="5294974" y="377473"/>
                  </a:lnTo>
                  <a:lnTo>
                    <a:pt x="5376435" y="350885"/>
                  </a:lnTo>
                  <a:lnTo>
                    <a:pt x="5457897" y="324226"/>
                  </a:lnTo>
                  <a:lnTo>
                    <a:pt x="5539358" y="297501"/>
                  </a:lnTo>
                  <a:lnTo>
                    <a:pt x="5620819" y="270712"/>
                  </a:lnTo>
                  <a:lnTo>
                    <a:pt x="5702280" y="243864"/>
                  </a:lnTo>
                  <a:lnTo>
                    <a:pt x="5783741" y="216959"/>
                  </a:lnTo>
                  <a:lnTo>
                    <a:pt x="5865202" y="190000"/>
                  </a:lnTo>
                  <a:lnTo>
                    <a:pt x="5946664" y="162990"/>
                  </a:lnTo>
                  <a:lnTo>
                    <a:pt x="6028125" y="135932"/>
                  </a:lnTo>
                  <a:lnTo>
                    <a:pt x="6109586" y="108828"/>
                  </a:lnTo>
                  <a:lnTo>
                    <a:pt x="6191047" y="81681"/>
                  </a:lnTo>
                  <a:lnTo>
                    <a:pt x="6272508" y="54492"/>
                  </a:lnTo>
                  <a:lnTo>
                    <a:pt x="6353969" y="27265"/>
                  </a:lnTo>
                  <a:lnTo>
                    <a:pt x="6435430" y="0"/>
                  </a:lnTo>
                  <a:lnTo>
                    <a:pt x="6435430" y="880850"/>
                  </a:lnTo>
                  <a:lnTo>
                    <a:pt x="6353969" y="893674"/>
                  </a:lnTo>
                  <a:lnTo>
                    <a:pt x="6272508" y="906536"/>
                  </a:lnTo>
                  <a:lnTo>
                    <a:pt x="6191047" y="919437"/>
                  </a:lnTo>
                  <a:lnTo>
                    <a:pt x="6109586" y="932379"/>
                  </a:lnTo>
                  <a:lnTo>
                    <a:pt x="6028125" y="945364"/>
                  </a:lnTo>
                  <a:lnTo>
                    <a:pt x="5946664" y="958396"/>
                  </a:lnTo>
                  <a:lnTo>
                    <a:pt x="5865202" y="971475"/>
                  </a:lnTo>
                  <a:lnTo>
                    <a:pt x="5783741" y="984606"/>
                  </a:lnTo>
                  <a:lnTo>
                    <a:pt x="5702280" y="997790"/>
                  </a:lnTo>
                  <a:lnTo>
                    <a:pt x="5620819" y="1011031"/>
                  </a:lnTo>
                  <a:lnTo>
                    <a:pt x="5539358" y="1024332"/>
                  </a:lnTo>
                  <a:lnTo>
                    <a:pt x="5457897" y="1037696"/>
                  </a:lnTo>
                  <a:lnTo>
                    <a:pt x="5376435" y="1051127"/>
                  </a:lnTo>
                  <a:lnTo>
                    <a:pt x="5294974" y="1064628"/>
                  </a:lnTo>
                  <a:lnTo>
                    <a:pt x="5213513" y="1078205"/>
                  </a:lnTo>
                  <a:lnTo>
                    <a:pt x="5132052" y="1091860"/>
                  </a:lnTo>
                  <a:lnTo>
                    <a:pt x="5050591" y="1105600"/>
                  </a:lnTo>
                  <a:lnTo>
                    <a:pt x="4969130" y="1119428"/>
                  </a:lnTo>
                  <a:lnTo>
                    <a:pt x="4887669" y="1133351"/>
                  </a:lnTo>
                  <a:lnTo>
                    <a:pt x="4806207" y="1147373"/>
                  </a:lnTo>
                  <a:lnTo>
                    <a:pt x="4724746" y="1161502"/>
                  </a:lnTo>
                  <a:lnTo>
                    <a:pt x="4643285" y="1175743"/>
                  </a:lnTo>
                  <a:lnTo>
                    <a:pt x="4561824" y="1190102"/>
                  </a:lnTo>
                  <a:lnTo>
                    <a:pt x="4480363" y="1204588"/>
                  </a:lnTo>
                  <a:lnTo>
                    <a:pt x="4398902" y="1219208"/>
                  </a:lnTo>
                  <a:lnTo>
                    <a:pt x="4317441" y="1233970"/>
                  </a:lnTo>
                  <a:lnTo>
                    <a:pt x="4235979" y="1248881"/>
                  </a:lnTo>
                  <a:lnTo>
                    <a:pt x="4154518" y="1263952"/>
                  </a:lnTo>
                  <a:lnTo>
                    <a:pt x="4073057" y="1279191"/>
                  </a:lnTo>
                  <a:lnTo>
                    <a:pt x="3991596" y="1294608"/>
                  </a:lnTo>
                  <a:lnTo>
                    <a:pt x="3910135" y="1310213"/>
                  </a:lnTo>
                  <a:lnTo>
                    <a:pt x="3828674" y="1326015"/>
                  </a:lnTo>
                  <a:lnTo>
                    <a:pt x="3747212" y="1342026"/>
                  </a:lnTo>
                  <a:lnTo>
                    <a:pt x="3665751" y="1358256"/>
                  </a:lnTo>
                  <a:lnTo>
                    <a:pt x="3584290" y="1374717"/>
                  </a:lnTo>
                  <a:lnTo>
                    <a:pt x="3502829" y="1391418"/>
                  </a:lnTo>
                  <a:lnTo>
                    <a:pt x="3421368" y="1408370"/>
                  </a:lnTo>
                  <a:lnTo>
                    <a:pt x="3339907" y="1425584"/>
                  </a:lnTo>
                  <a:lnTo>
                    <a:pt x="3258446" y="1443070"/>
                  </a:lnTo>
                  <a:lnTo>
                    <a:pt x="3176984" y="1460838"/>
                  </a:lnTo>
                  <a:lnTo>
                    <a:pt x="3095523" y="1478896"/>
                  </a:lnTo>
                  <a:lnTo>
                    <a:pt x="3014062" y="1497252"/>
                  </a:lnTo>
                  <a:lnTo>
                    <a:pt x="2932601" y="1515914"/>
                  </a:lnTo>
                  <a:lnTo>
                    <a:pt x="2851140" y="1534887"/>
                  </a:lnTo>
                  <a:lnTo>
                    <a:pt x="2769679" y="1554176"/>
                  </a:lnTo>
                  <a:lnTo>
                    <a:pt x="2688217" y="1573785"/>
                  </a:lnTo>
                  <a:lnTo>
                    <a:pt x="2606756" y="1593715"/>
                  </a:lnTo>
                  <a:lnTo>
                    <a:pt x="2525295" y="1613968"/>
                  </a:lnTo>
                  <a:lnTo>
                    <a:pt x="2443834" y="1634541"/>
                  </a:lnTo>
                  <a:lnTo>
                    <a:pt x="2362373" y="1655434"/>
                  </a:lnTo>
                  <a:lnTo>
                    <a:pt x="2280912" y="1676641"/>
                  </a:lnTo>
                  <a:lnTo>
                    <a:pt x="2199451" y="1698158"/>
                  </a:lnTo>
                  <a:lnTo>
                    <a:pt x="2117989" y="1719978"/>
                  </a:lnTo>
                  <a:lnTo>
                    <a:pt x="2036528" y="1742095"/>
                  </a:lnTo>
                  <a:lnTo>
                    <a:pt x="1955067" y="1764499"/>
                  </a:lnTo>
                  <a:lnTo>
                    <a:pt x="1873606" y="1787182"/>
                  </a:lnTo>
                  <a:lnTo>
                    <a:pt x="1792145" y="1810135"/>
                  </a:lnTo>
                  <a:lnTo>
                    <a:pt x="1710684" y="1833346"/>
                  </a:lnTo>
                  <a:lnTo>
                    <a:pt x="1629223" y="1856805"/>
                  </a:lnTo>
                  <a:lnTo>
                    <a:pt x="1547761" y="1880502"/>
                  </a:lnTo>
                  <a:lnTo>
                    <a:pt x="1466300" y="1904426"/>
                  </a:lnTo>
                  <a:lnTo>
                    <a:pt x="1384839" y="1928566"/>
                  </a:lnTo>
                  <a:lnTo>
                    <a:pt x="1303378" y="1952911"/>
                  </a:lnTo>
                  <a:lnTo>
                    <a:pt x="1221917" y="1977451"/>
                  </a:lnTo>
                  <a:lnTo>
                    <a:pt x="1140456" y="2002176"/>
                  </a:lnTo>
                  <a:lnTo>
                    <a:pt x="1058994" y="2027077"/>
                  </a:lnTo>
                  <a:lnTo>
                    <a:pt x="977533" y="2052142"/>
                  </a:lnTo>
                  <a:lnTo>
                    <a:pt x="896072" y="2077364"/>
                  </a:lnTo>
                  <a:lnTo>
                    <a:pt x="814611" y="2102734"/>
                  </a:lnTo>
                  <a:lnTo>
                    <a:pt x="733150" y="2128244"/>
                  </a:lnTo>
                  <a:lnTo>
                    <a:pt x="651689" y="2153884"/>
                  </a:lnTo>
                  <a:lnTo>
                    <a:pt x="570228" y="2179649"/>
                  </a:lnTo>
                  <a:lnTo>
                    <a:pt x="488766" y="2205531"/>
                  </a:lnTo>
                  <a:lnTo>
                    <a:pt x="407305" y="2231523"/>
                  </a:lnTo>
                  <a:lnTo>
                    <a:pt x="325844" y="2257620"/>
                  </a:lnTo>
                  <a:lnTo>
                    <a:pt x="244383" y="2283814"/>
                  </a:lnTo>
                  <a:lnTo>
                    <a:pt x="162922" y="2310102"/>
                  </a:lnTo>
                  <a:lnTo>
                    <a:pt x="81461" y="2336476"/>
                  </a:lnTo>
                  <a:lnTo>
                    <a:pt x="0" y="2362934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631408" y="1800313"/>
              <a:ext cx="6435430" cy="1684977"/>
            </a:xfrm>
            <a:custGeom>
              <a:avLst/>
              <a:pathLst>
                <a:path w="6435430" h="1684977">
                  <a:moveTo>
                    <a:pt x="0" y="1684977"/>
                  </a:moveTo>
                  <a:lnTo>
                    <a:pt x="81461" y="1671345"/>
                  </a:lnTo>
                  <a:lnTo>
                    <a:pt x="162922" y="1657630"/>
                  </a:lnTo>
                  <a:lnTo>
                    <a:pt x="244383" y="1643828"/>
                  </a:lnTo>
                  <a:lnTo>
                    <a:pt x="325844" y="1629933"/>
                  </a:lnTo>
                  <a:lnTo>
                    <a:pt x="407305" y="1615940"/>
                  </a:lnTo>
                  <a:lnTo>
                    <a:pt x="488766" y="1601843"/>
                  </a:lnTo>
                  <a:lnTo>
                    <a:pt x="570228" y="1587635"/>
                  </a:lnTo>
                  <a:lnTo>
                    <a:pt x="651689" y="1573311"/>
                  </a:lnTo>
                  <a:lnTo>
                    <a:pt x="733150" y="1558862"/>
                  </a:lnTo>
                  <a:lnTo>
                    <a:pt x="814611" y="1544282"/>
                  </a:lnTo>
                  <a:lnTo>
                    <a:pt x="896072" y="1529563"/>
                  </a:lnTo>
                  <a:lnTo>
                    <a:pt x="977533" y="1514695"/>
                  </a:lnTo>
                  <a:lnTo>
                    <a:pt x="1058994" y="1499672"/>
                  </a:lnTo>
                  <a:lnTo>
                    <a:pt x="1140456" y="1484482"/>
                  </a:lnTo>
                  <a:lnTo>
                    <a:pt x="1221917" y="1469118"/>
                  </a:lnTo>
                  <a:lnTo>
                    <a:pt x="1303378" y="1453569"/>
                  </a:lnTo>
                  <a:lnTo>
                    <a:pt x="1384839" y="1437825"/>
                  </a:lnTo>
                  <a:lnTo>
                    <a:pt x="1466300" y="1421876"/>
                  </a:lnTo>
                  <a:lnTo>
                    <a:pt x="1547761" y="1405710"/>
                  </a:lnTo>
                  <a:lnTo>
                    <a:pt x="1629223" y="1389318"/>
                  </a:lnTo>
                  <a:lnTo>
                    <a:pt x="1710684" y="1372688"/>
                  </a:lnTo>
                  <a:lnTo>
                    <a:pt x="1792145" y="1355809"/>
                  </a:lnTo>
                  <a:lnTo>
                    <a:pt x="1873606" y="1338672"/>
                  </a:lnTo>
                  <a:lnTo>
                    <a:pt x="1955067" y="1321266"/>
                  </a:lnTo>
                  <a:lnTo>
                    <a:pt x="2036528" y="1303581"/>
                  </a:lnTo>
                  <a:lnTo>
                    <a:pt x="2117989" y="1285608"/>
                  </a:lnTo>
                  <a:lnTo>
                    <a:pt x="2199451" y="1267339"/>
                  </a:lnTo>
                  <a:lnTo>
                    <a:pt x="2280912" y="1248767"/>
                  </a:lnTo>
                  <a:lnTo>
                    <a:pt x="2362373" y="1229885"/>
                  </a:lnTo>
                  <a:lnTo>
                    <a:pt x="2443834" y="1210688"/>
                  </a:lnTo>
                  <a:lnTo>
                    <a:pt x="2525295" y="1191172"/>
                  </a:lnTo>
                  <a:lnTo>
                    <a:pt x="2606756" y="1171335"/>
                  </a:lnTo>
                  <a:lnTo>
                    <a:pt x="2688217" y="1151176"/>
                  </a:lnTo>
                  <a:lnTo>
                    <a:pt x="2769679" y="1130695"/>
                  </a:lnTo>
                  <a:lnTo>
                    <a:pt x="2851140" y="1109895"/>
                  </a:lnTo>
                  <a:lnTo>
                    <a:pt x="2932601" y="1088779"/>
                  </a:lnTo>
                  <a:lnTo>
                    <a:pt x="3014062" y="1067351"/>
                  </a:lnTo>
                  <a:lnTo>
                    <a:pt x="3095523" y="1045618"/>
                  </a:lnTo>
                  <a:lnTo>
                    <a:pt x="3176984" y="1023587"/>
                  </a:lnTo>
                  <a:lnTo>
                    <a:pt x="3258446" y="1001265"/>
                  </a:lnTo>
                  <a:lnTo>
                    <a:pt x="3339907" y="978662"/>
                  </a:lnTo>
                  <a:lnTo>
                    <a:pt x="3421368" y="955786"/>
                  </a:lnTo>
                  <a:lnTo>
                    <a:pt x="3502829" y="932649"/>
                  </a:lnTo>
                  <a:lnTo>
                    <a:pt x="3584290" y="909261"/>
                  </a:lnTo>
                  <a:lnTo>
                    <a:pt x="3665751" y="885632"/>
                  </a:lnTo>
                  <a:lnTo>
                    <a:pt x="3747212" y="861773"/>
                  </a:lnTo>
                  <a:lnTo>
                    <a:pt x="3828674" y="837694"/>
                  </a:lnTo>
                  <a:lnTo>
                    <a:pt x="3910135" y="813408"/>
                  </a:lnTo>
                  <a:lnTo>
                    <a:pt x="3991596" y="788923"/>
                  </a:lnTo>
                  <a:lnTo>
                    <a:pt x="4073057" y="764250"/>
                  </a:lnTo>
                  <a:lnTo>
                    <a:pt x="4154518" y="739400"/>
                  </a:lnTo>
                  <a:lnTo>
                    <a:pt x="4235979" y="714381"/>
                  </a:lnTo>
                  <a:lnTo>
                    <a:pt x="4317441" y="689204"/>
                  </a:lnTo>
                  <a:lnTo>
                    <a:pt x="4398902" y="663876"/>
                  </a:lnTo>
                  <a:lnTo>
                    <a:pt x="4480363" y="638406"/>
                  </a:lnTo>
                  <a:lnTo>
                    <a:pt x="4561824" y="612803"/>
                  </a:lnTo>
                  <a:lnTo>
                    <a:pt x="4643285" y="587073"/>
                  </a:lnTo>
                  <a:lnTo>
                    <a:pt x="4724746" y="561224"/>
                  </a:lnTo>
                  <a:lnTo>
                    <a:pt x="4806207" y="535263"/>
                  </a:lnTo>
                  <a:lnTo>
                    <a:pt x="4887669" y="509197"/>
                  </a:lnTo>
                  <a:lnTo>
                    <a:pt x="4969130" y="483030"/>
                  </a:lnTo>
                  <a:lnTo>
                    <a:pt x="5050591" y="456769"/>
                  </a:lnTo>
                  <a:lnTo>
                    <a:pt x="5132052" y="430419"/>
                  </a:lnTo>
                  <a:lnTo>
                    <a:pt x="5213513" y="403986"/>
                  </a:lnTo>
                  <a:lnTo>
                    <a:pt x="5294974" y="377473"/>
                  </a:lnTo>
                  <a:lnTo>
                    <a:pt x="5376435" y="350885"/>
                  </a:lnTo>
                  <a:lnTo>
                    <a:pt x="5457897" y="324226"/>
                  </a:lnTo>
                  <a:lnTo>
                    <a:pt x="5539358" y="297501"/>
                  </a:lnTo>
                  <a:lnTo>
                    <a:pt x="5620819" y="270712"/>
                  </a:lnTo>
                  <a:lnTo>
                    <a:pt x="5702280" y="243864"/>
                  </a:lnTo>
                  <a:lnTo>
                    <a:pt x="5783741" y="216959"/>
                  </a:lnTo>
                  <a:lnTo>
                    <a:pt x="5865202" y="190000"/>
                  </a:lnTo>
                  <a:lnTo>
                    <a:pt x="5946664" y="162990"/>
                  </a:lnTo>
                  <a:lnTo>
                    <a:pt x="6028125" y="135932"/>
                  </a:lnTo>
                  <a:lnTo>
                    <a:pt x="6109586" y="108828"/>
                  </a:lnTo>
                  <a:lnTo>
                    <a:pt x="6191047" y="81681"/>
                  </a:lnTo>
                  <a:lnTo>
                    <a:pt x="6272508" y="54492"/>
                  </a:lnTo>
                  <a:lnTo>
                    <a:pt x="6353969" y="27265"/>
                  </a:lnTo>
                  <a:lnTo>
                    <a:pt x="643543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631408" y="2681163"/>
              <a:ext cx="6435430" cy="1482083"/>
            </a:xfrm>
            <a:custGeom>
              <a:avLst/>
              <a:pathLst>
                <a:path w="6435430" h="1482083">
                  <a:moveTo>
                    <a:pt x="6435430" y="0"/>
                  </a:moveTo>
                  <a:lnTo>
                    <a:pt x="6353969" y="12824"/>
                  </a:lnTo>
                  <a:lnTo>
                    <a:pt x="6272508" y="25685"/>
                  </a:lnTo>
                  <a:lnTo>
                    <a:pt x="6191047" y="38586"/>
                  </a:lnTo>
                  <a:lnTo>
                    <a:pt x="6109586" y="51528"/>
                  </a:lnTo>
                  <a:lnTo>
                    <a:pt x="6028125" y="64514"/>
                  </a:lnTo>
                  <a:lnTo>
                    <a:pt x="5946664" y="77545"/>
                  </a:lnTo>
                  <a:lnTo>
                    <a:pt x="5865202" y="90625"/>
                  </a:lnTo>
                  <a:lnTo>
                    <a:pt x="5783741" y="103755"/>
                  </a:lnTo>
                  <a:lnTo>
                    <a:pt x="5702280" y="116940"/>
                  </a:lnTo>
                  <a:lnTo>
                    <a:pt x="5620819" y="130181"/>
                  </a:lnTo>
                  <a:lnTo>
                    <a:pt x="5539358" y="143481"/>
                  </a:lnTo>
                  <a:lnTo>
                    <a:pt x="5457897" y="156845"/>
                  </a:lnTo>
                  <a:lnTo>
                    <a:pt x="5376435" y="170276"/>
                  </a:lnTo>
                  <a:lnTo>
                    <a:pt x="5294974" y="183778"/>
                  </a:lnTo>
                  <a:lnTo>
                    <a:pt x="5213513" y="197354"/>
                  </a:lnTo>
                  <a:lnTo>
                    <a:pt x="5132052" y="211010"/>
                  </a:lnTo>
                  <a:lnTo>
                    <a:pt x="5050591" y="224749"/>
                  </a:lnTo>
                  <a:lnTo>
                    <a:pt x="4969130" y="238578"/>
                  </a:lnTo>
                  <a:lnTo>
                    <a:pt x="4887669" y="252500"/>
                  </a:lnTo>
                  <a:lnTo>
                    <a:pt x="4806207" y="266523"/>
                  </a:lnTo>
                  <a:lnTo>
                    <a:pt x="4724746" y="280651"/>
                  </a:lnTo>
                  <a:lnTo>
                    <a:pt x="4643285" y="294892"/>
                  </a:lnTo>
                  <a:lnTo>
                    <a:pt x="4561824" y="309252"/>
                  </a:lnTo>
                  <a:lnTo>
                    <a:pt x="4480363" y="323738"/>
                  </a:lnTo>
                  <a:lnTo>
                    <a:pt x="4398902" y="338358"/>
                  </a:lnTo>
                  <a:lnTo>
                    <a:pt x="4317441" y="353119"/>
                  </a:lnTo>
                  <a:lnTo>
                    <a:pt x="4235979" y="368031"/>
                  </a:lnTo>
                  <a:lnTo>
                    <a:pt x="4154518" y="383102"/>
                  </a:lnTo>
                  <a:lnTo>
                    <a:pt x="4073057" y="398341"/>
                  </a:lnTo>
                  <a:lnTo>
                    <a:pt x="3991596" y="413758"/>
                  </a:lnTo>
                  <a:lnTo>
                    <a:pt x="3910135" y="429362"/>
                  </a:lnTo>
                  <a:lnTo>
                    <a:pt x="3828674" y="445165"/>
                  </a:lnTo>
                  <a:lnTo>
                    <a:pt x="3747212" y="461176"/>
                  </a:lnTo>
                  <a:lnTo>
                    <a:pt x="3665751" y="477406"/>
                  </a:lnTo>
                  <a:lnTo>
                    <a:pt x="3584290" y="493866"/>
                  </a:lnTo>
                  <a:lnTo>
                    <a:pt x="3502829" y="510567"/>
                  </a:lnTo>
                  <a:lnTo>
                    <a:pt x="3421368" y="527520"/>
                  </a:lnTo>
                  <a:lnTo>
                    <a:pt x="3339907" y="544734"/>
                  </a:lnTo>
                  <a:lnTo>
                    <a:pt x="3258446" y="562220"/>
                  </a:lnTo>
                  <a:lnTo>
                    <a:pt x="3176984" y="579987"/>
                  </a:lnTo>
                  <a:lnTo>
                    <a:pt x="3095523" y="598045"/>
                  </a:lnTo>
                  <a:lnTo>
                    <a:pt x="3014062" y="616402"/>
                  </a:lnTo>
                  <a:lnTo>
                    <a:pt x="2932601" y="635063"/>
                  </a:lnTo>
                  <a:lnTo>
                    <a:pt x="2851140" y="654036"/>
                  </a:lnTo>
                  <a:lnTo>
                    <a:pt x="2769679" y="673326"/>
                  </a:lnTo>
                  <a:lnTo>
                    <a:pt x="2688217" y="692935"/>
                  </a:lnTo>
                  <a:lnTo>
                    <a:pt x="2606756" y="712865"/>
                  </a:lnTo>
                  <a:lnTo>
                    <a:pt x="2525295" y="733117"/>
                  </a:lnTo>
                  <a:lnTo>
                    <a:pt x="2443834" y="753691"/>
                  </a:lnTo>
                  <a:lnTo>
                    <a:pt x="2362373" y="774583"/>
                  </a:lnTo>
                  <a:lnTo>
                    <a:pt x="2280912" y="795790"/>
                  </a:lnTo>
                  <a:lnTo>
                    <a:pt x="2199451" y="817307"/>
                  </a:lnTo>
                  <a:lnTo>
                    <a:pt x="2117989" y="839128"/>
                  </a:lnTo>
                  <a:lnTo>
                    <a:pt x="2036528" y="861244"/>
                  </a:lnTo>
                  <a:lnTo>
                    <a:pt x="1955067" y="883649"/>
                  </a:lnTo>
                  <a:lnTo>
                    <a:pt x="1873606" y="906332"/>
                  </a:lnTo>
                  <a:lnTo>
                    <a:pt x="1792145" y="929284"/>
                  </a:lnTo>
                  <a:lnTo>
                    <a:pt x="1710684" y="952495"/>
                  </a:lnTo>
                  <a:lnTo>
                    <a:pt x="1629223" y="975955"/>
                  </a:lnTo>
                  <a:lnTo>
                    <a:pt x="1547761" y="999652"/>
                  </a:lnTo>
                  <a:lnTo>
                    <a:pt x="1466300" y="1023575"/>
                  </a:lnTo>
                  <a:lnTo>
                    <a:pt x="1384839" y="1047715"/>
                  </a:lnTo>
                  <a:lnTo>
                    <a:pt x="1303378" y="1072061"/>
                  </a:lnTo>
                  <a:lnTo>
                    <a:pt x="1221917" y="1096601"/>
                  </a:lnTo>
                  <a:lnTo>
                    <a:pt x="1140456" y="1121326"/>
                  </a:lnTo>
                  <a:lnTo>
                    <a:pt x="1058994" y="1146226"/>
                  </a:lnTo>
                  <a:lnTo>
                    <a:pt x="977533" y="1171292"/>
                  </a:lnTo>
                  <a:lnTo>
                    <a:pt x="896072" y="1196514"/>
                  </a:lnTo>
                  <a:lnTo>
                    <a:pt x="814611" y="1221884"/>
                  </a:lnTo>
                  <a:lnTo>
                    <a:pt x="733150" y="1247393"/>
                  </a:lnTo>
                  <a:lnTo>
                    <a:pt x="651689" y="1273034"/>
                  </a:lnTo>
                  <a:lnTo>
                    <a:pt x="570228" y="1298799"/>
                  </a:lnTo>
                  <a:lnTo>
                    <a:pt x="488766" y="1324681"/>
                  </a:lnTo>
                  <a:lnTo>
                    <a:pt x="407305" y="1350673"/>
                  </a:lnTo>
                  <a:lnTo>
                    <a:pt x="325844" y="1376769"/>
                  </a:lnTo>
                  <a:lnTo>
                    <a:pt x="244383" y="1402964"/>
                  </a:lnTo>
                  <a:lnTo>
                    <a:pt x="162922" y="1429251"/>
                  </a:lnTo>
                  <a:lnTo>
                    <a:pt x="81461" y="1455626"/>
                  </a:lnTo>
                  <a:lnTo>
                    <a:pt x="0" y="148208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631408" y="2240738"/>
              <a:ext cx="6435430" cy="1583530"/>
            </a:xfrm>
            <a:custGeom>
              <a:avLst/>
              <a:pathLst>
                <a:path w="6435430" h="1583530">
                  <a:moveTo>
                    <a:pt x="0" y="1583530"/>
                  </a:moveTo>
                  <a:lnTo>
                    <a:pt x="81461" y="1563485"/>
                  </a:lnTo>
                  <a:lnTo>
                    <a:pt x="162922" y="1543441"/>
                  </a:lnTo>
                  <a:lnTo>
                    <a:pt x="244383" y="1523396"/>
                  </a:lnTo>
                  <a:lnTo>
                    <a:pt x="325844" y="1503351"/>
                  </a:lnTo>
                  <a:lnTo>
                    <a:pt x="407305" y="1483306"/>
                  </a:lnTo>
                  <a:lnTo>
                    <a:pt x="488766" y="1463262"/>
                  </a:lnTo>
                  <a:lnTo>
                    <a:pt x="570228" y="1443217"/>
                  </a:lnTo>
                  <a:lnTo>
                    <a:pt x="651689" y="1423172"/>
                  </a:lnTo>
                  <a:lnTo>
                    <a:pt x="733150" y="1403128"/>
                  </a:lnTo>
                  <a:lnTo>
                    <a:pt x="814611" y="1383083"/>
                  </a:lnTo>
                  <a:lnTo>
                    <a:pt x="896072" y="1363038"/>
                  </a:lnTo>
                  <a:lnTo>
                    <a:pt x="977533" y="1342994"/>
                  </a:lnTo>
                  <a:lnTo>
                    <a:pt x="1058994" y="1322949"/>
                  </a:lnTo>
                  <a:lnTo>
                    <a:pt x="1140456" y="1302904"/>
                  </a:lnTo>
                  <a:lnTo>
                    <a:pt x="1221917" y="1282860"/>
                  </a:lnTo>
                  <a:lnTo>
                    <a:pt x="1303378" y="1262815"/>
                  </a:lnTo>
                  <a:lnTo>
                    <a:pt x="1384839" y="1242770"/>
                  </a:lnTo>
                  <a:lnTo>
                    <a:pt x="1466300" y="1222726"/>
                  </a:lnTo>
                  <a:lnTo>
                    <a:pt x="1547761" y="1202681"/>
                  </a:lnTo>
                  <a:lnTo>
                    <a:pt x="1629223" y="1182636"/>
                  </a:lnTo>
                  <a:lnTo>
                    <a:pt x="1710684" y="1162591"/>
                  </a:lnTo>
                  <a:lnTo>
                    <a:pt x="1792145" y="1142547"/>
                  </a:lnTo>
                  <a:lnTo>
                    <a:pt x="1873606" y="1122502"/>
                  </a:lnTo>
                  <a:lnTo>
                    <a:pt x="1955067" y="1102457"/>
                  </a:lnTo>
                  <a:lnTo>
                    <a:pt x="2036528" y="1082413"/>
                  </a:lnTo>
                  <a:lnTo>
                    <a:pt x="2117989" y="1062368"/>
                  </a:lnTo>
                  <a:lnTo>
                    <a:pt x="2199451" y="1042323"/>
                  </a:lnTo>
                  <a:lnTo>
                    <a:pt x="2280912" y="1022279"/>
                  </a:lnTo>
                  <a:lnTo>
                    <a:pt x="2362373" y="1002234"/>
                  </a:lnTo>
                  <a:lnTo>
                    <a:pt x="2443834" y="982189"/>
                  </a:lnTo>
                  <a:lnTo>
                    <a:pt x="2525295" y="962145"/>
                  </a:lnTo>
                  <a:lnTo>
                    <a:pt x="2606756" y="942100"/>
                  </a:lnTo>
                  <a:lnTo>
                    <a:pt x="2688217" y="922055"/>
                  </a:lnTo>
                  <a:lnTo>
                    <a:pt x="2769679" y="902010"/>
                  </a:lnTo>
                  <a:lnTo>
                    <a:pt x="2851140" y="881966"/>
                  </a:lnTo>
                  <a:lnTo>
                    <a:pt x="2932601" y="861921"/>
                  </a:lnTo>
                  <a:lnTo>
                    <a:pt x="3014062" y="841876"/>
                  </a:lnTo>
                  <a:lnTo>
                    <a:pt x="3095523" y="821832"/>
                  </a:lnTo>
                  <a:lnTo>
                    <a:pt x="3176984" y="801787"/>
                  </a:lnTo>
                  <a:lnTo>
                    <a:pt x="3258446" y="781742"/>
                  </a:lnTo>
                  <a:lnTo>
                    <a:pt x="3339907" y="761698"/>
                  </a:lnTo>
                  <a:lnTo>
                    <a:pt x="3421368" y="741653"/>
                  </a:lnTo>
                  <a:lnTo>
                    <a:pt x="3502829" y="721608"/>
                  </a:lnTo>
                  <a:lnTo>
                    <a:pt x="3584290" y="701564"/>
                  </a:lnTo>
                  <a:lnTo>
                    <a:pt x="3665751" y="681519"/>
                  </a:lnTo>
                  <a:lnTo>
                    <a:pt x="3747212" y="661474"/>
                  </a:lnTo>
                  <a:lnTo>
                    <a:pt x="3828674" y="641430"/>
                  </a:lnTo>
                  <a:lnTo>
                    <a:pt x="3910135" y="621385"/>
                  </a:lnTo>
                  <a:lnTo>
                    <a:pt x="3991596" y="601340"/>
                  </a:lnTo>
                  <a:lnTo>
                    <a:pt x="4073057" y="581295"/>
                  </a:lnTo>
                  <a:lnTo>
                    <a:pt x="4154518" y="561251"/>
                  </a:lnTo>
                  <a:lnTo>
                    <a:pt x="4235979" y="541206"/>
                  </a:lnTo>
                  <a:lnTo>
                    <a:pt x="4317441" y="521161"/>
                  </a:lnTo>
                  <a:lnTo>
                    <a:pt x="4398902" y="501117"/>
                  </a:lnTo>
                  <a:lnTo>
                    <a:pt x="4480363" y="481072"/>
                  </a:lnTo>
                  <a:lnTo>
                    <a:pt x="4561824" y="461027"/>
                  </a:lnTo>
                  <a:lnTo>
                    <a:pt x="4643285" y="440983"/>
                  </a:lnTo>
                  <a:lnTo>
                    <a:pt x="4724746" y="420938"/>
                  </a:lnTo>
                  <a:lnTo>
                    <a:pt x="4806207" y="400893"/>
                  </a:lnTo>
                  <a:lnTo>
                    <a:pt x="4887669" y="380849"/>
                  </a:lnTo>
                  <a:lnTo>
                    <a:pt x="4969130" y="360804"/>
                  </a:lnTo>
                  <a:lnTo>
                    <a:pt x="5050591" y="340759"/>
                  </a:lnTo>
                  <a:lnTo>
                    <a:pt x="5132052" y="320715"/>
                  </a:lnTo>
                  <a:lnTo>
                    <a:pt x="5213513" y="300670"/>
                  </a:lnTo>
                  <a:lnTo>
                    <a:pt x="5294974" y="280625"/>
                  </a:lnTo>
                  <a:lnTo>
                    <a:pt x="5376435" y="260580"/>
                  </a:lnTo>
                  <a:lnTo>
                    <a:pt x="5457897" y="240536"/>
                  </a:lnTo>
                  <a:lnTo>
                    <a:pt x="5539358" y="220491"/>
                  </a:lnTo>
                  <a:lnTo>
                    <a:pt x="5620819" y="200446"/>
                  </a:lnTo>
                  <a:lnTo>
                    <a:pt x="5702280" y="180402"/>
                  </a:lnTo>
                  <a:lnTo>
                    <a:pt x="5783741" y="160357"/>
                  </a:lnTo>
                  <a:lnTo>
                    <a:pt x="5865202" y="140312"/>
                  </a:lnTo>
                  <a:lnTo>
                    <a:pt x="5946664" y="120268"/>
                  </a:lnTo>
                  <a:lnTo>
                    <a:pt x="6028125" y="100223"/>
                  </a:lnTo>
                  <a:lnTo>
                    <a:pt x="6109586" y="80178"/>
                  </a:lnTo>
                  <a:lnTo>
                    <a:pt x="6191047" y="60134"/>
                  </a:lnTo>
                  <a:lnTo>
                    <a:pt x="6272508" y="40089"/>
                  </a:lnTo>
                  <a:lnTo>
                    <a:pt x="6353969" y="20044"/>
                  </a:lnTo>
                  <a:lnTo>
                    <a:pt x="6435430" y="0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8"/>
            <p:cNvSpPr/>
            <p:nvPr/>
          </p:nvSpPr>
          <p:spPr>
            <a:xfrm>
              <a:off x="1564962" y="3938067"/>
              <a:ext cx="940740" cy="191800"/>
            </a:xfrm>
            <a:custGeom>
              <a:avLst/>
              <a:pathLst>
                <a:path w="940740" h="191800">
                  <a:moveTo>
                    <a:pt x="0" y="191800"/>
                  </a:moveTo>
                  <a:lnTo>
                    <a:pt x="940740" y="191800"/>
                  </a:lnTo>
                  <a:lnTo>
                    <a:pt x="9407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19"/>
            <p:cNvSpPr/>
            <p:nvPr/>
          </p:nvSpPr>
          <p:spPr>
            <a:xfrm>
              <a:off x="1610682" y="3980364"/>
              <a:ext cx="849300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men</a:t>
              </a:r>
            </a:p>
          </p:txBody>
        </p:sp>
        <p:sp>
          <p:nvSpPr>
            <p:cNvPr id="21" name="pg20"/>
            <p:cNvSpPr/>
            <p:nvPr/>
          </p:nvSpPr>
          <p:spPr>
            <a:xfrm>
              <a:off x="2480109" y="3600257"/>
              <a:ext cx="1119966" cy="191800"/>
            </a:xfrm>
            <a:custGeom>
              <a:avLst/>
              <a:pathLst>
                <a:path w="1119966" h="191800">
                  <a:moveTo>
                    <a:pt x="0" y="191800"/>
                  </a:moveTo>
                  <a:lnTo>
                    <a:pt x="1119966" y="191800"/>
                  </a:lnTo>
                  <a:lnTo>
                    <a:pt x="11199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1"/>
            <p:cNvSpPr/>
            <p:nvPr/>
          </p:nvSpPr>
          <p:spPr>
            <a:xfrm>
              <a:off x="2525829" y="3642554"/>
              <a:ext cx="1028526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women</a:t>
              </a:r>
            </a:p>
          </p:txBody>
        </p:sp>
        <p:sp>
          <p:nvSpPr>
            <p:cNvPr id="23" name="pg22"/>
            <p:cNvSpPr/>
            <p:nvPr/>
          </p:nvSpPr>
          <p:spPr>
            <a:xfrm>
              <a:off x="3507772" y="3883258"/>
              <a:ext cx="1240385" cy="191800"/>
            </a:xfrm>
            <a:custGeom>
              <a:avLst/>
              <a:pathLst>
                <a:path w="1240385" h="191800">
                  <a:moveTo>
                    <a:pt x="0" y="191800"/>
                  </a:moveTo>
                  <a:lnTo>
                    <a:pt x="1240385" y="191800"/>
                  </a:lnTo>
                  <a:lnTo>
                    <a:pt x="12403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3"/>
            <p:cNvSpPr/>
            <p:nvPr/>
          </p:nvSpPr>
          <p:spPr>
            <a:xfrm>
              <a:off x="3553492" y="3899472"/>
              <a:ext cx="1148945" cy="1298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Nature's way adult</a:t>
              </a:r>
            </a:p>
          </p:txBody>
        </p:sp>
        <p:sp>
          <p:nvSpPr>
            <p:cNvPr id="25" name="pg24"/>
            <p:cNvSpPr/>
            <p:nvPr/>
          </p:nvSpPr>
          <p:spPr>
            <a:xfrm>
              <a:off x="6477210" y="2146756"/>
              <a:ext cx="1525174" cy="191800"/>
            </a:xfrm>
            <a:custGeom>
              <a:avLst/>
              <a:pathLst>
                <a:path w="1525174" h="191800">
                  <a:moveTo>
                    <a:pt x="0" y="191800"/>
                  </a:moveTo>
                  <a:lnTo>
                    <a:pt x="1525174" y="191800"/>
                  </a:lnTo>
                  <a:lnTo>
                    <a:pt x="15251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6522930" y="2190833"/>
              <a:ext cx="1433734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Nutramin Vitamin Adult</a:t>
              </a:r>
            </a:p>
          </p:txBody>
        </p:sp>
        <p:sp>
          <p:nvSpPr>
            <p:cNvPr id="27" name="pg26"/>
            <p:cNvSpPr/>
            <p:nvPr/>
          </p:nvSpPr>
          <p:spPr>
            <a:xfrm>
              <a:off x="2651265" y="2920965"/>
              <a:ext cx="854893" cy="191800"/>
            </a:xfrm>
            <a:custGeom>
              <a:avLst/>
              <a:pathLst>
                <a:path w="854893" h="191800">
                  <a:moveTo>
                    <a:pt x="0" y="191800"/>
                  </a:moveTo>
                  <a:lnTo>
                    <a:pt x="854893" y="191800"/>
                  </a:lnTo>
                  <a:lnTo>
                    <a:pt x="8548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>
              <a:off x="2696985" y="2935400"/>
              <a:ext cx="763453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Olly Women</a:t>
              </a:r>
            </a:p>
          </p:txBody>
        </p:sp>
        <p:sp>
          <p:nvSpPr>
            <p:cNvPr id="29" name="pg28"/>
            <p:cNvSpPr/>
            <p:nvPr/>
          </p:nvSpPr>
          <p:spPr>
            <a:xfrm>
              <a:off x="5215452" y="2298211"/>
              <a:ext cx="1050069" cy="191800"/>
            </a:xfrm>
            <a:custGeom>
              <a:avLst/>
              <a:pathLst>
                <a:path w="1050069" h="191800">
                  <a:moveTo>
                    <a:pt x="0" y="191800"/>
                  </a:moveTo>
                  <a:lnTo>
                    <a:pt x="1050069" y="191800"/>
                  </a:lnTo>
                  <a:lnTo>
                    <a:pt x="10500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>
              <a:off x="5261172" y="2312645"/>
              <a:ext cx="958629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men</a:t>
              </a:r>
            </a:p>
          </p:txBody>
        </p:sp>
        <p:sp>
          <p:nvSpPr>
            <p:cNvPr id="31" name="pg30"/>
            <p:cNvSpPr/>
            <p:nvPr/>
          </p:nvSpPr>
          <p:spPr>
            <a:xfrm>
              <a:off x="1355356" y="3243515"/>
              <a:ext cx="1229295" cy="191800"/>
            </a:xfrm>
            <a:custGeom>
              <a:avLst/>
              <a:pathLst>
                <a:path w="1229295" h="191800">
                  <a:moveTo>
                    <a:pt x="0" y="191800"/>
                  </a:moveTo>
                  <a:lnTo>
                    <a:pt x="1229295" y="191800"/>
                  </a:lnTo>
                  <a:lnTo>
                    <a:pt x="12292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1"/>
            <p:cNvSpPr/>
            <p:nvPr/>
          </p:nvSpPr>
          <p:spPr>
            <a:xfrm>
              <a:off x="1401076" y="3257949"/>
              <a:ext cx="1137855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women</a:t>
              </a:r>
            </a:p>
          </p:txBody>
        </p:sp>
        <p:sp>
          <p:nvSpPr>
            <p:cNvPr id="33" name="pg32"/>
            <p:cNvSpPr/>
            <p:nvPr/>
          </p:nvSpPr>
          <p:spPr>
            <a:xfrm>
              <a:off x="3880517" y="3315309"/>
              <a:ext cx="1415982" cy="191800"/>
            </a:xfrm>
            <a:custGeom>
              <a:avLst/>
              <a:pathLst>
                <a:path w="1415982" h="191800">
                  <a:moveTo>
                    <a:pt x="0" y="191800"/>
                  </a:moveTo>
                  <a:lnTo>
                    <a:pt x="1415982" y="191800"/>
                  </a:lnTo>
                  <a:lnTo>
                    <a:pt x="14159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3926237" y="3329812"/>
              <a:ext cx="1324542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SmartyPants Women</a:t>
              </a:r>
            </a:p>
          </p:txBody>
        </p:sp>
        <p:sp>
          <p:nvSpPr>
            <p:cNvPr id="35" name="pg34"/>
            <p:cNvSpPr/>
            <p:nvPr/>
          </p:nvSpPr>
          <p:spPr>
            <a:xfrm>
              <a:off x="6140416" y="2627703"/>
              <a:ext cx="1198077" cy="191800"/>
            </a:xfrm>
            <a:custGeom>
              <a:avLst/>
              <a:pathLst>
                <a:path w="1198077" h="191800">
                  <a:moveTo>
                    <a:pt x="0" y="191800"/>
                  </a:moveTo>
                  <a:lnTo>
                    <a:pt x="1198077" y="191800"/>
                  </a:lnTo>
                  <a:lnTo>
                    <a:pt x="11980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5"/>
            <p:cNvSpPr/>
            <p:nvPr/>
          </p:nvSpPr>
          <p:spPr>
            <a:xfrm>
              <a:off x="6186136" y="2670068"/>
              <a:ext cx="1106637" cy="1037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Vitafusion women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1070459" y="3456651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7.0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070459" y="2532561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69771" y="4342101"/>
              <a:ext cx="247178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7.00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4029955" y="4342101"/>
              <a:ext cx="247178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7.25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5490140" y="4342101"/>
              <a:ext cx="247178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7.50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6950324" y="4343652"/>
              <a:ext cx="247178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7.75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4849123" y="4596455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/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4666620" y="4617931"/>
              <a:ext cx="365007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Liking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293690" y="2917080"/>
              <a:ext cx="993998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1006265" y="2981780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/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1309636" y="1452072"/>
              <a:ext cx="3735269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Ensemble model: Random forest and gradient boosted trees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1309636" y="1220982"/>
              <a:ext cx="4896839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Means, Test Dataset, Adjusted R Squared =   0.8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One a day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14289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25271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1733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99426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2590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815681"/>
              <a:ext cx="176572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00988"/>
              <a:ext cx="1350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355736"/>
              <a:ext cx="1350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395947"/>
              <a:ext cx="225531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3450695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120743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39271"/>
              <a:ext cx="230701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3694019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665974"/>
              <a:ext cx="841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2720722"/>
              <a:ext cx="250072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152623"/>
              <a:ext cx="4425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3207371"/>
              <a:ext cx="2154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14340"/>
              <a:ext cx="141029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869088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571016"/>
              <a:ext cx="158758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1625764"/>
              <a:ext cx="41942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09299"/>
              <a:ext cx="39026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964047"/>
              <a:ext cx="35785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179326"/>
              <a:ext cx="196681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2234074"/>
              <a:ext cx="166450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36002"/>
              <a:ext cx="131596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1990750"/>
              <a:ext cx="263590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44312"/>
              <a:ext cx="188942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599060"/>
              <a:ext cx="114575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17609"/>
              <a:ext cx="34840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572357"/>
              <a:ext cx="5240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30961"/>
              <a:ext cx="27410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3085709"/>
              <a:ext cx="207703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057664"/>
              <a:ext cx="78069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112412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596294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706113" y="174654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5470728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447659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479299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219126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66897" y="229296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66897" y="235380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708708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8182563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453396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453396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182563" y="3875676"/>
              <a:ext cx="192884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55.5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660830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24.5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760415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82.9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82563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98.1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461814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954119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497653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74943" y="320539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6863694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25.1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182563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040981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8.8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872824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843659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811252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2.6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420213" y="21712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31.7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7117901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26.8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769360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15.6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8089305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31.3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342820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599148" y="259818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801801" y="351064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505804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727505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7530427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234096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453396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50487" y="3752107"/>
              <a:ext cx="111814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55507" y="3508782"/>
              <a:ext cx="7081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49887" y="3265458"/>
              <a:ext cx="919346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Flavor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84102" y="3143796"/>
              <a:ext cx="8509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56108" y="3022134"/>
              <a:ext cx="9069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84702" y="2900472"/>
              <a:ext cx="10497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Afterflavor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33707" y="2655838"/>
              <a:ext cx="7517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S_Springyness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68495" y="2535486"/>
              <a:ext cx="8821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Aftertaste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067895" y="2170500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9614" y="2047528"/>
              <a:ext cx="6398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31224" y="1927176"/>
              <a:ext cx="9566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30623" y="1805513"/>
              <a:ext cx="7578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940555" y="1683851"/>
              <a:ext cx="93800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Aroma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58509" y="1560880"/>
              <a:ext cx="70210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SmartyPants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137340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25271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99426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815681"/>
              <a:ext cx="176572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00988"/>
              <a:ext cx="1350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355736"/>
              <a:ext cx="1350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395947"/>
              <a:ext cx="175463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3450695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121820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120743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39271"/>
              <a:ext cx="230541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3694019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665974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2720722"/>
              <a:ext cx="250072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152623"/>
              <a:ext cx="56058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3207371"/>
              <a:ext cx="2154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14340"/>
              <a:ext cx="215468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869088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571016"/>
              <a:ext cx="106070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1625764"/>
              <a:ext cx="41942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09299"/>
              <a:ext cx="19958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964047"/>
              <a:ext cx="35785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179326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2234074"/>
              <a:ext cx="166450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36002"/>
              <a:ext cx="185293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1990750"/>
              <a:ext cx="263590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44312"/>
              <a:ext cx="270425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599060"/>
              <a:ext cx="114575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17609"/>
              <a:ext cx="27789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572357"/>
              <a:ext cx="5240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30961"/>
              <a:ext cx="63561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3085709"/>
              <a:ext cx="207703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057664"/>
              <a:ext cx="9140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112412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6826801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706113" y="174654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182563" y="326622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30.3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447659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8182563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219126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66897" y="229296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66897" y="235380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208034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8182563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453396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453396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671599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24.8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660830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24.5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758812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82.8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82563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98.1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453396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954119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509455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74943" y="320539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608077" y="18062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182563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514097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5.9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872824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652983" y="290233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811252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2.6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8182563" y="21712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43.9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7117901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26.8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306334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22.0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8089305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31.3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8157655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29.2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599148" y="259818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731290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505804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089010" y="302400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7530427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367492" y="2049898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5.4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453396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50487" y="3752107"/>
              <a:ext cx="111814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55507" y="3508782"/>
              <a:ext cx="7081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49887" y="3265458"/>
              <a:ext cx="919346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Flavor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84102" y="3143796"/>
              <a:ext cx="8509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56108" y="3022134"/>
              <a:ext cx="9069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84702" y="2900472"/>
              <a:ext cx="10497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Afterflavor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33707" y="2655838"/>
              <a:ext cx="7517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S_Springyness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68495" y="2535486"/>
              <a:ext cx="8821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Aftertaste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067895" y="2170500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9614" y="2047528"/>
              <a:ext cx="6398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31224" y="1927176"/>
              <a:ext cx="9566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30623" y="1805513"/>
              <a:ext cx="7578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940555" y="1683851"/>
              <a:ext cx="93800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Aroma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58509" y="1560880"/>
              <a:ext cx="70210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Vitafusion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11104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25271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99426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99426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94977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815681"/>
              <a:ext cx="176572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00988"/>
              <a:ext cx="1350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355736"/>
              <a:ext cx="1350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395947"/>
              <a:ext cx="272916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3450695"/>
              <a:ext cx="27291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26147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120743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39271"/>
              <a:ext cx="268998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3694019"/>
              <a:ext cx="27291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665974"/>
              <a:ext cx="250072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2720722"/>
              <a:ext cx="250072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152623"/>
              <a:ext cx="16374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3207371"/>
              <a:ext cx="2154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14340"/>
              <a:ext cx="212840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869088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571016"/>
              <a:ext cx="41942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1625764"/>
              <a:ext cx="41942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09299"/>
              <a:ext cx="342148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964047"/>
              <a:ext cx="35785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179326"/>
              <a:ext cx="1664504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2234074"/>
              <a:ext cx="166450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36002"/>
              <a:ext cx="219111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1990750"/>
              <a:ext cx="263590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44312"/>
              <a:ext cx="114575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599060"/>
              <a:ext cx="114575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17609"/>
              <a:ext cx="3110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572357"/>
              <a:ext cx="5240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30961"/>
              <a:ext cx="595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3085709"/>
              <a:ext cx="207703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057664"/>
              <a:ext cx="154827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112412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6563829" y="1684912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5.4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706113" y="174654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447659" y="32662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447659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403172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5.6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219126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66897" y="229296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66897" y="235380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8182563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8182563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453396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453396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068192" y="38745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53.1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660830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24.5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143386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96.7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82563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98.1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954119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954119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617146" y="314566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74943" y="320539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581801" y="18062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37.9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182563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872824" y="1562954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872824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795545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811252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2.6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117901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26.8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7117901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26.8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644509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26.0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8089305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31.3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599148" y="253735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599148" y="259818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484504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505804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459355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7530427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001674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453396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50487" y="3752107"/>
              <a:ext cx="111814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55507" y="3508782"/>
              <a:ext cx="7081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49887" y="3265458"/>
              <a:ext cx="919346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Flavor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84102" y="3143796"/>
              <a:ext cx="8509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56108" y="3022134"/>
              <a:ext cx="9069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84702" y="2900472"/>
              <a:ext cx="10497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Afterflavor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33707" y="2655838"/>
              <a:ext cx="7517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S_Springyness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68495" y="2535486"/>
              <a:ext cx="8821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Aftertaste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067895" y="2170500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9614" y="2047528"/>
              <a:ext cx="6398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31224" y="1927176"/>
              <a:ext cx="9566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30623" y="1805513"/>
              <a:ext cx="7578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940555" y="1683851"/>
              <a:ext cx="93800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Aroma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58509" y="1560880"/>
              <a:ext cx="70210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Cluster Analysis Overview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Liking Frequencies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22242" y="2187595"/>
              <a:ext cx="73704" cy="6103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804136" y="2126556"/>
              <a:ext cx="73704" cy="12207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886031" y="2019738"/>
              <a:ext cx="73704" cy="22889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7925" y="2050257"/>
              <a:ext cx="73704" cy="1983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049819" y="2157075"/>
              <a:ext cx="73704" cy="9155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131713" y="1973959"/>
              <a:ext cx="73704" cy="27467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213607" y="1867141"/>
              <a:ext cx="73704" cy="38149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295501" y="1821362"/>
              <a:ext cx="73704" cy="42727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377395" y="2096036"/>
              <a:ext cx="73704" cy="15259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886031" y="3274989"/>
              <a:ext cx="73704" cy="4516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967925" y="3297574"/>
              <a:ext cx="73704" cy="2258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049819" y="3274989"/>
              <a:ext cx="73704" cy="4516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1131713" y="3162065"/>
              <a:ext cx="73704" cy="158093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1213607" y="2958801"/>
              <a:ext cx="73704" cy="36135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1295501" y="2732953"/>
              <a:ext cx="73704" cy="58720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1377395" y="2845877"/>
              <a:ext cx="73704" cy="47428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722242" y="4355958"/>
              <a:ext cx="73704" cy="3572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804136" y="4320232"/>
              <a:ext cx="73704" cy="7145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886031" y="4239847"/>
              <a:ext cx="73704" cy="15183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967925" y="4266642"/>
              <a:ext cx="73704" cy="12504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1049819" y="4320232"/>
              <a:ext cx="73704" cy="7145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1131713" y="4168394"/>
              <a:ext cx="73704" cy="22329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213607" y="4025488"/>
              <a:ext cx="73704" cy="36619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295501" y="3909377"/>
              <a:ext cx="73704" cy="48230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377395" y="4114805"/>
              <a:ext cx="73704" cy="27688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1593574" y="2205884"/>
              <a:ext cx="73704" cy="4274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1675469" y="2205884"/>
              <a:ext cx="73704" cy="4274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1757363" y="2034885"/>
              <a:ext cx="73704" cy="21374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1839257" y="2163134"/>
              <a:ext cx="73704" cy="8549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1921151" y="2177384"/>
              <a:ext cx="73704" cy="7124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2003045" y="2063385"/>
              <a:ext cx="73704" cy="18524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2084939" y="1564640"/>
              <a:ext cx="73704" cy="6839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2166833" y="1735638"/>
              <a:ext cx="73704" cy="51299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2248727" y="2148884"/>
              <a:ext cx="73704" cy="9974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1675469" y="3300689"/>
              <a:ext cx="73704" cy="1946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1921151" y="3281220"/>
              <a:ext cx="73704" cy="3893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2003045" y="3222811"/>
              <a:ext cx="73704" cy="9734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2084939" y="2891826"/>
              <a:ext cx="73704" cy="428333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2166833" y="2541371"/>
              <a:ext cx="73704" cy="77878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2248727" y="2989174"/>
              <a:ext cx="73704" cy="33098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593574" y="4367413"/>
              <a:ext cx="73704" cy="2427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1675469" y="4359323"/>
              <a:ext cx="73704" cy="3236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757363" y="4270327"/>
              <a:ext cx="73704" cy="12135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839257" y="4343142"/>
              <a:ext cx="73704" cy="4854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921151" y="4335051"/>
              <a:ext cx="73704" cy="5663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2003045" y="4246055"/>
              <a:ext cx="73704" cy="14562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2084939" y="3825348"/>
              <a:ext cx="73704" cy="56633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2166833" y="3776805"/>
              <a:ext cx="73704" cy="61487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2248727" y="4197512"/>
              <a:ext cx="73704" cy="19417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2464907" y="2231174"/>
              <a:ext cx="73704" cy="1745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2546801" y="2161337"/>
              <a:ext cx="73704" cy="8729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2628695" y="2143878"/>
              <a:ext cx="73704" cy="10475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2710589" y="2039122"/>
              <a:ext cx="73704" cy="20951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2792483" y="2196256"/>
              <a:ext cx="73704" cy="5237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2874377" y="1934366"/>
              <a:ext cx="73704" cy="31426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2956271" y="1567721"/>
              <a:ext cx="73704" cy="68091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3038165" y="1812151"/>
              <a:ext cx="73704" cy="43648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3120059" y="2213715"/>
              <a:ext cx="73704" cy="3491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2546801" y="3305430"/>
              <a:ext cx="73704" cy="1472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2628695" y="3275971"/>
              <a:ext cx="73704" cy="4418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2710589" y="3217054"/>
              <a:ext cx="73704" cy="10310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2792483" y="3231784"/>
              <a:ext cx="73704" cy="8837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2874377" y="3158137"/>
              <a:ext cx="73704" cy="16202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2956271" y="2996115"/>
              <a:ext cx="73704" cy="324043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3038165" y="2686801"/>
              <a:ext cx="73704" cy="63335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3120059" y="2996115"/>
              <a:ext cx="73704" cy="324043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2464907" y="4383702"/>
              <a:ext cx="73704" cy="798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2546801" y="4343786"/>
              <a:ext cx="73704" cy="478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2628695" y="4319837"/>
              <a:ext cx="73704" cy="7184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2710589" y="4240005"/>
              <a:ext cx="73704" cy="15167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2792483" y="4319837"/>
              <a:ext cx="73704" cy="7184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2874377" y="4160174"/>
              <a:ext cx="73704" cy="23151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2956271" y="3904714"/>
              <a:ext cx="73704" cy="48697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3038165" y="3848832"/>
              <a:ext cx="73704" cy="54285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3120059" y="4200090"/>
              <a:ext cx="73704" cy="1915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3500027" y="2206040"/>
              <a:ext cx="73704" cy="425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3581921" y="2206040"/>
              <a:ext cx="73704" cy="425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3663815" y="2120854"/>
              <a:ext cx="73704" cy="1277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3745709" y="2078261"/>
              <a:ext cx="73704" cy="17037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3827603" y="1737517"/>
              <a:ext cx="73704" cy="51111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3909497" y="1545849"/>
              <a:ext cx="73704" cy="70278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3991391" y="1907889"/>
              <a:ext cx="73704" cy="34074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3663815" y="3290955"/>
              <a:ext cx="73704" cy="2920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3745709" y="3261750"/>
              <a:ext cx="73704" cy="5840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3827603" y="3071920"/>
              <a:ext cx="73704" cy="24823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3909497" y="2575443"/>
              <a:ext cx="73704" cy="74471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3991391" y="2706863"/>
              <a:ext cx="73704" cy="61329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2"/>
            <p:cNvSpPr/>
            <p:nvPr/>
          </p:nvSpPr>
          <p:spPr>
            <a:xfrm>
              <a:off x="3500027" y="4374253"/>
              <a:ext cx="73704" cy="1743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3"/>
            <p:cNvSpPr/>
            <p:nvPr/>
          </p:nvSpPr>
          <p:spPr>
            <a:xfrm>
              <a:off x="3581921" y="4374253"/>
              <a:ext cx="73704" cy="1743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4"/>
            <p:cNvSpPr/>
            <p:nvPr/>
          </p:nvSpPr>
          <p:spPr>
            <a:xfrm>
              <a:off x="3663815" y="4321958"/>
              <a:ext cx="73704" cy="6972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5"/>
            <p:cNvSpPr/>
            <p:nvPr/>
          </p:nvSpPr>
          <p:spPr>
            <a:xfrm>
              <a:off x="3745709" y="4287094"/>
              <a:ext cx="73704" cy="10459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6"/>
            <p:cNvSpPr/>
            <p:nvPr/>
          </p:nvSpPr>
          <p:spPr>
            <a:xfrm>
              <a:off x="3827603" y="4034334"/>
              <a:ext cx="73704" cy="35735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3909497" y="3659551"/>
              <a:ext cx="73704" cy="73213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3991391" y="3886164"/>
              <a:ext cx="73704" cy="50552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4289465" y="2138936"/>
              <a:ext cx="73704" cy="10969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4371359" y="2157219"/>
              <a:ext cx="73704" cy="9141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4453253" y="2047522"/>
              <a:ext cx="73704" cy="20111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4535147" y="2157219"/>
              <a:ext cx="73704" cy="9141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3"/>
            <p:cNvSpPr/>
            <p:nvPr/>
          </p:nvSpPr>
          <p:spPr>
            <a:xfrm>
              <a:off x="4617041" y="2010956"/>
              <a:ext cx="73704" cy="23767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4"/>
            <p:cNvSpPr/>
            <p:nvPr/>
          </p:nvSpPr>
          <p:spPr>
            <a:xfrm>
              <a:off x="4698935" y="1828128"/>
              <a:ext cx="73704" cy="42050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5"/>
            <p:cNvSpPr/>
            <p:nvPr/>
          </p:nvSpPr>
          <p:spPr>
            <a:xfrm>
              <a:off x="4780829" y="1572168"/>
              <a:ext cx="73704" cy="67646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6"/>
            <p:cNvSpPr/>
            <p:nvPr/>
          </p:nvSpPr>
          <p:spPr>
            <a:xfrm>
              <a:off x="4862723" y="2138936"/>
              <a:ext cx="73704" cy="10969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4453253" y="3303553"/>
              <a:ext cx="73704" cy="1660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4535147" y="3237126"/>
              <a:ext cx="73704" cy="8303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4617041" y="3170700"/>
              <a:ext cx="73704" cy="14945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4698935" y="2988029"/>
              <a:ext cx="73704" cy="33213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4780829" y="2639292"/>
              <a:ext cx="73704" cy="68086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4862723" y="2888390"/>
              <a:ext cx="73704" cy="43176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4289465" y="4339641"/>
              <a:ext cx="73704" cy="5204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4371359" y="4348315"/>
              <a:ext cx="73704" cy="4336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4453253" y="4287597"/>
              <a:ext cx="73704" cy="10408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6"/>
            <p:cNvSpPr/>
            <p:nvPr/>
          </p:nvSpPr>
          <p:spPr>
            <a:xfrm>
              <a:off x="4535147" y="4304945"/>
              <a:ext cx="73704" cy="8673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7"/>
            <p:cNvSpPr/>
            <p:nvPr/>
          </p:nvSpPr>
          <p:spPr>
            <a:xfrm>
              <a:off x="4617041" y="4200857"/>
              <a:ext cx="73704" cy="19082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8"/>
            <p:cNvSpPr/>
            <p:nvPr/>
          </p:nvSpPr>
          <p:spPr>
            <a:xfrm>
              <a:off x="4698935" y="4018704"/>
              <a:ext cx="73704" cy="37298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4780829" y="3715115"/>
              <a:ext cx="73704" cy="67656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0"/>
            <p:cNvSpPr/>
            <p:nvPr/>
          </p:nvSpPr>
          <p:spPr>
            <a:xfrm>
              <a:off x="4862723" y="4114118"/>
              <a:ext cx="73704" cy="27756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1"/>
            <p:cNvSpPr/>
            <p:nvPr/>
          </p:nvSpPr>
          <p:spPr>
            <a:xfrm>
              <a:off x="5078903" y="2229254"/>
              <a:ext cx="73704" cy="193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5160797" y="2151734"/>
              <a:ext cx="73704" cy="9689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5242691" y="2229254"/>
              <a:ext cx="73704" cy="193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4"/>
            <p:cNvSpPr/>
            <p:nvPr/>
          </p:nvSpPr>
          <p:spPr>
            <a:xfrm>
              <a:off x="5324585" y="2209874"/>
              <a:ext cx="73704" cy="3875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5"/>
            <p:cNvSpPr/>
            <p:nvPr/>
          </p:nvSpPr>
          <p:spPr>
            <a:xfrm>
              <a:off x="5406479" y="2171114"/>
              <a:ext cx="73704" cy="7751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5488373" y="2074215"/>
              <a:ext cx="73704" cy="17441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7"/>
            <p:cNvSpPr/>
            <p:nvPr/>
          </p:nvSpPr>
          <p:spPr>
            <a:xfrm>
              <a:off x="5570267" y="1705999"/>
              <a:ext cx="73704" cy="54263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8"/>
            <p:cNvSpPr/>
            <p:nvPr/>
          </p:nvSpPr>
          <p:spPr>
            <a:xfrm>
              <a:off x="5652162" y="1454061"/>
              <a:ext cx="73704" cy="79457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rc129"/>
            <p:cNvSpPr/>
            <p:nvPr/>
          </p:nvSpPr>
          <p:spPr>
            <a:xfrm>
              <a:off x="5734056" y="2074215"/>
              <a:ext cx="73704" cy="17441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0"/>
            <p:cNvSpPr/>
            <p:nvPr/>
          </p:nvSpPr>
          <p:spPr>
            <a:xfrm>
              <a:off x="5324585" y="3304475"/>
              <a:ext cx="73704" cy="15683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5406479" y="3241739"/>
              <a:ext cx="73704" cy="7841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rc132"/>
            <p:cNvSpPr/>
            <p:nvPr/>
          </p:nvSpPr>
          <p:spPr>
            <a:xfrm>
              <a:off x="5488373" y="3257423"/>
              <a:ext cx="73704" cy="6273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3"/>
            <p:cNvSpPr/>
            <p:nvPr/>
          </p:nvSpPr>
          <p:spPr>
            <a:xfrm>
              <a:off x="5570267" y="3053532"/>
              <a:ext cx="73704" cy="26662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rc134"/>
            <p:cNvSpPr/>
            <p:nvPr/>
          </p:nvSpPr>
          <p:spPr>
            <a:xfrm>
              <a:off x="5652162" y="2535963"/>
              <a:ext cx="73704" cy="78419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5"/>
            <p:cNvSpPr/>
            <p:nvPr/>
          </p:nvSpPr>
          <p:spPr>
            <a:xfrm>
              <a:off x="5734056" y="2833957"/>
              <a:ext cx="73704" cy="48620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rc136"/>
            <p:cNvSpPr/>
            <p:nvPr/>
          </p:nvSpPr>
          <p:spPr>
            <a:xfrm>
              <a:off x="5078903" y="4383011"/>
              <a:ext cx="73704" cy="867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rc137"/>
            <p:cNvSpPr/>
            <p:nvPr/>
          </p:nvSpPr>
          <p:spPr>
            <a:xfrm>
              <a:off x="5160797" y="4348315"/>
              <a:ext cx="73704" cy="4336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rc138"/>
            <p:cNvSpPr/>
            <p:nvPr/>
          </p:nvSpPr>
          <p:spPr>
            <a:xfrm>
              <a:off x="5242691" y="4383011"/>
              <a:ext cx="73704" cy="867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5324585" y="4365663"/>
              <a:ext cx="73704" cy="2602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5406479" y="4313619"/>
              <a:ext cx="73704" cy="7806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5488373" y="4278923"/>
              <a:ext cx="73704" cy="112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5570267" y="4001356"/>
              <a:ext cx="73704" cy="3903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5652162" y="3602353"/>
              <a:ext cx="73704" cy="78933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rc144"/>
            <p:cNvSpPr/>
            <p:nvPr/>
          </p:nvSpPr>
          <p:spPr>
            <a:xfrm>
              <a:off x="5734056" y="4044726"/>
              <a:ext cx="73704" cy="34695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rc145"/>
            <p:cNvSpPr/>
            <p:nvPr/>
          </p:nvSpPr>
          <p:spPr>
            <a:xfrm>
              <a:off x="5950235" y="2162116"/>
              <a:ext cx="73704" cy="8651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rc146"/>
            <p:cNvSpPr/>
            <p:nvPr/>
          </p:nvSpPr>
          <p:spPr>
            <a:xfrm>
              <a:off x="6032129" y="2110206"/>
              <a:ext cx="73704" cy="13842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rc147"/>
            <p:cNvSpPr/>
            <p:nvPr/>
          </p:nvSpPr>
          <p:spPr>
            <a:xfrm>
              <a:off x="6114023" y="2214027"/>
              <a:ext cx="73704" cy="3460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rc148"/>
            <p:cNvSpPr/>
            <p:nvPr/>
          </p:nvSpPr>
          <p:spPr>
            <a:xfrm>
              <a:off x="6195917" y="2110206"/>
              <a:ext cx="73704" cy="13842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49"/>
            <p:cNvSpPr/>
            <p:nvPr/>
          </p:nvSpPr>
          <p:spPr>
            <a:xfrm>
              <a:off x="6277811" y="2144813"/>
              <a:ext cx="73704" cy="10382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rc150"/>
            <p:cNvSpPr/>
            <p:nvPr/>
          </p:nvSpPr>
          <p:spPr>
            <a:xfrm>
              <a:off x="6359705" y="1937172"/>
              <a:ext cx="73704" cy="31146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rc151"/>
            <p:cNvSpPr/>
            <p:nvPr/>
          </p:nvSpPr>
          <p:spPr>
            <a:xfrm>
              <a:off x="6441600" y="1729531"/>
              <a:ext cx="73704" cy="51910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rc152"/>
            <p:cNvSpPr/>
            <p:nvPr/>
          </p:nvSpPr>
          <p:spPr>
            <a:xfrm>
              <a:off x="6523494" y="1833352"/>
              <a:ext cx="73704" cy="41528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6605388" y="2058296"/>
              <a:ext cx="73704" cy="19033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6032129" y="3286617"/>
              <a:ext cx="73704" cy="3354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6114023" y="3286617"/>
              <a:ext cx="73704" cy="3354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195917" y="3286617"/>
              <a:ext cx="73704" cy="3354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277811" y="3236304"/>
              <a:ext cx="73704" cy="8385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rc158"/>
            <p:cNvSpPr/>
            <p:nvPr/>
          </p:nvSpPr>
          <p:spPr>
            <a:xfrm>
              <a:off x="6359705" y="3135679"/>
              <a:ext cx="73704" cy="1844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rc159"/>
            <p:cNvSpPr/>
            <p:nvPr/>
          </p:nvSpPr>
          <p:spPr>
            <a:xfrm>
              <a:off x="6441600" y="3051824"/>
              <a:ext cx="73704" cy="26833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rc160"/>
            <p:cNvSpPr/>
            <p:nvPr/>
          </p:nvSpPr>
          <p:spPr>
            <a:xfrm>
              <a:off x="6523494" y="2699635"/>
              <a:ext cx="73704" cy="62052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rc161"/>
            <p:cNvSpPr/>
            <p:nvPr/>
          </p:nvSpPr>
          <p:spPr>
            <a:xfrm>
              <a:off x="6605388" y="2884115"/>
              <a:ext cx="73704" cy="43604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rc162"/>
            <p:cNvSpPr/>
            <p:nvPr/>
          </p:nvSpPr>
          <p:spPr>
            <a:xfrm>
              <a:off x="5950235" y="4349333"/>
              <a:ext cx="73704" cy="4235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rc163"/>
            <p:cNvSpPr/>
            <p:nvPr/>
          </p:nvSpPr>
          <p:spPr>
            <a:xfrm>
              <a:off x="6032129" y="4306981"/>
              <a:ext cx="73704" cy="8470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rc164"/>
            <p:cNvSpPr/>
            <p:nvPr/>
          </p:nvSpPr>
          <p:spPr>
            <a:xfrm>
              <a:off x="6114023" y="4357803"/>
              <a:ext cx="73704" cy="3388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rc165"/>
            <p:cNvSpPr/>
            <p:nvPr/>
          </p:nvSpPr>
          <p:spPr>
            <a:xfrm>
              <a:off x="6195917" y="4306981"/>
              <a:ext cx="73704" cy="8470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rc166"/>
            <p:cNvSpPr/>
            <p:nvPr/>
          </p:nvSpPr>
          <p:spPr>
            <a:xfrm>
              <a:off x="6277811" y="4298511"/>
              <a:ext cx="73704" cy="9317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rc167"/>
            <p:cNvSpPr/>
            <p:nvPr/>
          </p:nvSpPr>
          <p:spPr>
            <a:xfrm>
              <a:off x="6359705" y="4146044"/>
              <a:ext cx="73704" cy="24564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rc168"/>
            <p:cNvSpPr/>
            <p:nvPr/>
          </p:nvSpPr>
          <p:spPr>
            <a:xfrm>
              <a:off x="6441600" y="4002048"/>
              <a:ext cx="73704" cy="38963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rc169"/>
            <p:cNvSpPr/>
            <p:nvPr/>
          </p:nvSpPr>
          <p:spPr>
            <a:xfrm>
              <a:off x="6523494" y="3874993"/>
              <a:ext cx="73704" cy="51669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rc170"/>
            <p:cNvSpPr/>
            <p:nvPr/>
          </p:nvSpPr>
          <p:spPr>
            <a:xfrm>
              <a:off x="6605388" y="4078281"/>
              <a:ext cx="73704" cy="31340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rc171"/>
            <p:cNvSpPr/>
            <p:nvPr/>
          </p:nvSpPr>
          <p:spPr>
            <a:xfrm>
              <a:off x="6821567" y="2228654"/>
              <a:ext cx="73704" cy="199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rc172"/>
            <p:cNvSpPr/>
            <p:nvPr/>
          </p:nvSpPr>
          <p:spPr>
            <a:xfrm>
              <a:off x="6903461" y="2148737"/>
              <a:ext cx="73704" cy="9989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rc173"/>
            <p:cNvSpPr/>
            <p:nvPr/>
          </p:nvSpPr>
          <p:spPr>
            <a:xfrm>
              <a:off x="6985355" y="2148737"/>
              <a:ext cx="73704" cy="9989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rc174"/>
            <p:cNvSpPr/>
            <p:nvPr/>
          </p:nvSpPr>
          <p:spPr>
            <a:xfrm>
              <a:off x="7067249" y="2168717"/>
              <a:ext cx="73704" cy="7991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rc175"/>
            <p:cNvSpPr/>
            <p:nvPr/>
          </p:nvSpPr>
          <p:spPr>
            <a:xfrm>
              <a:off x="7149144" y="2148737"/>
              <a:ext cx="73704" cy="9989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rc176"/>
            <p:cNvSpPr/>
            <p:nvPr/>
          </p:nvSpPr>
          <p:spPr>
            <a:xfrm>
              <a:off x="7231038" y="2048841"/>
              <a:ext cx="73704" cy="19979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rc177"/>
            <p:cNvSpPr/>
            <p:nvPr/>
          </p:nvSpPr>
          <p:spPr>
            <a:xfrm>
              <a:off x="7312932" y="1869029"/>
              <a:ext cx="73704" cy="37960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rc178"/>
            <p:cNvSpPr/>
            <p:nvPr/>
          </p:nvSpPr>
          <p:spPr>
            <a:xfrm>
              <a:off x="7394826" y="1409507"/>
              <a:ext cx="73704" cy="83912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rc179"/>
            <p:cNvSpPr/>
            <p:nvPr/>
          </p:nvSpPr>
          <p:spPr>
            <a:xfrm>
              <a:off x="7476720" y="2128758"/>
              <a:ext cx="73704" cy="11987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rc180"/>
            <p:cNvSpPr/>
            <p:nvPr/>
          </p:nvSpPr>
          <p:spPr>
            <a:xfrm>
              <a:off x="7067249" y="3287895"/>
              <a:ext cx="73704" cy="322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rc181"/>
            <p:cNvSpPr/>
            <p:nvPr/>
          </p:nvSpPr>
          <p:spPr>
            <a:xfrm>
              <a:off x="7149144" y="3287895"/>
              <a:ext cx="73704" cy="322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rc182"/>
            <p:cNvSpPr/>
            <p:nvPr/>
          </p:nvSpPr>
          <p:spPr>
            <a:xfrm>
              <a:off x="7231038" y="3239499"/>
              <a:ext cx="73704" cy="8066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rc183"/>
            <p:cNvSpPr/>
            <p:nvPr/>
          </p:nvSpPr>
          <p:spPr>
            <a:xfrm>
              <a:off x="7312932" y="3029782"/>
              <a:ext cx="73704" cy="29037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rc184"/>
            <p:cNvSpPr/>
            <p:nvPr/>
          </p:nvSpPr>
          <p:spPr>
            <a:xfrm>
              <a:off x="7394826" y="2561953"/>
              <a:ext cx="73704" cy="75820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rc185"/>
            <p:cNvSpPr/>
            <p:nvPr/>
          </p:nvSpPr>
          <p:spPr>
            <a:xfrm>
              <a:off x="7476720" y="2820066"/>
              <a:ext cx="73704" cy="500093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rc186"/>
            <p:cNvSpPr/>
            <p:nvPr/>
          </p:nvSpPr>
          <p:spPr>
            <a:xfrm>
              <a:off x="6821567" y="4382753"/>
              <a:ext cx="73704" cy="893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rc187"/>
            <p:cNvSpPr/>
            <p:nvPr/>
          </p:nvSpPr>
          <p:spPr>
            <a:xfrm>
              <a:off x="6903461" y="4347027"/>
              <a:ext cx="73704" cy="4465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rc188"/>
            <p:cNvSpPr/>
            <p:nvPr/>
          </p:nvSpPr>
          <p:spPr>
            <a:xfrm>
              <a:off x="6985355" y="4347027"/>
              <a:ext cx="73704" cy="4465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rc189"/>
            <p:cNvSpPr/>
            <p:nvPr/>
          </p:nvSpPr>
          <p:spPr>
            <a:xfrm>
              <a:off x="7067249" y="4338095"/>
              <a:ext cx="73704" cy="5358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rc190"/>
            <p:cNvSpPr/>
            <p:nvPr/>
          </p:nvSpPr>
          <p:spPr>
            <a:xfrm>
              <a:off x="7149144" y="4329163"/>
              <a:ext cx="73704" cy="6252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rc191"/>
            <p:cNvSpPr/>
            <p:nvPr/>
          </p:nvSpPr>
          <p:spPr>
            <a:xfrm>
              <a:off x="7231038" y="4257710"/>
              <a:ext cx="73704" cy="13397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rc192"/>
            <p:cNvSpPr/>
            <p:nvPr/>
          </p:nvSpPr>
          <p:spPr>
            <a:xfrm>
              <a:off x="7312932" y="4061215"/>
              <a:ext cx="73704" cy="33046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rc193"/>
            <p:cNvSpPr/>
            <p:nvPr/>
          </p:nvSpPr>
          <p:spPr>
            <a:xfrm>
              <a:off x="7394826" y="3596771"/>
              <a:ext cx="73704" cy="79491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rc194"/>
            <p:cNvSpPr/>
            <p:nvPr/>
          </p:nvSpPr>
          <p:spPr>
            <a:xfrm>
              <a:off x="7476720" y="4061215"/>
              <a:ext cx="73704" cy="33046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7774793" y="2229254"/>
              <a:ext cx="73704" cy="193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rc196"/>
            <p:cNvSpPr/>
            <p:nvPr/>
          </p:nvSpPr>
          <p:spPr>
            <a:xfrm>
              <a:off x="7856687" y="2209874"/>
              <a:ext cx="73704" cy="3875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rc197"/>
            <p:cNvSpPr/>
            <p:nvPr/>
          </p:nvSpPr>
          <p:spPr>
            <a:xfrm>
              <a:off x="7938582" y="2190494"/>
              <a:ext cx="73704" cy="5813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8020476" y="2209874"/>
              <a:ext cx="73704" cy="3875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rc199"/>
            <p:cNvSpPr/>
            <p:nvPr/>
          </p:nvSpPr>
          <p:spPr>
            <a:xfrm>
              <a:off x="8102370" y="2093595"/>
              <a:ext cx="73704" cy="15503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rc200"/>
            <p:cNvSpPr/>
            <p:nvPr/>
          </p:nvSpPr>
          <p:spPr>
            <a:xfrm>
              <a:off x="8184264" y="1802898"/>
              <a:ext cx="73704" cy="44573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8266158" y="1337782"/>
              <a:ext cx="73704" cy="91085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rc202"/>
            <p:cNvSpPr/>
            <p:nvPr/>
          </p:nvSpPr>
          <p:spPr>
            <a:xfrm>
              <a:off x="8348052" y="1977316"/>
              <a:ext cx="73704" cy="27131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rc203"/>
            <p:cNvSpPr/>
            <p:nvPr/>
          </p:nvSpPr>
          <p:spPr>
            <a:xfrm>
              <a:off x="7938582" y="3304179"/>
              <a:ext cx="73704" cy="1597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rc204"/>
            <p:cNvSpPr/>
            <p:nvPr/>
          </p:nvSpPr>
          <p:spPr>
            <a:xfrm>
              <a:off x="8020476" y="3256240"/>
              <a:ext cx="73704" cy="6391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8102370" y="3240260"/>
              <a:ext cx="73704" cy="798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rc206"/>
            <p:cNvSpPr/>
            <p:nvPr/>
          </p:nvSpPr>
          <p:spPr>
            <a:xfrm>
              <a:off x="8184264" y="3112421"/>
              <a:ext cx="73704" cy="20773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rc207"/>
            <p:cNvSpPr/>
            <p:nvPr/>
          </p:nvSpPr>
          <p:spPr>
            <a:xfrm>
              <a:off x="8266158" y="2409308"/>
              <a:ext cx="73704" cy="91085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rc208"/>
            <p:cNvSpPr/>
            <p:nvPr/>
          </p:nvSpPr>
          <p:spPr>
            <a:xfrm>
              <a:off x="8348052" y="2904683"/>
              <a:ext cx="73704" cy="41547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rc209"/>
            <p:cNvSpPr/>
            <p:nvPr/>
          </p:nvSpPr>
          <p:spPr>
            <a:xfrm>
              <a:off x="7774793" y="4382927"/>
              <a:ext cx="73704" cy="875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rc210"/>
            <p:cNvSpPr/>
            <p:nvPr/>
          </p:nvSpPr>
          <p:spPr>
            <a:xfrm>
              <a:off x="7856687" y="4374168"/>
              <a:ext cx="73704" cy="1751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rc211"/>
            <p:cNvSpPr/>
            <p:nvPr/>
          </p:nvSpPr>
          <p:spPr>
            <a:xfrm>
              <a:off x="7938582" y="4356652"/>
              <a:ext cx="73704" cy="3503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rc212"/>
            <p:cNvSpPr/>
            <p:nvPr/>
          </p:nvSpPr>
          <p:spPr>
            <a:xfrm>
              <a:off x="8020476" y="4339136"/>
              <a:ext cx="73704" cy="5254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rc213"/>
            <p:cNvSpPr/>
            <p:nvPr/>
          </p:nvSpPr>
          <p:spPr>
            <a:xfrm>
              <a:off x="8102370" y="4277828"/>
              <a:ext cx="73704" cy="1138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rc214"/>
            <p:cNvSpPr/>
            <p:nvPr/>
          </p:nvSpPr>
          <p:spPr>
            <a:xfrm>
              <a:off x="8184264" y="4076390"/>
              <a:ext cx="73704" cy="31529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rc215"/>
            <p:cNvSpPr/>
            <p:nvPr/>
          </p:nvSpPr>
          <p:spPr>
            <a:xfrm>
              <a:off x="8266158" y="3480833"/>
              <a:ext cx="73704" cy="91085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rc216"/>
            <p:cNvSpPr/>
            <p:nvPr/>
          </p:nvSpPr>
          <p:spPr>
            <a:xfrm>
              <a:off x="8348052" y="4041357"/>
              <a:ext cx="73704" cy="35032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tx217"/>
            <p:cNvSpPr/>
            <p:nvPr/>
          </p:nvSpPr>
          <p:spPr>
            <a:xfrm>
              <a:off x="748171" y="1197751"/>
              <a:ext cx="67699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men</a:t>
              </a:r>
            </a:p>
          </p:txBody>
        </p:sp>
        <p:sp>
          <p:nvSpPr>
            <p:cNvPr id="219" name="tx218"/>
            <p:cNvSpPr/>
            <p:nvPr/>
          </p:nvSpPr>
          <p:spPr>
            <a:xfrm>
              <a:off x="1548071" y="1197751"/>
              <a:ext cx="81986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women</a:t>
              </a:r>
            </a:p>
          </p:txBody>
        </p:sp>
        <p:sp>
          <p:nvSpPr>
            <p:cNvPr id="220" name="tx219"/>
            <p:cNvSpPr/>
            <p:nvPr/>
          </p:nvSpPr>
          <p:spPr>
            <a:xfrm>
              <a:off x="2371408" y="1176960"/>
              <a:ext cx="91585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Nature's way adult</a:t>
              </a:r>
            </a:p>
          </p:txBody>
        </p:sp>
        <p:sp>
          <p:nvSpPr>
            <p:cNvPr id="221" name="tx220"/>
            <p:cNvSpPr/>
            <p:nvPr/>
          </p:nvSpPr>
          <p:spPr>
            <a:xfrm>
              <a:off x="3129234" y="1199170"/>
              <a:ext cx="114286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Nutramin Vitamin Adult</a:t>
              </a:r>
            </a:p>
          </p:txBody>
        </p:sp>
        <p:sp>
          <p:nvSpPr>
            <p:cNvPr id="222" name="tx221"/>
            <p:cNvSpPr/>
            <p:nvPr/>
          </p:nvSpPr>
          <p:spPr>
            <a:xfrm>
              <a:off x="4267715" y="1175541"/>
              <a:ext cx="608568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Olly Women</a:t>
              </a:r>
            </a:p>
          </p:txBody>
        </p:sp>
        <p:sp>
          <p:nvSpPr>
            <p:cNvPr id="223" name="tx222"/>
            <p:cNvSpPr/>
            <p:nvPr/>
          </p:nvSpPr>
          <p:spPr>
            <a:xfrm>
              <a:off x="5061258" y="1175541"/>
              <a:ext cx="764148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men</a:t>
              </a:r>
            </a:p>
          </p:txBody>
        </p:sp>
        <p:sp>
          <p:nvSpPr>
            <p:cNvPr id="224" name="tx223"/>
            <p:cNvSpPr/>
            <p:nvPr/>
          </p:nvSpPr>
          <p:spPr>
            <a:xfrm>
              <a:off x="5861157" y="1175541"/>
              <a:ext cx="90701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women</a:t>
              </a:r>
            </a:p>
          </p:txBody>
        </p:sp>
        <p:sp>
          <p:nvSpPr>
            <p:cNvPr id="225" name="tx224"/>
            <p:cNvSpPr/>
            <p:nvPr/>
          </p:nvSpPr>
          <p:spPr>
            <a:xfrm>
              <a:off x="6658083" y="1175595"/>
              <a:ext cx="105582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SmartyPants Women</a:t>
              </a:r>
            </a:p>
          </p:txBody>
        </p:sp>
        <p:sp>
          <p:nvSpPr>
            <p:cNvPr id="226" name="tx225"/>
            <p:cNvSpPr/>
            <p:nvPr/>
          </p:nvSpPr>
          <p:spPr>
            <a:xfrm>
              <a:off x="7616263" y="1197805"/>
              <a:ext cx="882129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Vitafusion women</a:t>
              </a:r>
            </a:p>
          </p:txBody>
        </p:sp>
        <p:sp>
          <p:nvSpPr>
            <p:cNvPr id="227" name="tx226"/>
            <p:cNvSpPr/>
            <p:nvPr/>
          </p:nvSpPr>
          <p:spPr>
            <a:xfrm>
              <a:off x="793662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228" name="tx227"/>
            <p:cNvSpPr/>
            <p:nvPr/>
          </p:nvSpPr>
          <p:spPr>
            <a:xfrm>
              <a:off x="998397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229" name="tx228"/>
            <p:cNvSpPr/>
            <p:nvPr/>
          </p:nvSpPr>
          <p:spPr>
            <a:xfrm>
              <a:off x="1203133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230" name="tx229"/>
            <p:cNvSpPr/>
            <p:nvPr/>
          </p:nvSpPr>
          <p:spPr>
            <a:xfrm>
              <a:off x="1664994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231" name="tx230"/>
            <p:cNvSpPr/>
            <p:nvPr/>
          </p:nvSpPr>
          <p:spPr>
            <a:xfrm>
              <a:off x="1869729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232" name="tx231"/>
            <p:cNvSpPr/>
            <p:nvPr/>
          </p:nvSpPr>
          <p:spPr>
            <a:xfrm>
              <a:off x="2074465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233" name="tx232"/>
            <p:cNvSpPr/>
            <p:nvPr/>
          </p:nvSpPr>
          <p:spPr>
            <a:xfrm>
              <a:off x="2536326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234" name="tx233"/>
            <p:cNvSpPr/>
            <p:nvPr/>
          </p:nvSpPr>
          <p:spPr>
            <a:xfrm>
              <a:off x="2741062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235" name="tx234"/>
            <p:cNvSpPr/>
            <p:nvPr/>
          </p:nvSpPr>
          <p:spPr>
            <a:xfrm>
              <a:off x="2945797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236" name="tx235"/>
            <p:cNvSpPr/>
            <p:nvPr/>
          </p:nvSpPr>
          <p:spPr>
            <a:xfrm>
              <a:off x="3407658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237" name="tx236"/>
            <p:cNvSpPr/>
            <p:nvPr/>
          </p:nvSpPr>
          <p:spPr>
            <a:xfrm>
              <a:off x="3612394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238" name="tx237"/>
            <p:cNvSpPr/>
            <p:nvPr/>
          </p:nvSpPr>
          <p:spPr>
            <a:xfrm>
              <a:off x="3817129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239" name="tx238"/>
            <p:cNvSpPr/>
            <p:nvPr/>
          </p:nvSpPr>
          <p:spPr>
            <a:xfrm>
              <a:off x="4278991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240" name="tx239"/>
            <p:cNvSpPr/>
            <p:nvPr/>
          </p:nvSpPr>
          <p:spPr>
            <a:xfrm>
              <a:off x="4483726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241" name="tx240"/>
            <p:cNvSpPr/>
            <p:nvPr/>
          </p:nvSpPr>
          <p:spPr>
            <a:xfrm>
              <a:off x="4688461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242" name="tx241"/>
            <p:cNvSpPr/>
            <p:nvPr/>
          </p:nvSpPr>
          <p:spPr>
            <a:xfrm>
              <a:off x="5150323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243" name="tx242"/>
            <p:cNvSpPr/>
            <p:nvPr/>
          </p:nvSpPr>
          <p:spPr>
            <a:xfrm>
              <a:off x="5355058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244" name="tx243"/>
            <p:cNvSpPr/>
            <p:nvPr/>
          </p:nvSpPr>
          <p:spPr>
            <a:xfrm>
              <a:off x="5559793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245" name="tx244"/>
            <p:cNvSpPr/>
            <p:nvPr/>
          </p:nvSpPr>
          <p:spPr>
            <a:xfrm>
              <a:off x="6021655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246" name="tx245"/>
            <p:cNvSpPr/>
            <p:nvPr/>
          </p:nvSpPr>
          <p:spPr>
            <a:xfrm>
              <a:off x="6226390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247" name="tx246"/>
            <p:cNvSpPr/>
            <p:nvPr/>
          </p:nvSpPr>
          <p:spPr>
            <a:xfrm>
              <a:off x="6431125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248" name="tx247"/>
            <p:cNvSpPr/>
            <p:nvPr/>
          </p:nvSpPr>
          <p:spPr>
            <a:xfrm>
              <a:off x="6892987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249" name="tx248"/>
            <p:cNvSpPr/>
            <p:nvPr/>
          </p:nvSpPr>
          <p:spPr>
            <a:xfrm>
              <a:off x="7097722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250" name="tx249"/>
            <p:cNvSpPr/>
            <p:nvPr/>
          </p:nvSpPr>
          <p:spPr>
            <a:xfrm>
              <a:off x="7302457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251" name="tx250"/>
            <p:cNvSpPr/>
            <p:nvPr/>
          </p:nvSpPr>
          <p:spPr>
            <a:xfrm>
              <a:off x="7764319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252" name="tx251"/>
            <p:cNvSpPr/>
            <p:nvPr/>
          </p:nvSpPr>
          <p:spPr>
            <a:xfrm>
              <a:off x="7969054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253" name="tx252"/>
            <p:cNvSpPr/>
            <p:nvPr/>
          </p:nvSpPr>
          <p:spPr>
            <a:xfrm>
              <a:off x="8173789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254" name="rc253"/>
            <p:cNvSpPr/>
            <p:nvPr/>
          </p:nvSpPr>
          <p:spPr>
            <a:xfrm>
              <a:off x="3345718" y="4626864"/>
              <a:ext cx="2452562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rc254"/>
            <p:cNvSpPr/>
            <p:nvPr/>
          </p:nvSpPr>
          <p:spPr>
            <a:xfrm>
              <a:off x="3345718" y="4626864"/>
              <a:ext cx="2452562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rc255"/>
            <p:cNvSpPr/>
            <p:nvPr/>
          </p:nvSpPr>
          <p:spPr>
            <a:xfrm>
              <a:off x="3415307" y="4626864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rc256"/>
            <p:cNvSpPr/>
            <p:nvPr/>
          </p:nvSpPr>
          <p:spPr>
            <a:xfrm>
              <a:off x="3424307" y="4635863"/>
              <a:ext cx="201456" cy="2014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rc257"/>
            <p:cNvSpPr/>
            <p:nvPr/>
          </p:nvSpPr>
          <p:spPr>
            <a:xfrm>
              <a:off x="4391702" y="462686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rc258"/>
            <p:cNvSpPr/>
            <p:nvPr/>
          </p:nvSpPr>
          <p:spPr>
            <a:xfrm>
              <a:off x="4400702" y="4635863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rc259"/>
            <p:cNvSpPr/>
            <p:nvPr/>
          </p:nvSpPr>
          <p:spPr>
            <a:xfrm>
              <a:off x="5368097" y="462686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rc260"/>
            <p:cNvSpPr/>
            <p:nvPr/>
          </p:nvSpPr>
          <p:spPr>
            <a:xfrm>
              <a:off x="5377097" y="4635863"/>
              <a:ext cx="201456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tx261"/>
            <p:cNvSpPr/>
            <p:nvPr/>
          </p:nvSpPr>
          <p:spPr>
            <a:xfrm>
              <a:off x="3704352" y="4662860"/>
              <a:ext cx="617760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1 (n = 980)</a:t>
              </a:r>
            </a:p>
          </p:txBody>
        </p:sp>
        <p:sp>
          <p:nvSpPr>
            <p:cNvPr id="263" name="tx262"/>
            <p:cNvSpPr/>
            <p:nvPr/>
          </p:nvSpPr>
          <p:spPr>
            <a:xfrm>
              <a:off x="4680747" y="4662860"/>
              <a:ext cx="617760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 (n = 915)</a:t>
              </a:r>
            </a:p>
          </p:txBody>
        </p:sp>
        <p:sp>
          <p:nvSpPr>
            <p:cNvPr id="264" name="tx263"/>
            <p:cNvSpPr/>
            <p:nvPr/>
          </p:nvSpPr>
          <p:spPr>
            <a:xfrm>
              <a:off x="5657142" y="4691137"/>
              <a:ext cx="141138" cy="9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All</a:t>
              </a: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Liking Means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5"/>
            <p:cNvSpPr/>
            <p:nvPr/>
          </p:nvSpPr>
          <p:spPr>
            <a:xfrm>
              <a:off x="1233376" y="333784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2059292" y="290380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2885208" y="303393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3711124" y="211015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4537040" y="283762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5362956" y="238399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6188872" y="302820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7014788" y="263988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7840704" y="205272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1260907" y="1884330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2086823" y="1821121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2912739" y="2205039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3738655" y="1485566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4564571" y="1815802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5390487" y="1663788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6216403" y="2031489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7042319" y="1650862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7868235" y="1665669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1288437" y="2798170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2114353" y="2481412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2940269" y="2612151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3766185" y="1760143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4592101" y="2336537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5418017" y="2010043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6243933" y="2555583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7069849" y="2125786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7895765" y="1853561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244437" y="3033505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258202" y="3033505"/>
              <a:ext cx="0" cy="658321"/>
            </a:xfrm>
            <a:custGeom>
              <a:avLst/>
              <a:pathLst>
                <a:path w="0" h="658321">
                  <a:moveTo>
                    <a:pt x="0" y="0"/>
                  </a:moveTo>
                  <a:lnTo>
                    <a:pt x="0" y="658321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244437" y="3691826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070353" y="2652424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084118" y="2652424"/>
              <a:ext cx="0" cy="552409"/>
            </a:xfrm>
            <a:custGeom>
              <a:avLst/>
              <a:pathLst>
                <a:path w="0" h="552409">
                  <a:moveTo>
                    <a:pt x="0" y="0"/>
                  </a:moveTo>
                  <a:lnTo>
                    <a:pt x="0" y="552409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070353" y="3204834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896269" y="2776404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910034" y="2776404"/>
              <a:ext cx="0" cy="564709"/>
            </a:xfrm>
            <a:custGeom>
              <a:avLst/>
              <a:pathLst>
                <a:path w="0" h="564709">
                  <a:moveTo>
                    <a:pt x="0" y="0"/>
                  </a:moveTo>
                  <a:lnTo>
                    <a:pt x="0" y="564709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896269" y="3341114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722185" y="1899022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3735950" y="1899022"/>
              <a:ext cx="0" cy="471912"/>
            </a:xfrm>
            <a:custGeom>
              <a:avLst/>
              <a:pathLst>
                <a:path w="0" h="471912">
                  <a:moveTo>
                    <a:pt x="0" y="0"/>
                  </a:moveTo>
                  <a:lnTo>
                    <a:pt x="0" y="471912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3722185" y="2370935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4548101" y="2554132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4561866" y="2554132"/>
              <a:ext cx="0" cy="616631"/>
            </a:xfrm>
            <a:custGeom>
              <a:avLst/>
              <a:pathLst>
                <a:path w="0" h="616631">
                  <a:moveTo>
                    <a:pt x="0" y="0"/>
                  </a:moveTo>
                  <a:lnTo>
                    <a:pt x="0" y="616631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4548101" y="3170764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5374017" y="2124203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5387782" y="2124203"/>
              <a:ext cx="0" cy="569242"/>
            </a:xfrm>
            <a:custGeom>
              <a:avLst/>
              <a:pathLst>
                <a:path w="0" h="569242">
                  <a:moveTo>
                    <a:pt x="0" y="0"/>
                  </a:moveTo>
                  <a:lnTo>
                    <a:pt x="0" y="569242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5374017" y="2693445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6199933" y="2714836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6213698" y="2714836"/>
              <a:ext cx="0" cy="676386"/>
            </a:xfrm>
            <a:custGeom>
              <a:avLst/>
              <a:pathLst>
                <a:path w="0" h="676386">
                  <a:moveTo>
                    <a:pt x="0" y="0"/>
                  </a:moveTo>
                  <a:lnTo>
                    <a:pt x="0" y="676386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6199933" y="3391223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7025849" y="2339538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7039614" y="2339538"/>
              <a:ext cx="0" cy="650335"/>
            </a:xfrm>
            <a:custGeom>
              <a:avLst/>
              <a:pathLst>
                <a:path w="0" h="650335">
                  <a:moveTo>
                    <a:pt x="0" y="0"/>
                  </a:moveTo>
                  <a:lnTo>
                    <a:pt x="0" y="650335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7025849" y="2989874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7851765" y="1852193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7865530" y="1852193"/>
              <a:ext cx="0" cy="450717"/>
            </a:xfrm>
            <a:custGeom>
              <a:avLst/>
              <a:pathLst>
                <a:path w="0" h="450717">
                  <a:moveTo>
                    <a:pt x="0" y="0"/>
                  </a:moveTo>
                  <a:lnTo>
                    <a:pt x="0" y="450717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7851765" y="2302911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271967" y="1649146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285733" y="1649146"/>
              <a:ext cx="0" cy="520019"/>
            </a:xfrm>
            <a:custGeom>
              <a:avLst/>
              <a:pathLst>
                <a:path w="0" h="520019">
                  <a:moveTo>
                    <a:pt x="0" y="0"/>
                  </a:moveTo>
                  <a:lnTo>
                    <a:pt x="0" y="520019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271967" y="2169165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097883" y="1651265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111649" y="1651265"/>
              <a:ext cx="0" cy="389364"/>
            </a:xfrm>
            <a:custGeom>
              <a:avLst/>
              <a:pathLst>
                <a:path w="0" h="389364">
                  <a:moveTo>
                    <a:pt x="0" y="0"/>
                  </a:moveTo>
                  <a:lnTo>
                    <a:pt x="0" y="389364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097883" y="2040630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923799" y="1983295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937565" y="1983295"/>
              <a:ext cx="0" cy="493141"/>
            </a:xfrm>
            <a:custGeom>
              <a:avLst/>
              <a:pathLst>
                <a:path w="0" h="493141">
                  <a:moveTo>
                    <a:pt x="0" y="0"/>
                  </a:moveTo>
                  <a:lnTo>
                    <a:pt x="0" y="493141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923799" y="2476436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3749715" y="1374190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3763481" y="1374190"/>
              <a:ext cx="0" cy="272402"/>
            </a:xfrm>
            <a:custGeom>
              <a:avLst/>
              <a:pathLst>
                <a:path w="0" h="272402">
                  <a:moveTo>
                    <a:pt x="0" y="0"/>
                  </a:moveTo>
                  <a:lnTo>
                    <a:pt x="0" y="272402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3749715" y="1646593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4575631" y="1653553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4589397" y="1653553"/>
              <a:ext cx="0" cy="374149"/>
            </a:xfrm>
            <a:custGeom>
              <a:avLst/>
              <a:pathLst>
                <a:path w="0" h="374149">
                  <a:moveTo>
                    <a:pt x="0" y="0"/>
                  </a:moveTo>
                  <a:lnTo>
                    <a:pt x="0" y="374149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4575631" y="2027702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5401548" y="1518935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5415313" y="1518935"/>
              <a:ext cx="0" cy="339358"/>
            </a:xfrm>
            <a:custGeom>
              <a:avLst/>
              <a:pathLst>
                <a:path w="0" h="339358">
                  <a:moveTo>
                    <a:pt x="0" y="0"/>
                  </a:moveTo>
                  <a:lnTo>
                    <a:pt x="0" y="339358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5401548" y="1858293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6227464" y="1796349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6241229" y="1796349"/>
              <a:ext cx="0" cy="519930"/>
            </a:xfrm>
            <a:custGeom>
              <a:avLst/>
              <a:pathLst>
                <a:path w="0" h="519930">
                  <a:moveTo>
                    <a:pt x="0" y="0"/>
                  </a:moveTo>
                  <a:lnTo>
                    <a:pt x="0" y="51993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6227464" y="2316280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7053380" y="1505078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7067145" y="1505078"/>
              <a:ext cx="0" cy="341220"/>
            </a:xfrm>
            <a:custGeom>
              <a:avLst/>
              <a:pathLst>
                <a:path w="0" h="341220">
                  <a:moveTo>
                    <a:pt x="0" y="0"/>
                  </a:moveTo>
                  <a:lnTo>
                    <a:pt x="0" y="34122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7053380" y="1846298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7879296" y="1527686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7893061" y="1527686"/>
              <a:ext cx="0" cy="325618"/>
            </a:xfrm>
            <a:custGeom>
              <a:avLst/>
              <a:pathLst>
                <a:path w="0" h="325618">
                  <a:moveTo>
                    <a:pt x="0" y="0"/>
                  </a:moveTo>
                  <a:lnTo>
                    <a:pt x="0" y="325618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7879296" y="1853305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299498" y="2576047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313263" y="2576047"/>
              <a:ext cx="0" cy="493899"/>
            </a:xfrm>
            <a:custGeom>
              <a:avLst/>
              <a:pathLst>
                <a:path w="0" h="493899">
                  <a:moveTo>
                    <a:pt x="0" y="0"/>
                  </a:moveTo>
                  <a:lnTo>
                    <a:pt x="0" y="493899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299498" y="3069946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125414" y="2309764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139179" y="2309764"/>
              <a:ext cx="0" cy="392946"/>
            </a:xfrm>
            <a:custGeom>
              <a:avLst/>
              <a:pathLst>
                <a:path w="0" h="392946">
                  <a:moveTo>
                    <a:pt x="0" y="0"/>
                  </a:moveTo>
                  <a:lnTo>
                    <a:pt x="0" y="392946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125414" y="2702711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951330" y="2443584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965095" y="2443584"/>
              <a:ext cx="0" cy="386785"/>
            </a:xfrm>
            <a:custGeom>
              <a:avLst/>
              <a:pathLst>
                <a:path w="0" h="386785">
                  <a:moveTo>
                    <a:pt x="0" y="0"/>
                  </a:moveTo>
                  <a:lnTo>
                    <a:pt x="0" y="386785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951330" y="2830370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777246" y="1650456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791011" y="1650456"/>
              <a:ext cx="0" cy="269025"/>
            </a:xfrm>
            <a:custGeom>
              <a:avLst/>
              <a:pathLst>
                <a:path w="0" h="269025">
                  <a:moveTo>
                    <a:pt x="0" y="0"/>
                  </a:moveTo>
                  <a:lnTo>
                    <a:pt x="0" y="269025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777246" y="1919481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603162" y="2167810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616927" y="2167810"/>
              <a:ext cx="0" cy="387106"/>
            </a:xfrm>
            <a:custGeom>
              <a:avLst/>
              <a:pathLst>
                <a:path w="0" h="387106">
                  <a:moveTo>
                    <a:pt x="0" y="0"/>
                  </a:moveTo>
                  <a:lnTo>
                    <a:pt x="0" y="387106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603162" y="2554917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429078" y="1866161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442843" y="1866161"/>
              <a:ext cx="0" cy="337416"/>
            </a:xfrm>
            <a:custGeom>
              <a:avLst/>
              <a:pathLst>
                <a:path w="0" h="337416">
                  <a:moveTo>
                    <a:pt x="0" y="0"/>
                  </a:moveTo>
                  <a:lnTo>
                    <a:pt x="0" y="337416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5429078" y="2203577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6254994" y="2355414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6268759" y="2355414"/>
              <a:ext cx="0" cy="449990"/>
            </a:xfrm>
            <a:custGeom>
              <a:avLst/>
              <a:pathLst>
                <a:path w="0" h="449990">
                  <a:moveTo>
                    <a:pt x="0" y="0"/>
                  </a:moveTo>
                  <a:lnTo>
                    <a:pt x="0" y="44999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6254994" y="2805405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7080910" y="1959843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7094675" y="1959843"/>
              <a:ext cx="0" cy="381539"/>
            </a:xfrm>
            <a:custGeom>
              <a:avLst/>
              <a:pathLst>
                <a:path w="0" h="381539">
                  <a:moveTo>
                    <a:pt x="0" y="0"/>
                  </a:moveTo>
                  <a:lnTo>
                    <a:pt x="0" y="381539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7080910" y="2341382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7906826" y="1739204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7920591" y="1739204"/>
              <a:ext cx="0" cy="278366"/>
            </a:xfrm>
            <a:custGeom>
              <a:avLst/>
              <a:pathLst>
                <a:path w="0" h="278366">
                  <a:moveTo>
                    <a:pt x="0" y="0"/>
                  </a:moveTo>
                  <a:lnTo>
                    <a:pt x="0" y="278366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7906826" y="2017570"/>
              <a:ext cx="27530" cy="0"/>
            </a:xfrm>
            <a:custGeom>
              <a:avLst/>
              <a:pathLst>
                <a:path w="27530" h="0">
                  <a:moveTo>
                    <a:pt x="0" y="0"/>
                  </a:moveTo>
                  <a:lnTo>
                    <a:pt x="2753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tx113"/>
            <p:cNvSpPr/>
            <p:nvPr/>
          </p:nvSpPr>
          <p:spPr>
            <a:xfrm>
              <a:off x="901074" y="3867238"/>
              <a:ext cx="769317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Centrum men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3114125" y="3868850"/>
              <a:ext cx="1298711" cy="92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Nutramin Vitamin Adult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725880" y="3841999"/>
              <a:ext cx="1030696" cy="119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One a day women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1645817" y="4012710"/>
              <a:ext cx="931664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Centrum women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4243619" y="3987471"/>
              <a:ext cx="691554" cy="119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Olly Women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467243" y="3987533"/>
              <a:ext cx="1199802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SmartyPants Women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2417193" y="4134555"/>
              <a:ext cx="1040742" cy="117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Nature's way adult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4981138" y="4132943"/>
              <a:ext cx="868350" cy="119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One a day men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7391851" y="4158243"/>
              <a:ext cx="1002419" cy="939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Vitafusion women</a:t>
              </a:r>
            </a:p>
          </p:txBody>
        </p:sp>
        <p:sp>
          <p:nvSpPr>
            <p:cNvPr id="123" name="rc122"/>
            <p:cNvSpPr/>
            <p:nvPr/>
          </p:nvSpPr>
          <p:spPr>
            <a:xfrm>
              <a:off x="3293527" y="4418096"/>
              <a:ext cx="2591740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3293527" y="4418096"/>
              <a:ext cx="2591740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rc124"/>
            <p:cNvSpPr/>
            <p:nvPr/>
          </p:nvSpPr>
          <p:spPr>
            <a:xfrm>
              <a:off x="3432705" y="4487685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517607" y="457258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3454650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rc127"/>
            <p:cNvSpPr/>
            <p:nvPr/>
          </p:nvSpPr>
          <p:spPr>
            <a:xfrm>
              <a:off x="4409099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494001" y="4572587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4431045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rc130"/>
            <p:cNvSpPr/>
            <p:nvPr/>
          </p:nvSpPr>
          <p:spPr>
            <a:xfrm>
              <a:off x="5385494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5470396" y="4572587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5407440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tx133"/>
            <p:cNvSpPr/>
            <p:nvPr/>
          </p:nvSpPr>
          <p:spPr>
            <a:xfrm>
              <a:off x="3721750" y="4523681"/>
              <a:ext cx="617760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1 (n = 980)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698144" y="4523681"/>
              <a:ext cx="617760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 (n = 915)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5674539" y="4551959"/>
              <a:ext cx="141138" cy="9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All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Local Optimization: Cluster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Local Optimizations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Centrum 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223751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212744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177287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128681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184816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815681"/>
              <a:ext cx="154966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00988"/>
              <a:ext cx="1350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355736"/>
              <a:ext cx="1350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395947"/>
              <a:ext cx="248406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3450695"/>
              <a:ext cx="27291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180143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27291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39271"/>
              <a:ext cx="255644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3694019"/>
              <a:ext cx="267048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665974"/>
              <a:ext cx="259762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2720722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152623"/>
              <a:ext cx="65893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320737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14340"/>
              <a:ext cx="137718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869088"/>
              <a:ext cx="208430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571016"/>
              <a:ext cx="272916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1625764"/>
              <a:ext cx="211801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09299"/>
              <a:ext cx="123494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964047"/>
              <a:ext cx="12594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179326"/>
              <a:ext cx="240813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2234074"/>
              <a:ext cx="162054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36002"/>
              <a:ext cx="131164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1990750"/>
              <a:ext cx="221389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44312"/>
              <a:ext cx="245755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599060"/>
              <a:ext cx="147513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17609"/>
              <a:ext cx="2676498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572357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30961"/>
              <a:ext cx="239678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3085709"/>
              <a:ext cx="27291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057664"/>
              <a:ext cx="170791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112412"/>
              <a:ext cx="42276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7690912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10.8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580845" y="17454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10.3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226270" y="32662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740209" y="332705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14.3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301562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003065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66897" y="229296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66897" y="235380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937466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8182563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453396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453396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254830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44.6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182563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67.5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009844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90.5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23886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94.6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8051017" y="265791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74.3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8182563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78.1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112330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53396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6830578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537700" y="186710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37.1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182563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15.1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71414" y="16238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11.8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688338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8.9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579342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861532" y="21712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38.8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7073940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26.1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765039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15.6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667295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26.3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910951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26.6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928532" y="259712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15.9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8129895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8182563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7850183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8182563" y="308377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161312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876166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50487" y="3752107"/>
              <a:ext cx="111814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55507" y="3508782"/>
              <a:ext cx="7081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49887" y="3265458"/>
              <a:ext cx="919346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Flavor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84102" y="3143796"/>
              <a:ext cx="8509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56108" y="3022134"/>
              <a:ext cx="9069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84702" y="2900472"/>
              <a:ext cx="10497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Afterflavor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33707" y="2655838"/>
              <a:ext cx="7517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S_Springyness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68495" y="2535486"/>
              <a:ext cx="8821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Aftertaste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067895" y="2170500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9614" y="2047528"/>
              <a:ext cx="6398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31224" y="1927176"/>
              <a:ext cx="9566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30623" y="1805513"/>
              <a:ext cx="7578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940555" y="1683851"/>
              <a:ext cx="93800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Aroma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58509" y="1560880"/>
              <a:ext cx="70210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5209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529996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706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796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8100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5972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0.658 if recommended adjustments made.</a:t>
              </a: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Centrum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2729166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248351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2056599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205930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2209068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815681"/>
              <a:ext cx="231257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00988"/>
              <a:ext cx="1350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355736"/>
              <a:ext cx="1350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395947"/>
              <a:ext cx="249027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3450695"/>
              <a:ext cx="27291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200080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27291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39271"/>
              <a:ext cx="2634447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3694019"/>
              <a:ext cx="271387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665974"/>
              <a:ext cx="2729166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2720722"/>
              <a:ext cx="264771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152623"/>
              <a:ext cx="51337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320737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14340"/>
              <a:ext cx="154671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869088"/>
              <a:ext cx="217179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571016"/>
              <a:ext cx="16176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162576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09299"/>
              <a:ext cx="16929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964047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179326"/>
              <a:ext cx="237547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2234074"/>
              <a:ext cx="146687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36002"/>
              <a:ext cx="131974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1990750"/>
              <a:ext cx="19363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44312"/>
              <a:ext cx="218119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599060"/>
              <a:ext cx="114262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17609"/>
              <a:ext cx="11198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572357"/>
              <a:ext cx="59570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30961"/>
              <a:ext cx="17082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3085709"/>
              <a:ext cx="97871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057664"/>
              <a:ext cx="272916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112412"/>
              <a:ext cx="121323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8182563" y="16846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936907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509996" y="32662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22.8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512701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22.8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662465" y="37528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13.1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765976" y="381370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13.7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66897" y="229296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66897" y="235380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943668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8182563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453396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453396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454204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50.7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182563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69.2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087844" y="363120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93.3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67274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96.1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8182563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74.8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8101115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72.6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966775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53396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000116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27.5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625194" y="186710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38.7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469573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453396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622689" y="290233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453396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828871" y="21712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38.2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920274" y="223209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23.6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773142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15.7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389763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23.0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634595" y="253625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23.6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596025" y="259818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565384" y="350954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6049100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624218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432108" y="308373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8182563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16.0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666628" y="211153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7.1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50487" y="3752107"/>
              <a:ext cx="111814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55507" y="3508782"/>
              <a:ext cx="7081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49887" y="3265458"/>
              <a:ext cx="919346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Flavor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84102" y="3143796"/>
              <a:ext cx="8509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56108" y="3022134"/>
              <a:ext cx="9069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84702" y="2900472"/>
              <a:ext cx="10497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Afterflavor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33707" y="2655838"/>
              <a:ext cx="7517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S_Springyness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68495" y="2535486"/>
              <a:ext cx="8821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Aftertaste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067895" y="2170500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9614" y="2047528"/>
              <a:ext cx="6398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31224" y="1927176"/>
              <a:ext cx="9566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30623" y="1805513"/>
              <a:ext cx="7578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940555" y="1683851"/>
              <a:ext cx="93800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Aroma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58509" y="1560880"/>
              <a:ext cx="70210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5209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529996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706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796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8100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5972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0.424 if recommended adjustments made.</a:t>
              </a: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Nature's way adult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10121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16176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27130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1726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815681"/>
              <a:ext cx="36027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00988"/>
              <a:ext cx="1350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355736"/>
              <a:ext cx="1350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395947"/>
              <a:ext cx="150393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3450695"/>
              <a:ext cx="184182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110205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218266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39271"/>
              <a:ext cx="203075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3694019"/>
              <a:ext cx="211736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665974"/>
              <a:ext cx="16133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2720722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152623"/>
              <a:ext cx="47207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320737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14340"/>
              <a:ext cx="181416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869088"/>
              <a:ext cx="259371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571016"/>
              <a:ext cx="195155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1625764"/>
              <a:ext cx="198140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09299"/>
              <a:ext cx="49451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964047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179326"/>
              <a:ext cx="248540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2234074"/>
              <a:ext cx="122859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36002"/>
              <a:ext cx="183781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1990750"/>
              <a:ext cx="250145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44312"/>
              <a:ext cx="235021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599060"/>
              <a:ext cx="95591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17609"/>
              <a:ext cx="21775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572357"/>
              <a:ext cx="107502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30961"/>
              <a:ext cx="15493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3085709"/>
              <a:ext cx="143808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057664"/>
              <a:ext cx="169916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11241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554616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453396" y="17454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5469573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5724706" y="3327054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470665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813672" y="381480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66897" y="229296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66897" y="235380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957335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295225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453396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453396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555453" y="387563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22.4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636065" y="3936719"/>
              <a:ext cx="192884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44.4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484153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71.9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570761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75.0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469530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453396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925469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53396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267562" y="18062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32.3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047115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46.2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404947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10.8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434804" y="16238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947908" y="290123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3.6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453396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938802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40.0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681995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19.8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291208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21.8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954851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29.7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803611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25.4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409313" y="259708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10.3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671149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6528422" y="3570378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3.3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608327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891482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152565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453396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50487" y="3752107"/>
              <a:ext cx="111814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55507" y="3508782"/>
              <a:ext cx="7081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49887" y="3265458"/>
              <a:ext cx="919346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Flavor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84102" y="3143796"/>
              <a:ext cx="8509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56108" y="3022134"/>
              <a:ext cx="9069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84702" y="2900472"/>
              <a:ext cx="10497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Afterflavor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33707" y="2655838"/>
              <a:ext cx="7517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S_Springyness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68495" y="2535486"/>
              <a:ext cx="8821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Aftertaste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067895" y="2170500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9614" y="2047528"/>
              <a:ext cx="6398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31224" y="1927176"/>
              <a:ext cx="9566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30623" y="1805513"/>
              <a:ext cx="7578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940555" y="1683851"/>
              <a:ext cx="93800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Aroma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58509" y="1560880"/>
              <a:ext cx="70210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5209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529996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706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796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8100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5972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0.387 if recommended adjustments made.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Variable Importance Percentages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Nutramin Vitamin Adult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252716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25914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177476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127576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176356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815681"/>
              <a:ext cx="130399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00988"/>
              <a:ext cx="1350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355736"/>
              <a:ext cx="1350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395947"/>
              <a:ext cx="150246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3450695"/>
              <a:ext cx="154225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992654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110656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39271"/>
              <a:ext cx="1934207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3694019"/>
              <a:ext cx="197519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665974"/>
              <a:ext cx="5097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2720722"/>
              <a:ext cx="34112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152623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3207371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14340"/>
              <a:ext cx="2700482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869088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571016"/>
              <a:ext cx="94284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1625764"/>
              <a:ext cx="91701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09299"/>
              <a:ext cx="23166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964047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179326"/>
              <a:ext cx="126899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2234074"/>
              <a:ext cx="134416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36002"/>
              <a:ext cx="217490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1990750"/>
              <a:ext cx="237885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44312"/>
              <a:ext cx="100698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599060"/>
              <a:ext cx="99403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17609"/>
              <a:ext cx="518458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572357"/>
              <a:ext cx="29309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30961"/>
              <a:ext cx="754791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3085709"/>
              <a:ext cx="53959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057664"/>
              <a:ext cx="51171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112412"/>
              <a:ext cx="80602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706113" y="168571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712537" y="174544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1.3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228164" y="32662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729159" y="3328155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216958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757396" y="3815862"/>
              <a:ext cx="168747" cy="612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7.7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66897" y="229296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66897" y="235380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955862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995650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453396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453396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446051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559964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22.5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387604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428591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70.0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504370" y="265901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794518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453396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53396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153879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182563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49.1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396242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370408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5.1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476563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453396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6722387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797566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21.6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628302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25.8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832254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28.2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460377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447431" y="259712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10.7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971855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746491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208188" y="302400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2.4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992990" y="308483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1.7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5965115" y="204960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259422" y="2111788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4.7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50487" y="3752107"/>
              <a:ext cx="111814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55507" y="3508782"/>
              <a:ext cx="7081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49887" y="3265458"/>
              <a:ext cx="919346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Flavor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84102" y="3143796"/>
              <a:ext cx="8509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56108" y="3022134"/>
              <a:ext cx="9069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84702" y="2900472"/>
              <a:ext cx="10497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Afterflavor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33707" y="2655838"/>
              <a:ext cx="7517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S_Springyness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68495" y="2535486"/>
              <a:ext cx="8821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Aftertaste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067895" y="2170500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9614" y="2047528"/>
              <a:ext cx="6398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31224" y="1927176"/>
              <a:ext cx="9566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30623" y="1805513"/>
              <a:ext cx="7578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940555" y="1683851"/>
              <a:ext cx="93800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Aroma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58509" y="1560880"/>
              <a:ext cx="70210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5209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529996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706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796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8100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5972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0.093 if recommended adjustments made.</a:t>
              </a: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Olly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125531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100152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91915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58935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95841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815681"/>
              <a:ext cx="82994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00988"/>
              <a:ext cx="1164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355736"/>
              <a:ext cx="1164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395947"/>
              <a:ext cx="150246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3450695"/>
              <a:ext cx="187045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99265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242460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39271"/>
              <a:ext cx="193420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3694019"/>
              <a:ext cx="206981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665974"/>
              <a:ext cx="1484299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2720722"/>
              <a:ext cx="151873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152623"/>
              <a:ext cx="272916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3207371"/>
              <a:ext cx="108557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14340"/>
              <a:ext cx="168458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869088"/>
              <a:ext cx="262184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571016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162576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09299"/>
              <a:ext cx="272916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964047"/>
              <a:ext cx="138927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179326"/>
              <a:ext cx="245553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2234074"/>
              <a:ext cx="125714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36002"/>
              <a:ext cx="166783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1990750"/>
              <a:ext cx="27291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44312"/>
              <a:ext cx="272916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599060"/>
              <a:ext cx="130327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17609"/>
              <a:ext cx="134384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572357"/>
              <a:ext cx="173229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30961"/>
              <a:ext cx="34561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3085709"/>
              <a:ext cx="119150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057664"/>
              <a:ext cx="157779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11241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6708712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6.1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454924" y="17454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4.9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372555" y="32662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042753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411807" y="375397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5.7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283344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4.9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65038" y="229296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65038" y="235380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955862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323855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453396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453396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446051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878003" y="39353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49.3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387604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68.5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523212" y="36920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73.3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937696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40.7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972135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41.6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8182563" y="314456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35.6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538973" y="320649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14.2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137978" y="18062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30.0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075239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46.7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453396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453396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182563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19.6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842676" y="296211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908929" y="21712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39.5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710546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121232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19.8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8182563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32.5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8182563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29.5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756671" y="259818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14.1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6797241" y="351064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7185693" y="3570674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799011" y="302400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644903" y="308373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3.8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031196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453396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50487" y="3752107"/>
              <a:ext cx="111814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55507" y="3508782"/>
              <a:ext cx="7081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49887" y="3265458"/>
              <a:ext cx="919346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Flavor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84102" y="3143796"/>
              <a:ext cx="8509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56108" y="3022134"/>
              <a:ext cx="9069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84702" y="2900472"/>
              <a:ext cx="10497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Afterflavor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33707" y="2655838"/>
              <a:ext cx="7517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S_Springyness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68495" y="2535486"/>
              <a:ext cx="8821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Aftertaste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067895" y="2170500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9614" y="2047528"/>
              <a:ext cx="6398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31224" y="1927176"/>
              <a:ext cx="9566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30623" y="1805513"/>
              <a:ext cx="7578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940555" y="1683851"/>
              <a:ext cx="93800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Aroma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58509" y="1560880"/>
              <a:ext cx="70210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5209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529996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706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796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8100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5972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0.470 if recommended adjustments made.</a:t>
              </a: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One a day 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212427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170734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1581422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137109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193768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815681"/>
              <a:ext cx="159179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00988"/>
              <a:ext cx="1350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355736"/>
              <a:ext cx="1350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395947"/>
              <a:ext cx="218612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3450695"/>
              <a:ext cx="27291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216014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27291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39271"/>
              <a:ext cx="234061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3694019"/>
              <a:ext cx="262866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665974"/>
              <a:ext cx="2155368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2720722"/>
              <a:ext cx="221870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152623"/>
              <a:ext cx="491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320737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14340"/>
              <a:ext cx="267013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869088"/>
              <a:ext cx="239276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571016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162576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09299"/>
              <a:ext cx="21562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964047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179326"/>
              <a:ext cx="155258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2234074"/>
              <a:ext cx="115157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36002"/>
              <a:ext cx="272916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1990750"/>
              <a:ext cx="227090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44312"/>
              <a:ext cx="149090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599060"/>
              <a:ext cx="77548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17609"/>
              <a:ext cx="182082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572357"/>
              <a:ext cx="6187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30961"/>
              <a:ext cx="191081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3085709"/>
              <a:ext cx="9067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057664"/>
              <a:ext cx="9840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112412"/>
              <a:ext cx="57419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7577674" y="16846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10.3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160737" y="174544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8.3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034819" y="32662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17.5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824489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391083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045189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66897" y="229296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66897" y="235380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639522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8182563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453396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453396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613542" y="3875676"/>
              <a:ext cx="192884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55.5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182563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70.1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794014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82.9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082064" y="36920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93.1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608765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59.1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672101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60.8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458314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53396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123531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47.6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846159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42.6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453396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453396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669021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453396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005978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604976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18.5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8182563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32.4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724304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26.9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944297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16.1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228880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7274223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5.6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6072192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1.9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7364210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360192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2.9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5551804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027588" y="211043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3.4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50487" y="3752107"/>
              <a:ext cx="111814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55507" y="3508782"/>
              <a:ext cx="7081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49887" y="3265458"/>
              <a:ext cx="919346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Flavor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84102" y="3143796"/>
              <a:ext cx="8509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56108" y="3022134"/>
              <a:ext cx="9069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84702" y="2900472"/>
              <a:ext cx="10497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Afterflavor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33707" y="2655838"/>
              <a:ext cx="7517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S_Springyness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68495" y="2535486"/>
              <a:ext cx="8821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Aftertaste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067895" y="2170500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9614" y="2047528"/>
              <a:ext cx="6398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31224" y="1927176"/>
              <a:ext cx="9566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30623" y="1805513"/>
              <a:ext cx="7578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940555" y="1683851"/>
              <a:ext cx="93800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Aroma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58509" y="1560880"/>
              <a:ext cx="70210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5209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529996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706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796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8100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5972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0.141 if recommended adjustments made.</a:t>
              </a: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One a day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14289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62909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1733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167348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2590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815681"/>
              <a:ext cx="172806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00988"/>
              <a:ext cx="1350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355736"/>
              <a:ext cx="1350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395947"/>
              <a:ext cx="225531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3450695"/>
              <a:ext cx="200656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272916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207222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39271"/>
              <a:ext cx="2340617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3694019"/>
              <a:ext cx="232422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665974"/>
              <a:ext cx="8417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2720722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152623"/>
              <a:ext cx="4425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320737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14340"/>
              <a:ext cx="141029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869088"/>
              <a:ext cx="243535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571016"/>
              <a:ext cx="158758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1625764"/>
              <a:ext cx="66939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09299"/>
              <a:ext cx="39026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964047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179326"/>
              <a:ext cx="196681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2234074"/>
              <a:ext cx="167025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36002"/>
              <a:ext cx="131596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1990750"/>
              <a:ext cx="203468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44312"/>
              <a:ext cx="188942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599060"/>
              <a:ext cx="130423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17609"/>
              <a:ext cx="34840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572357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30961"/>
              <a:ext cx="274108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3085709"/>
              <a:ext cx="4502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057664"/>
              <a:ext cx="780699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112412"/>
              <a:ext cx="69659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596294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082490" y="174544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5470728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126878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18.6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479299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181460" y="381370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10.3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66897" y="229296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66897" y="235380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708708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459965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453396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453396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182563" y="3875676"/>
              <a:ext cx="192884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55.5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525626" y="3936465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42.1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794014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82.9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777626" y="36920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82.3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461814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453396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497653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53396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6863694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25.1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888748" y="186710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43.4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040981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8.8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122788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843659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453396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420213" y="21712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31.7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7123651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26.9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769360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15.6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488077" y="198987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24.1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342820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757632" y="259818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14.1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801801" y="351064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453396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727505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498424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234096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149990" y="211153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4.1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50487" y="3752107"/>
              <a:ext cx="111814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55507" y="3508782"/>
              <a:ext cx="7081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49887" y="3265458"/>
              <a:ext cx="919346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Flavor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84102" y="3143796"/>
              <a:ext cx="8509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56108" y="3022134"/>
              <a:ext cx="9069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84702" y="2900472"/>
              <a:ext cx="10497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Afterflavor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33707" y="2655838"/>
              <a:ext cx="7517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S_Springyness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68495" y="2535486"/>
              <a:ext cx="8821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Aftertaste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067895" y="2170500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9614" y="2047528"/>
              <a:ext cx="6398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31224" y="1927176"/>
              <a:ext cx="9566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30623" y="1805513"/>
              <a:ext cx="7578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940555" y="1683851"/>
              <a:ext cx="93800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Aroma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58509" y="1560880"/>
              <a:ext cx="70210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5209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529996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706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796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8100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5972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0.592 if recommended adjustments made.</a:t>
              </a: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SmartyPants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1373404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118077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272916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244827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2729166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815681"/>
              <a:ext cx="261002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00988"/>
              <a:ext cx="1350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355736"/>
              <a:ext cx="1350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395947"/>
              <a:ext cx="175463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3450695"/>
              <a:ext cx="204320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121820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235042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39271"/>
              <a:ext cx="233899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3694019"/>
              <a:ext cx="244684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665974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2720722"/>
              <a:ext cx="3703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152623"/>
              <a:ext cx="5605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320737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14340"/>
              <a:ext cx="203274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869088"/>
              <a:ext cx="27291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571016"/>
              <a:ext cx="106070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1625764"/>
              <a:ext cx="62419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09299"/>
              <a:ext cx="19958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964047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179326"/>
              <a:ext cx="272916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2234074"/>
              <a:ext cx="17956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36002"/>
              <a:ext cx="185293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1990750"/>
              <a:ext cx="270003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44312"/>
              <a:ext cx="270425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599060"/>
              <a:ext cx="158953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17609"/>
              <a:ext cx="27789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572357"/>
              <a:ext cx="56251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30961"/>
              <a:ext cx="63561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3085709"/>
              <a:ext cx="127870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057664"/>
              <a:ext cx="9140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11241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6826801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634170" y="174654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5.7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182563" y="326622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30.3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901669" y="3328155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27.2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8182563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8063423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66897" y="229296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66897" y="235380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208034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496598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453396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453396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671599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24.8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803822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47.8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792389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82.8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900240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86.7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453396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490434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509455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53396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486144" y="18062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182563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51.5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514097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5.9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077596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652983" y="290233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453396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8182563" y="21712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43.9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7249092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28.9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306334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22.0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8153434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32.0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8157655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29.2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042931" y="259818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17.2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731290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6015908" y="357147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1.7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089010" y="302400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732098" y="308483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4.1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367492" y="2049898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5.4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453396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50487" y="3752107"/>
              <a:ext cx="111814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55507" y="3508782"/>
              <a:ext cx="7081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49887" y="3265458"/>
              <a:ext cx="919346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Flavor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84102" y="3143796"/>
              <a:ext cx="8509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56108" y="3022134"/>
              <a:ext cx="9069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84702" y="2900472"/>
              <a:ext cx="10497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Afterflavor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33707" y="2655838"/>
              <a:ext cx="7517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S_Springyness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68495" y="2535486"/>
              <a:ext cx="8821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Aftertaste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067895" y="2170500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9614" y="2047528"/>
              <a:ext cx="6398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31224" y="1927176"/>
              <a:ext cx="9566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30623" y="1805513"/>
              <a:ext cx="7578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940555" y="1683851"/>
              <a:ext cx="93800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Aroma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58509" y="1560880"/>
              <a:ext cx="70210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5209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529996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706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796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8100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5972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0.296 if recommended adjustments made.</a:t>
              </a: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Vitafusion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1110432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1074023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994262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1019457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949775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815681"/>
              <a:ext cx="960732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00988"/>
              <a:ext cx="13500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355736"/>
              <a:ext cx="13500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395947"/>
              <a:ext cx="2695410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3450695"/>
              <a:ext cx="2729166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0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0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2614795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2644891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39271"/>
              <a:ext cx="2714423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3694019"/>
              <a:ext cx="2729166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665974"/>
              <a:ext cx="2500722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2720722"/>
              <a:ext cx="2487228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152623"/>
              <a:ext cx="163749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3207371"/>
              <a:ext cx="129222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14340"/>
              <a:ext cx="2128404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869088"/>
              <a:ext cx="2108687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571016"/>
              <a:ext cx="419427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1625764"/>
              <a:ext cx="449901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09299"/>
              <a:ext cx="342148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964047"/>
              <a:ext cx="317260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179326"/>
              <a:ext cx="1664504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2234074"/>
              <a:ext cx="1626906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36002"/>
              <a:ext cx="2191112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1990750"/>
              <a:ext cx="2144924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44312"/>
              <a:ext cx="1145751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599060"/>
              <a:ext cx="1093846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17609"/>
              <a:ext cx="31107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572357"/>
              <a:ext cx="0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30961"/>
              <a:ext cx="5958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3085709"/>
              <a:ext cx="0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057664"/>
              <a:ext cx="1548277" cy="54747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112412"/>
              <a:ext cx="1551284" cy="54747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6563829" y="1684912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5.4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527420" y="17454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447659" y="32662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472854" y="332705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11.3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403172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5.6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414129" y="381480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5.7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66897" y="229296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66897" y="235380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8148807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8182563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453396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453396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068192" y="38745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53.1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098288" y="39353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53.7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167820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96.7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82563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97.2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954119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940625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68.2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617146" y="314566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582619" y="320649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1.7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581801" y="18062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37.9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562084" y="186710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37.6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872824" y="1562954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903298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795545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770657" y="2962068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117901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26.8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7080303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26.2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644509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26.0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598321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25.5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599148" y="253735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547243" y="259712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11.8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484504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453396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459355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453396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001674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7004681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50487" y="3752107"/>
              <a:ext cx="111814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55507" y="3508782"/>
              <a:ext cx="7081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49887" y="3265458"/>
              <a:ext cx="919346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Flavor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84102" y="3143796"/>
              <a:ext cx="8509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56108" y="3022134"/>
              <a:ext cx="9069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84702" y="2900472"/>
              <a:ext cx="10497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Afterflavor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33707" y="2655838"/>
              <a:ext cx="7517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S_Springyness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68495" y="2535486"/>
              <a:ext cx="8821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Aftertaste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067895" y="2170500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9614" y="2047528"/>
              <a:ext cx="6398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31224" y="1927176"/>
              <a:ext cx="9566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30623" y="1805513"/>
              <a:ext cx="7578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940555" y="1683851"/>
              <a:ext cx="93800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Aroma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58509" y="1560880"/>
              <a:ext cx="70210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5209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529996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706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796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8100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5972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0.003 if recommended adjustments made.</a:t>
              </a: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Local Optimization: Cluster 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Local Optimizations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Centrum 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223751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211220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177287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127265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184816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815681"/>
              <a:ext cx="154595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00988"/>
              <a:ext cx="1350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355736"/>
              <a:ext cx="1350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395947"/>
              <a:ext cx="246691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3450695"/>
              <a:ext cx="27291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176032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27291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39271"/>
              <a:ext cx="255644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3694019"/>
              <a:ext cx="267772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665974"/>
              <a:ext cx="259757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2720722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152623"/>
              <a:ext cx="65893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320737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14340"/>
              <a:ext cx="137718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869088"/>
              <a:ext cx="213563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571016"/>
              <a:ext cx="272916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1625764"/>
              <a:ext cx="209244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09299"/>
              <a:ext cx="123494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964047"/>
              <a:ext cx="5417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179326"/>
              <a:ext cx="240813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2234074"/>
              <a:ext cx="155299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36002"/>
              <a:ext cx="131164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1990750"/>
              <a:ext cx="227055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44312"/>
              <a:ext cx="245755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599060"/>
              <a:ext cx="139550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17609"/>
              <a:ext cx="2652466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572357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30961"/>
              <a:ext cx="235838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3085709"/>
              <a:ext cx="27291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057664"/>
              <a:ext cx="170791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112412"/>
              <a:ext cx="31091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7690912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10.8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565606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226270" y="32662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726051" y="3328155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14.1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301562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999347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66897" y="229296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66897" y="235380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920315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8182563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453396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453396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213724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44.6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182563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69.1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009844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90.5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31120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94.8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8050967" y="265791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74.3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8182563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78.1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112330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53396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6830578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589031" y="186710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182563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15.1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45843" y="16238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11.6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688338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8.9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507575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861532" y="21712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38.8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7006389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765039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15.6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723950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26.9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910951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26.6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848903" y="259712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15.1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8105863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8182563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8.7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7811782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8182563" y="308377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161312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764313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50487" y="3752107"/>
              <a:ext cx="111814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55507" y="3508782"/>
              <a:ext cx="7081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49887" y="3265458"/>
              <a:ext cx="919346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Flavor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84102" y="3143796"/>
              <a:ext cx="8509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56108" y="3022134"/>
              <a:ext cx="9069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84702" y="2900472"/>
              <a:ext cx="10497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Afterflavor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33707" y="2655838"/>
              <a:ext cx="7517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S_Springyness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68495" y="2535486"/>
              <a:ext cx="8821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Aftertaste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067895" y="2170500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9614" y="2047528"/>
              <a:ext cx="6398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31224" y="1927176"/>
              <a:ext cx="9566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30623" y="1805513"/>
              <a:ext cx="7578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940555" y="1683851"/>
              <a:ext cx="93800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Aroma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58509" y="1560880"/>
              <a:ext cx="70210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5209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529996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706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796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8100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5972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0.241 if recommended adjustments made.</a:t>
              </a: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Centrum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272916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243779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2056599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201683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2209068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815681"/>
              <a:ext cx="230142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00988"/>
              <a:ext cx="1350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355736"/>
              <a:ext cx="1350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395947"/>
              <a:ext cx="243979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3450695"/>
              <a:ext cx="27291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187273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27291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39271"/>
              <a:ext cx="262827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3694019"/>
              <a:ext cx="27291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665974"/>
              <a:ext cx="2729166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2720722"/>
              <a:ext cx="264788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152623"/>
              <a:ext cx="51337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320737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14340"/>
              <a:ext cx="154671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869088"/>
              <a:ext cx="232579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571016"/>
              <a:ext cx="16176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162576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09299"/>
              <a:ext cx="16929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964047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179326"/>
              <a:ext cx="237547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2234074"/>
              <a:ext cx="126422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36002"/>
              <a:ext cx="131974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1990750"/>
              <a:ext cx="210633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44312"/>
              <a:ext cx="218119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599060"/>
              <a:ext cx="90374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17609"/>
              <a:ext cx="11198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572357"/>
              <a:ext cx="67134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30961"/>
              <a:ext cx="17082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3085709"/>
              <a:ext cx="113051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057664"/>
              <a:ext cx="272916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112412"/>
              <a:ext cx="87767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8182563" y="16846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891190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11.8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509996" y="32662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22.8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470228" y="3328155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22.4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662465" y="37528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13.1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754822" y="381370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13.7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66897" y="229296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66897" y="235380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893194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8182563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453396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453396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326127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50.7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182563" y="39353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73.9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081670" y="363120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93.3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82563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96.9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8182563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74.8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8101280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72.6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966775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53396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000116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27.5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779188" y="1868210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41.4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469573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453396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622689" y="290233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453396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828871" y="21712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38.2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717623" y="223209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20.3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773142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15.7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559728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634595" y="253625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23.6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357139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9.8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565384" y="350954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6124742" y="357147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624218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583913" y="308373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3.6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8182563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16.0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331068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5.1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50487" y="3752107"/>
              <a:ext cx="111814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55507" y="3508782"/>
              <a:ext cx="7081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49887" y="3265458"/>
              <a:ext cx="919346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Flavor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84102" y="3143796"/>
              <a:ext cx="8509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56108" y="3022134"/>
              <a:ext cx="9069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84702" y="2900472"/>
              <a:ext cx="10497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Afterflavor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33707" y="2655838"/>
              <a:ext cx="7517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S_Springyness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68495" y="2535486"/>
              <a:ext cx="8821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Aftertaste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067895" y="2170500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9614" y="2047528"/>
              <a:ext cx="6398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31224" y="1927176"/>
              <a:ext cx="9566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30623" y="1805513"/>
              <a:ext cx="7578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940555" y="1683851"/>
              <a:ext cx="93800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Aroma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58509" y="1560880"/>
              <a:ext cx="70210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5209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529996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706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796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8100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5972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0.292 if recommended adjustments made.</a:t>
              </a: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Nature's way adult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10121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16176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17268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815681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00988"/>
              <a:ext cx="1350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355736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395947"/>
              <a:ext cx="150393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3450695"/>
              <a:ext cx="117014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110205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53338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39271"/>
              <a:ext cx="203075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3694019"/>
              <a:ext cx="172499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665974"/>
              <a:ext cx="16133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2720722"/>
              <a:ext cx="25366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152623"/>
              <a:ext cx="47207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3207371"/>
              <a:ext cx="164186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14340"/>
              <a:ext cx="181416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869088"/>
              <a:ext cx="212323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571016"/>
              <a:ext cx="195155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1625764"/>
              <a:ext cx="105317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09299"/>
              <a:ext cx="49451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964047"/>
              <a:ext cx="164145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179326"/>
              <a:ext cx="248540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2234074"/>
              <a:ext cx="180436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36002"/>
              <a:ext cx="183781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1990750"/>
              <a:ext cx="198586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44312"/>
              <a:ext cx="235021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599060"/>
              <a:ext cx="172593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17609"/>
              <a:ext cx="21775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572357"/>
              <a:ext cx="62411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30961"/>
              <a:ext cx="15493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3085709"/>
              <a:ext cx="1643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057664"/>
              <a:ext cx="169916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112412"/>
              <a:ext cx="131297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554616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453396" y="17454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5469573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5453396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470665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453396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66897" y="229296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53396" y="23538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957335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623543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453396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453396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555453" y="387563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22.4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5986780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10.8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484153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71.9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178395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61.1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469530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707059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925469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095266" y="320649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21.4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267562" y="18062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32.3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576627" y="186710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37.8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404947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10.8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506575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5.8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947908" y="290123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3.6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094849" y="296211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11.8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938802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40.0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7257762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29.0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291208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21.8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439262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23.6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803611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25.4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179336" y="259712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18.7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671149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6077513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1.9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608327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469834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152565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766369" y="2112593"/>
              <a:ext cx="168747" cy="612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7.7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50487" y="3752107"/>
              <a:ext cx="111814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55507" y="3508782"/>
              <a:ext cx="7081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49887" y="3265458"/>
              <a:ext cx="919346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Flavor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84102" y="3143796"/>
              <a:ext cx="8509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56108" y="3022134"/>
              <a:ext cx="9069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84702" y="2900472"/>
              <a:ext cx="10497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Afterflavor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33707" y="2655838"/>
              <a:ext cx="7517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S_Springyness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68495" y="2535486"/>
              <a:ext cx="8821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Aftertaste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067895" y="2170500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9614" y="2047528"/>
              <a:ext cx="6398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31224" y="1927176"/>
              <a:ext cx="9566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30623" y="1805513"/>
              <a:ext cx="7578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940555" y="1683851"/>
              <a:ext cx="93800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Aroma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58509" y="1560880"/>
              <a:ext cx="70210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5209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529996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706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796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8100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5972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0.498 if recommended adjustments made.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Breakdown by Type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103412" y="2644906"/>
              <a:ext cx="5985903" cy="1085163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103412" y="1439169"/>
              <a:ext cx="1780552" cy="108516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2103412" y="3095209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tx8"/>
            <p:cNvSpPr/>
            <p:nvPr/>
          </p:nvSpPr>
          <p:spPr>
            <a:xfrm>
              <a:off x="2142437" y="3135911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77%</a:t>
              </a:r>
            </a:p>
          </p:txBody>
        </p:sp>
        <p:sp>
          <p:nvSpPr>
            <p:cNvPr id="10" name="pg9"/>
            <p:cNvSpPr/>
            <p:nvPr/>
          </p:nvSpPr>
          <p:spPr>
            <a:xfrm>
              <a:off x="2103412" y="1889472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tx10"/>
            <p:cNvSpPr/>
            <p:nvPr/>
          </p:nvSpPr>
          <p:spPr>
            <a:xfrm>
              <a:off x="2142437" y="1930174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23%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919583" y="3102656"/>
              <a:ext cx="821903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Respondent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1182413" y="1893273"/>
              <a:ext cx="55907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Sensory</a:t>
              </a:r>
            </a:p>
          </p:txBody>
        </p:sp>
        <p:sp>
          <p:nvSpPr>
            <p:cNvPr id="14" name="pl13"/>
            <p:cNvSpPr/>
            <p:nvPr/>
          </p:nvSpPr>
          <p:spPr>
            <a:xfrm>
              <a:off x="1769322" y="31874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769322" y="19817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103412" y="3910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656703" y="3910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5209994" y="3910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6763285" y="3910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8316576" y="3910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993279" y="3967682"/>
              <a:ext cx="220265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3504191" y="3967682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5057482" y="3967682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6610774" y="3967682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8164065" y="3967682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26" name="rc25"/>
            <p:cNvSpPr/>
            <p:nvPr/>
          </p:nvSpPr>
          <p:spPr>
            <a:xfrm>
              <a:off x="3977652" y="4418096"/>
              <a:ext cx="2237422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3977652" y="4418096"/>
              <a:ext cx="2237422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4116830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4125830" y="4496685"/>
              <a:ext cx="201456" cy="201456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297368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306368" y="4496685"/>
              <a:ext cx="201456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tx31"/>
            <p:cNvSpPr/>
            <p:nvPr/>
          </p:nvSpPr>
          <p:spPr>
            <a:xfrm>
              <a:off x="4405875" y="4512581"/>
              <a:ext cx="821903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Respondent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5586413" y="4508935"/>
              <a:ext cx="55907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Sensory</a:t>
              </a: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Nutramin Vitamin Adult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15"/>
          <p:cNvSpPr>
            <a:spLocks noGrp="1"/>
          </p:cNvSpPr>
          <p:nvPr>
            <p:ph sz="quarter" idx="12"/>
          </p:nvPr>
        </p:nvSpPr>
        <p:spPr>
          <a:xfrm>
            <a:off x="359153" y="1192388"/>
            <a:ext cx="8423275" cy="3070050"/>
          </a:xfrm>
        </p:spPr>
        <p:txBody>
          <a:bodyPr/>
          <a:lstStyle/>
          <a:p>
            <a:pPr/>
            <a:r>
              <a:rPr/>
              <a:t>Nutramin Vitamin Adult is locally optimal for each individual model attribute for this consumer group.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Olly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125531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100152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91915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58935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95841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815681"/>
              <a:ext cx="82994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00988"/>
              <a:ext cx="1164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355736"/>
              <a:ext cx="1164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395947"/>
              <a:ext cx="150246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3450695"/>
              <a:ext cx="187045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99265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242460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39271"/>
              <a:ext cx="193420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3694019"/>
              <a:ext cx="206981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665974"/>
              <a:ext cx="1484299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2720722"/>
              <a:ext cx="151873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152623"/>
              <a:ext cx="272916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3207371"/>
              <a:ext cx="108557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14340"/>
              <a:ext cx="168458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869088"/>
              <a:ext cx="262184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571016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162576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09299"/>
              <a:ext cx="272916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964047"/>
              <a:ext cx="138927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179326"/>
              <a:ext cx="245553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2234074"/>
              <a:ext cx="125714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36002"/>
              <a:ext cx="166783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1990750"/>
              <a:ext cx="27291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44312"/>
              <a:ext cx="272916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599060"/>
              <a:ext cx="130327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17609"/>
              <a:ext cx="134384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572357"/>
              <a:ext cx="173229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30961"/>
              <a:ext cx="34561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3085709"/>
              <a:ext cx="119150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057664"/>
              <a:ext cx="157779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11241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6708712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6.1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454924" y="17454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4.9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372555" y="32662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042753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411807" y="375397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5.7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283344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4.9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65038" y="229296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65038" y="235380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955862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323855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453396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453396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446051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878003" y="39353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49.3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387604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68.5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523212" y="36920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73.3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937696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40.7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972135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41.6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8182563" y="314456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35.6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538973" y="320649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14.2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137978" y="18062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30.0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075239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46.7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453396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453396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182563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19.6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842676" y="296211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908929" y="21712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39.5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710546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121232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19.8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8182563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32.5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8182563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29.5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756671" y="259818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14.1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6797241" y="351064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7185693" y="3570674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799011" y="302400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644903" y="308373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3.8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031196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453396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50487" y="3752107"/>
              <a:ext cx="111814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55507" y="3508782"/>
              <a:ext cx="7081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49887" y="3265458"/>
              <a:ext cx="919346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Flavor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84102" y="3143796"/>
              <a:ext cx="8509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56108" y="3022134"/>
              <a:ext cx="9069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84702" y="2900472"/>
              <a:ext cx="10497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Afterflavor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33707" y="2655838"/>
              <a:ext cx="7517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S_Springyness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68495" y="2535486"/>
              <a:ext cx="8821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Aftertaste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067895" y="2170500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9614" y="2047528"/>
              <a:ext cx="6398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31224" y="1927176"/>
              <a:ext cx="9566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30623" y="1805513"/>
              <a:ext cx="7578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940555" y="1683851"/>
              <a:ext cx="93800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Aroma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58509" y="1560880"/>
              <a:ext cx="70210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5209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529996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706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796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8100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5972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0.177 if recommended adjustments made.</a:t>
              </a: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One a day 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212427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28341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158142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106474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193768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815681"/>
              <a:ext cx="124228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00988"/>
              <a:ext cx="13174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355736"/>
              <a:ext cx="1317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395947"/>
              <a:ext cx="225531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3450695"/>
              <a:ext cx="145472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272916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174145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39271"/>
              <a:ext cx="234061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3694019"/>
              <a:ext cx="192902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665974"/>
              <a:ext cx="215536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272072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152623"/>
              <a:ext cx="4917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3207371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14340"/>
              <a:ext cx="25559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869088"/>
              <a:ext cx="27291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571016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1625764"/>
              <a:ext cx="73175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09299"/>
              <a:ext cx="215624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964047"/>
              <a:ext cx="11416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179326"/>
              <a:ext cx="1552581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2234074"/>
              <a:ext cx="140812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36002"/>
              <a:ext cx="2729166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1990750"/>
              <a:ext cx="268655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44312"/>
              <a:ext cx="149090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599060"/>
              <a:ext cx="136270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17609"/>
              <a:ext cx="182082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572357"/>
              <a:ext cx="117301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30961"/>
              <a:ext cx="191081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3085709"/>
              <a:ext cx="131873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057664"/>
              <a:ext cx="9840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11241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7577674" y="16846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10.3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736811" y="174654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034819" y="32662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17.5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518141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11.8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391083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695684" y="3815057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7.4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66571" y="229296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66571" y="235380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708708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908122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453396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453396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182563" y="3875676"/>
              <a:ext cx="192884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55.5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194852" y="39353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35.4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794014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82.9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382420" y="36920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68.3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608765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59.1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453396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458314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53396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009392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47.6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182563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50.8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453396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185153" y="162488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4.1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669021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567566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005978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861522" y="223319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22.7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8182563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32.4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8139954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31.9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944297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16.1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816104" y="259818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14.7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7274223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5.6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6626408" y="3570378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3.6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7364210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772134" y="308373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4.3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5551804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453396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50487" y="3752107"/>
              <a:ext cx="111814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55507" y="3508782"/>
              <a:ext cx="7081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49887" y="3265458"/>
              <a:ext cx="919346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Flavor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84102" y="3143796"/>
              <a:ext cx="8509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56108" y="3022134"/>
              <a:ext cx="9069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84702" y="2900472"/>
              <a:ext cx="10497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Afterflavor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33707" y="2655838"/>
              <a:ext cx="7517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S_Springyness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68495" y="2535486"/>
              <a:ext cx="8821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Aftertaste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067895" y="2170500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9614" y="2047528"/>
              <a:ext cx="6398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31224" y="1927176"/>
              <a:ext cx="9566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30623" y="1805513"/>
              <a:ext cx="7578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940555" y="1683851"/>
              <a:ext cx="93800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Aroma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58509" y="1560880"/>
              <a:ext cx="70210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5209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529996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706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796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8100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5972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0.070 if recommended adjustments made.</a:t>
              </a: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One a day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14289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65768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1733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179430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2590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815681"/>
              <a:ext cx="185005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00988"/>
              <a:ext cx="1350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355736"/>
              <a:ext cx="1350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395947"/>
              <a:ext cx="225531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3450695"/>
              <a:ext cx="199041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272916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202501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39271"/>
              <a:ext cx="2340617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3694019"/>
              <a:ext cx="232245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665974"/>
              <a:ext cx="8417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2720722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152623"/>
              <a:ext cx="4425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320737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14340"/>
              <a:ext cx="141029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869088"/>
              <a:ext cx="250208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571016"/>
              <a:ext cx="158758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1625764"/>
              <a:ext cx="61912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09299"/>
              <a:ext cx="39026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964047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179326"/>
              <a:ext cx="196681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2234074"/>
              <a:ext cx="164648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36002"/>
              <a:ext cx="131596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1990750"/>
              <a:ext cx="207641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44312"/>
              <a:ext cx="188942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599060"/>
              <a:ext cx="126271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17609"/>
              <a:ext cx="34840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572357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30961"/>
              <a:ext cx="274108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3085709"/>
              <a:ext cx="4111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057664"/>
              <a:ext cx="780699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112412"/>
              <a:ext cx="68339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596294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111082" y="174544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5470728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247699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19.9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479299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303448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66897" y="229296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66897" y="235380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708708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443810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453396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453396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182563" y="3875676"/>
              <a:ext cx="192884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55.5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478416" y="3936465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41.2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794014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82.9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775854" y="36920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82.3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461814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453396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497653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53396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6863694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25.1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955486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44.6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040981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8.8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072521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3.4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843659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453396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420213" y="21712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31.7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7099884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26.5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769360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15.6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529814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24.6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342820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716115" y="259708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801801" y="351064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453396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727505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494509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234096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136794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50487" y="3752107"/>
              <a:ext cx="111814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55507" y="3508782"/>
              <a:ext cx="7081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49887" y="3265458"/>
              <a:ext cx="919346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Flavor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84102" y="3143796"/>
              <a:ext cx="8509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56108" y="3022134"/>
              <a:ext cx="9069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84702" y="2900472"/>
              <a:ext cx="10497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Afterflavor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33707" y="2655838"/>
              <a:ext cx="7517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S_Springyness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68495" y="2535486"/>
              <a:ext cx="8821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Aftertaste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067895" y="2170500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9614" y="2047528"/>
              <a:ext cx="6398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31224" y="1927176"/>
              <a:ext cx="9566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30623" y="1805513"/>
              <a:ext cx="7578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940555" y="1683851"/>
              <a:ext cx="93800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Aroma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58509" y="1560880"/>
              <a:ext cx="70210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5209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529996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706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796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8100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5972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0.345 if recommended adjustments made.</a:t>
              </a:r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SmartyPants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1373404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118077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272916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244827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2729166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815681"/>
              <a:ext cx="261002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00988"/>
              <a:ext cx="1350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355736"/>
              <a:ext cx="1350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395947"/>
              <a:ext cx="175463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3450695"/>
              <a:ext cx="204320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121820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235042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39271"/>
              <a:ext cx="233899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3694019"/>
              <a:ext cx="244684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665974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2720722"/>
              <a:ext cx="3703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152623"/>
              <a:ext cx="5605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320737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14340"/>
              <a:ext cx="203274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869088"/>
              <a:ext cx="27291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571016"/>
              <a:ext cx="106070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1625764"/>
              <a:ext cx="62419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09299"/>
              <a:ext cx="19958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964047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179326"/>
              <a:ext cx="272916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2234074"/>
              <a:ext cx="17956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36002"/>
              <a:ext cx="185293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1990750"/>
              <a:ext cx="270003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44312"/>
              <a:ext cx="270425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599060"/>
              <a:ext cx="158953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17609"/>
              <a:ext cx="27789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572357"/>
              <a:ext cx="56251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30961"/>
              <a:ext cx="63561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3085709"/>
              <a:ext cx="127870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057664"/>
              <a:ext cx="9140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112412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6826801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634170" y="174654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5.7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182563" y="326622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30.3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901669" y="3328155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27.2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8182563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8063423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66897" y="229296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66897" y="235380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208034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496598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453396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453396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671599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24.8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803822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47.8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792389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82.8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900240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86.7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453396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490434" y="27187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509455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53396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486144" y="18062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182563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51.5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514097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5.9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077596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652983" y="290233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453396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8182563" y="21712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43.9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7249092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28.9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306334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22.0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8153434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32.0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8157655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29.2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042931" y="259818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17.2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731290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6015908" y="357147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1.7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089010" y="302400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732098" y="308483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4.1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367492" y="2049898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5.4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453396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50487" y="3752107"/>
              <a:ext cx="111814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55507" y="3508782"/>
              <a:ext cx="7081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49887" y="3265458"/>
              <a:ext cx="919346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Flavor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84102" y="3143796"/>
              <a:ext cx="8509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56108" y="3022134"/>
              <a:ext cx="9069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84702" y="2900472"/>
              <a:ext cx="10497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Afterflavor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33707" y="2655838"/>
              <a:ext cx="7517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S_Springyness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68495" y="2535486"/>
              <a:ext cx="8821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Aftertaste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067895" y="2170500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9614" y="2047528"/>
              <a:ext cx="6398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31224" y="1927176"/>
              <a:ext cx="9566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30623" y="1805513"/>
              <a:ext cx="7578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940555" y="1683851"/>
              <a:ext cx="93800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Aroma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58509" y="1560880"/>
              <a:ext cx="70210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5209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529996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706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796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8100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5972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0.057 if recommended adjustments made.</a:t>
              </a:r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Vitafusion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111043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48595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994262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77628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94977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815681"/>
              <a:ext cx="67644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00988"/>
              <a:ext cx="1350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355736"/>
              <a:ext cx="1350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395947"/>
              <a:ext cx="272916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3450695"/>
              <a:ext cx="245133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26147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228633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39271"/>
              <a:ext cx="272916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3694019"/>
              <a:ext cx="258919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665974"/>
              <a:ext cx="250072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2720722"/>
              <a:ext cx="166219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152623"/>
              <a:ext cx="163749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3207371"/>
              <a:ext cx="9101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14340"/>
              <a:ext cx="2128404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869088"/>
              <a:ext cx="219435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571016"/>
              <a:ext cx="419427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1625764"/>
              <a:ext cx="63669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09299"/>
              <a:ext cx="342148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964047"/>
              <a:ext cx="28646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179326"/>
              <a:ext cx="1664504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2234074"/>
              <a:ext cx="162892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36002"/>
              <a:ext cx="2191112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1990750"/>
              <a:ext cx="219616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44312"/>
              <a:ext cx="1145751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599060"/>
              <a:ext cx="111125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17609"/>
              <a:ext cx="31107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572357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30961"/>
              <a:ext cx="5958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3085709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057664"/>
              <a:ext cx="1548277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112412"/>
              <a:ext cx="130070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6563829" y="1684912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5.4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939347" y="174654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2.4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447659" y="32662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229686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403172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5.6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129845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66897" y="229296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66897" y="235380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8182563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904733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453396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453396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068192" y="38745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53.1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739727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46.5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182563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96.7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042593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91.7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954119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115588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45.6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617146" y="314566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544407" y="320649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581801" y="18062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37.9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647753" y="186710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39.1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872824" y="1562954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090087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795545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739860" y="296316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117901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26.8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7082323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26.2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644509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26.0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649564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26.1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599148" y="253735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564649" y="259712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12.0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484504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453396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459355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453396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001674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754100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7.6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50487" y="3752107"/>
              <a:ext cx="111814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55507" y="3508782"/>
              <a:ext cx="7081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49887" y="3265458"/>
              <a:ext cx="919346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Flavor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84102" y="3143796"/>
              <a:ext cx="8509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56108" y="3022134"/>
              <a:ext cx="9069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84702" y="2900472"/>
              <a:ext cx="10497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Afterflavor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33707" y="2655838"/>
              <a:ext cx="7517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S_Springyness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68495" y="2535486"/>
              <a:ext cx="8821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Aftertaste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067895" y="2170500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9614" y="2047528"/>
              <a:ext cx="6398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31224" y="1927176"/>
              <a:ext cx="9566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30623" y="1805513"/>
              <a:ext cx="7578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940555" y="1683851"/>
              <a:ext cx="93800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Aroma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58509" y="1560880"/>
              <a:ext cx="70210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81818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5209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529996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706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796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8100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59722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0.057 if recommended adjustments made.</a:t>
              </a: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Global Optimization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Comparison of Optima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Comparison of Optima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992106" y="1188720"/>
              <a:ext cx="3159787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096489" y="1258309"/>
              <a:ext cx="2985815" cy="29858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4589397" y="1407599"/>
              <a:ext cx="0" cy="1343616"/>
            </a:xfrm>
            <a:custGeom>
              <a:avLst/>
              <a:pathLst>
                <a:path w="0" h="1343616">
                  <a:moveTo>
                    <a:pt x="0" y="134361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589397" y="1473361"/>
              <a:ext cx="415200" cy="1277855"/>
            </a:xfrm>
            <a:custGeom>
              <a:avLst/>
              <a:pathLst>
                <a:path w="415200" h="1277855">
                  <a:moveTo>
                    <a:pt x="0" y="1277855"/>
                  </a:moveTo>
                  <a:lnTo>
                    <a:pt x="41520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4589397" y="1664207"/>
              <a:ext cx="789758" cy="1087008"/>
            </a:xfrm>
            <a:custGeom>
              <a:avLst/>
              <a:pathLst>
                <a:path w="789758" h="1087008">
                  <a:moveTo>
                    <a:pt x="0" y="1087008"/>
                  </a:moveTo>
                  <a:lnTo>
                    <a:pt x="789758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589397" y="1961458"/>
              <a:ext cx="1087008" cy="789758"/>
            </a:xfrm>
            <a:custGeom>
              <a:avLst/>
              <a:pathLst>
                <a:path w="1087008" h="789758">
                  <a:moveTo>
                    <a:pt x="0" y="789758"/>
                  </a:moveTo>
                  <a:lnTo>
                    <a:pt x="1087008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4589397" y="2336016"/>
              <a:ext cx="1277855" cy="415200"/>
            </a:xfrm>
            <a:custGeom>
              <a:avLst/>
              <a:pathLst>
                <a:path w="1277855" h="415200">
                  <a:moveTo>
                    <a:pt x="0" y="415200"/>
                  </a:moveTo>
                  <a:lnTo>
                    <a:pt x="1277855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589397" y="2751216"/>
              <a:ext cx="1343616" cy="0"/>
            </a:xfrm>
            <a:custGeom>
              <a:avLst/>
              <a:pathLst>
                <a:path w="1343616" h="0">
                  <a:moveTo>
                    <a:pt x="0" y="0"/>
                  </a:moveTo>
                  <a:lnTo>
                    <a:pt x="1343616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589397" y="2751216"/>
              <a:ext cx="1277855" cy="415200"/>
            </a:xfrm>
            <a:custGeom>
              <a:avLst/>
              <a:pathLst>
                <a:path w="1277855" h="415200">
                  <a:moveTo>
                    <a:pt x="0" y="0"/>
                  </a:moveTo>
                  <a:lnTo>
                    <a:pt x="1277855" y="41520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589397" y="2751216"/>
              <a:ext cx="1087008" cy="789758"/>
            </a:xfrm>
            <a:custGeom>
              <a:avLst/>
              <a:pathLst>
                <a:path w="1087008" h="789758">
                  <a:moveTo>
                    <a:pt x="0" y="0"/>
                  </a:moveTo>
                  <a:lnTo>
                    <a:pt x="1087008" y="789758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589397" y="2751216"/>
              <a:ext cx="789758" cy="1087008"/>
            </a:xfrm>
            <a:custGeom>
              <a:avLst/>
              <a:pathLst>
                <a:path w="789758" h="1087008">
                  <a:moveTo>
                    <a:pt x="0" y="0"/>
                  </a:moveTo>
                  <a:lnTo>
                    <a:pt x="789758" y="1087008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4589397" y="2751216"/>
              <a:ext cx="415200" cy="1277855"/>
            </a:xfrm>
            <a:custGeom>
              <a:avLst/>
              <a:pathLst>
                <a:path w="415200" h="1277855">
                  <a:moveTo>
                    <a:pt x="0" y="0"/>
                  </a:moveTo>
                  <a:lnTo>
                    <a:pt x="415200" y="1277855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4589397" y="2751216"/>
              <a:ext cx="0" cy="1343616"/>
            </a:xfrm>
            <a:custGeom>
              <a:avLst/>
              <a:pathLst>
                <a:path w="0" h="1343616">
                  <a:moveTo>
                    <a:pt x="0" y="0"/>
                  </a:moveTo>
                  <a:lnTo>
                    <a:pt x="0" y="1343616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174196" y="2751216"/>
              <a:ext cx="415200" cy="1277855"/>
            </a:xfrm>
            <a:custGeom>
              <a:avLst/>
              <a:pathLst>
                <a:path w="415200" h="1277855">
                  <a:moveTo>
                    <a:pt x="415200" y="0"/>
                  </a:moveTo>
                  <a:lnTo>
                    <a:pt x="0" y="1277855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99639" y="2751216"/>
              <a:ext cx="789758" cy="1087008"/>
            </a:xfrm>
            <a:custGeom>
              <a:avLst/>
              <a:pathLst>
                <a:path w="789758" h="1087008">
                  <a:moveTo>
                    <a:pt x="789758" y="0"/>
                  </a:moveTo>
                  <a:lnTo>
                    <a:pt x="0" y="1087008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502388" y="2751216"/>
              <a:ext cx="1087008" cy="789758"/>
            </a:xfrm>
            <a:custGeom>
              <a:avLst/>
              <a:pathLst>
                <a:path w="1087008" h="789758">
                  <a:moveTo>
                    <a:pt x="1087008" y="0"/>
                  </a:moveTo>
                  <a:lnTo>
                    <a:pt x="0" y="789758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311541" y="2751216"/>
              <a:ext cx="1277855" cy="415200"/>
            </a:xfrm>
            <a:custGeom>
              <a:avLst/>
              <a:pathLst>
                <a:path w="1277855" h="415200">
                  <a:moveTo>
                    <a:pt x="1277855" y="0"/>
                  </a:moveTo>
                  <a:lnTo>
                    <a:pt x="0" y="41520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245780" y="2751216"/>
              <a:ext cx="1343616" cy="0"/>
            </a:xfrm>
            <a:custGeom>
              <a:avLst/>
              <a:pathLst>
                <a:path w="1343616" h="0">
                  <a:moveTo>
                    <a:pt x="1343616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311541" y="2336016"/>
              <a:ext cx="1277855" cy="415200"/>
            </a:xfrm>
            <a:custGeom>
              <a:avLst/>
              <a:pathLst>
                <a:path w="1277855" h="415200">
                  <a:moveTo>
                    <a:pt x="1277855" y="41520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502388" y="1961458"/>
              <a:ext cx="1087008" cy="789758"/>
            </a:xfrm>
            <a:custGeom>
              <a:avLst/>
              <a:pathLst>
                <a:path w="1087008" h="789758">
                  <a:moveTo>
                    <a:pt x="1087008" y="78975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799639" y="1664207"/>
              <a:ext cx="789758" cy="1087008"/>
            </a:xfrm>
            <a:custGeom>
              <a:avLst/>
              <a:pathLst>
                <a:path w="789758" h="1087008">
                  <a:moveTo>
                    <a:pt x="789758" y="108700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174196" y="1473361"/>
              <a:ext cx="415200" cy="1277855"/>
            </a:xfrm>
            <a:custGeom>
              <a:avLst/>
              <a:pathLst>
                <a:path w="415200" h="1277855">
                  <a:moveTo>
                    <a:pt x="415200" y="127785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174196" y="1473361"/>
              <a:ext cx="415200" cy="1277855"/>
            </a:xfrm>
            <a:custGeom>
              <a:avLst/>
              <a:pathLst>
                <a:path w="415200" h="1277855">
                  <a:moveTo>
                    <a:pt x="415200" y="127785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379209" y="1424141"/>
              <a:ext cx="210187" cy="1327074"/>
            </a:xfrm>
            <a:custGeom>
              <a:avLst/>
              <a:pathLst>
                <a:path w="210187" h="1327074">
                  <a:moveTo>
                    <a:pt x="210187" y="132707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589397" y="1407599"/>
              <a:ext cx="0" cy="1343616"/>
            </a:xfrm>
            <a:custGeom>
              <a:avLst/>
              <a:pathLst>
                <a:path w="0" h="1343616">
                  <a:moveTo>
                    <a:pt x="0" y="134361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589397" y="1424141"/>
              <a:ext cx="210187" cy="1327074"/>
            </a:xfrm>
            <a:custGeom>
              <a:avLst/>
              <a:pathLst>
                <a:path w="210187" h="1327074">
                  <a:moveTo>
                    <a:pt x="0" y="1327074"/>
                  </a:moveTo>
                  <a:lnTo>
                    <a:pt x="21018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589397" y="1473361"/>
              <a:ext cx="415200" cy="1277855"/>
            </a:xfrm>
            <a:custGeom>
              <a:avLst/>
              <a:pathLst>
                <a:path w="415200" h="1277855">
                  <a:moveTo>
                    <a:pt x="0" y="1277855"/>
                  </a:moveTo>
                  <a:lnTo>
                    <a:pt x="41520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589397" y="1554045"/>
              <a:ext cx="609989" cy="1197171"/>
            </a:xfrm>
            <a:custGeom>
              <a:avLst/>
              <a:pathLst>
                <a:path w="609989" h="1197171">
                  <a:moveTo>
                    <a:pt x="0" y="1197171"/>
                  </a:moveTo>
                  <a:lnTo>
                    <a:pt x="6099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589397" y="1664207"/>
              <a:ext cx="789758" cy="1087008"/>
            </a:xfrm>
            <a:custGeom>
              <a:avLst/>
              <a:pathLst>
                <a:path w="789758" h="1087008">
                  <a:moveTo>
                    <a:pt x="0" y="1087008"/>
                  </a:moveTo>
                  <a:lnTo>
                    <a:pt x="7897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589397" y="1801136"/>
              <a:ext cx="950080" cy="950080"/>
            </a:xfrm>
            <a:custGeom>
              <a:avLst/>
              <a:pathLst>
                <a:path w="950080" h="950080">
                  <a:moveTo>
                    <a:pt x="0" y="950080"/>
                  </a:moveTo>
                  <a:lnTo>
                    <a:pt x="9500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589397" y="1961458"/>
              <a:ext cx="1087008" cy="789758"/>
            </a:xfrm>
            <a:custGeom>
              <a:avLst/>
              <a:pathLst>
                <a:path w="1087008" h="789758">
                  <a:moveTo>
                    <a:pt x="0" y="789758"/>
                  </a:moveTo>
                  <a:lnTo>
                    <a:pt x="10870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589397" y="2141227"/>
              <a:ext cx="1197171" cy="609989"/>
            </a:xfrm>
            <a:custGeom>
              <a:avLst/>
              <a:pathLst>
                <a:path w="1197171" h="609989">
                  <a:moveTo>
                    <a:pt x="0" y="609989"/>
                  </a:moveTo>
                  <a:lnTo>
                    <a:pt x="11971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589397" y="2336016"/>
              <a:ext cx="1277855" cy="415200"/>
            </a:xfrm>
            <a:custGeom>
              <a:avLst/>
              <a:pathLst>
                <a:path w="1277855" h="415200">
                  <a:moveTo>
                    <a:pt x="0" y="415200"/>
                  </a:moveTo>
                  <a:lnTo>
                    <a:pt x="127785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4589397" y="2541028"/>
              <a:ext cx="1327074" cy="210187"/>
            </a:xfrm>
            <a:custGeom>
              <a:avLst/>
              <a:pathLst>
                <a:path w="1327074" h="210187">
                  <a:moveTo>
                    <a:pt x="0" y="210187"/>
                  </a:moveTo>
                  <a:lnTo>
                    <a:pt x="13270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589397" y="2751216"/>
              <a:ext cx="1343616" cy="0"/>
            </a:xfrm>
            <a:custGeom>
              <a:avLst/>
              <a:pathLst>
                <a:path w="1343616" h="0">
                  <a:moveTo>
                    <a:pt x="0" y="0"/>
                  </a:moveTo>
                  <a:lnTo>
                    <a:pt x="13436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589397" y="2751216"/>
              <a:ext cx="1327074" cy="210187"/>
            </a:xfrm>
            <a:custGeom>
              <a:avLst/>
              <a:pathLst>
                <a:path w="1327074" h="210187">
                  <a:moveTo>
                    <a:pt x="0" y="0"/>
                  </a:moveTo>
                  <a:lnTo>
                    <a:pt x="1327074" y="210187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589397" y="2751216"/>
              <a:ext cx="1277855" cy="415200"/>
            </a:xfrm>
            <a:custGeom>
              <a:avLst/>
              <a:pathLst>
                <a:path w="1277855" h="415200">
                  <a:moveTo>
                    <a:pt x="0" y="0"/>
                  </a:moveTo>
                  <a:lnTo>
                    <a:pt x="1277855" y="41520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589397" y="2751216"/>
              <a:ext cx="1197171" cy="609989"/>
            </a:xfrm>
            <a:custGeom>
              <a:avLst/>
              <a:pathLst>
                <a:path w="1197171" h="609989">
                  <a:moveTo>
                    <a:pt x="0" y="0"/>
                  </a:moveTo>
                  <a:lnTo>
                    <a:pt x="1197171" y="609989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4589397" y="2751216"/>
              <a:ext cx="1087008" cy="789758"/>
            </a:xfrm>
            <a:custGeom>
              <a:avLst/>
              <a:pathLst>
                <a:path w="1087008" h="789758">
                  <a:moveTo>
                    <a:pt x="0" y="0"/>
                  </a:moveTo>
                  <a:lnTo>
                    <a:pt x="1087008" y="789758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4589397" y="2751216"/>
              <a:ext cx="950080" cy="950080"/>
            </a:xfrm>
            <a:custGeom>
              <a:avLst/>
              <a:pathLst>
                <a:path w="950080" h="950080">
                  <a:moveTo>
                    <a:pt x="0" y="0"/>
                  </a:moveTo>
                  <a:lnTo>
                    <a:pt x="950080" y="95008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4589397" y="2751216"/>
              <a:ext cx="789758" cy="1087008"/>
            </a:xfrm>
            <a:custGeom>
              <a:avLst/>
              <a:pathLst>
                <a:path w="789758" h="1087008">
                  <a:moveTo>
                    <a:pt x="0" y="0"/>
                  </a:moveTo>
                  <a:lnTo>
                    <a:pt x="789758" y="1087008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4589397" y="2751216"/>
              <a:ext cx="609989" cy="1197171"/>
            </a:xfrm>
            <a:custGeom>
              <a:avLst/>
              <a:pathLst>
                <a:path w="609989" h="1197171">
                  <a:moveTo>
                    <a:pt x="0" y="0"/>
                  </a:moveTo>
                  <a:lnTo>
                    <a:pt x="609989" y="1197171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4589397" y="2751216"/>
              <a:ext cx="415200" cy="1277855"/>
            </a:xfrm>
            <a:custGeom>
              <a:avLst/>
              <a:pathLst>
                <a:path w="415200" h="1277855">
                  <a:moveTo>
                    <a:pt x="0" y="0"/>
                  </a:moveTo>
                  <a:lnTo>
                    <a:pt x="415200" y="1277855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4589397" y="2751216"/>
              <a:ext cx="210187" cy="1327074"/>
            </a:xfrm>
            <a:custGeom>
              <a:avLst/>
              <a:pathLst>
                <a:path w="210187" h="1327074">
                  <a:moveTo>
                    <a:pt x="0" y="0"/>
                  </a:moveTo>
                  <a:lnTo>
                    <a:pt x="210187" y="1327074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4589397" y="2751216"/>
              <a:ext cx="0" cy="1343616"/>
            </a:xfrm>
            <a:custGeom>
              <a:avLst/>
              <a:pathLst>
                <a:path w="0" h="1343616">
                  <a:moveTo>
                    <a:pt x="0" y="0"/>
                  </a:moveTo>
                  <a:lnTo>
                    <a:pt x="0" y="1343616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4379209" y="2751216"/>
              <a:ext cx="210187" cy="1327074"/>
            </a:xfrm>
            <a:custGeom>
              <a:avLst/>
              <a:pathLst>
                <a:path w="210187" h="1327074">
                  <a:moveTo>
                    <a:pt x="210187" y="0"/>
                  </a:moveTo>
                  <a:lnTo>
                    <a:pt x="0" y="1327074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4174196" y="2751216"/>
              <a:ext cx="415200" cy="1277855"/>
            </a:xfrm>
            <a:custGeom>
              <a:avLst/>
              <a:pathLst>
                <a:path w="415200" h="1277855">
                  <a:moveTo>
                    <a:pt x="415200" y="0"/>
                  </a:moveTo>
                  <a:lnTo>
                    <a:pt x="0" y="1277855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979407" y="2751216"/>
              <a:ext cx="609989" cy="1197171"/>
            </a:xfrm>
            <a:custGeom>
              <a:avLst/>
              <a:pathLst>
                <a:path w="609989" h="1197171">
                  <a:moveTo>
                    <a:pt x="609989" y="0"/>
                  </a:moveTo>
                  <a:lnTo>
                    <a:pt x="0" y="1197171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799639" y="2751216"/>
              <a:ext cx="789758" cy="1087008"/>
            </a:xfrm>
            <a:custGeom>
              <a:avLst/>
              <a:pathLst>
                <a:path w="789758" h="1087008">
                  <a:moveTo>
                    <a:pt x="789758" y="0"/>
                  </a:moveTo>
                  <a:lnTo>
                    <a:pt x="0" y="1087008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639316" y="2751216"/>
              <a:ext cx="950080" cy="950080"/>
            </a:xfrm>
            <a:custGeom>
              <a:avLst/>
              <a:pathLst>
                <a:path w="950080" h="950080">
                  <a:moveTo>
                    <a:pt x="950080" y="0"/>
                  </a:moveTo>
                  <a:lnTo>
                    <a:pt x="0" y="95008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3502388" y="2751216"/>
              <a:ext cx="1087008" cy="789758"/>
            </a:xfrm>
            <a:custGeom>
              <a:avLst/>
              <a:pathLst>
                <a:path w="1087008" h="789758">
                  <a:moveTo>
                    <a:pt x="1087008" y="0"/>
                  </a:moveTo>
                  <a:lnTo>
                    <a:pt x="0" y="789758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3392225" y="2751216"/>
              <a:ext cx="1197171" cy="609989"/>
            </a:xfrm>
            <a:custGeom>
              <a:avLst/>
              <a:pathLst>
                <a:path w="1197171" h="609989">
                  <a:moveTo>
                    <a:pt x="1197171" y="0"/>
                  </a:moveTo>
                  <a:lnTo>
                    <a:pt x="0" y="609989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3311541" y="2751216"/>
              <a:ext cx="1277855" cy="415200"/>
            </a:xfrm>
            <a:custGeom>
              <a:avLst/>
              <a:pathLst>
                <a:path w="1277855" h="415200">
                  <a:moveTo>
                    <a:pt x="1277855" y="0"/>
                  </a:moveTo>
                  <a:lnTo>
                    <a:pt x="0" y="41520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262322" y="2751216"/>
              <a:ext cx="1327074" cy="210187"/>
            </a:xfrm>
            <a:custGeom>
              <a:avLst/>
              <a:pathLst>
                <a:path w="1327074" h="210187">
                  <a:moveTo>
                    <a:pt x="1327074" y="0"/>
                  </a:moveTo>
                  <a:lnTo>
                    <a:pt x="0" y="210187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245780" y="2751216"/>
              <a:ext cx="1343616" cy="0"/>
            </a:xfrm>
            <a:custGeom>
              <a:avLst/>
              <a:pathLst>
                <a:path w="1343616" h="0">
                  <a:moveTo>
                    <a:pt x="1343616" y="0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3262322" y="2541028"/>
              <a:ext cx="1327074" cy="210187"/>
            </a:xfrm>
            <a:custGeom>
              <a:avLst/>
              <a:pathLst>
                <a:path w="1327074" h="210187">
                  <a:moveTo>
                    <a:pt x="1327074" y="210187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3311541" y="2336016"/>
              <a:ext cx="1277855" cy="415200"/>
            </a:xfrm>
            <a:custGeom>
              <a:avLst/>
              <a:pathLst>
                <a:path w="1277855" h="415200">
                  <a:moveTo>
                    <a:pt x="1277855" y="415200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3392225" y="2141227"/>
              <a:ext cx="1197171" cy="609989"/>
            </a:xfrm>
            <a:custGeom>
              <a:avLst/>
              <a:pathLst>
                <a:path w="1197171" h="609989">
                  <a:moveTo>
                    <a:pt x="1197171" y="609989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3502388" y="1961458"/>
              <a:ext cx="1087008" cy="789758"/>
            </a:xfrm>
            <a:custGeom>
              <a:avLst/>
              <a:pathLst>
                <a:path w="1087008" h="789758">
                  <a:moveTo>
                    <a:pt x="1087008" y="789758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3639316" y="1801136"/>
              <a:ext cx="950080" cy="950080"/>
            </a:xfrm>
            <a:custGeom>
              <a:avLst/>
              <a:pathLst>
                <a:path w="950080" h="950080">
                  <a:moveTo>
                    <a:pt x="950080" y="950080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3799639" y="1664207"/>
              <a:ext cx="789758" cy="1087008"/>
            </a:xfrm>
            <a:custGeom>
              <a:avLst/>
              <a:pathLst>
                <a:path w="789758" h="1087008">
                  <a:moveTo>
                    <a:pt x="789758" y="1087008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3979407" y="1554045"/>
              <a:ext cx="609989" cy="1197171"/>
            </a:xfrm>
            <a:custGeom>
              <a:avLst/>
              <a:pathLst>
                <a:path w="609989" h="1197171">
                  <a:moveTo>
                    <a:pt x="609989" y="1197171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4174196" y="1473361"/>
              <a:ext cx="415200" cy="1277855"/>
            </a:xfrm>
            <a:custGeom>
              <a:avLst/>
              <a:pathLst>
                <a:path w="415200" h="1277855">
                  <a:moveTo>
                    <a:pt x="415200" y="127785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570850" y="2731929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565628" y="2734126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4567707" y="2728412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364895" y="2990548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4570256" y="2732488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4567026" y="2721278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4532556" y="2704798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4580846" y="2763811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4570559" y="2732567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584393" y="2713598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4570669" y="2731370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4570286" y="2733664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583538" y="2732488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582825" y="2723656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574166" y="2737301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570595" y="2732464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568776" y="2735093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571085" y="2731208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565628" y="2734126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5364895" y="2990548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570256" y="2732488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567344" y="2722256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533103" y="2705195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580846" y="2763811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584393" y="2713598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570669" y="2731370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570303" y="2733613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82530" y="2732488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583255" y="2723343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573742" y="2736718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4570625" y="2732474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4570644" y="2732522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4572212" y="2731987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4570850" y="2731929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4561671" y="2735411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4567711" y="2728417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5603279" y="3068004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4570441" y="2732488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4567674" y="2723272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4543326" y="2712622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4570876" y="2733126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4584096" y="2714007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4570669" y="2730746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570644" y="2732564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580480" y="2732488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580699" y="2725201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573742" y="2736718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567947" y="2731604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569981" y="2733435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571804" y="2732119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67026" y="2721278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567344" y="2722256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567674" y="2723272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4585754" y="2732327"/>
              <a:ext cx="17366" cy="18330"/>
            </a:xfrm>
            <a:custGeom>
              <a:avLst/>
              <a:pathLst>
                <a:path w="17366" h="18330">
                  <a:moveTo>
                    <a:pt x="0" y="7679"/>
                  </a:moveTo>
                  <a:lnTo>
                    <a:pt x="3642" y="17771"/>
                  </a:lnTo>
                  <a:lnTo>
                    <a:pt x="3824" y="18330"/>
                  </a:lnTo>
                  <a:lnTo>
                    <a:pt x="17366" y="0"/>
                  </a:lnTo>
                  <a:lnTo>
                    <a:pt x="15798" y="10057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4602266" y="2751216"/>
              <a:ext cx="781357" cy="258059"/>
            </a:xfrm>
            <a:custGeom>
              <a:avLst/>
              <a:pathLst>
                <a:path w="781357" h="258059">
                  <a:moveTo>
                    <a:pt x="0" y="0"/>
                  </a:moveTo>
                  <a:lnTo>
                    <a:pt x="41104" y="847"/>
                  </a:lnTo>
                  <a:lnTo>
                    <a:pt x="82176" y="2986"/>
                  </a:lnTo>
                  <a:lnTo>
                    <a:pt x="123183" y="6416"/>
                  </a:lnTo>
                  <a:lnTo>
                    <a:pt x="164096" y="11133"/>
                  </a:lnTo>
                  <a:lnTo>
                    <a:pt x="204884" y="17137"/>
                  </a:lnTo>
                  <a:lnTo>
                    <a:pt x="245517" y="24424"/>
                  </a:lnTo>
                  <a:lnTo>
                    <a:pt x="285964" y="32991"/>
                  </a:lnTo>
                  <a:lnTo>
                    <a:pt x="326197" y="42834"/>
                  </a:lnTo>
                  <a:lnTo>
                    <a:pt x="366183" y="53947"/>
                  </a:lnTo>
                  <a:lnTo>
                    <a:pt x="405895" y="66325"/>
                  </a:lnTo>
                  <a:lnTo>
                    <a:pt x="445300" y="79963"/>
                  </a:lnTo>
                  <a:lnTo>
                    <a:pt x="484371" y="94853"/>
                  </a:lnTo>
                  <a:lnTo>
                    <a:pt x="523077" y="110989"/>
                  </a:lnTo>
                  <a:lnTo>
                    <a:pt x="561389" y="128362"/>
                  </a:lnTo>
                  <a:lnTo>
                    <a:pt x="599278" y="146963"/>
                  </a:lnTo>
                  <a:lnTo>
                    <a:pt x="636714" y="166784"/>
                  </a:lnTo>
                  <a:lnTo>
                    <a:pt x="673668" y="187815"/>
                  </a:lnTo>
                  <a:lnTo>
                    <a:pt x="710113" y="210045"/>
                  </a:lnTo>
                  <a:lnTo>
                    <a:pt x="746018" y="233464"/>
                  </a:lnTo>
                  <a:lnTo>
                    <a:pt x="781357" y="258059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4592894" y="2756029"/>
              <a:ext cx="6680" cy="26510"/>
            </a:xfrm>
            <a:custGeom>
              <a:avLst/>
              <a:pathLst>
                <a:path w="6680" h="26510">
                  <a:moveTo>
                    <a:pt x="0" y="0"/>
                  </a:moveTo>
                  <a:lnTo>
                    <a:pt x="6680" y="2651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4551285" y="2723526"/>
              <a:ext cx="38038" cy="30295"/>
            </a:xfrm>
            <a:custGeom>
              <a:avLst/>
              <a:pathLst>
                <a:path w="38038" h="30295">
                  <a:moveTo>
                    <a:pt x="37730" y="28866"/>
                  </a:moveTo>
                  <a:lnTo>
                    <a:pt x="36219" y="30295"/>
                  </a:lnTo>
                  <a:lnTo>
                    <a:pt x="38003" y="27769"/>
                  </a:lnTo>
                  <a:lnTo>
                    <a:pt x="33071" y="29327"/>
                  </a:lnTo>
                  <a:lnTo>
                    <a:pt x="37699" y="27690"/>
                  </a:lnTo>
                  <a:lnTo>
                    <a:pt x="38038" y="27666"/>
                  </a:lnTo>
                  <a:lnTo>
                    <a:pt x="0" y="0"/>
                  </a:lnTo>
                  <a:lnTo>
                    <a:pt x="35150" y="23614"/>
                  </a:lnTo>
                  <a:lnTo>
                    <a:pt x="34469" y="16479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4586072" y="2732327"/>
              <a:ext cx="797551" cy="276949"/>
            </a:xfrm>
            <a:custGeom>
              <a:avLst/>
              <a:pathLst>
                <a:path w="797551" h="276949">
                  <a:moveTo>
                    <a:pt x="0" y="8657"/>
                  </a:moveTo>
                  <a:lnTo>
                    <a:pt x="3324" y="17771"/>
                  </a:lnTo>
                  <a:lnTo>
                    <a:pt x="3740" y="17609"/>
                  </a:lnTo>
                  <a:lnTo>
                    <a:pt x="17048" y="0"/>
                  </a:lnTo>
                  <a:lnTo>
                    <a:pt x="15911" y="9745"/>
                  </a:lnTo>
                  <a:lnTo>
                    <a:pt x="4867" y="18388"/>
                  </a:lnTo>
                  <a:lnTo>
                    <a:pt x="15185" y="18889"/>
                  </a:lnTo>
                  <a:lnTo>
                    <a:pt x="56341" y="19722"/>
                  </a:lnTo>
                  <a:lnTo>
                    <a:pt x="97463" y="21848"/>
                  </a:lnTo>
                  <a:lnTo>
                    <a:pt x="138521" y="25265"/>
                  </a:lnTo>
                  <a:lnTo>
                    <a:pt x="179485" y="29972"/>
                  </a:lnTo>
                  <a:lnTo>
                    <a:pt x="220324" y="35967"/>
                  </a:lnTo>
                  <a:lnTo>
                    <a:pt x="261008" y="43247"/>
                  </a:lnTo>
                  <a:lnTo>
                    <a:pt x="301507" y="51809"/>
                  </a:lnTo>
                  <a:lnTo>
                    <a:pt x="341790" y="61647"/>
                  </a:lnTo>
                  <a:lnTo>
                    <a:pt x="381828" y="72758"/>
                  </a:lnTo>
                  <a:lnTo>
                    <a:pt x="421591" y="85136"/>
                  </a:lnTo>
                  <a:lnTo>
                    <a:pt x="461047" y="98775"/>
                  </a:lnTo>
                  <a:lnTo>
                    <a:pt x="500169" y="113667"/>
                  </a:lnTo>
                  <a:lnTo>
                    <a:pt x="538926" y="129807"/>
                  </a:lnTo>
                  <a:lnTo>
                    <a:pt x="577288" y="147185"/>
                  </a:lnTo>
                  <a:lnTo>
                    <a:pt x="615227" y="165794"/>
                  </a:lnTo>
                  <a:lnTo>
                    <a:pt x="652712" y="185624"/>
                  </a:lnTo>
                  <a:lnTo>
                    <a:pt x="689716" y="206665"/>
                  </a:lnTo>
                  <a:lnTo>
                    <a:pt x="726210" y="228907"/>
                  </a:lnTo>
                  <a:lnTo>
                    <a:pt x="762164" y="252339"/>
                  </a:lnTo>
                  <a:lnTo>
                    <a:pt x="797551" y="276949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4592470" y="2755447"/>
              <a:ext cx="7104" cy="27093"/>
            </a:xfrm>
            <a:custGeom>
              <a:avLst/>
              <a:pathLst>
                <a:path w="7104" h="27093">
                  <a:moveTo>
                    <a:pt x="0" y="0"/>
                  </a:moveTo>
                  <a:lnTo>
                    <a:pt x="7104" y="27093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4551832" y="2723923"/>
              <a:ext cx="37565" cy="28930"/>
            </a:xfrm>
            <a:custGeom>
              <a:avLst/>
              <a:pathLst>
                <a:path w="37565" h="28930">
                  <a:moveTo>
                    <a:pt x="37199" y="28417"/>
                  </a:moveTo>
                  <a:lnTo>
                    <a:pt x="37540" y="27327"/>
                  </a:lnTo>
                  <a:lnTo>
                    <a:pt x="37565" y="27292"/>
                  </a:lnTo>
                  <a:lnTo>
                    <a:pt x="32524" y="28930"/>
                  </a:lnTo>
                  <a:lnTo>
                    <a:pt x="37152" y="27292"/>
                  </a:lnTo>
                  <a:lnTo>
                    <a:pt x="37521" y="2727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4586402" y="2732735"/>
              <a:ext cx="1035605" cy="353996"/>
            </a:xfrm>
            <a:custGeom>
              <a:avLst/>
              <a:pathLst>
                <a:path w="1035605" h="353996">
                  <a:moveTo>
                    <a:pt x="0" y="9264"/>
                  </a:moveTo>
                  <a:lnTo>
                    <a:pt x="2994" y="16739"/>
                  </a:lnTo>
                  <a:lnTo>
                    <a:pt x="3176" y="17921"/>
                  </a:lnTo>
                  <a:lnTo>
                    <a:pt x="16421" y="0"/>
                  </a:lnTo>
                  <a:lnTo>
                    <a:pt x="13024" y="11193"/>
                  </a:lnTo>
                  <a:lnTo>
                    <a:pt x="4129" y="18112"/>
                  </a:lnTo>
                  <a:lnTo>
                    <a:pt x="12805" y="18481"/>
                  </a:lnTo>
                  <a:lnTo>
                    <a:pt x="52652" y="19058"/>
                  </a:lnTo>
                  <a:lnTo>
                    <a:pt x="92480" y="20563"/>
                  </a:lnTo>
                  <a:lnTo>
                    <a:pt x="132275" y="22995"/>
                  </a:lnTo>
                  <a:lnTo>
                    <a:pt x="172021" y="26353"/>
                  </a:lnTo>
                  <a:lnTo>
                    <a:pt x="211700" y="30636"/>
                  </a:lnTo>
                  <a:lnTo>
                    <a:pt x="251297" y="35844"/>
                  </a:lnTo>
                  <a:lnTo>
                    <a:pt x="290795" y="41974"/>
                  </a:lnTo>
                  <a:lnTo>
                    <a:pt x="330180" y="49025"/>
                  </a:lnTo>
                  <a:lnTo>
                    <a:pt x="369433" y="56995"/>
                  </a:lnTo>
                  <a:lnTo>
                    <a:pt x="408541" y="65882"/>
                  </a:lnTo>
                  <a:lnTo>
                    <a:pt x="447485" y="75684"/>
                  </a:lnTo>
                  <a:lnTo>
                    <a:pt x="486252" y="86398"/>
                  </a:lnTo>
                  <a:lnTo>
                    <a:pt x="524823" y="98021"/>
                  </a:lnTo>
                  <a:lnTo>
                    <a:pt x="563184" y="110550"/>
                  </a:lnTo>
                  <a:lnTo>
                    <a:pt x="601320" y="123981"/>
                  </a:lnTo>
                  <a:lnTo>
                    <a:pt x="639213" y="138312"/>
                  </a:lnTo>
                  <a:lnTo>
                    <a:pt x="676848" y="153538"/>
                  </a:lnTo>
                  <a:lnTo>
                    <a:pt x="714210" y="169654"/>
                  </a:lnTo>
                  <a:lnTo>
                    <a:pt x="751282" y="186657"/>
                  </a:lnTo>
                  <a:lnTo>
                    <a:pt x="788050" y="204542"/>
                  </a:lnTo>
                  <a:lnTo>
                    <a:pt x="824498" y="223304"/>
                  </a:lnTo>
                  <a:lnTo>
                    <a:pt x="860610" y="242939"/>
                  </a:lnTo>
                  <a:lnTo>
                    <a:pt x="896372" y="263440"/>
                  </a:lnTo>
                  <a:lnTo>
                    <a:pt x="931767" y="284802"/>
                  </a:lnTo>
                  <a:lnTo>
                    <a:pt x="966781" y="307019"/>
                  </a:lnTo>
                  <a:lnTo>
                    <a:pt x="1001399" y="330086"/>
                  </a:lnTo>
                  <a:lnTo>
                    <a:pt x="1035605" y="353996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4589604" y="2751855"/>
              <a:ext cx="2866" cy="3591"/>
            </a:xfrm>
            <a:custGeom>
              <a:avLst/>
              <a:pathLst>
                <a:path w="2866" h="3591">
                  <a:moveTo>
                    <a:pt x="2866" y="359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4562054" y="2731350"/>
              <a:ext cx="27342" cy="22789"/>
            </a:xfrm>
            <a:custGeom>
              <a:avLst/>
              <a:pathLst>
                <a:path w="27342" h="22789">
                  <a:moveTo>
                    <a:pt x="27318" y="19941"/>
                  </a:moveTo>
                  <a:lnTo>
                    <a:pt x="26655" y="20812"/>
                  </a:lnTo>
                  <a:lnTo>
                    <a:pt x="27342" y="19865"/>
                  </a:lnTo>
                  <a:lnTo>
                    <a:pt x="18345" y="22789"/>
                  </a:lnTo>
                  <a:lnTo>
                    <a:pt x="27115" y="19865"/>
                  </a:lnTo>
                  <a:lnTo>
                    <a:pt x="24621" y="18981"/>
                  </a:lnTo>
                  <a:lnTo>
                    <a:pt x="0" y="0"/>
                  </a:lnTo>
                  <a:lnTo>
                    <a:pt x="24385" y="15794"/>
                  </a:lnTo>
                  <a:lnTo>
                    <a:pt x="24348" y="10649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g132"/>
            <p:cNvSpPr/>
            <p:nvPr/>
          </p:nvSpPr>
          <p:spPr>
            <a:xfrm>
              <a:off x="4361281" y="1405857"/>
              <a:ext cx="1268179" cy="191800"/>
            </a:xfrm>
            <a:custGeom>
              <a:avLst/>
              <a:pathLst>
                <a:path w="1268179" h="191800">
                  <a:moveTo>
                    <a:pt x="0" y="191800"/>
                  </a:moveTo>
                  <a:lnTo>
                    <a:pt x="1268179" y="191800"/>
                  </a:lnTo>
                  <a:lnTo>
                    <a:pt x="12681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tx133"/>
            <p:cNvSpPr/>
            <p:nvPr/>
          </p:nvSpPr>
          <p:spPr>
            <a:xfrm>
              <a:off x="4407001" y="1422003"/>
              <a:ext cx="1176739" cy="1299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S_Relevant Aroma</a:t>
              </a:r>
            </a:p>
          </p:txBody>
        </p:sp>
        <p:sp>
          <p:nvSpPr>
            <p:cNvPr id="135" name="pg134"/>
            <p:cNvSpPr/>
            <p:nvPr/>
          </p:nvSpPr>
          <p:spPr>
            <a:xfrm>
              <a:off x="3096489" y="3061290"/>
              <a:ext cx="865832" cy="191800"/>
            </a:xfrm>
            <a:custGeom>
              <a:avLst/>
              <a:pathLst>
                <a:path w="865832" h="191800">
                  <a:moveTo>
                    <a:pt x="0" y="191800"/>
                  </a:moveTo>
                  <a:lnTo>
                    <a:pt x="865832" y="191800"/>
                  </a:lnTo>
                  <a:lnTo>
                    <a:pt x="8658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tx135"/>
            <p:cNvSpPr/>
            <p:nvPr/>
          </p:nvSpPr>
          <p:spPr>
            <a:xfrm>
              <a:off x="2763275" y="3077435"/>
              <a:ext cx="1153326" cy="1299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S_Relevant Flavor</a:t>
              </a:r>
            </a:p>
          </p:txBody>
        </p:sp>
        <p:sp>
          <p:nvSpPr>
            <p:cNvPr id="137" name="pg136"/>
            <p:cNvSpPr/>
            <p:nvPr/>
          </p:nvSpPr>
          <p:spPr>
            <a:xfrm>
              <a:off x="3096489" y="1592463"/>
              <a:ext cx="1467780" cy="191800"/>
            </a:xfrm>
            <a:custGeom>
              <a:avLst/>
              <a:pathLst>
                <a:path w="1467780" h="191800">
                  <a:moveTo>
                    <a:pt x="0" y="191800"/>
                  </a:moveTo>
                  <a:lnTo>
                    <a:pt x="1467780" y="191800"/>
                  </a:lnTo>
                  <a:lnTo>
                    <a:pt x="14677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tx137"/>
            <p:cNvSpPr/>
            <p:nvPr/>
          </p:nvSpPr>
          <p:spPr>
            <a:xfrm>
              <a:off x="3115827" y="1608608"/>
              <a:ext cx="1402722" cy="1299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S_Relevant Afterflavor</a:t>
              </a:r>
            </a:p>
          </p:txBody>
        </p:sp>
        <p:sp>
          <p:nvSpPr>
            <p:cNvPr id="139" name="pg138"/>
            <p:cNvSpPr/>
            <p:nvPr/>
          </p:nvSpPr>
          <p:spPr>
            <a:xfrm>
              <a:off x="5364514" y="3061290"/>
              <a:ext cx="717789" cy="191800"/>
            </a:xfrm>
            <a:custGeom>
              <a:avLst/>
              <a:pathLst>
                <a:path w="717789" h="191800">
                  <a:moveTo>
                    <a:pt x="0" y="191800"/>
                  </a:moveTo>
                  <a:lnTo>
                    <a:pt x="717789" y="191800"/>
                  </a:lnTo>
                  <a:lnTo>
                    <a:pt x="7177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tx139"/>
            <p:cNvSpPr/>
            <p:nvPr/>
          </p:nvSpPr>
          <p:spPr>
            <a:xfrm>
              <a:off x="5410234" y="3077435"/>
              <a:ext cx="857242" cy="1299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1" name="pg140"/>
            <p:cNvSpPr/>
            <p:nvPr/>
          </p:nvSpPr>
          <p:spPr>
            <a:xfrm>
              <a:off x="3096489" y="2655316"/>
              <a:ext cx="606801" cy="191800"/>
            </a:xfrm>
            <a:custGeom>
              <a:avLst/>
              <a:pathLst>
                <a:path w="606801" h="191800">
                  <a:moveTo>
                    <a:pt x="0" y="191800"/>
                  </a:moveTo>
                  <a:lnTo>
                    <a:pt x="606801" y="191800"/>
                  </a:lnTo>
                  <a:lnTo>
                    <a:pt x="6068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tx141"/>
            <p:cNvSpPr/>
            <p:nvPr/>
          </p:nvSpPr>
          <p:spPr>
            <a:xfrm>
              <a:off x="2893706" y="2671462"/>
              <a:ext cx="763864" cy="1299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43" name="pg142"/>
            <p:cNvSpPr/>
            <p:nvPr/>
          </p:nvSpPr>
          <p:spPr>
            <a:xfrm>
              <a:off x="4757160" y="3427524"/>
              <a:ext cx="1325143" cy="191800"/>
            </a:xfrm>
            <a:custGeom>
              <a:avLst/>
              <a:pathLst>
                <a:path w="1325143" h="191800">
                  <a:moveTo>
                    <a:pt x="0" y="191800"/>
                  </a:moveTo>
                  <a:lnTo>
                    <a:pt x="1325143" y="191800"/>
                  </a:lnTo>
                  <a:lnTo>
                    <a:pt x="1325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tx143"/>
            <p:cNvSpPr/>
            <p:nvPr/>
          </p:nvSpPr>
          <p:spPr>
            <a:xfrm>
              <a:off x="4802880" y="3442027"/>
              <a:ext cx="1698738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5" name="pg144"/>
            <p:cNvSpPr/>
            <p:nvPr/>
          </p:nvSpPr>
          <p:spPr>
            <a:xfrm>
              <a:off x="3483933" y="3969074"/>
              <a:ext cx="2210927" cy="191800"/>
            </a:xfrm>
            <a:custGeom>
              <a:avLst/>
              <a:pathLst>
                <a:path w="2210927" h="191800">
                  <a:moveTo>
                    <a:pt x="0" y="191800"/>
                  </a:moveTo>
                  <a:lnTo>
                    <a:pt x="2210927" y="191800"/>
                  </a:lnTo>
                  <a:lnTo>
                    <a:pt x="22109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tx145"/>
            <p:cNvSpPr/>
            <p:nvPr/>
          </p:nvSpPr>
          <p:spPr>
            <a:xfrm>
              <a:off x="3529653" y="3983577"/>
              <a:ext cx="2119487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7" name="pg146"/>
            <p:cNvSpPr/>
            <p:nvPr/>
          </p:nvSpPr>
          <p:spPr>
            <a:xfrm>
              <a:off x="3744133" y="1405857"/>
              <a:ext cx="878580" cy="191800"/>
            </a:xfrm>
            <a:custGeom>
              <a:avLst/>
              <a:pathLst>
                <a:path w="878580" h="191800">
                  <a:moveTo>
                    <a:pt x="0" y="191800"/>
                  </a:moveTo>
                  <a:lnTo>
                    <a:pt x="878580" y="191800"/>
                  </a:lnTo>
                  <a:lnTo>
                    <a:pt x="8785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tx147"/>
            <p:cNvSpPr/>
            <p:nvPr/>
          </p:nvSpPr>
          <p:spPr>
            <a:xfrm>
              <a:off x="3789853" y="1423714"/>
              <a:ext cx="787140" cy="128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49" name="pg148"/>
            <p:cNvSpPr/>
            <p:nvPr/>
          </p:nvSpPr>
          <p:spPr>
            <a:xfrm>
              <a:off x="3096489" y="1883108"/>
              <a:ext cx="927808" cy="191800"/>
            </a:xfrm>
            <a:custGeom>
              <a:avLst/>
              <a:pathLst>
                <a:path w="927808" h="191800">
                  <a:moveTo>
                    <a:pt x="0" y="191800"/>
                  </a:moveTo>
                  <a:lnTo>
                    <a:pt x="927808" y="191800"/>
                  </a:lnTo>
                  <a:lnTo>
                    <a:pt x="9278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tx149"/>
            <p:cNvSpPr/>
            <p:nvPr/>
          </p:nvSpPr>
          <p:spPr>
            <a:xfrm>
              <a:off x="3074510" y="1897611"/>
              <a:ext cx="904068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51" name="pg150"/>
            <p:cNvSpPr/>
            <p:nvPr/>
          </p:nvSpPr>
          <p:spPr>
            <a:xfrm>
              <a:off x="4478140" y="3904775"/>
              <a:ext cx="1034461" cy="191800"/>
            </a:xfrm>
            <a:custGeom>
              <a:avLst/>
              <a:pathLst>
                <a:path w="1034461" h="191800">
                  <a:moveTo>
                    <a:pt x="0" y="191800"/>
                  </a:moveTo>
                  <a:lnTo>
                    <a:pt x="1034461" y="191800"/>
                  </a:lnTo>
                  <a:lnTo>
                    <a:pt x="103446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tx151"/>
            <p:cNvSpPr/>
            <p:nvPr/>
          </p:nvSpPr>
          <p:spPr>
            <a:xfrm>
              <a:off x="4523860" y="3919277"/>
              <a:ext cx="943021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S_Springyness</a:t>
              </a:r>
            </a:p>
          </p:txBody>
        </p:sp>
        <p:sp>
          <p:nvSpPr>
            <p:cNvPr id="153" name="pg152"/>
            <p:cNvSpPr/>
            <p:nvPr/>
          </p:nvSpPr>
          <p:spPr>
            <a:xfrm>
              <a:off x="3096489" y="3427524"/>
              <a:ext cx="1009514" cy="191800"/>
            </a:xfrm>
            <a:custGeom>
              <a:avLst/>
              <a:pathLst>
                <a:path w="1009514" h="191800">
                  <a:moveTo>
                    <a:pt x="0" y="191800"/>
                  </a:moveTo>
                  <a:lnTo>
                    <a:pt x="1009514" y="191800"/>
                  </a:lnTo>
                  <a:lnTo>
                    <a:pt x="10095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tx153"/>
            <p:cNvSpPr/>
            <p:nvPr/>
          </p:nvSpPr>
          <p:spPr>
            <a:xfrm>
              <a:off x="2992804" y="3443670"/>
              <a:ext cx="1067479" cy="1299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S_Vitamin Flavor</a:t>
              </a:r>
            </a:p>
          </p:txBody>
        </p:sp>
        <p:sp>
          <p:nvSpPr>
            <p:cNvPr id="155" name="pg154"/>
            <p:cNvSpPr/>
            <p:nvPr/>
          </p:nvSpPr>
          <p:spPr>
            <a:xfrm>
              <a:off x="4840506" y="1592463"/>
              <a:ext cx="1042197" cy="191800"/>
            </a:xfrm>
            <a:custGeom>
              <a:avLst/>
              <a:pathLst>
                <a:path w="1042197" h="191800">
                  <a:moveTo>
                    <a:pt x="0" y="191800"/>
                  </a:moveTo>
                  <a:lnTo>
                    <a:pt x="1042197" y="191800"/>
                  </a:lnTo>
                  <a:lnTo>
                    <a:pt x="10421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tx155"/>
            <p:cNvSpPr/>
            <p:nvPr/>
          </p:nvSpPr>
          <p:spPr>
            <a:xfrm>
              <a:off x="4886226" y="1608608"/>
              <a:ext cx="950757" cy="1299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S_Sweet Taste</a:t>
              </a:r>
            </a:p>
          </p:txBody>
        </p:sp>
        <p:sp>
          <p:nvSpPr>
            <p:cNvPr id="157" name="pg156"/>
            <p:cNvSpPr/>
            <p:nvPr/>
          </p:nvSpPr>
          <p:spPr>
            <a:xfrm>
              <a:off x="4103281" y="1341557"/>
              <a:ext cx="972232" cy="191800"/>
            </a:xfrm>
            <a:custGeom>
              <a:avLst/>
              <a:pathLst>
                <a:path w="972232" h="191800">
                  <a:moveTo>
                    <a:pt x="0" y="191800"/>
                  </a:moveTo>
                  <a:lnTo>
                    <a:pt x="972232" y="191800"/>
                  </a:lnTo>
                  <a:lnTo>
                    <a:pt x="9722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tx157"/>
            <p:cNvSpPr/>
            <p:nvPr/>
          </p:nvSpPr>
          <p:spPr>
            <a:xfrm>
              <a:off x="4149001" y="1356060"/>
              <a:ext cx="880792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S_Roughness</a:t>
              </a:r>
            </a:p>
          </p:txBody>
        </p:sp>
        <p:sp>
          <p:nvSpPr>
            <p:cNvPr id="159" name="pg158"/>
            <p:cNvSpPr/>
            <p:nvPr/>
          </p:nvSpPr>
          <p:spPr>
            <a:xfrm>
              <a:off x="3479265" y="3904775"/>
              <a:ext cx="1408315" cy="191800"/>
            </a:xfrm>
            <a:custGeom>
              <a:avLst/>
              <a:pathLst>
                <a:path w="1408315" h="191800">
                  <a:moveTo>
                    <a:pt x="0" y="191800"/>
                  </a:moveTo>
                  <a:lnTo>
                    <a:pt x="1408315" y="191800"/>
                  </a:lnTo>
                  <a:lnTo>
                    <a:pt x="14083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tx159"/>
            <p:cNvSpPr/>
            <p:nvPr/>
          </p:nvSpPr>
          <p:spPr>
            <a:xfrm>
              <a:off x="3524985" y="3920920"/>
              <a:ext cx="1316875" cy="1299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S_Vitamin Afterflavor</a:t>
              </a:r>
            </a:p>
          </p:txBody>
        </p:sp>
        <p:sp>
          <p:nvSpPr>
            <p:cNvPr id="161" name="pg160"/>
            <p:cNvSpPr/>
            <p:nvPr/>
          </p:nvSpPr>
          <p:spPr>
            <a:xfrm>
              <a:off x="5428814" y="2655316"/>
              <a:ext cx="653490" cy="191800"/>
            </a:xfrm>
            <a:custGeom>
              <a:avLst/>
              <a:pathLst>
                <a:path w="653490" h="191800">
                  <a:moveTo>
                    <a:pt x="0" y="191800"/>
                  </a:moveTo>
                  <a:lnTo>
                    <a:pt x="653490" y="191800"/>
                  </a:lnTo>
                  <a:lnTo>
                    <a:pt x="6534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tx161"/>
            <p:cNvSpPr/>
            <p:nvPr/>
          </p:nvSpPr>
          <p:spPr>
            <a:xfrm>
              <a:off x="5474534" y="2671462"/>
              <a:ext cx="857242" cy="1299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S_Sour Taste</a:t>
              </a:r>
            </a:p>
          </p:txBody>
        </p:sp>
        <p:sp>
          <p:nvSpPr>
            <p:cNvPr id="163" name="pg162"/>
            <p:cNvSpPr/>
            <p:nvPr/>
          </p:nvSpPr>
          <p:spPr>
            <a:xfrm>
              <a:off x="5006454" y="1883108"/>
              <a:ext cx="1075850" cy="191800"/>
            </a:xfrm>
            <a:custGeom>
              <a:avLst/>
              <a:pathLst>
                <a:path w="1075850" h="191800">
                  <a:moveTo>
                    <a:pt x="0" y="191800"/>
                  </a:moveTo>
                  <a:lnTo>
                    <a:pt x="1075850" y="191800"/>
                  </a:lnTo>
                  <a:lnTo>
                    <a:pt x="10758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tx163"/>
            <p:cNvSpPr/>
            <p:nvPr/>
          </p:nvSpPr>
          <p:spPr>
            <a:xfrm>
              <a:off x="5052174" y="1899254"/>
              <a:ext cx="1200152" cy="1299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S_Sweet Aftertaste</a:t>
              </a:r>
            </a:p>
          </p:txBody>
        </p:sp>
        <p:sp>
          <p:nvSpPr>
            <p:cNvPr id="165" name="pg164"/>
            <p:cNvSpPr/>
            <p:nvPr/>
          </p:nvSpPr>
          <p:spPr>
            <a:xfrm>
              <a:off x="4762566" y="3718169"/>
              <a:ext cx="1198077" cy="191800"/>
            </a:xfrm>
            <a:custGeom>
              <a:avLst/>
              <a:pathLst>
                <a:path w="1198077" h="191800">
                  <a:moveTo>
                    <a:pt x="0" y="191800"/>
                  </a:moveTo>
                  <a:lnTo>
                    <a:pt x="1198077" y="191800"/>
                  </a:lnTo>
                  <a:lnTo>
                    <a:pt x="11980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tx165"/>
            <p:cNvSpPr/>
            <p:nvPr/>
          </p:nvSpPr>
          <p:spPr>
            <a:xfrm>
              <a:off x="4808286" y="3734315"/>
              <a:ext cx="1106637" cy="1299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S_Sour Aftertaste</a:t>
              </a:r>
            </a:p>
          </p:txBody>
        </p:sp>
        <p:sp>
          <p:nvSpPr>
            <p:cNvPr id="167" name="pg166"/>
            <p:cNvSpPr/>
            <p:nvPr/>
          </p:nvSpPr>
          <p:spPr>
            <a:xfrm>
              <a:off x="3096489" y="2249342"/>
              <a:ext cx="733330" cy="191800"/>
            </a:xfrm>
            <a:custGeom>
              <a:avLst/>
              <a:pathLst>
                <a:path w="733330" h="191800">
                  <a:moveTo>
                    <a:pt x="0" y="191800"/>
                  </a:moveTo>
                  <a:lnTo>
                    <a:pt x="733330" y="191800"/>
                  </a:lnTo>
                  <a:lnTo>
                    <a:pt x="7333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tx167"/>
            <p:cNvSpPr/>
            <p:nvPr/>
          </p:nvSpPr>
          <p:spPr>
            <a:xfrm>
              <a:off x="2895777" y="2265488"/>
              <a:ext cx="888322" cy="1299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S_Bitter Taste</a:t>
              </a:r>
            </a:p>
          </p:txBody>
        </p:sp>
        <p:sp>
          <p:nvSpPr>
            <p:cNvPr id="169" name="pg168"/>
            <p:cNvSpPr/>
            <p:nvPr/>
          </p:nvSpPr>
          <p:spPr>
            <a:xfrm>
              <a:off x="3202610" y="3718169"/>
              <a:ext cx="1229158" cy="191800"/>
            </a:xfrm>
            <a:custGeom>
              <a:avLst/>
              <a:pathLst>
                <a:path w="1229158" h="191800">
                  <a:moveTo>
                    <a:pt x="0" y="191800"/>
                  </a:moveTo>
                  <a:lnTo>
                    <a:pt x="1229158" y="191800"/>
                  </a:lnTo>
                  <a:lnTo>
                    <a:pt x="12291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tx169"/>
            <p:cNvSpPr/>
            <p:nvPr/>
          </p:nvSpPr>
          <p:spPr>
            <a:xfrm>
              <a:off x="3248330" y="3734315"/>
              <a:ext cx="1137718" cy="1299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S_Bitter Aftertaste</a:t>
              </a:r>
            </a:p>
          </p:txBody>
        </p:sp>
        <p:sp>
          <p:nvSpPr>
            <p:cNvPr id="171" name="pg170"/>
            <p:cNvSpPr/>
            <p:nvPr/>
          </p:nvSpPr>
          <p:spPr>
            <a:xfrm>
              <a:off x="5391761" y="2249342"/>
              <a:ext cx="690543" cy="191800"/>
            </a:xfrm>
            <a:custGeom>
              <a:avLst/>
              <a:pathLst>
                <a:path w="690543" h="191800">
                  <a:moveTo>
                    <a:pt x="0" y="191800"/>
                  </a:moveTo>
                  <a:lnTo>
                    <a:pt x="690543" y="191800"/>
                  </a:lnTo>
                  <a:lnTo>
                    <a:pt x="6905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tx171"/>
            <p:cNvSpPr/>
            <p:nvPr/>
          </p:nvSpPr>
          <p:spPr>
            <a:xfrm>
              <a:off x="5437481" y="2263845"/>
              <a:ext cx="802748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S_Astringent</a:t>
              </a:r>
            </a:p>
          </p:txBody>
        </p:sp>
        <p:sp>
          <p:nvSpPr>
            <p:cNvPr id="173" name="rc172"/>
            <p:cNvSpPr/>
            <p:nvPr/>
          </p:nvSpPr>
          <p:spPr>
            <a:xfrm>
              <a:off x="3148907" y="4418096"/>
              <a:ext cx="288097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rc173"/>
            <p:cNvSpPr/>
            <p:nvPr/>
          </p:nvSpPr>
          <p:spPr>
            <a:xfrm>
              <a:off x="3148907" y="4418096"/>
              <a:ext cx="288097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3218496" y="4510721"/>
              <a:ext cx="516731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</a:t>
              </a:r>
            </a:p>
          </p:txBody>
        </p:sp>
        <p:sp>
          <p:nvSpPr>
            <p:cNvPr id="176" name="rc175"/>
            <p:cNvSpPr/>
            <p:nvPr/>
          </p:nvSpPr>
          <p:spPr>
            <a:xfrm>
              <a:off x="3811143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3902142" y="4578685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3833088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rc178"/>
            <p:cNvSpPr/>
            <p:nvPr/>
          </p:nvSpPr>
          <p:spPr>
            <a:xfrm>
              <a:off x="4317922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4408922" y="4578685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4339868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rc181"/>
            <p:cNvSpPr/>
            <p:nvPr/>
          </p:nvSpPr>
          <p:spPr>
            <a:xfrm>
              <a:off x="5177068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5268067" y="4578685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5199013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tx184"/>
            <p:cNvSpPr/>
            <p:nvPr/>
          </p:nvSpPr>
          <p:spPr>
            <a:xfrm>
              <a:off x="4106514" y="4553777"/>
              <a:ext cx="13549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All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13294" y="4550800"/>
              <a:ext cx="487858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Cluster 1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5472439" y="4550800"/>
              <a:ext cx="487858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Cluster 2</a:t>
              </a:r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Global Optimization: Cluster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Visualizations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Centrum 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223751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57839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177287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99426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184816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815681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00988"/>
              <a:ext cx="1350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355736"/>
              <a:ext cx="1350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395947"/>
              <a:ext cx="266933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3450695"/>
              <a:ext cx="27291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219381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110205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39271"/>
              <a:ext cx="255644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3694019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665974"/>
              <a:ext cx="270999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2720722"/>
              <a:ext cx="250072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152623"/>
              <a:ext cx="65893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3207371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14340"/>
              <a:ext cx="137718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869088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571016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1625764"/>
              <a:ext cx="41942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09299"/>
              <a:ext cx="123494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964047"/>
              <a:ext cx="34214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179326"/>
              <a:ext cx="240813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2234074"/>
              <a:ext cx="153412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36002"/>
              <a:ext cx="131164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1990750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44312"/>
              <a:ext cx="245755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599060"/>
              <a:ext cx="100698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17609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572357"/>
              <a:ext cx="3110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30961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3085709"/>
              <a:ext cx="2745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057664"/>
              <a:ext cx="170791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112412"/>
              <a:ext cx="57609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7690912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10.8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031796" y="17454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226270" y="32662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447659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301562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453396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66897" y="229296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66897" y="235380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8122736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8182563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453396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453396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647216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44.6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555453" y="3936465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22.4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009844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90.5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82563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96.7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8163390" y="265791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74.3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954119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112330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53396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6830578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182563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182563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15.1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872824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688338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8.9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795545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861532" y="21712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38.8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987524" y="223319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24.7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765039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15.6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8182563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32.4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910951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26.6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460377" y="259712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8182563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484504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8182563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480854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161312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029494" y="211043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3.4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50487" y="3752107"/>
              <a:ext cx="111814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55507" y="3508782"/>
              <a:ext cx="7081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49887" y="3265458"/>
              <a:ext cx="919346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Flavor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84102" y="3143796"/>
              <a:ext cx="8509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56108" y="3022134"/>
              <a:ext cx="9069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84702" y="2900472"/>
              <a:ext cx="10497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Afterflavor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33707" y="2655838"/>
              <a:ext cx="7517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S_Springyness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68495" y="2535486"/>
              <a:ext cx="8821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Aftertaste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067895" y="2170500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9614" y="2047528"/>
              <a:ext cx="6398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31224" y="1927176"/>
              <a:ext cx="9566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30623" y="1805513"/>
              <a:ext cx="7578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940555" y="1683851"/>
              <a:ext cx="93800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Aroma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58509" y="1560880"/>
              <a:ext cx="70210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Top Sensory Variables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518006" y="1577810"/>
              <a:ext cx="3222157" cy="1337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3518006" y="1726415"/>
              <a:ext cx="2757275" cy="1337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3518006" y="1280599"/>
              <a:ext cx="4638670" cy="1337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3518006" y="1875021"/>
              <a:ext cx="2293252" cy="1337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3518006" y="2023626"/>
              <a:ext cx="1609413" cy="1337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3518006" y="2469442"/>
              <a:ext cx="1201148" cy="1337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3518006" y="2320837"/>
              <a:ext cx="1374391" cy="1337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3518006" y="1429205"/>
              <a:ext cx="4008463" cy="1337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3518006" y="2915258"/>
              <a:ext cx="1060426" cy="1337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3518006" y="2766653"/>
              <a:ext cx="1095455" cy="1337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3518006" y="3658285"/>
              <a:ext cx="942737" cy="1337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3518006" y="3955496"/>
              <a:ext cx="922693" cy="1337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518006" y="3063864"/>
              <a:ext cx="1048854" cy="1337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518006" y="3361075"/>
              <a:ext cx="959867" cy="1337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518006" y="4104101"/>
              <a:ext cx="909769" cy="1337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518006" y="3806891"/>
              <a:ext cx="927670" cy="1337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518006" y="3212469"/>
              <a:ext cx="966359" cy="1337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3518006" y="4252707"/>
              <a:ext cx="892490" cy="1337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3518006" y="3509680"/>
              <a:ext cx="955919" cy="1337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3518006" y="2618048"/>
              <a:ext cx="1114826" cy="1337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3518006" y="2172232"/>
              <a:ext cx="1515115" cy="1337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6"/>
            <p:cNvSpPr/>
            <p:nvPr/>
          </p:nvSpPr>
          <p:spPr>
            <a:xfrm>
              <a:off x="3518006" y="1552403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>
              <a:off x="3557032" y="1593105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9" name="pg28"/>
            <p:cNvSpPr/>
            <p:nvPr/>
          </p:nvSpPr>
          <p:spPr>
            <a:xfrm>
              <a:off x="3518006" y="1701009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>
              <a:off x="3557032" y="1741711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1" name="pg30"/>
            <p:cNvSpPr/>
            <p:nvPr/>
          </p:nvSpPr>
          <p:spPr>
            <a:xfrm>
              <a:off x="3518006" y="1258309"/>
              <a:ext cx="351802" cy="181442"/>
            </a:xfrm>
            <a:custGeom>
              <a:avLst/>
              <a:pathLst>
                <a:path w="351802" h="181442">
                  <a:moveTo>
                    <a:pt x="0" y="181442"/>
                  </a:moveTo>
                  <a:lnTo>
                    <a:pt x="351802" y="181442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1"/>
            <p:cNvSpPr/>
            <p:nvPr/>
          </p:nvSpPr>
          <p:spPr>
            <a:xfrm>
              <a:off x="3557032" y="1295895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3" name="pg32"/>
            <p:cNvSpPr/>
            <p:nvPr/>
          </p:nvSpPr>
          <p:spPr>
            <a:xfrm>
              <a:off x="3518006" y="1849614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3557032" y="1890316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5" name="pg34"/>
            <p:cNvSpPr/>
            <p:nvPr/>
          </p:nvSpPr>
          <p:spPr>
            <a:xfrm>
              <a:off x="3518006" y="1998220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5"/>
            <p:cNvSpPr/>
            <p:nvPr/>
          </p:nvSpPr>
          <p:spPr>
            <a:xfrm>
              <a:off x="3557032" y="2038922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pg36"/>
            <p:cNvSpPr/>
            <p:nvPr/>
          </p:nvSpPr>
          <p:spPr>
            <a:xfrm>
              <a:off x="3518006" y="2444036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7"/>
            <p:cNvSpPr/>
            <p:nvPr/>
          </p:nvSpPr>
          <p:spPr>
            <a:xfrm>
              <a:off x="3557032" y="2484738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pg38"/>
            <p:cNvSpPr/>
            <p:nvPr/>
          </p:nvSpPr>
          <p:spPr>
            <a:xfrm>
              <a:off x="3518006" y="2295430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39"/>
            <p:cNvSpPr/>
            <p:nvPr/>
          </p:nvSpPr>
          <p:spPr>
            <a:xfrm>
              <a:off x="3557032" y="2336132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pg40"/>
            <p:cNvSpPr/>
            <p:nvPr/>
          </p:nvSpPr>
          <p:spPr>
            <a:xfrm>
              <a:off x="3518006" y="1403798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1"/>
            <p:cNvSpPr/>
            <p:nvPr/>
          </p:nvSpPr>
          <p:spPr>
            <a:xfrm>
              <a:off x="3557032" y="1444500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43" name="pg42"/>
            <p:cNvSpPr/>
            <p:nvPr/>
          </p:nvSpPr>
          <p:spPr>
            <a:xfrm>
              <a:off x="3518006" y="2889852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3"/>
            <p:cNvSpPr/>
            <p:nvPr/>
          </p:nvSpPr>
          <p:spPr>
            <a:xfrm>
              <a:off x="3557032" y="2930554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pg44"/>
            <p:cNvSpPr/>
            <p:nvPr/>
          </p:nvSpPr>
          <p:spPr>
            <a:xfrm>
              <a:off x="3518006" y="2741246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5"/>
            <p:cNvSpPr/>
            <p:nvPr/>
          </p:nvSpPr>
          <p:spPr>
            <a:xfrm>
              <a:off x="3557032" y="2781948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pg46"/>
            <p:cNvSpPr/>
            <p:nvPr/>
          </p:nvSpPr>
          <p:spPr>
            <a:xfrm>
              <a:off x="3518006" y="3632879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7"/>
            <p:cNvSpPr/>
            <p:nvPr/>
          </p:nvSpPr>
          <p:spPr>
            <a:xfrm>
              <a:off x="3557032" y="3673581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9" name="pg48"/>
            <p:cNvSpPr/>
            <p:nvPr/>
          </p:nvSpPr>
          <p:spPr>
            <a:xfrm>
              <a:off x="3518006" y="3930089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49"/>
            <p:cNvSpPr/>
            <p:nvPr/>
          </p:nvSpPr>
          <p:spPr>
            <a:xfrm>
              <a:off x="3557032" y="3970791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51" name="pg50"/>
            <p:cNvSpPr/>
            <p:nvPr/>
          </p:nvSpPr>
          <p:spPr>
            <a:xfrm>
              <a:off x="3518006" y="3038457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51"/>
            <p:cNvSpPr/>
            <p:nvPr/>
          </p:nvSpPr>
          <p:spPr>
            <a:xfrm>
              <a:off x="3557032" y="3079159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53" name="pg52"/>
            <p:cNvSpPr/>
            <p:nvPr/>
          </p:nvSpPr>
          <p:spPr>
            <a:xfrm>
              <a:off x="3518006" y="3335668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3"/>
            <p:cNvSpPr/>
            <p:nvPr/>
          </p:nvSpPr>
          <p:spPr>
            <a:xfrm>
              <a:off x="3557032" y="3376370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55" name="pg54"/>
            <p:cNvSpPr/>
            <p:nvPr/>
          </p:nvSpPr>
          <p:spPr>
            <a:xfrm>
              <a:off x="3518006" y="4078695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5"/>
            <p:cNvSpPr/>
            <p:nvPr/>
          </p:nvSpPr>
          <p:spPr>
            <a:xfrm>
              <a:off x="3557032" y="4119397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57" name="pg56"/>
            <p:cNvSpPr/>
            <p:nvPr/>
          </p:nvSpPr>
          <p:spPr>
            <a:xfrm>
              <a:off x="3518006" y="3781484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3557032" y="3822186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59" name="pg58"/>
            <p:cNvSpPr/>
            <p:nvPr/>
          </p:nvSpPr>
          <p:spPr>
            <a:xfrm>
              <a:off x="3518006" y="3187063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59"/>
            <p:cNvSpPr/>
            <p:nvPr/>
          </p:nvSpPr>
          <p:spPr>
            <a:xfrm>
              <a:off x="3557032" y="3227765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61" name="pg60"/>
            <p:cNvSpPr/>
            <p:nvPr/>
          </p:nvSpPr>
          <p:spPr>
            <a:xfrm>
              <a:off x="3518006" y="4227300"/>
              <a:ext cx="279454" cy="181442"/>
            </a:xfrm>
            <a:custGeom>
              <a:avLst/>
              <a:pathLst>
                <a:path w="279454" h="181442">
                  <a:moveTo>
                    <a:pt x="279454" y="181442"/>
                  </a:moveTo>
                  <a:lnTo>
                    <a:pt x="279454" y="0"/>
                  </a:lnTo>
                  <a:lnTo>
                    <a:pt x="0" y="0"/>
                  </a:lnTo>
                  <a:lnTo>
                    <a:pt x="0" y="18144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1"/>
            <p:cNvSpPr/>
            <p:nvPr/>
          </p:nvSpPr>
          <p:spPr>
            <a:xfrm>
              <a:off x="3557032" y="4268002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63" name="pg62"/>
            <p:cNvSpPr/>
            <p:nvPr/>
          </p:nvSpPr>
          <p:spPr>
            <a:xfrm>
              <a:off x="3518006" y="3484273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3557032" y="3524975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65" name="pg64"/>
            <p:cNvSpPr/>
            <p:nvPr/>
          </p:nvSpPr>
          <p:spPr>
            <a:xfrm>
              <a:off x="3518006" y="2592641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5"/>
            <p:cNvSpPr/>
            <p:nvPr/>
          </p:nvSpPr>
          <p:spPr>
            <a:xfrm>
              <a:off x="3557032" y="2633343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67" name="pg66"/>
            <p:cNvSpPr/>
            <p:nvPr/>
          </p:nvSpPr>
          <p:spPr>
            <a:xfrm>
              <a:off x="3518006" y="2146825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7"/>
            <p:cNvSpPr/>
            <p:nvPr/>
          </p:nvSpPr>
          <p:spPr>
            <a:xfrm>
              <a:off x="3557032" y="2187527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182265" y="4232887"/>
              <a:ext cx="2041177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S_Powdered Drink Mix Aroma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2367829" y="4086142"/>
              <a:ext cx="85561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698698" y="3935676"/>
              <a:ext cx="1524744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S_Relevant Afterflavor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2240730" y="3785285"/>
              <a:ext cx="98271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2257845" y="3638465"/>
              <a:ext cx="96559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S_Bitter Taste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2393130" y="3489860"/>
              <a:ext cx="830312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969789" y="3341255"/>
              <a:ext cx="1253653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S_Relevant Flavor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2063104" y="3192649"/>
              <a:ext cx="1160338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S_Vitamin Flavor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986755" y="3044044"/>
              <a:ext cx="1236687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S_Bitter Aftertaste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792013" y="2895438"/>
              <a:ext cx="1431428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S_Vitamin Afterflavor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919583" y="2745047"/>
              <a:ext cx="2303859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2198389" y="2596442"/>
              <a:ext cx="1025053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S_Springyness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2020539" y="2449622"/>
              <a:ext cx="1202903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S_Sour Aftertaste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376932" y="2299231"/>
              <a:ext cx="1846510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2291629" y="2152412"/>
              <a:ext cx="931812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2291629" y="2003806"/>
              <a:ext cx="931812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S_Sour Taste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2350863" y="1853415"/>
              <a:ext cx="872579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S_Astringent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1918889" y="1706596"/>
              <a:ext cx="1304552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S_Sweet Aftertaste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2189980" y="1557990"/>
              <a:ext cx="1033462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S_Sweet Taste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1944339" y="1409385"/>
              <a:ext cx="1279103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S_Relevant Aroma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2266031" y="1258993"/>
              <a:ext cx="957411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S_Roughness</a:t>
              </a:r>
            </a:p>
          </p:txBody>
        </p:sp>
        <p:sp>
          <p:nvSpPr>
            <p:cNvPr id="90" name="pl89"/>
            <p:cNvSpPr/>
            <p:nvPr/>
          </p:nvSpPr>
          <p:spPr>
            <a:xfrm>
              <a:off x="3251278" y="43195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251278" y="41709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251278" y="40223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3251278" y="38737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3251278" y="37251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251278" y="3576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251278" y="34279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251278" y="32793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251278" y="31307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3251278" y="29821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3251278" y="28335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3251278" y="26849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3251278" y="25363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3251278" y="23877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3251278" y="22391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3251278" y="20904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251278" y="19418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251278" y="17932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251278" y="16446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251278" y="14960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251278" y="13474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518006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4815714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6113423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7411131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3407873" y="4465494"/>
              <a:ext cx="220265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705582" y="4465494"/>
              <a:ext cx="220265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003290" y="4465494"/>
              <a:ext cx="220265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300998" y="4465494"/>
              <a:ext cx="220265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Centrum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57839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205659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99426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220906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815681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00988"/>
              <a:ext cx="1350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355736"/>
              <a:ext cx="1350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395947"/>
              <a:ext cx="269779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3450695"/>
              <a:ext cx="27291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249585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110205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39271"/>
              <a:ext cx="263444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3694019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665974"/>
              <a:ext cx="272916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2720722"/>
              <a:ext cx="250072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152623"/>
              <a:ext cx="51337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3207371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14340"/>
              <a:ext cx="154671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869088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571016"/>
              <a:ext cx="1617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1625764"/>
              <a:ext cx="41942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09299"/>
              <a:ext cx="16929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964047"/>
              <a:ext cx="34214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179326"/>
              <a:ext cx="237547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2234074"/>
              <a:ext cx="153412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36002"/>
              <a:ext cx="131974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1990750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44312"/>
              <a:ext cx="218119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599060"/>
              <a:ext cx="100698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17609"/>
              <a:ext cx="11198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572357"/>
              <a:ext cx="3110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30961"/>
              <a:ext cx="17082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3085709"/>
              <a:ext cx="2745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057664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112412"/>
              <a:ext cx="57609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8182563" y="16846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031796" y="17454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509996" y="32662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22.8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447659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662465" y="37528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13.1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453396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66897" y="229296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66897" y="235380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8151190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8182563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453396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453396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949249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50.7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555453" y="3936465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22.4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087844" y="363120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93.3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82563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96.7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8182563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74.8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954119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966775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53396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000116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27.5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182563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469573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872824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622689" y="290233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795545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828871" y="21712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38.2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987524" y="223319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24.7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773142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15.7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8182563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32.4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634595" y="253625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23.6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460377" y="259712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565384" y="350954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484504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624218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480854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8182563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16.0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029494" y="211043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3.4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50487" y="3752107"/>
              <a:ext cx="111814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55507" y="3508782"/>
              <a:ext cx="7081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49887" y="3265458"/>
              <a:ext cx="919346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Flavor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84102" y="3143796"/>
              <a:ext cx="8509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56108" y="3022134"/>
              <a:ext cx="9069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84702" y="2900472"/>
              <a:ext cx="10497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Afterflavor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33707" y="2655838"/>
              <a:ext cx="7517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S_Springyness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68495" y="2535486"/>
              <a:ext cx="8821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Aftertaste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067895" y="2170500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9614" y="2047528"/>
              <a:ext cx="6398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31224" y="1927176"/>
              <a:ext cx="9566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30623" y="1805513"/>
              <a:ext cx="7578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940555" y="1683851"/>
              <a:ext cx="93800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Aroma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58509" y="1560880"/>
              <a:ext cx="70210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Nature's way adult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10121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57839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1617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99426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17268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81568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00988"/>
              <a:ext cx="1350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355736"/>
              <a:ext cx="1350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395947"/>
              <a:ext cx="150393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3450695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110205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110205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39271"/>
              <a:ext cx="203075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3694019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665974"/>
              <a:ext cx="1613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2720722"/>
              <a:ext cx="250072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152623"/>
              <a:ext cx="47207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3207371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14340"/>
              <a:ext cx="181416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869088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571016"/>
              <a:ext cx="195155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1625764"/>
              <a:ext cx="41942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09299"/>
              <a:ext cx="49451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964047"/>
              <a:ext cx="34214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179326"/>
              <a:ext cx="248540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2234074"/>
              <a:ext cx="153412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36002"/>
              <a:ext cx="183781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1990750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44312"/>
              <a:ext cx="235021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599060"/>
              <a:ext cx="100698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17609"/>
              <a:ext cx="21775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572357"/>
              <a:ext cx="3110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30961"/>
              <a:ext cx="15493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3085709"/>
              <a:ext cx="2745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057664"/>
              <a:ext cx="169916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112412"/>
              <a:ext cx="57609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554616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031796" y="17454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5469573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447659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470665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453396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66897" y="229296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66897" y="235380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957335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8182563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453396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453396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555453" y="387563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22.4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555453" y="3936465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22.4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484153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71.9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82563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96.7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469530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954119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925469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53396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267562" y="18062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32.3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182563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404947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10.8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872824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947908" y="290123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3.6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795545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938802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987524" y="223319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24.7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291208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21.8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8182563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32.4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803611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25.4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460377" y="259712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671149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484504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608327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480854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152565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029494" y="211043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3.4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50487" y="3752107"/>
              <a:ext cx="111814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55507" y="3508782"/>
              <a:ext cx="7081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49887" y="3265458"/>
              <a:ext cx="919346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Flavor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84102" y="3143796"/>
              <a:ext cx="8509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56108" y="3022134"/>
              <a:ext cx="9069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84702" y="2900472"/>
              <a:ext cx="10497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Afterflavor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33707" y="2655838"/>
              <a:ext cx="7517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S_Springyness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68495" y="2535486"/>
              <a:ext cx="8821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Aftertaste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067895" y="2170500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9614" y="2047528"/>
              <a:ext cx="6398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31224" y="1927176"/>
              <a:ext cx="9566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30623" y="1805513"/>
              <a:ext cx="7578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940555" y="1683851"/>
              <a:ext cx="93800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Aroma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58509" y="1560880"/>
              <a:ext cx="70210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Nutramin Vitamin Adult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25271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57839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177476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99426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176356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815681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00988"/>
              <a:ext cx="1350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355736"/>
              <a:ext cx="1350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395947"/>
              <a:ext cx="150246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3450695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992654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110205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39271"/>
              <a:ext cx="193420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3694019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665974"/>
              <a:ext cx="5097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2720722"/>
              <a:ext cx="250072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152623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320737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14340"/>
              <a:ext cx="272916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869088"/>
              <a:ext cx="27291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571016"/>
              <a:ext cx="94284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1625764"/>
              <a:ext cx="41942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09299"/>
              <a:ext cx="23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964047"/>
              <a:ext cx="34214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179326"/>
              <a:ext cx="126899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2234074"/>
              <a:ext cx="153412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36002"/>
              <a:ext cx="217490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1990750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44312"/>
              <a:ext cx="100698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599060"/>
              <a:ext cx="100698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17609"/>
              <a:ext cx="51845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572357"/>
              <a:ext cx="3110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30961"/>
              <a:ext cx="75479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3085709"/>
              <a:ext cx="2745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057664"/>
              <a:ext cx="511718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112412"/>
              <a:ext cx="57609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706113" y="168571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031796" y="17454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228164" y="32662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447659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216958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453396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66897" y="229296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66897" y="235380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955862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8182563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453396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453396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446051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555453" y="3936465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22.4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387604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82563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96.7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504370" y="265901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954119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453396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53396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182563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182563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396242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872824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476563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795545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6722387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987524" y="223319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24.7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628302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25.8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8182563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32.4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460377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460377" y="259712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971855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484504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208188" y="302400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2.4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480854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5965115" y="204960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029494" y="211043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3.4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50487" y="3752107"/>
              <a:ext cx="111814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55507" y="3508782"/>
              <a:ext cx="7081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49887" y="3265458"/>
              <a:ext cx="919346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Flavor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84102" y="3143796"/>
              <a:ext cx="8509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56108" y="3022134"/>
              <a:ext cx="9069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84702" y="2900472"/>
              <a:ext cx="10497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Afterflavor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33707" y="2655838"/>
              <a:ext cx="7517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S_Springyness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68495" y="2535486"/>
              <a:ext cx="8821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Aftertaste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067895" y="2170500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9614" y="2047528"/>
              <a:ext cx="6398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31224" y="1927176"/>
              <a:ext cx="9566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30623" y="1805513"/>
              <a:ext cx="7578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940555" y="1683851"/>
              <a:ext cx="93800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Aroma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58509" y="1560880"/>
              <a:ext cx="70210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Olly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125531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57839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919158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99426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95841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815681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00988"/>
              <a:ext cx="1350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355736"/>
              <a:ext cx="1350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395947"/>
              <a:ext cx="150246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3450695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992654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110205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39271"/>
              <a:ext cx="193420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3694019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665974"/>
              <a:ext cx="148429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2720722"/>
              <a:ext cx="250072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152623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3207371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14340"/>
              <a:ext cx="168458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869088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571016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1625764"/>
              <a:ext cx="41942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09299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964047"/>
              <a:ext cx="34214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179326"/>
              <a:ext cx="24555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2234074"/>
              <a:ext cx="153412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36002"/>
              <a:ext cx="167250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1990750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44312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599060"/>
              <a:ext cx="100698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17609"/>
              <a:ext cx="134384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572357"/>
              <a:ext cx="3110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30961"/>
              <a:ext cx="34561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3085709"/>
              <a:ext cx="2745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057664"/>
              <a:ext cx="157779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112412"/>
              <a:ext cx="57609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6708712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6.1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031796" y="17454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372555" y="32662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447659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411807" y="375397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5.7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453396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66897" y="229296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66897" y="235380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955862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8182563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453396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453396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446051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555453" y="3936465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22.4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387604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82563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96.7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937696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40.7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954119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8182563" y="314456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35.6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53396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137978" y="18062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182563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453396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872824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182563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19.6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795545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908929" y="21712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39.5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987524" y="223319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24.7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125902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19.8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8182563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32.4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8182563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29.5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460377" y="259712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6797241" y="351064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484504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799011" y="302400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480854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031196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029494" y="211043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3.4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50487" y="3752107"/>
              <a:ext cx="111814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55507" y="3508782"/>
              <a:ext cx="7081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49887" y="3265458"/>
              <a:ext cx="919346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Flavor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84102" y="3143796"/>
              <a:ext cx="8509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56108" y="3022134"/>
              <a:ext cx="9069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84702" y="2900472"/>
              <a:ext cx="10497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Afterflavor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33707" y="2655838"/>
              <a:ext cx="7517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S_Springyness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68495" y="2535486"/>
              <a:ext cx="8821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Aftertaste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067895" y="2170500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9614" y="2047528"/>
              <a:ext cx="6398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31224" y="1927176"/>
              <a:ext cx="9566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30623" y="1805513"/>
              <a:ext cx="7578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940555" y="1683851"/>
              <a:ext cx="93800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Aroma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58509" y="1560880"/>
              <a:ext cx="70210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One a day 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212427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57839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158142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99426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193768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815681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00988"/>
              <a:ext cx="1350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355736"/>
              <a:ext cx="1350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395947"/>
              <a:ext cx="225531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3450695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110205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39271"/>
              <a:ext cx="234061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3694019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665974"/>
              <a:ext cx="215536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2720722"/>
              <a:ext cx="250072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152623"/>
              <a:ext cx="491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320737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14340"/>
              <a:ext cx="2670134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869088"/>
              <a:ext cx="27291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571016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1625764"/>
              <a:ext cx="41942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09299"/>
              <a:ext cx="215624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964047"/>
              <a:ext cx="34214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179326"/>
              <a:ext cx="155258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2234074"/>
              <a:ext cx="153412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36002"/>
              <a:ext cx="272916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1990750"/>
              <a:ext cx="27291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44312"/>
              <a:ext cx="149090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599060"/>
              <a:ext cx="100698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17609"/>
              <a:ext cx="182082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572357"/>
              <a:ext cx="3110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30961"/>
              <a:ext cx="191081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3085709"/>
              <a:ext cx="2745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057664"/>
              <a:ext cx="9840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112412"/>
              <a:ext cx="57609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7577674" y="16846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10.3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031796" y="17454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034819" y="32662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17.5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447659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391083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453396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66897" y="229296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66897" y="235380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708708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8182563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453396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453396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182563" y="3875676"/>
              <a:ext cx="192884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55.5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555453" y="3936465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22.4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794014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82.9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82563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96.7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608765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59.1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954119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458314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53396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123531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47.6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182563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453396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872824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669021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795545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005978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987524" y="223319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24.7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8182563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32.4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8182563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32.4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944297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16.1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460377" y="259712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7274223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5.6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484504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7364210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480854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5551804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029494" y="211043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3.4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50487" y="3752107"/>
              <a:ext cx="111814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55507" y="3508782"/>
              <a:ext cx="7081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49887" y="3265458"/>
              <a:ext cx="919346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Flavor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84102" y="3143796"/>
              <a:ext cx="8509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56108" y="3022134"/>
              <a:ext cx="9069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84702" y="2900472"/>
              <a:ext cx="10497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Afterflavor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33707" y="2655838"/>
              <a:ext cx="7517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S_Springyness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68495" y="2535486"/>
              <a:ext cx="8821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Aftertaste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067895" y="2170500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9614" y="2047528"/>
              <a:ext cx="6398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31224" y="1927176"/>
              <a:ext cx="9566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30623" y="1805513"/>
              <a:ext cx="7578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940555" y="1683851"/>
              <a:ext cx="93800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Aroma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58509" y="1560880"/>
              <a:ext cx="70210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One a day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14289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57839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1733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99426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2590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81568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00988"/>
              <a:ext cx="1350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355736"/>
              <a:ext cx="1350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395947"/>
              <a:ext cx="225531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3450695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110205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39271"/>
              <a:ext cx="234061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3694019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665974"/>
              <a:ext cx="841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2720722"/>
              <a:ext cx="250072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152623"/>
              <a:ext cx="4425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320737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14340"/>
              <a:ext cx="141029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869088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571016"/>
              <a:ext cx="158758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1625764"/>
              <a:ext cx="41942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09299"/>
              <a:ext cx="39026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964047"/>
              <a:ext cx="34214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179326"/>
              <a:ext cx="196681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2234074"/>
              <a:ext cx="153412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36002"/>
              <a:ext cx="131596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1990750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44312"/>
              <a:ext cx="188942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599060"/>
              <a:ext cx="100698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17609"/>
              <a:ext cx="34840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572357"/>
              <a:ext cx="3110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30961"/>
              <a:ext cx="274108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3085709"/>
              <a:ext cx="2745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057664"/>
              <a:ext cx="78069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112412"/>
              <a:ext cx="57609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596294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031796" y="17454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5470728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447659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479299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453396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66897" y="229296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66897" y="235380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708708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8182563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453396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453396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182563" y="3875676"/>
              <a:ext cx="192884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55.5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555453" y="3936465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22.4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794014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82.9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82563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96.7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461814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954119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497653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53396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6863694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25.1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182563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040981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8.8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872824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843659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795545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420213" y="21712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31.7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987524" y="223319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24.7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769360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15.6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8182563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32.4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342820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460377" y="259712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801801" y="351064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484504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727505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480854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234096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029494" y="211043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3.4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50487" y="3752107"/>
              <a:ext cx="111814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55507" y="3508782"/>
              <a:ext cx="7081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49887" y="3265458"/>
              <a:ext cx="919346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Flavor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84102" y="3143796"/>
              <a:ext cx="8509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56108" y="3022134"/>
              <a:ext cx="9069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84702" y="2900472"/>
              <a:ext cx="10497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Afterflavor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33707" y="2655838"/>
              <a:ext cx="7517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S_Springyness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68495" y="2535486"/>
              <a:ext cx="8821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Aftertaste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067895" y="2170500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9614" y="2047528"/>
              <a:ext cx="6398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31224" y="1927176"/>
              <a:ext cx="9566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30623" y="1805513"/>
              <a:ext cx="7578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940555" y="1683851"/>
              <a:ext cx="93800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Aroma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58509" y="1560880"/>
              <a:ext cx="70210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SmartyPants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137340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57839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99426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815681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00988"/>
              <a:ext cx="1350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355736"/>
              <a:ext cx="1350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395947"/>
              <a:ext cx="175463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3450695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121820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110205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39271"/>
              <a:ext cx="233899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3694019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665974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2720722"/>
              <a:ext cx="250072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152623"/>
              <a:ext cx="56058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320737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14340"/>
              <a:ext cx="215468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869088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571016"/>
              <a:ext cx="106070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1625764"/>
              <a:ext cx="41942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09299"/>
              <a:ext cx="19958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964047"/>
              <a:ext cx="34214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179326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2234074"/>
              <a:ext cx="153412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36002"/>
              <a:ext cx="185293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1990750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44312"/>
              <a:ext cx="270425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599060"/>
              <a:ext cx="100698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17609"/>
              <a:ext cx="27789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572357"/>
              <a:ext cx="3110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30961"/>
              <a:ext cx="63561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3085709"/>
              <a:ext cx="2745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057664"/>
              <a:ext cx="9140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112412"/>
              <a:ext cx="57609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6826801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031796" y="17454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182563" y="326622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30.3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447659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8182563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453396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66897" y="229296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66897" y="235380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208034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8182563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453396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453396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671599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24.8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555453" y="3936465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22.4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792389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82.8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82563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96.7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453396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954119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509455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53396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608077" y="18062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182563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514097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5.9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872824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652983" y="290233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795545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8182563" y="21712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43.9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987524" y="223319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24.7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306334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22.0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8182563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32.4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8157655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29.2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460377" y="259712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731290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484504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089010" y="302400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480854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367492" y="2049898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5.4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029494" y="211043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3.4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50487" y="3752107"/>
              <a:ext cx="111814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55507" y="3508782"/>
              <a:ext cx="7081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49887" y="3265458"/>
              <a:ext cx="919346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Flavor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84102" y="3143796"/>
              <a:ext cx="8509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56108" y="3022134"/>
              <a:ext cx="9069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84702" y="2900472"/>
              <a:ext cx="10497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Afterflavor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33707" y="2655838"/>
              <a:ext cx="7517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S_Springyness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68495" y="2535486"/>
              <a:ext cx="8821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Aftertaste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067895" y="2170500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9614" y="2047528"/>
              <a:ext cx="6398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31224" y="1927176"/>
              <a:ext cx="9566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30623" y="1805513"/>
              <a:ext cx="7578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940555" y="1683851"/>
              <a:ext cx="93800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Aroma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58509" y="1560880"/>
              <a:ext cx="70210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Vitafusion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11104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57839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99426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99426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94977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815681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00988"/>
              <a:ext cx="1350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355736"/>
              <a:ext cx="1350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395947"/>
              <a:ext cx="272916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3450695"/>
              <a:ext cx="27291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26147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110205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39271"/>
              <a:ext cx="272916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3694019"/>
              <a:ext cx="27291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665974"/>
              <a:ext cx="250072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2720722"/>
              <a:ext cx="250072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152623"/>
              <a:ext cx="16374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320737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14340"/>
              <a:ext cx="212840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869088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571016"/>
              <a:ext cx="41942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1625764"/>
              <a:ext cx="41942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09299"/>
              <a:ext cx="342148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964047"/>
              <a:ext cx="34214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179326"/>
              <a:ext cx="1664504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2234074"/>
              <a:ext cx="153412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36002"/>
              <a:ext cx="219111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1990750"/>
              <a:ext cx="2729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44312"/>
              <a:ext cx="114575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599060"/>
              <a:ext cx="100698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17609"/>
              <a:ext cx="3110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572357"/>
              <a:ext cx="3110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30961"/>
              <a:ext cx="5958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3085709"/>
              <a:ext cx="2745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057664"/>
              <a:ext cx="154827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112412"/>
              <a:ext cx="57609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6563829" y="1684912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5.4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031796" y="17454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447659" y="32662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447659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403172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5.6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453396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66897" y="229296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66897" y="235380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8182563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8182563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453396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453396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068192" y="38745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53.1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555453" y="3936465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22.4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182563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96.7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82563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96.7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954119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954119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617146" y="314566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53396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581801" y="18062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37.9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182563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872824" y="1562954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872824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795545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795545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117901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26.8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987524" y="223319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24.7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644509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26.0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8182563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32.4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599148" y="253735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460377" y="259712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484504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484504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459355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480854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001674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029494" y="211043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3.4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50487" y="3752107"/>
              <a:ext cx="111814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55507" y="3508782"/>
              <a:ext cx="7081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49887" y="3265458"/>
              <a:ext cx="919346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Flavor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84102" y="3143796"/>
              <a:ext cx="8509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56108" y="3022134"/>
              <a:ext cx="9069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84702" y="2900472"/>
              <a:ext cx="10497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Afterflavor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33707" y="2655838"/>
              <a:ext cx="7517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S_Springyness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68495" y="2535486"/>
              <a:ext cx="8821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Aftertaste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067895" y="2170500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9614" y="2047528"/>
              <a:ext cx="6398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31224" y="1927176"/>
              <a:ext cx="9566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30623" y="1805513"/>
              <a:ext cx="7578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940555" y="1683851"/>
              <a:ext cx="93800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Aroma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58509" y="1560880"/>
              <a:ext cx="70210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Global Optimization: Cluster 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Visualizations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Centrum 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223751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25271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177287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177476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184816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815681"/>
              <a:ext cx="176356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00988"/>
              <a:ext cx="1350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355736"/>
              <a:ext cx="1350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395947"/>
              <a:ext cx="266933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3450695"/>
              <a:ext cx="150246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219381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99265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39271"/>
              <a:ext cx="255644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3694019"/>
              <a:ext cx="198650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665974"/>
              <a:ext cx="270999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2720722"/>
              <a:ext cx="5097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152623"/>
              <a:ext cx="65893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3207371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14340"/>
              <a:ext cx="137718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869088"/>
              <a:ext cx="267013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571016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1625764"/>
              <a:ext cx="65356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09299"/>
              <a:ext cx="123494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964047"/>
              <a:ext cx="23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179326"/>
              <a:ext cx="240813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2234074"/>
              <a:ext cx="126899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36002"/>
              <a:ext cx="131164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1990750"/>
              <a:ext cx="217490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44312"/>
              <a:ext cx="245755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599060"/>
              <a:ext cx="100698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17609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572357"/>
              <a:ext cx="192684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30961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3085709"/>
              <a:ext cx="75479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057664"/>
              <a:ext cx="170791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112412"/>
              <a:ext cx="42379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7690912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10.8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706113" y="174654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226270" y="32662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228164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301562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216958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66897" y="229296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66897" y="235380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8122736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955862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453396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453396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647216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44.6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446051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009844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90.5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439904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70.4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8163390" y="265791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74.3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504370" y="271984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112330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53396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6830578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123531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47.6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182563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15.1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106960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3.6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688338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8.9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476563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861532" y="21712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38.8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722387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765039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15.6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628302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910951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26.6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460377" y="259712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8182563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7380246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8182563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208188" y="308483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2.4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161312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877187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50487" y="3752107"/>
              <a:ext cx="111814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55507" y="3508782"/>
              <a:ext cx="7081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49887" y="3265458"/>
              <a:ext cx="919346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Flavor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84102" y="3143796"/>
              <a:ext cx="8509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56108" y="3022134"/>
              <a:ext cx="9069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84702" y="2900472"/>
              <a:ext cx="10497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Afterflavor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33707" y="2655838"/>
              <a:ext cx="7517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S_Springyness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68495" y="2535486"/>
              <a:ext cx="8821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Aftertaste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067895" y="2170500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9614" y="2047528"/>
              <a:ext cx="6398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31224" y="1927176"/>
              <a:ext cx="9566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30623" y="1805513"/>
              <a:ext cx="7578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940555" y="1683851"/>
              <a:ext cx="93800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Aroma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58509" y="1560880"/>
              <a:ext cx="70210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All Sensory Variables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tx4"/>
            <p:cNvSpPr/>
            <p:nvPr/>
          </p:nvSpPr>
          <p:spPr>
            <a:xfrm>
              <a:off x="1368681" y="2183833"/>
              <a:ext cx="1271429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S_Astringent Afterfeel</a:t>
              </a:r>
            </a:p>
          </p:txBody>
        </p:sp>
        <p:sp>
          <p:nvSpPr>
            <p:cNvPr id="6" name="tx5"/>
            <p:cNvSpPr/>
            <p:nvPr/>
          </p:nvSpPr>
          <p:spPr>
            <a:xfrm>
              <a:off x="1359304" y="2339625"/>
              <a:ext cx="121103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S_Metallic Aftertaste</a:t>
              </a:r>
            </a:p>
          </p:txBody>
        </p:sp>
        <p:sp>
          <p:nvSpPr>
            <p:cNvPr id="7" name="tx6"/>
            <p:cNvSpPr/>
            <p:nvPr/>
          </p:nvSpPr>
          <p:spPr>
            <a:xfrm>
              <a:off x="1398503" y="2028848"/>
              <a:ext cx="16688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S_Powdered Drink Mix Aroma</a:t>
              </a:r>
            </a:p>
          </p:txBody>
        </p:sp>
        <p:sp>
          <p:nvSpPr>
            <p:cNvPr id="8" name="tx7"/>
            <p:cNvSpPr/>
            <p:nvPr/>
          </p:nvSpPr>
          <p:spPr>
            <a:xfrm>
              <a:off x="1486798" y="1871105"/>
              <a:ext cx="1235118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S_Vitamin Afterflavor</a:t>
              </a:r>
            </a:p>
          </p:txBody>
        </p:sp>
        <p:sp>
          <p:nvSpPr>
            <p:cNvPr id="9" name="tx8"/>
            <p:cNvSpPr/>
            <p:nvPr/>
          </p:nvSpPr>
          <p:spPr>
            <a:xfrm>
              <a:off x="1459463" y="2494289"/>
              <a:ext cx="1060389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S_Vitamin Aroma</a:t>
              </a:r>
            </a:p>
          </p:txBody>
        </p:sp>
        <p:sp>
          <p:nvSpPr>
            <p:cNvPr id="10" name="tx9"/>
            <p:cNvSpPr/>
            <p:nvPr/>
          </p:nvSpPr>
          <p:spPr>
            <a:xfrm>
              <a:off x="1214371" y="2649929"/>
              <a:ext cx="1042286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S_Vitamin Flavor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1693724" y="1712329"/>
              <a:ext cx="1072563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3%: S_Sour Aftertaste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1874701" y="1546664"/>
              <a:ext cx="879731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4%: S_Sour Taste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888510" y="1480313"/>
              <a:ext cx="837598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5%: S_Astringent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1585650" y="3979109"/>
              <a:ext cx="837492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1%: S_Stickiness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1650941" y="3822113"/>
              <a:ext cx="958230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11%: S_Roughness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1328236" y="4132778"/>
              <a:ext cx="1030429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S_Cohesiveness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1311631" y="4285532"/>
              <a:ext cx="1018255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S_Dissolve Rate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4086929" y="2183833"/>
              <a:ext cx="970140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1%: S_Slipperyness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4232881" y="2031828"/>
              <a:ext cx="807532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A_Cohesion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4047953" y="2342426"/>
              <a:ext cx="825529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A_Resilence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4270973" y="1870649"/>
              <a:ext cx="915937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A_Springiness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3483773" y="2507089"/>
              <a:ext cx="171717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S_CSA (Cooked Sugar Aroma)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4105333" y="1710612"/>
              <a:ext cx="1409741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S_First Bite - Resistance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3774108" y="2662047"/>
              <a:ext cx="946055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3%: S_Springyness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4283157" y="1541664"/>
              <a:ext cx="1126766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9%: S_Relevant Aroma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3900158" y="3977839"/>
              <a:ext cx="134368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1%: S_Sweet Candy Aroma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4178984" y="3825970"/>
              <a:ext cx="109659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S_Bitter Aftertaste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3926796" y="4141479"/>
              <a:ext cx="903763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S_Bitter Taste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3806777" y="3669890"/>
              <a:ext cx="153037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3%: A_Negative Area (Cycle: 1)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3481083" y="4297131"/>
              <a:ext cx="185569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3%: A_Peak Negative Force (Cycle: 1)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6488856" y="2185104"/>
              <a:ext cx="1301495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S_Relevant Afterflavor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6487610" y="2343086"/>
              <a:ext cx="1108663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S_Relevant Flavor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6769543" y="2027944"/>
              <a:ext cx="1144869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6%: S_Sweet Aftertaste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6709092" y="1872487"/>
              <a:ext cx="952037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7%: S_Sweet Taste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6675706" y="3979109"/>
              <a:ext cx="92779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1%: A_Gumminess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6660247" y="4134479"/>
              <a:ext cx="813460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A_Hardness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6876746" y="3818919"/>
              <a:ext cx="879731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4%: A_Chewiness</a:t>
              </a:r>
            </a:p>
          </p:txBody>
        </p:sp>
        <p:sp>
          <p:nvSpPr>
            <p:cNvPr id="38" name="rc37"/>
            <p:cNvSpPr/>
            <p:nvPr/>
          </p:nvSpPr>
          <p:spPr>
            <a:xfrm>
              <a:off x="755389" y="3052314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479256" y="3117771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4: 15%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3322992" y="3052314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0"/>
            <p:cNvSpPr/>
            <p:nvPr/>
          </p:nvSpPr>
          <p:spPr>
            <a:xfrm>
              <a:off x="4046859" y="3117771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5: 13%</a:t>
              </a:r>
            </a:p>
          </p:txBody>
        </p:sp>
        <p:sp>
          <p:nvSpPr>
            <p:cNvPr id="42" name="rc41"/>
            <p:cNvSpPr/>
            <p:nvPr/>
          </p:nvSpPr>
          <p:spPr>
            <a:xfrm>
              <a:off x="5890596" y="3052314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6656842" y="3117771"/>
              <a:ext cx="965522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6: 7%</a:t>
              </a:r>
            </a:p>
          </p:txBody>
        </p:sp>
        <p:sp>
          <p:nvSpPr>
            <p:cNvPr id="44" name="rc43"/>
            <p:cNvSpPr/>
            <p:nvPr/>
          </p:nvSpPr>
          <p:spPr>
            <a:xfrm>
              <a:off x="755389" y="1258309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>
              <a:off x="1479256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1: 24%</a:t>
              </a:r>
            </a:p>
          </p:txBody>
        </p:sp>
        <p:sp>
          <p:nvSpPr>
            <p:cNvPr id="46" name="rc45"/>
            <p:cNvSpPr/>
            <p:nvPr/>
          </p:nvSpPr>
          <p:spPr>
            <a:xfrm>
              <a:off x="3322992" y="1258309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4046859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2: 23%</a:t>
              </a:r>
            </a:p>
          </p:txBody>
        </p:sp>
        <p:sp>
          <p:nvSpPr>
            <p:cNvPr id="48" name="rc47"/>
            <p:cNvSpPr/>
            <p:nvPr/>
          </p:nvSpPr>
          <p:spPr>
            <a:xfrm>
              <a:off x="5890596" y="1258309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tx48"/>
            <p:cNvSpPr/>
            <p:nvPr/>
          </p:nvSpPr>
          <p:spPr>
            <a:xfrm>
              <a:off x="6614463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3: 18%</a:t>
              </a:r>
            </a:p>
          </p:txBody>
        </p: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Centrum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25271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205659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177476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220906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815681"/>
              <a:ext cx="176356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00988"/>
              <a:ext cx="1350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355736"/>
              <a:ext cx="1350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395947"/>
              <a:ext cx="269779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3450695"/>
              <a:ext cx="150246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249585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99265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39271"/>
              <a:ext cx="263444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3694019"/>
              <a:ext cx="198650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665974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2720722"/>
              <a:ext cx="5097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152623"/>
              <a:ext cx="51337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3207371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14340"/>
              <a:ext cx="154671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869088"/>
              <a:ext cx="267013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571016"/>
              <a:ext cx="1617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1625764"/>
              <a:ext cx="65356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09299"/>
              <a:ext cx="16929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964047"/>
              <a:ext cx="231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179326"/>
              <a:ext cx="237547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2234074"/>
              <a:ext cx="126899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36002"/>
              <a:ext cx="131974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1990750"/>
              <a:ext cx="217490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44312"/>
              <a:ext cx="218119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599060"/>
              <a:ext cx="100698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17609"/>
              <a:ext cx="11198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572357"/>
              <a:ext cx="192684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30961"/>
              <a:ext cx="17082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3085709"/>
              <a:ext cx="75479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057664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112412"/>
              <a:ext cx="42379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8182563" y="16846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706113" y="174654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509996" y="32662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22.8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228164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662465" y="37528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13.1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216958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66897" y="229296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66897" y="235380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8151190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955862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453396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453396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949249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50.7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446051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087844" y="363120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93.3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439904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70.4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8182563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74.8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504370" y="271984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966775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53396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000116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27.5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123531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47.6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469573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106960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3.6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622689" y="290233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476563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828871" y="21712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38.2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722387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773142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15.7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628302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634595" y="253625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23.6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460377" y="259712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565384" y="350954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7380246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624218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208188" y="308483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2.4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8182563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16.0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877187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50487" y="3752107"/>
              <a:ext cx="111814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55507" y="3508782"/>
              <a:ext cx="7081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49887" y="3265458"/>
              <a:ext cx="919346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Flavor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84102" y="3143796"/>
              <a:ext cx="8509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56108" y="3022134"/>
              <a:ext cx="9069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84702" y="2900472"/>
              <a:ext cx="10497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Afterflavor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33707" y="2655838"/>
              <a:ext cx="7517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S_Springyness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68495" y="2535486"/>
              <a:ext cx="8821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Aftertaste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067895" y="2170500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9614" y="2047528"/>
              <a:ext cx="6398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31224" y="1927176"/>
              <a:ext cx="9566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30623" y="1805513"/>
              <a:ext cx="7578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940555" y="1683851"/>
              <a:ext cx="93800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Aroma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58509" y="1560880"/>
              <a:ext cx="70210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Nature's way adult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10121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25271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1617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177476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1726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815681"/>
              <a:ext cx="176356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00988"/>
              <a:ext cx="1350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355736"/>
              <a:ext cx="1350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395947"/>
              <a:ext cx="1503938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3450695"/>
              <a:ext cx="150246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110205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99265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39271"/>
              <a:ext cx="203075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3694019"/>
              <a:ext cx="198650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665974"/>
              <a:ext cx="1613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2720722"/>
              <a:ext cx="5097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152623"/>
              <a:ext cx="47207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3207371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14340"/>
              <a:ext cx="181416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869088"/>
              <a:ext cx="267013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571016"/>
              <a:ext cx="195155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1625764"/>
              <a:ext cx="65356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09299"/>
              <a:ext cx="49451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964047"/>
              <a:ext cx="23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179326"/>
              <a:ext cx="248540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2234074"/>
              <a:ext cx="126899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36002"/>
              <a:ext cx="183781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1990750"/>
              <a:ext cx="217490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44312"/>
              <a:ext cx="235021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599060"/>
              <a:ext cx="100698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17609"/>
              <a:ext cx="21775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572357"/>
              <a:ext cx="192684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30961"/>
              <a:ext cx="15493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3085709"/>
              <a:ext cx="75479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057664"/>
              <a:ext cx="169916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112412"/>
              <a:ext cx="42379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554616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706113" y="174654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5469573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228164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470665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216958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66897" y="229296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66897" y="235380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957335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955862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453396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453396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555453" y="387563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22.4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446051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484153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71.9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439904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70.4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469530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504370" y="271984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925469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53396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267562" y="18062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32.3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123531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47.6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404947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10.8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106960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3.6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947908" y="290123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3.6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476563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938802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722387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291208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21.8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628302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803611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25.4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460377" y="259712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671149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7380246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608327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208188" y="308483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2.4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152565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877187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50487" y="3752107"/>
              <a:ext cx="111814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55507" y="3508782"/>
              <a:ext cx="7081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49887" y="3265458"/>
              <a:ext cx="919346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Flavor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84102" y="3143796"/>
              <a:ext cx="8509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56108" y="3022134"/>
              <a:ext cx="9069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84702" y="2900472"/>
              <a:ext cx="10497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Afterflavor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33707" y="2655838"/>
              <a:ext cx="7517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S_Springyness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68495" y="2535486"/>
              <a:ext cx="8821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Aftertaste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067895" y="2170500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9614" y="2047528"/>
              <a:ext cx="6398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31224" y="1927176"/>
              <a:ext cx="9566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30623" y="1805513"/>
              <a:ext cx="7578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940555" y="1683851"/>
              <a:ext cx="93800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Aroma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58509" y="1560880"/>
              <a:ext cx="70210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Nutramin Vitamin Adult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25271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25271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177476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177476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176356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815681"/>
              <a:ext cx="176356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00988"/>
              <a:ext cx="1350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355736"/>
              <a:ext cx="1350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395947"/>
              <a:ext cx="150246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3450695"/>
              <a:ext cx="150246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992654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99265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39271"/>
              <a:ext cx="193420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3694019"/>
              <a:ext cx="198650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665974"/>
              <a:ext cx="5097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2720722"/>
              <a:ext cx="5097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152623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320737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14340"/>
              <a:ext cx="272916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869088"/>
              <a:ext cx="267013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571016"/>
              <a:ext cx="94284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1625764"/>
              <a:ext cx="65356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09299"/>
              <a:ext cx="2316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964047"/>
              <a:ext cx="231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179326"/>
              <a:ext cx="126899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2234074"/>
              <a:ext cx="126899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36002"/>
              <a:ext cx="217490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1990750"/>
              <a:ext cx="217490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44312"/>
              <a:ext cx="100698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599060"/>
              <a:ext cx="100698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17609"/>
              <a:ext cx="51845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572357"/>
              <a:ext cx="192684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30961"/>
              <a:ext cx="75479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3085709"/>
              <a:ext cx="75479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057664"/>
              <a:ext cx="511718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112412"/>
              <a:ext cx="42379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706113" y="168571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706113" y="174654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228164" y="32662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228164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216958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216958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66897" y="229296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66897" y="235380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955862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955862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453396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453396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446051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446051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387604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68.5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439904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70.4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504370" y="265901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504370" y="271984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453396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53396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182563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123531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47.6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396242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106960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3.6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476563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476563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6722387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722387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628302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25.8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628302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460377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460377" y="259712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971855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7380246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208188" y="302400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2.4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208188" y="308483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2.4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5965115" y="204960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877187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50487" y="3752107"/>
              <a:ext cx="111814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55507" y="3508782"/>
              <a:ext cx="7081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49887" y="3265458"/>
              <a:ext cx="919346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Flavor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84102" y="3143796"/>
              <a:ext cx="8509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56108" y="3022134"/>
              <a:ext cx="9069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84702" y="2900472"/>
              <a:ext cx="10497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Afterflavor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33707" y="2655838"/>
              <a:ext cx="7517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S_Springyness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68495" y="2535486"/>
              <a:ext cx="8821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Aftertaste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067895" y="2170500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9614" y="2047528"/>
              <a:ext cx="6398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31224" y="1927176"/>
              <a:ext cx="9566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30623" y="1805513"/>
              <a:ext cx="7578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940555" y="1683851"/>
              <a:ext cx="93800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Aroma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58509" y="1560880"/>
              <a:ext cx="70210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Olly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125531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25271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91915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177476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95841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815681"/>
              <a:ext cx="176356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00988"/>
              <a:ext cx="1350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355736"/>
              <a:ext cx="1350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395947"/>
              <a:ext cx="150246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3450695"/>
              <a:ext cx="150246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992654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99265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39271"/>
              <a:ext cx="193420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3694019"/>
              <a:ext cx="198650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665974"/>
              <a:ext cx="148429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2720722"/>
              <a:ext cx="5097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152623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3207371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14340"/>
              <a:ext cx="168458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869088"/>
              <a:ext cx="267013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571016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1625764"/>
              <a:ext cx="65356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09299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964047"/>
              <a:ext cx="23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179326"/>
              <a:ext cx="24555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2234074"/>
              <a:ext cx="126899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36002"/>
              <a:ext cx="167250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1990750"/>
              <a:ext cx="217490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44312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599060"/>
              <a:ext cx="100698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17609"/>
              <a:ext cx="134384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572357"/>
              <a:ext cx="192684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30961"/>
              <a:ext cx="34561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3085709"/>
              <a:ext cx="75479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057664"/>
              <a:ext cx="157779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112412"/>
              <a:ext cx="42379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6708712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6.1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706113" y="174654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372555" y="32662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228164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411807" y="375397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5.7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216958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66897" y="229296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66897" y="235380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955862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955862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453396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453396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446051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446051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387604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68.5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439904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70.4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937696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40.7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504370" y="271984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8182563" y="314456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35.6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53396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137978" y="18062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123531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47.6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453396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106960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3.6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182563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19.6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476563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908929" y="21712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39.5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722387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125902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19.8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628302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8182563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29.5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460377" y="259712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6797241" y="351064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7380246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799011" y="302400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208188" y="308483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2.4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031196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877187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50487" y="3752107"/>
              <a:ext cx="111814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55507" y="3508782"/>
              <a:ext cx="7081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49887" y="3265458"/>
              <a:ext cx="919346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Flavor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84102" y="3143796"/>
              <a:ext cx="8509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56108" y="3022134"/>
              <a:ext cx="9069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84702" y="2900472"/>
              <a:ext cx="10497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Afterflavor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33707" y="2655838"/>
              <a:ext cx="7517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S_Springyness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68495" y="2535486"/>
              <a:ext cx="8821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Aftertaste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067895" y="2170500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9614" y="2047528"/>
              <a:ext cx="6398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31224" y="1927176"/>
              <a:ext cx="9566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30623" y="1805513"/>
              <a:ext cx="7578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940555" y="1683851"/>
              <a:ext cx="93800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Aroma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58509" y="1560880"/>
              <a:ext cx="70210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One a day 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212427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25271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158142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177476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193768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815681"/>
              <a:ext cx="176356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00988"/>
              <a:ext cx="1350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355736"/>
              <a:ext cx="1350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395947"/>
              <a:ext cx="225531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3450695"/>
              <a:ext cx="150246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99265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39271"/>
              <a:ext cx="234061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3694019"/>
              <a:ext cx="198650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665974"/>
              <a:ext cx="215536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2720722"/>
              <a:ext cx="5097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152623"/>
              <a:ext cx="491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320737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14340"/>
              <a:ext cx="2670134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869088"/>
              <a:ext cx="267013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571016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1625764"/>
              <a:ext cx="65356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09299"/>
              <a:ext cx="215624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964047"/>
              <a:ext cx="231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179326"/>
              <a:ext cx="155258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2234074"/>
              <a:ext cx="126899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36002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1990750"/>
              <a:ext cx="217490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44312"/>
              <a:ext cx="149090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599060"/>
              <a:ext cx="100698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17609"/>
              <a:ext cx="182082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572357"/>
              <a:ext cx="192684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30961"/>
              <a:ext cx="191081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3085709"/>
              <a:ext cx="75479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057664"/>
              <a:ext cx="9840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112412"/>
              <a:ext cx="42379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7577674" y="16846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10.3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706113" y="174654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034819" y="32662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17.5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228164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391083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216958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66897" y="229296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66897" y="235380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708708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955862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453396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453396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182563" y="3875676"/>
              <a:ext cx="192884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55.5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446051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794014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82.9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439904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70.4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608765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59.1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504370" y="271984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458314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53396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123531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47.6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123531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47.6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453396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106960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3.6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669021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476563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005978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722387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8182563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32.4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628302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944297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16.1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460377" y="259712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7274223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5.6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7380246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7364210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208188" y="308483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2.4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5551804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877187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50487" y="3752107"/>
              <a:ext cx="111814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55507" y="3508782"/>
              <a:ext cx="7081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49887" y="3265458"/>
              <a:ext cx="919346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Flavor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84102" y="3143796"/>
              <a:ext cx="8509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56108" y="3022134"/>
              <a:ext cx="9069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84702" y="2900472"/>
              <a:ext cx="10497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Afterflavor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33707" y="2655838"/>
              <a:ext cx="7517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S_Springyness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68495" y="2535486"/>
              <a:ext cx="8821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Aftertaste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067895" y="2170500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9614" y="2047528"/>
              <a:ext cx="6398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31224" y="1927176"/>
              <a:ext cx="9566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30623" y="1805513"/>
              <a:ext cx="7578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940555" y="1683851"/>
              <a:ext cx="93800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Aroma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58509" y="1560880"/>
              <a:ext cx="70210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One a day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14289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25271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1733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177476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2590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815681"/>
              <a:ext cx="176356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00988"/>
              <a:ext cx="1350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355736"/>
              <a:ext cx="1350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395947"/>
              <a:ext cx="225531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3450695"/>
              <a:ext cx="150246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99265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39271"/>
              <a:ext cx="234061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3694019"/>
              <a:ext cx="198650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665974"/>
              <a:ext cx="841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2720722"/>
              <a:ext cx="5097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152623"/>
              <a:ext cx="4425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320737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14340"/>
              <a:ext cx="141029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869088"/>
              <a:ext cx="267013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571016"/>
              <a:ext cx="158758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1625764"/>
              <a:ext cx="65356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09299"/>
              <a:ext cx="39026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964047"/>
              <a:ext cx="23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179326"/>
              <a:ext cx="196681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2234074"/>
              <a:ext cx="126899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36002"/>
              <a:ext cx="131596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1990750"/>
              <a:ext cx="217490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44312"/>
              <a:ext cx="188942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599060"/>
              <a:ext cx="100698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17609"/>
              <a:ext cx="34840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572357"/>
              <a:ext cx="192684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30961"/>
              <a:ext cx="27410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3085709"/>
              <a:ext cx="75479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057664"/>
              <a:ext cx="78069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112412"/>
              <a:ext cx="42379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596294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706113" y="174654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5470728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228164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479299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216958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66897" y="229296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66897" y="235380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708708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955862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453396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453396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182563" y="3875676"/>
              <a:ext cx="192884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55.5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446051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794014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82.9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439904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70.4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461814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504370" y="271984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497653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53396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6863694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25.1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123531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47.6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040981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8.8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106960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3.6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843659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476563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420213" y="21712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31.7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722387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769360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15.6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628302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342820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460377" y="259712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801801" y="351064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7380246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727505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208188" y="308483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2.4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234096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877187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50487" y="3752107"/>
              <a:ext cx="111814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55507" y="3508782"/>
              <a:ext cx="7081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49887" y="3265458"/>
              <a:ext cx="919346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Flavor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84102" y="3143796"/>
              <a:ext cx="8509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56108" y="3022134"/>
              <a:ext cx="9069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84702" y="2900472"/>
              <a:ext cx="10497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Afterflavor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33707" y="2655838"/>
              <a:ext cx="7517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S_Springyness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68495" y="2535486"/>
              <a:ext cx="8821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Aftertaste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067895" y="2170500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9614" y="2047528"/>
              <a:ext cx="6398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31224" y="1927176"/>
              <a:ext cx="9566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30623" y="1805513"/>
              <a:ext cx="7578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940555" y="1683851"/>
              <a:ext cx="93800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Aroma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58509" y="1560880"/>
              <a:ext cx="70210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SmartyPants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137340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25271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177476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815681"/>
              <a:ext cx="176356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00988"/>
              <a:ext cx="1350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355736"/>
              <a:ext cx="1350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395947"/>
              <a:ext cx="175463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3450695"/>
              <a:ext cx="150246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121820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99265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39271"/>
              <a:ext cx="233899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3694019"/>
              <a:ext cx="198650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665974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2720722"/>
              <a:ext cx="5097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152623"/>
              <a:ext cx="56058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320737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14340"/>
              <a:ext cx="215468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869088"/>
              <a:ext cx="267013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571016"/>
              <a:ext cx="106070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1625764"/>
              <a:ext cx="65356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09299"/>
              <a:ext cx="19958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964047"/>
              <a:ext cx="231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179326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2234074"/>
              <a:ext cx="126899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36002"/>
              <a:ext cx="185293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1990750"/>
              <a:ext cx="217490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44312"/>
              <a:ext cx="270425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599060"/>
              <a:ext cx="100698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17609"/>
              <a:ext cx="27789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572357"/>
              <a:ext cx="192684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30961"/>
              <a:ext cx="63561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3085709"/>
              <a:ext cx="75479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057664"/>
              <a:ext cx="9140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112412"/>
              <a:ext cx="42379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6826801" y="16846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706113" y="174654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182563" y="326622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30.3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228164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8182563" y="37529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216958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66897" y="229296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66897" y="235380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208034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955862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453396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453396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671599" y="38745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24.8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446051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792389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82.8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439904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70.4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453396" y="265795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504370" y="271984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509455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53396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608077" y="18062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123531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47.6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514097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5.9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106960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3.6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652983" y="290233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476563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8182563" y="21712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43.9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722387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306334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22.0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628302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8157655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29.2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460377" y="259712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731290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7380246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089010" y="302400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208188" y="308483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2.4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367492" y="2049898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5.4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877187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50487" y="3752107"/>
              <a:ext cx="111814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55507" y="3508782"/>
              <a:ext cx="7081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49887" y="3265458"/>
              <a:ext cx="919346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Flavor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84102" y="3143796"/>
              <a:ext cx="8509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56108" y="3022134"/>
              <a:ext cx="9069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84702" y="2900472"/>
              <a:ext cx="10497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Afterflavor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33707" y="2655838"/>
              <a:ext cx="7517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S_Springyness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68495" y="2535486"/>
              <a:ext cx="8821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Aftertaste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067895" y="2170500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9614" y="2047528"/>
              <a:ext cx="6398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31224" y="1927176"/>
              <a:ext cx="9566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30623" y="1805513"/>
              <a:ext cx="7578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940555" y="1683851"/>
              <a:ext cx="93800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Aroma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58509" y="1560880"/>
              <a:ext cx="70210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Vitafusion women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575639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35664" y="1814340"/>
              <a:ext cx="151660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854475" y="1936002"/>
              <a:ext cx="12977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968939" y="1571016"/>
              <a:ext cx="218333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72882" y="2057664"/>
              <a:ext cx="107939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394752" y="2179326"/>
              <a:ext cx="75751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86914" y="2544312"/>
              <a:ext cx="56535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5372" y="2422650"/>
              <a:ext cx="64689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265565" y="1692678"/>
              <a:ext cx="18867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53149" y="2909299"/>
              <a:ext cx="49912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6662" y="2787637"/>
              <a:ext cx="51560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08543" y="3517609"/>
              <a:ext cx="44372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17978" y="3760933"/>
              <a:ext cx="434294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658596" y="3030961"/>
              <a:ext cx="49367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700481" y="3274285"/>
              <a:ext cx="45179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24061" y="3882595"/>
              <a:ext cx="42821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15635" y="3639271"/>
              <a:ext cx="43663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697425" y="3152623"/>
              <a:ext cx="45484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02339" y="3395947"/>
              <a:ext cx="44993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627545" y="2665974"/>
              <a:ext cx="52472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439136" y="2300988"/>
              <a:ext cx="71313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51032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729132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5364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47539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69409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61571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380029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40222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527806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511319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583200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592635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3253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75138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98718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9029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72082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576996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2201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313793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30513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9691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78691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858736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331028" y="1483177"/>
              <a:ext cx="5057582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453396" y="1692678"/>
              <a:ext cx="11104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453396" y="1747426"/>
              <a:ext cx="25271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453396" y="3274285"/>
              <a:ext cx="99426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453396" y="3329033"/>
              <a:ext cx="177476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453396" y="3760933"/>
              <a:ext cx="94977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453396" y="3815681"/>
              <a:ext cx="176356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453396" y="2300988"/>
              <a:ext cx="1350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453396" y="2355736"/>
              <a:ext cx="1350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53396" y="3395947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53396" y="3450695"/>
              <a:ext cx="150246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53396" y="2422650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53396" y="2477398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53396" y="2787637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453396" y="284238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453396" y="3882595"/>
              <a:ext cx="26147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453396" y="3937343"/>
              <a:ext cx="99265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53396" y="3639271"/>
              <a:ext cx="27291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453396" y="3694019"/>
              <a:ext cx="198650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453396" y="2665974"/>
              <a:ext cx="250072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453396" y="2720722"/>
              <a:ext cx="5097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453396" y="3152623"/>
              <a:ext cx="16374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453396" y="320737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453396" y="1814340"/>
              <a:ext cx="212840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453396" y="1869088"/>
              <a:ext cx="267013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453396" y="1571016"/>
              <a:ext cx="41942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453396" y="1625764"/>
              <a:ext cx="65356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453396" y="2909299"/>
              <a:ext cx="34214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453396" y="2964047"/>
              <a:ext cx="231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453396" y="2179326"/>
              <a:ext cx="166450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453396" y="2234074"/>
              <a:ext cx="126899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453396" y="1936002"/>
              <a:ext cx="219111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453396" y="1990750"/>
              <a:ext cx="217490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53396" y="2544312"/>
              <a:ext cx="114575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453396" y="2599060"/>
              <a:ext cx="100698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453396" y="3517609"/>
              <a:ext cx="3110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53396" y="3572357"/>
              <a:ext cx="192684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453396" y="3030961"/>
              <a:ext cx="595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453396" y="3085709"/>
              <a:ext cx="75479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453396" y="2057664"/>
              <a:ext cx="154827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453396" y="2112412"/>
              <a:ext cx="42379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6563829" y="1684912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5.4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706113" y="174654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447659" y="32662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228164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403172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5.6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216958" y="38137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466897" y="2292969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466897" y="2353800"/>
              <a:ext cx="217021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8182563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955862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453396" y="24146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453396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5339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53396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068192" y="38745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53.1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446051" y="393540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182563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96.7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439904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70.4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954119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504370" y="271984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617146" y="314566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53396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581801" y="18062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37.9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123531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47.6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872824" y="1562954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106960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3.6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795545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476563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117901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26.8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722387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644509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26.0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628302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599148" y="253735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460377" y="259712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484504" y="350958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7380246" y="35704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459355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208188" y="308483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2.4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001674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877187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095835" y="3875133"/>
              <a:ext cx="62744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50487" y="3752107"/>
              <a:ext cx="111814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Afterflavor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049232" y="3629135"/>
              <a:ext cx="7206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55507" y="3508782"/>
              <a:ext cx="7081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Taste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105112" y="3387120"/>
              <a:ext cx="60889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49887" y="3265458"/>
              <a:ext cx="919346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Flavor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84102" y="3143796"/>
              <a:ext cx="8509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Flavor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56108" y="3022134"/>
              <a:ext cx="9069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S_Bitter Aftertaste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884702" y="2900472"/>
              <a:ext cx="104971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S_Vitamin Afterflavor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64811" y="2777500"/>
              <a:ext cx="16894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033707" y="2655838"/>
              <a:ext cx="7517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S_Springyness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968495" y="2535486"/>
              <a:ext cx="8821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Aftertaste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732506" y="2412514"/>
              <a:ext cx="13541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067895" y="2292162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067895" y="2170500"/>
              <a:ext cx="6833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S_Sour Taste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9614" y="2047528"/>
              <a:ext cx="6398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S_Astringent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931224" y="1927176"/>
              <a:ext cx="9566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Aftertaste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030623" y="1805513"/>
              <a:ext cx="75787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S_Sweet Taste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940555" y="1683851"/>
              <a:ext cx="93800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S_Relevant Aroma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58509" y="1560880"/>
              <a:ext cx="70210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S_Roughness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43718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82896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91896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832577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41577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71941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121622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All Sensory Variables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4605324" y="3023606"/>
              <a:ext cx="823347" cy="136515"/>
            </a:xfrm>
            <a:custGeom>
              <a:avLst/>
              <a:pathLst>
                <a:path w="823347" h="136515">
                  <a:moveTo>
                    <a:pt x="0" y="136515"/>
                  </a:moveTo>
                  <a:lnTo>
                    <a:pt x="823347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3776132" y="3160121"/>
              <a:ext cx="829192" cy="134668"/>
            </a:xfrm>
            <a:custGeom>
              <a:avLst/>
              <a:pathLst>
                <a:path w="829192" h="134668">
                  <a:moveTo>
                    <a:pt x="829192" y="0"/>
                  </a:moveTo>
                  <a:lnTo>
                    <a:pt x="0" y="134668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935723" y="3294789"/>
              <a:ext cx="840408" cy="54225"/>
            </a:xfrm>
            <a:custGeom>
              <a:avLst/>
              <a:pathLst>
                <a:path w="840408" h="54225">
                  <a:moveTo>
                    <a:pt x="840408" y="0"/>
                  </a:moveTo>
                  <a:lnTo>
                    <a:pt x="0" y="54225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3740715" y="3294789"/>
              <a:ext cx="35416" cy="199959"/>
            </a:xfrm>
            <a:custGeom>
              <a:avLst/>
              <a:pathLst>
                <a:path w="35416" h="199959">
                  <a:moveTo>
                    <a:pt x="35416" y="0"/>
                  </a:moveTo>
                  <a:lnTo>
                    <a:pt x="0" y="199959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5428672" y="3023606"/>
              <a:ext cx="667231" cy="251992"/>
            </a:xfrm>
            <a:custGeom>
              <a:avLst/>
              <a:pathLst>
                <a:path w="667231" h="251992">
                  <a:moveTo>
                    <a:pt x="0" y="0"/>
                  </a:moveTo>
                  <a:lnTo>
                    <a:pt x="667231" y="251992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5428672" y="2586418"/>
              <a:ext cx="283076" cy="437187"/>
            </a:xfrm>
            <a:custGeom>
              <a:avLst/>
              <a:pathLst>
                <a:path w="283076" h="437187">
                  <a:moveTo>
                    <a:pt x="0" y="437187"/>
                  </a:moveTo>
                  <a:lnTo>
                    <a:pt x="283076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637594" y="3178880"/>
              <a:ext cx="103120" cy="315869"/>
            </a:xfrm>
            <a:custGeom>
              <a:avLst/>
              <a:pathLst>
                <a:path w="103120" h="315869">
                  <a:moveTo>
                    <a:pt x="103120" y="315869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740715" y="3494749"/>
              <a:ext cx="69403" cy="363392"/>
            </a:xfrm>
            <a:custGeom>
              <a:avLst/>
              <a:pathLst>
                <a:path w="69403" h="363392">
                  <a:moveTo>
                    <a:pt x="0" y="0"/>
                  </a:moveTo>
                  <a:lnTo>
                    <a:pt x="69403" y="363392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5711748" y="2157630"/>
              <a:ext cx="25321" cy="428787"/>
            </a:xfrm>
            <a:custGeom>
              <a:avLst/>
              <a:pathLst>
                <a:path w="25321" h="428787">
                  <a:moveTo>
                    <a:pt x="0" y="428787"/>
                  </a:moveTo>
                  <a:lnTo>
                    <a:pt x="25321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711748" y="2483276"/>
              <a:ext cx="463716" cy="103141"/>
            </a:xfrm>
            <a:custGeom>
              <a:avLst/>
              <a:pathLst>
                <a:path w="463716" h="103141">
                  <a:moveTo>
                    <a:pt x="0" y="103141"/>
                  </a:moveTo>
                  <a:lnTo>
                    <a:pt x="463716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350982" y="3136252"/>
              <a:ext cx="584741" cy="212762"/>
            </a:xfrm>
            <a:custGeom>
              <a:avLst/>
              <a:pathLst>
                <a:path w="584741" h="212762">
                  <a:moveTo>
                    <a:pt x="584741" y="212762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469256" y="3349014"/>
              <a:ext cx="466467" cy="291067"/>
            </a:xfrm>
            <a:custGeom>
              <a:avLst/>
              <a:pathLst>
                <a:path w="466467" h="291067">
                  <a:moveTo>
                    <a:pt x="466467" y="0"/>
                  </a:moveTo>
                  <a:lnTo>
                    <a:pt x="0" y="291067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6095903" y="3275599"/>
              <a:ext cx="225678" cy="312623"/>
            </a:xfrm>
            <a:custGeom>
              <a:avLst/>
              <a:pathLst>
                <a:path w="225678" h="312623">
                  <a:moveTo>
                    <a:pt x="0" y="0"/>
                  </a:moveTo>
                  <a:lnTo>
                    <a:pt x="225678" y="312623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6095903" y="3275599"/>
              <a:ext cx="630708" cy="37822"/>
            </a:xfrm>
            <a:custGeom>
              <a:avLst/>
              <a:pathLst>
                <a:path w="630708" h="37822">
                  <a:moveTo>
                    <a:pt x="0" y="0"/>
                  </a:moveTo>
                  <a:lnTo>
                    <a:pt x="630708" y="37822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6175465" y="2301268"/>
              <a:ext cx="261009" cy="182008"/>
            </a:xfrm>
            <a:custGeom>
              <a:avLst/>
              <a:pathLst>
                <a:path w="261009" h="182008">
                  <a:moveTo>
                    <a:pt x="0" y="182008"/>
                  </a:moveTo>
                  <a:lnTo>
                    <a:pt x="26100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6175465" y="2483276"/>
              <a:ext cx="371856" cy="36419"/>
            </a:xfrm>
            <a:custGeom>
              <a:avLst/>
              <a:pathLst>
                <a:path w="371856" h="36419">
                  <a:moveTo>
                    <a:pt x="0" y="0"/>
                  </a:moveTo>
                  <a:lnTo>
                    <a:pt x="371856" y="36419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084353" y="3640082"/>
              <a:ext cx="384902" cy="52825"/>
            </a:xfrm>
            <a:custGeom>
              <a:avLst/>
              <a:pathLst>
                <a:path w="384902" h="52825">
                  <a:moveTo>
                    <a:pt x="384902" y="0"/>
                  </a:moveTo>
                  <a:lnTo>
                    <a:pt x="0" y="52825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178258" y="3640082"/>
              <a:ext cx="290997" cy="298708"/>
            </a:xfrm>
            <a:custGeom>
              <a:avLst/>
              <a:pathLst>
                <a:path w="290997" h="298708">
                  <a:moveTo>
                    <a:pt x="290997" y="0"/>
                  </a:moveTo>
                  <a:lnTo>
                    <a:pt x="0" y="298708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483873" y="1966361"/>
              <a:ext cx="253197" cy="191268"/>
            </a:xfrm>
            <a:custGeom>
              <a:avLst/>
              <a:pathLst>
                <a:path w="253197" h="191268">
                  <a:moveTo>
                    <a:pt x="253197" y="1912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737070" y="1801063"/>
              <a:ext cx="220923" cy="356567"/>
            </a:xfrm>
            <a:custGeom>
              <a:avLst/>
              <a:pathLst>
                <a:path w="220923" h="356567">
                  <a:moveTo>
                    <a:pt x="0" y="356567"/>
                  </a:moveTo>
                  <a:lnTo>
                    <a:pt x="220923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160204" y="2906074"/>
              <a:ext cx="190778" cy="230178"/>
            </a:xfrm>
            <a:custGeom>
              <a:avLst/>
              <a:pathLst>
                <a:path w="190778" h="230178">
                  <a:moveTo>
                    <a:pt x="190778" y="23017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800060" y="3053411"/>
              <a:ext cx="550922" cy="82840"/>
            </a:xfrm>
            <a:custGeom>
              <a:avLst/>
              <a:pathLst>
                <a:path w="550922" h="82840">
                  <a:moveTo>
                    <a:pt x="550922" y="82840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6726612" y="3313421"/>
              <a:ext cx="217039" cy="27527"/>
            </a:xfrm>
            <a:custGeom>
              <a:avLst/>
              <a:pathLst>
                <a:path w="217039" h="27527">
                  <a:moveTo>
                    <a:pt x="0" y="0"/>
                  </a:moveTo>
                  <a:lnTo>
                    <a:pt x="217039" y="27527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6726612" y="3313421"/>
              <a:ext cx="582898" cy="32086"/>
            </a:xfrm>
            <a:custGeom>
              <a:avLst/>
              <a:pathLst>
                <a:path w="582898" h="32086">
                  <a:moveTo>
                    <a:pt x="0" y="0"/>
                  </a:moveTo>
                  <a:lnTo>
                    <a:pt x="582898" y="32086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5957993" y="1609746"/>
              <a:ext cx="321249" cy="191316"/>
            </a:xfrm>
            <a:custGeom>
              <a:avLst/>
              <a:pathLst>
                <a:path w="321249" h="191316">
                  <a:moveTo>
                    <a:pt x="0" y="191316"/>
                  </a:moveTo>
                  <a:lnTo>
                    <a:pt x="32124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5921367" y="1527901"/>
              <a:ext cx="36626" cy="273161"/>
            </a:xfrm>
            <a:custGeom>
              <a:avLst/>
              <a:pathLst>
                <a:path w="36626" h="273161">
                  <a:moveTo>
                    <a:pt x="36626" y="273161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810119" y="3858142"/>
              <a:ext cx="11622" cy="128093"/>
            </a:xfrm>
            <a:custGeom>
              <a:avLst/>
              <a:pathLst>
                <a:path w="11622" h="128093">
                  <a:moveTo>
                    <a:pt x="0" y="0"/>
                  </a:moveTo>
                  <a:lnTo>
                    <a:pt x="11622" y="128093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810119" y="3858142"/>
              <a:ext cx="53574" cy="343114"/>
            </a:xfrm>
            <a:custGeom>
              <a:avLst/>
              <a:pathLst>
                <a:path w="53574" h="343114">
                  <a:moveTo>
                    <a:pt x="0" y="0"/>
                  </a:moveTo>
                  <a:lnTo>
                    <a:pt x="53574" y="343114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547788" y="3053411"/>
              <a:ext cx="252271" cy="10675"/>
            </a:xfrm>
            <a:custGeom>
              <a:avLst/>
              <a:pathLst>
                <a:path w="252271" h="10675">
                  <a:moveTo>
                    <a:pt x="252271" y="0"/>
                  </a:moveTo>
                  <a:lnTo>
                    <a:pt x="0" y="10675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349513" y="2953699"/>
              <a:ext cx="450546" cy="99712"/>
            </a:xfrm>
            <a:custGeom>
              <a:avLst/>
              <a:pathLst>
                <a:path w="450546" h="99712">
                  <a:moveTo>
                    <a:pt x="450546" y="99712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637594" y="3059227"/>
              <a:ext cx="35793" cy="119652"/>
            </a:xfrm>
            <a:custGeom>
              <a:avLst/>
              <a:pathLst>
                <a:path w="35793" h="119652">
                  <a:moveTo>
                    <a:pt x="0" y="119652"/>
                  </a:moveTo>
                  <a:lnTo>
                    <a:pt x="35793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529236" y="2901490"/>
              <a:ext cx="108358" cy="277390"/>
            </a:xfrm>
            <a:custGeom>
              <a:avLst/>
              <a:pathLst>
                <a:path w="108358" h="277390">
                  <a:moveTo>
                    <a:pt x="108358" y="277390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863693" y="4201256"/>
              <a:ext cx="85991" cy="137264"/>
            </a:xfrm>
            <a:custGeom>
              <a:avLst/>
              <a:pathLst>
                <a:path w="85991" h="137264">
                  <a:moveTo>
                    <a:pt x="0" y="0"/>
                  </a:moveTo>
                  <a:lnTo>
                    <a:pt x="85991" y="137264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863693" y="4201256"/>
              <a:ext cx="3369" cy="298929"/>
            </a:xfrm>
            <a:custGeom>
              <a:avLst/>
              <a:pathLst>
                <a:path w="3369" h="298929">
                  <a:moveTo>
                    <a:pt x="0" y="0"/>
                  </a:moveTo>
                  <a:lnTo>
                    <a:pt x="3369" y="298929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957070" y="2792432"/>
              <a:ext cx="203133" cy="113641"/>
            </a:xfrm>
            <a:custGeom>
              <a:avLst/>
              <a:pathLst>
                <a:path w="203133" h="113641">
                  <a:moveTo>
                    <a:pt x="203133" y="113641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107763" y="2729516"/>
              <a:ext cx="52440" cy="176557"/>
            </a:xfrm>
            <a:custGeom>
              <a:avLst/>
              <a:pathLst>
                <a:path w="52440" h="176557">
                  <a:moveTo>
                    <a:pt x="52440" y="176557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5921367" y="1354974"/>
              <a:ext cx="79846" cy="172926"/>
            </a:xfrm>
            <a:custGeom>
              <a:avLst/>
              <a:pathLst>
                <a:path w="79846" h="172926">
                  <a:moveTo>
                    <a:pt x="0" y="172926"/>
                  </a:moveTo>
                  <a:lnTo>
                    <a:pt x="79846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815102" y="1359134"/>
              <a:ext cx="106265" cy="168766"/>
            </a:xfrm>
            <a:custGeom>
              <a:avLst/>
              <a:pathLst>
                <a:path w="106265" h="168766">
                  <a:moveTo>
                    <a:pt x="106265" y="168766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6287115" y="3588222"/>
              <a:ext cx="34466" cy="138097"/>
            </a:xfrm>
            <a:custGeom>
              <a:avLst/>
              <a:pathLst>
                <a:path w="34466" h="138097">
                  <a:moveTo>
                    <a:pt x="34466" y="0"/>
                  </a:moveTo>
                  <a:lnTo>
                    <a:pt x="0" y="138097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6321582" y="3588222"/>
              <a:ext cx="263462" cy="270179"/>
            </a:xfrm>
            <a:custGeom>
              <a:avLst/>
              <a:pathLst>
                <a:path w="263462" h="270179">
                  <a:moveTo>
                    <a:pt x="0" y="0"/>
                  </a:moveTo>
                  <a:lnTo>
                    <a:pt x="263462" y="270179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6585044" y="3858401"/>
              <a:ext cx="111728" cy="116152"/>
            </a:xfrm>
            <a:custGeom>
              <a:avLst/>
              <a:pathLst>
                <a:path w="111728" h="116152">
                  <a:moveTo>
                    <a:pt x="0" y="0"/>
                  </a:moveTo>
                  <a:lnTo>
                    <a:pt x="111728" y="116152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6585044" y="3858401"/>
              <a:ext cx="234520" cy="227535"/>
            </a:xfrm>
            <a:custGeom>
              <a:avLst/>
              <a:pathLst>
                <a:path w="234520" h="227535">
                  <a:moveTo>
                    <a:pt x="0" y="0"/>
                  </a:moveTo>
                  <a:lnTo>
                    <a:pt x="234520" y="227535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127907" y="2836110"/>
              <a:ext cx="221606" cy="117588"/>
            </a:xfrm>
            <a:custGeom>
              <a:avLst/>
              <a:pathLst>
                <a:path w="221606" h="117588">
                  <a:moveTo>
                    <a:pt x="221606" y="11758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039090" y="2949540"/>
              <a:ext cx="310422" cy="4159"/>
            </a:xfrm>
            <a:custGeom>
              <a:avLst/>
              <a:pathLst>
                <a:path w="310422" h="4159">
                  <a:moveTo>
                    <a:pt x="310422" y="4159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7309510" y="3345508"/>
              <a:ext cx="240890" cy="27718"/>
            </a:xfrm>
            <a:custGeom>
              <a:avLst/>
              <a:pathLst>
                <a:path w="240890" h="27718">
                  <a:moveTo>
                    <a:pt x="0" y="0"/>
                  </a:moveTo>
                  <a:lnTo>
                    <a:pt x="240890" y="27718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7309510" y="3345508"/>
              <a:ext cx="491884" cy="26320"/>
            </a:xfrm>
            <a:custGeom>
              <a:avLst/>
              <a:pathLst>
                <a:path w="491884" h="26320">
                  <a:moveTo>
                    <a:pt x="0" y="0"/>
                  </a:moveTo>
                  <a:lnTo>
                    <a:pt x="491884" y="2632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867062" y="4500185"/>
              <a:ext cx="98877" cy="178468"/>
            </a:xfrm>
            <a:custGeom>
              <a:avLst/>
              <a:pathLst>
                <a:path w="98877" h="178468">
                  <a:moveTo>
                    <a:pt x="0" y="0"/>
                  </a:moveTo>
                  <a:lnTo>
                    <a:pt x="98877" y="178468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773195" y="4500185"/>
              <a:ext cx="93867" cy="179879"/>
            </a:xfrm>
            <a:custGeom>
              <a:avLst/>
              <a:pathLst>
                <a:path w="93867" h="179879">
                  <a:moveTo>
                    <a:pt x="93867" y="0"/>
                  </a:moveTo>
                  <a:lnTo>
                    <a:pt x="0" y="179879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6279243" y="1507278"/>
              <a:ext cx="261555" cy="102468"/>
            </a:xfrm>
            <a:custGeom>
              <a:avLst/>
              <a:pathLst>
                <a:path w="261555" h="102468">
                  <a:moveTo>
                    <a:pt x="0" y="102468"/>
                  </a:moveTo>
                  <a:lnTo>
                    <a:pt x="261555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6279243" y="1448366"/>
              <a:ext cx="119523" cy="161380"/>
            </a:xfrm>
            <a:custGeom>
              <a:avLst/>
              <a:pathLst>
                <a:path w="119523" h="161380">
                  <a:moveTo>
                    <a:pt x="0" y="161380"/>
                  </a:moveTo>
                  <a:lnTo>
                    <a:pt x="119523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136071" y="3938791"/>
              <a:ext cx="42187" cy="159286"/>
            </a:xfrm>
            <a:custGeom>
              <a:avLst/>
              <a:pathLst>
                <a:path w="42187" h="159286">
                  <a:moveTo>
                    <a:pt x="42187" y="0"/>
                  </a:moveTo>
                  <a:lnTo>
                    <a:pt x="0" y="159286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1856439" y="3938791"/>
              <a:ext cx="321819" cy="224806"/>
            </a:xfrm>
            <a:custGeom>
              <a:avLst/>
              <a:pathLst>
                <a:path w="321819" h="224806">
                  <a:moveTo>
                    <a:pt x="321819" y="0"/>
                  </a:moveTo>
                  <a:lnTo>
                    <a:pt x="0" y="224806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6547321" y="2466809"/>
              <a:ext cx="274527" cy="52886"/>
            </a:xfrm>
            <a:custGeom>
              <a:avLst/>
              <a:pathLst>
                <a:path w="274527" h="52886">
                  <a:moveTo>
                    <a:pt x="0" y="52886"/>
                  </a:moveTo>
                  <a:lnTo>
                    <a:pt x="274527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6547321" y="2519695"/>
              <a:ext cx="226037" cy="70638"/>
            </a:xfrm>
            <a:custGeom>
              <a:avLst/>
              <a:pathLst>
                <a:path w="226037" h="70638">
                  <a:moveTo>
                    <a:pt x="0" y="0"/>
                  </a:moveTo>
                  <a:lnTo>
                    <a:pt x="226037" y="70638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1872276" y="3692908"/>
              <a:ext cx="212077" cy="94200"/>
            </a:xfrm>
            <a:custGeom>
              <a:avLst/>
              <a:pathLst>
                <a:path w="212077" h="94200">
                  <a:moveTo>
                    <a:pt x="212077" y="0"/>
                  </a:moveTo>
                  <a:lnTo>
                    <a:pt x="0" y="9420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805470" y="3675304"/>
              <a:ext cx="278883" cy="17603"/>
            </a:xfrm>
            <a:custGeom>
              <a:avLst/>
              <a:pathLst>
                <a:path w="278883" h="17603">
                  <a:moveTo>
                    <a:pt x="278883" y="17603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5260701" y="1874504"/>
              <a:ext cx="223171" cy="91857"/>
            </a:xfrm>
            <a:custGeom>
              <a:avLst/>
              <a:pathLst>
                <a:path w="223171" h="91857">
                  <a:moveTo>
                    <a:pt x="223171" y="91857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5412258" y="1795870"/>
              <a:ext cx="71615" cy="170491"/>
            </a:xfrm>
            <a:custGeom>
              <a:avLst/>
              <a:pathLst>
                <a:path w="71615" h="170491">
                  <a:moveTo>
                    <a:pt x="71615" y="170491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587263" y="4163598"/>
              <a:ext cx="269176" cy="93040"/>
            </a:xfrm>
            <a:custGeom>
              <a:avLst/>
              <a:pathLst>
                <a:path w="269176" h="93040">
                  <a:moveTo>
                    <a:pt x="269176" y="0"/>
                  </a:moveTo>
                  <a:lnTo>
                    <a:pt x="0" y="9304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1729164" y="4163598"/>
              <a:ext cx="127274" cy="175806"/>
            </a:xfrm>
            <a:custGeom>
              <a:avLst/>
              <a:pathLst>
                <a:path w="127274" h="175806">
                  <a:moveTo>
                    <a:pt x="127274" y="0"/>
                  </a:moveTo>
                  <a:lnTo>
                    <a:pt x="0" y="175806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6819565" y="4085937"/>
              <a:ext cx="52702" cy="170727"/>
            </a:xfrm>
            <a:custGeom>
              <a:avLst/>
              <a:pathLst>
                <a:path w="52702" h="170727">
                  <a:moveTo>
                    <a:pt x="0" y="0"/>
                  </a:moveTo>
                  <a:lnTo>
                    <a:pt x="52702" y="170727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6819565" y="4085937"/>
              <a:ext cx="230285" cy="98811"/>
            </a:xfrm>
            <a:custGeom>
              <a:avLst/>
              <a:pathLst>
                <a:path w="230285" h="98811">
                  <a:moveTo>
                    <a:pt x="0" y="0"/>
                  </a:moveTo>
                  <a:lnTo>
                    <a:pt x="230285" y="98811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7801395" y="3333956"/>
              <a:ext cx="303513" cy="37871"/>
            </a:xfrm>
            <a:custGeom>
              <a:avLst/>
              <a:pathLst>
                <a:path w="303513" h="37871">
                  <a:moveTo>
                    <a:pt x="0" y="37871"/>
                  </a:moveTo>
                  <a:lnTo>
                    <a:pt x="303513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7801395" y="3371828"/>
              <a:ext cx="279702" cy="80074"/>
            </a:xfrm>
            <a:custGeom>
              <a:avLst/>
              <a:pathLst>
                <a:path w="279702" h="80074">
                  <a:moveTo>
                    <a:pt x="0" y="0"/>
                  </a:moveTo>
                  <a:lnTo>
                    <a:pt x="279702" y="80074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6436474" y="2149190"/>
              <a:ext cx="106032" cy="152077"/>
            </a:xfrm>
            <a:custGeom>
              <a:avLst/>
              <a:pathLst>
                <a:path w="106032" h="152077">
                  <a:moveTo>
                    <a:pt x="0" y="152077"/>
                  </a:moveTo>
                  <a:lnTo>
                    <a:pt x="106032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6436474" y="2221809"/>
              <a:ext cx="257001" cy="79458"/>
            </a:xfrm>
            <a:custGeom>
              <a:avLst/>
              <a:pathLst>
                <a:path w="257001" h="79458">
                  <a:moveTo>
                    <a:pt x="0" y="79458"/>
                  </a:moveTo>
                  <a:lnTo>
                    <a:pt x="257001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3369116" y="2756151"/>
              <a:ext cx="160120" cy="145338"/>
            </a:xfrm>
            <a:custGeom>
              <a:avLst/>
              <a:pathLst>
                <a:path w="160120" h="145338">
                  <a:moveTo>
                    <a:pt x="160120" y="14533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3529236" y="2715255"/>
              <a:ext cx="23486" cy="186235"/>
            </a:xfrm>
            <a:custGeom>
              <a:avLst/>
              <a:pathLst>
                <a:path w="23486" h="186235">
                  <a:moveTo>
                    <a:pt x="0" y="186235"/>
                  </a:moveTo>
                  <a:lnTo>
                    <a:pt x="23486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516187" y="3032485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337515" y="272455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8073307" y="330235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5783500" y="1327533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521121" y="268365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641786" y="302762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5229100" y="1842902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5380657" y="1764269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7518800" y="334162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8049497" y="342030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1007489" y="2917939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1096306" y="2804509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6367165" y="1416765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6509197" y="1475676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741593" y="4648464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6912050" y="330934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18083" y="4306919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7018249" y="415314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2076162" y="2697915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1925469" y="2760831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6661874" y="219020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6665172" y="394295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6510906" y="211758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790140" y="3954634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6255514" y="369471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1773868" y="3643703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1840675" y="3755507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6840666" y="422506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934338" y="4647053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6741757" y="255873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5969612" y="1323373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6790247" y="243520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2104470" y="4066476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1697563" y="4307803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1555662" y="4225037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560511" y="3070822"/>
              <a:ext cx="167558" cy="88708"/>
            </a:xfrm>
            <a:custGeom>
              <a:avLst/>
              <a:pathLst>
                <a:path w="167558" h="88708">
                  <a:moveTo>
                    <a:pt x="167558" y="88708"/>
                  </a:moveTo>
                  <a:lnTo>
                    <a:pt x="0" y="0"/>
                  </a:lnTo>
                </a:path>
              </a:pathLst>
            </a:custGeom>
            <a:ln w="542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8084392" y="3163195"/>
              <a:ext cx="19435" cy="161763"/>
            </a:xfrm>
            <a:custGeom>
              <a:avLst/>
              <a:pathLst>
                <a:path w="19435" h="161763">
                  <a:moveTo>
                    <a:pt x="0" y="0"/>
                  </a:moveTo>
                  <a:lnTo>
                    <a:pt x="19435" y="161763"/>
                  </a:lnTo>
                </a:path>
              </a:pathLst>
            </a:custGeom>
            <a:ln w="542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1139570" y="2761735"/>
              <a:ext cx="109699" cy="67227"/>
            </a:xfrm>
            <a:custGeom>
              <a:avLst/>
              <a:pathLst>
                <a:path w="109699" h="67227">
                  <a:moveTo>
                    <a:pt x="109699" y="0"/>
                  </a:moveTo>
                  <a:lnTo>
                    <a:pt x="0" y="67227"/>
                  </a:lnTo>
                </a:path>
              </a:pathLst>
            </a:custGeom>
            <a:ln w="542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6417843" y="1449158"/>
              <a:ext cx="163348" cy="6781"/>
            </a:xfrm>
            <a:custGeom>
              <a:avLst/>
              <a:pathLst>
                <a:path w="163348" h="6781">
                  <a:moveTo>
                    <a:pt x="163348" y="6781"/>
                  </a:moveTo>
                  <a:lnTo>
                    <a:pt x="0" y="0"/>
                  </a:lnTo>
                </a:path>
              </a:pathLst>
            </a:custGeom>
            <a:ln w="542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1"/>
            <p:cNvSpPr/>
            <p:nvPr/>
          </p:nvSpPr>
          <p:spPr>
            <a:xfrm>
              <a:off x="1492672" y="3158453"/>
              <a:ext cx="897258" cy="1101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A_Adhesiveness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3217455" y="2785879"/>
              <a:ext cx="736462" cy="111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A_Chewiness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756239" y="3028707"/>
              <a:ext cx="656240" cy="111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A_Cohesion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944067" y="1389961"/>
              <a:ext cx="1171446" cy="1101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B79F00">
                      <a:alpha val="100000"/>
                    </a:srgbClr>
                  </a:solidFill>
                  <a:latin typeface="Arial"/>
                  <a:cs typeface="Arial"/>
                </a:rPr>
                <a:t>A_First Bite Hardness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3366225" y="2548680"/>
              <a:ext cx="789864" cy="111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A_Gumminess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3134620" y="3089993"/>
              <a:ext cx="662827" cy="1101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A_Hardness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4287540" y="1902555"/>
              <a:ext cx="1459397" cy="1130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B79F00">
                      <a:alpha val="100000"/>
                    </a:srgbClr>
                  </a:solidFill>
                  <a:latin typeface="Arial"/>
                  <a:cs typeface="Arial"/>
                </a:rPr>
                <a:t>A_Negative Area (Cycle: 1)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4293062" y="1628026"/>
              <a:ext cx="1820865" cy="1130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B79F00">
                      <a:alpha val="100000"/>
                    </a:srgbClr>
                  </a:solidFill>
                  <a:latin typeface="Arial"/>
                  <a:cs typeface="Arial"/>
                </a:rPr>
                <a:t>A_Peak Negative Force (Cycle: 1)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008533" y="3207780"/>
              <a:ext cx="676237" cy="1101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A_Resilence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484988" y="3479826"/>
              <a:ext cx="776690" cy="1130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A_Springiness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731520" y="2977467"/>
              <a:ext cx="689646" cy="1130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S_Astringent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31519" y="2625835"/>
              <a:ext cx="1171682" cy="1130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S_Astringent Afterfeel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604051" y="1387451"/>
              <a:ext cx="977421" cy="111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B79F00">
                      <a:alpha val="100000"/>
                    </a:srgbClr>
                  </a:solidFill>
                  <a:latin typeface="Arial"/>
                  <a:cs typeface="Arial"/>
                </a:rPr>
                <a:t>S_Bitter Aftertaste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206580" y="1565699"/>
              <a:ext cx="763163" cy="111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B79F00">
                      <a:alpha val="100000"/>
                    </a:srgbClr>
                  </a:solidFill>
                  <a:latin typeface="Arial"/>
                  <a:cs typeface="Arial"/>
                </a:rPr>
                <a:t>S_Bitter Taste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805412" y="4688882"/>
              <a:ext cx="903904" cy="111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564E3">
                      <a:alpha val="100000"/>
                    </a:srgbClr>
                  </a:solidFill>
                  <a:latin typeface="Arial"/>
                  <a:cs typeface="Arial"/>
                </a:rPr>
                <a:t>S_Cohesiveness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251273" y="3173485"/>
              <a:ext cx="1666950" cy="1130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S_CSA (Cooked Sugar Aroma)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711772" y="4172547"/>
              <a:ext cx="890377" cy="111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564E3">
                      <a:alpha val="100000"/>
                    </a:srgbClr>
                  </a:solidFill>
                  <a:latin typeface="Arial"/>
                  <a:cs typeface="Arial"/>
                </a:rPr>
                <a:t>S_Dissolve Rate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594804" y="4018103"/>
              <a:ext cx="1325361" cy="111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S_First Bite - Resistance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1993973" y="2563054"/>
              <a:ext cx="1104575" cy="111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S_Metallic Aftertaste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1513181" y="2821975"/>
              <a:ext cx="1613253" cy="111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S_Powdered Drink Mix Aroma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298912" y="2251062"/>
              <a:ext cx="1205088" cy="111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S_Relevant Afterflavor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5983748" y="3808503"/>
              <a:ext cx="1010944" cy="111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S_Relevant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5839281" y="1982419"/>
              <a:ext cx="990830" cy="111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S_Relevant Flavor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650830" y="3818831"/>
              <a:ext cx="756694" cy="1130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564E3">
                      <a:alpha val="100000"/>
                    </a:srgbClr>
                  </a:solidFill>
                  <a:latin typeface="Arial"/>
                  <a:cs typeface="Arial"/>
                </a:rPr>
                <a:t>S_Roughness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5660236" y="3558261"/>
              <a:ext cx="836915" cy="1130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S_Slipperyness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1122381" y="3508697"/>
              <a:ext cx="950719" cy="111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S_Sour Aftertaste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1712276" y="3816790"/>
              <a:ext cx="736462" cy="111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S_Sour Taste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6260259" y="4284398"/>
              <a:ext cx="810155" cy="1130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S_Springyness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830109" y="4512132"/>
              <a:ext cx="689529" cy="111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564E3">
                      <a:alpha val="100000"/>
                    </a:srgbClr>
                  </a:solidFill>
                  <a:latin typeface="Arial"/>
                  <a:cs typeface="Arial"/>
                </a:rPr>
                <a:t>S_Stickiness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6048418" y="2620476"/>
              <a:ext cx="1031059" cy="111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S_Sweet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6063593" y="1207621"/>
              <a:ext cx="1251962" cy="1130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B79F00">
                      <a:alpha val="100000"/>
                    </a:srgbClr>
                  </a:solidFill>
                  <a:latin typeface="Arial"/>
                  <a:cs typeface="Arial"/>
                </a:rPr>
                <a:t>S_Sweet Candy Aroma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6885309" y="2441662"/>
              <a:ext cx="816801" cy="111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S_Sweet Taste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2200724" y="3994990"/>
              <a:ext cx="1131336" cy="111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S_Vitamin Afterflavor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1469764" y="4369316"/>
              <a:ext cx="937192" cy="111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S_Vitamin Aroma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920622" y="4089937"/>
              <a:ext cx="917078" cy="111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S_Vitamin Flavor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Top Respondent Variables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636859" y="2336990"/>
              <a:ext cx="980300" cy="308194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636859" y="3364305"/>
              <a:ext cx="740093" cy="308194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636859" y="2679428"/>
              <a:ext cx="919594" cy="308194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636859" y="1994551"/>
              <a:ext cx="1290585" cy="308194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636859" y="3706744"/>
              <a:ext cx="645814" cy="308194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636859" y="1652113"/>
              <a:ext cx="2675276" cy="308194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636859" y="4049182"/>
              <a:ext cx="447245" cy="308194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636859" y="1309674"/>
              <a:ext cx="5477858" cy="308194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636859" y="3021867"/>
              <a:ext cx="786849" cy="308194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4"/>
            <p:cNvSpPr/>
            <p:nvPr/>
          </p:nvSpPr>
          <p:spPr>
            <a:xfrm>
              <a:off x="2636859" y="2398808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5"/>
            <p:cNvSpPr/>
            <p:nvPr/>
          </p:nvSpPr>
          <p:spPr>
            <a:xfrm>
              <a:off x="2675885" y="2439510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17" name="pg16"/>
            <p:cNvSpPr/>
            <p:nvPr/>
          </p:nvSpPr>
          <p:spPr>
            <a:xfrm>
              <a:off x="2636859" y="3426123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7"/>
            <p:cNvSpPr/>
            <p:nvPr/>
          </p:nvSpPr>
          <p:spPr>
            <a:xfrm>
              <a:off x="2675885" y="3466825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19" name="pg18"/>
            <p:cNvSpPr/>
            <p:nvPr/>
          </p:nvSpPr>
          <p:spPr>
            <a:xfrm>
              <a:off x="2636859" y="2741246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19"/>
            <p:cNvSpPr/>
            <p:nvPr/>
          </p:nvSpPr>
          <p:spPr>
            <a:xfrm>
              <a:off x="2675885" y="2781948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1" name="pg20"/>
            <p:cNvSpPr/>
            <p:nvPr/>
          </p:nvSpPr>
          <p:spPr>
            <a:xfrm>
              <a:off x="2636859" y="2056369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1"/>
            <p:cNvSpPr/>
            <p:nvPr/>
          </p:nvSpPr>
          <p:spPr>
            <a:xfrm>
              <a:off x="2675885" y="2097071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3" name="pg22"/>
            <p:cNvSpPr/>
            <p:nvPr/>
          </p:nvSpPr>
          <p:spPr>
            <a:xfrm>
              <a:off x="2636859" y="3768562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3"/>
            <p:cNvSpPr/>
            <p:nvPr/>
          </p:nvSpPr>
          <p:spPr>
            <a:xfrm>
              <a:off x="2675885" y="3809264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5" name="pg24"/>
            <p:cNvSpPr/>
            <p:nvPr/>
          </p:nvSpPr>
          <p:spPr>
            <a:xfrm>
              <a:off x="2636859" y="1713931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2675885" y="1754633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7" name="pg26"/>
            <p:cNvSpPr/>
            <p:nvPr/>
          </p:nvSpPr>
          <p:spPr>
            <a:xfrm>
              <a:off x="2636859" y="4111000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>
              <a:off x="2675885" y="4151702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29" name="pg28"/>
            <p:cNvSpPr/>
            <p:nvPr/>
          </p:nvSpPr>
          <p:spPr>
            <a:xfrm>
              <a:off x="2636859" y="1371493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>
              <a:off x="2675885" y="1412195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38%</a:t>
              </a:r>
            </a:p>
          </p:txBody>
        </p:sp>
        <p:sp>
          <p:nvSpPr>
            <p:cNvPr id="31" name="pg30"/>
            <p:cNvSpPr/>
            <p:nvPr/>
          </p:nvSpPr>
          <p:spPr>
            <a:xfrm>
              <a:off x="2636859" y="3083685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1"/>
            <p:cNvSpPr/>
            <p:nvPr/>
          </p:nvSpPr>
          <p:spPr>
            <a:xfrm>
              <a:off x="2675885" y="3124387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699070" y="4146874"/>
              <a:ext cx="601265" cy="110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JAR size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919583" y="3802575"/>
              <a:ext cx="1380752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JAR flavour duration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936698" y="3431784"/>
              <a:ext cx="1363637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JAR aroma intensity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427980" y="3119558"/>
              <a:ext cx="872356" cy="110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JAR tartness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1258539" y="2777120"/>
              <a:ext cx="1041796" cy="110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JAR chewiness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029171" y="2404469"/>
              <a:ext cx="271164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Age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1004415" y="2060170"/>
              <a:ext cx="1295920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JAR flavor strength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1478805" y="1719592"/>
              <a:ext cx="821531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JAR melting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1250056" y="1407366"/>
              <a:ext cx="1050280" cy="110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JAR sweetness</a:t>
              </a:r>
            </a:p>
          </p:txBody>
        </p:sp>
        <p:sp>
          <p:nvSpPr>
            <p:cNvPr id="42" name="pl41"/>
            <p:cNvSpPr/>
            <p:nvPr/>
          </p:nvSpPr>
          <p:spPr>
            <a:xfrm>
              <a:off x="2328171" y="42032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328171" y="38608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328171" y="35184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328171" y="31759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28171" y="28335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8171" y="24910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328171" y="21486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328171" y="18062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328171" y="14637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636859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4075833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5514807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6953781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4"/>
            <p:cNvSpPr/>
            <p:nvPr/>
          </p:nvSpPr>
          <p:spPr>
            <a:xfrm>
              <a:off x="2526726" y="4465494"/>
              <a:ext cx="220265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3923321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5362296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6801270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GSK">
  <a:themeElements>
    <a:clrScheme name="GSK 2017 4">
      <a:dk1>
        <a:srgbClr val="544F40"/>
      </a:dk1>
      <a:lt1>
        <a:srgbClr val="FFFFFF"/>
      </a:lt1>
      <a:dk2>
        <a:srgbClr val="15717D"/>
      </a:dk2>
      <a:lt2>
        <a:srgbClr val="F36633"/>
      </a:lt2>
      <a:accent1>
        <a:srgbClr val="F36633"/>
      </a:accent1>
      <a:accent2>
        <a:srgbClr val="544F40"/>
      </a:accent2>
      <a:accent3>
        <a:srgbClr val="008A00"/>
      </a:accent3>
      <a:accent4>
        <a:srgbClr val="BC1077"/>
      </a:accent4>
      <a:accent5>
        <a:srgbClr val="40488D"/>
      </a:accent5>
      <a:accent6>
        <a:srgbClr val="ED003C"/>
      </a:accent6>
      <a:hlink>
        <a:srgbClr val="F36633"/>
      </a:hlink>
      <a:folHlink>
        <a:srgbClr val="F36633"/>
      </a:folHlink>
    </a:clrScheme>
    <a:fontScheme name="GS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/>
          <a:tailEnd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180975" indent="-180975" eaLnBrk="0" fontAlgn="auto" hangingPunct="0">
          <a:spcBef>
            <a:spcPts val="0"/>
          </a:spcBef>
          <a:spcAft>
            <a:spcPts val="0"/>
          </a:spcAft>
          <a:buClr>
            <a:schemeClr val="bg1"/>
          </a:buClr>
          <a:buFont typeface="Arial" pitchFamily="34" charset="0"/>
          <a:buChar char="–"/>
          <a:defRPr sz="1200" b="1" kern="0" dirty="0" err="1" smtClean="0">
            <a:solidFill>
              <a:srgbClr val="FFFFFF"/>
            </a:solidFill>
            <a:latin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171450" indent="-171450">
          <a:buClr>
            <a:schemeClr val="tx1"/>
          </a:buClr>
          <a:buFont typeface="Arial" pitchFamily="34" charset="0"/>
          <a:buChar char="–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SK_16x9 PowerPoint_V1_20170629" id="{B8F049B3-8A91-4FD3-B156-B44F80C0BC27}" vid="{B103CDC2-14D8-4A5C-86DD-96EA2A18BF3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C146E530A4044CAEB2E8C360CBD233" ma:contentTypeVersion="13" ma:contentTypeDescription="Create a new document." ma:contentTypeScope="" ma:versionID="65372e3691e396b4258b8db6583dd30f">
  <xsd:schema xmlns:xsd="http://www.w3.org/2001/XMLSchema" xmlns:xs="http://www.w3.org/2001/XMLSchema" xmlns:p="http://schemas.microsoft.com/office/2006/metadata/properties" xmlns:ns3="f226fd05-113f-4de8-a166-719937a4c092" xmlns:ns4="10e9874e-203f-4f74-a8a1-385c3dcf9e9d" targetNamespace="http://schemas.microsoft.com/office/2006/metadata/properties" ma:root="true" ma:fieldsID="acf2d77bbcbfa6db451120e76045e2ec" ns3:_="" ns4:_="">
    <xsd:import namespace="f226fd05-113f-4de8-a166-719937a4c092"/>
    <xsd:import namespace="10e9874e-203f-4f74-a8a1-385c3dcf9e9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26fd05-113f-4de8-a166-719937a4c0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ternalName="MediaServiceLocatio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e9874e-203f-4f74-a8a1-385c3dcf9e9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0ED799-E40B-420E-8DCA-D70377D05C92}">
  <ds:schemaRefs>
    <ds:schemaRef ds:uri="http://www.w3.org/XML/1998/namespace"/>
    <ds:schemaRef ds:uri="http://purl.org/dc/dcmitype/"/>
    <ds:schemaRef ds:uri="http://schemas.microsoft.com/office/infopath/2007/PartnerControl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10e9874e-203f-4f74-a8a1-385c3dcf9e9d"/>
    <ds:schemaRef ds:uri="f226fd05-113f-4de8-a166-719937a4c092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2F8BAB3-5AF8-4F76-89D5-5879544667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68FF5A-023C-4155-8DE5-9A9DCEFAE8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26fd05-113f-4de8-a166-719937a4c092"/>
    <ds:schemaRef ds:uri="10e9874e-203f-4f74-a8a1-385c3dcf9e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GSK 16x9 PowerPoint template June 2017 V2</Template>
  <TotalTime>2031</TotalTime>
  <Words>0</Words>
  <Application>Microsoft Office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7" baseType="lpstr">
      <vt:lpstr>Architects Daughter</vt:lpstr>
      <vt:lpstr>Arial</vt:lpstr>
      <vt:lpstr>Calibri</vt:lpstr>
      <vt:lpstr>Cambria</vt:lpstr>
      <vt:lpstr>Helvetica</vt:lpstr>
      <vt:lpstr>Helvetica Light</vt:lpstr>
      <vt:lpstr>GSK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What is NGS E2E</dc:title>
  <dc:creator>Kate Llewellyn</dc:creator>
  <cp:lastModifiedBy/>
  <cp:revision>184</cp:revision>
  <dcterms:created xsi:type="dcterms:W3CDTF">2018-11-28T14:35:34Z</dcterms:created>
  <dcterms:modified xsi:type="dcterms:W3CDTF">2021-05-04T16:49:47Z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0x010100C7C146E530A4044CAEB2E8C360CBD233</vt:lpwstr>
  </property>
</Properties>
</file>