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</p:sldIdLst>
  <p:sldSz cx="9144000" cy="5143500" type="screen16x9"/>
  <p:notesSz cx="6858000" cy="9144000"/>
  <p:defaultTextStyle>
    <a:defPPr>
      <a:defRPr lang="en-US"/>
    </a:defPPr>
    <a:lvl1pPr marL="0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 userDrawn="1">
          <p15:clr>
            <a:srgbClr val="A4A3A4"/>
          </p15:clr>
        </p15:guide>
        <p15:guide id="2" orient="horz" pos="2685" userDrawn="1">
          <p15:clr>
            <a:srgbClr val="A4A3A4"/>
          </p15:clr>
        </p15:guide>
        <p15:guide id="3" pos="2879" userDrawn="1">
          <p15:clr>
            <a:srgbClr val="A4A3A4"/>
          </p15:clr>
        </p15:guide>
        <p15:guide id="4" pos="3027" userDrawn="1">
          <p15:clr>
            <a:srgbClr val="A4A3A4"/>
          </p15:clr>
        </p15:guide>
        <p15:guide id="5" pos="5533" userDrawn="1">
          <p15:clr>
            <a:srgbClr val="A4A3A4"/>
          </p15:clr>
        </p15:guide>
        <p15:guide id="6" pos="2733" userDrawn="1">
          <p15:clr>
            <a:srgbClr val="A4A3A4"/>
          </p15:clr>
        </p15:guide>
        <p15:guide id="7" pos="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54"/>
    <a:srgbClr val="D5D1CE"/>
    <a:srgbClr val="635A54"/>
    <a:srgbClr val="008A00"/>
    <a:srgbClr val="FF6600"/>
    <a:srgbClr val="544F40"/>
    <a:srgbClr val="E49B13"/>
    <a:srgbClr val="15717D"/>
    <a:srgbClr val="980056"/>
    <a:srgbClr val="40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96837" autoAdjust="0"/>
  </p:normalViewPr>
  <p:slideViewPr>
    <p:cSldViewPr snapToGrid="0" showGuides="1">
      <p:cViewPr varScale="1">
        <p:scale>
          <a:sx n="142" d="100"/>
          <a:sy n="142" d="100"/>
        </p:scale>
        <p:origin x="282" y="114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1.xml"/>
<Relationship Id="rId11" Type="http://schemas.openxmlformats.org/officeDocument/2006/relationships/slide" Target="slides/slide2.xml"/>
<Relationship Id="rId12" Type="http://schemas.openxmlformats.org/officeDocument/2006/relationships/slide" Target="slides/slide3.xml"/>
<Relationship Id="rId13" Type="http://schemas.openxmlformats.org/officeDocument/2006/relationships/slide" Target="slides/slide4.xml"/>
<Relationship Id="rId14" Type="http://schemas.openxmlformats.org/officeDocument/2006/relationships/slide" Target="slides/slide5.xml"/>
<Relationship Id="rId15" Type="http://schemas.openxmlformats.org/officeDocument/2006/relationships/slide" Target="slides/slide6.xml"/>
<Relationship Id="rId16" Type="http://schemas.openxmlformats.org/officeDocument/2006/relationships/slide" Target="slides/slide7.xml"/>
<Relationship Id="rId17" Type="http://schemas.openxmlformats.org/officeDocument/2006/relationships/slide" Target="slides/slide8.xml"/>
<Relationship Id="rId18" Type="http://schemas.openxmlformats.org/officeDocument/2006/relationships/slide" Target="slides/slide9.xml"/>
<Relationship Id="rId19" Type="http://schemas.openxmlformats.org/officeDocument/2006/relationships/slide" Target="slides/slide10.xml"/>
<Relationship Id="rId20" Type="http://schemas.openxmlformats.org/officeDocument/2006/relationships/slide" Target="slides/slide11.xml"/>
<Relationship Id="rId21" Type="http://schemas.openxmlformats.org/officeDocument/2006/relationships/slide" Target="slides/slide12.xml"/>
<Relationship Id="rId22" Type="http://schemas.openxmlformats.org/officeDocument/2006/relationships/slide" Target="slides/slide13.xml"/>
<Relationship Id="rId23" Type="http://schemas.openxmlformats.org/officeDocument/2006/relationships/slide" Target="slides/slide14.xml"/>
<Relationship Id="rId24" Type="http://schemas.openxmlformats.org/officeDocument/2006/relationships/slide" Target="slides/slide15.xml"/>
<Relationship Id="rId25" Type="http://schemas.openxmlformats.org/officeDocument/2006/relationships/slide" Target="slides/slide16.xml"/>
<Relationship Id="rId26" Type="http://schemas.openxmlformats.org/officeDocument/2006/relationships/slide" Target="slides/slide17.xml"/>
<Relationship Id="rId27" Type="http://schemas.openxmlformats.org/officeDocument/2006/relationships/slide" Target="slides/slide18.xml"/>
<Relationship Id="rId28" Type="http://schemas.openxmlformats.org/officeDocument/2006/relationships/slide" Target="slides/slide19.xml"/>
<Relationship Id="rId29" Type="http://schemas.openxmlformats.org/officeDocument/2006/relationships/slide" Target="slides/slide20.xml"/>
<Relationship Id="rId30" Type="http://schemas.openxmlformats.org/officeDocument/2006/relationships/slide" Target="slides/slide21.xml"/>
<Relationship Id="rId31" Type="http://schemas.openxmlformats.org/officeDocument/2006/relationships/slide" Target="slides/slide22.xml"/>
<Relationship Id="rId32" Type="http://schemas.openxmlformats.org/officeDocument/2006/relationships/slide" Target="slides/slide23.xml"/>
<Relationship Id="rId33" Type="http://schemas.openxmlformats.org/officeDocument/2006/relationships/slide" Target="slides/slide24.xml"/>
<Relationship Id="rId34" Type="http://schemas.openxmlformats.org/officeDocument/2006/relationships/slide" Target="slides/slide25.xml"/>
<Relationship Id="rId35" Type="http://schemas.openxmlformats.org/officeDocument/2006/relationships/slide" Target="slides/slide26.xml"/>
<Relationship Id="rId36" Type="http://schemas.openxmlformats.org/officeDocument/2006/relationships/slide" Target="slides/slide27.xml"/>
<Relationship Id="rId37" Type="http://schemas.openxmlformats.org/officeDocument/2006/relationships/slide" Target="slides/slide28.xml"/>
<Relationship Id="rId38" Type="http://schemas.openxmlformats.org/officeDocument/2006/relationships/slide" Target="slides/slide29.xml"/>
<Relationship Id="rId39" Type="http://schemas.openxmlformats.org/officeDocument/2006/relationships/slide" Target="slides/slide30.xml"/>
<Relationship Id="rId40" Type="http://schemas.openxmlformats.org/officeDocument/2006/relationships/slide" Target="slides/slide31.xml"/>
<Relationship Id="rId41" Type="http://schemas.openxmlformats.org/officeDocument/2006/relationships/slide" Target="slides/slide32.xml"/>
<Relationship Id="rId42" Type="http://schemas.openxmlformats.org/officeDocument/2006/relationships/slide" Target="slides/slide33.xml"/>
<Relationship Id="rId43" Type="http://schemas.openxmlformats.org/officeDocument/2006/relationships/slide" Target="slides/slide34.xml"/>
<Relationship Id="rId44" Type="http://schemas.openxmlformats.org/officeDocument/2006/relationships/slide" Target="slides/slide35.xml"/>
<Relationship Id="rId45" Type="http://schemas.openxmlformats.org/officeDocument/2006/relationships/slide" Target="slides/slide36.xml"/>
<Relationship Id="rId46" Type="http://schemas.openxmlformats.org/officeDocument/2006/relationships/slide" Target="slides/slide37.xml"/>
<Relationship Id="rId47" Type="http://schemas.openxmlformats.org/officeDocument/2006/relationships/slide" Target="slides/slide38.xml"/>
<Relationship Id="rId48" Type="http://schemas.openxmlformats.org/officeDocument/2006/relationships/slide" Target="slides/slide39.xml"/>
<Relationship Id="rId49" Type="http://schemas.openxmlformats.org/officeDocument/2006/relationships/slide" Target="slides/slide40.xml"/>
<Relationship Id="rId50" Type="http://schemas.openxmlformats.org/officeDocument/2006/relationships/slide" Target="slides/slide41.xml"/>
<Relationship Id="rId51" Type="http://schemas.openxmlformats.org/officeDocument/2006/relationships/slide" Target="slides/slide42.xml"/>
<Relationship Id="rId52" Type="http://schemas.openxmlformats.org/officeDocument/2006/relationships/slide" Target="slides/slide43.xml"/>
<Relationship Id="rId53" Type="http://schemas.openxmlformats.org/officeDocument/2006/relationships/slide" Target="slides/slide44.xml"/>
<Relationship Id="rId54" Type="http://schemas.openxmlformats.org/officeDocument/2006/relationships/slide" Target="slides/slide45.xml"/>
<Relationship Id="rId55" Type="http://schemas.openxmlformats.org/officeDocument/2006/relationships/slide" Target="slides/slide46.xml"/>
<Relationship Id="rId56" Type="http://schemas.openxmlformats.org/officeDocument/2006/relationships/slide" Target="slides/slide47.xml"/>
<Relationship Id="rId57" Type="http://schemas.openxmlformats.org/officeDocument/2006/relationships/slide" Target="slides/slide48.xml"/>
<Relationship Id="rId58" Type="http://schemas.openxmlformats.org/officeDocument/2006/relationships/slide" Target="slides/slide49.xml"/>
<Relationship Id="rId59" Type="http://schemas.openxmlformats.org/officeDocument/2006/relationships/slide" Target="slides/slide50.xml"/>
<Relationship Id="rId60" Type="http://schemas.openxmlformats.org/officeDocument/2006/relationships/slide" Target="slides/slide51.xml"/>
<Relationship Id="rId61" Type="http://schemas.openxmlformats.org/officeDocument/2006/relationships/slide" Target="slides/slide52.xml"/>
<Relationship Id="rId62" Type="http://schemas.openxmlformats.org/officeDocument/2006/relationships/slide" Target="slides/slide53.xml"/>
<Relationship Id="rId63" Type="http://schemas.openxmlformats.org/officeDocument/2006/relationships/slide" Target="slides/slide54.xml"/>
<Relationship Id="rId64" Type="http://schemas.openxmlformats.org/officeDocument/2006/relationships/slide" Target="slides/slide55.xml"/>
<Relationship Id="rId65" Type="http://schemas.openxmlformats.org/officeDocument/2006/relationships/slide" Target="slides/slide56.xml"/>
<Relationship Id="rId66" Type="http://schemas.openxmlformats.org/officeDocument/2006/relationships/slide" Target="slides/slide57.xml"/>
<Relationship Id="rId67" Type="http://schemas.openxmlformats.org/officeDocument/2006/relationships/slide" Target="slides/slide58.xml"/>
<Relationship Id="rId68" Type="http://schemas.openxmlformats.org/officeDocument/2006/relationships/slide" Target="slides/slide59.xml"/>
<Relationship Id="rId69" Type="http://schemas.openxmlformats.org/officeDocument/2006/relationships/slide" Target="slides/slide60.xml"/>
<Relationship Id="rId70" Type="http://schemas.openxmlformats.org/officeDocument/2006/relationships/slide" Target="slides/slide61.xml"/>
<Relationship Id="rId71" Type="http://schemas.openxmlformats.org/officeDocument/2006/relationships/slide" Target="slides/slide62.xml"/>
<Relationship Id="rId72" Type="http://schemas.openxmlformats.org/officeDocument/2006/relationships/slide" Target="slides/slide63.xml"/>
<Relationship Id="rId73" Type="http://schemas.openxmlformats.org/officeDocument/2006/relationships/slide" Target="slides/slide64.xml"/>
<Relationship Id="rId74" Type="http://schemas.openxmlformats.org/officeDocument/2006/relationships/slide" Target="slides/slide65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5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2554256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1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1" y="251777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1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1" y="4249368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3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bg2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bg2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tx1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tx1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984592"/>
            <a:ext cx="7872760" cy="6924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685800" rtl="0" eaLnBrk="1" fontAlgn="auto" latinLnBrk="0" hangingPunct="1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5250" dirty="0">
                <a:solidFill>
                  <a:schemeClr val="accent4"/>
                </a:solidFill>
              </a:rPr>
              <a:t>Pe</a:t>
            </a:r>
            <a:r>
              <a:rPr lang="en-US" sz="5250" spc="375" baseline="0" dirty="0">
                <a:solidFill>
                  <a:schemeClr val="accent4"/>
                </a:solidFill>
              </a:rPr>
              <a:t>r</a:t>
            </a:r>
            <a:r>
              <a:rPr lang="en-US" sz="5250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556254"/>
            <a:ext cx="5042395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504239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059662"/>
            <a:ext cx="4105275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1931880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352554"/>
            <a:ext cx="4105275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95187" y="1060860"/>
            <a:ext cx="4105397" cy="282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648188" y="1060847"/>
            <a:ext cx="4100635" cy="282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1" smtClean="0">
                <a:solidFill>
                  <a:schemeClr val="bg2"/>
                </a:solidFill>
              </a:defRPr>
            </a:lvl1pPr>
            <a:lvl2pPr>
              <a:defRPr lang="en-US" b="1" smtClean="0">
                <a:solidFill>
                  <a:schemeClr val="bg2"/>
                </a:solidFill>
              </a:defRPr>
            </a:lvl2pPr>
            <a:lvl3pPr>
              <a:defRPr lang="en-US" b="1" smtClean="0">
                <a:solidFill>
                  <a:schemeClr val="bg2"/>
                </a:solidFill>
              </a:defRPr>
            </a:lvl3pPr>
            <a:lvl4pPr>
              <a:defRPr lang="en-US" b="1" smtClean="0">
                <a:solidFill>
                  <a:schemeClr val="bg2"/>
                </a:solidFill>
              </a:defRPr>
            </a:lvl4pPr>
            <a:lvl5pPr>
              <a:defRPr lang="en-GB" b="1">
                <a:solidFill>
                  <a:schemeClr val="bg2"/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952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95187" y="1060849"/>
            <a:ext cx="4105397" cy="28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724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57"/>
            <a:ext cx="4105274" cy="30861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Font typeface="Arial" pitchFamily="34" charset="0"/>
              <a:buNone/>
              <a:defRPr lang="en-US" sz="1349" b="1" smtClean="0">
                <a:solidFill>
                  <a:schemeClr val="bg2"/>
                </a:solidFill>
              </a:defRPr>
            </a:lvl1pPr>
            <a:lvl2pPr marL="201750" indent="0">
              <a:buFont typeface="Arial" pitchFamily="34" charset="0"/>
              <a:buNone/>
              <a:defRPr lang="en-US" sz="1124" b="1" smtClean="0">
                <a:solidFill>
                  <a:schemeClr val="bg2"/>
                </a:solidFill>
              </a:defRPr>
            </a:lvl2pPr>
            <a:lvl3pPr marL="403501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3pPr>
            <a:lvl4pPr marL="605252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4pPr>
            <a:lvl5pPr marL="807002" indent="0">
              <a:buFont typeface="Arial" pitchFamily="34" charset="0"/>
              <a:buNone/>
              <a:defRPr lang="en-GB" sz="1012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7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72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499640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338462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" y="326"/>
            <a:ext cx="9140477" cy="5142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8462" y="2571755"/>
            <a:ext cx="5400000" cy="242278"/>
          </a:xfrm>
        </p:spPr>
        <p:txBody>
          <a:bodyPr anchor="t"/>
          <a:lstStyle>
            <a:lvl1pPr algn="l">
              <a:defRPr sz="1574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62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4x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2125979" y="1060852"/>
            <a:ext cx="4896162" cy="3673078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0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16x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1307895" y="1060847"/>
            <a:ext cx="6528217" cy="3673079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263598"/>
            <a:ext cx="5042394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2134932"/>
            <a:ext cx="5009911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2DA0D-F85E-BE49-BCDA-C32ECCA79291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57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97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607048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6F881E-1DD0-DA45-BCD2-1153CD797BA3}"/>
              </a:ext>
            </a:extLst>
          </p:cNvPr>
          <p:cNvGrpSpPr/>
          <p:nvPr userDrawn="1"/>
        </p:nvGrpSpPr>
        <p:grpSpPr>
          <a:xfrm>
            <a:off x="728284" y="691830"/>
            <a:ext cx="7777592" cy="4156500"/>
            <a:chOff x="227553" y="653758"/>
            <a:chExt cx="9442492" cy="5596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C1343-4DD2-034F-91BD-BA8E72BE3704}"/>
                </a:ext>
              </a:extLst>
            </p:cNvPr>
            <p:cNvSpPr/>
            <p:nvPr/>
          </p:nvSpPr>
          <p:spPr>
            <a:xfrm>
              <a:off x="4597400" y="653758"/>
              <a:ext cx="711200" cy="5596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4">
                <a:defRPr/>
              </a:pP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F35CB-F2B3-5C42-A87F-D686030000EB}"/>
                </a:ext>
              </a:extLst>
            </p:cNvPr>
            <p:cNvGrpSpPr/>
            <p:nvPr/>
          </p:nvGrpSpPr>
          <p:grpSpPr>
            <a:xfrm>
              <a:off x="227553" y="653758"/>
              <a:ext cx="4222527" cy="5584865"/>
              <a:chOff x="227553" y="653758"/>
              <a:chExt cx="4638255" cy="55848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F9AECF-A57C-E14C-925A-C6C9233EF5EE}"/>
                  </a:ext>
                </a:extLst>
              </p:cNvPr>
              <p:cNvSpPr/>
              <p:nvPr/>
            </p:nvSpPr>
            <p:spPr>
              <a:xfrm>
                <a:off x="229471" y="653758"/>
                <a:ext cx="4636337" cy="5584865"/>
              </a:xfrm>
              <a:prstGeom prst="rect">
                <a:avLst/>
              </a:prstGeom>
              <a:solidFill>
                <a:srgbClr val="F6BB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F6F49F-1041-1340-A53C-B26E2C6ADAC0}"/>
                  </a:ext>
                </a:extLst>
              </p:cNvPr>
              <p:cNvSpPr/>
              <p:nvPr userDrawn="1"/>
            </p:nvSpPr>
            <p:spPr>
              <a:xfrm>
                <a:off x="410434" y="969768"/>
                <a:ext cx="4271295" cy="1281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1. HYPOTHESIS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your hypothesis.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----------------------------------------------------------------------------------------------------------------------</a:t>
                </a:r>
              </a:p>
              <a:p>
                <a:pPr defTabSz="685835">
                  <a:defRPr/>
                </a:pPr>
                <a:r>
                  <a:rPr lang="en-US" sz="52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UNDERLYING ASSUMPTIONS: </a:t>
                </a:r>
                <a:endParaRPr lang="en-US" sz="525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 Light" panose="020B0403020202020204" pitchFamily="34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675">
                    <a:solidFill>
                      <a:prstClr val="black"/>
                    </a:solidFill>
                    <a:latin typeface="Architects Daughter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41F996-7609-EA4B-B781-969F6FEF6FCA}"/>
                  </a:ext>
                </a:extLst>
              </p:cNvPr>
              <p:cNvSpPr txBox="1"/>
              <p:nvPr/>
            </p:nvSpPr>
            <p:spPr>
              <a:xfrm>
                <a:off x="227553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TEST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D4C9D1-E350-0041-B1FA-338FFCECD88A}"/>
                  </a:ext>
                </a:extLst>
              </p:cNvPr>
              <p:cNvSpPr/>
              <p:nvPr/>
            </p:nvSpPr>
            <p:spPr>
              <a:xfrm>
                <a:off x="410433" y="2328591"/>
                <a:ext cx="4271294" cy="1370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2. DESCRIBE YOUR TEST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will you do to prove or disprove your hypothesis?</a:t>
                </a:r>
              </a:p>
              <a:p>
                <a:pPr defTabSz="685835">
                  <a:defRPr/>
                </a:pPr>
                <a:r>
                  <a:rPr lang="en-US" sz="525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D41CAE-970F-7A4D-8EF1-8F8F43E5D1BE}"/>
                  </a:ext>
                </a:extLst>
              </p:cNvPr>
              <p:cNvSpPr/>
              <p:nvPr/>
            </p:nvSpPr>
            <p:spPr>
              <a:xfrm>
                <a:off x="410430" y="3791546"/>
                <a:ext cx="4271295" cy="996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3. MEASURE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metric will you use to validate your hypothesis?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450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FDCC23-5CDA-5945-A19C-0707675BBEBF}"/>
                  </a:ext>
                </a:extLst>
              </p:cNvPr>
              <p:cNvSpPr/>
              <p:nvPr/>
            </p:nvSpPr>
            <p:spPr>
              <a:xfrm>
                <a:off x="410432" y="4943425"/>
                <a:ext cx="4271295" cy="115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4. SUCCESS CRITERIA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How will you define whether your hypothesis is true or false?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>
                  <a:solidFill>
                    <a:prstClr val="white">
                      <a:lumMod val="65000"/>
                    </a:prst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 b="1" u="sng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RISKS/DEPENDENCIES: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0DD79C-2663-674D-A4CF-2A68C2D61D54}"/>
                </a:ext>
              </a:extLst>
            </p:cNvPr>
            <p:cNvGrpSpPr/>
            <p:nvPr/>
          </p:nvGrpSpPr>
          <p:grpSpPr>
            <a:xfrm>
              <a:off x="5447518" y="653758"/>
              <a:ext cx="4222527" cy="5584865"/>
              <a:chOff x="5046767" y="653758"/>
              <a:chExt cx="4638255" cy="55848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9C7E3C-EB90-4A46-8231-BA19990FA4CB}"/>
                  </a:ext>
                </a:extLst>
              </p:cNvPr>
              <p:cNvSpPr/>
              <p:nvPr/>
            </p:nvSpPr>
            <p:spPr>
              <a:xfrm>
                <a:off x="5048685" y="653758"/>
                <a:ext cx="4636337" cy="55848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7C9EE-4C55-144A-8793-3287B7AF0F72}"/>
                  </a:ext>
                </a:extLst>
              </p:cNvPr>
              <p:cNvSpPr txBox="1"/>
              <p:nvPr/>
            </p:nvSpPr>
            <p:spPr>
              <a:xfrm>
                <a:off x="5046767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LEARN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3167B-7826-7140-AAB0-4C9AC4637DF1}"/>
                  </a:ext>
                </a:extLst>
              </p:cNvPr>
              <p:cNvSpPr/>
              <p:nvPr/>
            </p:nvSpPr>
            <p:spPr>
              <a:xfrm>
                <a:off x="5199602" y="1059763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5. OBSERVATIONS &amp; RESULTS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Summarize the findings of your experiment here.</a:t>
                </a: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353A86-6BE8-184A-89A8-82D59B490C86}"/>
                  </a:ext>
                </a:extLst>
              </p:cNvPr>
              <p:cNvSpPr/>
              <p:nvPr/>
            </p:nvSpPr>
            <p:spPr>
              <a:xfrm>
                <a:off x="5199604" y="2801294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6. LEARNINGS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Capture what you learnt from the experiment.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DCCAB-5E7D-F74E-B8CD-12A962E80E86}"/>
                  </a:ext>
                </a:extLst>
              </p:cNvPr>
              <p:cNvSpPr/>
              <p:nvPr/>
            </p:nvSpPr>
            <p:spPr>
              <a:xfrm>
                <a:off x="5199602" y="4542825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7. DECISIONS AND ACTIONS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the decisions made and actions you will take based on this learning.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schemeClr val="tx1"/>
                  </a:solidFill>
                  <a:latin typeface="Helvetica" pitchFamily="2" charset="0"/>
                  <a:cs typeface="Architects Daughter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E2454-2181-B24F-B975-F912064FA34B}"/>
                </a:ext>
              </a:extLst>
            </p:cNvPr>
            <p:cNvSpPr/>
            <p:nvPr/>
          </p:nvSpPr>
          <p:spPr>
            <a:xfrm>
              <a:off x="4639475" y="3242400"/>
              <a:ext cx="627049" cy="372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784">
                <a:defRPr/>
              </a:pPr>
              <a:r>
                <a:rPr lang="en-US" sz="1200" b="1">
                  <a:solidFill>
                    <a:prstClr val="white"/>
                  </a:solidFill>
                  <a:latin typeface="Helvetica" charset="0"/>
                  <a:ea typeface="Helvetica" charset="0"/>
                  <a:cs typeface="Helvetica" charset="0"/>
                </a:rPr>
                <a:t>RUN</a:t>
              </a: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3692922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65932"/>
            <a:ext cx="2065500" cy="2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588FFC-EA51-9D48-A9F0-B615E1C8A844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50BD99-511C-E840-877F-1346932A05EF}"/>
              </a:ext>
            </a:extLst>
          </p:cNvPr>
          <p:cNvSpPr txBox="1"/>
          <p:nvPr userDrawn="1"/>
        </p:nvSpPr>
        <p:spPr>
          <a:xfrm>
            <a:off x="6449211" y="116408"/>
            <a:ext cx="2694791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ValueProposition</a:t>
            </a:r>
            <a:r>
              <a:rPr lang="en-GB" sz="1406">
                <a:solidFill>
                  <a:schemeClr val="accent2"/>
                </a:solidFill>
              </a:rPr>
              <a:t>Canvas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C7CFD-006D-CF4C-97E4-DC87B5CD4B9C}"/>
              </a:ext>
            </a:extLst>
          </p:cNvPr>
          <p:cNvSpPr txBox="1"/>
          <p:nvPr userDrawn="1"/>
        </p:nvSpPr>
        <p:spPr>
          <a:xfrm>
            <a:off x="1" y="4943477"/>
            <a:ext cx="9144000" cy="1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38">
                <a:solidFill>
                  <a:schemeClr val="accent2"/>
                </a:solidFill>
              </a:rPr>
              <a:t>*DRAFT: All inputs are working documents, not to be considered final submissions*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666C52-1287-874D-9189-1EF75334C67D}"/>
              </a:ext>
            </a:extLst>
          </p:cNvPr>
          <p:cNvSpPr/>
          <p:nvPr userDrawn="1"/>
        </p:nvSpPr>
        <p:spPr>
          <a:xfrm>
            <a:off x="4988489" y="788342"/>
            <a:ext cx="4050000" cy="4050000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45EDFDB-2615-B848-B1C8-59FCCC42D3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589" y="2470442"/>
            <a:ext cx="685800" cy="685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A3465-1C84-D044-ACEE-3E973AD770D1}"/>
              </a:ext>
            </a:extLst>
          </p:cNvPr>
          <p:cNvCxnSpPr>
            <a:cxnSpLocks/>
            <a:stCxn id="14" idx="2"/>
            <a:endCxn id="17" idx="2"/>
          </p:cNvCxnSpPr>
          <p:nvPr userDrawn="1"/>
        </p:nvCxnSpPr>
        <p:spPr>
          <a:xfrm>
            <a:off x="4988489" y="2813342"/>
            <a:ext cx="162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D6BF236-23DB-A84B-BFF1-5FC80DBA2E62}"/>
              </a:ext>
            </a:extLst>
          </p:cNvPr>
          <p:cNvSpPr/>
          <p:nvPr userDrawn="1"/>
        </p:nvSpPr>
        <p:spPr>
          <a:xfrm>
            <a:off x="6608489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E1493B-3BC6-DE4E-ACA8-1F84881F9027}"/>
              </a:ext>
            </a:extLst>
          </p:cNvPr>
          <p:cNvCxnSpPr>
            <a:stCxn id="17" idx="7"/>
            <a:endCxn id="14" idx="7"/>
          </p:cNvCxnSpPr>
          <p:nvPr userDrawn="1"/>
        </p:nvCxnSpPr>
        <p:spPr>
          <a:xfrm flipV="1">
            <a:off x="7299869" y="1381453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B8F092-9FC1-CD49-9C71-7F8573E09E3D}"/>
              </a:ext>
            </a:extLst>
          </p:cNvPr>
          <p:cNvCxnSpPr>
            <a:stCxn id="17" idx="5"/>
            <a:endCxn id="14" idx="5"/>
          </p:cNvCxnSpPr>
          <p:nvPr userDrawn="1"/>
        </p:nvCxnSpPr>
        <p:spPr>
          <a:xfrm>
            <a:off x="7299869" y="3098820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25EEEB-2025-BE48-B9DE-C7FAA8FDA91C}"/>
              </a:ext>
            </a:extLst>
          </p:cNvPr>
          <p:cNvSpPr txBox="1"/>
          <p:nvPr userDrawn="1"/>
        </p:nvSpPr>
        <p:spPr>
          <a:xfrm>
            <a:off x="8697654" y="1381453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16DDA-366A-3549-A7C3-306C15033AA3}"/>
              </a:ext>
            </a:extLst>
          </p:cNvPr>
          <p:cNvSpPr txBox="1"/>
          <p:nvPr userDrawn="1"/>
        </p:nvSpPr>
        <p:spPr>
          <a:xfrm>
            <a:off x="5205893" y="1071769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FC3DA-A4C4-964D-BCCE-488ECBA2634E}"/>
              </a:ext>
            </a:extLst>
          </p:cNvPr>
          <p:cNvSpPr txBox="1"/>
          <p:nvPr userDrawn="1"/>
        </p:nvSpPr>
        <p:spPr>
          <a:xfrm>
            <a:off x="5524589" y="4543204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D074A5-D76B-0C41-8877-7F69CD3663B5}"/>
              </a:ext>
            </a:extLst>
          </p:cNvPr>
          <p:cNvSpPr/>
          <p:nvPr userDrawn="1"/>
        </p:nvSpPr>
        <p:spPr>
          <a:xfrm>
            <a:off x="136055" y="788342"/>
            <a:ext cx="4600163" cy="4050000"/>
          </a:xfrm>
          <a:prstGeom prst="rect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4" name="Graphic 23" descr="Present">
            <a:extLst>
              <a:ext uri="{FF2B5EF4-FFF2-40B4-BE49-F238E27FC236}">
                <a16:creationId xmlns:a16="http://schemas.microsoft.com/office/drawing/2014/main" id="{03C69E6E-B49F-0A48-A3E6-59EB80291D2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3235" y="2470442"/>
            <a:ext cx="685800" cy="6858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F59D98F4-1053-F44E-8F17-D9C2319038A7}"/>
              </a:ext>
            </a:extLst>
          </p:cNvPr>
          <p:cNvSpPr/>
          <p:nvPr userDrawn="1"/>
        </p:nvSpPr>
        <p:spPr>
          <a:xfrm>
            <a:off x="2031136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EBBEB2-3DF6-F840-AA6F-0957C59DA968}"/>
              </a:ext>
            </a:extLst>
          </p:cNvPr>
          <p:cNvCxnSpPr>
            <a:cxnSpLocks/>
            <a:stCxn id="25" idx="6"/>
            <a:endCxn id="23" idx="3"/>
          </p:cNvCxnSpPr>
          <p:nvPr userDrawn="1"/>
        </p:nvCxnSpPr>
        <p:spPr>
          <a:xfrm>
            <a:off x="2841137" y="2813342"/>
            <a:ext cx="1895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6F8B6-97A0-BA4D-B3EF-27DEC09F06AF}"/>
              </a:ext>
            </a:extLst>
          </p:cNvPr>
          <p:cNvCxnSpPr>
            <a:cxnSpLocks/>
            <a:endCxn id="25" idx="1"/>
          </p:cNvCxnSpPr>
          <p:nvPr userDrawn="1"/>
        </p:nvCxnSpPr>
        <p:spPr>
          <a:xfrm>
            <a:off x="136055" y="788343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6EB67A-1117-E340-91A0-75252E3CC423}"/>
              </a:ext>
            </a:extLst>
          </p:cNvPr>
          <p:cNvCxnSpPr>
            <a:cxnSpLocks/>
            <a:endCxn id="25" idx="3"/>
          </p:cNvCxnSpPr>
          <p:nvPr userDrawn="1"/>
        </p:nvCxnSpPr>
        <p:spPr>
          <a:xfrm flipV="1">
            <a:off x="136055" y="3098820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9F7A53-63D7-5944-BCE0-9830563005C3}"/>
              </a:ext>
            </a:extLst>
          </p:cNvPr>
          <p:cNvSpPr txBox="1"/>
          <p:nvPr userDrawn="1"/>
        </p:nvSpPr>
        <p:spPr>
          <a:xfrm>
            <a:off x="3705065" y="875993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 CREATOR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79F32-5C49-584D-B1DD-4EFA18616335}"/>
              </a:ext>
            </a:extLst>
          </p:cNvPr>
          <p:cNvSpPr txBox="1"/>
          <p:nvPr userDrawn="1"/>
        </p:nvSpPr>
        <p:spPr>
          <a:xfrm>
            <a:off x="3705065" y="4635536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 RELIEVER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1D363-FBE3-8748-8433-109F42B894F8}"/>
              </a:ext>
            </a:extLst>
          </p:cNvPr>
          <p:cNvSpPr txBox="1"/>
          <p:nvPr userDrawn="1"/>
        </p:nvSpPr>
        <p:spPr>
          <a:xfrm>
            <a:off x="1353579" y="2721010"/>
            <a:ext cx="708606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FEATURES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6F8DAE-4856-A24C-B03C-3842FB522A77}"/>
              </a:ext>
            </a:extLst>
          </p:cNvPr>
          <p:cNvCxnSpPr>
            <a:cxnSpLocks/>
            <a:stCxn id="23" idx="3"/>
            <a:endCxn id="14" idx="2"/>
          </p:cNvCxnSpPr>
          <p:nvPr userDrawn="1"/>
        </p:nvCxnSpPr>
        <p:spPr>
          <a:xfrm>
            <a:off x="4736216" y="2813342"/>
            <a:ext cx="25227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373F4F0-7232-EB46-8E14-D1FD3880E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5731" y="180976"/>
            <a:ext cx="3258741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Insert Product title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4C27D99-F2AF-F745-BE58-E3229608F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6642" y="1071563"/>
            <a:ext cx="2916143" cy="1229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675" i="1"/>
            </a:lvl1pPr>
            <a:lvl5pPr marL="1028675" indent="0">
              <a:buNone/>
              <a:defRPr/>
            </a:lvl5pPr>
          </a:lstStyle>
          <a:p>
            <a:pPr lvl="0"/>
            <a:r>
              <a:rPr lang="en-GB"/>
              <a:t>Add Gain creators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116C7EF-B08C-3B40-B8C7-1908C148EA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334" y="1906293"/>
            <a:ext cx="1357664" cy="1952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Features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68A8373-C58E-A447-95CE-B90EE6C543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1271" y="3312320"/>
            <a:ext cx="2861211" cy="14632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Pain relievers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72E8E91-9030-A943-8647-3437DF3EE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8536" y="1185305"/>
            <a:ext cx="2098847" cy="1046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US"/>
              <a:t>Add Gains</a:t>
            </a:r>
            <a:endParaRPr lang="en-GB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0003D48-61A7-0B4A-9744-A2524EEA0F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5495" y="3312940"/>
            <a:ext cx="2318089" cy="1194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  <a:lvl4pPr marL="771506" indent="0" algn="l">
              <a:buNone/>
              <a:defRPr/>
            </a:lvl4pPr>
          </a:lstStyle>
          <a:p>
            <a:pPr lvl="0"/>
            <a:r>
              <a:rPr lang="en-GB"/>
              <a:t>Add Pains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64E791B-0CDD-B64F-A7C9-B406E21E76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5684" y="2069306"/>
            <a:ext cx="1398317" cy="2010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Jobs to be done</a:t>
            </a:r>
          </a:p>
        </p:txBody>
      </p:sp>
    </p:spTree>
    <p:extLst>
      <p:ext uri="{BB962C8B-B14F-4D97-AF65-F5344CB8AC3E}">
        <p14:creationId xmlns:p14="http://schemas.microsoft.com/office/powerpoint/2010/main" val="673635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out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332DB-0D61-BF48-B5E9-EC86C8FA1030}"/>
              </a:ext>
            </a:extLst>
          </p:cNvPr>
          <p:cNvSpPr txBox="1"/>
          <p:nvPr userDrawn="1"/>
        </p:nvSpPr>
        <p:spPr>
          <a:xfrm>
            <a:off x="7170631" y="4717872"/>
            <a:ext cx="1341385" cy="259685"/>
          </a:xfrm>
          <a:prstGeom prst="rect">
            <a:avLst/>
          </a:prstGeom>
          <a:noFill/>
        </p:spPr>
        <p:txBody>
          <a:bodyPr wrap="none" lIns="51431" tIns="25717" rIns="51431" bIns="25717" rtlCol="0">
            <a:spAutoFit/>
          </a:bodyPr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FEE4C3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LEAN CANVAS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2C7E6-1E55-9443-86A7-C774F710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377" y="4818583"/>
            <a:ext cx="1200150" cy="17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767A35-5201-EB49-B20A-F9B597EDAE21}"/>
              </a:ext>
            </a:extLst>
          </p:cNvPr>
          <p:cNvSpPr/>
          <p:nvPr userDrawn="1"/>
        </p:nvSpPr>
        <p:spPr>
          <a:xfrm>
            <a:off x="125306" y="79383"/>
            <a:ext cx="1811700" cy="246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PROBLEM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top 1-3 customer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8C6FC-52BB-9042-8C04-98BF134CEF90}"/>
              </a:ext>
            </a:extLst>
          </p:cNvPr>
          <p:cNvSpPr/>
          <p:nvPr userDrawn="1"/>
        </p:nvSpPr>
        <p:spPr>
          <a:xfrm>
            <a:off x="2021559" y="91931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SOLUTION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Outline a possible solution for each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E3C91-B02B-FD4E-B6BE-483A84E45BAC}"/>
              </a:ext>
            </a:extLst>
          </p:cNvPr>
          <p:cNvSpPr/>
          <p:nvPr userDrawn="1"/>
        </p:nvSpPr>
        <p:spPr>
          <a:xfrm>
            <a:off x="3740335" y="79374"/>
            <a:ext cx="1644029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UNIQUE VALUE PROPOSITION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Single clear, compelling message that states why you are different and worth paying attention 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520D1-EF57-584D-A74A-757F0A7CBC95}"/>
              </a:ext>
            </a:extLst>
          </p:cNvPr>
          <p:cNvSpPr/>
          <p:nvPr userDrawn="1"/>
        </p:nvSpPr>
        <p:spPr>
          <a:xfrm>
            <a:off x="5486107" y="90380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UNFAIR ADVANTAGE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Something that cannot easily be bought or copied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42426-2656-F048-BDD7-F1050D3E0065}"/>
              </a:ext>
            </a:extLst>
          </p:cNvPr>
          <p:cNvSpPr/>
          <p:nvPr userDrawn="1"/>
        </p:nvSpPr>
        <p:spPr>
          <a:xfrm>
            <a:off x="7219967" y="79383"/>
            <a:ext cx="1808433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CUSTOMER SEGMENTS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target customers and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FD98-51EC-F449-A6F1-A2626C42D8B5}"/>
              </a:ext>
            </a:extLst>
          </p:cNvPr>
          <p:cNvSpPr/>
          <p:nvPr userDrawn="1"/>
        </p:nvSpPr>
        <p:spPr>
          <a:xfrm>
            <a:off x="131777" y="3626453"/>
            <a:ext cx="4392788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COST STRUCTURE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fixed and variable 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54A2A-A80B-8F40-9F97-BDD2FB64D2E6}"/>
              </a:ext>
            </a:extLst>
          </p:cNvPr>
          <p:cNvSpPr/>
          <p:nvPr userDrawn="1"/>
        </p:nvSpPr>
        <p:spPr>
          <a:xfrm>
            <a:off x="4620924" y="3626453"/>
            <a:ext cx="4407476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REVENUE STREAMS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sources of 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9C6D7-458B-8647-816B-6337D93603E9}"/>
              </a:ext>
            </a:extLst>
          </p:cNvPr>
          <p:cNvSpPr/>
          <p:nvPr userDrawn="1"/>
        </p:nvSpPr>
        <p:spPr>
          <a:xfrm>
            <a:off x="2015353" y="1928475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KEY METRICS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key numbers that tell you how your business is doing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9E698-F695-A640-9F00-7CF5E0404052}"/>
              </a:ext>
            </a:extLst>
          </p:cNvPr>
          <p:cNvSpPr/>
          <p:nvPr userDrawn="1"/>
        </p:nvSpPr>
        <p:spPr>
          <a:xfrm>
            <a:off x="5486107" y="1928474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CHANNELS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path to 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23CF83-5C2C-5344-B5A2-C187BC937AFC}"/>
              </a:ext>
            </a:extLst>
          </p:cNvPr>
          <p:cNvSpPr/>
          <p:nvPr userDrawn="1"/>
        </p:nvSpPr>
        <p:spPr>
          <a:xfrm>
            <a:off x="131778" y="2596724"/>
            <a:ext cx="1808433" cy="978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EXISTING ALTERNATIVES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how these problems are solved today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B6189-A802-0042-8CED-7ACA090B8061}"/>
              </a:ext>
            </a:extLst>
          </p:cNvPr>
          <p:cNvSpPr/>
          <p:nvPr userDrawn="1"/>
        </p:nvSpPr>
        <p:spPr>
          <a:xfrm>
            <a:off x="3747765" y="2695514"/>
            <a:ext cx="1644029" cy="87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HIGH-LEVEL CONCEPT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A memorable sound-bite to pitch with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52BC9-6D0D-2D4B-AD49-3D157AE6A1C3}"/>
              </a:ext>
            </a:extLst>
          </p:cNvPr>
          <p:cNvSpPr/>
          <p:nvPr userDrawn="1"/>
        </p:nvSpPr>
        <p:spPr>
          <a:xfrm>
            <a:off x="7219967" y="2683276"/>
            <a:ext cx="1808433" cy="89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EARLY ADOPTERS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characteristics of your ideal customer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91B5AF-9529-E449-A2F8-35EC6F8F18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5729" y="350326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40FB61B-11A7-6C49-8B03-90BFB3699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4794" y="424481"/>
            <a:ext cx="1647000" cy="2231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48F37897-FE64-BD49-9FB5-875731916C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17466" y="2239375"/>
            <a:ext cx="1646634" cy="133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7224686-2B92-D549-97DC-13B316541D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778" y="2825381"/>
            <a:ext cx="1808433" cy="7500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CE7DB42-3645-E847-BFF9-AD10988C84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73" y="339328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961DAA-3C0F-334D-80B5-4D79B964C3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9901" y="2163676"/>
            <a:ext cx="1646634" cy="1411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5031CB29-A369-C04F-A03D-A5C8CC45D9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2469" y="2930719"/>
            <a:ext cx="1646634" cy="644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329931B-5164-BE40-8FD6-21762ECDAC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7421" y="339329"/>
            <a:ext cx="1791275" cy="2305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DB826107-05B6-DB48-9C2A-ECBEF921F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26539" y="2904484"/>
            <a:ext cx="1785684" cy="6709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ECB2224-B7EE-0A47-B3DC-B1AFADF780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1777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109E5FC-751D-F448-BA3C-A9D5C83B98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7100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D6A4E21C-5669-5F40-98FF-5B8B931B4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5306" y="350327"/>
            <a:ext cx="1808147" cy="2206423"/>
          </a:xfrm>
          <a:prstGeom prst="rect">
            <a:avLst/>
          </a:prstGeom>
        </p:spPr>
        <p:txBody>
          <a:bodyPr>
            <a:normAutofit/>
          </a:bodyPr>
          <a:lstStyle>
            <a:lvl1pPr marL="128588" indent="-128588">
              <a:buFont typeface="+mj-lt"/>
              <a:buAutoNum type="arabicPeriod"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45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890847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2E05C0-24E9-BD41-A3EA-80E1A4869F4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7520" y="166371"/>
            <a:ext cx="395875" cy="34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FE303-608F-2A4F-9E78-A2B36190217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50235" y="158882"/>
            <a:ext cx="3393766" cy="511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C986D-1B18-B14C-88F0-8B07A3D258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7507" y="746574"/>
            <a:ext cx="7565247" cy="41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7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heading style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88" indent="0">
              <a:buNone/>
              <a:defRPr/>
            </a:lvl2pPr>
            <a:lvl3pPr marL="400031" indent="0">
              <a:buNone/>
              <a:defRPr/>
            </a:lvl3pPr>
            <a:lvl4pPr marL="611950" indent="0">
              <a:buNone/>
              <a:defRPr/>
            </a:lvl4pPr>
            <a:lvl5pPr marL="828634" indent="0">
              <a:buNone/>
              <a:defRPr/>
            </a:lvl5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/>
              <a:t>Supporting heading</a:t>
            </a:r>
            <a:r>
              <a:rPr lang="en-US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 defTabSz="685784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Orange Store Handover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 defTabSz="685784"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defTabSz="685784">
              <a:defRPr/>
            </a:pPr>
            <a:fld id="{9F9F533D-B52E-4A2F-BF72-0ADD2D94BD7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84"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00566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1" y="1539686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3" y="1191711"/>
            <a:ext cx="8418513" cy="276999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60466"/>
            <a:ext cx="8424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1" y="1192390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193801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60466"/>
            <a:ext cx="3979486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60466"/>
            <a:ext cx="3996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193801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1" y="1194204"/>
            <a:ext cx="397387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4" y="1194205"/>
            <a:ext cx="3978275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516485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1" y="4260466"/>
            <a:ext cx="3973875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60466"/>
            <a:ext cx="3984838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1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3" y="4704002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2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3" y="288639"/>
            <a:ext cx="7577139" cy="25391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2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 hidden="1"/>
          <p:cNvCxnSpPr/>
          <p:nvPr userDrawn="1"/>
        </p:nvCxnSpPr>
        <p:spPr>
          <a:xfrm>
            <a:off x="359153" y="4657301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3" y="939059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801" r:id="rId27"/>
    <p:sldLayoutId id="2147483802" r:id="rId28"/>
    <p:sldLayoutId id="2147483803" r:id="rId29"/>
    <p:sldLayoutId id="2147483959" r:id="rId30"/>
    <p:sldLayoutId id="2147483960" r:id="rId31"/>
    <p:sldLayoutId id="2147483961" r:id="rId32"/>
    <p:sldLayoutId id="2147483962" r:id="rId33"/>
    <p:sldLayoutId id="2147483963" r:id="rId34"/>
    <p:sldLayoutId id="2147483964" r:id="rId35"/>
    <p:sldLayoutId id="2147483965" r:id="rId36"/>
    <p:sldLayoutId id="2147483966" r:id="rId37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5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spcBef>
          <a:spcPts val="0"/>
        </a:spcBef>
        <a:spcAft>
          <a:spcPts val="450"/>
        </a:spcAft>
        <a:buClr>
          <a:schemeClr val="tx1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810816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4b54400a116erId00000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</p:spPr>
        <p:txBody>
          <a:bodyPr/>
          <a:lstStyle/>
          <a:p>
            <a:r>
              <a:rPr/>
              <a:t>DOL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Respondent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47460" y="3100792"/>
              <a:ext cx="139767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Aroma: Wants Less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2198857" y="3208587"/>
              <a:ext cx="8075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Age: 45 - 65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2201897" y="2936150"/>
              <a:ext cx="133743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JAR Color: Wants Less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421714" y="3361905"/>
              <a:ext cx="183166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53%: Ease of Swallowing: Not Difficult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1602843" y="2735252"/>
              <a:ext cx="2259460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8%: Consumption: Swallowed Whole with Fluid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681277" y="3080836"/>
              <a:ext cx="163285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18%: Ease of Swallowing: Difficult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6202531" y="2928167"/>
              <a:ext cx="8075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Age: 18 - 44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643074" y="3289215"/>
              <a:ext cx="135543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Color: Wants More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6034332" y="2806747"/>
              <a:ext cx="141566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Aroma: Wants More</a:t>
              </a:r>
            </a:p>
          </p:txBody>
        </p:sp>
        <p:sp>
          <p:nvSpPr>
            <p:cNvPr id="14" name="rc13"/>
            <p:cNvSpPr/>
            <p:nvPr/>
          </p:nvSpPr>
          <p:spPr>
            <a:xfrm>
              <a:off x="755389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2121157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73%</a:t>
              </a:r>
            </a:p>
          </p:txBody>
        </p:sp>
        <p:sp>
          <p:nvSpPr>
            <p:cNvPr id="16" name="rc15"/>
            <p:cNvSpPr/>
            <p:nvPr/>
          </p:nvSpPr>
          <p:spPr>
            <a:xfrm>
              <a:off x="4606794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5972562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27%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007211" y="1948629"/>
              <a:ext cx="768193" cy="212024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6007211" y="2796725"/>
              <a:ext cx="768193" cy="212024"/>
            </a:xfrm>
            <a:prstGeom prst="rect">
              <a:avLst/>
            </a:prstGeom>
            <a:solidFill>
              <a:srgbClr val="57A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6007211" y="3432797"/>
              <a:ext cx="768193" cy="212024"/>
            </a:xfrm>
            <a:prstGeom prst="rect">
              <a:avLst/>
            </a:prstGeom>
            <a:solidFill>
              <a:srgbClr val="272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6007211" y="3220773"/>
              <a:ext cx="768193" cy="212024"/>
            </a:xfrm>
            <a:prstGeom prst="rect">
              <a:avLst/>
            </a:prstGeom>
            <a:solidFill>
              <a:srgbClr val="527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6007211" y="3856846"/>
              <a:ext cx="768193" cy="212024"/>
            </a:xfrm>
            <a:prstGeom prst="rect">
              <a:avLst/>
            </a:prstGeom>
            <a:solidFill>
              <a:srgbClr val="2F3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6007211" y="3008749"/>
              <a:ext cx="768193" cy="212024"/>
            </a:xfrm>
            <a:prstGeom prst="rect">
              <a:avLst/>
            </a:prstGeom>
            <a:solidFill>
              <a:srgbClr val="111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007211" y="2160653"/>
              <a:ext cx="768193" cy="212024"/>
            </a:xfrm>
            <a:prstGeom prst="rect">
              <a:avLst/>
            </a:prstGeom>
            <a:solidFill>
              <a:srgbClr val="48D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007211" y="2584701"/>
              <a:ext cx="768193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007211" y="2372677"/>
              <a:ext cx="768193" cy="212024"/>
            </a:xfrm>
            <a:prstGeom prst="rect">
              <a:avLst/>
            </a:prstGeom>
            <a:solidFill>
              <a:srgbClr val="579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6007211" y="3644822"/>
              <a:ext cx="768193" cy="212024"/>
            </a:xfrm>
            <a:prstGeom prst="rect">
              <a:avLst/>
            </a:prstGeom>
            <a:solidFill>
              <a:srgbClr val="506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07211" y="1736605"/>
              <a:ext cx="768193" cy="212024"/>
            </a:xfrm>
            <a:prstGeom prst="rect">
              <a:avLst/>
            </a:prstGeom>
            <a:solidFill>
              <a:srgbClr val="58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934438" y="1948629"/>
              <a:ext cx="768193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934438" y="2796725"/>
              <a:ext cx="768193" cy="212024"/>
            </a:xfrm>
            <a:prstGeom prst="rect">
              <a:avLst/>
            </a:prstGeom>
            <a:solidFill>
              <a:srgbClr val="57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934438" y="3432797"/>
              <a:ext cx="768193" cy="212024"/>
            </a:xfrm>
            <a:prstGeom prst="rect">
              <a:avLst/>
            </a:prstGeom>
            <a:solidFill>
              <a:srgbClr val="57A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34438" y="3220773"/>
              <a:ext cx="768193" cy="212024"/>
            </a:xfrm>
            <a:prstGeom prst="rect">
              <a:avLst/>
            </a:prstGeom>
            <a:solidFill>
              <a:srgbClr val="414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934438" y="3856846"/>
              <a:ext cx="768193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934438" y="3008749"/>
              <a:ext cx="768193" cy="212024"/>
            </a:xfrm>
            <a:prstGeom prst="rect">
              <a:avLst/>
            </a:prstGeom>
            <a:solidFill>
              <a:srgbClr val="48D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934438" y="2160653"/>
              <a:ext cx="768193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934438" y="2584701"/>
              <a:ext cx="768193" cy="212024"/>
            </a:xfrm>
            <a:prstGeom prst="rect">
              <a:avLst/>
            </a:prstGeom>
            <a:solidFill>
              <a:srgbClr val="527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934438" y="2372677"/>
              <a:ext cx="768193" cy="212024"/>
            </a:xfrm>
            <a:prstGeom prst="rect">
              <a:avLst/>
            </a:prstGeom>
            <a:solidFill>
              <a:srgbClr val="56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934438" y="3644822"/>
              <a:ext cx="768193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2934438" y="1736605"/>
              <a:ext cx="768193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3702631" y="1948629"/>
              <a:ext cx="768193" cy="212024"/>
            </a:xfrm>
            <a:prstGeom prst="rect">
              <a:avLst/>
            </a:prstGeom>
            <a:solidFill>
              <a:srgbClr val="547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3702631" y="2796725"/>
              <a:ext cx="768193" cy="212024"/>
            </a:xfrm>
            <a:prstGeom prst="rect">
              <a:avLst/>
            </a:prstGeom>
            <a:solidFill>
              <a:srgbClr val="4F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702631" y="3432797"/>
              <a:ext cx="768193" cy="212024"/>
            </a:xfrm>
            <a:prstGeom prst="rect">
              <a:avLst/>
            </a:prstGeom>
            <a:solidFill>
              <a:srgbClr val="547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3702631" y="3220773"/>
              <a:ext cx="768193" cy="212024"/>
            </a:xfrm>
            <a:prstGeom prst="rect">
              <a:avLst/>
            </a:prstGeom>
            <a:solidFill>
              <a:srgbClr val="353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3702631" y="3856846"/>
              <a:ext cx="768193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3702631" y="3008749"/>
              <a:ext cx="768193" cy="212024"/>
            </a:xfrm>
            <a:prstGeom prst="rect">
              <a:avLst/>
            </a:prstGeom>
            <a:solidFill>
              <a:srgbClr val="383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3702631" y="2160653"/>
              <a:ext cx="768193" cy="212024"/>
            </a:xfrm>
            <a:prstGeom prst="rect">
              <a:avLst/>
            </a:prstGeom>
            <a:solidFill>
              <a:srgbClr val="21F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3702631" y="2584701"/>
              <a:ext cx="768193" cy="212024"/>
            </a:xfrm>
            <a:prstGeom prst="rect">
              <a:avLst/>
            </a:prstGeom>
            <a:solidFill>
              <a:srgbClr val="578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3702631" y="2372677"/>
              <a:ext cx="768193" cy="212024"/>
            </a:xfrm>
            <a:prstGeom prst="rect">
              <a:avLst/>
            </a:prstGeom>
            <a:solidFill>
              <a:srgbClr val="4A5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3702631" y="3644822"/>
              <a:ext cx="768193" cy="212024"/>
            </a:xfrm>
            <a:prstGeom prst="rect">
              <a:avLst/>
            </a:prstGeom>
            <a:solidFill>
              <a:srgbClr val="485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3702631" y="1736605"/>
              <a:ext cx="768193" cy="212024"/>
            </a:xfrm>
            <a:prstGeom prst="rect">
              <a:avLst/>
            </a:prstGeom>
            <a:solidFill>
              <a:srgbClr val="3BE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543598" y="1948629"/>
              <a:ext cx="768193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43598" y="2796725"/>
              <a:ext cx="768193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543598" y="3432797"/>
              <a:ext cx="768193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543598" y="3220773"/>
              <a:ext cx="768193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7543598" y="3856846"/>
              <a:ext cx="768193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7543598" y="3008749"/>
              <a:ext cx="768193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7543598" y="2160653"/>
              <a:ext cx="768193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7543598" y="2584701"/>
              <a:ext cx="768193" cy="212024"/>
            </a:xfrm>
            <a:prstGeom prst="rect">
              <a:avLst/>
            </a:prstGeom>
            <a:solidFill>
              <a:srgbClr val="4EC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7543598" y="2372677"/>
              <a:ext cx="768193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7543598" y="3644822"/>
              <a:ext cx="768193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7543598" y="1736605"/>
              <a:ext cx="768193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775405" y="1948629"/>
              <a:ext cx="768193" cy="212024"/>
            </a:xfrm>
            <a:prstGeom prst="rect">
              <a:avLst/>
            </a:prstGeom>
            <a:solidFill>
              <a:srgbClr val="414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775405" y="2796725"/>
              <a:ext cx="768193" cy="212024"/>
            </a:xfrm>
            <a:prstGeom prst="rect">
              <a:avLst/>
            </a:prstGeom>
            <a:solidFill>
              <a:srgbClr val="49D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775405" y="3432797"/>
              <a:ext cx="768193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775405" y="3220773"/>
              <a:ext cx="768193" cy="212024"/>
            </a:xfrm>
            <a:prstGeom prst="rect">
              <a:avLst/>
            </a:prstGeom>
            <a:solidFill>
              <a:srgbClr val="475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775405" y="3856846"/>
              <a:ext cx="768193" cy="212024"/>
            </a:xfrm>
            <a:prstGeom prst="rect">
              <a:avLst/>
            </a:prstGeom>
            <a:solidFill>
              <a:srgbClr val="212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775405" y="3008749"/>
              <a:ext cx="768193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775405" y="2160653"/>
              <a:ext cx="768193" cy="212024"/>
            </a:xfrm>
            <a:prstGeom prst="rect">
              <a:avLst/>
            </a:prstGeom>
            <a:solidFill>
              <a:srgbClr val="58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775405" y="2584701"/>
              <a:ext cx="768193" cy="212024"/>
            </a:xfrm>
            <a:prstGeom prst="rect">
              <a:avLst/>
            </a:prstGeom>
            <a:solidFill>
              <a:srgbClr val="578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775405" y="2372677"/>
              <a:ext cx="768193" cy="212024"/>
            </a:xfrm>
            <a:prstGeom prst="rect">
              <a:avLst/>
            </a:prstGeom>
            <a:solidFill>
              <a:srgbClr val="55B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775405" y="3644822"/>
              <a:ext cx="768193" cy="212024"/>
            </a:xfrm>
            <a:prstGeom prst="rect">
              <a:avLst/>
            </a:prstGeom>
            <a:solidFill>
              <a:srgbClr val="343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775405" y="1736605"/>
              <a:ext cx="768193" cy="212024"/>
            </a:xfrm>
            <a:prstGeom prst="rect">
              <a:avLst/>
            </a:prstGeom>
            <a:solidFill>
              <a:srgbClr val="579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470825" y="1948629"/>
              <a:ext cx="768193" cy="212024"/>
            </a:xfrm>
            <a:prstGeom prst="rect">
              <a:avLst/>
            </a:prstGeom>
            <a:solidFill>
              <a:srgbClr val="414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4470825" y="2796725"/>
              <a:ext cx="768193" cy="21202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4470825" y="3432797"/>
              <a:ext cx="768193" cy="212024"/>
            </a:xfrm>
            <a:prstGeom prst="rect">
              <a:avLst/>
            </a:prstGeom>
            <a:solidFill>
              <a:srgbClr val="56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4470825" y="3220773"/>
              <a:ext cx="768193" cy="212024"/>
            </a:xfrm>
            <a:prstGeom prst="rect">
              <a:avLst/>
            </a:prstGeom>
            <a:solidFill>
              <a:srgbClr val="4F6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4470825" y="3856846"/>
              <a:ext cx="768193" cy="212024"/>
            </a:xfrm>
            <a:prstGeom prst="rect">
              <a:avLst/>
            </a:prstGeom>
            <a:solidFill>
              <a:srgbClr val="43D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4470825" y="3008749"/>
              <a:ext cx="768193" cy="212024"/>
            </a:xfrm>
            <a:prstGeom prst="rect">
              <a:avLst/>
            </a:prstGeom>
            <a:solidFill>
              <a:srgbClr val="579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4470825" y="2160653"/>
              <a:ext cx="768193" cy="212024"/>
            </a:xfrm>
            <a:prstGeom prst="rect">
              <a:avLst/>
            </a:prstGeom>
            <a:solidFill>
              <a:srgbClr val="333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4470825" y="2584701"/>
              <a:ext cx="768193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4470825" y="2372677"/>
              <a:ext cx="768193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4470825" y="3644822"/>
              <a:ext cx="768193" cy="212024"/>
            </a:xfrm>
            <a:prstGeom prst="rect">
              <a:avLst/>
            </a:prstGeom>
            <a:solidFill>
              <a:srgbClr val="373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4470825" y="1736605"/>
              <a:ext cx="768193" cy="212024"/>
            </a:xfrm>
            <a:prstGeom prst="rect">
              <a:avLst/>
            </a:prstGeom>
            <a:solidFill>
              <a:srgbClr val="4F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239018" y="1948629"/>
              <a:ext cx="768193" cy="212024"/>
            </a:xfrm>
            <a:prstGeom prst="rect">
              <a:avLst/>
            </a:prstGeom>
            <a:solidFill>
              <a:srgbClr val="3D4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239018" y="2796725"/>
              <a:ext cx="768193" cy="212024"/>
            </a:xfrm>
            <a:prstGeom prst="rect">
              <a:avLst/>
            </a:prstGeom>
            <a:solidFill>
              <a:srgbClr val="3AE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239018" y="3432797"/>
              <a:ext cx="768193" cy="212024"/>
            </a:xfrm>
            <a:prstGeom prst="rect">
              <a:avLst/>
            </a:prstGeom>
            <a:solidFill>
              <a:srgbClr val="558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239018" y="3220773"/>
              <a:ext cx="768193" cy="212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239018" y="3856846"/>
              <a:ext cx="768193" cy="212024"/>
            </a:xfrm>
            <a:prstGeom prst="rect">
              <a:avLst/>
            </a:prstGeom>
            <a:solidFill>
              <a:srgbClr val="517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239018" y="3008749"/>
              <a:ext cx="768193" cy="212024"/>
            </a:xfrm>
            <a:prstGeom prst="rect">
              <a:avLst/>
            </a:prstGeom>
            <a:solidFill>
              <a:srgbClr val="558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239018" y="2160653"/>
              <a:ext cx="768193" cy="212024"/>
            </a:xfrm>
            <a:prstGeom prst="rect">
              <a:avLst/>
            </a:prstGeom>
            <a:solidFill>
              <a:srgbClr val="30E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239018" y="2584701"/>
              <a:ext cx="768193" cy="212024"/>
            </a:xfrm>
            <a:prstGeom prst="rect">
              <a:avLst/>
            </a:prstGeom>
            <a:solidFill>
              <a:srgbClr val="1C1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239018" y="2372677"/>
              <a:ext cx="768193" cy="212024"/>
            </a:xfrm>
            <a:prstGeom prst="rect">
              <a:avLst/>
            </a:prstGeom>
            <a:solidFill>
              <a:srgbClr val="56B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239018" y="3644822"/>
              <a:ext cx="768193" cy="212024"/>
            </a:xfrm>
            <a:prstGeom prst="rect">
              <a:avLst/>
            </a:prstGeom>
            <a:solidFill>
              <a:srgbClr val="3EE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239018" y="1736605"/>
              <a:ext cx="768193" cy="212024"/>
            </a:xfrm>
            <a:prstGeom prst="rect">
              <a:avLst/>
            </a:prstGeom>
            <a:solidFill>
              <a:srgbClr val="53C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6200924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246644" y="1794089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6.99</a:t>
              </a:r>
            </a:p>
          </p:txBody>
        </p:sp>
        <p:sp>
          <p:nvSpPr>
            <p:cNvPr id="85" name="pg84"/>
            <p:cNvSpPr/>
            <p:nvPr/>
          </p:nvSpPr>
          <p:spPr>
            <a:xfrm>
              <a:off x="3128151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3173871" y="1794025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7.39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3896345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7"/>
            <p:cNvSpPr/>
            <p:nvPr/>
          </p:nvSpPr>
          <p:spPr>
            <a:xfrm>
              <a:off x="3942065" y="1794089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7.29</a:t>
              </a:r>
            </a:p>
          </p:txBody>
        </p:sp>
        <p:sp>
          <p:nvSpPr>
            <p:cNvPr id="89" name="pg88"/>
            <p:cNvSpPr/>
            <p:nvPr/>
          </p:nvSpPr>
          <p:spPr>
            <a:xfrm>
              <a:off x="7737311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7783031" y="1794089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6.50</a:t>
              </a:r>
            </a:p>
          </p:txBody>
        </p:sp>
        <p:sp>
          <p:nvSpPr>
            <p:cNvPr id="91" name="pg90"/>
            <p:cNvSpPr/>
            <p:nvPr/>
          </p:nvSpPr>
          <p:spPr>
            <a:xfrm>
              <a:off x="6969118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7014838" y="1794089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6.95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664538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4710258" y="1795677"/>
              <a:ext cx="289327" cy="93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7.17</a:t>
              </a:r>
            </a:p>
          </p:txBody>
        </p:sp>
        <p:sp>
          <p:nvSpPr>
            <p:cNvPr id="95" name="pg94"/>
            <p:cNvSpPr/>
            <p:nvPr/>
          </p:nvSpPr>
          <p:spPr>
            <a:xfrm>
              <a:off x="5432731" y="1750338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5478451" y="1794025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7.13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455199" y="1256761"/>
              <a:ext cx="799445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692032" y="1256820"/>
              <a:ext cx="93493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395630" y="1397587"/>
              <a:ext cx="138219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763223" y="1397587"/>
              <a:ext cx="125616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34193" y="1538353"/>
              <a:ext cx="1368682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216635" y="1538294"/>
              <a:ext cx="812958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426293" y="1538353"/>
              <a:ext cx="100280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3318535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08672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854921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623115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39130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7159501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7927694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1778731" y="3917793"/>
              <a:ext cx="1016257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985655" y="3704221"/>
              <a:ext cx="180933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189252" y="3491661"/>
              <a:ext cx="1605736" cy="90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155260" y="3280172"/>
              <a:ext cx="163972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55389" y="3068148"/>
              <a:ext cx="2039600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83976" y="2856124"/>
              <a:ext cx="191101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70582" y="2619871"/>
              <a:ext cx="1924407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92016" y="2409335"/>
              <a:ext cx="1402972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419519" y="2219516"/>
              <a:ext cx="1375469" cy="907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751584" y="1983799"/>
              <a:ext cx="1043404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476437" y="1773322"/>
              <a:ext cx="318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122" name="pl121"/>
            <p:cNvSpPr/>
            <p:nvPr/>
          </p:nvSpPr>
          <p:spPr>
            <a:xfrm>
              <a:off x="2822824" y="39628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822824" y="37508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822824" y="3538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822824" y="33267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822824" y="3114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822824" y="29027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822824" y="26907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822824" y="24786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822824" y="22666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822824" y="20546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822824" y="1842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4441751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4441751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135" name="pic1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7610" y="4298839"/>
              <a:ext cx="1097280" cy="219455"/>
            </a:xfrm>
            <a:prstGeom prst="rect">
              <a:avLst/>
            </a:prstGeom>
          </p:spPr>
        </p:pic>
        <p:sp>
          <p:nvSpPr>
            <p:cNvPr id="136" name="tx135"/>
            <p:cNvSpPr/>
            <p:nvPr/>
          </p:nvSpPr>
          <p:spPr>
            <a:xfrm>
              <a:off x="6621231" y="4592782"/>
              <a:ext cx="22365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Low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969437" y="4592782"/>
              <a:ext cx="43362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Medium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5514066" y="4568553"/>
              <a:ext cx="2507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511340" y="4446659"/>
              <a:ext cx="10503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Means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6733061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6186250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639438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6733061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6186250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5639438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All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121181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7815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60986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83261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76163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69964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64446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3438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99738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5005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93135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94299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3492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437169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51564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188422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09345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79144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52704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147845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35003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106196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157864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978116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038880"/>
              <a:ext cx="62099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1843084"/>
              <a:ext cx="149413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03848"/>
              <a:ext cx="114478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653273"/>
              <a:ext cx="64947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14038"/>
              <a:ext cx="140392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7502037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368376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900085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22833" y="217527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73.9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05185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989867" y="39307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934685" y="33906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424607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87601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40277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21572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33216" y="237892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625147" y="2446693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727389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805865" y="32555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478643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383672" y="28515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081666" y="29179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17266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38066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325223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352180" y="2310603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68862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197272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911217" y="20413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84358" y="18377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435000" y="19052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939696" y="264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694146" y="271540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7" name="rc13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0.176 if recommended adjustments made.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Supplement (M)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Centrum Supplement (M)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831788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75435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37254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57015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1652357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148086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150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23888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18272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782433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80390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17424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573407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42373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678332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51374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193219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81361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17579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591036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56700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219219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12029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266026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28327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1866415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978116"/>
              <a:ext cx="963434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038880"/>
              <a:ext cx="100833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1843084"/>
              <a:ext cx="1280204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03848"/>
              <a:ext cx="125401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653273"/>
              <a:ext cx="487107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14038"/>
              <a:ext cx="47838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7122009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044577" y="163625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62767" y="2108056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60370" y="217527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63.3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942577" y="305298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71083" y="31204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1725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529109" y="39317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72940" y="3391914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72653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094121" y="25804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290220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64462" y="379675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863627" y="237892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713957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968553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803961" y="32555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222412" y="278295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03832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466013" y="366172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881257" y="291794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57230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09440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410517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556246" y="224389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573498" y="231140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56635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253654" y="19727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298556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570424" y="18376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44230" y="19052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777327" y="264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768603" y="271650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7" name="rc13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0.009 if recommended adjustments made.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332963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09980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89482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1621264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148676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744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1282209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118612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120136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166399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78934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159488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80116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406978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54347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97138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1309275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65442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150104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5818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1433213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714038"/>
              <a:ext cx="90544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8222412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623183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0028" y="2109114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185047" y="21753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76.4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911484" y="305298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12053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776987" y="39306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35.3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7669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572430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08832" y="258037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10356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954217" y="37956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222412" y="23778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079564" y="244538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85107" y="325552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59.3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091384" y="285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697198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29179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33697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36.0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34580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61604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599496" y="231034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944641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91262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96038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18376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723434" y="19052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90220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95667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0.268 if recommended adjustments made.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431919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16369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77457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69477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379035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70825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3310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93219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526"/>
              <a:ext cx="193219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94290"/>
              <a:ext cx="178432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383210"/>
              <a:ext cx="75820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443975"/>
              <a:ext cx="42520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193400"/>
              <a:ext cx="1376842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254164"/>
              <a:ext cx="108158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788305"/>
              <a:ext cx="95924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849069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98494"/>
              <a:ext cx="193219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659258"/>
              <a:ext cx="183319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23337"/>
              <a:ext cx="1721073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84101"/>
              <a:ext cx="165599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463463"/>
              <a:ext cx="160591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524227"/>
              <a:ext cx="113132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248179"/>
              <a:ext cx="193219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1708053"/>
              <a:ext cx="110176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1978116"/>
              <a:ext cx="963434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038880"/>
              <a:ext cx="110280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43084"/>
              <a:ext cx="163676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03848"/>
              <a:ext cx="164800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653273"/>
              <a:ext cx="22731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2714038"/>
              <a:ext cx="89546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>
              <a:off x="6722140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53918" y="163514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8064790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984992" y="21753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669255" y="305302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98470" y="312159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323326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39060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25128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72813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074543" y="379675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048422" y="23778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715421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667063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371802" y="32555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386144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285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359420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23412" y="366066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011293" y="29179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46217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38.7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896131" y="345917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421546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391980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253654" y="19727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393027" y="2041598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926980" y="183879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38223" y="19052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517537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185680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0.116 if recommended adjustments made.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42123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93219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86865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72549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80530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61298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54159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848133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07404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1206368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90506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888645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12210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108667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31717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1644418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20959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606335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47612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32628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945093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110299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22199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978116"/>
              <a:ext cx="117102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038880"/>
              <a:ext cx="59782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1843084"/>
              <a:ext cx="1039105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03848"/>
              <a:ext cx="108414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653273"/>
              <a:ext cx="25979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14038"/>
              <a:ext cx="163634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711456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222412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58871" y="2175571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75.4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362770" y="305302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095523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386321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903200" y="39307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831818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138354" y="25128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364262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96588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195281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78865" y="237892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412320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376898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607398" y="32555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934639" y="27840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499819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896555" y="291794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766349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16500" y="345807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35314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393218" y="231034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512216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407322" y="19727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888044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329325" y="18377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374362" y="190631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550010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926566" y="271540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7" name="rc13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0.068 if recommended adjustments made.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Goodness of Fit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378502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19717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841869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76782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111045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31173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99769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58315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580998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16227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836188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94007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1206368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111003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38317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18582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137876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122378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67147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64043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83284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412045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36911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66275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37125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81908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91438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179241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978116"/>
              <a:ext cx="186299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038880"/>
              <a:ext cx="23329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1843084"/>
              <a:ext cx="1612989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03848"/>
              <a:ext cx="161538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653273"/>
              <a:ext cx="1688638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6668722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87395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132089" y="21077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058043" y="217527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01265" y="30540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601956" y="312159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7917" y="38631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873375" y="39306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871218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452499" y="339055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126408" y="25128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30293" y="25814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496588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00254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673397" y="23778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476047" y="24464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668984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514003" y="3255824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61691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30655" y="285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373504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702265" y="291794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659335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952977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61479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109301" y="224389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04606" y="2311662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082636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476519" y="197382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523513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903210" y="18377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905607" y="19052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78858" y="26478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5" name="rc134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0.057 if recommended adjustments made.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121181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9515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60986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39552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81581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57457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23898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3438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02202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5005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120636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94299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9540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43716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67833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188422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525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79144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63234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147845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35003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57457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157864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96343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49413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135638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64947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7502037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585374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900085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685744" y="217527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56.3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10603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864793" y="39306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29201" y="33916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424607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312248" y="25814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40277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33216" y="237892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68562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727389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68553" y="32555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478643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305474" y="285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081666" y="29179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22563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38066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325223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864793" y="231034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68862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222412" y="197272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53654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784358" y="18377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646606" y="19052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939696" y="264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7" name="rc13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6410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9515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59215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39552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815814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81581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57457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23898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125867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02202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1206368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120636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68754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9540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98771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67833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525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27761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632342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63234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157515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57457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1932191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193219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782457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96343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429618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135638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1932191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354321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585374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82374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685744" y="217527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56.3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106034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10603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864793" y="39306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29201" y="33916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416087" y="25128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312248" y="25814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96588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77765" y="23778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68562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77934" y="318801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68553" y="32555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305474" y="285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317981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922563" y="291794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22563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290220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865376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864793" y="231034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222412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072678" y="19727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53654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719838" y="18377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646606" y="19052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8222412" y="264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7" name="rc13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83178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9515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372547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39552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165235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81581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150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57457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23898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782433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02202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120636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57340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9540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678332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67833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525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591036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63234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21921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26602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57457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1866415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193219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963434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96343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280204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135638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48710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7122009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585374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662767" y="2108056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685744" y="217527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56.3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942577" y="305298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10603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1725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864793" y="39306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29201" y="33916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72653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312248" y="25814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290220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863627" y="237892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68562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968553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68553" y="32555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222412" y="278295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305474" y="285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881257" y="291794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22563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09440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556246" y="224389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864793" y="231034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156635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253654" y="19727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53654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570424" y="18376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646606" y="19052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777327" y="264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7" name="rc13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9515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09980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39552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162126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81581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57457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744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23898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02202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12013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120636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9540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67833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525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63234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57457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150104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96343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135638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8222412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585374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90028" y="2109114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685744" y="217527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56.3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911484" y="305298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10603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864793" y="39306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7669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29201" y="33916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90220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312248" y="25814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10356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222412" y="23778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68562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8222412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68553" y="32555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305474" y="285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222412" y="29179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22563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222412" y="34580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290220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864793" y="231034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0220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791262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53654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222412" y="18376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646606" y="19052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90220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7" name="rc13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431919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9515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77457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39552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37903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81581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3310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57457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23898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02202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120636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75820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9540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1376842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67833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95924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525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721073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63234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160591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57457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110176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963434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96343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63676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135638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22731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722140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585374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064790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71.6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685744" y="217527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56.3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669255" y="305302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10603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323326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864793" y="39306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29201" y="33916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222412" y="25128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312248" y="25814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222412" y="372813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048422" y="23778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68562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667063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68553" y="32555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86144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305474" y="285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222412" y="359420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011293" y="29179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22563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96131" y="345917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222412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864793" y="231034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391980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253654" y="19727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53654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26980" y="183879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646606" y="19052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517537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7" name="rc13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421236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9515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39552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7254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81581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57457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23898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848133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02202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1206368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120636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88864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9540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108667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67833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164441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525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606335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63234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32628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945093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57457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22199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117102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96343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03910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135638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25979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711456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585374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222412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685744" y="217527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56.3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362770" y="305302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10603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386321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864793" y="39306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29201" y="33916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138354" y="25128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312248" y="25814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96588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78865" y="237892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68562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376898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68553" y="32555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934639" y="27840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305474" y="285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896555" y="291794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22563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16500" y="345807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35314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864793" y="231034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512216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407322" y="19727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53654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329325" y="18377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646606" y="19052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550010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7" name="rc13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378502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29515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84186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39552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11104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81581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99769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57457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58099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23898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836188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02202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1206368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120636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383177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9540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137876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67833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67147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525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83284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41204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63234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66275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81908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57457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1792416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193219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18629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96343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61298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135638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168863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668722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585374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132089" y="21077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685744" y="217527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56.3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401265" y="30540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10603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7917" y="38631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864793" y="39306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871218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529201" y="33916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126408" y="25128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312248" y="25814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96588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673397" y="23778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68562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668984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68553" y="32555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61691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305474" y="285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373504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702265" y="291794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22563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952977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109301" y="224389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864793" y="231034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082636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476519" y="197382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53654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03210" y="18377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646606" y="19052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978858" y="26478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7" name="rc136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Cluster Analysis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Goodness of Fit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3409957" y="2874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7337599" y="21396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8042013" y="25003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1606582" y="37557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6366223" y="29594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6964351" y="23122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5128716" y="256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1631408" y="1800313"/>
              <a:ext cx="6435430" cy="2362934"/>
            </a:xfrm>
            <a:custGeom>
              <a:avLst/>
              <a:pathLst>
                <a:path w="6435430" h="2362934">
                  <a:moveTo>
                    <a:pt x="0" y="1084378"/>
                  </a:moveTo>
                  <a:lnTo>
                    <a:pt x="81461" y="1078641"/>
                  </a:lnTo>
                  <a:lnTo>
                    <a:pt x="162922" y="1072853"/>
                  </a:lnTo>
                  <a:lnTo>
                    <a:pt x="244383" y="1067011"/>
                  </a:lnTo>
                  <a:lnTo>
                    <a:pt x="325844" y="1061115"/>
                  </a:lnTo>
                  <a:lnTo>
                    <a:pt x="407305" y="1055159"/>
                  </a:lnTo>
                  <a:lnTo>
                    <a:pt x="488766" y="1049142"/>
                  </a:lnTo>
                  <a:lnTo>
                    <a:pt x="570228" y="1043060"/>
                  </a:lnTo>
                  <a:lnTo>
                    <a:pt x="651689" y="1036910"/>
                  </a:lnTo>
                  <a:lnTo>
                    <a:pt x="733150" y="1030688"/>
                  </a:lnTo>
                  <a:lnTo>
                    <a:pt x="814611" y="1024391"/>
                  </a:lnTo>
                  <a:lnTo>
                    <a:pt x="896072" y="1018014"/>
                  </a:lnTo>
                  <a:lnTo>
                    <a:pt x="977533" y="1011552"/>
                  </a:lnTo>
                  <a:lnTo>
                    <a:pt x="1058994" y="1005002"/>
                  </a:lnTo>
                  <a:lnTo>
                    <a:pt x="1140456" y="998358"/>
                  </a:lnTo>
                  <a:lnTo>
                    <a:pt x="1221917" y="991615"/>
                  </a:lnTo>
                  <a:lnTo>
                    <a:pt x="1303378" y="984767"/>
                  </a:lnTo>
                  <a:lnTo>
                    <a:pt x="1384839" y="977808"/>
                  </a:lnTo>
                  <a:lnTo>
                    <a:pt x="1466300" y="970733"/>
                  </a:lnTo>
                  <a:lnTo>
                    <a:pt x="1547761" y="963534"/>
                  </a:lnTo>
                  <a:lnTo>
                    <a:pt x="1629223" y="956204"/>
                  </a:lnTo>
                  <a:lnTo>
                    <a:pt x="1710684" y="948736"/>
                  </a:lnTo>
                  <a:lnTo>
                    <a:pt x="1792145" y="941121"/>
                  </a:lnTo>
                  <a:lnTo>
                    <a:pt x="1873606" y="933351"/>
                  </a:lnTo>
                  <a:lnTo>
                    <a:pt x="1955067" y="925417"/>
                  </a:lnTo>
                  <a:lnTo>
                    <a:pt x="2036528" y="917309"/>
                  </a:lnTo>
                  <a:lnTo>
                    <a:pt x="2117989" y="909017"/>
                  </a:lnTo>
                  <a:lnTo>
                    <a:pt x="2199451" y="900531"/>
                  </a:lnTo>
                  <a:lnTo>
                    <a:pt x="2280912" y="891839"/>
                  </a:lnTo>
                  <a:lnTo>
                    <a:pt x="2362373" y="882929"/>
                  </a:lnTo>
                  <a:lnTo>
                    <a:pt x="2443834" y="873790"/>
                  </a:lnTo>
                  <a:lnTo>
                    <a:pt x="2525295" y="864409"/>
                  </a:lnTo>
                  <a:lnTo>
                    <a:pt x="2606756" y="854773"/>
                  </a:lnTo>
                  <a:lnTo>
                    <a:pt x="2688217" y="844867"/>
                  </a:lnTo>
                  <a:lnTo>
                    <a:pt x="2769679" y="834679"/>
                  </a:lnTo>
                  <a:lnTo>
                    <a:pt x="2851140" y="824194"/>
                  </a:lnTo>
                  <a:lnTo>
                    <a:pt x="2932601" y="813398"/>
                  </a:lnTo>
                  <a:lnTo>
                    <a:pt x="3014062" y="802276"/>
                  </a:lnTo>
                  <a:lnTo>
                    <a:pt x="3095523" y="790815"/>
                  </a:lnTo>
                  <a:lnTo>
                    <a:pt x="3176984" y="779001"/>
                  </a:lnTo>
                  <a:lnTo>
                    <a:pt x="3258446" y="766820"/>
                  </a:lnTo>
                  <a:lnTo>
                    <a:pt x="3339907" y="754259"/>
                  </a:lnTo>
                  <a:lnTo>
                    <a:pt x="3421368" y="741307"/>
                  </a:lnTo>
                  <a:lnTo>
                    <a:pt x="3502829" y="727952"/>
                  </a:lnTo>
                  <a:lnTo>
                    <a:pt x="3584290" y="714184"/>
                  </a:lnTo>
                  <a:lnTo>
                    <a:pt x="3665751" y="699995"/>
                  </a:lnTo>
                  <a:lnTo>
                    <a:pt x="3747212" y="685378"/>
                  </a:lnTo>
                  <a:lnTo>
                    <a:pt x="3828674" y="670328"/>
                  </a:lnTo>
                  <a:lnTo>
                    <a:pt x="3910135" y="654840"/>
                  </a:lnTo>
                  <a:lnTo>
                    <a:pt x="3991596" y="638914"/>
                  </a:lnTo>
                  <a:lnTo>
                    <a:pt x="4073057" y="622550"/>
                  </a:lnTo>
                  <a:lnTo>
                    <a:pt x="4154518" y="605749"/>
                  </a:lnTo>
                  <a:lnTo>
                    <a:pt x="4235979" y="588515"/>
                  </a:lnTo>
                  <a:lnTo>
                    <a:pt x="4317441" y="570854"/>
                  </a:lnTo>
                  <a:lnTo>
                    <a:pt x="4398902" y="552773"/>
                  </a:lnTo>
                  <a:lnTo>
                    <a:pt x="4480363" y="534281"/>
                  </a:lnTo>
                  <a:lnTo>
                    <a:pt x="4561824" y="515388"/>
                  </a:lnTo>
                  <a:lnTo>
                    <a:pt x="4643285" y="496106"/>
                  </a:lnTo>
                  <a:lnTo>
                    <a:pt x="4724746" y="476446"/>
                  </a:lnTo>
                  <a:lnTo>
                    <a:pt x="4806207" y="456421"/>
                  </a:lnTo>
                  <a:lnTo>
                    <a:pt x="4887669" y="436045"/>
                  </a:lnTo>
                  <a:lnTo>
                    <a:pt x="4969130" y="415332"/>
                  </a:lnTo>
                  <a:lnTo>
                    <a:pt x="5050591" y="394296"/>
                  </a:lnTo>
                  <a:lnTo>
                    <a:pt x="5132052" y="372951"/>
                  </a:lnTo>
                  <a:lnTo>
                    <a:pt x="5213513" y="351312"/>
                  </a:lnTo>
                  <a:lnTo>
                    <a:pt x="5294974" y="329392"/>
                  </a:lnTo>
                  <a:lnTo>
                    <a:pt x="5376435" y="307206"/>
                  </a:lnTo>
                  <a:lnTo>
                    <a:pt x="5457897" y="284766"/>
                  </a:lnTo>
                  <a:lnTo>
                    <a:pt x="5539358" y="262086"/>
                  </a:lnTo>
                  <a:lnTo>
                    <a:pt x="5620819" y="239179"/>
                  </a:lnTo>
                  <a:lnTo>
                    <a:pt x="5702280" y="216056"/>
                  </a:lnTo>
                  <a:lnTo>
                    <a:pt x="5783741" y="192730"/>
                  </a:lnTo>
                  <a:lnTo>
                    <a:pt x="5865202" y="169210"/>
                  </a:lnTo>
                  <a:lnTo>
                    <a:pt x="5946664" y="145509"/>
                  </a:lnTo>
                  <a:lnTo>
                    <a:pt x="6028125" y="121635"/>
                  </a:lnTo>
                  <a:lnTo>
                    <a:pt x="6109586" y="97599"/>
                  </a:lnTo>
                  <a:lnTo>
                    <a:pt x="6191047" y="73409"/>
                  </a:lnTo>
                  <a:lnTo>
                    <a:pt x="6272508" y="49074"/>
                  </a:lnTo>
                  <a:lnTo>
                    <a:pt x="6353969" y="24602"/>
                  </a:lnTo>
                  <a:lnTo>
                    <a:pt x="6435430" y="0"/>
                  </a:lnTo>
                  <a:lnTo>
                    <a:pt x="6435430" y="936670"/>
                  </a:lnTo>
                  <a:lnTo>
                    <a:pt x="6353969" y="943849"/>
                  </a:lnTo>
                  <a:lnTo>
                    <a:pt x="6272508" y="951157"/>
                  </a:lnTo>
                  <a:lnTo>
                    <a:pt x="6191047" y="958602"/>
                  </a:lnTo>
                  <a:lnTo>
                    <a:pt x="6109586" y="966192"/>
                  </a:lnTo>
                  <a:lnTo>
                    <a:pt x="6028125" y="973936"/>
                  </a:lnTo>
                  <a:lnTo>
                    <a:pt x="5946664" y="981843"/>
                  </a:lnTo>
                  <a:lnTo>
                    <a:pt x="5865202" y="989921"/>
                  </a:lnTo>
                  <a:lnTo>
                    <a:pt x="5783741" y="998182"/>
                  </a:lnTo>
                  <a:lnTo>
                    <a:pt x="5702280" y="1006636"/>
                  </a:lnTo>
                  <a:lnTo>
                    <a:pt x="5620819" y="1015294"/>
                  </a:lnTo>
                  <a:lnTo>
                    <a:pt x="5539358" y="1024167"/>
                  </a:lnTo>
                  <a:lnTo>
                    <a:pt x="5457897" y="1033267"/>
                  </a:lnTo>
                  <a:lnTo>
                    <a:pt x="5376435" y="1042608"/>
                  </a:lnTo>
                  <a:lnTo>
                    <a:pt x="5294974" y="1052202"/>
                  </a:lnTo>
                  <a:lnTo>
                    <a:pt x="5213513" y="1062062"/>
                  </a:lnTo>
                  <a:lnTo>
                    <a:pt x="5132052" y="1072203"/>
                  </a:lnTo>
                  <a:lnTo>
                    <a:pt x="5050591" y="1082639"/>
                  </a:lnTo>
                  <a:lnTo>
                    <a:pt x="4969130" y="1093383"/>
                  </a:lnTo>
                  <a:lnTo>
                    <a:pt x="4887669" y="1104450"/>
                  </a:lnTo>
                  <a:lnTo>
                    <a:pt x="4806207" y="1115855"/>
                  </a:lnTo>
                  <a:lnTo>
                    <a:pt x="4724746" y="1127610"/>
                  </a:lnTo>
                  <a:lnTo>
                    <a:pt x="4643285" y="1139730"/>
                  </a:lnTo>
                  <a:lnTo>
                    <a:pt x="4561824" y="1152228"/>
                  </a:lnTo>
                  <a:lnTo>
                    <a:pt x="4480363" y="1165115"/>
                  </a:lnTo>
                  <a:lnTo>
                    <a:pt x="4398902" y="1178404"/>
                  </a:lnTo>
                  <a:lnTo>
                    <a:pt x="4317441" y="1192103"/>
                  </a:lnTo>
                  <a:lnTo>
                    <a:pt x="4235979" y="1206223"/>
                  </a:lnTo>
                  <a:lnTo>
                    <a:pt x="4154518" y="1220769"/>
                  </a:lnTo>
                  <a:lnTo>
                    <a:pt x="4073057" y="1235748"/>
                  </a:lnTo>
                  <a:lnTo>
                    <a:pt x="3991596" y="1251164"/>
                  </a:lnTo>
                  <a:lnTo>
                    <a:pt x="3910135" y="1267018"/>
                  </a:lnTo>
                  <a:lnTo>
                    <a:pt x="3828674" y="1283311"/>
                  </a:lnTo>
                  <a:lnTo>
                    <a:pt x="3747212" y="1300041"/>
                  </a:lnTo>
                  <a:lnTo>
                    <a:pt x="3665751" y="1317204"/>
                  </a:lnTo>
                  <a:lnTo>
                    <a:pt x="3584290" y="1334796"/>
                  </a:lnTo>
                  <a:lnTo>
                    <a:pt x="3502829" y="1352808"/>
                  </a:lnTo>
                  <a:lnTo>
                    <a:pt x="3421368" y="1371233"/>
                  </a:lnTo>
                  <a:lnTo>
                    <a:pt x="3339907" y="1390061"/>
                  </a:lnTo>
                  <a:lnTo>
                    <a:pt x="3258446" y="1409281"/>
                  </a:lnTo>
                  <a:lnTo>
                    <a:pt x="3176984" y="1428880"/>
                  </a:lnTo>
                  <a:lnTo>
                    <a:pt x="3095523" y="1448846"/>
                  </a:lnTo>
                  <a:lnTo>
                    <a:pt x="3014062" y="1469165"/>
                  </a:lnTo>
                  <a:lnTo>
                    <a:pt x="2932601" y="1489824"/>
                  </a:lnTo>
                  <a:lnTo>
                    <a:pt x="2851140" y="1510808"/>
                  </a:lnTo>
                  <a:lnTo>
                    <a:pt x="2769679" y="1532103"/>
                  </a:lnTo>
                  <a:lnTo>
                    <a:pt x="2688217" y="1553695"/>
                  </a:lnTo>
                  <a:lnTo>
                    <a:pt x="2606756" y="1575570"/>
                  </a:lnTo>
                  <a:lnTo>
                    <a:pt x="2525295" y="1597714"/>
                  </a:lnTo>
                  <a:lnTo>
                    <a:pt x="2443834" y="1620113"/>
                  </a:lnTo>
                  <a:lnTo>
                    <a:pt x="2362373" y="1642754"/>
                  </a:lnTo>
                  <a:lnTo>
                    <a:pt x="2280912" y="1665625"/>
                  </a:lnTo>
                  <a:lnTo>
                    <a:pt x="2199451" y="1688713"/>
                  </a:lnTo>
                  <a:lnTo>
                    <a:pt x="2117989" y="1712007"/>
                  </a:lnTo>
                  <a:lnTo>
                    <a:pt x="2036528" y="1735496"/>
                  </a:lnTo>
                  <a:lnTo>
                    <a:pt x="1955067" y="1759168"/>
                  </a:lnTo>
                  <a:lnTo>
                    <a:pt x="1873606" y="1783014"/>
                  </a:lnTo>
                  <a:lnTo>
                    <a:pt x="1792145" y="1807024"/>
                  </a:lnTo>
                  <a:lnTo>
                    <a:pt x="1710684" y="1831190"/>
                  </a:lnTo>
                  <a:lnTo>
                    <a:pt x="1629223" y="1855502"/>
                  </a:lnTo>
                  <a:lnTo>
                    <a:pt x="1547761" y="1879952"/>
                  </a:lnTo>
                  <a:lnTo>
                    <a:pt x="1466300" y="1904533"/>
                  </a:lnTo>
                  <a:lnTo>
                    <a:pt x="1384839" y="1929238"/>
                  </a:lnTo>
                  <a:lnTo>
                    <a:pt x="1303378" y="1954060"/>
                  </a:lnTo>
                  <a:lnTo>
                    <a:pt x="1221917" y="1978993"/>
                  </a:lnTo>
                  <a:lnTo>
                    <a:pt x="1140456" y="2004030"/>
                  </a:lnTo>
                  <a:lnTo>
                    <a:pt x="1058994" y="2029166"/>
                  </a:lnTo>
                  <a:lnTo>
                    <a:pt x="977533" y="2054396"/>
                  </a:lnTo>
                  <a:lnTo>
                    <a:pt x="896072" y="2079715"/>
                  </a:lnTo>
                  <a:lnTo>
                    <a:pt x="814611" y="2105118"/>
                  </a:lnTo>
                  <a:lnTo>
                    <a:pt x="733150" y="2130601"/>
                  </a:lnTo>
                  <a:lnTo>
                    <a:pt x="651689" y="2156159"/>
                  </a:lnTo>
                  <a:lnTo>
                    <a:pt x="570228" y="2181789"/>
                  </a:lnTo>
                  <a:lnTo>
                    <a:pt x="488766" y="2207488"/>
                  </a:lnTo>
                  <a:lnTo>
                    <a:pt x="407305" y="2233251"/>
                  </a:lnTo>
                  <a:lnTo>
                    <a:pt x="325844" y="2259076"/>
                  </a:lnTo>
                  <a:lnTo>
                    <a:pt x="244383" y="2284959"/>
                  </a:lnTo>
                  <a:lnTo>
                    <a:pt x="162922" y="2310898"/>
                  </a:lnTo>
                  <a:lnTo>
                    <a:pt x="81461" y="2336891"/>
                  </a:lnTo>
                  <a:lnTo>
                    <a:pt x="0" y="23629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31408" y="1800313"/>
              <a:ext cx="6435430" cy="1084378"/>
            </a:xfrm>
            <a:custGeom>
              <a:avLst/>
              <a:pathLst>
                <a:path w="6435430" h="1084378">
                  <a:moveTo>
                    <a:pt x="0" y="1084378"/>
                  </a:moveTo>
                  <a:lnTo>
                    <a:pt x="81461" y="1078641"/>
                  </a:lnTo>
                  <a:lnTo>
                    <a:pt x="162922" y="1072853"/>
                  </a:lnTo>
                  <a:lnTo>
                    <a:pt x="244383" y="1067011"/>
                  </a:lnTo>
                  <a:lnTo>
                    <a:pt x="325844" y="1061115"/>
                  </a:lnTo>
                  <a:lnTo>
                    <a:pt x="407305" y="1055159"/>
                  </a:lnTo>
                  <a:lnTo>
                    <a:pt x="488766" y="1049142"/>
                  </a:lnTo>
                  <a:lnTo>
                    <a:pt x="570228" y="1043060"/>
                  </a:lnTo>
                  <a:lnTo>
                    <a:pt x="651689" y="1036910"/>
                  </a:lnTo>
                  <a:lnTo>
                    <a:pt x="733150" y="1030688"/>
                  </a:lnTo>
                  <a:lnTo>
                    <a:pt x="814611" y="1024391"/>
                  </a:lnTo>
                  <a:lnTo>
                    <a:pt x="896072" y="1018014"/>
                  </a:lnTo>
                  <a:lnTo>
                    <a:pt x="977533" y="1011552"/>
                  </a:lnTo>
                  <a:lnTo>
                    <a:pt x="1058994" y="1005002"/>
                  </a:lnTo>
                  <a:lnTo>
                    <a:pt x="1140456" y="998358"/>
                  </a:lnTo>
                  <a:lnTo>
                    <a:pt x="1221917" y="991615"/>
                  </a:lnTo>
                  <a:lnTo>
                    <a:pt x="1303378" y="984767"/>
                  </a:lnTo>
                  <a:lnTo>
                    <a:pt x="1384839" y="977808"/>
                  </a:lnTo>
                  <a:lnTo>
                    <a:pt x="1466300" y="970733"/>
                  </a:lnTo>
                  <a:lnTo>
                    <a:pt x="1547761" y="963534"/>
                  </a:lnTo>
                  <a:lnTo>
                    <a:pt x="1629223" y="956204"/>
                  </a:lnTo>
                  <a:lnTo>
                    <a:pt x="1710684" y="948736"/>
                  </a:lnTo>
                  <a:lnTo>
                    <a:pt x="1792145" y="941121"/>
                  </a:lnTo>
                  <a:lnTo>
                    <a:pt x="1873606" y="933351"/>
                  </a:lnTo>
                  <a:lnTo>
                    <a:pt x="1955067" y="925417"/>
                  </a:lnTo>
                  <a:lnTo>
                    <a:pt x="2036528" y="917309"/>
                  </a:lnTo>
                  <a:lnTo>
                    <a:pt x="2117989" y="909017"/>
                  </a:lnTo>
                  <a:lnTo>
                    <a:pt x="2199451" y="900531"/>
                  </a:lnTo>
                  <a:lnTo>
                    <a:pt x="2280912" y="891839"/>
                  </a:lnTo>
                  <a:lnTo>
                    <a:pt x="2362373" y="882929"/>
                  </a:lnTo>
                  <a:lnTo>
                    <a:pt x="2443834" y="873790"/>
                  </a:lnTo>
                  <a:lnTo>
                    <a:pt x="2525295" y="864409"/>
                  </a:lnTo>
                  <a:lnTo>
                    <a:pt x="2606756" y="854773"/>
                  </a:lnTo>
                  <a:lnTo>
                    <a:pt x="2688217" y="844867"/>
                  </a:lnTo>
                  <a:lnTo>
                    <a:pt x="2769679" y="834679"/>
                  </a:lnTo>
                  <a:lnTo>
                    <a:pt x="2851140" y="824194"/>
                  </a:lnTo>
                  <a:lnTo>
                    <a:pt x="2932601" y="813398"/>
                  </a:lnTo>
                  <a:lnTo>
                    <a:pt x="3014062" y="802276"/>
                  </a:lnTo>
                  <a:lnTo>
                    <a:pt x="3095523" y="790815"/>
                  </a:lnTo>
                  <a:lnTo>
                    <a:pt x="3176984" y="779001"/>
                  </a:lnTo>
                  <a:lnTo>
                    <a:pt x="3258446" y="766820"/>
                  </a:lnTo>
                  <a:lnTo>
                    <a:pt x="3339907" y="754259"/>
                  </a:lnTo>
                  <a:lnTo>
                    <a:pt x="3421368" y="741307"/>
                  </a:lnTo>
                  <a:lnTo>
                    <a:pt x="3502829" y="727952"/>
                  </a:lnTo>
                  <a:lnTo>
                    <a:pt x="3584290" y="714184"/>
                  </a:lnTo>
                  <a:lnTo>
                    <a:pt x="3665751" y="699995"/>
                  </a:lnTo>
                  <a:lnTo>
                    <a:pt x="3747212" y="685378"/>
                  </a:lnTo>
                  <a:lnTo>
                    <a:pt x="3828674" y="670328"/>
                  </a:lnTo>
                  <a:lnTo>
                    <a:pt x="3910135" y="654840"/>
                  </a:lnTo>
                  <a:lnTo>
                    <a:pt x="3991596" y="638914"/>
                  </a:lnTo>
                  <a:lnTo>
                    <a:pt x="4073057" y="622550"/>
                  </a:lnTo>
                  <a:lnTo>
                    <a:pt x="4154518" y="605749"/>
                  </a:lnTo>
                  <a:lnTo>
                    <a:pt x="4235979" y="588515"/>
                  </a:lnTo>
                  <a:lnTo>
                    <a:pt x="4317441" y="570854"/>
                  </a:lnTo>
                  <a:lnTo>
                    <a:pt x="4398902" y="552773"/>
                  </a:lnTo>
                  <a:lnTo>
                    <a:pt x="4480363" y="534281"/>
                  </a:lnTo>
                  <a:lnTo>
                    <a:pt x="4561824" y="515388"/>
                  </a:lnTo>
                  <a:lnTo>
                    <a:pt x="4643285" y="496106"/>
                  </a:lnTo>
                  <a:lnTo>
                    <a:pt x="4724746" y="476446"/>
                  </a:lnTo>
                  <a:lnTo>
                    <a:pt x="4806207" y="456421"/>
                  </a:lnTo>
                  <a:lnTo>
                    <a:pt x="4887669" y="436045"/>
                  </a:lnTo>
                  <a:lnTo>
                    <a:pt x="4969130" y="415332"/>
                  </a:lnTo>
                  <a:lnTo>
                    <a:pt x="5050591" y="394296"/>
                  </a:lnTo>
                  <a:lnTo>
                    <a:pt x="5132052" y="372951"/>
                  </a:lnTo>
                  <a:lnTo>
                    <a:pt x="5213513" y="351312"/>
                  </a:lnTo>
                  <a:lnTo>
                    <a:pt x="5294974" y="329392"/>
                  </a:lnTo>
                  <a:lnTo>
                    <a:pt x="5376435" y="307206"/>
                  </a:lnTo>
                  <a:lnTo>
                    <a:pt x="5457897" y="284766"/>
                  </a:lnTo>
                  <a:lnTo>
                    <a:pt x="5539358" y="262086"/>
                  </a:lnTo>
                  <a:lnTo>
                    <a:pt x="5620819" y="239179"/>
                  </a:lnTo>
                  <a:lnTo>
                    <a:pt x="5702280" y="216056"/>
                  </a:lnTo>
                  <a:lnTo>
                    <a:pt x="5783741" y="192730"/>
                  </a:lnTo>
                  <a:lnTo>
                    <a:pt x="5865202" y="169210"/>
                  </a:lnTo>
                  <a:lnTo>
                    <a:pt x="5946664" y="145509"/>
                  </a:lnTo>
                  <a:lnTo>
                    <a:pt x="6028125" y="121635"/>
                  </a:lnTo>
                  <a:lnTo>
                    <a:pt x="6109586" y="97599"/>
                  </a:lnTo>
                  <a:lnTo>
                    <a:pt x="6191047" y="73409"/>
                  </a:lnTo>
                  <a:lnTo>
                    <a:pt x="6272508" y="49074"/>
                  </a:lnTo>
                  <a:lnTo>
                    <a:pt x="6353969" y="24602"/>
                  </a:lnTo>
                  <a:lnTo>
                    <a:pt x="643543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408" y="2736984"/>
              <a:ext cx="6435430" cy="1426263"/>
            </a:xfrm>
            <a:custGeom>
              <a:avLst/>
              <a:pathLst>
                <a:path w="6435430" h="1426263">
                  <a:moveTo>
                    <a:pt x="6435430" y="0"/>
                  </a:moveTo>
                  <a:lnTo>
                    <a:pt x="6353969" y="7178"/>
                  </a:lnTo>
                  <a:lnTo>
                    <a:pt x="6272508" y="14486"/>
                  </a:lnTo>
                  <a:lnTo>
                    <a:pt x="6191047" y="21931"/>
                  </a:lnTo>
                  <a:lnTo>
                    <a:pt x="6109586" y="29521"/>
                  </a:lnTo>
                  <a:lnTo>
                    <a:pt x="6028125" y="37265"/>
                  </a:lnTo>
                  <a:lnTo>
                    <a:pt x="5946664" y="45172"/>
                  </a:lnTo>
                  <a:lnTo>
                    <a:pt x="5865202" y="53250"/>
                  </a:lnTo>
                  <a:lnTo>
                    <a:pt x="5783741" y="61511"/>
                  </a:lnTo>
                  <a:lnTo>
                    <a:pt x="5702280" y="69965"/>
                  </a:lnTo>
                  <a:lnTo>
                    <a:pt x="5620819" y="78623"/>
                  </a:lnTo>
                  <a:lnTo>
                    <a:pt x="5539358" y="87496"/>
                  </a:lnTo>
                  <a:lnTo>
                    <a:pt x="5457897" y="96596"/>
                  </a:lnTo>
                  <a:lnTo>
                    <a:pt x="5376435" y="105937"/>
                  </a:lnTo>
                  <a:lnTo>
                    <a:pt x="5294974" y="115531"/>
                  </a:lnTo>
                  <a:lnTo>
                    <a:pt x="5213513" y="125391"/>
                  </a:lnTo>
                  <a:lnTo>
                    <a:pt x="5132052" y="135532"/>
                  </a:lnTo>
                  <a:lnTo>
                    <a:pt x="5050591" y="145968"/>
                  </a:lnTo>
                  <a:lnTo>
                    <a:pt x="4969130" y="156712"/>
                  </a:lnTo>
                  <a:lnTo>
                    <a:pt x="4887669" y="167779"/>
                  </a:lnTo>
                  <a:lnTo>
                    <a:pt x="4806207" y="179184"/>
                  </a:lnTo>
                  <a:lnTo>
                    <a:pt x="4724746" y="190939"/>
                  </a:lnTo>
                  <a:lnTo>
                    <a:pt x="4643285" y="203059"/>
                  </a:lnTo>
                  <a:lnTo>
                    <a:pt x="4561824" y="215557"/>
                  </a:lnTo>
                  <a:lnTo>
                    <a:pt x="4480363" y="228444"/>
                  </a:lnTo>
                  <a:lnTo>
                    <a:pt x="4398902" y="241733"/>
                  </a:lnTo>
                  <a:lnTo>
                    <a:pt x="4317441" y="255432"/>
                  </a:lnTo>
                  <a:lnTo>
                    <a:pt x="4235979" y="269552"/>
                  </a:lnTo>
                  <a:lnTo>
                    <a:pt x="4154518" y="284098"/>
                  </a:lnTo>
                  <a:lnTo>
                    <a:pt x="4073057" y="299077"/>
                  </a:lnTo>
                  <a:lnTo>
                    <a:pt x="3991596" y="314493"/>
                  </a:lnTo>
                  <a:lnTo>
                    <a:pt x="3910135" y="330347"/>
                  </a:lnTo>
                  <a:lnTo>
                    <a:pt x="3828674" y="346640"/>
                  </a:lnTo>
                  <a:lnTo>
                    <a:pt x="3747212" y="363370"/>
                  </a:lnTo>
                  <a:lnTo>
                    <a:pt x="3665751" y="380533"/>
                  </a:lnTo>
                  <a:lnTo>
                    <a:pt x="3584290" y="398125"/>
                  </a:lnTo>
                  <a:lnTo>
                    <a:pt x="3502829" y="416137"/>
                  </a:lnTo>
                  <a:lnTo>
                    <a:pt x="3421368" y="434562"/>
                  </a:lnTo>
                  <a:lnTo>
                    <a:pt x="3339907" y="453390"/>
                  </a:lnTo>
                  <a:lnTo>
                    <a:pt x="3258446" y="472610"/>
                  </a:lnTo>
                  <a:lnTo>
                    <a:pt x="3176984" y="492209"/>
                  </a:lnTo>
                  <a:lnTo>
                    <a:pt x="3095523" y="512175"/>
                  </a:lnTo>
                  <a:lnTo>
                    <a:pt x="3014062" y="532494"/>
                  </a:lnTo>
                  <a:lnTo>
                    <a:pt x="2932601" y="553153"/>
                  </a:lnTo>
                  <a:lnTo>
                    <a:pt x="2851140" y="574137"/>
                  </a:lnTo>
                  <a:lnTo>
                    <a:pt x="2769679" y="595433"/>
                  </a:lnTo>
                  <a:lnTo>
                    <a:pt x="2688217" y="617025"/>
                  </a:lnTo>
                  <a:lnTo>
                    <a:pt x="2606756" y="638899"/>
                  </a:lnTo>
                  <a:lnTo>
                    <a:pt x="2525295" y="661043"/>
                  </a:lnTo>
                  <a:lnTo>
                    <a:pt x="2443834" y="683442"/>
                  </a:lnTo>
                  <a:lnTo>
                    <a:pt x="2362373" y="706083"/>
                  </a:lnTo>
                  <a:lnTo>
                    <a:pt x="2280912" y="728954"/>
                  </a:lnTo>
                  <a:lnTo>
                    <a:pt x="2199451" y="752042"/>
                  </a:lnTo>
                  <a:lnTo>
                    <a:pt x="2117989" y="775336"/>
                  </a:lnTo>
                  <a:lnTo>
                    <a:pt x="2036528" y="798825"/>
                  </a:lnTo>
                  <a:lnTo>
                    <a:pt x="1955067" y="822497"/>
                  </a:lnTo>
                  <a:lnTo>
                    <a:pt x="1873606" y="846343"/>
                  </a:lnTo>
                  <a:lnTo>
                    <a:pt x="1792145" y="870353"/>
                  </a:lnTo>
                  <a:lnTo>
                    <a:pt x="1710684" y="894519"/>
                  </a:lnTo>
                  <a:lnTo>
                    <a:pt x="1629223" y="918831"/>
                  </a:lnTo>
                  <a:lnTo>
                    <a:pt x="1547761" y="943281"/>
                  </a:lnTo>
                  <a:lnTo>
                    <a:pt x="1466300" y="967863"/>
                  </a:lnTo>
                  <a:lnTo>
                    <a:pt x="1384839" y="992568"/>
                  </a:lnTo>
                  <a:lnTo>
                    <a:pt x="1303378" y="1017389"/>
                  </a:lnTo>
                  <a:lnTo>
                    <a:pt x="1221917" y="1042322"/>
                  </a:lnTo>
                  <a:lnTo>
                    <a:pt x="1140456" y="1067359"/>
                  </a:lnTo>
                  <a:lnTo>
                    <a:pt x="1058994" y="1092495"/>
                  </a:lnTo>
                  <a:lnTo>
                    <a:pt x="977533" y="1117725"/>
                  </a:lnTo>
                  <a:lnTo>
                    <a:pt x="896072" y="1143044"/>
                  </a:lnTo>
                  <a:lnTo>
                    <a:pt x="814611" y="1168447"/>
                  </a:lnTo>
                  <a:lnTo>
                    <a:pt x="733150" y="1193930"/>
                  </a:lnTo>
                  <a:lnTo>
                    <a:pt x="651689" y="1219488"/>
                  </a:lnTo>
                  <a:lnTo>
                    <a:pt x="570228" y="1245118"/>
                  </a:lnTo>
                  <a:lnTo>
                    <a:pt x="488766" y="1270817"/>
                  </a:lnTo>
                  <a:lnTo>
                    <a:pt x="407305" y="1296580"/>
                  </a:lnTo>
                  <a:lnTo>
                    <a:pt x="325844" y="1322405"/>
                  </a:lnTo>
                  <a:lnTo>
                    <a:pt x="244383" y="1348288"/>
                  </a:lnTo>
                  <a:lnTo>
                    <a:pt x="162922" y="1374228"/>
                  </a:lnTo>
                  <a:lnTo>
                    <a:pt x="81461" y="1400220"/>
                  </a:lnTo>
                  <a:lnTo>
                    <a:pt x="0" y="14262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408" y="2268648"/>
              <a:ext cx="6435430" cy="1255320"/>
            </a:xfrm>
            <a:custGeom>
              <a:avLst/>
              <a:pathLst>
                <a:path w="6435430" h="1255320">
                  <a:moveTo>
                    <a:pt x="0" y="1255320"/>
                  </a:moveTo>
                  <a:lnTo>
                    <a:pt x="81461" y="1239430"/>
                  </a:lnTo>
                  <a:lnTo>
                    <a:pt x="162922" y="1223540"/>
                  </a:lnTo>
                  <a:lnTo>
                    <a:pt x="244383" y="1207650"/>
                  </a:lnTo>
                  <a:lnTo>
                    <a:pt x="325844" y="1191760"/>
                  </a:lnTo>
                  <a:lnTo>
                    <a:pt x="407305" y="1175870"/>
                  </a:lnTo>
                  <a:lnTo>
                    <a:pt x="488766" y="1159980"/>
                  </a:lnTo>
                  <a:lnTo>
                    <a:pt x="570228" y="1144089"/>
                  </a:lnTo>
                  <a:lnTo>
                    <a:pt x="651689" y="1128199"/>
                  </a:lnTo>
                  <a:lnTo>
                    <a:pt x="733150" y="1112309"/>
                  </a:lnTo>
                  <a:lnTo>
                    <a:pt x="814611" y="1096419"/>
                  </a:lnTo>
                  <a:lnTo>
                    <a:pt x="896072" y="1080529"/>
                  </a:lnTo>
                  <a:lnTo>
                    <a:pt x="977533" y="1064639"/>
                  </a:lnTo>
                  <a:lnTo>
                    <a:pt x="1058994" y="1048749"/>
                  </a:lnTo>
                  <a:lnTo>
                    <a:pt x="1140456" y="1032858"/>
                  </a:lnTo>
                  <a:lnTo>
                    <a:pt x="1221917" y="1016968"/>
                  </a:lnTo>
                  <a:lnTo>
                    <a:pt x="1303378" y="1001078"/>
                  </a:lnTo>
                  <a:lnTo>
                    <a:pt x="1384839" y="985188"/>
                  </a:lnTo>
                  <a:lnTo>
                    <a:pt x="1466300" y="969298"/>
                  </a:lnTo>
                  <a:lnTo>
                    <a:pt x="1547761" y="953408"/>
                  </a:lnTo>
                  <a:lnTo>
                    <a:pt x="1629223" y="937518"/>
                  </a:lnTo>
                  <a:lnTo>
                    <a:pt x="1710684" y="921627"/>
                  </a:lnTo>
                  <a:lnTo>
                    <a:pt x="1792145" y="905737"/>
                  </a:lnTo>
                  <a:lnTo>
                    <a:pt x="1873606" y="889847"/>
                  </a:lnTo>
                  <a:lnTo>
                    <a:pt x="1955067" y="873957"/>
                  </a:lnTo>
                  <a:lnTo>
                    <a:pt x="2036528" y="858067"/>
                  </a:lnTo>
                  <a:lnTo>
                    <a:pt x="2117989" y="842177"/>
                  </a:lnTo>
                  <a:lnTo>
                    <a:pt x="2199451" y="826287"/>
                  </a:lnTo>
                  <a:lnTo>
                    <a:pt x="2280912" y="810396"/>
                  </a:lnTo>
                  <a:lnTo>
                    <a:pt x="2362373" y="794506"/>
                  </a:lnTo>
                  <a:lnTo>
                    <a:pt x="2443834" y="778616"/>
                  </a:lnTo>
                  <a:lnTo>
                    <a:pt x="2525295" y="762726"/>
                  </a:lnTo>
                  <a:lnTo>
                    <a:pt x="2606756" y="746836"/>
                  </a:lnTo>
                  <a:lnTo>
                    <a:pt x="2688217" y="730946"/>
                  </a:lnTo>
                  <a:lnTo>
                    <a:pt x="2769679" y="715056"/>
                  </a:lnTo>
                  <a:lnTo>
                    <a:pt x="2851140" y="699166"/>
                  </a:lnTo>
                  <a:lnTo>
                    <a:pt x="2932601" y="683275"/>
                  </a:lnTo>
                  <a:lnTo>
                    <a:pt x="3014062" y="667385"/>
                  </a:lnTo>
                  <a:lnTo>
                    <a:pt x="3095523" y="651495"/>
                  </a:lnTo>
                  <a:lnTo>
                    <a:pt x="3176984" y="635605"/>
                  </a:lnTo>
                  <a:lnTo>
                    <a:pt x="3258446" y="619715"/>
                  </a:lnTo>
                  <a:lnTo>
                    <a:pt x="3339907" y="603825"/>
                  </a:lnTo>
                  <a:lnTo>
                    <a:pt x="3421368" y="587935"/>
                  </a:lnTo>
                  <a:lnTo>
                    <a:pt x="3502829" y="572044"/>
                  </a:lnTo>
                  <a:lnTo>
                    <a:pt x="3584290" y="556154"/>
                  </a:lnTo>
                  <a:lnTo>
                    <a:pt x="3665751" y="540264"/>
                  </a:lnTo>
                  <a:lnTo>
                    <a:pt x="3747212" y="524374"/>
                  </a:lnTo>
                  <a:lnTo>
                    <a:pt x="3828674" y="508484"/>
                  </a:lnTo>
                  <a:lnTo>
                    <a:pt x="3910135" y="492594"/>
                  </a:lnTo>
                  <a:lnTo>
                    <a:pt x="3991596" y="476704"/>
                  </a:lnTo>
                  <a:lnTo>
                    <a:pt x="4073057" y="460813"/>
                  </a:lnTo>
                  <a:lnTo>
                    <a:pt x="4154518" y="444923"/>
                  </a:lnTo>
                  <a:lnTo>
                    <a:pt x="4235979" y="429033"/>
                  </a:lnTo>
                  <a:lnTo>
                    <a:pt x="4317441" y="413143"/>
                  </a:lnTo>
                  <a:lnTo>
                    <a:pt x="4398902" y="397253"/>
                  </a:lnTo>
                  <a:lnTo>
                    <a:pt x="4480363" y="381363"/>
                  </a:lnTo>
                  <a:lnTo>
                    <a:pt x="4561824" y="365473"/>
                  </a:lnTo>
                  <a:lnTo>
                    <a:pt x="4643285" y="349583"/>
                  </a:lnTo>
                  <a:lnTo>
                    <a:pt x="4724746" y="333692"/>
                  </a:lnTo>
                  <a:lnTo>
                    <a:pt x="4806207" y="317802"/>
                  </a:lnTo>
                  <a:lnTo>
                    <a:pt x="4887669" y="301912"/>
                  </a:lnTo>
                  <a:lnTo>
                    <a:pt x="4969130" y="286022"/>
                  </a:lnTo>
                  <a:lnTo>
                    <a:pt x="5050591" y="270132"/>
                  </a:lnTo>
                  <a:lnTo>
                    <a:pt x="5132052" y="254242"/>
                  </a:lnTo>
                  <a:lnTo>
                    <a:pt x="5213513" y="238352"/>
                  </a:lnTo>
                  <a:lnTo>
                    <a:pt x="5294974" y="222461"/>
                  </a:lnTo>
                  <a:lnTo>
                    <a:pt x="5376435" y="206571"/>
                  </a:lnTo>
                  <a:lnTo>
                    <a:pt x="5457897" y="190681"/>
                  </a:lnTo>
                  <a:lnTo>
                    <a:pt x="5539358" y="174791"/>
                  </a:lnTo>
                  <a:lnTo>
                    <a:pt x="5620819" y="158901"/>
                  </a:lnTo>
                  <a:lnTo>
                    <a:pt x="5702280" y="143011"/>
                  </a:lnTo>
                  <a:lnTo>
                    <a:pt x="5783741" y="127121"/>
                  </a:lnTo>
                  <a:lnTo>
                    <a:pt x="5865202" y="111230"/>
                  </a:lnTo>
                  <a:lnTo>
                    <a:pt x="5946664" y="95340"/>
                  </a:lnTo>
                  <a:lnTo>
                    <a:pt x="6028125" y="79450"/>
                  </a:lnTo>
                  <a:lnTo>
                    <a:pt x="6109586" y="63560"/>
                  </a:lnTo>
                  <a:lnTo>
                    <a:pt x="6191047" y="47670"/>
                  </a:lnTo>
                  <a:lnTo>
                    <a:pt x="6272508" y="31780"/>
                  </a:lnTo>
                  <a:lnTo>
                    <a:pt x="6353969" y="15890"/>
                  </a:lnTo>
                  <a:lnTo>
                    <a:pt x="6435430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7368257" y="2001870"/>
              <a:ext cx="133968" cy="155813"/>
            </a:xfrm>
            <a:custGeom>
              <a:avLst/>
              <a:pathLst>
                <a:path w="133968" h="155813">
                  <a:moveTo>
                    <a:pt x="133968" y="0"/>
                  </a:moveTo>
                  <a:lnTo>
                    <a:pt x="0" y="155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261945" y="2952044"/>
              <a:ext cx="1535990" cy="191800"/>
            </a:xfrm>
            <a:custGeom>
              <a:avLst/>
              <a:pathLst>
                <a:path w="1535990" h="191800">
                  <a:moveTo>
                    <a:pt x="0" y="191800"/>
                  </a:moveTo>
                  <a:lnTo>
                    <a:pt x="1535990" y="191800"/>
                  </a:lnTo>
                  <a:lnTo>
                    <a:pt x="15359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307665" y="2966547"/>
              <a:ext cx="1444550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6677071" y="1810070"/>
              <a:ext cx="1665378" cy="191800"/>
            </a:xfrm>
            <a:custGeom>
              <a:avLst/>
              <a:pathLst>
                <a:path w="1665378" h="191800">
                  <a:moveTo>
                    <a:pt x="0" y="191800"/>
                  </a:moveTo>
                  <a:lnTo>
                    <a:pt x="1665378" y="191800"/>
                  </a:lnTo>
                  <a:lnTo>
                    <a:pt x="1665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6722791" y="1824572"/>
              <a:ext cx="157393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6324708" y="2456163"/>
              <a:ext cx="1680918" cy="191800"/>
            </a:xfrm>
            <a:custGeom>
              <a:avLst/>
              <a:pathLst>
                <a:path w="1680918" h="191800">
                  <a:moveTo>
                    <a:pt x="0" y="191800"/>
                  </a:moveTo>
                  <a:lnTo>
                    <a:pt x="1680918" y="191800"/>
                  </a:lnTo>
                  <a:lnTo>
                    <a:pt x="16809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6370428" y="2470666"/>
              <a:ext cx="158947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1695954" y="3684665"/>
              <a:ext cx="1197804" cy="191800"/>
            </a:xfrm>
            <a:custGeom>
              <a:avLst/>
              <a:pathLst>
                <a:path w="1197804" h="191800">
                  <a:moveTo>
                    <a:pt x="0" y="191800"/>
                  </a:moveTo>
                  <a:lnTo>
                    <a:pt x="1197804" y="191800"/>
                  </a:lnTo>
                  <a:lnTo>
                    <a:pt x="1197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741674" y="3699168"/>
              <a:ext cx="1106364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212604" y="2739759"/>
              <a:ext cx="1166586" cy="191800"/>
            </a:xfrm>
            <a:custGeom>
              <a:avLst/>
              <a:pathLst>
                <a:path w="1166586" h="191800">
                  <a:moveTo>
                    <a:pt x="0" y="191800"/>
                  </a:moveTo>
                  <a:lnTo>
                    <a:pt x="1166586" y="191800"/>
                  </a:lnTo>
                  <a:lnTo>
                    <a:pt x="11665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6258324" y="2754261"/>
              <a:ext cx="107514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6108182" y="2092302"/>
              <a:ext cx="987498" cy="191800"/>
            </a:xfrm>
            <a:custGeom>
              <a:avLst/>
              <a:pathLst>
                <a:path w="987498" h="191800">
                  <a:moveTo>
                    <a:pt x="0" y="191800"/>
                  </a:moveTo>
                  <a:lnTo>
                    <a:pt x="987498" y="191800"/>
                  </a:lnTo>
                  <a:lnTo>
                    <a:pt x="987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6153902" y="2106737"/>
              <a:ext cx="89605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5057116" y="2346751"/>
              <a:ext cx="1003038" cy="191800"/>
            </a:xfrm>
            <a:custGeom>
              <a:avLst/>
              <a:pathLst>
                <a:path w="1003038" h="191800">
                  <a:moveTo>
                    <a:pt x="0" y="191800"/>
                  </a:moveTo>
                  <a:lnTo>
                    <a:pt x="1003038" y="191800"/>
                  </a:lnTo>
                  <a:lnTo>
                    <a:pt x="10030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5102836" y="2361186"/>
              <a:ext cx="91159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70459" y="400299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6.6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70459" y="341918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6.8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070459" y="2835377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070459" y="2253117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070459" y="1669679"/>
              <a:ext cx="176547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7.4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20559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6.50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122130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6.75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4823702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6525273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226845" y="4342101"/>
              <a:ext cx="247178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849123" y="459645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666620" y="4617931"/>
              <a:ext cx="365007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293690" y="2917080"/>
              <a:ext cx="99399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006265" y="2981780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309636" y="1452072"/>
              <a:ext cx="37352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Ensemble model: Random forest and gradient boosted trees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09636" y="1220982"/>
              <a:ext cx="499015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Means, Test Dataset, Adjusted R Squared = 0.656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Frequencies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33558" y="2224527"/>
              <a:ext cx="96590" cy="241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840882" y="2224527"/>
              <a:ext cx="96590" cy="241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55528" y="2176313"/>
              <a:ext cx="96590" cy="723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62852" y="1838819"/>
              <a:ext cx="96590" cy="40981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70175" y="2079886"/>
              <a:ext cx="96590" cy="1687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377498" y="1670072"/>
              <a:ext cx="96590" cy="5785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484821" y="1453111"/>
              <a:ext cx="96590" cy="79552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592145" y="2031673"/>
              <a:ext cx="96590" cy="2169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733558" y="3290401"/>
              <a:ext cx="96590" cy="297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840882" y="3260643"/>
              <a:ext cx="96590" cy="5951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948205" y="3290401"/>
              <a:ext cx="96590" cy="297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162852" y="3052338"/>
              <a:ext cx="96590" cy="26782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270175" y="3290401"/>
              <a:ext cx="96590" cy="297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377498" y="2873790"/>
              <a:ext cx="96590" cy="44636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484821" y="2635727"/>
              <a:ext cx="96590" cy="68443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592145" y="2963064"/>
              <a:ext cx="96590" cy="35709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33558" y="4364495"/>
              <a:ext cx="96590" cy="2718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840882" y="4350900"/>
              <a:ext cx="96590" cy="4078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948205" y="4378090"/>
              <a:ext cx="96590" cy="135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1055528" y="4350900"/>
              <a:ext cx="96590" cy="4078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162852" y="4038220"/>
              <a:ext cx="96590" cy="35346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270175" y="4282926"/>
              <a:ext cx="96590" cy="1087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377498" y="3861488"/>
              <a:ext cx="96590" cy="53019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484821" y="3630376"/>
              <a:ext cx="96590" cy="76130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592145" y="4106194"/>
              <a:ext cx="96590" cy="28549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2283136" y="1975184"/>
              <a:ext cx="96590" cy="2734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2390459" y="2077727"/>
              <a:ext cx="96590" cy="1709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497782" y="1428284"/>
              <a:ext cx="96590" cy="8203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605106" y="1462466"/>
              <a:ext cx="96590" cy="78616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712429" y="2009365"/>
              <a:ext cx="96590" cy="23926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961166" y="3299458"/>
              <a:ext cx="96590" cy="207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283136" y="3133849"/>
              <a:ext cx="96590" cy="18631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390459" y="3258056"/>
              <a:ext cx="96590" cy="6210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497782" y="2885434"/>
              <a:ext cx="96590" cy="43472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605106" y="2409308"/>
              <a:ext cx="96590" cy="91085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712429" y="3030343"/>
              <a:ext cx="96590" cy="2898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961166" y="4378090"/>
              <a:ext cx="96590" cy="135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283136" y="4160573"/>
              <a:ext cx="96590" cy="23111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390459" y="4282926"/>
              <a:ext cx="96590" cy="1087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497782" y="3779919"/>
              <a:ext cx="96590" cy="6117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605106" y="3480833"/>
              <a:ext cx="96590" cy="9108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2712429" y="4106194"/>
              <a:ext cx="96590" cy="28549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2974127" y="2221691"/>
              <a:ext cx="96590" cy="2694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3296097" y="2194748"/>
              <a:ext cx="96590" cy="538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3403420" y="1817548"/>
              <a:ext cx="96590" cy="4310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3510743" y="2086976"/>
              <a:ext cx="96590" cy="1616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3618066" y="1736720"/>
              <a:ext cx="96590" cy="51191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3725390" y="1494234"/>
              <a:ext cx="96590" cy="75439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3832713" y="1898377"/>
              <a:ext cx="96590" cy="3502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3188773" y="3292557"/>
              <a:ext cx="96590" cy="276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3403420" y="3154550"/>
              <a:ext cx="96590" cy="16560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3510743" y="3264956"/>
              <a:ext cx="96590" cy="5520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3618066" y="2906136"/>
              <a:ext cx="96590" cy="41402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3725390" y="2464511"/>
              <a:ext cx="96590" cy="85564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3832713" y="2933737"/>
              <a:ext cx="96590" cy="38642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2974127" y="4377649"/>
              <a:ext cx="96590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188773" y="4377649"/>
              <a:ext cx="96590" cy="140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296097" y="4363612"/>
              <a:ext cx="96590" cy="2807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3403420" y="4082889"/>
              <a:ext cx="96590" cy="30879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3510743" y="4279395"/>
              <a:ext cx="96590" cy="11228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3618066" y="3914454"/>
              <a:ext cx="96590" cy="47723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3725390" y="3563550"/>
              <a:ext cx="96590" cy="82813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3832713" y="4012708"/>
              <a:ext cx="96590" cy="37897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4094411" y="2222004"/>
              <a:ext cx="96590" cy="266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4201734" y="2168745"/>
              <a:ext cx="96590" cy="798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4309057" y="2195374"/>
              <a:ext cx="96590" cy="532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4416381" y="2115486"/>
              <a:ext cx="96590" cy="1331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4523704" y="1822561"/>
              <a:ext cx="96590" cy="4260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4631027" y="1822561"/>
              <a:ext cx="96590" cy="4260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4738351" y="1822561"/>
              <a:ext cx="96590" cy="4260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4845674" y="1662783"/>
              <a:ext cx="96590" cy="5858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4952997" y="2115486"/>
              <a:ext cx="96590" cy="13314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4094411" y="3291734"/>
              <a:ext cx="96590" cy="2842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4201734" y="3291734"/>
              <a:ext cx="96590" cy="2842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4416381" y="3234883"/>
              <a:ext cx="96590" cy="8527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4523704" y="2979053"/>
              <a:ext cx="96590" cy="34110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4631027" y="3092755"/>
              <a:ext cx="96590" cy="22740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4738351" y="2979053"/>
              <a:ext cx="96590" cy="34110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4845674" y="2637947"/>
              <a:ext cx="96590" cy="68221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4952997" y="3149606"/>
              <a:ext cx="96590" cy="17055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4094411" y="4363429"/>
              <a:ext cx="96590" cy="2825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4201734" y="4335173"/>
              <a:ext cx="96590" cy="5651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4309057" y="4363429"/>
              <a:ext cx="96590" cy="2825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4416381" y="4278661"/>
              <a:ext cx="96590" cy="11302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4523704" y="3996103"/>
              <a:ext cx="96590" cy="39558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4631027" y="4052614"/>
              <a:ext cx="96590" cy="33907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738351" y="3996103"/>
              <a:ext cx="96590" cy="39558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4845674" y="3741800"/>
              <a:ext cx="96590" cy="64988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4952997" y="4236277"/>
              <a:ext cx="96590" cy="15540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5214695" y="2222609"/>
              <a:ext cx="96590" cy="26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5322018" y="2196585"/>
              <a:ext cx="96590" cy="520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5429342" y="2196585"/>
              <a:ext cx="96590" cy="520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5536665" y="2118512"/>
              <a:ext cx="96590" cy="1301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5643988" y="1754171"/>
              <a:ext cx="96590" cy="49446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5751311" y="2092487"/>
              <a:ext cx="96590" cy="1561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5858635" y="1936341"/>
              <a:ext cx="96590" cy="31229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5965958" y="1337782"/>
              <a:ext cx="96590" cy="9108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6073281" y="2092487"/>
              <a:ext cx="96590" cy="1561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5536665" y="3290859"/>
              <a:ext cx="96590" cy="2930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5643988" y="3085758"/>
              <a:ext cx="96590" cy="23440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5751311" y="3144358"/>
              <a:ext cx="96590" cy="17580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5858635" y="3056458"/>
              <a:ext cx="96590" cy="2637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5965958" y="2470456"/>
              <a:ext cx="96590" cy="84970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6073281" y="2968558"/>
              <a:ext cx="96590" cy="35160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5214695" y="4377557"/>
              <a:ext cx="96590" cy="141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5322018" y="4363429"/>
              <a:ext cx="96590" cy="2825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429342" y="4363429"/>
              <a:ext cx="96590" cy="2825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5536665" y="4306917"/>
              <a:ext cx="96590" cy="8476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643988" y="4010231"/>
              <a:ext cx="96590" cy="38145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5751311" y="4222150"/>
              <a:ext cx="96590" cy="16953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5858635" y="4094998"/>
              <a:ext cx="96590" cy="29668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965958" y="3487497"/>
              <a:ext cx="96590" cy="90418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6073281" y="4137382"/>
              <a:ext cx="96590" cy="2543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6442302" y="2184122"/>
              <a:ext cx="96590" cy="645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6656949" y="2216378"/>
              <a:ext cx="96590" cy="322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6764272" y="1861567"/>
              <a:ext cx="96590" cy="38706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871596" y="1990589"/>
              <a:ext cx="96590" cy="2580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978919" y="1797056"/>
              <a:ext cx="96590" cy="4515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7086242" y="1409990"/>
              <a:ext cx="96590" cy="83864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7193566" y="1990589"/>
              <a:ext cx="96590" cy="25804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764272" y="3025414"/>
              <a:ext cx="96590" cy="29474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6871596" y="3252141"/>
              <a:ext cx="96590" cy="6801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6978919" y="2844032"/>
              <a:ext cx="96590" cy="47612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086242" y="2526614"/>
              <a:ext cx="96590" cy="7935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193566" y="3048087"/>
              <a:ext cx="96590" cy="27207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6442302" y="4363793"/>
              <a:ext cx="96590" cy="2789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6656949" y="4377739"/>
              <a:ext cx="96590" cy="1394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6764272" y="4043044"/>
              <a:ext cx="96590" cy="34864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6871596" y="4238283"/>
              <a:ext cx="96590" cy="15340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6978919" y="3903588"/>
              <a:ext cx="96590" cy="48809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7086242" y="3541001"/>
              <a:ext cx="96590" cy="85068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7193566" y="4112772"/>
              <a:ext cx="96590" cy="27891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7455263" y="2218891"/>
              <a:ext cx="96590" cy="2974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7669910" y="2159407"/>
              <a:ext cx="96590" cy="8922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7777233" y="2159407"/>
              <a:ext cx="96590" cy="8922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7884556" y="1951213"/>
              <a:ext cx="96590" cy="2974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7991880" y="2129665"/>
              <a:ext cx="96590" cy="11896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8099203" y="1624050"/>
              <a:ext cx="96590" cy="6245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8206526" y="1415855"/>
              <a:ext cx="96590" cy="8327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8313850" y="2040439"/>
              <a:ext cx="96590" cy="20819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7884556" y="3114266"/>
              <a:ext cx="96590" cy="20589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7991880" y="3217213"/>
              <a:ext cx="96590" cy="10294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8099203" y="2702481"/>
              <a:ext cx="96590" cy="61767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8206526" y="2625271"/>
              <a:ext cx="96590" cy="69488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8313850" y="3037057"/>
              <a:ext cx="96590" cy="28310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7455263" y="4377370"/>
              <a:ext cx="96590" cy="143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7669910" y="4348740"/>
              <a:ext cx="96590" cy="4294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7777233" y="4348740"/>
              <a:ext cx="96590" cy="4294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7884556" y="4134014"/>
              <a:ext cx="96590" cy="25767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7991880" y="4277164"/>
              <a:ext cx="96590" cy="11452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8099203" y="3747507"/>
              <a:ext cx="96590" cy="64417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8206526" y="3604357"/>
              <a:ext cx="96590" cy="78732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8313850" y="4134014"/>
              <a:ext cx="96590" cy="25767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635403" y="1175595"/>
              <a:ext cx="11514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Alive Nature's Way (W)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1704118" y="1175595"/>
              <a:ext cx="12546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(M)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2818209" y="1175595"/>
              <a:ext cx="126701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Supplement (W)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4131044" y="1175595"/>
              <a:ext cx="88191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Garden of life (W)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263770" y="1175595"/>
              <a:ext cx="8570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 Made (W)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6455432" y="1175541"/>
              <a:ext cx="71427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(M)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7569523" y="1175541"/>
              <a:ext cx="72665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(W)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854565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112287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1391182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197484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224315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2511466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309513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336344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3631750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421541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448372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4752034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533570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560401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5872318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45598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672429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6992602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757627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784457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8112887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187" name="rc186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3415307" y="462686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3424307" y="4635863"/>
              <a:ext cx="201456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4391702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4400702" y="4635863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5368097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377097" y="4635863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3704352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569)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4680747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515)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5657142" y="4691137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Means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363382" y="252244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418719" y="21177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474056" y="234330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4529393" y="32191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5584730" y="28797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6640067" y="244833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7695404" y="253610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1398559" y="2251639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453897" y="1810615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509234" y="1699826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4564571" y="267949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5619908" y="1892035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6675245" y="1978624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7730582" y="193775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1433737" y="2413440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489074" y="1940056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544412" y="2054992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599749" y="2982835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5655086" y="2460140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6710423" y="2193784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7765760" y="224287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370618" y="217174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388207" y="2171746"/>
              <a:ext cx="0" cy="751045"/>
            </a:xfrm>
            <a:custGeom>
              <a:avLst/>
              <a:pathLst>
                <a:path w="0" h="751045">
                  <a:moveTo>
                    <a:pt x="0" y="0"/>
                  </a:moveTo>
                  <a:lnTo>
                    <a:pt x="0" y="751045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370618" y="292279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25956" y="181865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43545" y="1818650"/>
              <a:ext cx="0" cy="647943"/>
            </a:xfrm>
            <a:custGeom>
              <a:avLst/>
              <a:pathLst>
                <a:path w="0" h="647943">
                  <a:moveTo>
                    <a:pt x="0" y="0"/>
                  </a:moveTo>
                  <a:lnTo>
                    <a:pt x="0" y="647943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25956" y="2466593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481293" y="1972993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498882" y="1972993"/>
              <a:ext cx="0" cy="790270"/>
            </a:xfrm>
            <a:custGeom>
              <a:avLst/>
              <a:pathLst>
                <a:path w="0" h="790270">
                  <a:moveTo>
                    <a:pt x="0" y="0"/>
                  </a:moveTo>
                  <a:lnTo>
                    <a:pt x="0" y="79027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481293" y="276326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36630" y="279613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54219" y="2796137"/>
              <a:ext cx="0" cy="895689"/>
            </a:xfrm>
            <a:custGeom>
              <a:avLst/>
              <a:pathLst>
                <a:path w="0" h="895689">
                  <a:moveTo>
                    <a:pt x="0" y="0"/>
                  </a:moveTo>
                  <a:lnTo>
                    <a:pt x="0" y="89568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536630" y="369182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91967" y="245021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609556" y="2450214"/>
              <a:ext cx="0" cy="908749"/>
            </a:xfrm>
            <a:custGeom>
              <a:avLst/>
              <a:pathLst>
                <a:path w="0" h="908749">
                  <a:moveTo>
                    <a:pt x="0" y="0"/>
                  </a:moveTo>
                  <a:lnTo>
                    <a:pt x="0" y="90874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591967" y="335896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6647304" y="203570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664893" y="2035707"/>
              <a:ext cx="0" cy="874916"/>
            </a:xfrm>
            <a:custGeom>
              <a:avLst/>
              <a:pathLst>
                <a:path w="0" h="874916">
                  <a:moveTo>
                    <a:pt x="0" y="0"/>
                  </a:moveTo>
                  <a:lnTo>
                    <a:pt x="0" y="87491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6647304" y="291062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7702641" y="211727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7720230" y="2117272"/>
              <a:ext cx="0" cy="887324"/>
            </a:xfrm>
            <a:custGeom>
              <a:avLst/>
              <a:pathLst>
                <a:path w="0" h="887324">
                  <a:moveTo>
                    <a:pt x="0" y="0"/>
                  </a:moveTo>
                  <a:lnTo>
                    <a:pt x="0" y="887324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7702641" y="300459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405796" y="1741391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423385" y="1741391"/>
              <a:ext cx="0" cy="1070146"/>
            </a:xfrm>
            <a:custGeom>
              <a:avLst/>
              <a:pathLst>
                <a:path w="0" h="1070146">
                  <a:moveTo>
                    <a:pt x="0" y="0"/>
                  </a:moveTo>
                  <a:lnTo>
                    <a:pt x="0" y="1070146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405796" y="281153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61134" y="153227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78722" y="1532270"/>
              <a:ext cx="0" cy="606341"/>
            </a:xfrm>
            <a:custGeom>
              <a:avLst/>
              <a:pathLst>
                <a:path w="0" h="606341">
                  <a:moveTo>
                    <a:pt x="0" y="0"/>
                  </a:moveTo>
                  <a:lnTo>
                    <a:pt x="0" y="606341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61134" y="213861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516471" y="137419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534060" y="1374190"/>
              <a:ext cx="0" cy="700923"/>
            </a:xfrm>
            <a:custGeom>
              <a:avLst/>
              <a:pathLst>
                <a:path w="0" h="700923">
                  <a:moveTo>
                    <a:pt x="0" y="0"/>
                  </a:moveTo>
                  <a:lnTo>
                    <a:pt x="0" y="700923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16471" y="207511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571808" y="221993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589397" y="2219939"/>
              <a:ext cx="0" cy="968769"/>
            </a:xfrm>
            <a:custGeom>
              <a:avLst/>
              <a:pathLst>
                <a:path w="0" h="968769">
                  <a:moveTo>
                    <a:pt x="0" y="0"/>
                  </a:moveTo>
                  <a:lnTo>
                    <a:pt x="0" y="968769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571808" y="318870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627145" y="153146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644734" y="1531462"/>
              <a:ext cx="0" cy="770797"/>
            </a:xfrm>
            <a:custGeom>
              <a:avLst/>
              <a:pathLst>
                <a:path w="0" h="770797">
                  <a:moveTo>
                    <a:pt x="0" y="0"/>
                  </a:moveTo>
                  <a:lnTo>
                    <a:pt x="0" y="770797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627145" y="230225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682482" y="1687391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700071" y="1687391"/>
              <a:ext cx="0" cy="632117"/>
            </a:xfrm>
            <a:custGeom>
              <a:avLst/>
              <a:pathLst>
                <a:path w="0" h="632117">
                  <a:moveTo>
                    <a:pt x="0" y="0"/>
                  </a:moveTo>
                  <a:lnTo>
                    <a:pt x="0" y="632117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682482" y="231950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737819" y="1650716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755408" y="1650716"/>
              <a:ext cx="0" cy="623733"/>
            </a:xfrm>
            <a:custGeom>
              <a:avLst/>
              <a:pathLst>
                <a:path w="0" h="623733">
                  <a:moveTo>
                    <a:pt x="0" y="0"/>
                  </a:moveTo>
                  <a:lnTo>
                    <a:pt x="0" y="623733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737819" y="227444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40974" y="213016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58563" y="2130167"/>
              <a:ext cx="0" cy="616197"/>
            </a:xfrm>
            <a:custGeom>
              <a:avLst/>
              <a:pathLst>
                <a:path w="0" h="616197">
                  <a:moveTo>
                    <a:pt x="0" y="0"/>
                  </a:moveTo>
                  <a:lnTo>
                    <a:pt x="0" y="616197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40974" y="2746364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96311" y="1743679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513900" y="1743679"/>
              <a:ext cx="0" cy="442405"/>
            </a:xfrm>
            <a:custGeom>
              <a:avLst/>
              <a:pathLst>
                <a:path w="0" h="442405">
                  <a:moveTo>
                    <a:pt x="0" y="0"/>
                  </a:moveTo>
                  <a:lnTo>
                    <a:pt x="0" y="44240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96311" y="218608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551649" y="1809113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569238" y="1809113"/>
              <a:ext cx="0" cy="541408"/>
            </a:xfrm>
            <a:custGeom>
              <a:avLst/>
              <a:pathLst>
                <a:path w="0" h="541408">
                  <a:moveTo>
                    <a:pt x="0" y="0"/>
                  </a:moveTo>
                  <a:lnTo>
                    <a:pt x="0" y="541408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551649" y="2350522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06986" y="2679370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624575" y="2679370"/>
              <a:ext cx="0" cy="656580"/>
            </a:xfrm>
            <a:custGeom>
              <a:avLst/>
              <a:pathLst>
                <a:path w="0" h="656580">
                  <a:moveTo>
                    <a:pt x="0" y="0"/>
                  </a:moveTo>
                  <a:lnTo>
                    <a:pt x="0" y="65658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606986" y="3335951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5662323" y="216990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679912" y="2169907"/>
              <a:ext cx="0" cy="630118"/>
            </a:xfrm>
            <a:custGeom>
              <a:avLst/>
              <a:pathLst>
                <a:path w="0" h="630118">
                  <a:moveTo>
                    <a:pt x="0" y="0"/>
                  </a:moveTo>
                  <a:lnTo>
                    <a:pt x="0" y="630118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662323" y="2800025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6717660" y="1955431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6735249" y="1955431"/>
              <a:ext cx="0" cy="526356"/>
            </a:xfrm>
            <a:custGeom>
              <a:avLst/>
              <a:pathLst>
                <a:path w="0" h="526356">
                  <a:moveTo>
                    <a:pt x="0" y="0"/>
                  </a:moveTo>
                  <a:lnTo>
                    <a:pt x="0" y="526356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6717660" y="248178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7772997" y="1993507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7790586" y="1993507"/>
              <a:ext cx="0" cy="548390"/>
            </a:xfrm>
            <a:custGeom>
              <a:avLst/>
              <a:pathLst>
                <a:path w="0" h="548390">
                  <a:moveTo>
                    <a:pt x="0" y="0"/>
                  </a:moveTo>
                  <a:lnTo>
                    <a:pt x="0" y="54839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7772997" y="2541898"/>
              <a:ext cx="35177" cy="0"/>
            </a:xfrm>
            <a:custGeom>
              <a:avLst/>
              <a:pathLst>
                <a:path w="35177" h="0">
                  <a:moveTo>
                    <a:pt x="0" y="0"/>
                  </a:moveTo>
                  <a:lnTo>
                    <a:pt x="35177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769131" y="3842061"/>
              <a:ext cx="1308509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Alive Nature's Way (W)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088311" y="3842061"/>
              <a:ext cx="1002171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Garden of life (W)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342534" y="3841999"/>
              <a:ext cx="825748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(W)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765867" y="3987533"/>
              <a:ext cx="1425711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Supplement (M)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157787" y="3987533"/>
              <a:ext cx="97389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Nature Made (W)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814166" y="4133005"/>
              <a:ext cx="1439788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Supplement (W)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294235" y="4132943"/>
              <a:ext cx="811671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(M)</a:t>
              </a:r>
            </a:p>
          </p:txBody>
        </p:sp>
        <p:sp>
          <p:nvSpPr>
            <p:cNvPr id="97" name="rc96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432705" y="448768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517607" y="45725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45465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4409099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494001" y="457258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431045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5385494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470396" y="457258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744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3721750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569)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698144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515)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74539" y="4551959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121181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7815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60986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83261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76163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69964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64446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3438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99738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5005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93135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94299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3492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437169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51564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188422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09345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79144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52704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147845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35003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106196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157864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978116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038880"/>
              <a:ext cx="62099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1843084"/>
              <a:ext cx="149413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03848"/>
              <a:ext cx="114478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653273"/>
              <a:ext cx="64947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14038"/>
              <a:ext cx="140392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7502037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368376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900085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22833" y="217527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73.9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222412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05185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989867" y="39307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16.6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934685" y="33906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424607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287601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40277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21572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33216" y="237892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625147" y="2446693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727389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805865" y="32555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478643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383672" y="28515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081666" y="29179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17266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438066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325223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352180" y="2310603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68862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197272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911217" y="20413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84358" y="18377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435000" y="19052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939696" y="264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694146" y="271540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7" name="rc13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0.160 if recommended adjustments made.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Supplement (M)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Centrum Supplement (M)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83178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17869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372547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82394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1652357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81585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1504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740408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61696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782433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21321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709725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573407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1553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678332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42249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659258"/>
              <a:ext cx="29052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23337"/>
              <a:ext cx="1591036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84101"/>
              <a:ext cx="142814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463463"/>
              <a:ext cx="219219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248179"/>
              <a:ext cx="266026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308943"/>
              <a:ext cx="763955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1708053"/>
              <a:ext cx="1866415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978116"/>
              <a:ext cx="963434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2038880"/>
              <a:ext cx="446245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843084"/>
              <a:ext cx="1280204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1903848"/>
              <a:ext cx="107481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2653273"/>
              <a:ext cx="487107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714038"/>
              <a:ext cx="81500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7122009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68917" y="163625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662767" y="2108056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114167" y="217527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73.6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942577" y="305298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106076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1725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030628" y="39307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17.6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907181" y="33906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14.8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072653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503430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999945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863627" y="237892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321774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68553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712715" y="32555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278295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580746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881257" y="291794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37.1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718367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33.3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509440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556246" y="224389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054175" y="231030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8156635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253654" y="19727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736465" y="204024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570424" y="18376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365032" y="19052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777327" y="264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105225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5" name="rc134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0.059 if recommended adjustments made.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332963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09980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89482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1621264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148676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744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1282209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118612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120136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166399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78934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159488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80116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406978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54347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97138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1309275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65442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150104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5818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1433213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714038"/>
              <a:ext cx="90544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8222412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623183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0028" y="2109114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185047" y="21753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76.4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911484" y="305298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12053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776987" y="39306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35.3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7669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572430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30.7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08832" y="258037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10356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954217" y="37956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222412" y="23778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079564" y="244538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885107" y="325552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59.3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091384" y="285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697198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29179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33697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36.0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34580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61604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599496" y="231034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944641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91262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296038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18376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723434" y="19052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90220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95667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0.195 if recommended adjustments made.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431919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16369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77457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69477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379035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70825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3310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93219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526"/>
              <a:ext cx="193219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94290"/>
              <a:ext cx="178432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383210"/>
              <a:ext cx="75820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443975"/>
              <a:ext cx="42520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193400"/>
              <a:ext cx="1376842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254164"/>
              <a:ext cx="108158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788305"/>
              <a:ext cx="95924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849069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98494"/>
              <a:ext cx="193219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659258"/>
              <a:ext cx="183319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23337"/>
              <a:ext cx="1721073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84101"/>
              <a:ext cx="165599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463463"/>
              <a:ext cx="160591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524227"/>
              <a:ext cx="113132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248179"/>
              <a:ext cx="193219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1708053"/>
              <a:ext cx="110176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1978116"/>
              <a:ext cx="963434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038880"/>
              <a:ext cx="110280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43084"/>
              <a:ext cx="163676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03848"/>
              <a:ext cx="164800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653273"/>
              <a:ext cx="22731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2714038"/>
              <a:ext cx="89546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>
              <a:off x="6722140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53918" y="163514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8064790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984992" y="21753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669255" y="305302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98470" y="312159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323326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39060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25128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72813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074543" y="379675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048422" y="23778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715421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667063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371802" y="32555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386144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0220" y="285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359420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23412" y="366066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011293" y="29179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46217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38.7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896131" y="345917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421546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391980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253654" y="19727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393027" y="2041598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926980" y="183879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38223" y="19052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517537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185680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0.175 if recommended adjustments made.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42123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93219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86865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72549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80530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61298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54159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848133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07404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1206368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90506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888645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12210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108667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31717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1644418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20959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606335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47612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32628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945093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110299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22199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978116"/>
              <a:ext cx="117102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038880"/>
              <a:ext cx="59782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1843084"/>
              <a:ext cx="1039105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03848"/>
              <a:ext cx="108414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653273"/>
              <a:ext cx="25979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14038"/>
              <a:ext cx="163634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711456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222412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58871" y="2175571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75.4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362770" y="305302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095523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19.4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386321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903200" y="39307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831818" y="33905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138354" y="25128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364262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96588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195281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78865" y="237892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412320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376898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607398" y="32555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934639" y="27840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499819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896555" y="291794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766349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16500" y="345807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35314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393218" y="231034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512216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407322" y="19727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888044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329325" y="18377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374362" y="190631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550010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926566" y="271540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7" name="rc13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0.074 if recommended adjustments made.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378502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310279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841869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78040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111045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149989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997697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872998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58099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46827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83618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891278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120636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117619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383177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55353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1378764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1395063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67147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73866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83284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12643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412045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39767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662757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60213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81908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880858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1792416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191973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186299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12502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612989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1605192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168863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714038"/>
              <a:ext cx="1818103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668722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600499" y="163514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32089" y="21077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070625" y="21753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01265" y="30540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40209" y="312049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3.6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7917" y="38631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163219" y="39307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871218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58492" y="339166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26408" y="25128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81498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66411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673397" y="23778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645574" y="2446693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668984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685284" y="32555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51.9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61691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028882" y="2852592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73504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02863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702265" y="291794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687891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32.6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952977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892354" y="352669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109301" y="224389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171078" y="2310603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082636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209956" y="177018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8.3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476519" y="197382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415241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03210" y="18377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895412" y="19052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16.9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78858" y="26478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108324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0.076 if recommended adjustments made.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Variable Importance Percentages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121181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36598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60986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70571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109413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44888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42734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3438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79272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5005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66361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94299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53101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437169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56126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188422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93324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79144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59647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147845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35003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82162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157864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185057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90204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49413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123437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64947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714038"/>
              <a:ext cx="123561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7502037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656205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900085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995935" y="21753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384358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739107" y="39307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10.7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717564" y="33906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24607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82946" y="258041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340277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53830" y="3797008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233216" y="237892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821239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727389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851488" y="32555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478643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23466" y="285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9.7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81666" y="29179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86697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37.3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438066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325223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111842" y="231140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868862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40796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22412" y="197272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192262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784358" y="18377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24599" y="19052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939696" y="264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525835" y="271650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0.223 if recommended adjustments made.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6410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18998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59215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72244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815814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94540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21459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18560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12586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85967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1206368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102055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687545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62430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98771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71181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014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2776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632342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63528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157515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123917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193219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978116"/>
              <a:ext cx="78245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038880"/>
              <a:ext cx="99459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1843084"/>
              <a:ext cx="1429618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03848"/>
              <a:ext cx="137925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653273"/>
              <a:ext cx="193219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14038"/>
              <a:ext cx="181881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354321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480205" y="1636504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82374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12660" y="21753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69.5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106034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35628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504817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475821" y="3391914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416087" y="25128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49892" y="258037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96588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310779" y="379565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77765" y="23778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1452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77934" y="318801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002031" y="32555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300365" y="285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317981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922563" y="291794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25503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290220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865376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529392" y="231030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8222412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072678" y="19727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284819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19838" y="18377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669475" y="19052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264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8109038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7" name="rc13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0.013 if recommended adjustments made.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Supplement (W)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Centrum Supplement (W)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42890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09980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85252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1621264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140318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7448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120983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050393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120136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1574749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85470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1610095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747762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38785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56662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1027249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1229162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616393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150104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9950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932191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146308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0" cy="60764"/>
            </a:xfrm>
            <a:prstGeom prst="rect">
              <a:avLst/>
            </a:prstGeom>
            <a:solidFill>
              <a:srgbClr val="F36633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714038"/>
              <a:ext cx="849343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8222412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719126" y="16351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0028" y="2109114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142747" y="2176630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74.7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911484" y="305298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12053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693400" y="39306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33.3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7669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500056" y="33906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29.0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340614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10356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864970" y="379675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222412" y="23778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144928" y="244643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900315" y="32555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59.8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037982" y="285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678076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29179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56840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36.6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34580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317469" y="352669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519383" y="231030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906613" y="17712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91262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389720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18376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753300" y="19052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15.4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90220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139563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0.363 if recommended adjustments made.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431919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19197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77457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69791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379035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66781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3310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93219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3733526"/>
              <a:ext cx="193219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94290"/>
              <a:ext cx="180086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2383210"/>
              <a:ext cx="75820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443975"/>
              <a:ext cx="46758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3193400"/>
              <a:ext cx="1376842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254164"/>
              <a:ext cx="112440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2788305"/>
              <a:ext cx="95924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849069"/>
              <a:ext cx="479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3598494"/>
              <a:ext cx="193219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659258"/>
              <a:ext cx="183781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2923337"/>
              <a:ext cx="1721073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84101"/>
              <a:ext cx="166313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3463463"/>
              <a:ext cx="160591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524227"/>
              <a:ext cx="118904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2248179"/>
              <a:ext cx="193219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1708053"/>
              <a:ext cx="110176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1978116"/>
              <a:ext cx="963434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2038880"/>
              <a:ext cx="107573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843084"/>
              <a:ext cx="163676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03848"/>
              <a:ext cx="164545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653273"/>
              <a:ext cx="22731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2714038"/>
              <a:ext cx="81984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>
              <a:off x="6722140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482194" y="1635445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8064790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988137" y="21753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669255" y="305302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5803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323326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29022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290220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39060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25128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72813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091082" y="37956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048422" y="23778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757803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667063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14622" y="32555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386144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295016" y="285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359420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8128033" y="366066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11.8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011293" y="29179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53357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896131" y="345917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479265" y="352559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8.3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391980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253654" y="19727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365959" y="204134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926980" y="183879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935674" y="19052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517537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110066" y="271544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0.037 if recommended adjustments made.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42123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93219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87808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72549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68399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83036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1932191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77109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848133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03744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1206368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95468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888645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24924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108667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44563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1644418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28326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606335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49754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32628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945093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107785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22199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978116"/>
              <a:ext cx="117102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038880"/>
              <a:ext cx="51661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1843084"/>
              <a:ext cx="1039105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03848"/>
              <a:ext cx="107649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653273"/>
              <a:ext cx="259790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714038"/>
              <a:ext cx="140950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711456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290220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222412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68307" y="217637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75.7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362770" y="305302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974213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8222412" y="386321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120583" y="39307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8222412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061312" y="339060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138354" y="25128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327665" y="25814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96588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244900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178865" y="237892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539465" y="244533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3.3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376898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735858" y="32555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934639" y="27840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573489" y="285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896555" y="291794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787766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16500" y="345807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35314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368072" y="2311450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512216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407322" y="19727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806839" y="204024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329325" y="18377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366716" y="19052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550010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699722" y="271540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7" name="rc136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0.064 if recommended adjustments made.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378502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19717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841869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76782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111045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31173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99769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58315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580998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16227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836188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94007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1206368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111003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38317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18582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1378764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1223783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671470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64043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83284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412045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36911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662757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37125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819081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91438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1792416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978116"/>
              <a:ext cx="186299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2038880"/>
              <a:ext cx="23329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1843084"/>
              <a:ext cx="1612989" cy="60764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903848"/>
              <a:ext cx="161538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2653273"/>
              <a:ext cx="1688638" cy="60764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6668722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487395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8132089" y="21077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058043" y="217527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71.3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401265" y="30540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6601956" y="312159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7917" y="38631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873375" y="39306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871218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452499" y="339055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126408" y="25128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30293" y="258147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496588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00254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673397" y="23778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476047" y="244643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668984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514003" y="3255824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61691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30655" y="285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373504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702265" y="291794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659335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952977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661479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109301" y="224389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204606" y="2311662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082636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476519" y="197382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523513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903210" y="18377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905607" y="19052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978858" y="26478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5" name="rc134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5820154" y="4348507"/>
              <a:ext cx="26380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59593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5968332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73090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73180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62483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7598058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0.037 if recommended adjustments made.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992106" y="1188720"/>
              <a:ext cx="3159787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489" y="1258309"/>
              <a:ext cx="2985815" cy="2985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589397" y="1488629"/>
              <a:ext cx="459544" cy="1262586"/>
            </a:xfrm>
            <a:custGeom>
              <a:avLst/>
              <a:pathLst>
                <a:path w="459544" h="1262586">
                  <a:moveTo>
                    <a:pt x="0" y="1262586"/>
                  </a:moveTo>
                  <a:lnTo>
                    <a:pt x="459544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9397" y="1721946"/>
              <a:ext cx="863660" cy="1029270"/>
            </a:xfrm>
            <a:custGeom>
              <a:avLst/>
              <a:pathLst>
                <a:path w="863660" h="1029270">
                  <a:moveTo>
                    <a:pt x="0" y="1029270"/>
                  </a:moveTo>
                  <a:lnTo>
                    <a:pt x="86366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89397" y="2079408"/>
              <a:ext cx="1163606" cy="671808"/>
            </a:xfrm>
            <a:custGeom>
              <a:avLst/>
              <a:pathLst>
                <a:path w="1163606" h="671808">
                  <a:moveTo>
                    <a:pt x="0" y="671808"/>
                  </a:moveTo>
                  <a:lnTo>
                    <a:pt x="1163606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89397" y="2517900"/>
              <a:ext cx="1323204" cy="233316"/>
            </a:xfrm>
            <a:custGeom>
              <a:avLst/>
              <a:pathLst>
                <a:path w="1323204" h="233316">
                  <a:moveTo>
                    <a:pt x="0" y="233316"/>
                  </a:moveTo>
                  <a:lnTo>
                    <a:pt x="1323204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589397" y="2751216"/>
              <a:ext cx="1323204" cy="233316"/>
            </a:xfrm>
            <a:custGeom>
              <a:avLst/>
              <a:pathLst>
                <a:path w="1323204" h="233316">
                  <a:moveTo>
                    <a:pt x="0" y="0"/>
                  </a:moveTo>
                  <a:lnTo>
                    <a:pt x="1323204" y="23331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89397" y="2751216"/>
              <a:ext cx="1163606" cy="671808"/>
            </a:xfrm>
            <a:custGeom>
              <a:avLst/>
              <a:pathLst>
                <a:path w="1163606" h="671808">
                  <a:moveTo>
                    <a:pt x="0" y="0"/>
                  </a:moveTo>
                  <a:lnTo>
                    <a:pt x="1163606" y="6718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589397" y="2751216"/>
              <a:ext cx="863660" cy="1029270"/>
            </a:xfrm>
            <a:custGeom>
              <a:avLst/>
              <a:pathLst>
                <a:path w="863660" h="1029270">
                  <a:moveTo>
                    <a:pt x="0" y="0"/>
                  </a:moveTo>
                  <a:lnTo>
                    <a:pt x="863660" y="102927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9397" y="2751216"/>
              <a:ext cx="459544" cy="1262586"/>
            </a:xfrm>
            <a:custGeom>
              <a:avLst/>
              <a:pathLst>
                <a:path w="459544" h="1262586">
                  <a:moveTo>
                    <a:pt x="0" y="0"/>
                  </a:moveTo>
                  <a:lnTo>
                    <a:pt x="459544" y="126258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129853" y="2751216"/>
              <a:ext cx="459544" cy="1262586"/>
            </a:xfrm>
            <a:custGeom>
              <a:avLst/>
              <a:pathLst>
                <a:path w="459544" h="1262586">
                  <a:moveTo>
                    <a:pt x="459544" y="0"/>
                  </a:moveTo>
                  <a:lnTo>
                    <a:pt x="0" y="126258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25736" y="2751216"/>
              <a:ext cx="863660" cy="1029270"/>
            </a:xfrm>
            <a:custGeom>
              <a:avLst/>
              <a:pathLst>
                <a:path w="863660" h="1029270">
                  <a:moveTo>
                    <a:pt x="863660" y="0"/>
                  </a:moveTo>
                  <a:lnTo>
                    <a:pt x="0" y="102927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25790" y="2751216"/>
              <a:ext cx="1163606" cy="671808"/>
            </a:xfrm>
            <a:custGeom>
              <a:avLst/>
              <a:pathLst>
                <a:path w="1163606" h="671808">
                  <a:moveTo>
                    <a:pt x="1163606" y="0"/>
                  </a:moveTo>
                  <a:lnTo>
                    <a:pt x="0" y="6718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66192" y="2751216"/>
              <a:ext cx="1323204" cy="233316"/>
            </a:xfrm>
            <a:custGeom>
              <a:avLst/>
              <a:pathLst>
                <a:path w="1323204" h="233316">
                  <a:moveTo>
                    <a:pt x="1323204" y="0"/>
                  </a:moveTo>
                  <a:lnTo>
                    <a:pt x="0" y="23331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66192" y="2517900"/>
              <a:ext cx="1323204" cy="233316"/>
            </a:xfrm>
            <a:custGeom>
              <a:avLst/>
              <a:pathLst>
                <a:path w="1323204" h="233316">
                  <a:moveTo>
                    <a:pt x="1323204" y="2333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425790" y="2079408"/>
              <a:ext cx="1163606" cy="671808"/>
            </a:xfrm>
            <a:custGeom>
              <a:avLst/>
              <a:pathLst>
                <a:path w="1163606" h="671808">
                  <a:moveTo>
                    <a:pt x="1163606" y="6718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725736" y="1721946"/>
              <a:ext cx="863660" cy="1029270"/>
            </a:xfrm>
            <a:custGeom>
              <a:avLst/>
              <a:pathLst>
                <a:path w="863660" h="1029270">
                  <a:moveTo>
                    <a:pt x="863660" y="10292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129853" y="1488629"/>
              <a:ext cx="459544" cy="1262586"/>
            </a:xfrm>
            <a:custGeom>
              <a:avLst/>
              <a:pathLst>
                <a:path w="459544" h="1262586">
                  <a:moveTo>
                    <a:pt x="459544" y="12625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129853" y="1488629"/>
              <a:ext cx="459544" cy="1262586"/>
            </a:xfrm>
            <a:custGeom>
              <a:avLst/>
              <a:pathLst>
                <a:path w="459544" h="1262586">
                  <a:moveTo>
                    <a:pt x="459544" y="126258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356080" y="1428012"/>
              <a:ext cx="233316" cy="1323204"/>
            </a:xfrm>
            <a:custGeom>
              <a:avLst/>
              <a:pathLst>
                <a:path w="233316" h="1323204">
                  <a:moveTo>
                    <a:pt x="233316" y="132320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589397" y="1428012"/>
              <a:ext cx="233316" cy="1323204"/>
            </a:xfrm>
            <a:custGeom>
              <a:avLst/>
              <a:pathLst>
                <a:path w="233316" h="1323204">
                  <a:moveTo>
                    <a:pt x="0" y="1323204"/>
                  </a:moveTo>
                  <a:lnTo>
                    <a:pt x="2333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89397" y="1488629"/>
              <a:ext cx="459544" cy="1262586"/>
            </a:xfrm>
            <a:custGeom>
              <a:avLst/>
              <a:pathLst>
                <a:path w="459544" h="1262586">
                  <a:moveTo>
                    <a:pt x="0" y="1262586"/>
                  </a:moveTo>
                  <a:lnTo>
                    <a:pt x="45954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589397" y="1587610"/>
              <a:ext cx="671808" cy="1163606"/>
            </a:xfrm>
            <a:custGeom>
              <a:avLst/>
              <a:pathLst>
                <a:path w="671808" h="1163606">
                  <a:moveTo>
                    <a:pt x="0" y="1163606"/>
                  </a:moveTo>
                  <a:lnTo>
                    <a:pt x="6718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589397" y="1721946"/>
              <a:ext cx="863660" cy="1029270"/>
            </a:xfrm>
            <a:custGeom>
              <a:avLst/>
              <a:pathLst>
                <a:path w="863660" h="1029270">
                  <a:moveTo>
                    <a:pt x="0" y="1029270"/>
                  </a:moveTo>
                  <a:lnTo>
                    <a:pt x="86366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589397" y="1887556"/>
              <a:ext cx="1029270" cy="863660"/>
            </a:xfrm>
            <a:custGeom>
              <a:avLst/>
              <a:pathLst>
                <a:path w="1029270" h="863660">
                  <a:moveTo>
                    <a:pt x="0" y="863660"/>
                  </a:moveTo>
                  <a:lnTo>
                    <a:pt x="102927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589397" y="2079408"/>
              <a:ext cx="1163606" cy="671808"/>
            </a:xfrm>
            <a:custGeom>
              <a:avLst/>
              <a:pathLst>
                <a:path w="1163606" h="671808">
                  <a:moveTo>
                    <a:pt x="0" y="671808"/>
                  </a:moveTo>
                  <a:lnTo>
                    <a:pt x="116360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589397" y="2291672"/>
              <a:ext cx="1262586" cy="459544"/>
            </a:xfrm>
            <a:custGeom>
              <a:avLst/>
              <a:pathLst>
                <a:path w="1262586" h="459544">
                  <a:moveTo>
                    <a:pt x="0" y="459544"/>
                  </a:moveTo>
                  <a:lnTo>
                    <a:pt x="12625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589397" y="2517900"/>
              <a:ext cx="1323204" cy="233316"/>
            </a:xfrm>
            <a:custGeom>
              <a:avLst/>
              <a:pathLst>
                <a:path w="1323204" h="233316">
                  <a:moveTo>
                    <a:pt x="0" y="233316"/>
                  </a:moveTo>
                  <a:lnTo>
                    <a:pt x="132320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89397" y="2751216"/>
              <a:ext cx="1323204" cy="233316"/>
            </a:xfrm>
            <a:custGeom>
              <a:avLst/>
              <a:pathLst>
                <a:path w="1323204" h="233316">
                  <a:moveTo>
                    <a:pt x="0" y="0"/>
                  </a:moveTo>
                  <a:lnTo>
                    <a:pt x="1323204" y="23331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589397" y="2751216"/>
              <a:ext cx="1262586" cy="459544"/>
            </a:xfrm>
            <a:custGeom>
              <a:avLst/>
              <a:pathLst>
                <a:path w="1262586" h="459544">
                  <a:moveTo>
                    <a:pt x="0" y="0"/>
                  </a:moveTo>
                  <a:lnTo>
                    <a:pt x="1262586" y="45954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589397" y="2751216"/>
              <a:ext cx="1163606" cy="671808"/>
            </a:xfrm>
            <a:custGeom>
              <a:avLst/>
              <a:pathLst>
                <a:path w="1163606" h="671808">
                  <a:moveTo>
                    <a:pt x="0" y="0"/>
                  </a:moveTo>
                  <a:lnTo>
                    <a:pt x="1163606" y="6718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589397" y="2751216"/>
              <a:ext cx="1029270" cy="863660"/>
            </a:xfrm>
            <a:custGeom>
              <a:avLst/>
              <a:pathLst>
                <a:path w="1029270" h="863660">
                  <a:moveTo>
                    <a:pt x="0" y="0"/>
                  </a:moveTo>
                  <a:lnTo>
                    <a:pt x="1029270" y="86366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89397" y="2751216"/>
              <a:ext cx="863660" cy="1029270"/>
            </a:xfrm>
            <a:custGeom>
              <a:avLst/>
              <a:pathLst>
                <a:path w="863660" h="1029270">
                  <a:moveTo>
                    <a:pt x="0" y="0"/>
                  </a:moveTo>
                  <a:lnTo>
                    <a:pt x="863660" y="102927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589397" y="2751216"/>
              <a:ext cx="671808" cy="1163606"/>
            </a:xfrm>
            <a:custGeom>
              <a:avLst/>
              <a:pathLst>
                <a:path w="671808" h="1163606">
                  <a:moveTo>
                    <a:pt x="0" y="0"/>
                  </a:moveTo>
                  <a:lnTo>
                    <a:pt x="671808" y="116360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589397" y="2751216"/>
              <a:ext cx="459544" cy="1262586"/>
            </a:xfrm>
            <a:custGeom>
              <a:avLst/>
              <a:pathLst>
                <a:path w="459544" h="1262586">
                  <a:moveTo>
                    <a:pt x="0" y="0"/>
                  </a:moveTo>
                  <a:lnTo>
                    <a:pt x="459544" y="126258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589397" y="2751216"/>
              <a:ext cx="233316" cy="1323204"/>
            </a:xfrm>
            <a:custGeom>
              <a:avLst/>
              <a:pathLst>
                <a:path w="233316" h="1323204">
                  <a:moveTo>
                    <a:pt x="0" y="0"/>
                  </a:moveTo>
                  <a:lnTo>
                    <a:pt x="233316" y="132320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356080" y="2751216"/>
              <a:ext cx="233316" cy="1323204"/>
            </a:xfrm>
            <a:custGeom>
              <a:avLst/>
              <a:pathLst>
                <a:path w="233316" h="1323204">
                  <a:moveTo>
                    <a:pt x="233316" y="0"/>
                  </a:moveTo>
                  <a:lnTo>
                    <a:pt x="0" y="132320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129853" y="2751216"/>
              <a:ext cx="459544" cy="1262586"/>
            </a:xfrm>
            <a:custGeom>
              <a:avLst/>
              <a:pathLst>
                <a:path w="459544" h="1262586">
                  <a:moveTo>
                    <a:pt x="459544" y="0"/>
                  </a:moveTo>
                  <a:lnTo>
                    <a:pt x="0" y="126258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917588" y="2751216"/>
              <a:ext cx="671808" cy="1163606"/>
            </a:xfrm>
            <a:custGeom>
              <a:avLst/>
              <a:pathLst>
                <a:path w="671808" h="1163606">
                  <a:moveTo>
                    <a:pt x="671808" y="0"/>
                  </a:moveTo>
                  <a:lnTo>
                    <a:pt x="0" y="116360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725736" y="2751216"/>
              <a:ext cx="863660" cy="1029270"/>
            </a:xfrm>
            <a:custGeom>
              <a:avLst/>
              <a:pathLst>
                <a:path w="863660" h="1029270">
                  <a:moveTo>
                    <a:pt x="863660" y="0"/>
                  </a:moveTo>
                  <a:lnTo>
                    <a:pt x="0" y="102927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560127" y="2751216"/>
              <a:ext cx="1029270" cy="863660"/>
            </a:xfrm>
            <a:custGeom>
              <a:avLst/>
              <a:pathLst>
                <a:path w="1029270" h="863660">
                  <a:moveTo>
                    <a:pt x="1029270" y="0"/>
                  </a:moveTo>
                  <a:lnTo>
                    <a:pt x="0" y="86366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425790" y="2751216"/>
              <a:ext cx="1163606" cy="671808"/>
            </a:xfrm>
            <a:custGeom>
              <a:avLst/>
              <a:pathLst>
                <a:path w="1163606" h="671808">
                  <a:moveTo>
                    <a:pt x="1163606" y="0"/>
                  </a:moveTo>
                  <a:lnTo>
                    <a:pt x="0" y="6718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26810" y="2751216"/>
              <a:ext cx="1262586" cy="459544"/>
            </a:xfrm>
            <a:custGeom>
              <a:avLst/>
              <a:pathLst>
                <a:path w="1262586" h="459544">
                  <a:moveTo>
                    <a:pt x="1262586" y="0"/>
                  </a:moveTo>
                  <a:lnTo>
                    <a:pt x="0" y="45954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266192" y="2751216"/>
              <a:ext cx="1323204" cy="233316"/>
            </a:xfrm>
            <a:custGeom>
              <a:avLst/>
              <a:pathLst>
                <a:path w="1323204" h="233316">
                  <a:moveTo>
                    <a:pt x="1323204" y="0"/>
                  </a:moveTo>
                  <a:lnTo>
                    <a:pt x="0" y="23331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266192" y="2517900"/>
              <a:ext cx="1323204" cy="233316"/>
            </a:xfrm>
            <a:custGeom>
              <a:avLst/>
              <a:pathLst>
                <a:path w="1323204" h="233316">
                  <a:moveTo>
                    <a:pt x="1323204" y="23331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326810" y="2291672"/>
              <a:ext cx="1262586" cy="459544"/>
            </a:xfrm>
            <a:custGeom>
              <a:avLst/>
              <a:pathLst>
                <a:path w="1262586" h="459544">
                  <a:moveTo>
                    <a:pt x="1262586" y="45954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425790" y="2079408"/>
              <a:ext cx="1163606" cy="671808"/>
            </a:xfrm>
            <a:custGeom>
              <a:avLst/>
              <a:pathLst>
                <a:path w="1163606" h="671808">
                  <a:moveTo>
                    <a:pt x="1163606" y="67180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560127" y="1887556"/>
              <a:ext cx="1029270" cy="863660"/>
            </a:xfrm>
            <a:custGeom>
              <a:avLst/>
              <a:pathLst>
                <a:path w="1029270" h="863660">
                  <a:moveTo>
                    <a:pt x="1029270" y="86366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25736" y="1721946"/>
              <a:ext cx="863660" cy="1029270"/>
            </a:xfrm>
            <a:custGeom>
              <a:avLst/>
              <a:pathLst>
                <a:path w="863660" h="1029270">
                  <a:moveTo>
                    <a:pt x="863660" y="102927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917588" y="1587610"/>
              <a:ext cx="671808" cy="1163606"/>
            </a:xfrm>
            <a:custGeom>
              <a:avLst/>
              <a:pathLst>
                <a:path w="671808" h="1163606">
                  <a:moveTo>
                    <a:pt x="671808" y="116360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129853" y="1488629"/>
              <a:ext cx="459544" cy="1262586"/>
            </a:xfrm>
            <a:custGeom>
              <a:avLst/>
              <a:pathLst>
                <a:path w="459544" h="1262586">
                  <a:moveTo>
                    <a:pt x="459544" y="126258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570669" y="2607859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570848" y="2556129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342422" y="3004501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486510" y="250126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468859" y="275044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712434" y="290143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470837" y="261351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651873" y="2779371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176647" y="295997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70669" y="273535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335488" y="337864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622757" y="274167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622466" y="259017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671685" y="2674166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736130" y="253529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598209" y="280815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570669" y="2705421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639925" y="2543949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342422" y="3004501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468859" y="2750440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743467" y="2938421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70837" y="261351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651873" y="2779371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96938" y="306373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70669" y="273535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479181" y="267966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335488" y="3378640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713465" y="275766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622466" y="259017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661576" y="268000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691979" y="258791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596898" y="280455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570669" y="238126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554380" y="255903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184802" y="319234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437356" y="236621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468859" y="275044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727950" y="2919929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670290" y="279000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209323" y="2941111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570669" y="309595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357959" y="331690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543379" y="272767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594785" y="273674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620702" y="2595022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694631" y="266091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726837" y="254637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577281" y="275065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486510" y="250126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37356" y="236621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195375" y="2519994"/>
              <a:ext cx="1394200" cy="877374"/>
            </a:xfrm>
            <a:custGeom>
              <a:avLst/>
              <a:pathLst>
                <a:path w="1394200" h="877374">
                  <a:moveTo>
                    <a:pt x="309863" y="0"/>
                  </a:moveTo>
                  <a:lnTo>
                    <a:pt x="346610" y="31180"/>
                  </a:lnTo>
                  <a:lnTo>
                    <a:pt x="374853" y="67232"/>
                  </a:lnTo>
                  <a:lnTo>
                    <a:pt x="394021" y="106594"/>
                  </a:lnTo>
                  <a:lnTo>
                    <a:pt x="445818" y="88911"/>
                  </a:lnTo>
                  <a:lnTo>
                    <a:pt x="477842" y="64321"/>
                  </a:lnTo>
                  <a:lnTo>
                    <a:pt x="516061" y="45669"/>
                  </a:lnTo>
                  <a:lnTo>
                    <a:pt x="559483" y="34033"/>
                  </a:lnTo>
                  <a:lnTo>
                    <a:pt x="547126" y="86775"/>
                  </a:lnTo>
                  <a:lnTo>
                    <a:pt x="525222" y="133547"/>
                  </a:lnTo>
                  <a:lnTo>
                    <a:pt x="495038" y="172900"/>
                  </a:lnTo>
                  <a:lnTo>
                    <a:pt x="531658" y="154643"/>
                  </a:lnTo>
                  <a:lnTo>
                    <a:pt x="568873" y="137539"/>
                  </a:lnTo>
                  <a:lnTo>
                    <a:pt x="606657" y="121600"/>
                  </a:lnTo>
                  <a:lnTo>
                    <a:pt x="644982" y="106842"/>
                  </a:lnTo>
                  <a:lnTo>
                    <a:pt x="683819" y="93278"/>
                  </a:lnTo>
                  <a:lnTo>
                    <a:pt x="723141" y="80918"/>
                  </a:lnTo>
                  <a:lnTo>
                    <a:pt x="762918" y="69776"/>
                  </a:lnTo>
                  <a:lnTo>
                    <a:pt x="803122" y="59862"/>
                  </a:lnTo>
                  <a:lnTo>
                    <a:pt x="843725" y="51188"/>
                  </a:lnTo>
                  <a:lnTo>
                    <a:pt x="884696" y="43763"/>
                  </a:lnTo>
                  <a:lnTo>
                    <a:pt x="926006" y="37595"/>
                  </a:lnTo>
                  <a:lnTo>
                    <a:pt x="967625" y="32696"/>
                  </a:lnTo>
                  <a:lnTo>
                    <a:pt x="1009525" y="29071"/>
                  </a:lnTo>
                  <a:lnTo>
                    <a:pt x="1051674" y="26729"/>
                  </a:lnTo>
                  <a:lnTo>
                    <a:pt x="1094042" y="25677"/>
                  </a:lnTo>
                  <a:lnTo>
                    <a:pt x="1136600" y="25921"/>
                  </a:lnTo>
                  <a:lnTo>
                    <a:pt x="1179316" y="27466"/>
                  </a:lnTo>
                  <a:lnTo>
                    <a:pt x="1222160" y="30318"/>
                  </a:lnTo>
                  <a:lnTo>
                    <a:pt x="1265102" y="34480"/>
                  </a:lnTo>
                  <a:lnTo>
                    <a:pt x="1308109" y="39956"/>
                  </a:lnTo>
                  <a:lnTo>
                    <a:pt x="1351153" y="46750"/>
                  </a:lnTo>
                  <a:lnTo>
                    <a:pt x="1394200" y="54864"/>
                  </a:lnTo>
                  <a:lnTo>
                    <a:pt x="1357058" y="75819"/>
                  </a:lnTo>
                  <a:lnTo>
                    <a:pt x="1319527" y="95655"/>
                  </a:lnTo>
                  <a:lnTo>
                    <a:pt x="1281631" y="114366"/>
                  </a:lnTo>
                  <a:lnTo>
                    <a:pt x="1243394" y="131945"/>
                  </a:lnTo>
                  <a:lnTo>
                    <a:pt x="1204843" y="148385"/>
                  </a:lnTo>
                  <a:lnTo>
                    <a:pt x="1166001" y="163683"/>
                  </a:lnTo>
                  <a:lnTo>
                    <a:pt x="1126895" y="177832"/>
                  </a:lnTo>
                  <a:lnTo>
                    <a:pt x="1087549" y="190829"/>
                  </a:lnTo>
                  <a:lnTo>
                    <a:pt x="1047988" y="202669"/>
                  </a:lnTo>
                  <a:lnTo>
                    <a:pt x="1008238" y="213350"/>
                  </a:lnTo>
                  <a:lnTo>
                    <a:pt x="968324" y="222869"/>
                  </a:lnTo>
                  <a:lnTo>
                    <a:pt x="928271" y="231222"/>
                  </a:lnTo>
                  <a:lnTo>
                    <a:pt x="888106" y="238409"/>
                  </a:lnTo>
                  <a:lnTo>
                    <a:pt x="847853" y="244427"/>
                  </a:lnTo>
                  <a:lnTo>
                    <a:pt x="807538" y="249277"/>
                  </a:lnTo>
                  <a:lnTo>
                    <a:pt x="767186" y="252956"/>
                  </a:lnTo>
                  <a:lnTo>
                    <a:pt x="726823" y="255467"/>
                  </a:lnTo>
                  <a:lnTo>
                    <a:pt x="686475" y="256808"/>
                  </a:lnTo>
                  <a:lnTo>
                    <a:pt x="646166" y="256982"/>
                  </a:lnTo>
                  <a:lnTo>
                    <a:pt x="605923" y="255990"/>
                  </a:lnTo>
                  <a:lnTo>
                    <a:pt x="565770" y="253833"/>
                  </a:lnTo>
                  <a:lnTo>
                    <a:pt x="525734" y="250515"/>
                  </a:lnTo>
                  <a:lnTo>
                    <a:pt x="485838" y="246038"/>
                  </a:lnTo>
                  <a:lnTo>
                    <a:pt x="446109" y="240407"/>
                  </a:lnTo>
                  <a:lnTo>
                    <a:pt x="475225" y="278105"/>
                  </a:lnTo>
                  <a:lnTo>
                    <a:pt x="503131" y="312452"/>
                  </a:lnTo>
                  <a:lnTo>
                    <a:pt x="523702" y="353570"/>
                  </a:lnTo>
                  <a:lnTo>
                    <a:pt x="535786" y="400171"/>
                  </a:lnTo>
                  <a:lnTo>
                    <a:pt x="489565" y="376490"/>
                  </a:lnTo>
                  <a:lnTo>
                    <a:pt x="451107" y="344890"/>
                  </a:lnTo>
                  <a:lnTo>
                    <a:pt x="421562" y="306889"/>
                  </a:lnTo>
                  <a:lnTo>
                    <a:pt x="394021" y="234092"/>
                  </a:lnTo>
                  <a:lnTo>
                    <a:pt x="393135" y="274362"/>
                  </a:lnTo>
                  <a:lnTo>
                    <a:pt x="390596" y="314580"/>
                  </a:lnTo>
                  <a:lnTo>
                    <a:pt x="386405" y="354695"/>
                  </a:lnTo>
                  <a:lnTo>
                    <a:pt x="380567" y="394657"/>
                  </a:lnTo>
                  <a:lnTo>
                    <a:pt x="373086" y="434413"/>
                  </a:lnTo>
                  <a:lnTo>
                    <a:pt x="363969" y="473915"/>
                  </a:lnTo>
                  <a:lnTo>
                    <a:pt x="353223" y="513111"/>
                  </a:lnTo>
                  <a:lnTo>
                    <a:pt x="340857" y="551951"/>
                  </a:lnTo>
                  <a:lnTo>
                    <a:pt x="326882" y="590386"/>
                  </a:lnTo>
                  <a:lnTo>
                    <a:pt x="311309" y="628365"/>
                  </a:lnTo>
                  <a:lnTo>
                    <a:pt x="294152" y="665839"/>
                  </a:lnTo>
                  <a:lnTo>
                    <a:pt x="275424" y="702760"/>
                  </a:lnTo>
                  <a:lnTo>
                    <a:pt x="255143" y="739079"/>
                  </a:lnTo>
                  <a:lnTo>
                    <a:pt x="233325" y="774747"/>
                  </a:lnTo>
                  <a:lnTo>
                    <a:pt x="209989" y="809717"/>
                  </a:lnTo>
                  <a:lnTo>
                    <a:pt x="185153" y="843942"/>
                  </a:lnTo>
                  <a:lnTo>
                    <a:pt x="158841" y="877374"/>
                  </a:lnTo>
                  <a:lnTo>
                    <a:pt x="147937" y="833565"/>
                  </a:lnTo>
                  <a:lnTo>
                    <a:pt x="140055" y="789934"/>
                  </a:lnTo>
                  <a:lnTo>
                    <a:pt x="135164" y="746648"/>
                  </a:lnTo>
                  <a:lnTo>
                    <a:pt x="133223" y="703873"/>
                  </a:lnTo>
                  <a:lnTo>
                    <a:pt x="134183" y="661772"/>
                  </a:lnTo>
                  <a:lnTo>
                    <a:pt x="137987" y="620503"/>
                  </a:lnTo>
                  <a:lnTo>
                    <a:pt x="144570" y="580223"/>
                  </a:lnTo>
                  <a:lnTo>
                    <a:pt x="153859" y="541085"/>
                  </a:lnTo>
                  <a:lnTo>
                    <a:pt x="165775" y="503235"/>
                  </a:lnTo>
                  <a:lnTo>
                    <a:pt x="125278" y="499965"/>
                  </a:lnTo>
                  <a:lnTo>
                    <a:pt x="83748" y="491572"/>
                  </a:lnTo>
                  <a:lnTo>
                    <a:pt x="41782" y="477863"/>
                  </a:lnTo>
                  <a:lnTo>
                    <a:pt x="0" y="458711"/>
                  </a:lnTo>
                  <a:lnTo>
                    <a:pt x="26039" y="425055"/>
                  </a:lnTo>
                  <a:lnTo>
                    <a:pt x="54044" y="393787"/>
                  </a:lnTo>
                  <a:lnTo>
                    <a:pt x="83868" y="365009"/>
                  </a:lnTo>
                  <a:lnTo>
                    <a:pt x="115358" y="338811"/>
                  </a:lnTo>
                  <a:lnTo>
                    <a:pt x="148358" y="315278"/>
                  </a:lnTo>
                  <a:lnTo>
                    <a:pt x="182708" y="294485"/>
                  </a:lnTo>
                  <a:lnTo>
                    <a:pt x="218246" y="276499"/>
                  </a:lnTo>
                  <a:lnTo>
                    <a:pt x="254803" y="261379"/>
                  </a:lnTo>
                  <a:lnTo>
                    <a:pt x="292211" y="249174"/>
                  </a:lnTo>
                  <a:lnTo>
                    <a:pt x="342331" y="231222"/>
                  </a:lnTo>
                  <a:lnTo>
                    <a:pt x="394021" y="231222"/>
                  </a:lnTo>
                  <a:lnTo>
                    <a:pt x="394021" y="231222"/>
                  </a:lnTo>
                  <a:lnTo>
                    <a:pt x="352495" y="200307"/>
                  </a:lnTo>
                  <a:lnTo>
                    <a:pt x="318708" y="160168"/>
                  </a:lnTo>
                  <a:lnTo>
                    <a:pt x="294189" y="112247"/>
                  </a:lnTo>
                  <a:lnTo>
                    <a:pt x="293678" y="57423"/>
                  </a:lnTo>
                  <a:lnTo>
                    <a:pt x="309863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4015666" y="2533029"/>
              <a:ext cx="1642987" cy="864339"/>
            </a:xfrm>
            <a:custGeom>
              <a:avLst/>
              <a:pathLst>
                <a:path w="1642987" h="864339">
                  <a:moveTo>
                    <a:pt x="573731" y="218187"/>
                  </a:moveTo>
                  <a:lnTo>
                    <a:pt x="573731" y="191120"/>
                  </a:lnTo>
                  <a:lnTo>
                    <a:pt x="581686" y="150125"/>
                  </a:lnTo>
                  <a:lnTo>
                    <a:pt x="599095" y="111167"/>
                  </a:lnTo>
                  <a:lnTo>
                    <a:pt x="625527" y="75876"/>
                  </a:lnTo>
                  <a:lnTo>
                    <a:pt x="695041" y="73615"/>
                  </a:lnTo>
                  <a:lnTo>
                    <a:pt x="686223" y="123795"/>
                  </a:lnTo>
                  <a:lnTo>
                    <a:pt x="664638" y="165701"/>
                  </a:lnTo>
                  <a:lnTo>
                    <a:pt x="701076" y="147113"/>
                  </a:lnTo>
                  <a:lnTo>
                    <a:pt x="738067" y="129578"/>
                  </a:lnTo>
                  <a:lnTo>
                    <a:pt x="775586" y="113107"/>
                  </a:lnTo>
                  <a:lnTo>
                    <a:pt x="813612" y="97714"/>
                  </a:lnTo>
                  <a:lnTo>
                    <a:pt x="852121" y="83408"/>
                  </a:lnTo>
                  <a:lnTo>
                    <a:pt x="891089" y="70200"/>
                  </a:lnTo>
                  <a:lnTo>
                    <a:pt x="930492" y="58101"/>
                  </a:lnTo>
                  <a:lnTo>
                    <a:pt x="970306" y="47121"/>
                  </a:lnTo>
                  <a:lnTo>
                    <a:pt x="1010507" y="37268"/>
                  </a:lnTo>
                  <a:lnTo>
                    <a:pt x="1051071" y="28552"/>
                  </a:lnTo>
                  <a:lnTo>
                    <a:pt x="1091972" y="20980"/>
                  </a:lnTo>
                  <a:lnTo>
                    <a:pt x="1133187" y="14561"/>
                  </a:lnTo>
                  <a:lnTo>
                    <a:pt x="1174690" y="9303"/>
                  </a:lnTo>
                  <a:lnTo>
                    <a:pt x="1216456" y="5211"/>
                  </a:lnTo>
                  <a:lnTo>
                    <a:pt x="1258460" y="2293"/>
                  </a:lnTo>
                  <a:lnTo>
                    <a:pt x="1300676" y="554"/>
                  </a:lnTo>
                  <a:lnTo>
                    <a:pt x="1343080" y="0"/>
                  </a:lnTo>
                  <a:lnTo>
                    <a:pt x="1385645" y="635"/>
                  </a:lnTo>
                  <a:lnTo>
                    <a:pt x="1428347" y="2465"/>
                  </a:lnTo>
                  <a:lnTo>
                    <a:pt x="1471158" y="5493"/>
                  </a:lnTo>
                  <a:lnTo>
                    <a:pt x="1514053" y="9722"/>
                  </a:lnTo>
                  <a:lnTo>
                    <a:pt x="1557007" y="15157"/>
                  </a:lnTo>
                  <a:lnTo>
                    <a:pt x="1599994" y="21798"/>
                  </a:lnTo>
                  <a:lnTo>
                    <a:pt x="1642987" y="29648"/>
                  </a:lnTo>
                  <a:lnTo>
                    <a:pt x="1605341" y="52388"/>
                  </a:lnTo>
                  <a:lnTo>
                    <a:pt x="1567260" y="73940"/>
                  </a:lnTo>
                  <a:lnTo>
                    <a:pt x="1528773" y="94296"/>
                  </a:lnTo>
                  <a:lnTo>
                    <a:pt x="1489905" y="113450"/>
                  </a:lnTo>
                  <a:lnTo>
                    <a:pt x="1450686" y="131394"/>
                  </a:lnTo>
                  <a:lnTo>
                    <a:pt x="1411142" y="148124"/>
                  </a:lnTo>
                  <a:lnTo>
                    <a:pt x="1371302" y="163632"/>
                  </a:lnTo>
                  <a:lnTo>
                    <a:pt x="1331194" y="177914"/>
                  </a:lnTo>
                  <a:lnTo>
                    <a:pt x="1290845" y="190965"/>
                  </a:lnTo>
                  <a:lnTo>
                    <a:pt x="1250284" y="202782"/>
                  </a:lnTo>
                  <a:lnTo>
                    <a:pt x="1209539" y="213362"/>
                  </a:lnTo>
                  <a:lnTo>
                    <a:pt x="1168638" y="222701"/>
                  </a:lnTo>
                  <a:lnTo>
                    <a:pt x="1127609" y="230798"/>
                  </a:lnTo>
                  <a:lnTo>
                    <a:pt x="1086481" y="237651"/>
                  </a:lnTo>
                  <a:lnTo>
                    <a:pt x="1045282" y="243259"/>
                  </a:lnTo>
                  <a:lnTo>
                    <a:pt x="1004040" y="247621"/>
                  </a:lnTo>
                  <a:lnTo>
                    <a:pt x="962784" y="250738"/>
                  </a:lnTo>
                  <a:lnTo>
                    <a:pt x="921542" y="252610"/>
                  </a:lnTo>
                  <a:lnTo>
                    <a:pt x="880342" y="253239"/>
                  </a:lnTo>
                  <a:lnTo>
                    <a:pt x="839212" y="252626"/>
                  </a:lnTo>
                  <a:lnTo>
                    <a:pt x="798181" y="250774"/>
                  </a:lnTo>
                  <a:lnTo>
                    <a:pt x="757277" y="247686"/>
                  </a:lnTo>
                  <a:lnTo>
                    <a:pt x="716527" y="243366"/>
                  </a:lnTo>
                  <a:lnTo>
                    <a:pt x="654935" y="265070"/>
                  </a:lnTo>
                  <a:lnTo>
                    <a:pt x="686390" y="297072"/>
                  </a:lnTo>
                  <a:lnTo>
                    <a:pt x="712612" y="334722"/>
                  </a:lnTo>
                  <a:lnTo>
                    <a:pt x="732873" y="377329"/>
                  </a:lnTo>
                  <a:lnTo>
                    <a:pt x="746529" y="424120"/>
                  </a:lnTo>
                  <a:lnTo>
                    <a:pt x="709155" y="404583"/>
                  </a:lnTo>
                  <a:lnTo>
                    <a:pt x="675460" y="380988"/>
                  </a:lnTo>
                  <a:lnTo>
                    <a:pt x="645815" y="353758"/>
                  </a:lnTo>
                  <a:lnTo>
                    <a:pt x="620553" y="323351"/>
                  </a:lnTo>
                  <a:lnTo>
                    <a:pt x="599960" y="290251"/>
                  </a:lnTo>
                  <a:lnTo>
                    <a:pt x="573731" y="221056"/>
                  </a:lnTo>
                  <a:lnTo>
                    <a:pt x="572845" y="261327"/>
                  </a:lnTo>
                  <a:lnTo>
                    <a:pt x="570305" y="301545"/>
                  </a:lnTo>
                  <a:lnTo>
                    <a:pt x="566115" y="341660"/>
                  </a:lnTo>
                  <a:lnTo>
                    <a:pt x="560277" y="381622"/>
                  </a:lnTo>
                  <a:lnTo>
                    <a:pt x="552796" y="421378"/>
                  </a:lnTo>
                  <a:lnTo>
                    <a:pt x="543679" y="460880"/>
                  </a:lnTo>
                  <a:lnTo>
                    <a:pt x="532932" y="500076"/>
                  </a:lnTo>
                  <a:lnTo>
                    <a:pt x="520567" y="538916"/>
                  </a:lnTo>
                  <a:lnTo>
                    <a:pt x="506591" y="577351"/>
                  </a:lnTo>
                  <a:lnTo>
                    <a:pt x="491018" y="615330"/>
                  </a:lnTo>
                  <a:lnTo>
                    <a:pt x="473861" y="652804"/>
                  </a:lnTo>
                  <a:lnTo>
                    <a:pt x="455134" y="689725"/>
                  </a:lnTo>
                  <a:lnTo>
                    <a:pt x="434853" y="726043"/>
                  </a:lnTo>
                  <a:lnTo>
                    <a:pt x="413035" y="761712"/>
                  </a:lnTo>
                  <a:lnTo>
                    <a:pt x="389698" y="796682"/>
                  </a:lnTo>
                  <a:lnTo>
                    <a:pt x="364863" y="830906"/>
                  </a:lnTo>
                  <a:lnTo>
                    <a:pt x="338550" y="864339"/>
                  </a:lnTo>
                  <a:lnTo>
                    <a:pt x="327646" y="820530"/>
                  </a:lnTo>
                  <a:lnTo>
                    <a:pt x="319765" y="776899"/>
                  </a:lnTo>
                  <a:lnTo>
                    <a:pt x="314874" y="733613"/>
                  </a:lnTo>
                  <a:lnTo>
                    <a:pt x="312933" y="690838"/>
                  </a:lnTo>
                  <a:lnTo>
                    <a:pt x="313893" y="648737"/>
                  </a:lnTo>
                  <a:lnTo>
                    <a:pt x="317697" y="607468"/>
                  </a:lnTo>
                  <a:lnTo>
                    <a:pt x="324280" y="567188"/>
                  </a:lnTo>
                  <a:lnTo>
                    <a:pt x="333569" y="528050"/>
                  </a:lnTo>
                  <a:lnTo>
                    <a:pt x="345484" y="490200"/>
                  </a:lnTo>
                  <a:lnTo>
                    <a:pt x="307877" y="508315"/>
                  </a:lnTo>
                  <a:lnTo>
                    <a:pt x="268304" y="523613"/>
                  </a:lnTo>
                  <a:lnTo>
                    <a:pt x="226943" y="535960"/>
                  </a:lnTo>
                  <a:lnTo>
                    <a:pt x="183976" y="545230"/>
                  </a:lnTo>
                  <a:lnTo>
                    <a:pt x="139597" y="551309"/>
                  </a:lnTo>
                  <a:lnTo>
                    <a:pt x="94004" y="554095"/>
                  </a:lnTo>
                  <a:lnTo>
                    <a:pt x="47401" y="553496"/>
                  </a:lnTo>
                  <a:lnTo>
                    <a:pt x="0" y="549431"/>
                  </a:lnTo>
                  <a:lnTo>
                    <a:pt x="26993" y="515925"/>
                  </a:lnTo>
                  <a:lnTo>
                    <a:pt x="55278" y="483982"/>
                  </a:lnTo>
                  <a:lnTo>
                    <a:pt x="84794" y="453647"/>
                  </a:lnTo>
                  <a:lnTo>
                    <a:pt x="115478" y="424959"/>
                  </a:lnTo>
                  <a:lnTo>
                    <a:pt x="147265" y="397957"/>
                  </a:lnTo>
                  <a:lnTo>
                    <a:pt x="180092" y="372679"/>
                  </a:lnTo>
                  <a:lnTo>
                    <a:pt x="213890" y="349158"/>
                  </a:lnTo>
                  <a:lnTo>
                    <a:pt x="248594" y="327427"/>
                  </a:lnTo>
                  <a:lnTo>
                    <a:pt x="284133" y="307516"/>
                  </a:lnTo>
                  <a:lnTo>
                    <a:pt x="320440" y="289452"/>
                  </a:lnTo>
                  <a:lnTo>
                    <a:pt x="357443" y="273261"/>
                  </a:lnTo>
                  <a:lnTo>
                    <a:pt x="395072" y="258965"/>
                  </a:lnTo>
                  <a:lnTo>
                    <a:pt x="433255" y="246585"/>
                  </a:lnTo>
                  <a:lnTo>
                    <a:pt x="471921" y="236139"/>
                  </a:lnTo>
                  <a:lnTo>
                    <a:pt x="522040" y="218187"/>
                  </a:lnTo>
                  <a:lnTo>
                    <a:pt x="573731" y="218187"/>
                  </a:lnTo>
                  <a:lnTo>
                    <a:pt x="524095" y="200121"/>
                  </a:lnTo>
                  <a:lnTo>
                    <a:pt x="482243" y="165366"/>
                  </a:lnTo>
                  <a:lnTo>
                    <a:pt x="473899" y="99212"/>
                  </a:lnTo>
                  <a:lnTo>
                    <a:pt x="516834" y="131680"/>
                  </a:lnTo>
                  <a:lnTo>
                    <a:pt x="550496" y="171923"/>
                  </a:lnTo>
                  <a:lnTo>
                    <a:pt x="573731" y="218187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4197136" y="2384449"/>
              <a:ext cx="1375972" cy="951181"/>
            </a:xfrm>
            <a:custGeom>
              <a:avLst/>
              <a:pathLst>
                <a:path w="1375972" h="951181">
                  <a:moveTo>
                    <a:pt x="258948" y="493"/>
                  </a:moveTo>
                  <a:lnTo>
                    <a:pt x="305335" y="0"/>
                  </a:lnTo>
                  <a:lnTo>
                    <a:pt x="349994" y="5154"/>
                  </a:lnTo>
                  <a:lnTo>
                    <a:pt x="392260" y="15545"/>
                  </a:lnTo>
                  <a:lnTo>
                    <a:pt x="413901" y="57287"/>
                  </a:lnTo>
                  <a:lnTo>
                    <a:pt x="429732" y="100138"/>
                  </a:lnTo>
                  <a:lnTo>
                    <a:pt x="439718" y="143493"/>
                  </a:lnTo>
                  <a:lnTo>
                    <a:pt x="443880" y="186746"/>
                  </a:lnTo>
                  <a:lnTo>
                    <a:pt x="442294" y="229300"/>
                  </a:lnTo>
                  <a:lnTo>
                    <a:pt x="489571" y="198219"/>
                  </a:lnTo>
                  <a:lnTo>
                    <a:pt x="548429" y="180652"/>
                  </a:lnTo>
                  <a:lnTo>
                    <a:pt x="540143" y="242678"/>
                  </a:lnTo>
                  <a:lnTo>
                    <a:pt x="516222" y="295197"/>
                  </a:lnTo>
                  <a:lnTo>
                    <a:pt x="553019" y="277481"/>
                  </a:lnTo>
                  <a:lnTo>
                    <a:pt x="590429" y="260975"/>
                  </a:lnTo>
                  <a:lnTo>
                    <a:pt x="628422" y="245693"/>
                  </a:lnTo>
                  <a:lnTo>
                    <a:pt x="666968" y="231650"/>
                  </a:lnTo>
                  <a:lnTo>
                    <a:pt x="706036" y="218860"/>
                  </a:lnTo>
                  <a:lnTo>
                    <a:pt x="745595" y="207336"/>
                  </a:lnTo>
                  <a:lnTo>
                    <a:pt x="785613" y="197090"/>
                  </a:lnTo>
                  <a:lnTo>
                    <a:pt x="826060" y="188136"/>
                  </a:lnTo>
                  <a:lnTo>
                    <a:pt x="866902" y="180483"/>
                  </a:lnTo>
                  <a:lnTo>
                    <a:pt x="908108" y="174143"/>
                  </a:lnTo>
                  <a:lnTo>
                    <a:pt x="949645" y="169125"/>
                  </a:lnTo>
                  <a:lnTo>
                    <a:pt x="991481" y="165439"/>
                  </a:lnTo>
                  <a:lnTo>
                    <a:pt x="1033583" y="163092"/>
                  </a:lnTo>
                  <a:lnTo>
                    <a:pt x="1075918" y="162093"/>
                  </a:lnTo>
                  <a:lnTo>
                    <a:pt x="1118452" y="162448"/>
                  </a:lnTo>
                  <a:lnTo>
                    <a:pt x="1161152" y="164163"/>
                  </a:lnTo>
                  <a:lnTo>
                    <a:pt x="1203986" y="167244"/>
                  </a:lnTo>
                  <a:lnTo>
                    <a:pt x="1246918" y="171696"/>
                  </a:lnTo>
                  <a:lnTo>
                    <a:pt x="1289916" y="177523"/>
                  </a:lnTo>
                  <a:lnTo>
                    <a:pt x="1332945" y="184727"/>
                  </a:lnTo>
                  <a:lnTo>
                    <a:pt x="1375972" y="193311"/>
                  </a:lnTo>
                  <a:lnTo>
                    <a:pt x="1338309" y="214105"/>
                  </a:lnTo>
                  <a:lnTo>
                    <a:pt x="1300258" y="233764"/>
                  </a:lnTo>
                  <a:lnTo>
                    <a:pt x="1261844" y="252283"/>
                  </a:lnTo>
                  <a:lnTo>
                    <a:pt x="1223091" y="269656"/>
                  </a:lnTo>
                  <a:lnTo>
                    <a:pt x="1184026" y="285876"/>
                  </a:lnTo>
                  <a:lnTo>
                    <a:pt x="1144673" y="300939"/>
                  </a:lnTo>
                  <a:lnTo>
                    <a:pt x="1105059" y="314839"/>
                  </a:lnTo>
                  <a:lnTo>
                    <a:pt x="1065207" y="327572"/>
                  </a:lnTo>
                  <a:lnTo>
                    <a:pt x="1025145" y="339134"/>
                  </a:lnTo>
                  <a:lnTo>
                    <a:pt x="984897" y="349522"/>
                  </a:lnTo>
                  <a:lnTo>
                    <a:pt x="944490" y="358734"/>
                  </a:lnTo>
                  <a:lnTo>
                    <a:pt x="903948" y="366766"/>
                  </a:lnTo>
                  <a:lnTo>
                    <a:pt x="863298" y="373618"/>
                  </a:lnTo>
                  <a:lnTo>
                    <a:pt x="822566" y="379287"/>
                  </a:lnTo>
                  <a:lnTo>
                    <a:pt x="781777" y="383773"/>
                  </a:lnTo>
                  <a:lnTo>
                    <a:pt x="740957" y="387076"/>
                  </a:lnTo>
                  <a:lnTo>
                    <a:pt x="700133" y="389195"/>
                  </a:lnTo>
                  <a:lnTo>
                    <a:pt x="659328" y="390132"/>
                  </a:lnTo>
                  <a:lnTo>
                    <a:pt x="618571" y="389887"/>
                  </a:lnTo>
                  <a:lnTo>
                    <a:pt x="577885" y="388463"/>
                  </a:lnTo>
                  <a:lnTo>
                    <a:pt x="537297" y="385861"/>
                  </a:lnTo>
                  <a:lnTo>
                    <a:pt x="496833" y="382084"/>
                  </a:lnTo>
                  <a:lnTo>
                    <a:pt x="456518" y="377135"/>
                  </a:lnTo>
                  <a:lnTo>
                    <a:pt x="416377" y="371019"/>
                  </a:lnTo>
                  <a:lnTo>
                    <a:pt x="457814" y="390626"/>
                  </a:lnTo>
                  <a:lnTo>
                    <a:pt x="491882" y="424283"/>
                  </a:lnTo>
                  <a:lnTo>
                    <a:pt x="519197" y="461267"/>
                  </a:lnTo>
                  <a:lnTo>
                    <a:pt x="538803" y="505023"/>
                  </a:lnTo>
                  <a:lnTo>
                    <a:pt x="549542" y="554207"/>
                  </a:lnTo>
                  <a:lnTo>
                    <a:pt x="509591" y="528259"/>
                  </a:lnTo>
                  <a:lnTo>
                    <a:pt x="474157" y="497828"/>
                  </a:lnTo>
                  <a:lnTo>
                    <a:pt x="443655" y="463427"/>
                  </a:lnTo>
                  <a:lnTo>
                    <a:pt x="418456" y="425602"/>
                  </a:lnTo>
                  <a:lnTo>
                    <a:pt x="398873" y="384934"/>
                  </a:lnTo>
                  <a:lnTo>
                    <a:pt x="411009" y="426230"/>
                  </a:lnTo>
                  <a:lnTo>
                    <a:pt x="419531" y="468542"/>
                  </a:lnTo>
                  <a:lnTo>
                    <a:pt x="424376" y="511632"/>
                  </a:lnTo>
                  <a:lnTo>
                    <a:pt x="425496" y="555258"/>
                  </a:lnTo>
                  <a:lnTo>
                    <a:pt x="422858" y="599177"/>
                  </a:lnTo>
                  <a:lnTo>
                    <a:pt x="416440" y="643143"/>
                  </a:lnTo>
                  <a:lnTo>
                    <a:pt x="406238" y="686911"/>
                  </a:lnTo>
                  <a:lnTo>
                    <a:pt x="392260" y="730232"/>
                  </a:lnTo>
                  <a:lnTo>
                    <a:pt x="372302" y="766657"/>
                  </a:lnTo>
                  <a:lnTo>
                    <a:pt x="348718" y="801904"/>
                  </a:lnTo>
                  <a:lnTo>
                    <a:pt x="321579" y="835702"/>
                  </a:lnTo>
                  <a:lnTo>
                    <a:pt x="290977" y="867786"/>
                  </a:lnTo>
                  <a:lnTo>
                    <a:pt x="257018" y="897895"/>
                  </a:lnTo>
                  <a:lnTo>
                    <a:pt x="219829" y="925776"/>
                  </a:lnTo>
                  <a:lnTo>
                    <a:pt x="179550" y="951181"/>
                  </a:lnTo>
                  <a:lnTo>
                    <a:pt x="141061" y="930970"/>
                  </a:lnTo>
                  <a:lnTo>
                    <a:pt x="104346" y="908255"/>
                  </a:lnTo>
                  <a:lnTo>
                    <a:pt x="69566" y="883185"/>
                  </a:lnTo>
                  <a:lnTo>
                    <a:pt x="36870" y="855919"/>
                  </a:lnTo>
                  <a:lnTo>
                    <a:pt x="6393" y="826624"/>
                  </a:lnTo>
                  <a:lnTo>
                    <a:pt x="1245" y="781219"/>
                  </a:lnTo>
                  <a:lnTo>
                    <a:pt x="0" y="736845"/>
                  </a:lnTo>
                  <a:lnTo>
                    <a:pt x="2516" y="693800"/>
                  </a:lnTo>
                  <a:lnTo>
                    <a:pt x="8633" y="652366"/>
                  </a:lnTo>
                  <a:lnTo>
                    <a:pt x="18166" y="612812"/>
                  </a:lnTo>
                  <a:lnTo>
                    <a:pt x="30914" y="575389"/>
                  </a:lnTo>
                  <a:lnTo>
                    <a:pt x="56958" y="541313"/>
                  </a:lnTo>
                  <a:lnTo>
                    <a:pt x="85221" y="509941"/>
                  </a:lnTo>
                  <a:lnTo>
                    <a:pt x="115515" y="481398"/>
                  </a:lnTo>
                  <a:lnTo>
                    <a:pt x="147646" y="455799"/>
                  </a:lnTo>
                  <a:lnTo>
                    <a:pt x="181412" y="433246"/>
                  </a:lnTo>
                  <a:lnTo>
                    <a:pt x="216609" y="413832"/>
                  </a:lnTo>
                  <a:lnTo>
                    <a:pt x="253027" y="397634"/>
                  </a:lnTo>
                  <a:lnTo>
                    <a:pt x="290450" y="384718"/>
                  </a:lnTo>
                  <a:lnTo>
                    <a:pt x="364970" y="361954"/>
                  </a:lnTo>
                  <a:lnTo>
                    <a:pt x="392260" y="366766"/>
                  </a:lnTo>
                  <a:lnTo>
                    <a:pt x="392260" y="366766"/>
                  </a:lnTo>
                  <a:lnTo>
                    <a:pt x="365729" y="332535"/>
                  </a:lnTo>
                  <a:lnTo>
                    <a:pt x="341893" y="296298"/>
                  </a:lnTo>
                  <a:lnTo>
                    <a:pt x="320864" y="258214"/>
                  </a:lnTo>
                  <a:lnTo>
                    <a:pt x="302750" y="218448"/>
                  </a:lnTo>
                  <a:lnTo>
                    <a:pt x="287645" y="177169"/>
                  </a:lnTo>
                  <a:lnTo>
                    <a:pt x="275638" y="134553"/>
                  </a:lnTo>
                  <a:lnTo>
                    <a:pt x="266809" y="90779"/>
                  </a:lnTo>
                  <a:lnTo>
                    <a:pt x="261225" y="46030"/>
                  </a:lnTo>
                  <a:lnTo>
                    <a:pt x="258948" y="493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943737" y="1341557"/>
              <a:ext cx="1291318" cy="191800"/>
            </a:xfrm>
            <a:custGeom>
              <a:avLst/>
              <a:pathLst>
                <a:path w="1291318" h="191800">
                  <a:moveTo>
                    <a:pt x="0" y="191800"/>
                  </a:moveTo>
                  <a:lnTo>
                    <a:pt x="1291318" y="191800"/>
                  </a:lnTo>
                  <a:lnTo>
                    <a:pt x="12913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3989457" y="1355991"/>
              <a:ext cx="1199878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24" name="pg123"/>
            <p:cNvSpPr/>
            <p:nvPr/>
          </p:nvSpPr>
          <p:spPr>
            <a:xfrm>
              <a:off x="4738677" y="2427184"/>
              <a:ext cx="1343627" cy="191800"/>
            </a:xfrm>
            <a:custGeom>
              <a:avLst/>
              <a:pathLst>
                <a:path w="1343627" h="191800">
                  <a:moveTo>
                    <a:pt x="0" y="191800"/>
                  </a:moveTo>
                  <a:lnTo>
                    <a:pt x="1343627" y="191800"/>
                  </a:lnTo>
                  <a:lnTo>
                    <a:pt x="13436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tx124"/>
            <p:cNvSpPr/>
            <p:nvPr/>
          </p:nvSpPr>
          <p:spPr>
            <a:xfrm>
              <a:off x="4784397" y="2469481"/>
              <a:ext cx="2197598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26" name="pg125"/>
            <p:cNvSpPr/>
            <p:nvPr/>
          </p:nvSpPr>
          <p:spPr>
            <a:xfrm>
              <a:off x="3096489" y="3661713"/>
              <a:ext cx="1531720" cy="191800"/>
            </a:xfrm>
            <a:custGeom>
              <a:avLst/>
              <a:pathLst>
                <a:path w="1531720" h="191800">
                  <a:moveTo>
                    <a:pt x="0" y="191800"/>
                  </a:moveTo>
                  <a:lnTo>
                    <a:pt x="1531720" y="191800"/>
                  </a:lnTo>
                  <a:lnTo>
                    <a:pt x="15317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2907369" y="3676148"/>
              <a:ext cx="1675120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8" name="pg127"/>
            <p:cNvSpPr/>
            <p:nvPr/>
          </p:nvSpPr>
          <p:spPr>
            <a:xfrm>
              <a:off x="3217866" y="1420786"/>
              <a:ext cx="1844398" cy="191800"/>
            </a:xfrm>
            <a:custGeom>
              <a:avLst/>
              <a:pathLst>
                <a:path w="1844398" h="191800">
                  <a:moveTo>
                    <a:pt x="0" y="191800"/>
                  </a:moveTo>
                  <a:lnTo>
                    <a:pt x="1844398" y="191800"/>
                  </a:lnTo>
                  <a:lnTo>
                    <a:pt x="18443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3263586" y="1435289"/>
              <a:ext cx="175295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30" name="pg129"/>
            <p:cNvSpPr/>
            <p:nvPr/>
          </p:nvSpPr>
          <p:spPr>
            <a:xfrm>
              <a:off x="3096489" y="2883448"/>
              <a:ext cx="1370771" cy="191800"/>
            </a:xfrm>
            <a:custGeom>
              <a:avLst/>
              <a:pathLst>
                <a:path w="1370771" h="191800">
                  <a:moveTo>
                    <a:pt x="0" y="191800"/>
                  </a:moveTo>
                  <a:lnTo>
                    <a:pt x="1370771" y="191800"/>
                  </a:lnTo>
                  <a:lnTo>
                    <a:pt x="13707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tx130"/>
            <p:cNvSpPr/>
            <p:nvPr/>
          </p:nvSpPr>
          <p:spPr>
            <a:xfrm>
              <a:off x="2169654" y="2897950"/>
              <a:ext cx="225188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32" name="pg131"/>
            <p:cNvSpPr/>
            <p:nvPr/>
          </p:nvSpPr>
          <p:spPr>
            <a:xfrm>
              <a:off x="4464874" y="3661713"/>
              <a:ext cx="1617430" cy="191800"/>
            </a:xfrm>
            <a:custGeom>
              <a:avLst/>
              <a:pathLst>
                <a:path w="1617430" h="191800">
                  <a:moveTo>
                    <a:pt x="0" y="191800"/>
                  </a:moveTo>
                  <a:lnTo>
                    <a:pt x="1617430" y="191800"/>
                  </a:lnTo>
                  <a:lnTo>
                    <a:pt x="1617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4510594" y="3703394"/>
              <a:ext cx="1846541" cy="104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4" name="pg133"/>
            <p:cNvSpPr/>
            <p:nvPr/>
          </p:nvSpPr>
          <p:spPr>
            <a:xfrm>
              <a:off x="3096489" y="1648918"/>
              <a:ext cx="1379809" cy="191800"/>
            </a:xfrm>
            <a:custGeom>
              <a:avLst/>
              <a:pathLst>
                <a:path w="1379809" h="191800">
                  <a:moveTo>
                    <a:pt x="0" y="191800"/>
                  </a:moveTo>
                  <a:lnTo>
                    <a:pt x="1379809" y="191800"/>
                  </a:lnTo>
                  <a:lnTo>
                    <a:pt x="13798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>
              <a:off x="3059279" y="1692995"/>
              <a:ext cx="1371299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36" name="pg135"/>
            <p:cNvSpPr/>
            <p:nvPr/>
          </p:nvSpPr>
          <p:spPr>
            <a:xfrm>
              <a:off x="4738609" y="3312195"/>
              <a:ext cx="1343694" cy="191800"/>
            </a:xfrm>
            <a:custGeom>
              <a:avLst/>
              <a:pathLst>
                <a:path w="1343694" h="191800">
                  <a:moveTo>
                    <a:pt x="0" y="191800"/>
                  </a:moveTo>
                  <a:lnTo>
                    <a:pt x="1343694" y="191800"/>
                  </a:lnTo>
                  <a:lnTo>
                    <a:pt x="13436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4784329" y="3354492"/>
              <a:ext cx="1885631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8" name="pg137"/>
            <p:cNvSpPr/>
            <p:nvPr/>
          </p:nvSpPr>
          <p:spPr>
            <a:xfrm>
              <a:off x="3096489" y="3312195"/>
              <a:ext cx="977713" cy="191800"/>
            </a:xfrm>
            <a:custGeom>
              <a:avLst/>
              <a:pathLst>
                <a:path w="977713" h="191800">
                  <a:moveTo>
                    <a:pt x="0" y="191800"/>
                  </a:moveTo>
                  <a:lnTo>
                    <a:pt x="977713" y="191800"/>
                  </a:lnTo>
                  <a:lnTo>
                    <a:pt x="977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2874814" y="3328341"/>
              <a:ext cx="1153669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40" name="pg139"/>
            <p:cNvSpPr/>
            <p:nvPr/>
          </p:nvSpPr>
          <p:spPr>
            <a:xfrm>
              <a:off x="3959346" y="3969074"/>
              <a:ext cx="1260101" cy="191800"/>
            </a:xfrm>
            <a:custGeom>
              <a:avLst/>
              <a:pathLst>
                <a:path w="1260101" h="191800">
                  <a:moveTo>
                    <a:pt x="0" y="191800"/>
                  </a:moveTo>
                  <a:lnTo>
                    <a:pt x="1260101" y="191800"/>
                  </a:lnTo>
                  <a:lnTo>
                    <a:pt x="1260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4005066" y="4013151"/>
              <a:ext cx="116866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42" name="pg141"/>
            <p:cNvSpPr/>
            <p:nvPr/>
          </p:nvSpPr>
          <p:spPr>
            <a:xfrm>
              <a:off x="3096489" y="1998436"/>
              <a:ext cx="1183911" cy="191800"/>
            </a:xfrm>
            <a:custGeom>
              <a:avLst/>
              <a:pathLst>
                <a:path w="1183911" h="191800">
                  <a:moveTo>
                    <a:pt x="0" y="191800"/>
                  </a:moveTo>
                  <a:lnTo>
                    <a:pt x="1183911" y="191800"/>
                  </a:lnTo>
                  <a:lnTo>
                    <a:pt x="11839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2668616" y="2012939"/>
              <a:ext cx="1566065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44" name="pg143"/>
            <p:cNvSpPr/>
            <p:nvPr/>
          </p:nvSpPr>
          <p:spPr>
            <a:xfrm>
              <a:off x="3381243" y="3889845"/>
              <a:ext cx="1517643" cy="191800"/>
            </a:xfrm>
            <a:custGeom>
              <a:avLst/>
              <a:pathLst>
                <a:path w="1517643" h="191800">
                  <a:moveTo>
                    <a:pt x="0" y="191800"/>
                  </a:moveTo>
                  <a:lnTo>
                    <a:pt x="1517643" y="191800"/>
                  </a:lnTo>
                  <a:lnTo>
                    <a:pt x="15176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3426963" y="3907702"/>
              <a:ext cx="1426203" cy="128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46" name="pg145"/>
            <p:cNvSpPr/>
            <p:nvPr/>
          </p:nvSpPr>
          <p:spPr>
            <a:xfrm>
              <a:off x="3096489" y="2427184"/>
              <a:ext cx="2294384" cy="191800"/>
            </a:xfrm>
            <a:custGeom>
              <a:avLst/>
              <a:pathLst>
                <a:path w="2294384" h="191800">
                  <a:moveTo>
                    <a:pt x="0" y="191800"/>
                  </a:moveTo>
                  <a:lnTo>
                    <a:pt x="2294384" y="191800"/>
                  </a:lnTo>
                  <a:lnTo>
                    <a:pt x="2294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1246041" y="2441687"/>
              <a:ext cx="4099112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48" name="pg147"/>
            <p:cNvSpPr/>
            <p:nvPr/>
          </p:nvSpPr>
          <p:spPr>
            <a:xfrm>
              <a:off x="4664742" y="2883448"/>
              <a:ext cx="1417562" cy="191800"/>
            </a:xfrm>
            <a:custGeom>
              <a:avLst/>
              <a:pathLst>
                <a:path w="1417562" h="191800">
                  <a:moveTo>
                    <a:pt x="0" y="191800"/>
                  </a:moveTo>
                  <a:lnTo>
                    <a:pt x="1417562" y="191800"/>
                  </a:lnTo>
                  <a:lnTo>
                    <a:pt x="14175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4710462" y="2925745"/>
              <a:ext cx="2345469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50" name="pg149"/>
            <p:cNvSpPr/>
            <p:nvPr/>
          </p:nvSpPr>
          <p:spPr>
            <a:xfrm>
              <a:off x="4202137" y="1420786"/>
              <a:ext cx="1673182" cy="191800"/>
            </a:xfrm>
            <a:custGeom>
              <a:avLst/>
              <a:pathLst>
                <a:path w="1673182" h="191800">
                  <a:moveTo>
                    <a:pt x="0" y="191800"/>
                  </a:moveTo>
                  <a:lnTo>
                    <a:pt x="1673182" y="191800"/>
                  </a:lnTo>
                  <a:lnTo>
                    <a:pt x="1673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4247857" y="1462467"/>
              <a:ext cx="1581742" cy="104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52" name="pg151"/>
            <p:cNvSpPr/>
            <p:nvPr/>
          </p:nvSpPr>
          <p:spPr>
            <a:xfrm>
              <a:off x="4574924" y="1998436"/>
              <a:ext cx="1507380" cy="191800"/>
            </a:xfrm>
            <a:custGeom>
              <a:avLst/>
              <a:pathLst>
                <a:path w="1507380" h="191800">
                  <a:moveTo>
                    <a:pt x="0" y="191800"/>
                  </a:moveTo>
                  <a:lnTo>
                    <a:pt x="1507380" y="191800"/>
                  </a:lnTo>
                  <a:lnTo>
                    <a:pt x="15073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4620644" y="2012871"/>
              <a:ext cx="221300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54" name="pg153"/>
            <p:cNvSpPr/>
            <p:nvPr/>
          </p:nvSpPr>
          <p:spPr>
            <a:xfrm>
              <a:off x="4581459" y="1648918"/>
              <a:ext cx="1500845" cy="191800"/>
            </a:xfrm>
            <a:custGeom>
              <a:avLst/>
              <a:pathLst>
                <a:path w="1500845" h="191800">
                  <a:moveTo>
                    <a:pt x="0" y="191800"/>
                  </a:moveTo>
                  <a:lnTo>
                    <a:pt x="1500845" y="191800"/>
                  </a:lnTo>
                  <a:lnTo>
                    <a:pt x="15008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4627179" y="1665064"/>
              <a:ext cx="1613370" cy="129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56" name="pg155"/>
            <p:cNvSpPr/>
            <p:nvPr/>
          </p:nvSpPr>
          <p:spPr>
            <a:xfrm>
              <a:off x="3952673" y="3889845"/>
              <a:ext cx="2129631" cy="191800"/>
            </a:xfrm>
            <a:custGeom>
              <a:avLst/>
              <a:pathLst>
                <a:path w="2129631" h="191800">
                  <a:moveTo>
                    <a:pt x="0" y="191800"/>
                  </a:moveTo>
                  <a:lnTo>
                    <a:pt x="2129631" y="191800"/>
                  </a:lnTo>
                  <a:lnTo>
                    <a:pt x="21296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3998393" y="3932142"/>
              <a:ext cx="2080670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58" name="rc157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59"/>
            <p:cNvSpPr/>
            <p:nvPr/>
          </p:nvSpPr>
          <p:spPr>
            <a:xfrm>
              <a:off x="3218496" y="4510721"/>
              <a:ext cx="516731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61" name="rc160"/>
            <p:cNvSpPr/>
            <p:nvPr/>
          </p:nvSpPr>
          <p:spPr>
            <a:xfrm>
              <a:off x="3811143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902142" y="457868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83308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4317922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08922" y="457868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433986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51770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268067" y="457868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5199013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69"/>
            <p:cNvSpPr/>
            <p:nvPr/>
          </p:nvSpPr>
          <p:spPr>
            <a:xfrm>
              <a:off x="4106514" y="4553777"/>
              <a:ext cx="1354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4613294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1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472439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Breakdown by Type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103412" y="2644906"/>
              <a:ext cx="5985903" cy="1085163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103412" y="1439169"/>
              <a:ext cx="1904031" cy="108516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2103412" y="309520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142437" y="313591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76%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2103412" y="1889472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142437" y="1930174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919583" y="3102656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182413" y="1893273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769322" y="3187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9322" y="1981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0341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81399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259386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837373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993279" y="3967682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3528887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106874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684861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4" name="rc23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116830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125830" y="4496685"/>
              <a:ext cx="201456" cy="201456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2973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06368" y="4496685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4405875" y="4512581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586413" y="4508935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121181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6410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60986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49190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81581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23898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3438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24575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5005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120636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94299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9540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43716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98771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188422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525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91016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79144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63234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147845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35003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157515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157864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86702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49413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99445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64947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714038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7502037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354321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900085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782125" y="21753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60.2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0603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529201" y="33916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24607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35975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340277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96588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233216" y="237892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68562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727389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77934" y="325552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478643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305474" y="285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200384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81666" y="29179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922563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438066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325223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65376" y="231034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868862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222412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22412" y="197272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157241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784358" y="18377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284670" y="19052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939696" y="264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222412" y="271650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64101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6410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59215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49190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815814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81581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23898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125867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24575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1206368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120636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68754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9540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987714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98771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525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2776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91016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632342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63234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1575156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157515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1932191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193219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782457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86702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42961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99445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1932191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714038"/>
              <a:ext cx="193219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354321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354321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82374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782125" y="21753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60.2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106034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0603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529201" y="33916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416087" y="25128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35975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96588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77765" y="23778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68562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77934" y="318801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77934" y="325552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305474" y="285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17981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200384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22563" y="291794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922563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290220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65376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65376" y="231034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222412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072678" y="19727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157241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719838" y="18377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284670" y="19052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22412" y="264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222412" y="271650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83178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6410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37254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49190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165235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81581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1504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23898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782433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24575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120636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57340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9540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678332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98771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525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91016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591036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63234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21921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26602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157515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1866415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193219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963434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86702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28020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99445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48710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714038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7122009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354321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662767" y="2108056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782125" y="21753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60.2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942577" y="305298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0603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1725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529201" y="33916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072653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35975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90220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96588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863627" y="237892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68562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68553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77934" y="325552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222412" y="278295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305474" y="285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200384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81257" y="291794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922563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509440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556246" y="224389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65376" y="231034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56635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222412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53654" y="19727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157241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570424" y="18376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284670" y="19052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777327" y="264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222412" y="271650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6410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09980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49190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162126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81581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744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23898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24575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12013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120636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9540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98771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525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91016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63234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157515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150104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86702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99445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714038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8222412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354321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0028" y="2109114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782125" y="21753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60.2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911484" y="305298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0603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7669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529201" y="33916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35975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10356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96588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222412" y="23778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68562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77934" y="325552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305474" y="285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200384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29179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922563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34580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65376" y="231034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222412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91262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157241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18376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284670" y="19052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90220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222412" y="271650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43191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6410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77457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49190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37903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81581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33106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23898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24575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120636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75820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9540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1376842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98771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95924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525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91016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721073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63234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160591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157515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110176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963434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86702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63676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99445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22731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714038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722140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354321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64790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782125" y="21753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60.2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669255" y="305302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0603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323326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529201" y="33916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25128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35975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222412" y="372813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96588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048422" y="23778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68562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667063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77934" y="325552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386144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305474" y="285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222412" y="359420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200384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11293" y="29179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922563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96131" y="345917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222412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65376" y="231034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391980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222412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53654" y="19727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157241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26980" y="183879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284670" y="19052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517537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222412" y="271650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42123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6410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49190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7254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81581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23898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848133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24575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1206368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120636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88864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9540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1086677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98771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164441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525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91016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606335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632342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32628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945093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157515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22199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117102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86702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039105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99445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25979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714038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711456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354321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782125" y="21753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60.2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362770" y="305302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0603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86321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529201" y="33916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38354" y="25128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35975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96588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78865" y="237892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68562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376898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77934" y="325552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34639" y="27840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305474" y="285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200384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96555" y="291794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922563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616500" y="345807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235314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65376" y="231034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512216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222412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407322" y="19727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157241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329325" y="18377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284670" y="19052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550010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222412" y="271650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378502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6410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84186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49190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11104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81581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99769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58099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23898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83618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24575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1206368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120636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383177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39540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137876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98771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67147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525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8328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91016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41204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632342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66275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81908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157515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1792416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193219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18629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86702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61298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99445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168863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714038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668722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6354321" y="163519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32089" y="21077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782125" y="21753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60.2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01265" y="30540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106034" y="31205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7917" y="38631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290220" y="39307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871218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529201" y="33916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26408" y="25128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35975" y="258041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496588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673397" y="23778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68562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668984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77934" y="325552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61691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305474" y="285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73504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200384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702265" y="291794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922563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952977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29022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109301" y="224389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865376" y="231034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082636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222412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476519" y="197382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157241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03210" y="18377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284670" y="19052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78858" y="26478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222412" y="271650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Alive Nature's Way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121181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83178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60986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37254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137919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91016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23898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3438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1338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50056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94299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48508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43716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62207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188422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79144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47637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147845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21921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35003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26602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157864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186641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118227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49413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128020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649476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714038"/>
              <a:ext cx="48710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7502037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122009" y="16351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900085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662767" y="2175571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222412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46.6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669413" y="31204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33.3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200384" y="39307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529201" y="33916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24607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24111" y="258037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340277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90220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233216" y="237892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77530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727389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12300" y="325552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478643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222412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81666" y="29179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766599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438066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50944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325223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556246" y="231140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868862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56635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222412" y="197272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472493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784358" y="18377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70424" y="19052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939696" y="264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77327" y="271650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Sensory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5572027" y="2259835"/>
              <a:ext cx="1286331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5572027" y="2843249"/>
              <a:ext cx="972531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5572027" y="3232192"/>
              <a:ext cx="819095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5572027" y="1481950"/>
              <a:ext cx="1680595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572027" y="2065364"/>
              <a:ext cx="1386950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72027" y="1287479"/>
              <a:ext cx="2682460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572027" y="2648778"/>
              <a:ext cx="1144982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572027" y="1676422"/>
              <a:ext cx="1492500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572027" y="2454307"/>
              <a:ext cx="1253584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572027" y="3621134"/>
              <a:ext cx="699074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572027" y="4010076"/>
              <a:ext cx="449546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572027" y="3426663"/>
              <a:ext cx="702544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5572027" y="3037720"/>
              <a:ext cx="965878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5572027" y="1870893"/>
              <a:ext cx="1414865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572027" y="4204548"/>
              <a:ext cx="397678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572027" y="3815605"/>
              <a:ext cx="587372" cy="17502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5572027" y="225506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5611053" y="229577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5572027" y="283848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5611053" y="287918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5572027" y="322742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5611053" y="326812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5572027" y="147718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5611053" y="151788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5572027" y="206059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5611053" y="210129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5572027" y="1282712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5611053" y="1323414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5572027" y="264401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5611053" y="268471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5572027" y="167165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5611053" y="171235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5572027" y="244954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5611053" y="249024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pg39"/>
            <p:cNvSpPr/>
            <p:nvPr/>
          </p:nvSpPr>
          <p:spPr>
            <a:xfrm>
              <a:off x="5572027" y="361636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5611053" y="365706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pg41"/>
            <p:cNvSpPr/>
            <p:nvPr/>
          </p:nvSpPr>
          <p:spPr>
            <a:xfrm>
              <a:off x="5572027" y="400530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5611053" y="404601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pg43"/>
            <p:cNvSpPr/>
            <p:nvPr/>
          </p:nvSpPr>
          <p:spPr>
            <a:xfrm>
              <a:off x="5572027" y="342189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5611053" y="346259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6" name="pg45"/>
            <p:cNvSpPr/>
            <p:nvPr/>
          </p:nvSpPr>
          <p:spPr>
            <a:xfrm>
              <a:off x="5572027" y="303295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5611053" y="307365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8" name="pg47"/>
            <p:cNvSpPr/>
            <p:nvPr/>
          </p:nvSpPr>
          <p:spPr>
            <a:xfrm>
              <a:off x="5572027" y="186612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5611053" y="190682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50" name="pg49"/>
            <p:cNvSpPr/>
            <p:nvPr/>
          </p:nvSpPr>
          <p:spPr>
            <a:xfrm>
              <a:off x="5572027" y="419978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5611053" y="424048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2" name="pg51"/>
            <p:cNvSpPr/>
            <p:nvPr/>
          </p:nvSpPr>
          <p:spPr>
            <a:xfrm>
              <a:off x="5572027" y="381083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5611053" y="385154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672978" y="4203581"/>
              <a:ext cx="170229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919583" y="4009110"/>
              <a:ext cx="445569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2927498" y="3814639"/>
              <a:ext cx="244777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121248" y="3621954"/>
              <a:ext cx="1254025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3554436" y="3425622"/>
              <a:ext cx="1820837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825006" y="3234872"/>
              <a:ext cx="1550268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104951" y="3068901"/>
              <a:ext cx="127032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113607" y="2872495"/>
              <a:ext cx="226166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368103" y="2677354"/>
              <a:ext cx="2007170" cy="113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325613" y="2483552"/>
              <a:ext cx="204966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2825774" y="2289081"/>
              <a:ext cx="254950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2986508" y="2094610"/>
              <a:ext cx="238876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969765" y="1869852"/>
              <a:ext cx="2405508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621558" y="1677241"/>
              <a:ext cx="175371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655937" y="1510527"/>
              <a:ext cx="1719336" cy="1134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071018" y="1286439"/>
              <a:ext cx="1304255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70" name="pl69"/>
            <p:cNvSpPr/>
            <p:nvPr/>
          </p:nvSpPr>
          <p:spPr>
            <a:xfrm>
              <a:off x="5403109" y="42920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403109" y="40975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403109" y="3903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5403109" y="3708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5403109" y="35141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403109" y="33197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403109" y="31252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03109" y="2930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5403109" y="27362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403109" y="2541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403109" y="2347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5403109" y="21528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403109" y="19584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403109" y="1763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5403109" y="15694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403109" y="13749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57202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6518595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7465163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461894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08462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312651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Supplement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6410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83178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59215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37254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81581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137919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91016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23898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125867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13389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120636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68754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48508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98771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62207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27761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632342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47637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21921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157515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26602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1932191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186641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78245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118227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42961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128020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714038"/>
              <a:ext cx="48710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354321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122009" y="16351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882374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64.2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662767" y="2175571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106034" y="305302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669413" y="31204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33.3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200384" y="39307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529201" y="33916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416087" y="25128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24111" y="258037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90220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77765" y="23778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77530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77934" y="318801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36.7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12300" y="325552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222412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17981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22563" y="291794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766599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290220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50944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65376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556246" y="231140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222412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56635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072678" y="19727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472493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719838" y="18377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70424" y="19052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22412" y="264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77327" y="271650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Supplement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831788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831788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372547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37254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165235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137919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150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91016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23898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782433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1338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573407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48508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678332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62207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1932191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932191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59103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47637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219219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21921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266026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26602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1866415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186641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96343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118227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280204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128020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487107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714038"/>
              <a:ext cx="487107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7122009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122009" y="16351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662767" y="2108056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662767" y="2175571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942577" y="305298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39.9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669413" y="31204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33.3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1725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200384" y="39307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529201" y="33916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072653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24111" y="258037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90220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90220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863627" y="237892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77530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68553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12300" y="325552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222412" y="278295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222412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81257" y="291794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766599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509440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50944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556246" y="224389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556246" y="231140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56635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56635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53654" y="19727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472493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570424" y="18376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70424" y="19052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777327" y="264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77327" y="271650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Garden of life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83178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09980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37254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162126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137919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91016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744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23898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1338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120136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48508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62207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47637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21921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26602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186641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150104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118227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128020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714038"/>
              <a:ext cx="48710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8222412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122009" y="16351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0028" y="2109114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44.4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662767" y="2175571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911484" y="305298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669413" y="31204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33.3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290220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200384" y="39307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7669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529201" y="33916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290220" y="25128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24111" y="258037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10356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90220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222412" y="23778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77530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222412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71.8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12300" y="325552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90220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222412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222412" y="29179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45.1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766599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222412" y="345807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50944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290220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556246" y="231140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290220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56635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791262" y="197277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472493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222412" y="18376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70424" y="19052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290220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77327" y="271650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Nature Made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431919" cy="60764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831788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774570" cy="60764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37254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379035" cy="60764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1379193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33106" cy="60764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91016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0" cy="60764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23898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1932191" cy="60764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13389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1932191" cy="60764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758201" cy="60764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48508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1376842" cy="60764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622079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95924" cy="60764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932191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1932191" cy="60764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721073" cy="60764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476379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1605911" cy="60764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219219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1932191" cy="60764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266026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1101760" cy="60764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1866415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963434" cy="60764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1182273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636760" cy="60764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1280204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227316" cy="60764"/>
            </a:xfrm>
            <a:prstGeom prst="rect">
              <a:avLst/>
            </a:prstGeom>
            <a:solidFill>
              <a:srgbClr val="FF190D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714038"/>
              <a:ext cx="487107" cy="60764"/>
            </a:xfrm>
            <a:prstGeom prst="rect">
              <a:avLst/>
            </a:prstGeom>
            <a:solidFill>
              <a:srgbClr val="00D900">
                <a:alpha val="54901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722140" y="15676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122009" y="16351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64790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71.6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662767" y="2175571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669255" y="305302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669413" y="31204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33.3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323326" y="386321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200384" y="39307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21.6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290220" y="332308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529201" y="33916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222412" y="25128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24111" y="258037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222412" y="372813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90220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048422" y="23778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77530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667063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12300" y="325552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386144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222412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222412" y="359420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12.4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11293" y="29179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40.2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766599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34.5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896131" y="345917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50944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222412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556246" y="231140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391980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56635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253654" y="19727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472493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26980" y="183879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70424" y="19052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517537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77327" y="271650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54901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(M)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42123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83178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37254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7254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137919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91016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193219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23898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848133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1338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120636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88864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48508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108667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62207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164441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60633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47637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326280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219219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945093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26602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221996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1866415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117102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118227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03910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128020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25979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714038"/>
              <a:ext cx="48710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711456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122009" y="16351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222412" y="210780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77.9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662767" y="2175571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362770" y="305302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669413" y="31204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33.3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8222412" y="386321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45.9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200384" y="39307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222412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529201" y="33916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38354" y="25128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24111" y="258037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90220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78865" y="237892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77530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376898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12300" y="325552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34639" y="278401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222412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290220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96555" y="291794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766599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616500" y="345807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50944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235314" y="22428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556246" y="231140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512216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56635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407322" y="197277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472493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329325" y="18377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70424" y="19052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550010" y="264792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77327" y="271650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(W)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1874301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41572" y="2248179"/>
              <a:ext cx="741241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22397" y="2653273"/>
              <a:ext cx="560416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10814" y="2923337"/>
              <a:ext cx="471999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14379" y="1708053"/>
              <a:ext cx="968434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83590" y="2113147"/>
              <a:ext cx="79922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37060" y="1573021"/>
              <a:ext cx="1545753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823023" y="2518242"/>
              <a:ext cx="65979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622768" y="1843084"/>
              <a:ext cx="860045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760442" y="2383210"/>
              <a:ext cx="722371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9976" y="3193400"/>
              <a:ext cx="402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223765" y="3463463"/>
              <a:ext cx="25904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077976" y="3058368"/>
              <a:ext cx="404837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280489" y="3733526"/>
              <a:ext cx="202324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926231" y="2788305"/>
              <a:ext cx="556582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667505" y="1978116"/>
              <a:ext cx="815308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253653" y="3598494"/>
              <a:ext cx="229160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311727" y="3868557"/>
              <a:ext cx="171086" cy="1215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144343" y="3328431"/>
              <a:ext cx="338470" cy="121528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16229" y="22435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97054" y="264861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885470" y="291867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389036" y="170339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558247" y="210848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3485" y="1568361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697680" y="251358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497424" y="183842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635099" y="23785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54632" y="318874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098422" y="345880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52633" y="305370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155146" y="372886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800888" y="278364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542162" y="197345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128310" y="359383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186384" y="386389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19000" y="33237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79844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219023" y="4418096"/>
              <a:ext cx="219456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28023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508068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2629690" y="1483177"/>
              <a:ext cx="5758920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90220" y="1573021"/>
              <a:ext cx="378502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90220" y="1633785"/>
              <a:ext cx="831788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290220" y="2113147"/>
              <a:ext cx="184186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290220" y="2173912"/>
              <a:ext cx="137254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290220" y="3058368"/>
              <a:ext cx="11104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6290220" y="3119132"/>
              <a:ext cx="137919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6290220" y="3868557"/>
              <a:ext cx="997697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290220" y="3929321"/>
              <a:ext cx="910164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6290220" y="3328431"/>
              <a:ext cx="58099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6290220" y="3389195"/>
              <a:ext cx="23898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6290220" y="2518242"/>
              <a:ext cx="83618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6290220" y="2579006"/>
              <a:ext cx="11338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6290220" y="3733526"/>
              <a:ext cx="120636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6290220" y="3794290"/>
              <a:ext cx="0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6290220" y="2383210"/>
              <a:ext cx="383177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290220" y="2443975"/>
              <a:ext cx="485086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290220" y="3193400"/>
              <a:ext cx="1378764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290220" y="3254164"/>
              <a:ext cx="62207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290220" y="2788305"/>
              <a:ext cx="671470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290220" y="2849069"/>
              <a:ext cx="1932191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90220" y="3598494"/>
              <a:ext cx="83284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290220" y="3659258"/>
              <a:ext cx="0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290220" y="2923337"/>
              <a:ext cx="1412045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290220" y="2984101"/>
              <a:ext cx="147637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6290220" y="3463463"/>
              <a:ext cx="662757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6290220" y="3524227"/>
              <a:ext cx="219219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6290220" y="2248179"/>
              <a:ext cx="819081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6290220" y="2308943"/>
              <a:ext cx="266026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6290220" y="1708053"/>
              <a:ext cx="1792416" cy="60764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6290220" y="1768817"/>
              <a:ext cx="1866415" cy="6076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6290220" y="1978116"/>
              <a:ext cx="18629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6290220" y="2038880"/>
              <a:ext cx="1182273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6290220" y="1843084"/>
              <a:ext cx="1612989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6290220" y="1903848"/>
              <a:ext cx="1280204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6290220" y="2653273"/>
              <a:ext cx="1688638" cy="60764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6290220" y="2714038"/>
              <a:ext cx="487107" cy="60764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6668722" y="15676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122009" y="163519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132089" y="210775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74.3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662767" y="2175571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6401265" y="305408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669413" y="312049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33.3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7917" y="386316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200384" y="39307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21.6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871218" y="33230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529201" y="339166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26408" y="25128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24111" y="258037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496588" y="37281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290220" y="37956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673397" y="23778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775306" y="244538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668984" y="318805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12300" y="325552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61691" y="278295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222412" y="285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73504" y="35931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290220" y="366066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702265" y="291794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766599" y="298546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34.5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952977" y="34581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509440" y="352563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109301" y="224389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556246" y="2311407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082636" y="17027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156635" y="177022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476519" y="197382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472493" y="204028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903210" y="183773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70424" y="19052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78858" y="26478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777327" y="271650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798563" y="3864437"/>
              <a:ext cx="139732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950678" y="3752980"/>
              <a:ext cx="109309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873052" y="3594374"/>
              <a:ext cx="124835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863474" y="3459343"/>
              <a:ext cx="326750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599709" y="3324311"/>
              <a:ext cx="17950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037417" y="3190589"/>
              <a:ext cx="91961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829586" y="3054194"/>
              <a:ext cx="1335280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928795" y="2921891"/>
              <a:ext cx="11368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031442" y="2807759"/>
              <a:ext cx="93156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667949" y="2671309"/>
              <a:ext cx="165855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761264" y="2535786"/>
              <a:ext cx="1471925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745684" y="2401246"/>
              <a:ext cx="150308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562410" y="2266214"/>
              <a:ext cx="186963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621346" y="2131183"/>
              <a:ext cx="175176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615207" y="1973941"/>
              <a:ext cx="1764039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854198" y="1840274"/>
              <a:ext cx="128605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866803" y="1725597"/>
              <a:ext cx="1260847" cy="83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019000" y="1568847"/>
              <a:ext cx="95645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5782054" y="4348507"/>
              <a:ext cx="267614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921232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930232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7270913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7279913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6210277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7559958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401922" y="2183780"/>
              <a:ext cx="1204946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14%: Aroma Oaty Aroma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253761" y="2339064"/>
              <a:ext cx="1319650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Appearance Thickness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302442" y="2031207"/>
              <a:ext cx="1512112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Taste &amp; Flavor Oaty Flavor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959789" y="2500822"/>
              <a:ext cx="1927999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Aftertaste/Afterfeel Oaty Aftertflavor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1446326" y="1921218"/>
              <a:ext cx="167487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Texture/Mouthfeel Slimminess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311229" y="3977839"/>
              <a:ext cx="33863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Texture/Mouthfeel Stickiness/Tackiness on Tongue/Roof of Mouth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1449932" y="3979109"/>
              <a:ext cx="110892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Appearance Shine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1179870" y="4134918"/>
              <a:ext cx="1464367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8%: Appearance Surface Area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858104" y="2183833"/>
              <a:ext cx="142779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Aroma Sour Dairy Aroma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4071704" y="2069551"/>
              <a:ext cx="127719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Aroma Vitamin Aroma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661383" y="2384913"/>
              <a:ext cx="164465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Taste &amp; Flavor Vitamin Flavor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586595" y="1890735"/>
              <a:ext cx="203042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Aftertaste/Afterfeel Vitamin Afterflavor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785852" y="3977839"/>
              <a:ext cx="1572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Taste &amp; Flavor Musty Flavor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669704" y="3824727"/>
              <a:ext cx="195806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Aftertaste/Afterfeel Musty Afterflavor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82547" y="4181119"/>
              <a:ext cx="191609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7%: Texture/Mouthfeel Ease of Swallow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6226762" y="2203789"/>
              <a:ext cx="182568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Aftertaste/Afterfeel Salt Aftertaste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6574091" y="2051216"/>
              <a:ext cx="143991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9%: Taste &amp; Flavor Salt Taste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579343" y="3997794"/>
              <a:ext cx="112052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Aroma Malt Aroma</a:t>
              </a:r>
            </a:p>
          </p:txBody>
        </p:sp>
        <p:sp>
          <p:nvSpPr>
            <p:cNvPr id="23" name="rc22"/>
            <p:cNvSpPr/>
            <p:nvPr/>
          </p:nvSpPr>
          <p:spPr>
            <a:xfrm>
              <a:off x="755389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1479256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4: 14%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3322992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4046859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5: 13%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5890596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6656842" y="3117771"/>
              <a:ext cx="965522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6: 5%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755389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1479256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36%</a:t>
              </a:r>
            </a:p>
          </p:txBody>
        </p:sp>
        <p:sp>
          <p:nvSpPr>
            <p:cNvPr id="31" name="rc30"/>
            <p:cNvSpPr/>
            <p:nvPr/>
          </p:nvSpPr>
          <p:spPr>
            <a:xfrm>
              <a:off x="3322992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046859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17%</a:t>
              </a:r>
            </a:p>
          </p:txBody>
        </p:sp>
        <p:sp>
          <p:nvSpPr>
            <p:cNvPr id="33" name="rc32"/>
            <p:cNvSpPr/>
            <p:nvPr/>
          </p:nvSpPr>
          <p:spPr>
            <a:xfrm>
              <a:off x="5890596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614463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3: 15%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3030880" y="3306766"/>
              <a:ext cx="921248" cy="16387"/>
            </a:xfrm>
            <a:custGeom>
              <a:avLst/>
              <a:pathLst>
                <a:path w="921248" h="16387">
                  <a:moveTo>
                    <a:pt x="921248" y="0"/>
                  </a:moveTo>
                  <a:lnTo>
                    <a:pt x="0" y="1638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3952129" y="3278152"/>
              <a:ext cx="926203" cy="28614"/>
            </a:xfrm>
            <a:custGeom>
              <a:avLst/>
              <a:pathLst>
                <a:path w="926203" h="28614">
                  <a:moveTo>
                    <a:pt x="0" y="28614"/>
                  </a:moveTo>
                  <a:lnTo>
                    <a:pt x="92620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878333" y="2821337"/>
              <a:ext cx="263529" cy="456815"/>
            </a:xfrm>
            <a:custGeom>
              <a:avLst/>
              <a:pathLst>
                <a:path w="263529" h="456815">
                  <a:moveTo>
                    <a:pt x="0" y="456815"/>
                  </a:moveTo>
                  <a:lnTo>
                    <a:pt x="2635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878333" y="3278152"/>
              <a:ext cx="739859" cy="335813"/>
            </a:xfrm>
            <a:custGeom>
              <a:avLst/>
              <a:pathLst>
                <a:path w="739859" h="335813">
                  <a:moveTo>
                    <a:pt x="0" y="0"/>
                  </a:moveTo>
                  <a:lnTo>
                    <a:pt x="739859" y="33581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618192" y="3613966"/>
              <a:ext cx="772997" cy="16974"/>
            </a:xfrm>
            <a:custGeom>
              <a:avLst/>
              <a:pathLst>
                <a:path w="772997" h="16974">
                  <a:moveTo>
                    <a:pt x="0" y="0"/>
                  </a:moveTo>
                  <a:lnTo>
                    <a:pt x="772997" y="1697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618192" y="3613966"/>
              <a:ext cx="126548" cy="427898"/>
            </a:xfrm>
            <a:custGeom>
              <a:avLst/>
              <a:pathLst>
                <a:path w="126548" h="427898">
                  <a:moveTo>
                    <a:pt x="0" y="0"/>
                  </a:moveTo>
                  <a:lnTo>
                    <a:pt x="126548" y="42789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645469" y="2987450"/>
              <a:ext cx="385411" cy="335704"/>
            </a:xfrm>
            <a:custGeom>
              <a:avLst/>
              <a:pathLst>
                <a:path w="385411" h="335704">
                  <a:moveTo>
                    <a:pt x="385411" y="33570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85226" y="3323154"/>
              <a:ext cx="745654" cy="257358"/>
            </a:xfrm>
            <a:custGeom>
              <a:avLst/>
              <a:pathLst>
                <a:path w="745654" h="257358">
                  <a:moveTo>
                    <a:pt x="745654" y="0"/>
                  </a:moveTo>
                  <a:lnTo>
                    <a:pt x="0" y="25735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975609" y="2678747"/>
              <a:ext cx="166252" cy="142590"/>
            </a:xfrm>
            <a:custGeom>
              <a:avLst/>
              <a:pathLst>
                <a:path w="166252" h="142590">
                  <a:moveTo>
                    <a:pt x="166252" y="14259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41862" y="2389742"/>
              <a:ext cx="300928" cy="431595"/>
            </a:xfrm>
            <a:custGeom>
              <a:avLst/>
              <a:pathLst>
                <a:path w="300928" h="431595">
                  <a:moveTo>
                    <a:pt x="0" y="431595"/>
                  </a:moveTo>
                  <a:lnTo>
                    <a:pt x="300928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09422" y="3512794"/>
              <a:ext cx="575803" cy="67718"/>
            </a:xfrm>
            <a:custGeom>
              <a:avLst/>
              <a:pathLst>
                <a:path w="575803" h="67718">
                  <a:moveTo>
                    <a:pt x="575803" y="67718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65635" y="3580513"/>
              <a:ext cx="419590" cy="348259"/>
            </a:xfrm>
            <a:custGeom>
              <a:avLst/>
              <a:pathLst>
                <a:path w="419590" h="348259">
                  <a:moveTo>
                    <a:pt x="419590" y="0"/>
                  </a:moveTo>
                  <a:lnTo>
                    <a:pt x="0" y="34825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744740" y="4041864"/>
              <a:ext cx="123812" cy="158438"/>
            </a:xfrm>
            <a:custGeom>
              <a:avLst/>
              <a:pathLst>
                <a:path w="123812" h="158438">
                  <a:moveTo>
                    <a:pt x="0" y="0"/>
                  </a:moveTo>
                  <a:lnTo>
                    <a:pt x="123812" y="15843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744740" y="4041864"/>
              <a:ext cx="119426" cy="390377"/>
            </a:xfrm>
            <a:custGeom>
              <a:avLst/>
              <a:pathLst>
                <a:path w="119426" h="390377">
                  <a:moveTo>
                    <a:pt x="0" y="0"/>
                  </a:moveTo>
                  <a:lnTo>
                    <a:pt x="119426" y="39037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45469" y="2797365"/>
              <a:ext cx="27202" cy="190084"/>
            </a:xfrm>
            <a:custGeom>
              <a:avLst/>
              <a:pathLst>
                <a:path w="27202" h="190084">
                  <a:moveTo>
                    <a:pt x="0" y="190084"/>
                  </a:moveTo>
                  <a:lnTo>
                    <a:pt x="27202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40403" y="2710607"/>
              <a:ext cx="405066" cy="276843"/>
            </a:xfrm>
            <a:custGeom>
              <a:avLst/>
              <a:pathLst>
                <a:path w="405066" h="276843">
                  <a:moveTo>
                    <a:pt x="405066" y="276843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442790" y="2303945"/>
              <a:ext cx="250048" cy="85797"/>
            </a:xfrm>
            <a:custGeom>
              <a:avLst/>
              <a:pathLst>
                <a:path w="250048" h="85797">
                  <a:moveTo>
                    <a:pt x="0" y="85797"/>
                  </a:moveTo>
                  <a:lnTo>
                    <a:pt x="250048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442790" y="1979744"/>
              <a:ext cx="247120" cy="409998"/>
            </a:xfrm>
            <a:custGeom>
              <a:avLst/>
              <a:pathLst>
                <a:path w="247120" h="409998">
                  <a:moveTo>
                    <a:pt x="0" y="409998"/>
                  </a:moveTo>
                  <a:lnTo>
                    <a:pt x="24712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6391190" y="3630940"/>
              <a:ext cx="265306" cy="58779"/>
            </a:xfrm>
            <a:custGeom>
              <a:avLst/>
              <a:pathLst>
                <a:path w="265306" h="58779">
                  <a:moveTo>
                    <a:pt x="0" y="0"/>
                  </a:moveTo>
                  <a:lnTo>
                    <a:pt x="265306" y="5877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391190" y="3630940"/>
              <a:ext cx="719721" cy="9184"/>
            </a:xfrm>
            <a:custGeom>
              <a:avLst/>
              <a:pathLst>
                <a:path w="719721" h="9184">
                  <a:moveTo>
                    <a:pt x="0" y="0"/>
                  </a:moveTo>
                  <a:lnTo>
                    <a:pt x="719721" y="918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864166" y="4432242"/>
              <a:ext cx="227531" cy="215063"/>
            </a:xfrm>
            <a:custGeom>
              <a:avLst/>
              <a:pathLst>
                <a:path w="227531" h="215063">
                  <a:moveTo>
                    <a:pt x="0" y="0"/>
                  </a:moveTo>
                  <a:lnTo>
                    <a:pt x="227531" y="21506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794389" y="4432242"/>
              <a:ext cx="69776" cy="247823"/>
            </a:xfrm>
            <a:custGeom>
              <a:avLst/>
              <a:pathLst>
                <a:path w="69776" h="247823">
                  <a:moveTo>
                    <a:pt x="69776" y="0"/>
                  </a:moveTo>
                  <a:lnTo>
                    <a:pt x="0" y="24782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880578" y="2597192"/>
              <a:ext cx="359824" cy="113414"/>
            </a:xfrm>
            <a:custGeom>
              <a:avLst/>
              <a:pathLst>
                <a:path w="359824" h="113414">
                  <a:moveTo>
                    <a:pt x="359824" y="11341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111411" y="2475526"/>
              <a:ext cx="128991" cy="235080"/>
            </a:xfrm>
            <a:custGeom>
              <a:avLst/>
              <a:pathLst>
                <a:path w="128991" h="235080">
                  <a:moveTo>
                    <a:pt x="128991" y="23508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863186" y="3928772"/>
              <a:ext cx="2448" cy="208435"/>
            </a:xfrm>
            <a:custGeom>
              <a:avLst/>
              <a:pathLst>
                <a:path w="2448" h="208435">
                  <a:moveTo>
                    <a:pt x="2448" y="0"/>
                  </a:moveTo>
                  <a:lnTo>
                    <a:pt x="0" y="20843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10754" y="3928772"/>
              <a:ext cx="454880" cy="261691"/>
            </a:xfrm>
            <a:custGeom>
              <a:avLst/>
              <a:pathLst>
                <a:path w="454880" h="261691">
                  <a:moveTo>
                    <a:pt x="454880" y="0"/>
                  </a:moveTo>
                  <a:lnTo>
                    <a:pt x="0" y="261691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689911" y="1865553"/>
              <a:ext cx="266835" cy="114190"/>
            </a:xfrm>
            <a:custGeom>
              <a:avLst/>
              <a:pathLst>
                <a:path w="266835" h="114190">
                  <a:moveTo>
                    <a:pt x="0" y="114190"/>
                  </a:moveTo>
                  <a:lnTo>
                    <a:pt x="26683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689911" y="1610146"/>
              <a:ext cx="162988" cy="369597"/>
            </a:xfrm>
            <a:custGeom>
              <a:avLst/>
              <a:pathLst>
                <a:path w="162988" h="369597">
                  <a:moveTo>
                    <a:pt x="0" y="369597"/>
                  </a:moveTo>
                  <a:lnTo>
                    <a:pt x="162988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319202" y="3512794"/>
              <a:ext cx="390220" cy="49567"/>
            </a:xfrm>
            <a:custGeom>
              <a:avLst/>
              <a:pathLst>
                <a:path w="390220" h="49567">
                  <a:moveTo>
                    <a:pt x="390220" y="0"/>
                  </a:moveTo>
                  <a:lnTo>
                    <a:pt x="0" y="4956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362650" y="3385824"/>
              <a:ext cx="346772" cy="126969"/>
            </a:xfrm>
            <a:custGeom>
              <a:avLst/>
              <a:pathLst>
                <a:path w="346772" h="126969">
                  <a:moveTo>
                    <a:pt x="346772" y="126969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7110911" y="3532605"/>
              <a:ext cx="283173" cy="107520"/>
            </a:xfrm>
            <a:custGeom>
              <a:avLst/>
              <a:pathLst>
                <a:path w="283173" h="107520">
                  <a:moveTo>
                    <a:pt x="0" y="107520"/>
                  </a:moveTo>
                  <a:lnTo>
                    <a:pt x="28317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7110911" y="3640125"/>
              <a:ext cx="609545" cy="56036"/>
            </a:xfrm>
            <a:custGeom>
              <a:avLst/>
              <a:pathLst>
                <a:path w="609545" h="56036">
                  <a:moveTo>
                    <a:pt x="0" y="0"/>
                  </a:moveTo>
                  <a:lnTo>
                    <a:pt x="609545" y="5603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232641" y="4190464"/>
              <a:ext cx="178112" cy="232453"/>
            </a:xfrm>
            <a:custGeom>
              <a:avLst/>
              <a:pathLst>
                <a:path w="178112" h="232453">
                  <a:moveTo>
                    <a:pt x="178112" y="0"/>
                  </a:moveTo>
                  <a:lnTo>
                    <a:pt x="0" y="23245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039090" y="4190464"/>
              <a:ext cx="371663" cy="79169"/>
            </a:xfrm>
            <a:custGeom>
              <a:avLst/>
              <a:pathLst>
                <a:path w="371663" h="79169">
                  <a:moveTo>
                    <a:pt x="371663" y="0"/>
                  </a:moveTo>
                  <a:lnTo>
                    <a:pt x="0" y="7916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720456" y="3625087"/>
              <a:ext cx="384452" cy="71073"/>
            </a:xfrm>
            <a:custGeom>
              <a:avLst/>
              <a:pathLst>
                <a:path w="384452" h="71073">
                  <a:moveTo>
                    <a:pt x="0" y="71073"/>
                  </a:moveTo>
                  <a:lnTo>
                    <a:pt x="384452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720456" y="3696161"/>
              <a:ext cx="347643" cy="128180"/>
            </a:xfrm>
            <a:custGeom>
              <a:avLst/>
              <a:pathLst>
                <a:path w="347643" h="128180">
                  <a:moveTo>
                    <a:pt x="0" y="0"/>
                  </a:moveTo>
                  <a:lnTo>
                    <a:pt x="347643" y="12818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852899" y="1420618"/>
              <a:ext cx="261964" cy="189528"/>
            </a:xfrm>
            <a:custGeom>
              <a:avLst/>
              <a:pathLst>
                <a:path w="261964" h="189528">
                  <a:moveTo>
                    <a:pt x="0" y="189528"/>
                  </a:moveTo>
                  <a:lnTo>
                    <a:pt x="26196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818404" y="1354974"/>
              <a:ext cx="34494" cy="255172"/>
            </a:xfrm>
            <a:custGeom>
              <a:avLst/>
              <a:pathLst>
                <a:path w="34494" h="255172">
                  <a:moveTo>
                    <a:pt x="34494" y="25517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925145" y="1833952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786803" y="132337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331049" y="3354223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762788" y="4648464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8036498" y="379274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48977" y="25655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41070" y="276576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31585" y="4105607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944008" y="26471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201040" y="4391316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624895" y="365811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7362483" y="350100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6083262" y="1389016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287600" y="3530760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6060096" y="4615704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8073307" y="359348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661237" y="227234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836951" y="4168702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007489" y="4238032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079810" y="24439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5235240" y="1721131"/>
              <a:ext cx="1861093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Aftertaste/Afterfeel Bitter Aftertaste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819224" y="1207621"/>
              <a:ext cx="1934610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Aftertaste/Afterfeel Musty Afterflavor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426140" y="3267103"/>
              <a:ext cx="1901204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Aftertaste/Afterfeel Oaty Aftertflavor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943545" y="4711438"/>
              <a:ext cx="1787517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Aftertaste/Afterfeel Salt Aftertaste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396830" y="3876039"/>
              <a:ext cx="2015008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Aftertaste/Afterfeel Vitamin Afterflavor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176996" y="2626869"/>
              <a:ext cx="991124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Appearance Shine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186767" y="2826506"/>
              <a:ext cx="1386057" cy="1116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Appearance Surface Area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459106" y="3971887"/>
              <a:ext cx="1225261" cy="110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Appearance Thickness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266102" y="2732260"/>
              <a:ext cx="1004004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Aroma Malt Aroma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924619" y="4450544"/>
              <a:ext cx="1030823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Aroma Oaty Aroma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247793" y="3542513"/>
              <a:ext cx="1345417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Aroma Sour Dairy Aroma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595831" y="3389440"/>
              <a:ext cx="1178092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Aroma Vitamin Aroma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570143" y="1448871"/>
              <a:ext cx="1505977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Taste &amp; Flavor Musty Flavor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382090" y="3491191"/>
              <a:ext cx="1439106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Taste &amp; Flavor Oaty Flavor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5620390" y="4503014"/>
              <a:ext cx="1358885" cy="89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Taste &amp; Flavor Salt Taste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825606" y="3676392"/>
              <a:ext cx="1586375" cy="89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Taste &amp; Flavor Vitamin Flavor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526840" y="2355708"/>
              <a:ext cx="1914672" cy="892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Texture/Mouthfeel Ease Of Swallow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269552" y="4032813"/>
              <a:ext cx="1613606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Texture/Mouthfeel Roughness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101827" y="4278978"/>
              <a:ext cx="1619958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Texture/Mouthfeel Slimminess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731520" y="2307687"/>
              <a:ext cx="3574977" cy="11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Texture/Mouthfeel Stickiness/Tackiness On Tongue/Roof Of Mouth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Respondent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556025" y="2560892"/>
              <a:ext cx="617584" cy="545267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556025" y="1955039"/>
              <a:ext cx="640912" cy="545267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556025" y="1349186"/>
              <a:ext cx="5554843" cy="545267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556025" y="3772597"/>
              <a:ext cx="482194" cy="545267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56025" y="3166744"/>
              <a:ext cx="591680" cy="545267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2556025" y="27412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2595051" y="27819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13" name="pg12"/>
            <p:cNvSpPr/>
            <p:nvPr/>
          </p:nvSpPr>
          <p:spPr>
            <a:xfrm>
              <a:off x="2556025" y="213539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2595051" y="217609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15" name="pg14"/>
            <p:cNvSpPr/>
            <p:nvPr/>
          </p:nvSpPr>
          <p:spPr>
            <a:xfrm>
              <a:off x="2556025" y="1529541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595051" y="1570243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17" name="pg16"/>
            <p:cNvSpPr/>
            <p:nvPr/>
          </p:nvSpPr>
          <p:spPr>
            <a:xfrm>
              <a:off x="2556025" y="395295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2595051" y="399365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9" name="pg18"/>
            <p:cNvSpPr/>
            <p:nvPr/>
          </p:nvSpPr>
          <p:spPr>
            <a:xfrm>
              <a:off x="2556025" y="334709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2595051" y="338780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436537" y="3988825"/>
              <a:ext cx="779115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Aroma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521221" y="3381112"/>
              <a:ext cx="69443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Color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944488" y="2746908"/>
              <a:ext cx="2711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317698" y="2140980"/>
              <a:ext cx="89795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Consumption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19583" y="1533342"/>
              <a:ext cx="129606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Ease of swallowing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2243488" y="40452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243488" y="34393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243488" y="283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243488" y="2227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43488" y="16218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556025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33468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710911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7288354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2445892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3980956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558400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7135843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SK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C146E530A4044CAEB2E8C360CBD233" ma:contentTypeVersion="13" ma:contentTypeDescription="Create a new document." ma:contentTypeScope="" ma:versionID="65372e3691e396b4258b8db6583dd30f">
  <xsd:schema xmlns:xsd="http://www.w3.org/2001/XMLSchema" xmlns:xs="http://www.w3.org/2001/XMLSchema" xmlns:p="http://schemas.microsoft.com/office/2006/metadata/properties" xmlns:ns3="f226fd05-113f-4de8-a166-719937a4c092" xmlns:ns4="10e9874e-203f-4f74-a8a1-385c3dcf9e9d" targetNamespace="http://schemas.microsoft.com/office/2006/metadata/properties" ma:root="true" ma:fieldsID="acf2d77bbcbfa6db451120e76045e2ec" ns3:_="" ns4:_="">
    <xsd:import namespace="f226fd05-113f-4de8-a166-719937a4c092"/>
    <xsd:import namespace="10e9874e-203f-4f74-a8a1-385c3dcf9e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d05-113f-4de8-a166-719937a4c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9874e-203f-4f74-a8a1-385c3dcf9e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ED799-E40B-420E-8DCA-D70377D05C92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0e9874e-203f-4f74-a8a1-385c3dcf9e9d"/>
    <ds:schemaRef ds:uri="f226fd05-113f-4de8-a166-719937a4c09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F8BAB3-5AF8-4F76-89D5-587954466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68FF5A-023C-4155-8DE5-9A9DCEFAE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d05-113f-4de8-a166-719937a4c092"/>
    <ds:schemaRef ds:uri="10e9874e-203f-4f74-a8a1-385c3dcf9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2031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Architects Daughter</vt:lpstr>
      <vt:lpstr>Arial</vt:lpstr>
      <vt:lpstr>Calibri</vt:lpstr>
      <vt:lpstr>Cambria</vt:lpstr>
      <vt:lpstr>Helvetica</vt:lpstr>
      <vt:lpstr>Helvetica Light</vt:lpstr>
      <vt:lpstr>GSK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What is NGS E2E</dc:title>
  <dc:creator>Kate Llewellyn</dc:creator>
  <cp:lastModifiedBy/>
  <cp:revision>184</cp:revision>
  <dcterms:created xsi:type="dcterms:W3CDTF">2018-11-28T14:35:34Z</dcterms:created>
  <dcterms:modified xsi:type="dcterms:W3CDTF">2021-04-14T11:25:47Z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0x010100C7C146E530A4044CAEB2E8C360CBD233</vt:lpwstr>
  </property>
</Properties>
</file>