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B51170-2664-4233-84D1-CC3D3F268256}"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2043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E3B51170-2664-4233-84D1-CC3D3F268256}" type="datetimeFigureOut">
              <a:rPr lang="en-IN" smtClean="0"/>
              <a:t>23-07-2023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4270469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B51170-2664-4233-84D1-CC3D3F268256}"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1828398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B51170-2664-4233-84D1-CC3D3F268256}"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50919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B51170-2664-4233-84D1-CC3D3F268256}"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3832413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B51170-2664-4233-84D1-CC3D3F268256}"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80362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B51170-2664-4233-84D1-CC3D3F268256}"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1949751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B51170-2664-4233-84D1-CC3D3F268256}"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1495811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B51170-2664-4233-84D1-CC3D3F268256}"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184739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B51170-2664-4233-84D1-CC3D3F268256}"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196672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B51170-2664-4233-84D1-CC3D3F268256}"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372757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B51170-2664-4233-84D1-CC3D3F268256}"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14014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B51170-2664-4233-84D1-CC3D3F268256}" type="datetimeFigureOut">
              <a:rPr lang="en-IN" smtClean="0"/>
              <a:t>23-07-2023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58631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B51170-2664-4233-84D1-CC3D3F268256}" type="datetimeFigureOut">
              <a:rPr lang="en-IN" smtClean="0"/>
              <a:t>23-07-2023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385609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B51170-2664-4233-84D1-CC3D3F268256}" type="datetimeFigureOut">
              <a:rPr lang="en-IN" smtClean="0"/>
              <a:t>23-07-2023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152526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B51170-2664-4233-84D1-CC3D3F268256}"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1246352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B51170-2664-4233-84D1-CC3D3F268256}"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30436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3B51170-2664-4233-84D1-CC3D3F268256}" type="datetimeFigureOut">
              <a:rPr lang="en-IN" smtClean="0"/>
              <a:t>23-07-2023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A7560F7-922B-4777-B9D9-670AAE88969B}" type="slidenum">
              <a:rPr lang="en-IN" smtClean="0"/>
              <a:t>‹#›</a:t>
            </a:fld>
            <a:endParaRPr lang="en-IN"/>
          </a:p>
        </p:txBody>
      </p:sp>
    </p:spTree>
    <p:extLst>
      <p:ext uri="{BB962C8B-B14F-4D97-AF65-F5344CB8AC3E}">
        <p14:creationId xmlns:p14="http://schemas.microsoft.com/office/powerpoint/2010/main" val="284042340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abyasachiMishraXD/desktop-tutorial.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IBM DATA ANALYSIS PROJECT</a:t>
            </a:r>
            <a:endParaRPr lang="en-IN" dirty="0"/>
          </a:p>
        </p:txBody>
      </p:sp>
      <p:sp>
        <p:nvSpPr>
          <p:cNvPr id="3" name="Subtitle 2"/>
          <p:cNvSpPr>
            <a:spLocks noGrp="1"/>
          </p:cNvSpPr>
          <p:nvPr>
            <p:ph type="subTitle" idx="1"/>
          </p:nvPr>
        </p:nvSpPr>
        <p:spPr>
          <a:xfrm>
            <a:off x="1154955" y="4777379"/>
            <a:ext cx="8825658" cy="1357413"/>
          </a:xfrm>
        </p:spPr>
        <p:txBody>
          <a:bodyPr>
            <a:normAutofit/>
          </a:bodyPr>
          <a:lstStyle/>
          <a:p>
            <a:r>
              <a:rPr lang="en-IN" dirty="0" smtClean="0"/>
              <a:t>(SUPERSTORE DATA)</a:t>
            </a:r>
          </a:p>
          <a:p>
            <a:endParaRPr lang="en-IN" dirty="0" smtClean="0"/>
          </a:p>
          <a:p>
            <a:r>
              <a:rPr lang="en-IN" dirty="0" smtClean="0"/>
              <a:t>-</a:t>
            </a:r>
            <a:r>
              <a:rPr lang="en-IN" b="1" dirty="0" smtClean="0"/>
              <a:t>SABYASACHI</a:t>
            </a:r>
            <a:r>
              <a:rPr lang="en-IN" dirty="0" smtClean="0"/>
              <a:t> </a:t>
            </a:r>
            <a:r>
              <a:rPr lang="en-IN" b="1" dirty="0" smtClean="0"/>
              <a:t>MISHRA</a:t>
            </a:r>
            <a:endParaRPr lang="en-IN" b="1" dirty="0"/>
          </a:p>
        </p:txBody>
      </p:sp>
    </p:spTree>
    <p:extLst>
      <p:ext uri="{BB962C8B-B14F-4D97-AF65-F5344CB8AC3E}">
        <p14:creationId xmlns:p14="http://schemas.microsoft.com/office/powerpoint/2010/main" val="3550055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85000" lnSpcReduction="10000"/>
          </a:bodyPr>
          <a:lstStyle/>
          <a:p>
            <a:r>
              <a:rPr lang="en-US" sz="1800" dirty="0" smtClean="0"/>
              <a:t>On </a:t>
            </a:r>
            <a:r>
              <a:rPr lang="en-US" sz="1800" dirty="0"/>
              <a:t>analyzing the Super Store's sales and profitability data, it was found that the Technology sub-category and specific products such as Phones and Chairs are our highest selling and most profitable items. To offset losses from less profitable products such as Bookcases and Tables, I recommend bundling them with the high-performing items</a:t>
            </a:r>
            <a:r>
              <a:rPr lang="en-US" sz="1800" dirty="0" smtClean="0"/>
              <a:t>.</a:t>
            </a:r>
          </a:p>
          <a:p>
            <a:pPr marL="0" indent="0">
              <a:buNone/>
            </a:pPr>
            <a:endParaRPr lang="en-US" sz="1800" dirty="0"/>
          </a:p>
          <a:p>
            <a:pPr marL="0" indent="0">
              <a:buNone/>
            </a:pPr>
            <a:endParaRPr lang="en-US" sz="1800" dirty="0" smtClean="0"/>
          </a:p>
          <a:p>
            <a:pPr marL="0" indent="0">
              <a:buNone/>
            </a:pPr>
            <a:r>
              <a:rPr lang="en-US" sz="1800" dirty="0" smtClean="0"/>
              <a:t>    </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r>
              <a:rPr lang="en-US" sz="1800" b="1" i="1" dirty="0" smtClean="0"/>
              <a:t>    </a:t>
            </a:r>
            <a:r>
              <a:rPr lang="en-US" sz="1800" b="1" i="1" u="sng" dirty="0" smtClean="0"/>
              <a:t>Conclusion-1:</a:t>
            </a:r>
          </a:p>
          <a:p>
            <a:pPr marL="0" indent="0">
              <a:buNone/>
            </a:pPr>
            <a:endParaRPr lang="en-US" sz="1800" dirty="0" smtClean="0"/>
          </a:p>
          <a:p>
            <a:r>
              <a:rPr lang="en-US" sz="1800" dirty="0" smtClean="0"/>
              <a:t>For </a:t>
            </a:r>
            <a:r>
              <a:rPr lang="en-US" sz="1800" dirty="0"/>
              <a:t>customers looking for a home office setup, I suggest creating a package deal that includes a variety of office essentials such as a table, chairs, phone, copiers, storage, labels, fasteners, and bookcases. This is a great option for customers who are busy and may not have the time to select individual products</a:t>
            </a:r>
            <a:r>
              <a:rPr lang="en-US" sz="1800" dirty="0" smtClean="0"/>
              <a:t>.</a:t>
            </a:r>
          </a:p>
          <a:p>
            <a:pPr marL="0" indent="0">
              <a:buNone/>
            </a:pPr>
            <a:endParaRPr lang="en-US" sz="1800" dirty="0"/>
          </a:p>
          <a:p>
            <a:r>
              <a:rPr lang="en-US" sz="1800" dirty="0"/>
              <a:t>To address the issue of losses from selling Supplies, Bookcases, and Tables, I recommend considering dropping these products from our catalog or renegotiating with suppliers for a cheaper price.</a:t>
            </a:r>
          </a:p>
          <a:p>
            <a:pPr marL="0" indent="0">
              <a:buNone/>
            </a:pPr>
            <a:r>
              <a:rPr lang="en-US" sz="1800" dirty="0" smtClean="0"/>
              <a:t>       </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1" y="892579"/>
            <a:ext cx="8115300" cy="2628900"/>
          </a:xfrm>
          <a:prstGeom prst="rect">
            <a:avLst/>
          </a:prstGeom>
        </p:spPr>
      </p:pic>
    </p:spTree>
    <p:extLst>
      <p:ext uri="{BB962C8B-B14F-4D97-AF65-F5344CB8AC3E}">
        <p14:creationId xmlns:p14="http://schemas.microsoft.com/office/powerpoint/2010/main" val="3449428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1700" dirty="0"/>
              <a:t>Our customer base is primarily made up of Consumer and Corporate segments, which make up over 70% of our customers. To target these segments, I suggest offering special promotions and bundles for mass Consumer and Home Offices in the top 10 cities with the highest sales, and sending promotional emails or flyers to customers in the East and West regions</a:t>
            </a:r>
            <a:r>
              <a:rPr lang="en-US" sz="1700" dirty="0" smtClean="0"/>
              <a:t>.</a:t>
            </a:r>
          </a:p>
          <a:p>
            <a:pPr marL="0" indent="0">
              <a:buNone/>
            </a:pPr>
            <a:r>
              <a:rPr lang="en-US" sz="1700" dirty="0"/>
              <a:t> </a:t>
            </a:r>
            <a:r>
              <a:rPr lang="en-US" sz="1700" dirty="0" smtClean="0"/>
              <a:t>         </a:t>
            </a:r>
            <a:endParaRPr lang="en-IN" sz="17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20" y="758190"/>
            <a:ext cx="6972300" cy="3695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20" y="4570095"/>
            <a:ext cx="7324725" cy="2171700"/>
          </a:xfrm>
          <a:prstGeom prst="rect">
            <a:avLst/>
          </a:prstGeom>
        </p:spPr>
      </p:pic>
    </p:spTree>
    <p:extLst>
      <p:ext uri="{BB962C8B-B14F-4D97-AF65-F5344CB8AC3E}">
        <p14:creationId xmlns:p14="http://schemas.microsoft.com/office/powerpoint/2010/main" val="360527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1" cy="6858001"/>
          </a:xfrm>
        </p:spPr>
        <p:txBody>
          <a:bodyPr>
            <a:normAutofit/>
          </a:bodyPr>
          <a:lstStyle/>
          <a:p>
            <a:endParaRPr lang="en-US" sz="1700" dirty="0" smtClean="0"/>
          </a:p>
          <a:p>
            <a:r>
              <a:rPr lang="en-US" sz="1700" dirty="0" smtClean="0"/>
              <a:t>The </a:t>
            </a:r>
            <a:r>
              <a:rPr lang="en-US" sz="1700" dirty="0"/>
              <a:t>main reason for losses is discounts. To improve this, I recommend offering more discounts during festival seasons, as this will result in more sales. During these seasons, the discount rate is recommended to be not more 20% as more than a 20% discount brings in great </a:t>
            </a:r>
            <a:r>
              <a:rPr lang="en-US" sz="1700" dirty="0" smtClean="0"/>
              <a:t>losses.</a:t>
            </a:r>
          </a:p>
          <a:p>
            <a:endParaRPr lang="en-IN" sz="1700" dirty="0" smtClean="0"/>
          </a:p>
          <a:p>
            <a:endParaRPr lang="en-IN" sz="1700" dirty="0"/>
          </a:p>
          <a:p>
            <a:endParaRPr lang="en-IN" sz="1700" dirty="0" smtClean="0"/>
          </a:p>
          <a:p>
            <a:endParaRPr lang="en-IN" sz="1700" dirty="0"/>
          </a:p>
          <a:p>
            <a:endParaRPr lang="en-IN" sz="1700" dirty="0" smtClean="0"/>
          </a:p>
          <a:p>
            <a:endParaRPr lang="en-IN" sz="1700" dirty="0" smtClean="0"/>
          </a:p>
          <a:p>
            <a:endParaRPr lang="en-IN" sz="1700" dirty="0"/>
          </a:p>
          <a:p>
            <a:endParaRPr lang="en-IN" sz="1700" dirty="0" smtClean="0"/>
          </a:p>
          <a:p>
            <a:pPr marL="0" indent="0">
              <a:buNone/>
            </a:pPr>
            <a:r>
              <a:rPr lang="en-IN" sz="1700" dirty="0" smtClean="0"/>
              <a:t>     </a:t>
            </a:r>
            <a:r>
              <a:rPr lang="en-IN" sz="1700" b="1" i="1" u="sng" dirty="0" smtClean="0"/>
              <a:t>Conclusion-2:</a:t>
            </a:r>
          </a:p>
          <a:p>
            <a:r>
              <a:rPr lang="en-US" sz="1800" dirty="0"/>
              <a:t>Additionally, the home office segment needs improvement. In some cities, we have fewer sales, which may be due to a lack of awareness. Advertising in these cities may help increase sales. For advertising strategy, in the event that the company wants to run product package promos, It is advised that the most common items that are usually bought together to inform the company's decision.</a:t>
            </a:r>
          </a:p>
          <a:p>
            <a:endParaRPr lang="en-IN" sz="17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28" y="1327352"/>
            <a:ext cx="6101542" cy="2524125"/>
          </a:xfrm>
          <a:prstGeom prst="rect">
            <a:avLst/>
          </a:prstGeom>
        </p:spPr>
      </p:pic>
    </p:spTree>
    <p:extLst>
      <p:ext uri="{BB962C8B-B14F-4D97-AF65-F5344CB8AC3E}">
        <p14:creationId xmlns:p14="http://schemas.microsoft.com/office/powerpoint/2010/main" val="978419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GitHub link</a:t>
            </a:r>
            <a:r>
              <a:rPr lang="en-IN" dirty="0" smtClean="0"/>
              <a:t>:</a:t>
            </a:r>
            <a:endParaRPr lang="en-IN" dirty="0"/>
          </a:p>
        </p:txBody>
      </p:sp>
      <p:sp>
        <p:nvSpPr>
          <p:cNvPr id="3" name="Content Placeholder 2"/>
          <p:cNvSpPr>
            <a:spLocks noGrp="1"/>
          </p:cNvSpPr>
          <p:nvPr>
            <p:ph idx="1"/>
          </p:nvPr>
        </p:nvSpPr>
        <p:spPr/>
        <p:txBody>
          <a:bodyPr/>
          <a:lstStyle/>
          <a:p>
            <a:pPr marL="0" indent="0">
              <a:buNone/>
            </a:pPr>
            <a:r>
              <a:rPr lang="en-IN" dirty="0" smtClean="0">
                <a:hlinkClick r:id="rId2"/>
              </a:rPr>
              <a:t>https://github.com/SabyasachiMishraXD/desktop-tutorial.git</a:t>
            </a:r>
            <a:endParaRPr lang="en-IN" dirty="0"/>
          </a:p>
        </p:txBody>
      </p:sp>
    </p:spTree>
    <p:extLst>
      <p:ext uri="{BB962C8B-B14F-4D97-AF65-F5344CB8AC3E}">
        <p14:creationId xmlns:p14="http://schemas.microsoft.com/office/powerpoint/2010/main" val="355006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 </a:t>
            </a:r>
            <a:r>
              <a:rPr lang="en-IN" dirty="0" smtClean="0"/>
              <a:t>                THANK YOU</a:t>
            </a:r>
            <a:endParaRPr lang="en-IN" dirty="0"/>
          </a:p>
        </p:txBody>
      </p:sp>
    </p:spTree>
    <p:extLst>
      <p:ext uri="{BB962C8B-B14F-4D97-AF65-F5344CB8AC3E}">
        <p14:creationId xmlns:p14="http://schemas.microsoft.com/office/powerpoint/2010/main" val="2379452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lnSpcReduction="10000"/>
          </a:bodyPr>
          <a:lstStyle/>
          <a:p>
            <a:r>
              <a:rPr lang="en-US" dirty="0"/>
              <a:t>A multinational retail company has been making good sales from 2014 to 2017, but their recorded profits do not tally with the increasing amount of sales they have made throughout the period. As an </a:t>
            </a:r>
            <a:r>
              <a:rPr lang="en-US" dirty="0" smtClean="0"/>
              <a:t>initiative </a:t>
            </a:r>
            <a:r>
              <a:rPr lang="en-US" dirty="0"/>
              <a:t>of the company to keep increasing their sales, whilst maximizing their sales as best as possible, the </a:t>
            </a:r>
            <a:r>
              <a:rPr lang="en-US" dirty="0" smtClean="0"/>
              <a:t>campaign </a:t>
            </a:r>
            <a:r>
              <a:rPr lang="en-US" dirty="0"/>
              <a:t>titled </a:t>
            </a:r>
            <a:r>
              <a:rPr lang="en-US" b="1" dirty="0"/>
              <a:t>**'Operation  Increase Sales and Profit'(OISP)**</a:t>
            </a:r>
            <a:r>
              <a:rPr lang="en-US" dirty="0"/>
              <a:t> was launched.</a:t>
            </a:r>
          </a:p>
          <a:p>
            <a:r>
              <a:rPr lang="en-US" dirty="0" smtClean="0"/>
              <a:t> </a:t>
            </a:r>
            <a:r>
              <a:rPr lang="en-US" dirty="0"/>
              <a:t>As a part of the campaign </a:t>
            </a:r>
            <a:r>
              <a:rPr lang="en-US" dirty="0" smtClean="0"/>
              <a:t>initiative, </a:t>
            </a:r>
            <a:r>
              <a:rPr lang="en-US" dirty="0"/>
              <a:t>a Data Analyst is required to analyze the dataset that contains their four year daily sales records to draw insights from their "sitting" data before the management team of the company can take any actionable decision with regards to the campaign.</a:t>
            </a:r>
          </a:p>
          <a:p>
            <a:endParaRPr lang="en-IN" dirty="0"/>
          </a:p>
        </p:txBody>
      </p:sp>
    </p:spTree>
    <p:extLst>
      <p:ext uri="{BB962C8B-B14F-4D97-AF65-F5344CB8AC3E}">
        <p14:creationId xmlns:p14="http://schemas.microsoft.com/office/powerpoint/2010/main" val="327689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MY ROLE:</a:t>
            </a:r>
            <a:endParaRPr lang="en-IN" dirty="0"/>
          </a:p>
        </p:txBody>
      </p:sp>
      <p:sp>
        <p:nvSpPr>
          <p:cNvPr id="3" name="Content Placeholder 2"/>
          <p:cNvSpPr>
            <a:spLocks noGrp="1"/>
          </p:cNvSpPr>
          <p:nvPr>
            <p:ph idx="1"/>
          </p:nvPr>
        </p:nvSpPr>
        <p:spPr/>
        <p:txBody>
          <a:bodyPr/>
          <a:lstStyle/>
          <a:p>
            <a:r>
              <a:rPr lang="en-US" dirty="0"/>
              <a:t>To </a:t>
            </a:r>
            <a:r>
              <a:rPr lang="en-US" dirty="0" smtClean="0"/>
              <a:t>analyze </a:t>
            </a:r>
            <a:r>
              <a:rPr lang="en-US" dirty="0"/>
              <a:t>the given data and advise management on what to do to increase sales and profit as intended in the </a:t>
            </a:r>
            <a:r>
              <a:rPr lang="en-US" dirty="0" smtClean="0"/>
              <a:t>campaign </a:t>
            </a:r>
            <a:r>
              <a:rPr lang="en-US" dirty="0"/>
              <a:t>by outlaying the analytical steps inline with CRISP-DM(Cross Industry Standard Process for Data Mining)steps, asking the </a:t>
            </a:r>
            <a:r>
              <a:rPr lang="en-US" dirty="0" smtClean="0"/>
              <a:t>necessary </a:t>
            </a:r>
            <a:r>
              <a:rPr lang="en-US" dirty="0"/>
              <a:t>questions and providing answers based on the data.</a:t>
            </a:r>
          </a:p>
          <a:p>
            <a:r>
              <a:rPr lang="en-US" dirty="0" smtClean="0"/>
              <a:t> </a:t>
            </a:r>
            <a:r>
              <a:rPr lang="en-US" dirty="0"/>
              <a:t>Submit statistical summaries of the key variables considering the aim of the campaign to management including visualizations and a report on my findings.</a:t>
            </a:r>
          </a:p>
          <a:p>
            <a:pPr marL="0" indent="0">
              <a:buNone/>
            </a:pPr>
            <a:endParaRPr lang="en-IN" dirty="0"/>
          </a:p>
        </p:txBody>
      </p:sp>
    </p:spTree>
    <p:extLst>
      <p:ext uri="{BB962C8B-B14F-4D97-AF65-F5344CB8AC3E}">
        <p14:creationId xmlns:p14="http://schemas.microsoft.com/office/powerpoint/2010/main" val="1992719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FOLLOWED:</a:t>
            </a:r>
            <a:endParaRPr lang="en-IN" dirty="0"/>
          </a:p>
        </p:txBody>
      </p:sp>
      <p:sp>
        <p:nvSpPr>
          <p:cNvPr id="3" name="Content Placeholder 2"/>
          <p:cNvSpPr>
            <a:spLocks noGrp="1"/>
          </p:cNvSpPr>
          <p:nvPr>
            <p:ph idx="1"/>
          </p:nvPr>
        </p:nvSpPr>
        <p:spPr/>
        <p:txBody>
          <a:bodyPr/>
          <a:lstStyle/>
          <a:p>
            <a:r>
              <a:rPr lang="en-US" dirty="0"/>
              <a:t>Checked the summary statistics to identify any inconsistencies or outliers in the data.</a:t>
            </a:r>
          </a:p>
          <a:p>
            <a:r>
              <a:rPr lang="en-US" dirty="0"/>
              <a:t>Removed any duplicate records to ensure a high level of data accuracy.</a:t>
            </a:r>
          </a:p>
          <a:p>
            <a:r>
              <a:rPr lang="en-US" dirty="0"/>
              <a:t>Adding new columns to the dataset to capture additional information and insights.</a:t>
            </a:r>
          </a:p>
          <a:p>
            <a:r>
              <a:rPr lang="en-US" dirty="0"/>
              <a:t>Performed advanced techniques such as data imputation, outlier detection and handling, and data normalization to further improve the quality of the data</a:t>
            </a:r>
          </a:p>
          <a:p>
            <a:endParaRPr lang="en-IN" dirty="0"/>
          </a:p>
        </p:txBody>
      </p:sp>
    </p:spTree>
    <p:extLst>
      <p:ext uri="{BB962C8B-B14F-4D97-AF65-F5344CB8AC3E}">
        <p14:creationId xmlns:p14="http://schemas.microsoft.com/office/powerpoint/2010/main" val="3706380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ANALYSIS INSIGHTS AFTER EDA</a:t>
            </a:r>
            <a:endParaRPr lang="en-IN" dirty="0"/>
          </a:p>
        </p:txBody>
      </p:sp>
      <p:sp>
        <p:nvSpPr>
          <p:cNvPr id="3" name="Subtitle 2"/>
          <p:cNvSpPr>
            <a:spLocks noGrp="1"/>
          </p:cNvSpPr>
          <p:nvPr>
            <p:ph type="subTitle" idx="1"/>
          </p:nvPr>
        </p:nvSpPr>
        <p:spPr/>
        <p:txBody>
          <a:bodyPr/>
          <a:lstStyle/>
          <a:p>
            <a:r>
              <a:rPr lang="en-IN" dirty="0" smtClean="0"/>
              <a:t>(In Graphs)</a:t>
            </a:r>
            <a:endParaRPr lang="en-IN" dirty="0"/>
          </a:p>
        </p:txBody>
      </p:sp>
    </p:spTree>
    <p:extLst>
      <p:ext uri="{BB962C8B-B14F-4D97-AF65-F5344CB8AC3E}">
        <p14:creationId xmlns:p14="http://schemas.microsoft.com/office/powerpoint/2010/main" val="232421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633" y="182880"/>
            <a:ext cx="11071167" cy="6359235"/>
          </a:xfrm>
        </p:spPr>
        <p:txBody>
          <a:bodyPr/>
          <a:lstStyle/>
          <a:p>
            <a:pPr marL="0" indent="0">
              <a:buNone/>
            </a:pPr>
            <a:r>
              <a:rPr lang="en-IN" b="1" i="1" dirty="0" smtClean="0"/>
              <a:t>      Count of subcategory                                  </a:t>
            </a:r>
            <a:r>
              <a:rPr lang="en-IN" b="1" i="1" dirty="0" smtClean="0"/>
              <a:t>Most Preferred ship mode</a:t>
            </a:r>
          </a:p>
          <a:p>
            <a:pPr marL="0" indent="0">
              <a:buNone/>
            </a:pPr>
            <a:r>
              <a:rPr lang="en-IN" i="1" dirty="0"/>
              <a:t> </a:t>
            </a:r>
            <a:r>
              <a:rPr lang="en-IN" i="1" dirty="0" smtClean="0"/>
              <a:t>                                                                       </a:t>
            </a:r>
            <a:endParaRPr lang="en-IN" i="1" dirty="0" smtClean="0"/>
          </a:p>
          <a:p>
            <a:endParaRPr lang="en-IN" dirty="0" smtClean="0"/>
          </a:p>
          <a:p>
            <a:endParaRPr lang="en-IN" dirty="0"/>
          </a:p>
          <a:p>
            <a:endParaRPr lang="en-IN" dirty="0" smtClean="0"/>
          </a:p>
          <a:p>
            <a:endParaRPr lang="en-IN" dirty="0"/>
          </a:p>
          <a:p>
            <a:endParaRPr lang="en-IN" dirty="0" smtClean="0"/>
          </a:p>
          <a:p>
            <a:pPr marL="0" indent="0">
              <a:buNone/>
            </a:pPr>
            <a:r>
              <a:rPr lang="en-IN" b="1" i="1" dirty="0" smtClean="0"/>
              <a:t>   Segment</a:t>
            </a:r>
            <a:r>
              <a:rPr lang="en-IN" i="1" dirty="0" smtClean="0"/>
              <a:t>                                                      </a:t>
            </a:r>
            <a:r>
              <a:rPr lang="en-IN" b="1" i="1" dirty="0" smtClean="0"/>
              <a:t>Region</a:t>
            </a:r>
            <a:r>
              <a:rPr lang="en-IN" i="1" dirty="0" smtClean="0"/>
              <a:t>                                                              </a:t>
            </a:r>
            <a:endParaRPr lang="en-IN" i="1" dirty="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45" y="691226"/>
            <a:ext cx="3800475" cy="30411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9522" y="986530"/>
            <a:ext cx="4838700" cy="274588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052" y="4383864"/>
            <a:ext cx="4838700" cy="233521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2926" y="4383090"/>
            <a:ext cx="4838700" cy="2335989"/>
          </a:xfrm>
          <a:prstGeom prst="rect">
            <a:avLst/>
          </a:prstGeom>
        </p:spPr>
      </p:pic>
    </p:spTree>
    <p:extLst>
      <p:ext uri="{BB962C8B-B14F-4D97-AF65-F5344CB8AC3E}">
        <p14:creationId xmlns:p14="http://schemas.microsoft.com/office/powerpoint/2010/main" val="331979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690" y="116379"/>
            <a:ext cx="11928765" cy="6675120"/>
          </a:xfrm>
        </p:spPr>
        <p:txBody>
          <a:bodyPr/>
          <a:lstStyle/>
          <a:p>
            <a:pPr marL="0" indent="0">
              <a:buNone/>
            </a:pPr>
            <a:r>
              <a:rPr lang="en-IN" dirty="0" smtClean="0"/>
              <a:t>                                                   </a:t>
            </a:r>
            <a:r>
              <a:rPr lang="en-IN" b="1" i="1" dirty="0" smtClean="0"/>
              <a:t>Category</a:t>
            </a:r>
            <a:endParaRPr lang="en-IN" b="1" i="1"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b="1" dirty="0"/>
              <a:t> </a:t>
            </a:r>
            <a:r>
              <a:rPr lang="en-IN" b="1" dirty="0" smtClean="0"/>
              <a:t>                                                       </a:t>
            </a:r>
            <a:r>
              <a:rPr lang="en-IN" b="1" i="1" dirty="0" smtClean="0"/>
              <a:t>City</a:t>
            </a:r>
          </a:p>
          <a:p>
            <a:pPr marL="0" indent="0">
              <a:buNone/>
            </a:pPr>
            <a:r>
              <a:rPr lang="en-IN" dirty="0"/>
              <a:t> </a:t>
            </a:r>
            <a:r>
              <a:rPr lang="en-IN"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508" y="537642"/>
            <a:ext cx="4838700" cy="2524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271" y="3733974"/>
            <a:ext cx="11172825" cy="3057525"/>
          </a:xfrm>
          <a:prstGeom prst="rect">
            <a:avLst/>
          </a:prstGeom>
        </p:spPr>
      </p:pic>
    </p:spTree>
    <p:extLst>
      <p:ext uri="{BB962C8B-B14F-4D97-AF65-F5344CB8AC3E}">
        <p14:creationId xmlns:p14="http://schemas.microsoft.com/office/powerpoint/2010/main" val="373257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89" y="83128"/>
            <a:ext cx="12133811" cy="6716684"/>
          </a:xfrm>
        </p:spPr>
        <p:txBody>
          <a:bodyPr/>
          <a:lstStyle/>
          <a:p>
            <a:pPr marL="0" indent="0">
              <a:buNone/>
            </a:pPr>
            <a:r>
              <a:rPr lang="en-IN" dirty="0" smtClean="0"/>
              <a:t>                                                     </a:t>
            </a:r>
            <a:r>
              <a:rPr lang="en-IN" b="1" i="1" dirty="0"/>
              <a:t>State</a:t>
            </a:r>
          </a:p>
          <a:p>
            <a:pPr marL="0" indent="0">
              <a:buNone/>
            </a:pPr>
            <a:r>
              <a:rPr lang="en-IN" dirty="0" smtClean="0"/>
              <a:t>         </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a:p>
          <a:p>
            <a:pPr marL="0" indent="0">
              <a:buNone/>
            </a:pPr>
            <a:endParaRPr lang="en-IN" b="1" i="1" dirty="0" smtClean="0"/>
          </a:p>
          <a:p>
            <a:pPr marL="0" indent="0">
              <a:buNone/>
            </a:pPr>
            <a:r>
              <a:rPr lang="en-IN" b="1" i="1" dirty="0"/>
              <a:t> </a:t>
            </a:r>
            <a:r>
              <a:rPr lang="en-IN" b="1" i="1" dirty="0" smtClean="0"/>
              <a:t>                                                     Subcategory</a:t>
            </a:r>
          </a:p>
          <a:p>
            <a:pPr marL="0" indent="0">
              <a:buNone/>
            </a:pPr>
            <a:r>
              <a:rPr lang="en-IN" b="1" i="1" dirty="0"/>
              <a:t> </a:t>
            </a:r>
            <a:r>
              <a:rPr lang="en-IN" b="1" i="1" dirty="0" smtClean="0"/>
              <a:t>               </a:t>
            </a:r>
            <a:endParaRPr lang="en-IN" b="1"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709" y="593927"/>
            <a:ext cx="11220450" cy="30765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520" y="4181300"/>
            <a:ext cx="11220450" cy="2552009"/>
          </a:xfrm>
          <a:prstGeom prst="rect">
            <a:avLst/>
          </a:prstGeom>
        </p:spPr>
      </p:pic>
    </p:spTree>
    <p:extLst>
      <p:ext uri="{BB962C8B-B14F-4D97-AF65-F5344CB8AC3E}">
        <p14:creationId xmlns:p14="http://schemas.microsoft.com/office/powerpoint/2010/main" val="265404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FINDINGS, RECOMMENDATIONS AND CONCLUSIONS</a:t>
            </a:r>
          </a:p>
        </p:txBody>
      </p:sp>
    </p:spTree>
    <p:extLst>
      <p:ext uri="{BB962C8B-B14F-4D97-AF65-F5344CB8AC3E}">
        <p14:creationId xmlns:p14="http://schemas.microsoft.com/office/powerpoint/2010/main" val="65034841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59</TotalTime>
  <Words>618</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3</vt:lpstr>
      <vt:lpstr>Slice</vt:lpstr>
      <vt:lpstr>IBM DATA ANALYSIS PROJECT</vt:lpstr>
      <vt:lpstr>INTRODUCTION:</vt:lpstr>
      <vt:lpstr>MY ROLE:</vt:lpstr>
      <vt:lpstr>STEPS FOLLOWED:</vt:lpstr>
      <vt:lpstr>ANALYSIS INSIGHTS AFTER EDA</vt:lpstr>
      <vt:lpstr>PowerPoint Presentation</vt:lpstr>
      <vt:lpstr>PowerPoint Presentation</vt:lpstr>
      <vt:lpstr>PowerPoint Presentation</vt:lpstr>
      <vt:lpstr>FINDINGS, RECOMMENDATIONS AND CONCLUSIONS</vt:lpstr>
      <vt:lpstr>PowerPoint Presentation</vt:lpstr>
      <vt:lpstr>PowerPoint Presentation</vt:lpstr>
      <vt:lpstr>PowerPoint Presentation</vt:lpstr>
      <vt:lpstr>GitHub link:</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ANALYSIS PROJECT</dc:title>
  <dc:creator>Microsoft account</dc:creator>
  <cp:lastModifiedBy>Microsoft account</cp:lastModifiedBy>
  <cp:revision>8</cp:revision>
  <dcterms:created xsi:type="dcterms:W3CDTF">2023-07-23T01:48:25Z</dcterms:created>
  <dcterms:modified xsi:type="dcterms:W3CDTF">2023-07-23T02:48:13Z</dcterms:modified>
</cp:coreProperties>
</file>