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319" r:id="rId2"/>
    <p:sldId id="326" r:id="rId3"/>
    <p:sldId id="320" r:id="rId4"/>
    <p:sldId id="321" r:id="rId5"/>
    <p:sldId id="322" r:id="rId6"/>
    <p:sldId id="323" r:id="rId7"/>
    <p:sldId id="324" r:id="rId8"/>
    <p:sldId id="325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BDF2FF"/>
    <a:srgbClr val="61E1FF"/>
    <a:srgbClr val="66CCFF"/>
    <a:srgbClr val="00CC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36" autoAdjust="0"/>
  </p:normalViewPr>
  <p:slideViewPr>
    <p:cSldViewPr snapToGrid="0">
      <p:cViewPr varScale="1">
        <p:scale>
          <a:sx n="107" d="100"/>
          <a:sy n="107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4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Machine Leaning 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Future AI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80EA17A7-29E7-445F-A432-5D8A4833BD42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0C469A-3F16-4B84-B7F6-9F65AECEB6CA}" type="presOf" srcId="{501AF595-CDAB-4781-8D72-261990F91909}" destId="{80EA17A7-29E7-445F-A432-5D8A4833BD42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48EF537F-6674-4120-9F01-86BA52C6DA07}" type="presOf" srcId="{6B409A86-D65B-4B24-AD2D-5E9A37AF4C28}" destId="{26F97F4A-A8CC-4CDB-B4F3-B135E46B1D0E}" srcOrd="0" destOrd="0" presId="urn:microsoft.com/office/officeart/2005/8/layout/chevronAccent+Icon"/>
    <dgm:cxn modelId="{DE308711-D6CC-482A-983E-4A55C6469ABA}" type="presOf" srcId="{31493473-0B05-47C4-AEA5-EDE16CDDBF02}" destId="{4903C6AB-53DF-4BB4-9561-B90C7AC44781}" srcOrd="0" destOrd="0" presId="urn:microsoft.com/office/officeart/2005/8/layout/chevronAccent+Icon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5F035750-F528-4596-83AF-6C5BD7AB84FA}" type="presOf" srcId="{134F9BF5-FFB0-46E3-9A9C-A2CAC8FE582F}" destId="{9C885632-BD4F-4A43-8C52-444C5CC24EEB}" srcOrd="0" destOrd="0" presId="urn:microsoft.com/office/officeart/2005/8/layout/chevronAccent+Icon"/>
    <dgm:cxn modelId="{25A0A411-2AB9-4E2C-9393-894852840799}" type="presParOf" srcId="{80EA17A7-29E7-445F-A432-5D8A4833BD42}" destId="{1BF365EB-C264-4C6E-BA01-E96232B338D9}" srcOrd="0" destOrd="0" presId="urn:microsoft.com/office/officeart/2005/8/layout/chevronAccent+Icon"/>
    <dgm:cxn modelId="{7900EB43-9B54-49B2-802F-87ACD47B1502}" type="presParOf" srcId="{1BF365EB-C264-4C6E-BA01-E96232B338D9}" destId="{46FBC381-A773-4771-9622-709E360AE4BA}" srcOrd="0" destOrd="0" presId="urn:microsoft.com/office/officeart/2005/8/layout/chevronAccent+Icon"/>
    <dgm:cxn modelId="{57A4589E-21A1-44CC-9CF6-AF4DCB6D2038}" type="presParOf" srcId="{1BF365EB-C264-4C6E-BA01-E96232B338D9}" destId="{26F97F4A-A8CC-4CDB-B4F3-B135E46B1D0E}" srcOrd="1" destOrd="0" presId="urn:microsoft.com/office/officeart/2005/8/layout/chevronAccent+Icon"/>
    <dgm:cxn modelId="{B05C666D-479D-446D-AC05-25FF14F75371}" type="presParOf" srcId="{80EA17A7-29E7-445F-A432-5D8A4833BD42}" destId="{6A877AA9-FD19-4A4D-8ED1-16915D4D091E}" srcOrd="1" destOrd="0" presId="urn:microsoft.com/office/officeart/2005/8/layout/chevronAccent+Icon"/>
    <dgm:cxn modelId="{D3A047FD-B8ED-4395-A503-AF5682B2AD23}" type="presParOf" srcId="{80EA17A7-29E7-445F-A432-5D8A4833BD42}" destId="{6CDA6EDB-2182-469D-B35A-E1EDCC7A05A0}" srcOrd="2" destOrd="0" presId="urn:microsoft.com/office/officeart/2005/8/layout/chevronAccent+Icon"/>
    <dgm:cxn modelId="{C55005B2-9698-4A2B-BA91-2FFDB2AD7B37}" type="presParOf" srcId="{6CDA6EDB-2182-469D-B35A-E1EDCC7A05A0}" destId="{F7108130-0E12-4210-BCDA-C3B022F40159}" srcOrd="0" destOrd="0" presId="urn:microsoft.com/office/officeart/2005/8/layout/chevronAccent+Icon"/>
    <dgm:cxn modelId="{4E0C5769-4D26-4C1D-9B8B-8CA916BA9F59}" type="presParOf" srcId="{6CDA6EDB-2182-469D-B35A-E1EDCC7A05A0}" destId="{4903C6AB-53DF-4BB4-9561-B90C7AC44781}" srcOrd="1" destOrd="0" presId="urn:microsoft.com/office/officeart/2005/8/layout/chevronAccent+Icon"/>
    <dgm:cxn modelId="{05E31260-8BF9-4F64-9AE5-191686C8F100}" type="presParOf" srcId="{80EA17A7-29E7-445F-A432-5D8A4833BD42}" destId="{55128098-C2BE-49CA-A82C-4B20BD0C679C}" srcOrd="3" destOrd="0" presId="urn:microsoft.com/office/officeart/2005/8/layout/chevronAccent+Icon"/>
    <dgm:cxn modelId="{A8239F51-05FE-453A-912A-8E107B1D9FD4}" type="presParOf" srcId="{80EA17A7-29E7-445F-A432-5D8A4833BD42}" destId="{D479CCE7-7E90-4B58-8BB9-774B87665A47}" srcOrd="4" destOrd="0" presId="urn:microsoft.com/office/officeart/2005/8/layout/chevronAccent+Icon"/>
    <dgm:cxn modelId="{710F5EF1-9081-4752-BCA4-CFB82F947C2B}" type="presParOf" srcId="{D479CCE7-7E90-4B58-8BB9-774B87665A47}" destId="{B1B27C44-8A23-4DA6-9EC0-4D4634D59109}" srcOrd="0" destOrd="0" presId="urn:microsoft.com/office/officeart/2005/8/layout/chevronAccent+Icon"/>
    <dgm:cxn modelId="{D010CC0F-0645-419C-85CA-B13BC905A53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GPU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 err="1"/>
            <a:t>Scikit</a:t>
          </a:r>
          <a:endParaRPr lang="en-US" dirty="0"/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 err="1"/>
            <a:t>ProjectQ</a:t>
          </a:r>
          <a:endParaRPr lang="en-US" dirty="0"/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Machine Leaning 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Deep Learning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Future AI</a:t>
          </a:r>
        </a:p>
      </dsp:txBody>
      <dsp:txXfrm>
        <a:off x="4599912" y="535258"/>
        <a:ext cx="1475081" cy="65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CPU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GPU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Quantum Computing</a:t>
          </a:r>
        </a:p>
      </dsp:txBody>
      <dsp:txXfrm>
        <a:off x="4599912" y="535258"/>
        <a:ext cx="1475081" cy="652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Scikit</a:t>
          </a:r>
          <a:endParaRPr lang="en-US" sz="1900" kern="1200" dirty="0"/>
        </a:p>
      </dsp:txBody>
      <dsp:txXfrm>
        <a:off x="499637" y="274713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Tensorflow</a:t>
          </a:r>
          <a:endParaRPr lang="en-US" sz="1900" kern="1200" dirty="0"/>
        </a:p>
      </dsp:txBody>
      <dsp:txXfrm>
        <a:off x="2549774" y="274713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ProjectQ</a:t>
          </a:r>
          <a:endParaRPr lang="en-US" sz="1900" kern="1200" dirty="0"/>
        </a:p>
      </dsp:txBody>
      <dsp:txXfrm>
        <a:off x="4599912" y="274713"/>
        <a:ext cx="1475081" cy="65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3D5D48-900D-4B2F-B596-1A7532B8F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9D4D49D-0E73-49C9-97A1-C58337DEF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Q is a cloud-based quantum computing platform. 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: https://projectq.ch/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 paper: https://arxiv.org/abs/1612.08091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0B90-8E86-4311-9B56-A650FC2B4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https://ebookcentral-proquest-com.ezproxy.lib.usf.edu/lib/usf/detail.action?docID=625412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4D49D-0E73-49C9-97A1-C58337DEFB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2933702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8824" y="2070103"/>
            <a:ext cx="7759209" cy="774700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2851945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2351809" y="3656777"/>
            <a:ext cx="5759038" cy="1734620"/>
          </a:xfrm>
        </p:spPr>
        <p:txBody>
          <a:bodyPr/>
          <a:lstStyle>
            <a:lvl1pPr>
              <a:buNone/>
              <a:defRPr sz="2000" b="1"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4774475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sz="1800"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68824" y="3910876"/>
            <a:ext cx="7759209" cy="774700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4692718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400" baseline="-250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0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5022" y="1104405"/>
            <a:ext cx="8451440" cy="4988744"/>
          </a:xfrm>
        </p:spPr>
        <p:txBody>
          <a:bodyPr/>
          <a:lstStyle>
            <a:lvl1pPr>
              <a:defRPr sz="2400" b="0"/>
            </a:lvl1pPr>
            <a:lvl2pPr>
              <a:buSzPct val="75000"/>
              <a:defRPr/>
            </a:lvl2pPr>
            <a:lvl4pPr marL="971550" indent="-228600">
              <a:tabLst/>
              <a:defRPr sz="1600">
                <a:latin typeface="Century Gothic"/>
                <a:cs typeface="Century Gothic"/>
              </a:defRPr>
            </a:lvl4pPr>
            <a:lvl5pPr marL="1255713" indent="-228600">
              <a:tabLst/>
              <a:defRPr sz="1400"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2772" y="344384"/>
            <a:ext cx="8453689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72963" y="6232479"/>
            <a:ext cx="3190053" cy="4948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268" y="1104405"/>
            <a:ext cx="7932714" cy="4572002"/>
          </a:xfrm>
        </p:spPr>
        <p:txBody>
          <a:bodyPr/>
          <a:lstStyle>
            <a:lvl1pPr>
              <a:defRPr sz="2300" b="0"/>
            </a:lvl1pPr>
            <a:lvl2pPr>
              <a:buSzPct val="75000"/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27511" y="344384"/>
            <a:ext cx="7404265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92205" y="6232479"/>
            <a:ext cx="3190053" cy="4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29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6006-344D-42A8-AD50-41EFF9E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42EE3-69A8-4EC5-AAC2-6308D33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CAC9-2558-4382-89C2-10D119D1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366-B672-45D7-B24F-E527D0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637D4-AEE3-456D-92FF-B91D50E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8BA89-8FDE-47AF-9AB8-BFA8FFE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29FBC-92CB-4436-A05B-7B2BFE44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3FD9-3A1E-4F16-943A-5342B084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E55-D56A-46C9-807F-EC6C1951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40E4-3BEE-4580-A81E-0E7BC540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6BC4-E11D-4B72-906C-43BA21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98500-14F4-4D8F-AA58-ED20749D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A271-656C-4F79-B578-F59F8BA9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108076" y="50297"/>
            <a:ext cx="6035924" cy="6035924"/>
            <a:chOff x="1915411" y="1"/>
            <a:chExt cx="6105082" cy="610508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2506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856" y="6245225"/>
            <a:ext cx="56016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4912E556-37BF-47D8-9671-37C44AB68B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2772" y="6123576"/>
            <a:ext cx="849830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71" r:id="rId3"/>
    <p:sldLayoutId id="2147483683" r:id="rId4"/>
    <p:sldLayoutId id="2147483688" r:id="rId5"/>
    <p:sldLayoutId id="2147483689" r:id="rId6"/>
    <p:sldLayoutId id="2147483690" r:id="rId7"/>
    <p:sldLayoutId id="2147483691" r:id="rId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65000"/>
        <a:buFontTx/>
        <a:buBlip>
          <a:blip r:embed="rId11"/>
        </a:buBlip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457200" indent="-223838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85000"/>
        <a:buFontTx/>
        <a:buBlip>
          <a:blip r:embed="rId12"/>
        </a:buBlip>
        <a:defRPr sz="2000">
          <a:solidFill>
            <a:schemeClr val="tx1"/>
          </a:solidFill>
          <a:latin typeface="Century Gothic" pitchFamily="34" charset="0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3"/>
        </a:buBlip>
        <a:defRPr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hyperlink" Target="http://interactivepython.org/runestone/static/pythond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August </a:t>
            </a:r>
            <a:r>
              <a:rPr lang="en-US" sz="2000" dirty="0" smtClean="0"/>
              <a:t>12, 2018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en-US" sz="3600" dirty="0">
                <a:effectLst/>
              </a:rPr>
              <a:t>Python Bootcamp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83960" y="3378201"/>
            <a:ext cx="5759038" cy="2342979"/>
          </a:xfrm>
        </p:spPr>
        <p:txBody>
          <a:bodyPr/>
          <a:lstStyle/>
          <a:p>
            <a:pPr marL="0" indent="0"/>
            <a:r>
              <a:rPr lang="en-US" sz="2800" dirty="0"/>
              <a:t>Vivek </a:t>
            </a:r>
            <a:r>
              <a:rPr lang="en-US" sz="2800" dirty="0" smtClean="0"/>
              <a:t>Singh</a:t>
            </a:r>
          </a:p>
          <a:p>
            <a:pPr marL="0" indent="0"/>
            <a:endParaRPr lang="en-US" sz="1800" i="1" dirty="0"/>
          </a:p>
          <a:p>
            <a:pPr marL="0" indent="0"/>
            <a:r>
              <a:rPr lang="en-US" sz="1800" i="1" dirty="0"/>
              <a:t>Information Systems Decision Sciences (ISDS)</a:t>
            </a:r>
          </a:p>
          <a:p>
            <a:pPr marL="0" indent="0"/>
            <a:r>
              <a:rPr lang="en-US" sz="1800" i="1" dirty="0"/>
              <a:t>Muma College of Business</a:t>
            </a:r>
          </a:p>
          <a:p>
            <a:pPr marL="0" indent="0"/>
            <a:r>
              <a:rPr lang="en-US" sz="1800" i="1" dirty="0"/>
              <a:t>University of South Florida</a:t>
            </a:r>
            <a:endParaRPr lang="en-US" sz="400" dirty="0"/>
          </a:p>
          <a:p>
            <a:pPr marL="0" indent="0"/>
            <a:r>
              <a:rPr lang="en-US" sz="1800" i="1" dirty="0"/>
              <a:t>{</a:t>
            </a:r>
            <a:r>
              <a:rPr lang="en-US" sz="1800" i="1" dirty="0" smtClean="0"/>
              <a:t>vivek4}@</a:t>
            </a:r>
            <a:r>
              <a:rPr lang="en-US" sz="1800" i="1" dirty="0"/>
              <a:t>mail.usf.edu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5888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Image result for aws">
            <a:extLst>
              <a:ext uri="{FF2B5EF4-FFF2-40B4-BE49-F238E27FC236}">
                <a16:creationId xmlns:a16="http://schemas.microsoft.com/office/drawing/2014/main" id="{111603C9-4792-4858-8F85-D5D1FA9C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44" y="2707899"/>
            <a:ext cx="740938" cy="7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Image result for c programming">
            <a:extLst>
              <a:ext uri="{FF2B5EF4-FFF2-40B4-BE49-F238E27FC236}">
                <a16:creationId xmlns:a16="http://schemas.microsoft.com/office/drawing/2014/main" id="{472DCEDB-8145-4B4B-9439-A8D33F0B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61" y="2890038"/>
            <a:ext cx="438351" cy="4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Image result for linux">
            <a:extLst>
              <a:ext uri="{FF2B5EF4-FFF2-40B4-BE49-F238E27FC236}">
                <a16:creationId xmlns:a16="http://schemas.microsoft.com/office/drawing/2014/main" id="{841CD6E1-4F2A-4EE9-8A07-53DD5117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67" y="2783236"/>
            <a:ext cx="1048679" cy="5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Image result for python">
            <a:extLst>
              <a:ext uri="{FF2B5EF4-FFF2-40B4-BE49-F238E27FC236}">
                <a16:creationId xmlns:a16="http://schemas.microsoft.com/office/drawing/2014/main" id="{57ED808F-50B7-49F2-81A6-385137A6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56" y="2783235"/>
            <a:ext cx="924284" cy="6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Image result for r programming">
            <a:extLst>
              <a:ext uri="{FF2B5EF4-FFF2-40B4-BE49-F238E27FC236}">
                <a16:creationId xmlns:a16="http://schemas.microsoft.com/office/drawing/2014/main" id="{2F135744-42FF-4BDB-8D0A-236C2AFB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664" y="2783235"/>
            <a:ext cx="822404" cy="6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4EDE5B-5487-4031-950B-B415F29DB7F2}"/>
              </a:ext>
            </a:extLst>
          </p:cNvPr>
          <p:cNvSpPr txBox="1"/>
          <p:nvPr/>
        </p:nvSpPr>
        <p:spPr>
          <a:xfrm>
            <a:off x="506167" y="1081233"/>
            <a:ext cx="244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Professional Experience</a:t>
            </a:r>
          </a:p>
        </p:txBody>
      </p:sp>
      <p:pic>
        <p:nvPicPr>
          <p:cNvPr id="14" name="Picture 26" descr="Image result for muma college of business">
            <a:extLst>
              <a:ext uri="{FF2B5EF4-FFF2-40B4-BE49-F238E27FC236}">
                <a16:creationId xmlns:a16="http://schemas.microsoft.com/office/drawing/2014/main" id="{F4A7774D-EC70-4C0A-8E35-8649B47E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38" y="1717056"/>
            <a:ext cx="1649251" cy="42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F4BCAD-2760-481A-8D29-C71FDA042FBB}"/>
              </a:ext>
            </a:extLst>
          </p:cNvPr>
          <p:cNvSpPr txBox="1"/>
          <p:nvPr/>
        </p:nvSpPr>
        <p:spPr>
          <a:xfrm>
            <a:off x="603994" y="2363595"/>
            <a:ext cx="141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Technologies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8DFC4-8CC1-4CF9-B682-A0ABCAD09983}"/>
              </a:ext>
            </a:extLst>
          </p:cNvPr>
          <p:cNvSpPr txBox="1"/>
          <p:nvPr/>
        </p:nvSpPr>
        <p:spPr>
          <a:xfrm>
            <a:off x="755081" y="3677574"/>
            <a:ext cx="1588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Teaching @ USF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0D67C-096F-4705-B1AC-F4C91CAC91B2}"/>
              </a:ext>
            </a:extLst>
          </p:cNvPr>
          <p:cNvSpPr txBox="1"/>
          <p:nvPr/>
        </p:nvSpPr>
        <p:spPr>
          <a:xfrm>
            <a:off x="506167" y="4016995"/>
            <a:ext cx="4245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/>
              <a:t>Spring </a:t>
            </a:r>
            <a:r>
              <a:rPr lang="en-US" sz="1400" b="1" dirty="0"/>
              <a:t>2017 </a:t>
            </a:r>
          </a:p>
          <a:p>
            <a:pPr algn="l"/>
            <a:r>
              <a:rPr lang="en-US" sz="1400" dirty="0"/>
              <a:t>ISM 4930: Applied Data Science (Cloud computing and Real-time Business)</a:t>
            </a:r>
          </a:p>
          <a:p>
            <a:pPr algn="l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R Bootcamp [January 27, 2017]</a:t>
            </a:r>
          </a:p>
          <a:p>
            <a:pPr algn="l"/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R Bootcamp [February 17, 2017]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Fall 2017</a:t>
            </a:r>
          </a:p>
          <a:p>
            <a:pPr algn="l"/>
            <a:r>
              <a:rPr lang="en-US" sz="1400" dirty="0"/>
              <a:t>ISM 3113: System Analysis Design</a:t>
            </a:r>
          </a:p>
          <a:p>
            <a:pPr algn="l"/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R Bootcamp [August 18, 2017]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020A459-FBE4-455E-98E8-0E1A7923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!!</a:t>
            </a:r>
          </a:p>
        </p:txBody>
      </p:sp>
      <p:pic>
        <p:nvPicPr>
          <p:cNvPr id="1026" name="Picture 2" descr="Image result for alcatel lucent">
            <a:extLst>
              <a:ext uri="{FF2B5EF4-FFF2-40B4-BE49-F238E27FC236}">
                <a16:creationId xmlns:a16="http://schemas.microsoft.com/office/drawing/2014/main" id="{493257B4-676A-411E-AAAB-7CE1644C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5" y="1549050"/>
            <a:ext cx="968110" cy="7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ingtel">
            <a:extLst>
              <a:ext uri="{FF2B5EF4-FFF2-40B4-BE49-F238E27FC236}">
                <a16:creationId xmlns:a16="http://schemas.microsoft.com/office/drawing/2014/main" id="{6D9D2AE6-2B4D-42F8-9AFA-173ECF17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35" y="1681083"/>
            <a:ext cx="1135816" cy="6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us school of computing">
            <a:extLst>
              <a:ext uri="{FF2B5EF4-FFF2-40B4-BE49-F238E27FC236}">
                <a16:creationId xmlns:a16="http://schemas.microsoft.com/office/drawing/2014/main" id="{039A2473-7317-4AF6-8A78-3143FE35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66" y="1681083"/>
            <a:ext cx="1501124" cy="5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vek singh">
            <a:extLst>
              <a:ext uri="{FF2B5EF4-FFF2-40B4-BE49-F238E27FC236}">
                <a16:creationId xmlns:a16="http://schemas.microsoft.com/office/drawing/2014/main" id="{F0BBAF35-4BFC-4332-A86A-47DB25C7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32" y="9573"/>
            <a:ext cx="1539478" cy="15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40D67C-096F-4705-B1AC-F4C91CAC91B2}"/>
              </a:ext>
            </a:extLst>
          </p:cNvPr>
          <p:cNvSpPr txBox="1"/>
          <p:nvPr/>
        </p:nvSpPr>
        <p:spPr>
          <a:xfrm>
            <a:off x="4828576" y="3952980"/>
            <a:ext cx="4245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Sprint </a:t>
            </a:r>
            <a:r>
              <a:rPr lang="en-US" sz="1400" b="1" dirty="0" smtClean="0"/>
              <a:t>2018 </a:t>
            </a:r>
            <a:endParaRPr lang="en-US" sz="1400" b="1" dirty="0"/>
          </a:p>
          <a:p>
            <a:pPr algn="l"/>
            <a:r>
              <a:rPr lang="en-US" sz="1400" dirty="0"/>
              <a:t>ISM </a:t>
            </a:r>
            <a:r>
              <a:rPr lang="en-US" sz="1400" dirty="0" smtClean="0"/>
              <a:t>4220: Business Data Communications</a:t>
            </a:r>
            <a:endParaRPr lang="en-US" sz="1400" dirty="0"/>
          </a:p>
          <a:p>
            <a:pPr algn="l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</a:t>
            </a:r>
            <a:r>
              <a:rPr lang="en-US" sz="1400" dirty="0" smtClean="0"/>
              <a:t>Python </a:t>
            </a:r>
            <a:r>
              <a:rPr lang="en-US" sz="1400" dirty="0" err="1"/>
              <a:t>Bootcamp</a:t>
            </a:r>
            <a:r>
              <a:rPr lang="en-US" sz="1400" dirty="0"/>
              <a:t> </a:t>
            </a:r>
            <a:r>
              <a:rPr lang="en-US" sz="1400" dirty="0" smtClean="0"/>
              <a:t>[August 11, 2017]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Fall </a:t>
            </a:r>
            <a:r>
              <a:rPr lang="en-US" sz="1400" b="1" dirty="0" smtClean="0"/>
              <a:t>2018</a:t>
            </a:r>
            <a:endParaRPr lang="en-US" sz="1400" b="1" dirty="0"/>
          </a:p>
          <a:p>
            <a:pPr algn="l"/>
            <a:r>
              <a:rPr lang="en-US" sz="1400" dirty="0"/>
              <a:t>ISM 3113: System Analysis </a:t>
            </a:r>
            <a:r>
              <a:rPr lang="en-US" sz="1400" dirty="0" smtClean="0"/>
              <a:t>Design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03862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C70051-B93E-48B7-AEC2-C0A8DA9B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008261"/>
              </p:ext>
            </p:extLst>
          </p:nvPr>
        </p:nvGraphicFramePr>
        <p:xfrm>
          <a:off x="2036952" y="1084773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E9361B-93B3-4F45-8D79-02AE03DC9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548987"/>
              </p:ext>
            </p:extLst>
          </p:nvPr>
        </p:nvGraphicFramePr>
        <p:xfrm>
          <a:off x="2068406" y="2380543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A8EB8A-1CB7-436D-8AD0-2A85F877E798}"/>
              </a:ext>
            </a:extLst>
          </p:cNvPr>
          <p:cNvSpPr/>
          <p:nvPr/>
        </p:nvSpPr>
        <p:spPr>
          <a:xfrm>
            <a:off x="2068407" y="3825314"/>
            <a:ext cx="6033091" cy="420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Python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2264CE-B25F-4F13-B5C6-299595A9B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065166"/>
              </p:ext>
            </p:extLst>
          </p:nvPr>
        </p:nvGraphicFramePr>
        <p:xfrm>
          <a:off x="2068406" y="4408703"/>
          <a:ext cx="6096000" cy="102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D27DFC-9840-4A46-A0F2-51B30CDF7531}"/>
              </a:ext>
            </a:extLst>
          </p:cNvPr>
          <p:cNvSpPr/>
          <p:nvPr/>
        </p:nvSpPr>
        <p:spPr>
          <a:xfrm>
            <a:off x="672972" y="1470852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0509F6-AD3A-4808-9F34-5FDA09EA00B3}"/>
              </a:ext>
            </a:extLst>
          </p:cNvPr>
          <p:cNvSpPr/>
          <p:nvPr/>
        </p:nvSpPr>
        <p:spPr>
          <a:xfrm>
            <a:off x="672972" y="2863850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7C889C-C07D-4B9F-A06D-F015AD81DC3B}"/>
              </a:ext>
            </a:extLst>
          </p:cNvPr>
          <p:cNvSpPr/>
          <p:nvPr/>
        </p:nvSpPr>
        <p:spPr>
          <a:xfrm>
            <a:off x="672972" y="4545522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</a:t>
            </a:r>
          </a:p>
          <a:p>
            <a:pPr algn="ctr"/>
            <a:r>
              <a:rPr lang="en-US" sz="1600" dirty="0"/>
              <a:t>Libraries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6E74-CAF6-49E9-AC99-936EC30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1605883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Graphic spid="7" grpId="0">
        <p:bldAsOne/>
      </p:bldGraphic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Developer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485" t="7530" r="3159" b="41957"/>
          <a:stretch/>
        </p:blipFill>
        <p:spPr>
          <a:xfrm>
            <a:off x="900773" y="1106443"/>
            <a:ext cx="7357686" cy="4174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8211" y="3363340"/>
            <a:ext cx="2175597" cy="5078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~ 8000 Jobs </a:t>
            </a:r>
          </a:p>
        </p:txBody>
      </p:sp>
    </p:spTree>
    <p:extLst>
      <p:ext uri="{BB962C8B-B14F-4D97-AF65-F5344CB8AC3E}">
        <p14:creationId xmlns:p14="http://schemas.microsoft.com/office/powerpoint/2010/main" val="2187613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Guido van Rossum </a:t>
            </a:r>
            <a:r>
              <a:rPr lang="en-US" dirty="0"/>
              <a:t>– author of Python programming</a:t>
            </a:r>
          </a:p>
          <a:p>
            <a:pPr>
              <a:lnSpc>
                <a:spcPct val="200000"/>
              </a:lnSpc>
            </a:pPr>
            <a:r>
              <a:rPr lang="en-US" dirty="0"/>
              <a:t>First release in 1991</a:t>
            </a:r>
          </a:p>
          <a:p>
            <a:pPr>
              <a:lnSpc>
                <a:spcPct val="200000"/>
              </a:lnSpc>
            </a:pPr>
            <a:r>
              <a:rPr lang="en-US" dirty="0"/>
              <a:t>Open-source software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</a:p>
        </p:txBody>
      </p:sp>
      <p:pic>
        <p:nvPicPr>
          <p:cNvPr id="1026" name="Picture 2" descr="Guido van Rossum OSCON 20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91" y="2159464"/>
            <a:ext cx="2174875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56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22" y="1104405"/>
            <a:ext cx="6034627" cy="43039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“I chose Python as a working title for the project, being in a slightly irreverent mood (and a big fan of Monty Python's Flying Circus).” (Guido 1996)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was it named ‘Python’?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83995" t="13503" r="2240" b="41307"/>
          <a:stretch/>
        </p:blipFill>
        <p:spPr>
          <a:xfrm>
            <a:off x="6389649" y="921571"/>
            <a:ext cx="2174875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966" y="5591175"/>
            <a:ext cx="5843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1681421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“… the use of indentation reduces visual clutter and makes programs shorter, thus reducing the attention span needed to take in a basic unit of code. Second, it allows the </a:t>
            </a:r>
            <a:r>
              <a:rPr lang="en-US" dirty="0">
                <a:solidFill>
                  <a:schemeClr val="accent2"/>
                </a:solidFill>
              </a:rPr>
              <a:t>programmer less freedom in formatting, thereby enabling a more uniform style, which makes it easier to read someone else's code</a:t>
            </a:r>
            <a:r>
              <a:rPr lang="en-US" dirty="0"/>
              <a:t>.” (Guido 1996)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Python’s indentation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32329" y="5591175"/>
            <a:ext cx="74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26429584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791" y="702881"/>
            <a:ext cx="1454224" cy="19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52772" y="1246441"/>
            <a:ext cx="5709425" cy="4428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Programming Python</a:t>
            </a:r>
          </a:p>
          <a:p>
            <a:pPr lvl="1"/>
            <a:r>
              <a:rPr lang="en-US" dirty="0"/>
              <a:t>Forwarded by Guido (Author of Python)*.</a:t>
            </a:r>
          </a:p>
          <a:p>
            <a:pPr lvl="1"/>
            <a:r>
              <a:rPr lang="en-US" dirty="0"/>
              <a:t>Available online via USF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Solving with Algorithms and Data Structures using Python</a:t>
            </a:r>
          </a:p>
          <a:p>
            <a:pPr lvl="1"/>
            <a:r>
              <a:rPr lang="en-US" dirty="0"/>
              <a:t>Available online: </a:t>
            </a:r>
            <a:r>
              <a:rPr lang="en-US" dirty="0">
                <a:hlinkClick r:id="rId4"/>
              </a:rPr>
              <a:t>http://interactivepython.org/runestone/static/pythonds/index.html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2" name="Picture 4" descr="PythonDS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91" y="3098641"/>
            <a:ext cx="1454224" cy="17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772" y="5366861"/>
            <a:ext cx="3807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37016774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CS Standard Presentation">
  <a:themeElements>
    <a:clrScheme name="Institut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eSlide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000" b="0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Century Gothic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Institut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CCS Standard Presentation</Template>
  <TotalTime>497</TotalTime>
  <Words>341</Words>
  <Application>Microsoft Office PowerPoint</Application>
  <PresentationFormat>On-screen Show (4:3)</PresentationFormat>
  <Paragraphs>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Microsoft Sans Serif</vt:lpstr>
      <vt:lpstr>Trebuchet MS</vt:lpstr>
      <vt:lpstr>CCS Standard Presentation</vt:lpstr>
      <vt:lpstr>Python Bootcamp</vt:lpstr>
      <vt:lpstr>About Me !!</vt:lpstr>
      <vt:lpstr>Why Python?</vt:lpstr>
      <vt:lpstr>Python Developer Jobs</vt:lpstr>
      <vt:lpstr>Python programming</vt:lpstr>
      <vt:lpstr>Why was it named ‘Python’?</vt:lpstr>
      <vt:lpstr>Python’s indentation</vt:lpstr>
      <vt:lpstr>Reference books</vt:lpstr>
    </vt:vector>
  </TitlesOfParts>
  <Company>College of IS&amp;T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jcfuller</dc:creator>
  <cp:lastModifiedBy>Singh, Vivek</cp:lastModifiedBy>
  <cp:revision>116</cp:revision>
  <dcterms:created xsi:type="dcterms:W3CDTF">2009-11-02T20:11:28Z</dcterms:created>
  <dcterms:modified xsi:type="dcterms:W3CDTF">2018-08-13T01:01:08Z</dcterms:modified>
</cp:coreProperties>
</file>