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80" r:id="rId25"/>
    <p:sldId id="281" r:id="rId26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816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8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124F5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8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4850" y="1197438"/>
            <a:ext cx="3573779" cy="3181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124F5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8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602980" y="67056"/>
            <a:ext cx="348996" cy="35813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79778" y="1837131"/>
            <a:ext cx="6584442" cy="1366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8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6689" y="1197438"/>
            <a:ext cx="8370620" cy="34975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124F5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97913" y="923366"/>
            <a:ext cx="594804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20" dirty="0"/>
              <a:t>Capst</a:t>
            </a:r>
            <a:r>
              <a:rPr sz="4400" spc="-150" dirty="0"/>
              <a:t>o</a:t>
            </a:r>
            <a:r>
              <a:rPr sz="4400" spc="-120" dirty="0"/>
              <a:t>ne</a:t>
            </a:r>
            <a:r>
              <a:rPr sz="4400" spc="-275" dirty="0"/>
              <a:t> </a:t>
            </a:r>
            <a:r>
              <a:rPr sz="4400" spc="-155" dirty="0"/>
              <a:t>Project</a:t>
            </a:r>
            <a:r>
              <a:rPr sz="4400" spc="-254" dirty="0"/>
              <a:t> </a:t>
            </a:r>
            <a:r>
              <a:rPr sz="4400" spc="-415" dirty="0"/>
              <a:t>-</a:t>
            </a:r>
            <a:r>
              <a:rPr sz="4400" spc="-254" dirty="0"/>
              <a:t> </a:t>
            </a:r>
            <a:r>
              <a:rPr sz="4400" spc="-530" dirty="0"/>
              <a:t>2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72490" y="2233676"/>
            <a:ext cx="79178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75" dirty="0">
                <a:solidFill>
                  <a:srgbClr val="124F5C"/>
                </a:solidFill>
                <a:latin typeface="Verdana"/>
                <a:cs typeface="Verdana"/>
              </a:rPr>
              <a:t>Bike</a:t>
            </a:r>
            <a:r>
              <a:rPr sz="3600" b="1" spc="-2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3600" b="1" spc="-140" dirty="0">
                <a:solidFill>
                  <a:srgbClr val="124F5C"/>
                </a:solidFill>
                <a:latin typeface="Verdana"/>
                <a:cs typeface="Verdana"/>
              </a:rPr>
              <a:t>Sharing</a:t>
            </a:r>
            <a:r>
              <a:rPr sz="3600" b="1" spc="-18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3600" b="1" spc="-80" dirty="0">
                <a:solidFill>
                  <a:srgbClr val="124F5C"/>
                </a:solidFill>
                <a:latin typeface="Verdana"/>
                <a:cs typeface="Verdana"/>
              </a:rPr>
              <a:t>Demand</a:t>
            </a:r>
            <a:r>
              <a:rPr sz="3600" b="1" spc="-19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3600" b="1" spc="-95" dirty="0">
                <a:solidFill>
                  <a:srgbClr val="124F5C"/>
                </a:solidFill>
                <a:latin typeface="Verdana"/>
                <a:cs typeface="Verdana"/>
              </a:rPr>
              <a:t>Pre</a:t>
            </a:r>
            <a:r>
              <a:rPr sz="3600" b="1" spc="-100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3600" b="1" spc="-95" dirty="0">
                <a:solidFill>
                  <a:srgbClr val="124F5C"/>
                </a:solidFill>
                <a:latin typeface="Verdana"/>
                <a:cs typeface="Verdana"/>
              </a:rPr>
              <a:t>iction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38120" y="3523234"/>
            <a:ext cx="3782060" cy="1003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lnSpc>
                <a:spcPts val="2380"/>
              </a:lnSpc>
              <a:spcBef>
                <a:spcPts val="100"/>
              </a:spcBef>
            </a:pPr>
            <a:r>
              <a:rPr sz="2000" spc="50" dirty="0">
                <a:solidFill>
                  <a:srgbClr val="124F5C"/>
                </a:solidFill>
                <a:latin typeface="Verdana"/>
                <a:cs typeface="Verdana"/>
              </a:rPr>
              <a:t>Sub</a:t>
            </a:r>
            <a:r>
              <a:rPr sz="2000" spc="70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2000" spc="10" dirty="0">
                <a:solidFill>
                  <a:srgbClr val="124F5C"/>
                </a:solidFill>
                <a:latin typeface="Verdana"/>
                <a:cs typeface="Verdana"/>
              </a:rPr>
              <a:t>itt</a:t>
            </a:r>
            <a:r>
              <a:rPr sz="2000" spc="2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2000" spc="110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2000" spc="-20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2000" spc="5" dirty="0">
                <a:solidFill>
                  <a:srgbClr val="124F5C"/>
                </a:solidFill>
                <a:latin typeface="Verdana"/>
                <a:cs typeface="Verdana"/>
              </a:rPr>
              <a:t>by</a:t>
            </a:r>
            <a:endParaRPr sz="2000" dirty="0">
              <a:latin typeface="Verdana"/>
              <a:cs typeface="Verdana"/>
            </a:endParaRPr>
          </a:p>
          <a:p>
            <a:pPr algn="ctr">
              <a:lnSpc>
                <a:spcPts val="3340"/>
              </a:lnSpc>
            </a:pPr>
            <a:r>
              <a:rPr lang="en-IN" sz="2800" b="1" spc="-125" dirty="0">
                <a:solidFill>
                  <a:srgbClr val="CC0000"/>
                </a:solidFill>
                <a:latin typeface="Verdana"/>
                <a:cs typeface="Verdana"/>
              </a:rPr>
              <a:t>Paritosh Joshi</a:t>
            </a:r>
            <a:endParaRPr sz="2800" dirty="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60"/>
              </a:spcBef>
            </a:pPr>
            <a:endParaRPr sz="16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07237"/>
            <a:ext cx="24161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5" dirty="0"/>
              <a:t>E</a:t>
            </a:r>
            <a:r>
              <a:rPr sz="2800" spc="-40" dirty="0"/>
              <a:t>D</a:t>
            </a:r>
            <a:r>
              <a:rPr sz="2800" spc="-35" dirty="0"/>
              <a:t>A</a:t>
            </a:r>
            <a:r>
              <a:rPr sz="2800" spc="-150" dirty="0"/>
              <a:t> </a:t>
            </a:r>
            <a:r>
              <a:rPr sz="2800" spc="-195" dirty="0"/>
              <a:t>(Contd.)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04850" y="1197438"/>
            <a:ext cx="3552825" cy="22352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marR="5080" indent="-342900" algn="just">
              <a:lnSpc>
                <a:spcPct val="114999"/>
              </a:lnSpc>
              <a:spcBef>
                <a:spcPts val="105"/>
              </a:spcBef>
              <a:buFont typeface="Microsoft Sans Serif"/>
              <a:buChar char="●"/>
              <a:tabLst>
                <a:tab pos="355600" algn="l"/>
              </a:tabLst>
            </a:pPr>
            <a:r>
              <a:rPr sz="1800" spc="85" dirty="0">
                <a:solidFill>
                  <a:srgbClr val="124F5C"/>
                </a:solidFill>
                <a:latin typeface="Verdana"/>
                <a:cs typeface="Verdana"/>
              </a:rPr>
              <a:t>On </a:t>
            </a:r>
            <a:r>
              <a:rPr sz="1800" spc="-20" dirty="0">
                <a:solidFill>
                  <a:srgbClr val="124F5C"/>
                </a:solidFill>
                <a:latin typeface="Verdana"/>
                <a:cs typeface="Verdana"/>
              </a:rPr>
              <a:t>a 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regular </a:t>
            </a:r>
            <a:r>
              <a:rPr sz="1800" spc="-70" dirty="0">
                <a:solidFill>
                  <a:srgbClr val="124F5C"/>
                </a:solidFill>
                <a:latin typeface="Verdana"/>
                <a:cs typeface="Verdana"/>
              </a:rPr>
              <a:t>day, </a:t>
            </a: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there </a:t>
            </a:r>
            <a:r>
              <a:rPr sz="1800" spc="-40" dirty="0">
                <a:solidFill>
                  <a:srgbClr val="124F5C"/>
                </a:solidFill>
                <a:latin typeface="Verdana"/>
                <a:cs typeface="Verdana"/>
              </a:rPr>
              <a:t>is </a:t>
            </a:r>
            <a:r>
              <a:rPr sz="1800" spc="-20" dirty="0">
                <a:solidFill>
                  <a:srgbClr val="124F5C"/>
                </a:solidFill>
                <a:latin typeface="Verdana"/>
                <a:cs typeface="Verdana"/>
              </a:rPr>
              <a:t>a </a:t>
            </a:r>
            <a:r>
              <a:rPr sz="1800" spc="-6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70" dirty="0">
                <a:solidFill>
                  <a:srgbClr val="124F5C"/>
                </a:solidFill>
                <a:latin typeface="Verdana"/>
                <a:cs typeface="Verdana"/>
              </a:rPr>
              <a:t>surge</a:t>
            </a:r>
            <a:r>
              <a:rPr sz="1800" b="1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in</a:t>
            </a:r>
            <a:r>
              <a:rPr sz="1800" spc="-1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70" dirty="0">
                <a:solidFill>
                  <a:srgbClr val="124F5C"/>
                </a:solidFill>
                <a:latin typeface="Verdana"/>
                <a:cs typeface="Verdana"/>
              </a:rPr>
              <a:t>demand</a:t>
            </a:r>
            <a:r>
              <a:rPr sz="1800" spc="-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124F5C"/>
                </a:solidFill>
                <a:latin typeface="Verdana"/>
                <a:cs typeface="Verdana"/>
              </a:rPr>
              <a:t>for</a:t>
            </a:r>
            <a:r>
              <a:rPr sz="1800" spc="-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rental </a:t>
            </a:r>
            <a:r>
              <a:rPr sz="1800" spc="-6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bikes</a:t>
            </a:r>
            <a:r>
              <a:rPr sz="1800" spc="-1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124F5C"/>
                </a:solidFill>
                <a:latin typeface="Verdana"/>
                <a:cs typeface="Verdana"/>
              </a:rPr>
              <a:t>during</a:t>
            </a:r>
            <a:r>
              <a:rPr sz="1800" spc="-1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95" dirty="0">
                <a:solidFill>
                  <a:srgbClr val="124F5C"/>
                </a:solidFill>
                <a:latin typeface="Verdana"/>
                <a:cs typeface="Verdana"/>
              </a:rPr>
              <a:t>ru</a:t>
            </a:r>
            <a:r>
              <a:rPr sz="1800" b="1" spc="-90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800" b="1" spc="-40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800" b="1" spc="-1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75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ours</a:t>
            </a:r>
            <a:endParaRPr sz="1800">
              <a:latin typeface="Verdana"/>
              <a:cs typeface="Verdana"/>
            </a:endParaRPr>
          </a:p>
          <a:p>
            <a:pPr marL="354965" indent="-342900" algn="just">
              <a:lnSpc>
                <a:spcPct val="100000"/>
              </a:lnSpc>
              <a:spcBef>
                <a:spcPts val="320"/>
              </a:spcBef>
              <a:buFont typeface="Microsoft Sans Serif"/>
              <a:buChar char="●"/>
              <a:tabLst>
                <a:tab pos="355600" algn="l"/>
              </a:tabLst>
            </a:pPr>
            <a:r>
              <a:rPr sz="1800" spc="85" dirty="0">
                <a:solidFill>
                  <a:srgbClr val="124F5C"/>
                </a:solidFill>
                <a:latin typeface="Verdana"/>
                <a:cs typeface="Verdana"/>
              </a:rPr>
              <a:t>On</a:t>
            </a:r>
            <a:r>
              <a:rPr sz="1800" spc="-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holidays</a:t>
            </a:r>
            <a:r>
              <a:rPr sz="1800" spc="-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124F5C"/>
                </a:solidFill>
                <a:latin typeface="Verdana"/>
                <a:cs typeface="Verdana"/>
              </a:rPr>
              <a:t>and</a:t>
            </a:r>
            <a:r>
              <a:rPr sz="1800" spc="-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weekends,</a:t>
            </a:r>
            <a:endParaRPr sz="1800">
              <a:latin typeface="Verdana"/>
              <a:cs typeface="Verdana"/>
            </a:endParaRPr>
          </a:p>
          <a:p>
            <a:pPr marL="354965" marR="5080" algn="just">
              <a:lnSpc>
                <a:spcPct val="114999"/>
              </a:lnSpc>
              <a:spcBef>
                <a:spcPts val="5"/>
              </a:spcBef>
            </a:pP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sz="1800" spc="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70" dirty="0">
                <a:solidFill>
                  <a:srgbClr val="124F5C"/>
                </a:solidFill>
                <a:latin typeface="Verdana"/>
                <a:cs typeface="Verdana"/>
              </a:rPr>
              <a:t>demand</a:t>
            </a:r>
            <a:r>
              <a:rPr sz="1800" spc="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124F5C"/>
                </a:solidFill>
                <a:latin typeface="Verdana"/>
                <a:cs typeface="Verdana"/>
              </a:rPr>
              <a:t>for</a:t>
            </a:r>
            <a:r>
              <a:rPr sz="1800" spc="60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rental </a:t>
            </a:r>
            <a:r>
              <a:rPr sz="1800" spc="-6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bikes</a:t>
            </a: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75" dirty="0">
                <a:solidFill>
                  <a:srgbClr val="124F5C"/>
                </a:solidFill>
                <a:latin typeface="Verdana"/>
                <a:cs typeface="Verdana"/>
              </a:rPr>
              <a:t>increases</a:t>
            </a:r>
            <a:r>
              <a:rPr sz="1800" b="1" spc="-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gradually </a:t>
            </a:r>
            <a:r>
              <a:rPr sz="1800" spc="-6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800" spc="65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800" spc="45" dirty="0">
                <a:solidFill>
                  <a:srgbClr val="124F5C"/>
                </a:solidFill>
                <a:latin typeface="Verdana"/>
                <a:cs typeface="Verdana"/>
              </a:rPr>
              <a:t>roughout</a:t>
            </a:r>
            <a:r>
              <a:rPr sz="1800" spc="-1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800" spc="65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spc="-18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124F5C"/>
                </a:solidFill>
                <a:latin typeface="Verdana"/>
                <a:cs typeface="Verdana"/>
              </a:rPr>
              <a:t>da</a:t>
            </a:r>
            <a:r>
              <a:rPr sz="1800" spc="-90" dirty="0">
                <a:solidFill>
                  <a:srgbClr val="124F5C"/>
                </a:solidFill>
                <a:latin typeface="Verdana"/>
                <a:cs typeface="Verdana"/>
              </a:rPr>
              <a:t>y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40708" y="574548"/>
            <a:ext cx="5003292" cy="45689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07237"/>
            <a:ext cx="24161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5" dirty="0"/>
              <a:t>E</a:t>
            </a:r>
            <a:r>
              <a:rPr sz="2800" spc="-40" dirty="0"/>
              <a:t>D</a:t>
            </a:r>
            <a:r>
              <a:rPr sz="2800" spc="-35" dirty="0"/>
              <a:t>A</a:t>
            </a:r>
            <a:r>
              <a:rPr sz="2800" spc="-150" dirty="0"/>
              <a:t> </a:t>
            </a:r>
            <a:r>
              <a:rPr sz="2800" spc="-195" dirty="0"/>
              <a:t>(Contd.)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04850" y="1197438"/>
            <a:ext cx="4239260" cy="12884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marR="5080" indent="-342900" algn="just">
              <a:lnSpc>
                <a:spcPct val="114999"/>
              </a:lnSpc>
              <a:spcBef>
                <a:spcPts val="105"/>
              </a:spcBef>
              <a:buFont typeface="Microsoft Sans Serif"/>
              <a:buChar char="●"/>
              <a:tabLst>
                <a:tab pos="355600" algn="l"/>
              </a:tabLst>
            </a:pP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The </a:t>
            </a:r>
            <a:r>
              <a:rPr sz="1800" spc="70" dirty="0">
                <a:solidFill>
                  <a:srgbClr val="124F5C"/>
                </a:solidFill>
                <a:latin typeface="Verdana"/>
                <a:cs typeface="Verdana"/>
              </a:rPr>
              <a:t>demand </a:t>
            </a:r>
            <a:r>
              <a:rPr sz="1800" spc="-10" dirty="0">
                <a:solidFill>
                  <a:srgbClr val="124F5C"/>
                </a:solidFill>
                <a:latin typeface="Verdana"/>
                <a:cs typeface="Verdana"/>
              </a:rPr>
              <a:t>for 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rental 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bikes </a:t>
            </a:r>
            <a:r>
              <a:rPr sz="1800" spc="-40" dirty="0">
                <a:solidFill>
                  <a:srgbClr val="124F5C"/>
                </a:solidFill>
                <a:latin typeface="Verdana"/>
                <a:cs typeface="Verdana"/>
              </a:rPr>
              <a:t>is </a:t>
            </a:r>
            <a:r>
              <a:rPr sz="1800" spc="-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Verdana"/>
                <a:cs typeface="Verdana"/>
              </a:rPr>
              <a:t>typically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80" dirty="0">
                <a:solidFill>
                  <a:srgbClr val="124F5C"/>
                </a:solidFill>
                <a:latin typeface="Verdana"/>
                <a:cs typeface="Verdana"/>
              </a:rPr>
              <a:t>lower</a:t>
            </a:r>
            <a:r>
              <a:rPr sz="1800" b="1" spc="-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65" dirty="0">
                <a:solidFill>
                  <a:srgbClr val="124F5C"/>
                </a:solidFill>
                <a:latin typeface="Verdana"/>
                <a:cs typeface="Verdana"/>
              </a:rPr>
              <a:t>when</a:t>
            </a:r>
            <a:r>
              <a:rPr sz="1800" spc="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there</a:t>
            </a: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124F5C"/>
                </a:solidFill>
                <a:latin typeface="Verdana"/>
                <a:cs typeface="Verdana"/>
              </a:rPr>
              <a:t>is </a:t>
            </a:r>
            <a:r>
              <a:rPr sz="1800" spc="-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90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800" b="1" spc="-12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b="1" spc="-65" dirty="0">
                <a:solidFill>
                  <a:srgbClr val="124F5C"/>
                </a:solidFill>
                <a:latin typeface="Verdana"/>
                <a:cs typeface="Verdana"/>
              </a:rPr>
              <a:t>inf</a:t>
            </a:r>
            <a:r>
              <a:rPr sz="1800" b="1" spc="-8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b="1" spc="-75" dirty="0">
                <a:solidFill>
                  <a:srgbClr val="124F5C"/>
                </a:solidFill>
                <a:latin typeface="Verdana"/>
                <a:cs typeface="Verdana"/>
              </a:rPr>
              <a:t>ll</a:t>
            </a:r>
            <a:r>
              <a:rPr sz="1800" b="1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2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540" dirty="0">
                <a:solidFill>
                  <a:srgbClr val="124F5C"/>
                </a:solidFill>
                <a:latin typeface="Verdana"/>
                <a:cs typeface="Verdana"/>
              </a:rPr>
              <a:t>/</a:t>
            </a:r>
            <a:r>
              <a:rPr sz="1800" b="1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2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70" dirty="0">
                <a:solidFill>
                  <a:srgbClr val="124F5C"/>
                </a:solidFill>
                <a:latin typeface="Verdana"/>
                <a:cs typeface="Verdana"/>
              </a:rPr>
              <a:t>sn</a:t>
            </a:r>
            <a:r>
              <a:rPr sz="1800" b="1" spc="-8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800" b="1" spc="-80" dirty="0">
                <a:solidFill>
                  <a:srgbClr val="124F5C"/>
                </a:solidFill>
                <a:latin typeface="Verdana"/>
                <a:cs typeface="Verdana"/>
              </a:rPr>
              <a:t>wfall</a:t>
            </a:r>
            <a:r>
              <a:rPr sz="1800" spc="-275" dirty="0">
                <a:solidFill>
                  <a:srgbClr val="124F5C"/>
                </a:solidFill>
                <a:latin typeface="Verdana"/>
                <a:cs typeface="Verdana"/>
              </a:rPr>
              <a:t>,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29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spc="7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spc="95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29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800" spc="5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29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124F5C"/>
                </a:solidFill>
                <a:latin typeface="Verdana"/>
                <a:cs typeface="Verdana"/>
              </a:rPr>
              <a:t>da</a:t>
            </a:r>
            <a:r>
              <a:rPr sz="1800" spc="-65" dirty="0">
                <a:solidFill>
                  <a:srgbClr val="124F5C"/>
                </a:solidFill>
                <a:latin typeface="Verdana"/>
                <a:cs typeface="Verdana"/>
              </a:rPr>
              <a:t>ys  </a:t>
            </a:r>
            <a:r>
              <a:rPr sz="1800" spc="50" dirty="0">
                <a:solidFill>
                  <a:srgbClr val="124F5C"/>
                </a:solidFill>
                <a:latin typeface="Verdana"/>
                <a:cs typeface="Verdana"/>
              </a:rPr>
              <a:t>with</a:t>
            </a:r>
            <a:r>
              <a:rPr sz="1800" spc="-1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70" dirty="0">
                <a:solidFill>
                  <a:srgbClr val="124F5C"/>
                </a:solidFill>
                <a:latin typeface="Verdana"/>
                <a:cs typeface="Verdana"/>
              </a:rPr>
              <a:t>low</a:t>
            </a:r>
            <a:r>
              <a:rPr sz="1800" b="1" spc="-1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95" dirty="0">
                <a:solidFill>
                  <a:srgbClr val="124F5C"/>
                </a:solidFill>
                <a:latin typeface="Verdana"/>
                <a:cs typeface="Verdana"/>
              </a:rPr>
              <a:t>vis</a:t>
            </a:r>
            <a:r>
              <a:rPr sz="1800" b="1" spc="-65" dirty="0">
                <a:solidFill>
                  <a:srgbClr val="124F5C"/>
                </a:solidFill>
                <a:latin typeface="Verdana"/>
                <a:cs typeface="Verdana"/>
              </a:rPr>
              <a:t>ibility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18888" y="513587"/>
            <a:ext cx="4325112" cy="462991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253" y="2896746"/>
            <a:ext cx="4226894" cy="223983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83835" y="435864"/>
            <a:ext cx="4360164" cy="470763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0550" y="507237"/>
            <a:ext cx="24161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5" dirty="0"/>
              <a:t>E</a:t>
            </a:r>
            <a:r>
              <a:rPr sz="2800" spc="-40" dirty="0"/>
              <a:t>D</a:t>
            </a:r>
            <a:r>
              <a:rPr sz="2800" spc="-35" dirty="0"/>
              <a:t>A</a:t>
            </a:r>
            <a:r>
              <a:rPr sz="2800" spc="-150" dirty="0"/>
              <a:t> </a:t>
            </a:r>
            <a:r>
              <a:rPr sz="2800" spc="-195" dirty="0"/>
              <a:t>(Contd.)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504850" y="1197438"/>
            <a:ext cx="4203065" cy="1604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 algn="just">
              <a:lnSpc>
                <a:spcPct val="115100"/>
              </a:lnSpc>
              <a:spcBef>
                <a:spcPts val="100"/>
              </a:spcBef>
              <a:buFont typeface="Microsoft Sans Serif"/>
              <a:buChar char="●"/>
              <a:tabLst>
                <a:tab pos="355600" algn="l"/>
              </a:tabLst>
            </a:pP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70" dirty="0">
                <a:solidFill>
                  <a:srgbClr val="124F5C"/>
                </a:solidFill>
                <a:latin typeface="Verdana"/>
                <a:cs typeface="Verdana"/>
              </a:rPr>
              <a:t>demand</a:t>
            </a:r>
            <a:r>
              <a:rPr sz="1800" spc="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124F5C"/>
                </a:solidFill>
                <a:latin typeface="Verdana"/>
                <a:cs typeface="Verdana"/>
              </a:rPr>
              <a:t>for</a:t>
            </a:r>
            <a:r>
              <a:rPr sz="1800" spc="-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rental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 bikes </a:t>
            </a: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 remains </a:t>
            </a:r>
            <a:r>
              <a:rPr sz="1800" b="1" spc="-70" dirty="0">
                <a:solidFill>
                  <a:srgbClr val="124F5C"/>
                </a:solidFill>
                <a:latin typeface="Verdana"/>
                <a:cs typeface="Verdana"/>
              </a:rPr>
              <a:t>low </a:t>
            </a:r>
            <a:r>
              <a:rPr sz="1800" spc="-15" dirty="0">
                <a:solidFill>
                  <a:srgbClr val="124F5C"/>
                </a:solidFill>
                <a:latin typeface="Verdana"/>
                <a:cs typeface="Verdana"/>
              </a:rPr>
              <a:t>for </a:t>
            </a:r>
            <a:r>
              <a:rPr sz="1800" spc="-20" dirty="0">
                <a:solidFill>
                  <a:srgbClr val="124F5C"/>
                </a:solidFill>
                <a:latin typeface="Verdana"/>
                <a:cs typeface="Verdana"/>
              </a:rPr>
              <a:t>days </a:t>
            </a:r>
            <a:r>
              <a:rPr sz="1800" spc="50" dirty="0">
                <a:solidFill>
                  <a:srgbClr val="124F5C"/>
                </a:solidFill>
                <a:latin typeface="Verdana"/>
                <a:cs typeface="Verdana"/>
              </a:rPr>
              <a:t>with </a:t>
            </a:r>
            <a:r>
              <a:rPr sz="1800" spc="-55" dirty="0">
                <a:solidFill>
                  <a:srgbClr val="124F5C"/>
                </a:solidFill>
                <a:latin typeface="Verdana"/>
                <a:cs typeface="Verdana"/>
              </a:rPr>
              <a:t>very </a:t>
            </a:r>
            <a:r>
              <a:rPr sz="1800" spc="-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70" dirty="0">
                <a:solidFill>
                  <a:srgbClr val="124F5C"/>
                </a:solidFill>
                <a:latin typeface="Verdana"/>
                <a:cs typeface="Verdana"/>
              </a:rPr>
              <a:t>low </a:t>
            </a:r>
            <a:r>
              <a:rPr sz="1800" b="1" spc="-80" dirty="0">
                <a:solidFill>
                  <a:srgbClr val="124F5C"/>
                </a:solidFill>
                <a:latin typeface="Verdana"/>
                <a:cs typeface="Verdana"/>
              </a:rPr>
              <a:t>temperatures</a:t>
            </a:r>
            <a:r>
              <a:rPr sz="1800" spc="-80" dirty="0">
                <a:solidFill>
                  <a:srgbClr val="124F5C"/>
                </a:solidFill>
                <a:latin typeface="Verdana"/>
                <a:cs typeface="Verdana"/>
              </a:rPr>
              <a:t>, </a:t>
            </a:r>
            <a:r>
              <a:rPr sz="1800" spc="55" dirty="0">
                <a:solidFill>
                  <a:srgbClr val="124F5C"/>
                </a:solidFill>
                <a:latin typeface="Verdana"/>
                <a:cs typeface="Verdana"/>
              </a:rPr>
              <a:t>and on </a:t>
            </a:r>
            <a:r>
              <a:rPr sz="1800" spc="-20" dirty="0">
                <a:solidFill>
                  <a:srgbClr val="124F5C"/>
                </a:solidFill>
                <a:latin typeface="Verdana"/>
                <a:cs typeface="Verdana"/>
              </a:rPr>
              <a:t>days </a:t>
            </a:r>
            <a:r>
              <a:rPr sz="1800" spc="-1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124F5C"/>
                </a:solidFill>
                <a:latin typeface="Verdana"/>
                <a:cs typeface="Verdana"/>
              </a:rPr>
              <a:t>with</a:t>
            </a:r>
            <a:r>
              <a:rPr sz="1800" spc="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60" dirty="0">
                <a:solidFill>
                  <a:srgbClr val="124F5C"/>
                </a:solidFill>
                <a:latin typeface="Verdana"/>
                <a:cs typeface="Verdana"/>
              </a:rPr>
              <a:t>high</a:t>
            </a:r>
            <a:r>
              <a:rPr sz="1800" spc="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intensity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of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95" dirty="0">
                <a:solidFill>
                  <a:srgbClr val="124F5C"/>
                </a:solidFill>
                <a:latin typeface="Verdana"/>
                <a:cs typeface="Verdana"/>
              </a:rPr>
              <a:t>solar </a:t>
            </a:r>
            <a:r>
              <a:rPr sz="1800" b="1" spc="-9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70" dirty="0">
                <a:solidFill>
                  <a:srgbClr val="124F5C"/>
                </a:solidFill>
                <a:latin typeface="Verdana"/>
                <a:cs typeface="Verdana"/>
              </a:rPr>
              <a:t>radiation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2790443"/>
            <a:ext cx="4360163" cy="235305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7056"/>
            <a:ext cx="9144000" cy="5076825"/>
            <a:chOff x="0" y="67056"/>
            <a:chExt cx="9144000" cy="50768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674619"/>
              <a:ext cx="9143999" cy="246887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72000" y="391667"/>
              <a:ext cx="4572000" cy="246887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90550" y="507237"/>
            <a:ext cx="24161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5" dirty="0"/>
              <a:t>E</a:t>
            </a:r>
            <a:r>
              <a:rPr sz="2800" spc="-40" dirty="0"/>
              <a:t>D</a:t>
            </a:r>
            <a:r>
              <a:rPr sz="2800" spc="-35" dirty="0"/>
              <a:t>A</a:t>
            </a:r>
            <a:r>
              <a:rPr sz="2800" spc="-150" dirty="0"/>
              <a:t> </a:t>
            </a:r>
            <a:r>
              <a:rPr sz="2800" spc="-195" dirty="0"/>
              <a:t>(Contd.)</a:t>
            </a:r>
            <a:endParaRPr sz="2800"/>
          </a:p>
        </p:txBody>
      </p:sp>
      <p:sp>
        <p:nvSpPr>
          <p:cNvPr id="6" name="object 6"/>
          <p:cNvSpPr txBox="1"/>
          <p:nvPr/>
        </p:nvSpPr>
        <p:spPr>
          <a:xfrm>
            <a:off x="504850" y="1197438"/>
            <a:ext cx="3987800" cy="128841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425"/>
              </a:spcBef>
              <a:buFont typeface="Microsoft Sans Serif"/>
              <a:buChar char="●"/>
              <a:tabLst>
                <a:tab pos="355600" algn="l"/>
              </a:tabLst>
            </a:pPr>
            <a:r>
              <a:rPr sz="1800" spc="-5" dirty="0">
                <a:solidFill>
                  <a:srgbClr val="124F5C"/>
                </a:solidFill>
                <a:latin typeface="Verdana"/>
                <a:cs typeface="Verdana"/>
              </a:rPr>
              <a:t>There</a:t>
            </a:r>
            <a:r>
              <a:rPr sz="1800" spc="-1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124F5C"/>
                </a:solidFill>
                <a:latin typeface="Verdana"/>
                <a:cs typeface="Verdana"/>
              </a:rPr>
              <a:t>are</a:t>
            </a:r>
            <a:r>
              <a:rPr sz="1800" spc="-1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C"/>
                </a:solidFill>
                <a:latin typeface="Verdana"/>
                <a:cs typeface="Verdana"/>
              </a:rPr>
              <a:t>out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800" spc="-25" dirty="0">
                <a:solidFill>
                  <a:srgbClr val="124F5C"/>
                </a:solidFill>
                <a:latin typeface="Verdana"/>
                <a:cs typeface="Verdana"/>
              </a:rPr>
              <a:t>iers</a:t>
            </a:r>
            <a:r>
              <a:rPr sz="1800" spc="-1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spc="5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spc="-1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sz="1800" spc="-1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800" spc="4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ta</a:t>
            </a:r>
            <a:endParaRPr sz="1800">
              <a:latin typeface="Verdana"/>
              <a:cs typeface="Verdana"/>
            </a:endParaRPr>
          </a:p>
          <a:p>
            <a:pPr marL="354965" marR="5080" indent="-342900" algn="just">
              <a:lnSpc>
                <a:spcPct val="114999"/>
              </a:lnSpc>
              <a:spcBef>
                <a:spcPts val="5"/>
              </a:spcBef>
              <a:buFont typeface="Microsoft Sans Serif"/>
              <a:buChar char="●"/>
              <a:tabLst>
                <a:tab pos="355600" algn="l"/>
              </a:tabLst>
            </a:pPr>
            <a:r>
              <a:rPr sz="1800" spc="114" dirty="0">
                <a:solidFill>
                  <a:srgbClr val="124F5C"/>
                </a:solidFill>
                <a:latin typeface="Verdana"/>
                <a:cs typeface="Verdana"/>
              </a:rPr>
              <a:t>We </a:t>
            </a:r>
            <a:r>
              <a:rPr sz="1800" spc="35" dirty="0">
                <a:solidFill>
                  <a:srgbClr val="124F5C"/>
                </a:solidFill>
                <a:latin typeface="Verdana"/>
                <a:cs typeface="Verdana"/>
              </a:rPr>
              <a:t>cannot handle </a:t>
            </a:r>
            <a:r>
              <a:rPr sz="1800" spc="65" dirty="0">
                <a:solidFill>
                  <a:srgbClr val="124F5C"/>
                </a:solidFill>
                <a:latin typeface="Verdana"/>
                <a:cs typeface="Verdana"/>
              </a:rPr>
              <a:t>them </a:t>
            </a: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since </a:t>
            </a:r>
            <a:r>
              <a:rPr sz="1800" spc="-6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60" dirty="0">
                <a:solidFill>
                  <a:srgbClr val="124F5C"/>
                </a:solidFill>
                <a:latin typeface="Verdana"/>
                <a:cs typeface="Verdana"/>
              </a:rPr>
              <a:t>we</a:t>
            </a:r>
            <a:r>
              <a:rPr sz="1800" spc="-1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may</a:t>
            </a:r>
            <a:r>
              <a:rPr sz="1800" spc="-9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60" dirty="0">
                <a:solidFill>
                  <a:srgbClr val="124F5C"/>
                </a:solidFill>
                <a:latin typeface="Verdana"/>
                <a:cs typeface="Verdana"/>
              </a:rPr>
              <a:t>eliminate</a:t>
            </a:r>
            <a:r>
              <a:rPr sz="1800" b="1" spc="-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65" dirty="0">
                <a:solidFill>
                  <a:srgbClr val="124F5C"/>
                </a:solidFill>
                <a:latin typeface="Verdana"/>
                <a:cs typeface="Verdana"/>
              </a:rPr>
              <a:t>patterns </a:t>
            </a:r>
            <a:r>
              <a:rPr sz="1800" spc="60" dirty="0">
                <a:solidFill>
                  <a:srgbClr val="124F5C"/>
                </a:solidFill>
                <a:latin typeface="Verdana"/>
                <a:cs typeface="Verdana"/>
              </a:rPr>
              <a:t>we </a:t>
            </a:r>
            <a:r>
              <a:rPr sz="1800" spc="-6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124F5C"/>
                </a:solidFill>
                <a:latin typeface="Verdana"/>
                <a:cs typeface="Verdana"/>
              </a:rPr>
              <a:t>ha</a:t>
            </a:r>
            <a:r>
              <a:rPr sz="1800" spc="50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800" spc="-1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25" dirty="0">
                <a:solidFill>
                  <a:srgbClr val="124F5C"/>
                </a:solidFill>
                <a:latin typeface="Verdana"/>
                <a:cs typeface="Verdana"/>
              </a:rPr>
              <a:t>dis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overed</a:t>
            </a:r>
            <a:r>
              <a:rPr sz="1800" spc="-1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spc="-35" dirty="0">
                <a:solidFill>
                  <a:srgbClr val="124F5C"/>
                </a:solidFill>
                <a:latin typeface="Verdana"/>
                <a:cs typeface="Verdana"/>
              </a:rPr>
              <a:t>rl</a:t>
            </a:r>
            <a:r>
              <a:rPr sz="1800" spc="-15" dirty="0">
                <a:solidFill>
                  <a:srgbClr val="124F5C"/>
                </a:solidFill>
                <a:latin typeface="Verdana"/>
                <a:cs typeface="Verdana"/>
              </a:rPr>
              <a:t>ier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07237"/>
            <a:ext cx="24161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5" dirty="0"/>
              <a:t>E</a:t>
            </a:r>
            <a:r>
              <a:rPr sz="2800" spc="-40" dirty="0"/>
              <a:t>D</a:t>
            </a:r>
            <a:r>
              <a:rPr sz="2800" spc="-35" dirty="0"/>
              <a:t>A</a:t>
            </a:r>
            <a:r>
              <a:rPr sz="2800" spc="-150" dirty="0"/>
              <a:t> </a:t>
            </a:r>
            <a:r>
              <a:rPr sz="2800" spc="-195" dirty="0"/>
              <a:t>(Contd.)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04850" y="1197438"/>
            <a:ext cx="2348230" cy="318198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42265" marR="705485" indent="-342265" algn="r">
              <a:lnSpc>
                <a:spcPct val="100000"/>
              </a:lnSpc>
              <a:spcBef>
                <a:spcPts val="425"/>
              </a:spcBef>
              <a:buFont typeface="Microsoft Sans Serif"/>
              <a:buChar char="●"/>
              <a:tabLst>
                <a:tab pos="342265" algn="l"/>
                <a:tab pos="342900" algn="l"/>
              </a:tabLst>
            </a:pPr>
            <a:r>
              <a:rPr sz="1800" spc="-5" dirty="0">
                <a:solidFill>
                  <a:srgbClr val="124F5C"/>
                </a:solidFill>
                <a:latin typeface="Verdana"/>
                <a:cs typeface="Verdana"/>
              </a:rPr>
              <a:t>Cor</a:t>
            </a:r>
            <a:r>
              <a:rPr sz="1800" spc="-1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elation</a:t>
            </a:r>
            <a:endParaRPr sz="1800">
              <a:latin typeface="Verdana"/>
              <a:cs typeface="Verdana"/>
            </a:endParaRPr>
          </a:p>
          <a:p>
            <a:pPr marR="693420" algn="r">
              <a:lnSpc>
                <a:spcPct val="100000"/>
              </a:lnSpc>
              <a:spcBef>
                <a:spcPts val="330"/>
              </a:spcBef>
            </a:pPr>
            <a:r>
              <a:rPr sz="1800" spc="55" dirty="0">
                <a:solidFill>
                  <a:srgbClr val="124F5C"/>
                </a:solidFill>
                <a:latin typeface="Verdana"/>
                <a:cs typeface="Verdana"/>
              </a:rPr>
              <a:t>magnitude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320"/>
              </a:spcBef>
              <a:buFont typeface="Microsoft Sans Serif"/>
              <a:buChar char="●"/>
              <a:tabLst>
                <a:tab pos="354965" algn="l"/>
                <a:tab pos="355600" algn="l"/>
                <a:tab pos="1436370" algn="l"/>
                <a:tab pos="2033270" algn="l"/>
              </a:tabLst>
            </a:pP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Th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spc="-20" dirty="0">
                <a:solidFill>
                  <a:srgbClr val="124F5C"/>
                </a:solidFill>
                <a:latin typeface="Verdana"/>
                <a:cs typeface="Verdana"/>
              </a:rPr>
              <a:t>re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	</a:t>
            </a:r>
            <a:r>
              <a:rPr sz="1800" spc="-3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spc="-4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	</a:t>
            </a:r>
            <a:r>
              <a:rPr sz="1800" spc="60" dirty="0">
                <a:solidFill>
                  <a:srgbClr val="124F5C"/>
                </a:solidFill>
                <a:latin typeface="Verdana"/>
                <a:cs typeface="Verdana"/>
              </a:rPr>
              <a:t>no</a:t>
            </a:r>
            <a:endParaRPr sz="1800">
              <a:latin typeface="Verdana"/>
              <a:cs typeface="Verdana"/>
            </a:endParaRPr>
          </a:p>
          <a:p>
            <a:pPr marL="354965">
              <a:lnSpc>
                <a:spcPct val="100000"/>
              </a:lnSpc>
              <a:spcBef>
                <a:spcPts val="325"/>
              </a:spcBef>
            </a:pPr>
            <a:r>
              <a:rPr sz="1800" b="1" spc="-65" dirty="0">
                <a:solidFill>
                  <a:srgbClr val="124F5C"/>
                </a:solidFill>
                <a:latin typeface="Verdana"/>
                <a:cs typeface="Verdana"/>
              </a:rPr>
              <a:t>multicollinearity</a:t>
            </a:r>
            <a:endParaRPr sz="1800">
              <a:latin typeface="Verdana"/>
              <a:cs typeface="Verdana"/>
            </a:endParaRPr>
          </a:p>
          <a:p>
            <a:pPr marL="354965">
              <a:lnSpc>
                <a:spcPct val="100000"/>
              </a:lnSpc>
              <a:spcBef>
                <a:spcPts val="330"/>
              </a:spcBef>
            </a:pP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spc="4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spc="-1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800" spc="65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spc="-1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800" spc="25" dirty="0">
                <a:solidFill>
                  <a:srgbClr val="124F5C"/>
                </a:solidFill>
                <a:latin typeface="Verdana"/>
                <a:cs typeface="Verdana"/>
              </a:rPr>
              <a:t>trib</a:t>
            </a:r>
            <a:r>
              <a:rPr sz="1800" spc="40" dirty="0">
                <a:solidFill>
                  <a:srgbClr val="124F5C"/>
                </a:solidFill>
                <a:latin typeface="Verdana"/>
                <a:cs typeface="Verdana"/>
              </a:rPr>
              <a:t>u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800" spc="2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spc="-60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endParaRPr sz="1800">
              <a:latin typeface="Verdana"/>
              <a:cs typeface="Verdana"/>
            </a:endParaRPr>
          </a:p>
          <a:p>
            <a:pPr marL="354965" marR="5080" indent="-342900" algn="just">
              <a:lnSpc>
                <a:spcPct val="114999"/>
              </a:lnSpc>
              <a:buFont typeface="Microsoft Sans Serif"/>
              <a:buChar char="●"/>
              <a:tabLst>
                <a:tab pos="355600" algn="l"/>
              </a:tabLst>
            </a:pP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Temperature</a:t>
            </a:r>
            <a:r>
              <a:rPr sz="1800" spc="-1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has </a:t>
            </a:r>
            <a:r>
              <a:rPr sz="1800" spc="-6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sz="1800" spc="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50" dirty="0">
                <a:solidFill>
                  <a:srgbClr val="124F5C"/>
                </a:solidFill>
                <a:latin typeface="Verdana"/>
                <a:cs typeface="Verdana"/>
              </a:rPr>
              <a:t>highest </a:t>
            </a:r>
            <a:r>
              <a:rPr sz="1800" b="1" spc="-60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correlation</a:t>
            </a: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124F5C"/>
                </a:solidFill>
                <a:latin typeface="Verdana"/>
                <a:cs typeface="Verdana"/>
              </a:rPr>
              <a:t>with </a:t>
            </a:r>
            <a:r>
              <a:rPr sz="1800" spc="-6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sz="1800" spc="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124F5C"/>
                </a:solidFill>
                <a:latin typeface="Verdana"/>
                <a:cs typeface="Verdana"/>
              </a:rPr>
              <a:t>dependent </a:t>
            </a:r>
            <a:r>
              <a:rPr sz="1800" spc="-6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124F5C"/>
                </a:solidFill>
                <a:latin typeface="Verdana"/>
                <a:cs typeface="Verdana"/>
              </a:rPr>
              <a:t>variable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85307" y="1208858"/>
            <a:ext cx="6109535" cy="3310391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07237"/>
            <a:ext cx="27298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5" dirty="0"/>
              <a:t>E</a:t>
            </a:r>
            <a:r>
              <a:rPr sz="2800" spc="-40" dirty="0"/>
              <a:t>D</a:t>
            </a:r>
            <a:r>
              <a:rPr sz="2800" spc="-35" dirty="0"/>
              <a:t>A</a:t>
            </a:r>
            <a:r>
              <a:rPr sz="2800" spc="-150" dirty="0"/>
              <a:t> </a:t>
            </a:r>
            <a:r>
              <a:rPr sz="2800" spc="-120" dirty="0"/>
              <a:t>Summa</a:t>
            </a:r>
            <a:r>
              <a:rPr sz="2800" spc="-85" dirty="0"/>
              <a:t>r</a:t>
            </a:r>
            <a:r>
              <a:rPr sz="2800" spc="-155" dirty="0"/>
              <a:t>y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04850" y="1197438"/>
            <a:ext cx="8251825" cy="381317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25"/>
              </a:spcBef>
              <a:buFont typeface="Microsoft Sans Serif"/>
              <a:buChar char="●"/>
              <a:tabLst>
                <a:tab pos="354965" algn="l"/>
                <a:tab pos="355600" algn="l"/>
              </a:tabLst>
            </a:pP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sz="1800" spc="-1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70" dirty="0">
                <a:solidFill>
                  <a:srgbClr val="124F5C"/>
                </a:solidFill>
                <a:latin typeface="Verdana"/>
                <a:cs typeface="Verdana"/>
              </a:rPr>
              <a:t>de</a:t>
            </a:r>
            <a:r>
              <a:rPr sz="1800" spc="75" dirty="0">
                <a:solidFill>
                  <a:srgbClr val="124F5C"/>
                </a:solidFill>
                <a:latin typeface="Verdana"/>
                <a:cs typeface="Verdana"/>
              </a:rPr>
              <a:t>p</a:t>
            </a:r>
            <a:r>
              <a:rPr sz="1800" spc="4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spc="5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spc="65" dirty="0">
                <a:solidFill>
                  <a:srgbClr val="124F5C"/>
                </a:solidFill>
                <a:latin typeface="Verdana"/>
                <a:cs typeface="Verdana"/>
              </a:rPr>
              <a:t>de</a:t>
            </a:r>
            <a:r>
              <a:rPr sz="1800" spc="7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800" spc="-1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124F5C"/>
                </a:solidFill>
                <a:latin typeface="Verdana"/>
                <a:cs typeface="Verdana"/>
              </a:rPr>
              <a:t>var</a:t>
            </a:r>
            <a:r>
              <a:rPr sz="1800" spc="-3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spc="4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spc="45" dirty="0">
                <a:solidFill>
                  <a:srgbClr val="124F5C"/>
                </a:solidFill>
                <a:latin typeface="Verdana"/>
                <a:cs typeface="Verdana"/>
              </a:rPr>
              <a:t>b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le</a:t>
            </a:r>
            <a:r>
              <a:rPr sz="1800" spc="-1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130" dirty="0">
                <a:solidFill>
                  <a:srgbClr val="124F5C"/>
                </a:solidFill>
                <a:latin typeface="Verdana"/>
                <a:cs typeface="Verdana"/>
              </a:rPr>
              <a:t>-</a:t>
            </a:r>
            <a:r>
              <a:rPr sz="1800" spc="-1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rent</a:t>
            </a:r>
            <a:r>
              <a:rPr sz="1800" spc="2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spc="100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800" spc="-1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bik</a:t>
            </a: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spc="-1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65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ounts</a:t>
            </a:r>
            <a:r>
              <a:rPr sz="1800" spc="-1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spc="-4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800" spc="-1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65" dirty="0">
                <a:solidFill>
                  <a:srgbClr val="124F5C"/>
                </a:solidFill>
                <a:latin typeface="Verdana"/>
                <a:cs typeface="Verdana"/>
              </a:rPr>
              <a:t>posit</a:t>
            </a:r>
            <a:r>
              <a:rPr sz="1800" b="1" spc="-5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b="1" spc="-80" dirty="0">
                <a:solidFill>
                  <a:srgbClr val="124F5C"/>
                </a:solidFill>
                <a:latin typeface="Verdana"/>
                <a:cs typeface="Verdana"/>
              </a:rPr>
              <a:t>vely</a:t>
            </a:r>
            <a:r>
              <a:rPr sz="1800" b="1" spc="-1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60" dirty="0">
                <a:solidFill>
                  <a:srgbClr val="124F5C"/>
                </a:solidFill>
                <a:latin typeface="Verdana"/>
                <a:cs typeface="Verdana"/>
              </a:rPr>
              <a:t>ske</a:t>
            </a:r>
            <a:r>
              <a:rPr sz="1800" b="1" spc="-85" dirty="0">
                <a:solidFill>
                  <a:srgbClr val="124F5C"/>
                </a:solidFill>
                <a:latin typeface="Verdana"/>
                <a:cs typeface="Verdana"/>
              </a:rPr>
              <a:t>w</a:t>
            </a:r>
            <a:r>
              <a:rPr sz="1800" b="1" spc="-35" dirty="0">
                <a:solidFill>
                  <a:srgbClr val="124F5C"/>
                </a:solidFill>
                <a:latin typeface="Verdana"/>
                <a:cs typeface="Verdana"/>
              </a:rPr>
              <a:t>ed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330"/>
              </a:spcBef>
              <a:buFont typeface="Microsoft Sans Serif"/>
              <a:buChar char="●"/>
              <a:tabLst>
                <a:tab pos="354965" algn="l"/>
                <a:tab pos="355600" algn="l"/>
              </a:tabLst>
            </a:pPr>
            <a:r>
              <a:rPr sz="1800" spc="70" dirty="0">
                <a:solidFill>
                  <a:srgbClr val="124F5C"/>
                </a:solidFill>
                <a:latin typeface="Verdana"/>
                <a:cs typeface="Verdana"/>
              </a:rPr>
              <a:t>Demand</a:t>
            </a:r>
            <a:r>
              <a:rPr sz="1800" spc="-1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124F5C"/>
                </a:solidFill>
                <a:latin typeface="Verdana"/>
                <a:cs typeface="Verdana"/>
              </a:rPr>
              <a:t>for</a:t>
            </a:r>
            <a:r>
              <a:rPr sz="1800" spc="-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rental</a:t>
            </a:r>
            <a:r>
              <a:rPr sz="1800" spc="-1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bikes</a:t>
            </a:r>
            <a:r>
              <a:rPr sz="1800" spc="-1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124F5C"/>
                </a:solidFill>
                <a:latin typeface="Verdana"/>
                <a:cs typeface="Verdana"/>
              </a:rPr>
              <a:t>is</a:t>
            </a:r>
            <a:r>
              <a:rPr sz="1800" spc="-1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lowest</a:t>
            </a:r>
            <a:r>
              <a:rPr sz="1800" spc="-1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in</a:t>
            </a:r>
            <a:r>
              <a:rPr sz="1800" spc="-1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sz="1800" spc="-1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45" dirty="0">
                <a:solidFill>
                  <a:srgbClr val="124F5C"/>
                </a:solidFill>
                <a:latin typeface="Verdana"/>
                <a:cs typeface="Verdana"/>
              </a:rPr>
              <a:t>winters;</a:t>
            </a:r>
            <a:r>
              <a:rPr sz="1800" spc="-1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C"/>
                </a:solidFill>
                <a:latin typeface="Verdana"/>
                <a:cs typeface="Verdana"/>
              </a:rPr>
              <a:t>highest</a:t>
            </a:r>
            <a:r>
              <a:rPr sz="1800" spc="-1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in</a:t>
            </a:r>
            <a:r>
              <a:rPr sz="1800" spc="-1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summers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320"/>
              </a:spcBef>
              <a:buFont typeface="Microsoft Sans Serif"/>
              <a:buChar char="●"/>
              <a:tabLst>
                <a:tab pos="354965" algn="l"/>
                <a:tab pos="355600" algn="l"/>
              </a:tabLst>
            </a:pPr>
            <a:r>
              <a:rPr sz="1800" spc="85" dirty="0">
                <a:solidFill>
                  <a:srgbClr val="124F5C"/>
                </a:solidFill>
                <a:latin typeface="Verdana"/>
                <a:cs typeface="Verdana"/>
              </a:rPr>
              <a:t>On</a:t>
            </a:r>
            <a:r>
              <a:rPr sz="1800" spc="-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regular</a:t>
            </a:r>
            <a:r>
              <a:rPr sz="1800" spc="-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70" dirty="0">
                <a:solidFill>
                  <a:srgbClr val="124F5C"/>
                </a:solidFill>
                <a:latin typeface="Verdana"/>
                <a:cs typeface="Verdana"/>
              </a:rPr>
              <a:t>days,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there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124F5C"/>
                </a:solidFill>
                <a:latin typeface="Verdana"/>
                <a:cs typeface="Verdana"/>
              </a:rPr>
              <a:t>is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spc="-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70" dirty="0">
                <a:solidFill>
                  <a:srgbClr val="124F5C"/>
                </a:solidFill>
                <a:latin typeface="Verdana"/>
                <a:cs typeface="Verdana"/>
              </a:rPr>
              <a:t>surge</a:t>
            </a:r>
            <a:r>
              <a:rPr sz="1800" b="1" spc="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in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70" dirty="0">
                <a:solidFill>
                  <a:srgbClr val="124F5C"/>
                </a:solidFill>
                <a:latin typeface="Verdana"/>
                <a:cs typeface="Verdana"/>
              </a:rPr>
              <a:t>demand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124F5C"/>
                </a:solidFill>
                <a:latin typeface="Verdana"/>
                <a:cs typeface="Verdana"/>
              </a:rPr>
              <a:t>for</a:t>
            </a:r>
            <a:r>
              <a:rPr sz="1800" spc="-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rental</a:t>
            </a:r>
            <a:r>
              <a:rPr sz="1800" spc="-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bikes</a:t>
            </a:r>
            <a:r>
              <a:rPr sz="1800" spc="-1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124F5C"/>
                </a:solidFill>
                <a:latin typeface="Verdana"/>
                <a:cs typeface="Verdana"/>
              </a:rPr>
              <a:t>during</a:t>
            </a:r>
            <a:endParaRPr sz="1800">
              <a:latin typeface="Verdana"/>
              <a:cs typeface="Verdana"/>
            </a:endParaRPr>
          </a:p>
          <a:p>
            <a:pPr marL="354965">
              <a:lnSpc>
                <a:spcPct val="100000"/>
              </a:lnSpc>
              <a:spcBef>
                <a:spcPts val="325"/>
              </a:spcBef>
            </a:pPr>
            <a:r>
              <a:rPr sz="1800" b="1" spc="-80" dirty="0">
                <a:solidFill>
                  <a:srgbClr val="124F5C"/>
                </a:solidFill>
                <a:latin typeface="Verdana"/>
                <a:cs typeface="Verdana"/>
              </a:rPr>
              <a:t>rush</a:t>
            </a:r>
            <a:r>
              <a:rPr sz="1800" b="1" spc="-1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124F5C"/>
                </a:solidFill>
                <a:latin typeface="Verdana"/>
                <a:cs typeface="Verdana"/>
              </a:rPr>
              <a:t>hours,</a:t>
            </a:r>
            <a:r>
              <a:rPr sz="1800" spc="-1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this</a:t>
            </a:r>
            <a:r>
              <a:rPr sz="1800" spc="-18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was</a:t>
            </a:r>
            <a:r>
              <a:rPr sz="1800" spc="-1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absent</a:t>
            </a:r>
            <a:r>
              <a:rPr sz="1800" spc="-18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124F5C"/>
                </a:solidFill>
                <a:latin typeface="Verdana"/>
                <a:cs typeface="Verdana"/>
              </a:rPr>
              <a:t>during</a:t>
            </a:r>
            <a:r>
              <a:rPr sz="1800" spc="-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70" dirty="0">
                <a:solidFill>
                  <a:srgbClr val="124F5C"/>
                </a:solidFill>
                <a:latin typeface="Verdana"/>
                <a:cs typeface="Verdana"/>
              </a:rPr>
              <a:t>holidays</a:t>
            </a:r>
            <a:r>
              <a:rPr sz="1800" b="1" spc="-1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124F5C"/>
                </a:solidFill>
                <a:latin typeface="Verdana"/>
                <a:cs typeface="Verdana"/>
              </a:rPr>
              <a:t>and</a:t>
            </a:r>
            <a:r>
              <a:rPr sz="1800" spc="-1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55" dirty="0">
                <a:solidFill>
                  <a:srgbClr val="124F5C"/>
                </a:solidFill>
                <a:latin typeface="Verdana"/>
                <a:cs typeface="Verdana"/>
              </a:rPr>
              <a:t>weekends</a:t>
            </a:r>
            <a:endParaRPr sz="1800">
              <a:latin typeface="Verdana"/>
              <a:cs typeface="Verdana"/>
            </a:endParaRPr>
          </a:p>
          <a:p>
            <a:pPr marL="354965" marR="5080" indent="-342900">
              <a:lnSpc>
                <a:spcPct val="114999"/>
              </a:lnSpc>
              <a:spcBef>
                <a:spcPts val="5"/>
              </a:spcBef>
              <a:buFont typeface="Microsoft Sans Serif"/>
              <a:buChar char="●"/>
              <a:tabLst>
                <a:tab pos="354965" algn="l"/>
                <a:tab pos="355600" algn="l"/>
              </a:tabLst>
            </a:pP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sz="1800" spc="70" dirty="0">
                <a:solidFill>
                  <a:srgbClr val="124F5C"/>
                </a:solidFill>
                <a:latin typeface="Verdana"/>
                <a:cs typeface="Verdana"/>
              </a:rPr>
              <a:t> demand</a:t>
            </a:r>
            <a:r>
              <a:rPr sz="1800" spc="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124F5C"/>
                </a:solidFill>
                <a:latin typeface="Verdana"/>
                <a:cs typeface="Verdana"/>
              </a:rPr>
              <a:t>for</a:t>
            </a:r>
            <a:r>
              <a:rPr sz="1800" spc="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rental</a:t>
            </a:r>
            <a:r>
              <a:rPr sz="1800" spc="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bikes</a:t>
            </a:r>
            <a:r>
              <a:rPr sz="1800" spc="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remains</a:t>
            </a:r>
            <a:r>
              <a:rPr sz="1800" spc="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70" dirty="0">
                <a:solidFill>
                  <a:srgbClr val="124F5C"/>
                </a:solidFill>
                <a:latin typeface="Verdana"/>
                <a:cs typeface="Verdana"/>
              </a:rPr>
              <a:t>low</a:t>
            </a:r>
            <a:r>
              <a:rPr sz="1800" b="1" spc="8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65" dirty="0">
                <a:solidFill>
                  <a:srgbClr val="124F5C"/>
                </a:solidFill>
                <a:latin typeface="Verdana"/>
                <a:cs typeface="Verdana"/>
              </a:rPr>
              <a:t>when</a:t>
            </a:r>
            <a:r>
              <a:rPr sz="1800" spc="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there</a:t>
            </a:r>
            <a:r>
              <a:rPr sz="1800" spc="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124F5C"/>
                </a:solidFill>
                <a:latin typeface="Verdana"/>
                <a:cs typeface="Verdana"/>
              </a:rPr>
              <a:t>is</a:t>
            </a:r>
            <a:r>
              <a:rPr sz="1800" spc="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75" dirty="0">
                <a:solidFill>
                  <a:srgbClr val="124F5C"/>
                </a:solidFill>
                <a:latin typeface="Verdana"/>
                <a:cs typeface="Verdana"/>
              </a:rPr>
              <a:t>snowfall</a:t>
            </a:r>
            <a:r>
              <a:rPr sz="1800" b="1" spc="8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540" dirty="0">
                <a:solidFill>
                  <a:srgbClr val="124F5C"/>
                </a:solidFill>
                <a:latin typeface="Verdana"/>
                <a:cs typeface="Verdana"/>
              </a:rPr>
              <a:t>/ </a:t>
            </a:r>
            <a:r>
              <a:rPr sz="1800" b="1" spc="-5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90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800" b="1" spc="-12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b="1" spc="-65" dirty="0">
                <a:solidFill>
                  <a:srgbClr val="124F5C"/>
                </a:solidFill>
                <a:latin typeface="Verdana"/>
                <a:cs typeface="Verdana"/>
              </a:rPr>
              <a:t>inf</a:t>
            </a:r>
            <a:r>
              <a:rPr sz="1800" b="1" spc="-8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b="1" spc="-75" dirty="0">
                <a:solidFill>
                  <a:srgbClr val="124F5C"/>
                </a:solidFill>
                <a:latin typeface="Verdana"/>
                <a:cs typeface="Verdana"/>
              </a:rPr>
              <a:t>ll</a:t>
            </a:r>
            <a:r>
              <a:rPr sz="1800" spc="-275" dirty="0">
                <a:solidFill>
                  <a:srgbClr val="124F5C"/>
                </a:solidFill>
                <a:latin typeface="Verdana"/>
                <a:cs typeface="Verdana"/>
              </a:rPr>
              <a:t>,</a:t>
            </a:r>
            <a:r>
              <a:rPr sz="1800" spc="-1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124F5C"/>
                </a:solidFill>
                <a:latin typeface="Verdana"/>
                <a:cs typeface="Verdana"/>
              </a:rPr>
              <a:t>an</a:t>
            </a:r>
            <a:r>
              <a:rPr sz="1800" spc="50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800" spc="-1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800" spc="5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spc="-1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124F5C"/>
                </a:solidFill>
                <a:latin typeface="Verdana"/>
                <a:cs typeface="Verdana"/>
              </a:rPr>
              <a:t>da</a:t>
            </a:r>
            <a:r>
              <a:rPr sz="1800" spc="-75" dirty="0">
                <a:solidFill>
                  <a:srgbClr val="124F5C"/>
                </a:solidFill>
                <a:latin typeface="Verdana"/>
                <a:cs typeface="Verdana"/>
              </a:rPr>
              <a:t>ys</a:t>
            </a:r>
            <a:r>
              <a:rPr sz="1800" spc="-1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124F5C"/>
                </a:solidFill>
                <a:latin typeface="Verdana"/>
                <a:cs typeface="Verdana"/>
              </a:rPr>
              <a:t>with</a:t>
            </a:r>
            <a:r>
              <a:rPr sz="1800" spc="-1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70" dirty="0">
                <a:solidFill>
                  <a:srgbClr val="124F5C"/>
                </a:solidFill>
                <a:latin typeface="Verdana"/>
                <a:cs typeface="Verdana"/>
              </a:rPr>
              <a:t>low</a:t>
            </a:r>
            <a:r>
              <a:rPr sz="1800" b="1" spc="-11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95" dirty="0">
                <a:solidFill>
                  <a:srgbClr val="124F5C"/>
                </a:solidFill>
                <a:latin typeface="Verdana"/>
                <a:cs typeface="Verdana"/>
              </a:rPr>
              <a:t>vis</a:t>
            </a:r>
            <a:r>
              <a:rPr sz="1800" b="1" spc="-65" dirty="0">
                <a:solidFill>
                  <a:srgbClr val="124F5C"/>
                </a:solidFill>
                <a:latin typeface="Verdana"/>
                <a:cs typeface="Verdana"/>
              </a:rPr>
              <a:t>ibility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Font typeface="Microsoft Sans Serif"/>
              <a:buChar char="●"/>
              <a:tabLst>
                <a:tab pos="354965" algn="l"/>
                <a:tab pos="355600" algn="l"/>
              </a:tabLst>
            </a:pP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sz="1800" spc="2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70" dirty="0">
                <a:solidFill>
                  <a:srgbClr val="124F5C"/>
                </a:solidFill>
                <a:latin typeface="Verdana"/>
                <a:cs typeface="Verdana"/>
              </a:rPr>
              <a:t>demand</a:t>
            </a:r>
            <a:r>
              <a:rPr sz="1800" spc="2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124F5C"/>
                </a:solidFill>
                <a:latin typeface="Verdana"/>
                <a:cs typeface="Verdana"/>
              </a:rPr>
              <a:t>for</a:t>
            </a:r>
            <a:r>
              <a:rPr sz="1800" spc="2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rental</a:t>
            </a:r>
            <a:r>
              <a:rPr sz="1800" spc="2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bikes</a:t>
            </a:r>
            <a:r>
              <a:rPr sz="1800" spc="2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remains</a:t>
            </a:r>
            <a:r>
              <a:rPr sz="1800" spc="2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70" dirty="0">
                <a:solidFill>
                  <a:srgbClr val="124F5C"/>
                </a:solidFill>
                <a:latin typeface="Verdana"/>
                <a:cs typeface="Verdana"/>
              </a:rPr>
              <a:t>low</a:t>
            </a:r>
            <a:r>
              <a:rPr sz="1800" b="1" spc="29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124F5C"/>
                </a:solidFill>
                <a:latin typeface="Verdana"/>
                <a:cs typeface="Verdana"/>
              </a:rPr>
              <a:t>for</a:t>
            </a:r>
            <a:r>
              <a:rPr sz="1800" spc="2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124F5C"/>
                </a:solidFill>
                <a:latin typeface="Verdana"/>
                <a:cs typeface="Verdana"/>
              </a:rPr>
              <a:t>days</a:t>
            </a:r>
            <a:r>
              <a:rPr sz="1800" spc="2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124F5C"/>
                </a:solidFill>
                <a:latin typeface="Verdana"/>
                <a:cs typeface="Verdana"/>
              </a:rPr>
              <a:t>with</a:t>
            </a:r>
            <a:r>
              <a:rPr sz="1800" spc="2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124F5C"/>
                </a:solidFill>
                <a:latin typeface="Verdana"/>
                <a:cs typeface="Verdana"/>
              </a:rPr>
              <a:t>very</a:t>
            </a:r>
            <a:r>
              <a:rPr sz="1800" spc="2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70" dirty="0">
                <a:solidFill>
                  <a:srgbClr val="124F5C"/>
                </a:solidFill>
                <a:latin typeface="Verdana"/>
                <a:cs typeface="Verdana"/>
              </a:rPr>
              <a:t>low</a:t>
            </a:r>
            <a:endParaRPr sz="1800">
              <a:latin typeface="Verdana"/>
              <a:cs typeface="Verdana"/>
            </a:endParaRPr>
          </a:p>
          <a:p>
            <a:pPr marL="354965">
              <a:lnSpc>
                <a:spcPct val="100000"/>
              </a:lnSpc>
              <a:spcBef>
                <a:spcPts val="320"/>
              </a:spcBef>
            </a:pPr>
            <a:r>
              <a:rPr sz="1800" b="1" spc="-30" dirty="0">
                <a:solidFill>
                  <a:srgbClr val="124F5C"/>
                </a:solidFill>
                <a:latin typeface="Verdana"/>
                <a:cs typeface="Verdana"/>
              </a:rPr>
              <a:t>te</a:t>
            </a:r>
            <a:r>
              <a:rPr sz="1800" b="1" spc="-65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800" b="1" spc="-40" dirty="0">
                <a:solidFill>
                  <a:srgbClr val="124F5C"/>
                </a:solidFill>
                <a:latin typeface="Verdana"/>
                <a:cs typeface="Verdana"/>
              </a:rPr>
              <a:t>p</a:t>
            </a:r>
            <a:r>
              <a:rPr sz="1800" b="1" spc="-3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b="1" spc="-90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800" b="1" spc="-114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b="1" spc="-3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800" b="1" spc="-60" dirty="0">
                <a:solidFill>
                  <a:srgbClr val="124F5C"/>
                </a:solidFill>
                <a:latin typeface="Verdana"/>
                <a:cs typeface="Verdana"/>
              </a:rPr>
              <a:t>u</a:t>
            </a:r>
            <a:r>
              <a:rPr sz="1800" b="1" spc="-90" dirty="0">
                <a:solidFill>
                  <a:srgbClr val="124F5C"/>
                </a:solidFill>
                <a:latin typeface="Verdana"/>
                <a:cs typeface="Verdana"/>
              </a:rPr>
              <a:t>re</a:t>
            </a:r>
            <a:r>
              <a:rPr sz="1800" b="1" spc="-110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800" spc="-275" dirty="0">
                <a:solidFill>
                  <a:srgbClr val="124F5C"/>
                </a:solidFill>
                <a:latin typeface="Verdana"/>
                <a:cs typeface="Verdana"/>
              </a:rPr>
              <a:t>,</a:t>
            </a:r>
            <a:r>
              <a:rPr sz="1800" spc="-1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124F5C"/>
                </a:solidFill>
                <a:latin typeface="Verdana"/>
                <a:cs typeface="Verdana"/>
              </a:rPr>
              <a:t>and</a:t>
            </a:r>
            <a:r>
              <a:rPr sz="1800" spc="-1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800" spc="6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spc="-1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800" spc="4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spc="-75" dirty="0">
                <a:solidFill>
                  <a:srgbClr val="124F5C"/>
                </a:solidFill>
                <a:latin typeface="Verdana"/>
                <a:cs typeface="Verdana"/>
              </a:rPr>
              <a:t>ys</a:t>
            </a:r>
            <a:r>
              <a:rPr sz="1800" spc="-1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124F5C"/>
                </a:solidFill>
                <a:latin typeface="Verdana"/>
                <a:cs typeface="Verdana"/>
              </a:rPr>
              <a:t>with</a:t>
            </a:r>
            <a:r>
              <a:rPr sz="1800" spc="-1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65" dirty="0">
                <a:solidFill>
                  <a:srgbClr val="124F5C"/>
                </a:solidFill>
                <a:latin typeface="Verdana"/>
                <a:cs typeface="Verdana"/>
              </a:rPr>
              <a:t>high</a:t>
            </a:r>
            <a:r>
              <a:rPr sz="1800" spc="-1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C"/>
                </a:solidFill>
                <a:latin typeface="Verdana"/>
                <a:cs typeface="Verdana"/>
              </a:rPr>
              <a:t>inten</a:t>
            </a:r>
            <a:r>
              <a:rPr sz="1800" spc="-4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800" spc="-4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spc="-35" dirty="0">
                <a:solidFill>
                  <a:srgbClr val="124F5C"/>
                </a:solidFill>
                <a:latin typeface="Verdana"/>
                <a:cs typeface="Verdana"/>
              </a:rPr>
              <a:t>ty</a:t>
            </a:r>
            <a:r>
              <a:rPr sz="1800" spc="-1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of</a:t>
            </a:r>
            <a:r>
              <a:rPr sz="1800" spc="-1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90" dirty="0">
                <a:solidFill>
                  <a:srgbClr val="124F5C"/>
                </a:solidFill>
                <a:latin typeface="Verdana"/>
                <a:cs typeface="Verdana"/>
              </a:rPr>
              <a:t>solar</a:t>
            </a:r>
            <a:r>
              <a:rPr sz="1800" b="1" spc="-1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90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800" b="1" spc="-114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b="1" spc="-55" dirty="0">
                <a:solidFill>
                  <a:srgbClr val="124F5C"/>
                </a:solidFill>
                <a:latin typeface="Verdana"/>
                <a:cs typeface="Verdana"/>
              </a:rPr>
              <a:t>diati</a:t>
            </a:r>
            <a:r>
              <a:rPr sz="1800" b="1" spc="-8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800" b="1" spc="-4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endParaRPr sz="1800">
              <a:latin typeface="Verdana"/>
              <a:cs typeface="Verdana"/>
            </a:endParaRPr>
          </a:p>
          <a:p>
            <a:pPr marL="354965" marR="6350" indent="-342900" algn="just">
              <a:lnSpc>
                <a:spcPct val="114999"/>
              </a:lnSpc>
              <a:spcBef>
                <a:spcPts val="5"/>
              </a:spcBef>
              <a:buFont typeface="Microsoft Sans Serif"/>
              <a:buChar char="●"/>
              <a:tabLst>
                <a:tab pos="355600" algn="l"/>
              </a:tabLst>
            </a:pP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data</a:t>
            </a:r>
            <a:r>
              <a:rPr sz="1800" spc="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contains </a:t>
            </a:r>
            <a:r>
              <a:rPr sz="1800" b="1" spc="-100" dirty="0">
                <a:solidFill>
                  <a:srgbClr val="124F5C"/>
                </a:solidFill>
                <a:latin typeface="Verdana"/>
                <a:cs typeface="Verdana"/>
              </a:rPr>
              <a:t>outliers</a:t>
            </a:r>
            <a:r>
              <a:rPr sz="1800" spc="-100" dirty="0">
                <a:solidFill>
                  <a:srgbClr val="124F5C"/>
                </a:solidFill>
                <a:latin typeface="Verdana"/>
                <a:cs typeface="Verdana"/>
              </a:rPr>
              <a:t>,</a:t>
            </a:r>
            <a:r>
              <a:rPr sz="1800" spc="-9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124F5C"/>
                </a:solidFill>
                <a:latin typeface="Verdana"/>
                <a:cs typeface="Verdana"/>
              </a:rPr>
              <a:t>all</a:t>
            </a:r>
            <a:r>
              <a:rPr sz="1800" spc="-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C"/>
                </a:solidFill>
                <a:latin typeface="Verdana"/>
                <a:cs typeface="Verdana"/>
              </a:rPr>
              <a:t>the </a:t>
            </a:r>
            <a:r>
              <a:rPr sz="1800" spc="50" dirty="0">
                <a:solidFill>
                  <a:srgbClr val="124F5C"/>
                </a:solidFill>
                <a:latin typeface="Verdana"/>
                <a:cs typeface="Verdana"/>
              </a:rPr>
              <a:t>numeric </a:t>
            </a:r>
            <a:r>
              <a:rPr sz="1800" spc="-15" dirty="0">
                <a:solidFill>
                  <a:srgbClr val="124F5C"/>
                </a:solidFill>
                <a:latin typeface="Verdana"/>
                <a:cs typeface="Verdana"/>
              </a:rPr>
              <a:t>variables</a:t>
            </a:r>
            <a:r>
              <a:rPr sz="1800" spc="-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were</a:t>
            </a:r>
            <a:r>
              <a:rPr sz="1800" spc="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45" dirty="0">
                <a:solidFill>
                  <a:srgbClr val="124F5C"/>
                </a:solidFill>
                <a:latin typeface="Verdana"/>
                <a:cs typeface="Verdana"/>
              </a:rPr>
              <a:t>log </a:t>
            </a:r>
            <a:r>
              <a:rPr sz="1800" spc="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transformed </a:t>
            </a:r>
            <a:r>
              <a:rPr sz="1800" spc="25" dirty="0">
                <a:solidFill>
                  <a:srgbClr val="124F5C"/>
                </a:solidFill>
                <a:latin typeface="Verdana"/>
                <a:cs typeface="Verdana"/>
              </a:rPr>
              <a:t>to </a:t>
            </a:r>
            <a:r>
              <a:rPr sz="1800" spc="35" dirty="0">
                <a:solidFill>
                  <a:srgbClr val="124F5C"/>
                </a:solidFill>
                <a:latin typeface="Verdana"/>
                <a:cs typeface="Verdana"/>
              </a:rPr>
              <a:t>handle </a:t>
            </a:r>
            <a:r>
              <a:rPr sz="1800" spc="-40" dirty="0">
                <a:solidFill>
                  <a:srgbClr val="124F5C"/>
                </a:solidFill>
                <a:latin typeface="Verdana"/>
                <a:cs typeface="Verdana"/>
              </a:rPr>
              <a:t>skew, </a:t>
            </a:r>
            <a:r>
              <a:rPr sz="1800" spc="55" dirty="0">
                <a:solidFill>
                  <a:srgbClr val="124F5C"/>
                </a:solidFill>
                <a:latin typeface="Verdana"/>
                <a:cs typeface="Verdana"/>
              </a:rPr>
              <a:t>and </a:t>
            </a:r>
            <a:r>
              <a:rPr sz="1800" spc="-15" dirty="0">
                <a:solidFill>
                  <a:srgbClr val="124F5C"/>
                </a:solidFill>
                <a:latin typeface="Verdana"/>
                <a:cs typeface="Verdana"/>
              </a:rPr>
              <a:t>all 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datapoints </a:t>
            </a:r>
            <a:r>
              <a:rPr sz="1800" spc="40" dirty="0">
                <a:solidFill>
                  <a:srgbClr val="124F5C"/>
                </a:solidFill>
                <a:latin typeface="Verdana"/>
                <a:cs typeface="Verdana"/>
              </a:rPr>
              <a:t>beyond </a:t>
            </a:r>
            <a:r>
              <a:rPr sz="1800" spc="-130" dirty="0">
                <a:solidFill>
                  <a:srgbClr val="124F5C"/>
                </a:solidFill>
                <a:latin typeface="Verdana"/>
                <a:cs typeface="Verdana"/>
              </a:rPr>
              <a:t>3 </a:t>
            </a: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standard 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deviations</a:t>
            </a:r>
            <a:r>
              <a:rPr sz="1800" spc="-1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from</a:t>
            </a:r>
            <a:r>
              <a:rPr sz="1800" spc="-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sz="1800" spc="-18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60" dirty="0">
                <a:solidFill>
                  <a:srgbClr val="124F5C"/>
                </a:solidFill>
                <a:latin typeface="Verdana"/>
                <a:cs typeface="Verdana"/>
              </a:rPr>
              <a:t>mean</a:t>
            </a:r>
            <a:r>
              <a:rPr sz="1800" spc="-1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were</a:t>
            </a:r>
            <a:r>
              <a:rPr sz="1800" spc="-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25" dirty="0">
                <a:solidFill>
                  <a:srgbClr val="124F5C"/>
                </a:solidFill>
                <a:latin typeface="Verdana"/>
                <a:cs typeface="Verdana"/>
              </a:rPr>
              <a:t>replaced</a:t>
            </a:r>
            <a:r>
              <a:rPr sz="1800" spc="-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124F5C"/>
                </a:solidFill>
                <a:latin typeface="Verdana"/>
                <a:cs typeface="Verdana"/>
              </a:rPr>
              <a:t>with</a:t>
            </a:r>
            <a:r>
              <a:rPr sz="1800" spc="-1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sz="1800" spc="-1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124F5C"/>
                </a:solidFill>
                <a:latin typeface="Verdana"/>
                <a:cs typeface="Verdana"/>
              </a:rPr>
              <a:t>median</a:t>
            </a:r>
            <a:r>
              <a:rPr sz="1800" spc="-1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124F5C"/>
                </a:solidFill>
                <a:latin typeface="Verdana"/>
                <a:cs typeface="Verdana"/>
              </a:rPr>
              <a:t>value</a:t>
            </a:r>
            <a:endParaRPr sz="1800">
              <a:latin typeface="Verdana"/>
              <a:cs typeface="Verdana"/>
            </a:endParaRPr>
          </a:p>
          <a:p>
            <a:pPr marL="355600" indent="-342900" algn="just">
              <a:lnSpc>
                <a:spcPct val="100000"/>
              </a:lnSpc>
              <a:spcBef>
                <a:spcPts val="325"/>
              </a:spcBef>
              <a:buFont typeface="Microsoft Sans Serif"/>
              <a:buChar char="●"/>
              <a:tabLst>
                <a:tab pos="355600" algn="l"/>
              </a:tabLst>
            </a:pP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Temperature</a:t>
            </a:r>
            <a:r>
              <a:rPr sz="1800" spc="-1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has</a:t>
            </a:r>
            <a:r>
              <a:rPr sz="1800" spc="-18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sz="1800" spc="-1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C"/>
                </a:solidFill>
                <a:latin typeface="Verdana"/>
                <a:cs typeface="Verdana"/>
              </a:rPr>
              <a:t>highest</a:t>
            </a:r>
            <a:r>
              <a:rPr sz="1800" spc="-19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correlation</a:t>
            </a:r>
            <a:r>
              <a:rPr sz="1800" spc="-1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124F5C"/>
                </a:solidFill>
                <a:latin typeface="Verdana"/>
                <a:cs typeface="Verdana"/>
              </a:rPr>
              <a:t>with</a:t>
            </a:r>
            <a:r>
              <a:rPr sz="1800" spc="-1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124F5C"/>
                </a:solidFill>
                <a:latin typeface="Verdana"/>
                <a:cs typeface="Verdana"/>
              </a:rPr>
              <a:t>dependent</a:t>
            </a:r>
            <a:r>
              <a:rPr sz="1800" spc="-1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124F5C"/>
                </a:solidFill>
                <a:latin typeface="Verdana"/>
                <a:cs typeface="Verdana"/>
              </a:rPr>
              <a:t>variable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07237"/>
            <a:ext cx="38042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45" dirty="0"/>
              <a:t>M</a:t>
            </a:r>
            <a:r>
              <a:rPr sz="2800" spc="-30" dirty="0"/>
              <a:t>o</a:t>
            </a:r>
            <a:r>
              <a:rPr sz="2800" spc="-80" dirty="0"/>
              <a:t>delling</a:t>
            </a:r>
            <a:r>
              <a:rPr sz="2800" spc="-175" dirty="0"/>
              <a:t> </a:t>
            </a:r>
            <a:r>
              <a:rPr sz="2800" spc="-75" dirty="0"/>
              <a:t>Approach</a:t>
            </a:r>
            <a:endParaRPr sz="28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386689" y="1197438"/>
            <a:ext cx="8370620" cy="3183051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30809">
              <a:lnSpc>
                <a:spcPct val="100000"/>
              </a:lnSpc>
              <a:spcBef>
                <a:spcPts val="425"/>
              </a:spcBef>
              <a:tabLst>
                <a:tab pos="473075" algn="l"/>
                <a:tab pos="473709" algn="l"/>
              </a:tabLst>
            </a:pPr>
            <a:endParaRPr spc="-20" dirty="0"/>
          </a:p>
          <a:p>
            <a:pPr marL="473075" marR="8255" indent="-342900">
              <a:lnSpc>
                <a:spcPct val="114999"/>
              </a:lnSpc>
              <a:buFont typeface="Microsoft Sans Serif"/>
              <a:buChar char="●"/>
              <a:tabLst>
                <a:tab pos="473075" algn="l"/>
                <a:tab pos="473709" algn="l"/>
              </a:tabLst>
            </a:pPr>
            <a:r>
              <a:rPr dirty="0"/>
              <a:t>Since</a:t>
            </a:r>
            <a:r>
              <a:rPr spc="105" dirty="0"/>
              <a:t> </a:t>
            </a:r>
            <a:r>
              <a:rPr spc="15" dirty="0"/>
              <a:t>there</a:t>
            </a:r>
            <a:r>
              <a:rPr spc="105" dirty="0"/>
              <a:t> </a:t>
            </a:r>
            <a:r>
              <a:rPr spc="-20" dirty="0"/>
              <a:t>are</a:t>
            </a:r>
            <a:r>
              <a:rPr spc="105" dirty="0"/>
              <a:t> </a:t>
            </a:r>
            <a:r>
              <a:rPr spc="30" dirty="0"/>
              <a:t>many</a:t>
            </a:r>
            <a:r>
              <a:rPr spc="100" dirty="0"/>
              <a:t> </a:t>
            </a:r>
            <a:r>
              <a:rPr b="1" spc="-55" dirty="0">
                <a:latin typeface="Verdana"/>
                <a:cs typeface="Verdana"/>
              </a:rPr>
              <a:t>categorical</a:t>
            </a:r>
            <a:r>
              <a:rPr b="1" spc="100" dirty="0">
                <a:latin typeface="Verdana"/>
                <a:cs typeface="Verdana"/>
              </a:rPr>
              <a:t> </a:t>
            </a:r>
            <a:r>
              <a:rPr spc="-20" dirty="0"/>
              <a:t>attributes,</a:t>
            </a:r>
            <a:r>
              <a:rPr spc="110" dirty="0"/>
              <a:t> </a:t>
            </a:r>
            <a:r>
              <a:rPr spc="-100" dirty="0"/>
              <a:t>It</a:t>
            </a:r>
            <a:r>
              <a:rPr spc="105" dirty="0"/>
              <a:t> </a:t>
            </a:r>
            <a:r>
              <a:rPr spc="30" dirty="0"/>
              <a:t>won’t</a:t>
            </a:r>
            <a:r>
              <a:rPr spc="105" dirty="0"/>
              <a:t> </a:t>
            </a:r>
            <a:r>
              <a:rPr spc="55" dirty="0"/>
              <a:t>be</a:t>
            </a:r>
            <a:r>
              <a:rPr spc="110" dirty="0"/>
              <a:t> </a:t>
            </a:r>
            <a:r>
              <a:rPr spc="10" dirty="0"/>
              <a:t>wise</a:t>
            </a:r>
            <a:r>
              <a:rPr spc="105" dirty="0"/>
              <a:t> </a:t>
            </a:r>
            <a:r>
              <a:rPr spc="25" dirty="0"/>
              <a:t>to</a:t>
            </a:r>
            <a:r>
              <a:rPr spc="100" dirty="0"/>
              <a:t> </a:t>
            </a:r>
            <a:r>
              <a:rPr spc="-5" dirty="0"/>
              <a:t>fit </a:t>
            </a:r>
            <a:r>
              <a:rPr spc="-615" dirty="0"/>
              <a:t> </a:t>
            </a:r>
            <a:r>
              <a:rPr spc="-10" dirty="0"/>
              <a:t>l</a:t>
            </a:r>
            <a:r>
              <a:rPr spc="-20" dirty="0"/>
              <a:t>i</a:t>
            </a:r>
            <a:r>
              <a:rPr spc="75" dirty="0"/>
              <a:t>n</a:t>
            </a:r>
            <a:r>
              <a:rPr spc="-5" dirty="0"/>
              <a:t>e</a:t>
            </a:r>
            <a:r>
              <a:rPr dirty="0"/>
              <a:t>a</a:t>
            </a:r>
            <a:r>
              <a:rPr spc="-50" dirty="0"/>
              <a:t>r</a:t>
            </a:r>
            <a:r>
              <a:rPr spc="-165" dirty="0"/>
              <a:t> </a:t>
            </a:r>
            <a:r>
              <a:rPr spc="105" dirty="0"/>
              <a:t>mo</a:t>
            </a:r>
            <a:r>
              <a:rPr spc="85" dirty="0"/>
              <a:t>d</a:t>
            </a:r>
            <a:r>
              <a:rPr spc="15" dirty="0"/>
              <a:t>e</a:t>
            </a:r>
            <a:r>
              <a:rPr spc="-114" dirty="0"/>
              <a:t>ls,</a:t>
            </a:r>
            <a:r>
              <a:rPr spc="-155" dirty="0"/>
              <a:t> </a:t>
            </a:r>
            <a:r>
              <a:rPr spc="-40" dirty="0"/>
              <a:t>as</a:t>
            </a:r>
            <a:r>
              <a:rPr spc="-170" dirty="0"/>
              <a:t> </a:t>
            </a:r>
            <a:r>
              <a:rPr spc="35" dirty="0"/>
              <a:t>t</a:t>
            </a:r>
            <a:r>
              <a:rPr spc="65" dirty="0"/>
              <a:t>h</a:t>
            </a:r>
            <a:r>
              <a:rPr spc="-40" dirty="0"/>
              <a:t>ey</a:t>
            </a:r>
            <a:r>
              <a:rPr spc="-175" dirty="0"/>
              <a:t> </a:t>
            </a:r>
            <a:r>
              <a:rPr spc="20" dirty="0"/>
              <a:t>will</a:t>
            </a:r>
            <a:r>
              <a:rPr spc="-150" dirty="0"/>
              <a:t> </a:t>
            </a:r>
            <a:r>
              <a:rPr dirty="0"/>
              <a:t>gi</a:t>
            </a:r>
            <a:r>
              <a:rPr spc="-5" dirty="0"/>
              <a:t>v</a:t>
            </a:r>
            <a:r>
              <a:rPr spc="10" dirty="0"/>
              <a:t>e</a:t>
            </a:r>
            <a:r>
              <a:rPr spc="-140" dirty="0"/>
              <a:t> </a:t>
            </a:r>
            <a:r>
              <a:rPr spc="75" dirty="0"/>
              <a:t>h</a:t>
            </a:r>
            <a:r>
              <a:rPr spc="60" dirty="0"/>
              <a:t>igh</a:t>
            </a:r>
            <a:r>
              <a:rPr spc="-175" dirty="0"/>
              <a:t> </a:t>
            </a:r>
            <a:r>
              <a:rPr spc="-25" dirty="0"/>
              <a:t>error</a:t>
            </a:r>
            <a:r>
              <a:rPr spc="-35" dirty="0"/>
              <a:t>s</a:t>
            </a:r>
            <a:r>
              <a:rPr spc="-275" dirty="0"/>
              <a:t>.</a:t>
            </a:r>
          </a:p>
          <a:p>
            <a:pPr marL="473075" marR="5080" indent="-342900">
              <a:lnSpc>
                <a:spcPct val="114999"/>
              </a:lnSpc>
              <a:buFont typeface="Microsoft Sans Serif"/>
              <a:buChar char="●"/>
              <a:tabLst>
                <a:tab pos="473075" algn="l"/>
                <a:tab pos="473709" algn="l"/>
              </a:tabLst>
            </a:pPr>
            <a:r>
              <a:rPr spc="114" dirty="0"/>
              <a:t>We</a:t>
            </a:r>
            <a:r>
              <a:rPr spc="-55" dirty="0"/>
              <a:t> </a:t>
            </a:r>
            <a:r>
              <a:rPr spc="40" dirty="0"/>
              <a:t>can</a:t>
            </a:r>
            <a:r>
              <a:rPr spc="-50" dirty="0"/>
              <a:t> </a:t>
            </a:r>
            <a:r>
              <a:rPr spc="5" dirty="0"/>
              <a:t>use</a:t>
            </a:r>
            <a:r>
              <a:rPr spc="-60" dirty="0"/>
              <a:t> </a:t>
            </a:r>
            <a:r>
              <a:rPr b="1" spc="-70" dirty="0">
                <a:latin typeface="Verdana"/>
                <a:cs typeface="Verdana"/>
              </a:rPr>
              <a:t>tree</a:t>
            </a:r>
            <a:r>
              <a:rPr b="1" spc="-35" dirty="0">
                <a:latin typeface="Verdana"/>
                <a:cs typeface="Verdana"/>
              </a:rPr>
              <a:t> </a:t>
            </a:r>
            <a:r>
              <a:rPr spc="40" dirty="0"/>
              <a:t>models</a:t>
            </a:r>
            <a:r>
              <a:rPr spc="-60" dirty="0"/>
              <a:t> </a:t>
            </a:r>
            <a:r>
              <a:rPr spc="-20" dirty="0"/>
              <a:t>instead,</a:t>
            </a:r>
            <a:r>
              <a:rPr spc="-45" dirty="0"/>
              <a:t> </a:t>
            </a:r>
            <a:r>
              <a:rPr spc="15" dirty="0"/>
              <a:t>since</a:t>
            </a:r>
            <a:r>
              <a:rPr spc="-65" dirty="0"/>
              <a:t> </a:t>
            </a:r>
            <a:r>
              <a:rPr spc="5" dirty="0"/>
              <a:t>they</a:t>
            </a:r>
            <a:r>
              <a:rPr spc="-65" dirty="0"/>
              <a:t> </a:t>
            </a:r>
            <a:r>
              <a:rPr spc="35" dirty="0"/>
              <a:t>can</a:t>
            </a:r>
            <a:r>
              <a:rPr spc="-50" dirty="0"/>
              <a:t> </a:t>
            </a:r>
            <a:r>
              <a:rPr spc="35" dirty="0"/>
              <a:t>handle</a:t>
            </a:r>
            <a:r>
              <a:rPr spc="-50" dirty="0"/>
              <a:t> </a:t>
            </a:r>
            <a:r>
              <a:rPr dirty="0"/>
              <a:t>outliers</a:t>
            </a:r>
            <a:r>
              <a:rPr spc="-50" dirty="0"/>
              <a:t> </a:t>
            </a:r>
            <a:r>
              <a:rPr spc="55" dirty="0"/>
              <a:t>and </a:t>
            </a:r>
            <a:r>
              <a:rPr spc="-620" dirty="0"/>
              <a:t> </a:t>
            </a:r>
            <a:r>
              <a:rPr spc="15" dirty="0"/>
              <a:t>categorical</a:t>
            </a:r>
            <a:r>
              <a:rPr spc="-150" dirty="0"/>
              <a:t> </a:t>
            </a:r>
            <a:r>
              <a:rPr spc="10" dirty="0"/>
              <a:t>attributes</a:t>
            </a:r>
            <a:r>
              <a:rPr spc="-180" dirty="0"/>
              <a:t> </a:t>
            </a:r>
            <a:r>
              <a:rPr spc="20" dirty="0"/>
              <a:t>better</a:t>
            </a:r>
            <a:r>
              <a:rPr spc="-175" dirty="0"/>
              <a:t> </a:t>
            </a:r>
            <a:r>
              <a:rPr spc="40" dirty="0"/>
              <a:t>than</a:t>
            </a:r>
            <a:r>
              <a:rPr spc="-180" dirty="0"/>
              <a:t> </a:t>
            </a:r>
            <a:r>
              <a:rPr dirty="0"/>
              <a:t>linear</a:t>
            </a:r>
            <a:r>
              <a:rPr spc="-165" dirty="0"/>
              <a:t> </a:t>
            </a:r>
            <a:r>
              <a:rPr spc="-10" dirty="0"/>
              <a:t>models.</a:t>
            </a:r>
          </a:p>
          <a:p>
            <a:pPr marL="473709" indent="-342900">
              <a:lnSpc>
                <a:spcPct val="100000"/>
              </a:lnSpc>
              <a:spcBef>
                <a:spcPts val="325"/>
              </a:spcBef>
              <a:buFont typeface="Microsoft Sans Serif"/>
              <a:buChar char="●"/>
              <a:tabLst>
                <a:tab pos="473075" algn="l"/>
                <a:tab pos="473709" algn="l"/>
              </a:tabLst>
            </a:pPr>
            <a:r>
              <a:rPr spc="114" dirty="0"/>
              <a:t>We</a:t>
            </a:r>
            <a:r>
              <a:rPr spc="-165" dirty="0"/>
              <a:t> </a:t>
            </a:r>
            <a:r>
              <a:rPr spc="40" dirty="0"/>
              <a:t>can</a:t>
            </a:r>
            <a:r>
              <a:rPr spc="-170" dirty="0"/>
              <a:t> </a:t>
            </a:r>
            <a:r>
              <a:rPr spc="5" dirty="0"/>
              <a:t>use</a:t>
            </a:r>
            <a:r>
              <a:rPr spc="-150" dirty="0"/>
              <a:t> </a:t>
            </a:r>
            <a:r>
              <a:rPr b="1" spc="-55" dirty="0">
                <a:latin typeface="Verdana"/>
                <a:cs typeface="Verdana"/>
              </a:rPr>
              <a:t>decision</a:t>
            </a:r>
            <a:r>
              <a:rPr b="1" spc="-125" dirty="0">
                <a:latin typeface="Verdana"/>
                <a:cs typeface="Verdana"/>
              </a:rPr>
              <a:t> </a:t>
            </a:r>
            <a:r>
              <a:rPr b="1" spc="-70" dirty="0">
                <a:latin typeface="Verdana"/>
                <a:cs typeface="Verdana"/>
              </a:rPr>
              <a:t>tree</a:t>
            </a:r>
            <a:r>
              <a:rPr b="1" spc="-100" dirty="0">
                <a:latin typeface="Verdana"/>
                <a:cs typeface="Verdana"/>
              </a:rPr>
              <a:t> </a:t>
            </a:r>
            <a:r>
              <a:rPr spc="-40" dirty="0"/>
              <a:t>as</a:t>
            </a:r>
            <a:r>
              <a:rPr spc="-170" dirty="0"/>
              <a:t> </a:t>
            </a:r>
            <a:r>
              <a:rPr spc="-20" dirty="0"/>
              <a:t>a</a:t>
            </a:r>
            <a:r>
              <a:rPr spc="-155" dirty="0"/>
              <a:t> </a:t>
            </a:r>
            <a:r>
              <a:rPr spc="10" dirty="0"/>
              <a:t>baseline</a:t>
            </a:r>
            <a:r>
              <a:rPr spc="-160" dirty="0"/>
              <a:t> </a:t>
            </a:r>
            <a:r>
              <a:rPr dirty="0"/>
              <a:t>model.</a:t>
            </a:r>
          </a:p>
          <a:p>
            <a:pPr marL="473709" indent="-342900">
              <a:lnSpc>
                <a:spcPct val="100000"/>
              </a:lnSpc>
              <a:spcBef>
                <a:spcPts val="325"/>
              </a:spcBef>
              <a:buFont typeface="Microsoft Sans Serif"/>
              <a:buChar char="●"/>
              <a:tabLst>
                <a:tab pos="473075" algn="l"/>
                <a:tab pos="473709" algn="l"/>
                <a:tab pos="2255520" algn="l"/>
                <a:tab pos="2645410" algn="l"/>
                <a:tab pos="3188335" algn="l"/>
                <a:tab pos="4052570" algn="l"/>
                <a:tab pos="5552440" algn="l"/>
                <a:tab pos="6045835" algn="l"/>
                <a:tab pos="6617334" algn="l"/>
                <a:tab pos="7175500" algn="l"/>
              </a:tabLst>
            </a:pPr>
            <a:r>
              <a:rPr spc="-25" dirty="0"/>
              <a:t>S</a:t>
            </a:r>
            <a:r>
              <a:rPr spc="-35" dirty="0"/>
              <a:t>u</a:t>
            </a:r>
            <a:r>
              <a:rPr spc="45" dirty="0"/>
              <a:t>bseque</a:t>
            </a:r>
            <a:r>
              <a:rPr spc="50" dirty="0"/>
              <a:t>n</a:t>
            </a:r>
            <a:r>
              <a:rPr spc="5" dirty="0"/>
              <a:t>t</a:t>
            </a:r>
            <a:r>
              <a:rPr spc="-15" dirty="0"/>
              <a:t>l</a:t>
            </a:r>
            <a:r>
              <a:rPr spc="-185" dirty="0"/>
              <a:t>y,</a:t>
            </a:r>
            <a:r>
              <a:rPr dirty="0"/>
              <a:t>	</a:t>
            </a:r>
            <a:r>
              <a:rPr spc="30" dirty="0"/>
              <a:t>to</a:t>
            </a:r>
            <a:r>
              <a:rPr dirty="0"/>
              <a:t>	</a:t>
            </a:r>
            <a:r>
              <a:rPr spc="50" dirty="0"/>
              <a:t>get</a:t>
            </a:r>
            <a:r>
              <a:rPr dirty="0"/>
              <a:t>	</a:t>
            </a:r>
            <a:r>
              <a:rPr spc="55" dirty="0"/>
              <a:t>b</a:t>
            </a:r>
            <a:r>
              <a:rPr spc="70" dirty="0"/>
              <a:t>e</a:t>
            </a:r>
            <a:r>
              <a:rPr spc="20" dirty="0"/>
              <a:t>t</a:t>
            </a:r>
            <a:r>
              <a:rPr spc="5" dirty="0"/>
              <a:t>t</a:t>
            </a:r>
            <a:r>
              <a:rPr spc="-15" dirty="0"/>
              <a:t>er</a:t>
            </a:r>
            <a:r>
              <a:rPr dirty="0"/>
              <a:t>	</a:t>
            </a:r>
            <a:r>
              <a:rPr spc="35" dirty="0"/>
              <a:t>pred</a:t>
            </a:r>
            <a:r>
              <a:rPr spc="20" dirty="0"/>
              <a:t>i</a:t>
            </a:r>
            <a:r>
              <a:rPr spc="65" dirty="0"/>
              <a:t>c</a:t>
            </a:r>
            <a:r>
              <a:rPr spc="5" dirty="0"/>
              <a:t>t</a:t>
            </a:r>
            <a:r>
              <a:rPr spc="10" dirty="0"/>
              <a:t>i</a:t>
            </a:r>
            <a:r>
              <a:rPr spc="-55" dirty="0"/>
              <a:t>ons,</a:t>
            </a:r>
            <a:r>
              <a:rPr dirty="0"/>
              <a:t>	</a:t>
            </a:r>
            <a:r>
              <a:rPr spc="65" dirty="0"/>
              <a:t>w</a:t>
            </a:r>
            <a:r>
              <a:rPr spc="50" dirty="0"/>
              <a:t>e</a:t>
            </a:r>
            <a:r>
              <a:rPr dirty="0"/>
              <a:t>	</a:t>
            </a:r>
            <a:r>
              <a:rPr spc="65" dirty="0"/>
              <a:t>c</a:t>
            </a:r>
            <a:r>
              <a:rPr spc="30" dirty="0"/>
              <a:t>an</a:t>
            </a:r>
            <a:r>
              <a:rPr dirty="0"/>
              <a:t>	</a:t>
            </a:r>
            <a:r>
              <a:rPr spc="5" dirty="0"/>
              <a:t>u</a:t>
            </a:r>
            <a:r>
              <a:rPr spc="-5" dirty="0"/>
              <a:t>s</a:t>
            </a:r>
            <a:r>
              <a:rPr spc="15" dirty="0"/>
              <a:t>e</a:t>
            </a:r>
            <a:r>
              <a:rPr dirty="0"/>
              <a:t>	</a:t>
            </a:r>
            <a:r>
              <a:rPr b="1" spc="-75" dirty="0">
                <a:latin typeface="Verdana"/>
                <a:cs typeface="Verdana"/>
              </a:rPr>
              <a:t>en</a:t>
            </a:r>
            <a:r>
              <a:rPr b="1" spc="-60" dirty="0">
                <a:latin typeface="Verdana"/>
                <a:cs typeface="Verdana"/>
              </a:rPr>
              <a:t>s</a:t>
            </a:r>
            <a:r>
              <a:rPr b="1" spc="-45" dirty="0">
                <a:latin typeface="Verdana"/>
                <a:cs typeface="Verdana"/>
              </a:rPr>
              <a:t>emble</a:t>
            </a:r>
          </a:p>
          <a:p>
            <a:pPr marL="473075">
              <a:lnSpc>
                <a:spcPct val="100000"/>
              </a:lnSpc>
              <a:spcBef>
                <a:spcPts val="325"/>
              </a:spcBef>
            </a:pPr>
            <a:r>
              <a:rPr b="1" spc="-45" dirty="0">
                <a:latin typeface="Verdana"/>
                <a:cs typeface="Verdana"/>
              </a:rPr>
              <a:t>m</a:t>
            </a:r>
            <a:r>
              <a:rPr b="1" spc="-40" dirty="0">
                <a:latin typeface="Verdana"/>
                <a:cs typeface="Verdana"/>
              </a:rPr>
              <a:t>od</a:t>
            </a:r>
            <a:r>
              <a:rPr b="1" spc="-35" dirty="0">
                <a:latin typeface="Verdana"/>
                <a:cs typeface="Verdana"/>
              </a:rPr>
              <a:t>e</a:t>
            </a:r>
            <a:r>
              <a:rPr b="1" spc="-70" dirty="0">
                <a:latin typeface="Verdana"/>
                <a:cs typeface="Verdana"/>
              </a:rPr>
              <a:t>l</a:t>
            </a:r>
            <a:r>
              <a:rPr b="1" spc="-114" dirty="0">
                <a:latin typeface="Verdana"/>
                <a:cs typeface="Verdana"/>
              </a:rPr>
              <a:t>s</a:t>
            </a:r>
            <a:r>
              <a:rPr spc="-440" dirty="0"/>
              <a:t>:</a:t>
            </a:r>
            <a:r>
              <a:rPr spc="-165" dirty="0"/>
              <a:t> </a:t>
            </a:r>
            <a:r>
              <a:rPr spc="35" dirty="0"/>
              <a:t>Ran</a:t>
            </a:r>
            <a:r>
              <a:rPr spc="95" dirty="0"/>
              <a:t>dom</a:t>
            </a:r>
            <a:r>
              <a:rPr spc="-165" dirty="0"/>
              <a:t> </a:t>
            </a:r>
            <a:r>
              <a:rPr spc="-50" dirty="0"/>
              <a:t>forests,</a:t>
            </a:r>
            <a:r>
              <a:rPr spc="-165" dirty="0"/>
              <a:t> </a:t>
            </a:r>
            <a:r>
              <a:rPr spc="10" dirty="0"/>
              <a:t>GBM,</a:t>
            </a:r>
            <a:r>
              <a:rPr spc="-155" dirty="0"/>
              <a:t> </a:t>
            </a:r>
            <a:r>
              <a:rPr spc="-35" dirty="0"/>
              <a:t>X</a:t>
            </a:r>
            <a:r>
              <a:rPr spc="-30" dirty="0"/>
              <a:t>G</a:t>
            </a:r>
            <a:r>
              <a:rPr spc="-155" dirty="0"/>
              <a:t> </a:t>
            </a:r>
            <a:r>
              <a:rPr spc="35" dirty="0"/>
              <a:t>Boo</a:t>
            </a:r>
            <a:r>
              <a:rPr spc="15" dirty="0"/>
              <a:t>s</a:t>
            </a:r>
            <a:r>
              <a:rPr spc="20" dirty="0"/>
              <a:t>t</a:t>
            </a:r>
            <a:r>
              <a:rPr spc="-275" dirty="0"/>
              <a:t>.</a:t>
            </a:r>
          </a:p>
          <a:p>
            <a:pPr marL="473709" indent="-342900">
              <a:lnSpc>
                <a:spcPct val="100000"/>
              </a:lnSpc>
              <a:spcBef>
                <a:spcPts val="325"/>
              </a:spcBef>
              <a:buFont typeface="Microsoft Sans Serif"/>
              <a:buChar char="●"/>
              <a:tabLst>
                <a:tab pos="473075" algn="l"/>
                <a:tab pos="473709" algn="l"/>
              </a:tabLst>
            </a:pPr>
            <a:r>
              <a:rPr spc="30" dirty="0"/>
              <a:t>Final</a:t>
            </a:r>
            <a:r>
              <a:rPr spc="335" dirty="0"/>
              <a:t> </a:t>
            </a:r>
            <a:r>
              <a:rPr spc="45" dirty="0"/>
              <a:t>choice</a:t>
            </a:r>
            <a:r>
              <a:rPr spc="335" dirty="0"/>
              <a:t> </a:t>
            </a:r>
            <a:r>
              <a:rPr dirty="0"/>
              <a:t>of</a:t>
            </a:r>
            <a:r>
              <a:rPr spc="345" dirty="0"/>
              <a:t> </a:t>
            </a:r>
            <a:r>
              <a:rPr spc="55" dirty="0"/>
              <a:t>model</a:t>
            </a:r>
            <a:r>
              <a:rPr spc="340" dirty="0"/>
              <a:t> </a:t>
            </a:r>
            <a:r>
              <a:rPr spc="20" dirty="0"/>
              <a:t>will</a:t>
            </a:r>
            <a:r>
              <a:rPr spc="345" dirty="0"/>
              <a:t> </a:t>
            </a:r>
            <a:r>
              <a:rPr spc="65" dirty="0"/>
              <a:t>depend</a:t>
            </a:r>
            <a:r>
              <a:rPr spc="350" dirty="0"/>
              <a:t> </a:t>
            </a:r>
            <a:r>
              <a:rPr spc="50" dirty="0"/>
              <a:t>on</a:t>
            </a:r>
            <a:r>
              <a:rPr spc="335" dirty="0"/>
              <a:t> </a:t>
            </a:r>
            <a:r>
              <a:rPr spc="35" dirty="0"/>
              <a:t>whether</a:t>
            </a:r>
            <a:r>
              <a:rPr spc="345" dirty="0"/>
              <a:t> </a:t>
            </a:r>
            <a:r>
              <a:rPr spc="5" dirty="0"/>
              <a:t>interpretability</a:t>
            </a:r>
            <a:r>
              <a:rPr spc="360" dirty="0"/>
              <a:t> </a:t>
            </a:r>
            <a:r>
              <a:rPr spc="-15" dirty="0"/>
              <a:t>or</a:t>
            </a:r>
          </a:p>
          <a:p>
            <a:pPr marL="473075">
              <a:lnSpc>
                <a:spcPct val="100000"/>
              </a:lnSpc>
              <a:spcBef>
                <a:spcPts val="325"/>
              </a:spcBef>
            </a:pPr>
            <a:r>
              <a:rPr spc="45" dirty="0"/>
              <a:t>ac</a:t>
            </a:r>
            <a:r>
              <a:rPr spc="30" dirty="0"/>
              <a:t>c</a:t>
            </a:r>
            <a:r>
              <a:rPr spc="20" dirty="0"/>
              <a:t>ura</a:t>
            </a:r>
            <a:r>
              <a:rPr spc="10" dirty="0"/>
              <a:t>c</a:t>
            </a:r>
            <a:r>
              <a:rPr spc="-90" dirty="0"/>
              <a:t>y</a:t>
            </a:r>
            <a:r>
              <a:rPr spc="-160" dirty="0"/>
              <a:t> </a:t>
            </a:r>
            <a:r>
              <a:rPr spc="-30" dirty="0"/>
              <a:t>i</a:t>
            </a:r>
            <a:r>
              <a:rPr spc="-45" dirty="0"/>
              <a:t>s</a:t>
            </a:r>
            <a:r>
              <a:rPr spc="-150" dirty="0"/>
              <a:t> </a:t>
            </a:r>
            <a:r>
              <a:rPr spc="30" dirty="0"/>
              <a:t>i</a:t>
            </a:r>
            <a:r>
              <a:rPr spc="105" dirty="0"/>
              <a:t>m</a:t>
            </a:r>
            <a:r>
              <a:rPr spc="25" dirty="0"/>
              <a:t>portan</a:t>
            </a:r>
            <a:r>
              <a:rPr spc="20" dirty="0"/>
              <a:t>t</a:t>
            </a:r>
            <a:r>
              <a:rPr spc="-175" dirty="0"/>
              <a:t> </a:t>
            </a:r>
            <a:r>
              <a:rPr spc="30" dirty="0"/>
              <a:t>to</a:t>
            </a:r>
            <a:r>
              <a:rPr spc="-165" dirty="0"/>
              <a:t> </a:t>
            </a:r>
            <a:r>
              <a:rPr spc="40" dirty="0"/>
              <a:t>the</a:t>
            </a:r>
            <a:r>
              <a:rPr spc="-185" dirty="0"/>
              <a:t> </a:t>
            </a:r>
            <a:r>
              <a:rPr spc="5" dirty="0"/>
              <a:t>stakeholder</a:t>
            </a:r>
            <a:r>
              <a:rPr dirty="0"/>
              <a:t>s</a:t>
            </a:r>
            <a:r>
              <a:rPr spc="-275" dirty="0"/>
              <a:t>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07237"/>
            <a:ext cx="53949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45" dirty="0"/>
              <a:t>M</a:t>
            </a:r>
            <a:r>
              <a:rPr sz="2800" spc="-30" dirty="0"/>
              <a:t>o</a:t>
            </a:r>
            <a:r>
              <a:rPr sz="2800" spc="-80" dirty="0"/>
              <a:t>delling</a:t>
            </a:r>
            <a:r>
              <a:rPr sz="2800" spc="-175" dirty="0"/>
              <a:t> </a:t>
            </a:r>
            <a:r>
              <a:rPr sz="2800" spc="-75" dirty="0"/>
              <a:t>Approach</a:t>
            </a:r>
            <a:r>
              <a:rPr sz="2800" spc="-130" dirty="0"/>
              <a:t> </a:t>
            </a:r>
            <a:r>
              <a:rPr sz="2800" spc="-195" dirty="0"/>
              <a:t>(Contd.)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04850" y="1197438"/>
            <a:ext cx="8248650" cy="972819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25"/>
              </a:spcBef>
              <a:buFont typeface="Microsoft Sans Serif"/>
              <a:buChar char="●"/>
              <a:tabLst>
                <a:tab pos="354965" algn="l"/>
                <a:tab pos="355600" algn="l"/>
              </a:tabLst>
            </a:pPr>
            <a:r>
              <a:rPr sz="1800" spc="35" dirty="0">
                <a:solidFill>
                  <a:srgbClr val="124F5C"/>
                </a:solidFill>
                <a:latin typeface="Verdana"/>
                <a:cs typeface="Verdana"/>
              </a:rPr>
              <a:t>Choice</a:t>
            </a:r>
            <a:r>
              <a:rPr sz="1800" spc="-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of</a:t>
            </a:r>
            <a:r>
              <a:rPr sz="1800" spc="-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split</a:t>
            </a:r>
            <a:r>
              <a:rPr sz="1800" spc="-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124F5C"/>
                </a:solidFill>
                <a:latin typeface="Verdana"/>
                <a:cs typeface="Verdana"/>
              </a:rPr>
              <a:t>is</a:t>
            </a:r>
            <a:r>
              <a:rPr sz="1800" spc="-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taken</a:t>
            </a:r>
            <a:r>
              <a:rPr sz="1800" spc="-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124F5C"/>
                </a:solidFill>
                <a:latin typeface="Verdana"/>
                <a:cs typeface="Verdana"/>
              </a:rPr>
              <a:t>as</a:t>
            </a:r>
            <a:r>
              <a:rPr sz="1800" spc="-8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75" dirty="0">
                <a:solidFill>
                  <a:srgbClr val="124F5C"/>
                </a:solidFill>
                <a:latin typeface="Verdana"/>
                <a:cs typeface="Verdana"/>
              </a:rPr>
              <a:t>K-fold</a:t>
            </a:r>
            <a:r>
              <a:rPr sz="1800" b="1" spc="-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80" dirty="0">
                <a:solidFill>
                  <a:srgbClr val="124F5C"/>
                </a:solidFill>
                <a:latin typeface="Verdana"/>
                <a:cs typeface="Verdana"/>
              </a:rPr>
              <a:t>cross</a:t>
            </a:r>
            <a:r>
              <a:rPr sz="1800" b="1" spc="-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85" dirty="0">
                <a:solidFill>
                  <a:srgbClr val="124F5C"/>
                </a:solidFill>
                <a:latin typeface="Verdana"/>
                <a:cs typeface="Verdana"/>
              </a:rPr>
              <a:t>validation</a:t>
            </a:r>
            <a:r>
              <a:rPr sz="1800" spc="-85" dirty="0">
                <a:solidFill>
                  <a:srgbClr val="124F5C"/>
                </a:solidFill>
                <a:latin typeface="Verdana"/>
                <a:cs typeface="Verdana"/>
              </a:rPr>
              <a:t>,</a:t>
            </a:r>
            <a:r>
              <a:rPr sz="1800" spc="-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124F5C"/>
                </a:solidFill>
                <a:latin typeface="Verdana"/>
                <a:cs typeface="Verdana"/>
              </a:rPr>
              <a:t>with</a:t>
            </a:r>
            <a:r>
              <a:rPr sz="1800" spc="-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190" dirty="0">
                <a:solidFill>
                  <a:srgbClr val="124F5C"/>
                </a:solidFill>
                <a:latin typeface="Verdana"/>
                <a:cs typeface="Verdana"/>
              </a:rPr>
              <a:t>k=6,</a:t>
            </a:r>
            <a:r>
              <a:rPr sz="1800" spc="-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because</a:t>
            </a:r>
            <a:endParaRPr sz="1800">
              <a:latin typeface="Verdana"/>
              <a:cs typeface="Verdana"/>
            </a:endParaRPr>
          </a:p>
          <a:p>
            <a:pPr marL="354965">
              <a:lnSpc>
                <a:spcPct val="100000"/>
              </a:lnSpc>
              <a:spcBef>
                <a:spcPts val="330"/>
              </a:spcBef>
            </a:pP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of</a:t>
            </a:r>
            <a:r>
              <a:rPr sz="1800" spc="-1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sz="1800" spc="-1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124F5C"/>
                </a:solidFill>
                <a:latin typeface="Verdana"/>
                <a:cs typeface="Verdana"/>
              </a:rPr>
              <a:t>computational</a:t>
            </a:r>
            <a:r>
              <a:rPr sz="1800" spc="-19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124F5C"/>
                </a:solidFill>
                <a:latin typeface="Verdana"/>
                <a:cs typeface="Verdana"/>
              </a:rPr>
              <a:t>power</a:t>
            </a:r>
            <a:r>
              <a:rPr sz="1800" spc="-1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124F5C"/>
                </a:solidFill>
                <a:latin typeface="Verdana"/>
                <a:cs typeface="Verdana"/>
              </a:rPr>
              <a:t>available</a:t>
            </a:r>
            <a:r>
              <a:rPr sz="1800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124F5C"/>
                </a:solidFill>
                <a:latin typeface="Verdana"/>
                <a:cs typeface="Verdana"/>
              </a:rPr>
              <a:t>and</a:t>
            </a:r>
            <a:r>
              <a:rPr sz="1800" spc="-1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25" dirty="0">
                <a:solidFill>
                  <a:srgbClr val="124F5C"/>
                </a:solidFill>
                <a:latin typeface="Verdana"/>
                <a:cs typeface="Verdana"/>
              </a:rPr>
              <a:t>to</a:t>
            </a:r>
            <a:r>
              <a:rPr sz="1800" spc="-1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C"/>
                </a:solidFill>
                <a:latin typeface="Verdana"/>
                <a:cs typeface="Verdana"/>
              </a:rPr>
              <a:t>reduce</a:t>
            </a:r>
            <a:r>
              <a:rPr sz="1800" spc="-1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overfitting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320"/>
              </a:spcBef>
              <a:buFont typeface="Microsoft Sans Serif"/>
              <a:buChar char="●"/>
              <a:tabLst>
                <a:tab pos="354965" algn="l"/>
                <a:tab pos="355600" algn="l"/>
              </a:tabLst>
            </a:pPr>
            <a:r>
              <a:rPr sz="1800" spc="65" dirty="0">
                <a:solidFill>
                  <a:srgbClr val="124F5C"/>
                </a:solidFill>
                <a:latin typeface="Verdana"/>
                <a:cs typeface="Verdana"/>
              </a:rPr>
              <a:t>Model</a:t>
            </a:r>
            <a:r>
              <a:rPr sz="1800" spc="-1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evaluation</a:t>
            </a:r>
            <a:r>
              <a:rPr sz="1800" spc="-1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C"/>
                </a:solidFill>
                <a:latin typeface="Verdana"/>
                <a:cs typeface="Verdana"/>
              </a:rPr>
              <a:t>metric</a:t>
            </a:r>
            <a:r>
              <a:rPr sz="1800" spc="-1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124F5C"/>
                </a:solidFill>
                <a:latin typeface="Verdana"/>
                <a:cs typeface="Verdana"/>
              </a:rPr>
              <a:t>is</a:t>
            </a:r>
            <a:r>
              <a:rPr sz="1800" spc="-1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taken</a:t>
            </a:r>
            <a:r>
              <a:rPr sz="1800" spc="-1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124F5C"/>
                </a:solidFill>
                <a:latin typeface="Verdana"/>
                <a:cs typeface="Verdana"/>
              </a:rPr>
              <a:t>as</a:t>
            </a:r>
            <a:r>
              <a:rPr sz="1800" spc="-1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60" dirty="0">
                <a:solidFill>
                  <a:srgbClr val="124F5C"/>
                </a:solidFill>
                <a:latin typeface="Verdana"/>
                <a:cs typeface="Verdana"/>
              </a:rPr>
              <a:t>RMSE</a:t>
            </a:r>
            <a:r>
              <a:rPr sz="1800" b="1" spc="-1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25" dirty="0">
                <a:solidFill>
                  <a:srgbClr val="124F5C"/>
                </a:solidFill>
                <a:latin typeface="Verdana"/>
                <a:cs typeface="Verdana"/>
              </a:rPr>
              <a:t>to</a:t>
            </a:r>
            <a:r>
              <a:rPr sz="1800" spc="-1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124F5C"/>
                </a:solidFill>
                <a:latin typeface="Verdana"/>
                <a:cs typeface="Verdana"/>
              </a:rPr>
              <a:t>punish</a:t>
            </a:r>
            <a:r>
              <a:rPr sz="1800" spc="-1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124F5C"/>
                </a:solidFill>
                <a:latin typeface="Verdana"/>
                <a:cs typeface="Verdana"/>
              </a:rPr>
              <a:t>outliers.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4850" y="3078077"/>
            <a:ext cx="8249284" cy="65659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20"/>
              </a:spcBef>
              <a:buFont typeface="Microsoft Sans Serif"/>
              <a:buChar char="●"/>
              <a:tabLst>
                <a:tab pos="354965" algn="l"/>
                <a:tab pos="355600" algn="l"/>
              </a:tabLst>
            </a:pP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Apart</a:t>
            </a:r>
            <a:r>
              <a:rPr sz="1800" spc="-11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from</a:t>
            </a:r>
            <a:r>
              <a:rPr sz="1800" spc="-1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124F5C"/>
                </a:solidFill>
                <a:latin typeface="Verdana"/>
                <a:cs typeface="Verdana"/>
              </a:rPr>
              <a:t>RMSE,</a:t>
            </a:r>
            <a:r>
              <a:rPr sz="1800" spc="-9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155" dirty="0">
                <a:solidFill>
                  <a:srgbClr val="124F5C"/>
                </a:solidFill>
                <a:latin typeface="Verdana"/>
                <a:cs typeface="Verdana"/>
              </a:rPr>
              <a:t>R2</a:t>
            </a:r>
            <a:r>
              <a:rPr sz="1800" b="1" spc="-9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75" dirty="0">
                <a:solidFill>
                  <a:srgbClr val="124F5C"/>
                </a:solidFill>
                <a:latin typeface="Verdana"/>
                <a:cs typeface="Verdana"/>
              </a:rPr>
              <a:t>score</a:t>
            </a:r>
            <a:r>
              <a:rPr sz="1800" b="1" spc="-9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was</a:t>
            </a:r>
            <a:r>
              <a:rPr sz="1800" spc="-11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124F5C"/>
                </a:solidFill>
                <a:latin typeface="Verdana"/>
                <a:cs typeface="Verdana"/>
              </a:rPr>
              <a:t>also</a:t>
            </a:r>
            <a:r>
              <a:rPr sz="1800" spc="-1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calculated</a:t>
            </a:r>
            <a:r>
              <a:rPr sz="1800" spc="-10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25" dirty="0">
                <a:solidFill>
                  <a:srgbClr val="124F5C"/>
                </a:solidFill>
                <a:latin typeface="Verdana"/>
                <a:cs typeface="Verdana"/>
              </a:rPr>
              <a:t>to</a:t>
            </a:r>
            <a:r>
              <a:rPr sz="1800" spc="-11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explain</a:t>
            </a:r>
            <a:r>
              <a:rPr sz="1800" spc="-11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sz="1800" spc="-1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124F5C"/>
                </a:solidFill>
                <a:latin typeface="Verdana"/>
                <a:cs typeface="Verdana"/>
              </a:rPr>
              <a:t>model</a:t>
            </a:r>
            <a:endParaRPr sz="1800" dirty="0">
              <a:latin typeface="Verdana"/>
              <a:cs typeface="Verdana"/>
            </a:endParaRPr>
          </a:p>
          <a:p>
            <a:pPr marL="354965">
              <a:lnSpc>
                <a:spcPct val="100000"/>
              </a:lnSpc>
              <a:spcBef>
                <a:spcPts val="325"/>
              </a:spcBef>
            </a:pPr>
            <a:r>
              <a:rPr sz="1800" spc="25" dirty="0">
                <a:solidFill>
                  <a:srgbClr val="124F5C"/>
                </a:solidFill>
                <a:latin typeface="Verdana"/>
                <a:cs typeface="Verdana"/>
              </a:rPr>
              <a:t>perfor</a:t>
            </a:r>
            <a:r>
              <a:rPr sz="1800" spc="35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spc="3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spc="65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spc="-1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to</a:t>
            </a:r>
            <a:r>
              <a:rPr sz="1800" spc="-1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sz="1800" spc="-18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65" dirty="0">
                <a:solidFill>
                  <a:srgbClr val="124F5C"/>
                </a:solidFill>
                <a:latin typeface="Verdana"/>
                <a:cs typeface="Verdana"/>
              </a:rPr>
              <a:t>ge</a:t>
            </a:r>
            <a:r>
              <a:rPr sz="1800" spc="7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spc="-15" dirty="0">
                <a:solidFill>
                  <a:srgbClr val="124F5C"/>
                </a:solidFill>
                <a:latin typeface="Verdana"/>
                <a:cs typeface="Verdana"/>
              </a:rPr>
              <a:t>eral</a:t>
            </a:r>
            <a:r>
              <a:rPr sz="1800" spc="-1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124F5C"/>
                </a:solidFill>
                <a:latin typeface="Verdana"/>
                <a:cs typeface="Verdana"/>
              </a:rPr>
              <a:t>aud</a:t>
            </a:r>
            <a:r>
              <a:rPr sz="1800" spc="35" dirty="0">
                <a:solidFill>
                  <a:srgbClr val="124F5C"/>
                </a:solidFill>
                <a:latin typeface="Verdana"/>
                <a:cs typeface="Verdana"/>
              </a:rPr>
              <a:t>ience</a:t>
            </a:r>
            <a:r>
              <a:rPr sz="1800" spc="-275" dirty="0">
                <a:solidFill>
                  <a:srgbClr val="124F5C"/>
                </a:solidFill>
                <a:latin typeface="Verdana"/>
                <a:cs typeface="Verdana"/>
              </a:rPr>
              <a:t>.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4850" y="4251452"/>
            <a:ext cx="61531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Microsoft Sans Serif"/>
              <a:buChar char="●"/>
              <a:tabLst>
                <a:tab pos="354965" algn="l"/>
                <a:tab pos="355600" algn="l"/>
              </a:tabLst>
            </a:pP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Hyperparameter</a:t>
            </a:r>
            <a:r>
              <a:rPr sz="1800" spc="-1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60" dirty="0">
                <a:solidFill>
                  <a:srgbClr val="124F5C"/>
                </a:solidFill>
                <a:latin typeface="Verdana"/>
                <a:cs typeface="Verdana"/>
              </a:rPr>
              <a:t>tuning</a:t>
            </a:r>
            <a:r>
              <a:rPr sz="1800" spc="-1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124F5C"/>
                </a:solidFill>
                <a:latin typeface="Verdana"/>
                <a:cs typeface="Verdana"/>
              </a:rPr>
              <a:t>is</a:t>
            </a:r>
            <a:r>
              <a:rPr sz="1800" spc="-1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124F5C"/>
                </a:solidFill>
                <a:latin typeface="Verdana"/>
                <a:cs typeface="Verdana"/>
              </a:rPr>
              <a:t>done</a:t>
            </a:r>
            <a:r>
              <a:rPr sz="1800" spc="-1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C"/>
                </a:solidFill>
                <a:latin typeface="Verdana"/>
                <a:cs typeface="Verdana"/>
              </a:rPr>
              <a:t>using</a:t>
            </a:r>
            <a:r>
              <a:rPr sz="1800" spc="-1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70" dirty="0">
                <a:solidFill>
                  <a:srgbClr val="124F5C"/>
                </a:solidFill>
                <a:latin typeface="Verdana"/>
                <a:cs typeface="Verdana"/>
              </a:rPr>
              <a:t>Grid</a:t>
            </a:r>
            <a:r>
              <a:rPr sz="1800" b="1" spc="-1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75" dirty="0">
                <a:solidFill>
                  <a:srgbClr val="124F5C"/>
                </a:solidFill>
                <a:latin typeface="Verdana"/>
                <a:cs typeface="Verdana"/>
              </a:rPr>
              <a:t>Search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26864" y="416051"/>
            <a:ext cx="4517136" cy="230276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0550" y="507237"/>
            <a:ext cx="25546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85" dirty="0"/>
              <a:t>Decision</a:t>
            </a:r>
            <a:r>
              <a:rPr sz="2800" spc="-170" dirty="0"/>
              <a:t> </a:t>
            </a:r>
            <a:r>
              <a:rPr sz="2800" spc="-140" dirty="0"/>
              <a:t>Tree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504850" y="1197438"/>
            <a:ext cx="2934970" cy="286639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1800" b="1" spc="-85" dirty="0">
                <a:solidFill>
                  <a:srgbClr val="124F5C"/>
                </a:solidFill>
                <a:latin typeface="Verdana"/>
                <a:cs typeface="Verdana"/>
              </a:rPr>
              <a:t>Parameters: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330"/>
              </a:spcBef>
              <a:buFont typeface="Microsoft Sans Serif"/>
              <a:buChar char="●"/>
              <a:tabLst>
                <a:tab pos="354965" algn="l"/>
                <a:tab pos="355600" algn="l"/>
              </a:tabLst>
            </a:pPr>
            <a:r>
              <a:rPr sz="1800" spc="-15" dirty="0">
                <a:solidFill>
                  <a:srgbClr val="124F5C"/>
                </a:solidFill>
                <a:latin typeface="Verdana"/>
                <a:cs typeface="Verdana"/>
              </a:rPr>
              <a:t>Max_d</a:t>
            </a:r>
            <a:r>
              <a:rPr sz="1800" spc="5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spc="60" dirty="0">
                <a:solidFill>
                  <a:srgbClr val="124F5C"/>
                </a:solidFill>
                <a:latin typeface="Verdana"/>
                <a:cs typeface="Verdana"/>
              </a:rPr>
              <a:t>p</a:t>
            </a:r>
            <a:r>
              <a:rPr sz="1800" spc="50" dirty="0">
                <a:solidFill>
                  <a:srgbClr val="124F5C"/>
                </a:solidFill>
                <a:latin typeface="Verdana"/>
                <a:cs typeface="Verdana"/>
              </a:rPr>
              <a:t>th</a:t>
            </a:r>
            <a:r>
              <a:rPr sz="1800" spc="-1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440" dirty="0">
                <a:solidFill>
                  <a:srgbClr val="124F5C"/>
                </a:solidFill>
                <a:latin typeface="Verdana"/>
                <a:cs typeface="Verdana"/>
              </a:rPr>
              <a:t>=</a:t>
            </a:r>
            <a:r>
              <a:rPr sz="1800" spc="-1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45" dirty="0">
                <a:solidFill>
                  <a:srgbClr val="124F5C"/>
                </a:solidFill>
                <a:latin typeface="Verdana"/>
                <a:cs typeface="Verdana"/>
              </a:rPr>
              <a:t>24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320"/>
              </a:spcBef>
              <a:buFont typeface="Microsoft Sans Serif"/>
              <a:buChar char="●"/>
              <a:tabLst>
                <a:tab pos="354965" algn="l"/>
                <a:tab pos="355600" algn="l"/>
              </a:tabLst>
            </a:pPr>
            <a:r>
              <a:rPr sz="1800" spc="145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800" spc="3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spc="7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spc="-35" dirty="0">
                <a:solidFill>
                  <a:srgbClr val="124F5C"/>
                </a:solidFill>
                <a:latin typeface="Verdana"/>
                <a:cs typeface="Verdana"/>
              </a:rPr>
              <a:t>_samples_le</a:t>
            </a:r>
            <a:r>
              <a:rPr sz="1800" spc="-3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spc="-25" dirty="0">
                <a:solidFill>
                  <a:srgbClr val="124F5C"/>
                </a:solidFill>
                <a:latin typeface="Verdana"/>
                <a:cs typeface="Verdana"/>
              </a:rPr>
              <a:t>f</a:t>
            </a:r>
            <a:r>
              <a:rPr sz="1800" spc="-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440" dirty="0">
                <a:solidFill>
                  <a:srgbClr val="124F5C"/>
                </a:solidFill>
                <a:latin typeface="Verdana"/>
                <a:cs typeface="Verdana"/>
              </a:rPr>
              <a:t>=</a:t>
            </a:r>
            <a:r>
              <a:rPr sz="1800" spc="-1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45" dirty="0">
                <a:solidFill>
                  <a:srgbClr val="124F5C"/>
                </a:solidFill>
                <a:latin typeface="Verdana"/>
                <a:cs typeface="Verdana"/>
              </a:rPr>
              <a:t>30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124F5C"/>
              </a:buClr>
              <a:buFont typeface="Microsoft Sans Serif"/>
              <a:buChar char="●"/>
            </a:pPr>
            <a:endParaRPr sz="23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spc="-6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b="1" spc="-55" dirty="0">
                <a:solidFill>
                  <a:srgbClr val="124F5C"/>
                </a:solidFill>
                <a:latin typeface="Verdana"/>
                <a:cs typeface="Verdana"/>
              </a:rPr>
              <a:t>v</a:t>
            </a:r>
            <a:r>
              <a:rPr sz="1800" b="1" spc="-9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b="1" spc="-60" dirty="0">
                <a:solidFill>
                  <a:srgbClr val="124F5C"/>
                </a:solidFill>
                <a:latin typeface="Verdana"/>
                <a:cs typeface="Verdana"/>
              </a:rPr>
              <a:t>luation</a:t>
            </a:r>
            <a:r>
              <a:rPr sz="1800" b="1" spc="-10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60" dirty="0">
                <a:solidFill>
                  <a:srgbClr val="124F5C"/>
                </a:solidFill>
                <a:latin typeface="Verdana"/>
                <a:cs typeface="Verdana"/>
              </a:rPr>
              <a:t>metric</a:t>
            </a:r>
            <a:r>
              <a:rPr sz="1800" b="1" spc="-5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800" b="1" spc="-254" dirty="0">
                <a:solidFill>
                  <a:srgbClr val="124F5C"/>
                </a:solidFill>
                <a:latin typeface="Verdana"/>
                <a:cs typeface="Verdana"/>
              </a:rPr>
              <a:t>: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320"/>
              </a:spcBef>
              <a:buFont typeface="Microsoft Sans Serif"/>
              <a:buChar char="●"/>
              <a:tabLst>
                <a:tab pos="354965" algn="l"/>
                <a:tab pos="355600" algn="l"/>
              </a:tabLst>
            </a:pPr>
            <a:r>
              <a:rPr sz="1800" spc="-15" dirty="0">
                <a:solidFill>
                  <a:srgbClr val="124F5C"/>
                </a:solidFill>
                <a:latin typeface="Verdana"/>
                <a:cs typeface="Verdana"/>
              </a:rPr>
              <a:t>Train</a:t>
            </a:r>
            <a:r>
              <a:rPr sz="1800" spc="-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110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800" spc="125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800" spc="-30" dirty="0">
                <a:solidFill>
                  <a:srgbClr val="124F5C"/>
                </a:solidFill>
                <a:latin typeface="Verdana"/>
                <a:cs typeface="Verdana"/>
              </a:rPr>
              <a:t>SE</a:t>
            </a:r>
            <a:r>
              <a:rPr sz="1800" spc="-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440" dirty="0">
                <a:solidFill>
                  <a:srgbClr val="124F5C"/>
                </a:solidFill>
                <a:latin typeface="Verdana"/>
                <a:cs typeface="Verdana"/>
              </a:rPr>
              <a:t>=</a:t>
            </a:r>
            <a:r>
              <a:rPr sz="1800" spc="-1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85" dirty="0">
                <a:solidFill>
                  <a:srgbClr val="124F5C"/>
                </a:solidFill>
                <a:latin typeface="Verdana"/>
                <a:cs typeface="Verdana"/>
              </a:rPr>
              <a:t>2</a:t>
            </a:r>
            <a:r>
              <a:rPr sz="1800" spc="-95" dirty="0">
                <a:solidFill>
                  <a:srgbClr val="124F5C"/>
                </a:solidFill>
                <a:latin typeface="Verdana"/>
                <a:cs typeface="Verdana"/>
              </a:rPr>
              <a:t>6</a:t>
            </a:r>
            <a:r>
              <a:rPr sz="1800" spc="-125" dirty="0">
                <a:solidFill>
                  <a:srgbClr val="124F5C"/>
                </a:solidFill>
                <a:latin typeface="Verdana"/>
                <a:cs typeface="Verdana"/>
              </a:rPr>
              <a:t>3</a:t>
            </a:r>
            <a:r>
              <a:rPr sz="1800" spc="-275" dirty="0">
                <a:solidFill>
                  <a:srgbClr val="124F5C"/>
                </a:solidFill>
                <a:latin typeface="Verdana"/>
                <a:cs typeface="Verdana"/>
              </a:rPr>
              <a:t>.</a:t>
            </a:r>
            <a:r>
              <a:rPr sz="1800" spc="-110" dirty="0">
                <a:solidFill>
                  <a:srgbClr val="124F5C"/>
                </a:solidFill>
                <a:latin typeface="Verdana"/>
                <a:cs typeface="Verdana"/>
              </a:rPr>
              <a:t>27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Font typeface="Microsoft Sans Serif"/>
              <a:buChar char="●"/>
              <a:tabLst>
                <a:tab pos="354965" algn="l"/>
                <a:tab pos="355600" algn="l"/>
              </a:tabLst>
            </a:pPr>
            <a:r>
              <a:rPr sz="1800" spc="-25" dirty="0">
                <a:solidFill>
                  <a:srgbClr val="124F5C"/>
                </a:solidFill>
                <a:latin typeface="Verdana"/>
                <a:cs typeface="Verdana"/>
              </a:rPr>
              <a:t>Test</a:t>
            </a:r>
            <a:r>
              <a:rPr sz="1800" spc="-1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110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800" spc="125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800" spc="-30" dirty="0">
                <a:solidFill>
                  <a:srgbClr val="124F5C"/>
                </a:solidFill>
                <a:latin typeface="Verdana"/>
                <a:cs typeface="Verdana"/>
              </a:rPr>
              <a:t>SE</a:t>
            </a:r>
            <a:r>
              <a:rPr sz="1800" spc="-1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440" dirty="0">
                <a:solidFill>
                  <a:srgbClr val="124F5C"/>
                </a:solidFill>
                <a:latin typeface="Verdana"/>
                <a:cs typeface="Verdana"/>
              </a:rPr>
              <a:t>=</a:t>
            </a:r>
            <a:r>
              <a:rPr sz="1800" spc="-1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85" dirty="0">
                <a:solidFill>
                  <a:srgbClr val="124F5C"/>
                </a:solidFill>
                <a:latin typeface="Verdana"/>
                <a:cs typeface="Verdana"/>
              </a:rPr>
              <a:t>2</a:t>
            </a:r>
            <a:r>
              <a:rPr sz="1800" spc="-95" dirty="0">
                <a:solidFill>
                  <a:srgbClr val="124F5C"/>
                </a:solidFill>
                <a:latin typeface="Verdana"/>
                <a:cs typeface="Verdana"/>
              </a:rPr>
              <a:t>9</a:t>
            </a:r>
            <a:r>
              <a:rPr sz="1800" spc="40" dirty="0">
                <a:solidFill>
                  <a:srgbClr val="124F5C"/>
                </a:solidFill>
                <a:latin typeface="Verdana"/>
                <a:cs typeface="Verdana"/>
              </a:rPr>
              <a:t>4</a:t>
            </a:r>
            <a:r>
              <a:rPr sz="1800" spc="-275" dirty="0">
                <a:solidFill>
                  <a:srgbClr val="124F5C"/>
                </a:solidFill>
                <a:latin typeface="Verdana"/>
                <a:cs typeface="Verdana"/>
              </a:rPr>
              <a:t>.</a:t>
            </a:r>
            <a:r>
              <a:rPr sz="1800" spc="-90" dirty="0">
                <a:solidFill>
                  <a:srgbClr val="124F5C"/>
                </a:solidFill>
                <a:latin typeface="Verdana"/>
                <a:cs typeface="Verdana"/>
              </a:rPr>
              <a:t>39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Font typeface="Microsoft Sans Serif"/>
              <a:buChar char="●"/>
              <a:tabLst>
                <a:tab pos="354965" algn="l"/>
                <a:tab pos="355600" algn="l"/>
              </a:tabLst>
            </a:pPr>
            <a:r>
              <a:rPr sz="1800" spc="-45" dirty="0">
                <a:solidFill>
                  <a:srgbClr val="124F5C"/>
                </a:solidFill>
                <a:latin typeface="Verdana"/>
                <a:cs typeface="Verdana"/>
              </a:rPr>
              <a:t>Tra</a:t>
            </a:r>
            <a:r>
              <a:rPr sz="1800" spc="-3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spc="8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spc="-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4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800" spc="-125" dirty="0">
                <a:solidFill>
                  <a:srgbClr val="124F5C"/>
                </a:solidFill>
                <a:latin typeface="Verdana"/>
                <a:cs typeface="Verdana"/>
              </a:rPr>
              <a:t>2</a:t>
            </a:r>
            <a:r>
              <a:rPr sz="1800" spc="-1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800" spc="-35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ore</a:t>
            </a:r>
            <a:r>
              <a:rPr sz="1800" spc="-1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440" dirty="0">
                <a:solidFill>
                  <a:srgbClr val="124F5C"/>
                </a:solidFill>
                <a:latin typeface="Verdana"/>
                <a:cs typeface="Verdana"/>
              </a:rPr>
              <a:t>=</a:t>
            </a:r>
            <a:r>
              <a:rPr sz="1800" spc="-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C"/>
                </a:solidFill>
                <a:latin typeface="Verdana"/>
                <a:cs typeface="Verdana"/>
              </a:rPr>
              <a:t>0</a:t>
            </a:r>
            <a:r>
              <a:rPr sz="1800" spc="-275" dirty="0">
                <a:solidFill>
                  <a:srgbClr val="124F5C"/>
                </a:solidFill>
                <a:latin typeface="Verdana"/>
                <a:cs typeface="Verdana"/>
              </a:rPr>
              <a:t>.</a:t>
            </a:r>
            <a:r>
              <a:rPr sz="1800" spc="-65" dirty="0">
                <a:solidFill>
                  <a:srgbClr val="124F5C"/>
                </a:solidFill>
                <a:latin typeface="Verdana"/>
                <a:cs typeface="Verdana"/>
              </a:rPr>
              <a:t>83</a:t>
            </a:r>
            <a:r>
              <a:rPr sz="1800" spc="-130" dirty="0">
                <a:solidFill>
                  <a:srgbClr val="124F5C"/>
                </a:solidFill>
                <a:latin typeface="Verdana"/>
                <a:cs typeface="Verdana"/>
              </a:rPr>
              <a:t>3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Font typeface="Microsoft Sans Serif"/>
              <a:buChar char="●"/>
              <a:tabLst>
                <a:tab pos="354965" algn="l"/>
                <a:tab pos="355600" algn="l"/>
              </a:tabLst>
            </a:pPr>
            <a:r>
              <a:rPr sz="1800" spc="-25" dirty="0">
                <a:solidFill>
                  <a:srgbClr val="124F5C"/>
                </a:solidFill>
                <a:latin typeface="Verdana"/>
                <a:cs typeface="Verdana"/>
              </a:rPr>
              <a:t>Test</a:t>
            </a:r>
            <a:r>
              <a:rPr sz="1800" spc="-1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800" spc="-125" dirty="0">
                <a:solidFill>
                  <a:srgbClr val="124F5C"/>
                </a:solidFill>
                <a:latin typeface="Verdana"/>
                <a:cs typeface="Verdana"/>
              </a:rPr>
              <a:t>2</a:t>
            </a:r>
            <a:r>
              <a:rPr sz="1800" spc="-1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800" spc="-35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ore</a:t>
            </a:r>
            <a:r>
              <a:rPr sz="1800" spc="-1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440" dirty="0">
                <a:solidFill>
                  <a:srgbClr val="124F5C"/>
                </a:solidFill>
                <a:latin typeface="Verdana"/>
                <a:cs typeface="Verdana"/>
              </a:rPr>
              <a:t>=</a:t>
            </a:r>
            <a:r>
              <a:rPr sz="1800" spc="-1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124F5C"/>
                </a:solidFill>
                <a:latin typeface="Verdana"/>
                <a:cs typeface="Verdana"/>
              </a:rPr>
              <a:t>0</a:t>
            </a:r>
            <a:r>
              <a:rPr sz="1800" spc="-275" dirty="0">
                <a:solidFill>
                  <a:srgbClr val="124F5C"/>
                </a:solidFill>
                <a:latin typeface="Verdana"/>
                <a:cs typeface="Verdana"/>
              </a:rPr>
              <a:t>.</a:t>
            </a:r>
            <a:r>
              <a:rPr sz="1800" spc="-70" dirty="0">
                <a:solidFill>
                  <a:srgbClr val="124F5C"/>
                </a:solidFill>
                <a:latin typeface="Verdana"/>
                <a:cs typeface="Verdana"/>
              </a:rPr>
              <a:t>7</a:t>
            </a:r>
            <a:r>
              <a:rPr sz="1800" spc="-80" dirty="0">
                <a:solidFill>
                  <a:srgbClr val="124F5C"/>
                </a:solidFill>
                <a:latin typeface="Verdana"/>
                <a:cs typeface="Verdana"/>
              </a:rPr>
              <a:t>9</a:t>
            </a:r>
            <a:r>
              <a:rPr sz="1800" spc="-85" dirty="0">
                <a:solidFill>
                  <a:srgbClr val="124F5C"/>
                </a:solidFill>
                <a:latin typeface="Verdana"/>
                <a:cs typeface="Verdana"/>
              </a:rPr>
              <a:t>29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09023" y="2828728"/>
            <a:ext cx="4293025" cy="2244838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22291" y="405383"/>
            <a:ext cx="4521708" cy="230581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0550" y="507237"/>
            <a:ext cx="30734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85" dirty="0"/>
              <a:t>Random</a:t>
            </a:r>
            <a:r>
              <a:rPr sz="2800" spc="-150" dirty="0"/>
              <a:t> </a:t>
            </a:r>
            <a:r>
              <a:rPr sz="2800" spc="-120" dirty="0"/>
              <a:t>Forests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504850" y="1197438"/>
            <a:ext cx="3011805" cy="286639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1800" b="1" spc="-85" dirty="0">
                <a:solidFill>
                  <a:srgbClr val="124F5C"/>
                </a:solidFill>
                <a:latin typeface="Verdana"/>
                <a:cs typeface="Verdana"/>
              </a:rPr>
              <a:t>Parameters: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330"/>
              </a:spcBef>
              <a:buFont typeface="Microsoft Sans Serif"/>
              <a:buChar char="●"/>
              <a:tabLst>
                <a:tab pos="354965" algn="l"/>
                <a:tab pos="355600" algn="l"/>
              </a:tabLst>
            </a:pPr>
            <a:r>
              <a:rPr sz="1800" spc="-40" dirty="0">
                <a:solidFill>
                  <a:srgbClr val="124F5C"/>
                </a:solidFill>
                <a:latin typeface="Verdana"/>
                <a:cs typeface="Verdana"/>
              </a:rPr>
              <a:t>N_e</a:t>
            </a:r>
            <a:r>
              <a:rPr sz="1800" spc="-20" dirty="0">
                <a:solidFill>
                  <a:srgbClr val="124F5C"/>
                </a:solidFill>
                <a:latin typeface="Verdana"/>
                <a:cs typeface="Verdana"/>
              </a:rPr>
              <a:t>st</a:t>
            </a:r>
            <a:r>
              <a:rPr sz="1800" spc="-2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spc="50" dirty="0">
                <a:solidFill>
                  <a:srgbClr val="124F5C"/>
                </a:solidFill>
                <a:latin typeface="Verdana"/>
                <a:cs typeface="Verdana"/>
              </a:rPr>
              <a:t>mat</a:t>
            </a:r>
            <a:r>
              <a:rPr sz="1800" spc="-25" dirty="0">
                <a:solidFill>
                  <a:srgbClr val="124F5C"/>
                </a:solidFill>
                <a:latin typeface="Verdana"/>
                <a:cs typeface="Verdana"/>
              </a:rPr>
              <a:t>ors</a:t>
            </a:r>
            <a:r>
              <a:rPr sz="1800" spc="-1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440" dirty="0">
                <a:solidFill>
                  <a:srgbClr val="124F5C"/>
                </a:solidFill>
                <a:latin typeface="Verdana"/>
                <a:cs typeface="Verdana"/>
              </a:rPr>
              <a:t>=</a:t>
            </a:r>
            <a:r>
              <a:rPr sz="1800" spc="-1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124F5C"/>
                </a:solidFill>
                <a:latin typeface="Verdana"/>
                <a:cs typeface="Verdana"/>
              </a:rPr>
              <a:t>500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320"/>
              </a:spcBef>
              <a:buFont typeface="Microsoft Sans Serif"/>
              <a:buChar char="●"/>
              <a:tabLst>
                <a:tab pos="354965" algn="l"/>
                <a:tab pos="355600" algn="l"/>
              </a:tabLst>
            </a:pPr>
            <a:r>
              <a:rPr sz="1800" spc="145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800" spc="3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spc="7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spc="-35" dirty="0">
                <a:solidFill>
                  <a:srgbClr val="124F5C"/>
                </a:solidFill>
                <a:latin typeface="Verdana"/>
                <a:cs typeface="Verdana"/>
              </a:rPr>
              <a:t>_samples_le</a:t>
            </a:r>
            <a:r>
              <a:rPr sz="1800" spc="-3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spc="-25" dirty="0">
                <a:solidFill>
                  <a:srgbClr val="124F5C"/>
                </a:solidFill>
                <a:latin typeface="Verdana"/>
                <a:cs typeface="Verdana"/>
              </a:rPr>
              <a:t>f</a:t>
            </a:r>
            <a:r>
              <a:rPr sz="1800" spc="-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440" dirty="0">
                <a:solidFill>
                  <a:srgbClr val="124F5C"/>
                </a:solidFill>
                <a:latin typeface="Verdana"/>
                <a:cs typeface="Verdana"/>
              </a:rPr>
              <a:t>=</a:t>
            </a:r>
            <a:r>
              <a:rPr sz="1800" spc="-1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130" dirty="0">
                <a:solidFill>
                  <a:srgbClr val="124F5C"/>
                </a:solidFill>
                <a:latin typeface="Verdana"/>
                <a:cs typeface="Verdana"/>
              </a:rPr>
              <a:t>25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124F5C"/>
              </a:buClr>
              <a:buFont typeface="Microsoft Sans Serif"/>
              <a:buChar char="●"/>
            </a:pPr>
            <a:endParaRPr sz="23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spc="-6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b="1" spc="-55" dirty="0">
                <a:solidFill>
                  <a:srgbClr val="124F5C"/>
                </a:solidFill>
                <a:latin typeface="Verdana"/>
                <a:cs typeface="Verdana"/>
              </a:rPr>
              <a:t>v</a:t>
            </a:r>
            <a:r>
              <a:rPr sz="1800" b="1" spc="-9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b="1" spc="-60" dirty="0">
                <a:solidFill>
                  <a:srgbClr val="124F5C"/>
                </a:solidFill>
                <a:latin typeface="Verdana"/>
                <a:cs typeface="Verdana"/>
              </a:rPr>
              <a:t>luation</a:t>
            </a:r>
            <a:r>
              <a:rPr sz="1800" b="1" spc="-10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60" dirty="0">
                <a:solidFill>
                  <a:srgbClr val="124F5C"/>
                </a:solidFill>
                <a:latin typeface="Verdana"/>
                <a:cs typeface="Verdana"/>
              </a:rPr>
              <a:t>metric</a:t>
            </a:r>
            <a:r>
              <a:rPr sz="1800" b="1" spc="-5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800" b="1" spc="-254" dirty="0">
                <a:solidFill>
                  <a:srgbClr val="124F5C"/>
                </a:solidFill>
                <a:latin typeface="Verdana"/>
                <a:cs typeface="Verdana"/>
              </a:rPr>
              <a:t>: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320"/>
              </a:spcBef>
              <a:buFont typeface="Microsoft Sans Serif"/>
              <a:buChar char="●"/>
              <a:tabLst>
                <a:tab pos="354965" algn="l"/>
                <a:tab pos="355600" algn="l"/>
              </a:tabLst>
            </a:pPr>
            <a:r>
              <a:rPr sz="1800" spc="-15" dirty="0">
                <a:solidFill>
                  <a:srgbClr val="124F5C"/>
                </a:solidFill>
                <a:latin typeface="Verdana"/>
                <a:cs typeface="Verdana"/>
              </a:rPr>
              <a:t>Train</a:t>
            </a:r>
            <a:r>
              <a:rPr sz="1800" spc="-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110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800" spc="125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800" spc="-30" dirty="0">
                <a:solidFill>
                  <a:srgbClr val="124F5C"/>
                </a:solidFill>
                <a:latin typeface="Verdana"/>
                <a:cs typeface="Verdana"/>
              </a:rPr>
              <a:t>SE</a:t>
            </a:r>
            <a:r>
              <a:rPr sz="1800" spc="-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440" dirty="0">
                <a:solidFill>
                  <a:srgbClr val="124F5C"/>
                </a:solidFill>
                <a:latin typeface="Verdana"/>
                <a:cs typeface="Verdana"/>
              </a:rPr>
              <a:t>=</a:t>
            </a:r>
            <a:r>
              <a:rPr sz="1800" spc="-1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125" dirty="0">
                <a:solidFill>
                  <a:srgbClr val="124F5C"/>
                </a:solidFill>
                <a:latin typeface="Verdana"/>
                <a:cs typeface="Verdana"/>
              </a:rPr>
              <a:t>255</a:t>
            </a:r>
            <a:r>
              <a:rPr sz="1800" spc="-275" dirty="0">
                <a:solidFill>
                  <a:srgbClr val="124F5C"/>
                </a:solidFill>
                <a:latin typeface="Verdana"/>
                <a:cs typeface="Verdana"/>
              </a:rPr>
              <a:t>.</a:t>
            </a:r>
            <a:r>
              <a:rPr sz="1800" spc="-320" dirty="0">
                <a:solidFill>
                  <a:srgbClr val="124F5C"/>
                </a:solidFill>
                <a:latin typeface="Verdana"/>
                <a:cs typeface="Verdana"/>
              </a:rPr>
              <a:t>13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Font typeface="Microsoft Sans Serif"/>
              <a:buChar char="●"/>
              <a:tabLst>
                <a:tab pos="354965" algn="l"/>
                <a:tab pos="355600" algn="l"/>
              </a:tabLst>
            </a:pPr>
            <a:r>
              <a:rPr sz="1800" spc="-25" dirty="0">
                <a:solidFill>
                  <a:srgbClr val="124F5C"/>
                </a:solidFill>
                <a:latin typeface="Verdana"/>
                <a:cs typeface="Verdana"/>
              </a:rPr>
              <a:t>Test</a:t>
            </a:r>
            <a:r>
              <a:rPr sz="1800" spc="-1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110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800" spc="125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800" spc="-30" dirty="0">
                <a:solidFill>
                  <a:srgbClr val="124F5C"/>
                </a:solidFill>
                <a:latin typeface="Verdana"/>
                <a:cs typeface="Verdana"/>
              </a:rPr>
              <a:t>SE</a:t>
            </a:r>
            <a:r>
              <a:rPr sz="1800" spc="-1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440" dirty="0">
                <a:solidFill>
                  <a:srgbClr val="124F5C"/>
                </a:solidFill>
                <a:latin typeface="Verdana"/>
                <a:cs typeface="Verdana"/>
              </a:rPr>
              <a:t>=</a:t>
            </a:r>
            <a:r>
              <a:rPr sz="1800" spc="-1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105" dirty="0">
                <a:solidFill>
                  <a:srgbClr val="124F5C"/>
                </a:solidFill>
                <a:latin typeface="Verdana"/>
                <a:cs typeface="Verdana"/>
              </a:rPr>
              <a:t>2</a:t>
            </a:r>
            <a:r>
              <a:rPr sz="1800" spc="-114" dirty="0">
                <a:solidFill>
                  <a:srgbClr val="124F5C"/>
                </a:solidFill>
                <a:latin typeface="Verdana"/>
                <a:cs typeface="Verdana"/>
              </a:rPr>
              <a:t>7</a:t>
            </a:r>
            <a:r>
              <a:rPr sz="1800" spc="-55" dirty="0">
                <a:solidFill>
                  <a:srgbClr val="124F5C"/>
                </a:solidFill>
                <a:latin typeface="Verdana"/>
                <a:cs typeface="Verdana"/>
              </a:rPr>
              <a:t>9</a:t>
            </a:r>
            <a:r>
              <a:rPr sz="1800" spc="-275" dirty="0">
                <a:solidFill>
                  <a:srgbClr val="124F5C"/>
                </a:solidFill>
                <a:latin typeface="Verdana"/>
                <a:cs typeface="Verdana"/>
              </a:rPr>
              <a:t>.</a:t>
            </a:r>
            <a:r>
              <a:rPr sz="1800" spc="-65" dirty="0">
                <a:solidFill>
                  <a:srgbClr val="124F5C"/>
                </a:solidFill>
                <a:latin typeface="Verdana"/>
                <a:cs typeface="Verdana"/>
              </a:rPr>
              <a:t>28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Font typeface="Microsoft Sans Serif"/>
              <a:buChar char="●"/>
              <a:tabLst>
                <a:tab pos="354965" algn="l"/>
                <a:tab pos="355600" algn="l"/>
              </a:tabLst>
            </a:pPr>
            <a:r>
              <a:rPr sz="1800" spc="-45" dirty="0">
                <a:solidFill>
                  <a:srgbClr val="124F5C"/>
                </a:solidFill>
                <a:latin typeface="Verdana"/>
                <a:cs typeface="Verdana"/>
              </a:rPr>
              <a:t>Tra</a:t>
            </a:r>
            <a:r>
              <a:rPr sz="1800" spc="-3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spc="8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spc="-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4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800" spc="-125" dirty="0">
                <a:solidFill>
                  <a:srgbClr val="124F5C"/>
                </a:solidFill>
                <a:latin typeface="Verdana"/>
                <a:cs typeface="Verdana"/>
              </a:rPr>
              <a:t>2</a:t>
            </a:r>
            <a:r>
              <a:rPr sz="1800" spc="-1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800" spc="-35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ore</a:t>
            </a:r>
            <a:r>
              <a:rPr sz="1800" spc="-1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440" dirty="0">
                <a:solidFill>
                  <a:srgbClr val="124F5C"/>
                </a:solidFill>
                <a:latin typeface="Verdana"/>
                <a:cs typeface="Verdana"/>
              </a:rPr>
              <a:t>=</a:t>
            </a:r>
            <a:r>
              <a:rPr sz="1800" spc="-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C"/>
                </a:solidFill>
                <a:latin typeface="Verdana"/>
                <a:cs typeface="Verdana"/>
              </a:rPr>
              <a:t>0</a:t>
            </a:r>
            <a:r>
              <a:rPr sz="1800" spc="-275" dirty="0">
                <a:solidFill>
                  <a:srgbClr val="124F5C"/>
                </a:solidFill>
                <a:latin typeface="Verdana"/>
                <a:cs typeface="Verdana"/>
              </a:rPr>
              <a:t>.</a:t>
            </a:r>
            <a:r>
              <a:rPr sz="1800" spc="-50" dirty="0">
                <a:solidFill>
                  <a:srgbClr val="124F5C"/>
                </a:solidFill>
                <a:latin typeface="Verdana"/>
                <a:cs typeface="Verdana"/>
              </a:rPr>
              <a:t>8432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Font typeface="Microsoft Sans Serif"/>
              <a:buChar char="●"/>
              <a:tabLst>
                <a:tab pos="354965" algn="l"/>
                <a:tab pos="355600" algn="l"/>
              </a:tabLst>
            </a:pPr>
            <a:r>
              <a:rPr sz="1800" spc="-25" dirty="0">
                <a:solidFill>
                  <a:srgbClr val="124F5C"/>
                </a:solidFill>
                <a:latin typeface="Verdana"/>
                <a:cs typeface="Verdana"/>
              </a:rPr>
              <a:t>Test</a:t>
            </a:r>
            <a:r>
              <a:rPr sz="1800" spc="-1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800" spc="-125" dirty="0">
                <a:solidFill>
                  <a:srgbClr val="124F5C"/>
                </a:solidFill>
                <a:latin typeface="Verdana"/>
                <a:cs typeface="Verdana"/>
              </a:rPr>
              <a:t>2</a:t>
            </a:r>
            <a:r>
              <a:rPr sz="1800" spc="-1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800" spc="-35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ore</a:t>
            </a:r>
            <a:r>
              <a:rPr sz="1800" spc="-1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440" dirty="0">
                <a:solidFill>
                  <a:srgbClr val="124F5C"/>
                </a:solidFill>
                <a:latin typeface="Verdana"/>
                <a:cs typeface="Verdana"/>
              </a:rPr>
              <a:t>=</a:t>
            </a:r>
            <a:r>
              <a:rPr sz="1800" spc="-1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124F5C"/>
                </a:solidFill>
                <a:latin typeface="Verdana"/>
                <a:cs typeface="Verdana"/>
              </a:rPr>
              <a:t>0</a:t>
            </a:r>
            <a:r>
              <a:rPr sz="1800" spc="-275" dirty="0">
                <a:solidFill>
                  <a:srgbClr val="124F5C"/>
                </a:solidFill>
                <a:latin typeface="Verdana"/>
                <a:cs typeface="Verdana"/>
              </a:rPr>
              <a:t>.</a:t>
            </a:r>
            <a:r>
              <a:rPr sz="1800" spc="-210" dirty="0">
                <a:solidFill>
                  <a:srgbClr val="124F5C"/>
                </a:solidFill>
                <a:latin typeface="Verdana"/>
                <a:cs typeface="Verdana"/>
              </a:rPr>
              <a:t>81</a:t>
            </a:r>
            <a:r>
              <a:rPr sz="1800" spc="-204" dirty="0">
                <a:solidFill>
                  <a:srgbClr val="124F5C"/>
                </a:solidFill>
                <a:latin typeface="Verdana"/>
                <a:cs typeface="Verdana"/>
              </a:rPr>
              <a:t>3</a:t>
            </a:r>
            <a:r>
              <a:rPr sz="1800" spc="-50" dirty="0">
                <a:solidFill>
                  <a:srgbClr val="124F5C"/>
                </a:solidFill>
                <a:latin typeface="Verdana"/>
                <a:cs typeface="Verdana"/>
              </a:rPr>
              <a:t>6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53865" y="2761568"/>
            <a:ext cx="4339755" cy="230996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07237"/>
            <a:ext cx="14789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45" dirty="0"/>
              <a:t>Agen</a:t>
            </a:r>
            <a:r>
              <a:rPr sz="2800" spc="-60" dirty="0"/>
              <a:t>d</a:t>
            </a:r>
            <a:r>
              <a:rPr sz="2800" spc="-150" dirty="0"/>
              <a:t>a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04850" y="1197438"/>
            <a:ext cx="4293235" cy="286639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25"/>
              </a:spcBef>
              <a:buFont typeface="Microsoft Sans Serif"/>
              <a:buChar char="●"/>
              <a:tabLst>
                <a:tab pos="354965" algn="l"/>
                <a:tab pos="355600" algn="l"/>
              </a:tabLst>
            </a:pPr>
            <a:r>
              <a:rPr sz="1800" spc="65" dirty="0">
                <a:solidFill>
                  <a:srgbClr val="124F5C"/>
                </a:solidFill>
                <a:latin typeface="Verdana"/>
                <a:cs typeface="Verdana"/>
              </a:rPr>
              <a:t>Prob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800" spc="85" dirty="0">
                <a:solidFill>
                  <a:srgbClr val="124F5C"/>
                </a:solidFill>
                <a:latin typeface="Verdana"/>
                <a:cs typeface="Verdana"/>
              </a:rPr>
              <a:t>em</a:t>
            </a:r>
            <a:r>
              <a:rPr sz="1800" spc="-1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Stateme</a:t>
            </a:r>
            <a:r>
              <a:rPr sz="1800" spc="2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330"/>
              </a:spcBef>
              <a:buFont typeface="Microsoft Sans Serif"/>
              <a:buChar char="●"/>
              <a:tabLst>
                <a:tab pos="354965" algn="l"/>
                <a:tab pos="355600" algn="l"/>
              </a:tabLst>
            </a:pPr>
            <a:r>
              <a:rPr sz="1800" spc="45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800" spc="4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ta</a:t>
            </a:r>
            <a:r>
              <a:rPr sz="1800" spc="-1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60" dirty="0">
                <a:solidFill>
                  <a:srgbClr val="124F5C"/>
                </a:solidFill>
                <a:latin typeface="Verdana"/>
                <a:cs typeface="Verdana"/>
              </a:rPr>
              <a:t>Sum</a:t>
            </a:r>
            <a:r>
              <a:rPr sz="1800" spc="65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800" spc="-2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spc="-70" dirty="0">
                <a:solidFill>
                  <a:srgbClr val="124F5C"/>
                </a:solidFill>
                <a:latin typeface="Verdana"/>
                <a:cs typeface="Verdana"/>
              </a:rPr>
              <a:t>ry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320"/>
              </a:spcBef>
              <a:buFont typeface="Microsoft Sans Serif"/>
              <a:buChar char="●"/>
              <a:tabLst>
                <a:tab pos="354965" algn="l"/>
                <a:tab pos="355600" algn="l"/>
              </a:tabLst>
            </a:pPr>
            <a:r>
              <a:rPr sz="1800" spc="55" dirty="0">
                <a:solidFill>
                  <a:srgbClr val="124F5C"/>
                </a:solidFill>
                <a:latin typeface="Verdana"/>
                <a:cs typeface="Verdana"/>
              </a:rPr>
              <a:t>Fe</a:t>
            </a:r>
            <a:r>
              <a:rPr sz="1800" spc="-2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ture</a:t>
            </a:r>
            <a:r>
              <a:rPr sz="1800" spc="-1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124F5C"/>
                </a:solidFill>
                <a:latin typeface="Verdana"/>
                <a:cs typeface="Verdana"/>
              </a:rPr>
              <a:t>Engin</a:t>
            </a:r>
            <a:r>
              <a:rPr sz="1800" spc="6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ering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Font typeface="Microsoft Sans Serif"/>
              <a:buChar char="●"/>
              <a:tabLst>
                <a:tab pos="354965" algn="l"/>
                <a:tab pos="355600" algn="l"/>
              </a:tabLst>
            </a:pPr>
            <a:r>
              <a:rPr sz="1800" spc="-10" dirty="0">
                <a:solidFill>
                  <a:srgbClr val="124F5C"/>
                </a:solidFill>
                <a:latin typeface="Verdana"/>
                <a:cs typeface="Verdana"/>
              </a:rPr>
              <a:t>Exploratory</a:t>
            </a:r>
            <a:r>
              <a:rPr sz="1800" spc="-1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Data</a:t>
            </a:r>
            <a:r>
              <a:rPr sz="1800" spc="-1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124F5C"/>
                </a:solidFill>
                <a:latin typeface="Verdana"/>
                <a:cs typeface="Verdana"/>
              </a:rPr>
              <a:t>Analysis</a:t>
            </a:r>
            <a:r>
              <a:rPr sz="1800" spc="-1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124F5C"/>
                </a:solidFill>
                <a:latin typeface="Verdana"/>
                <a:cs typeface="Verdana"/>
              </a:rPr>
              <a:t>(EDA)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330"/>
              </a:spcBef>
              <a:buFont typeface="Microsoft Sans Serif"/>
              <a:buChar char="●"/>
              <a:tabLst>
                <a:tab pos="354965" algn="l"/>
                <a:tab pos="355600" algn="l"/>
              </a:tabLst>
            </a:pPr>
            <a:r>
              <a:rPr sz="1800" spc="45" dirty="0">
                <a:solidFill>
                  <a:srgbClr val="124F5C"/>
                </a:solidFill>
                <a:latin typeface="Verdana"/>
                <a:cs typeface="Verdana"/>
              </a:rPr>
              <a:t>Modell</a:t>
            </a: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spc="7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spc="110" dirty="0">
                <a:solidFill>
                  <a:srgbClr val="124F5C"/>
                </a:solidFill>
                <a:latin typeface="Verdana"/>
                <a:cs typeface="Verdana"/>
              </a:rPr>
              <a:t>g</a:t>
            </a:r>
            <a:r>
              <a:rPr sz="1800" spc="-1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6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spc="95" dirty="0">
                <a:solidFill>
                  <a:srgbClr val="124F5C"/>
                </a:solidFill>
                <a:latin typeface="Verdana"/>
                <a:cs typeface="Verdana"/>
              </a:rPr>
              <a:t>p</a:t>
            </a:r>
            <a:r>
              <a:rPr sz="1800" spc="100" dirty="0">
                <a:solidFill>
                  <a:srgbClr val="124F5C"/>
                </a:solidFill>
                <a:latin typeface="Verdana"/>
                <a:cs typeface="Verdana"/>
              </a:rPr>
              <a:t>p</a:t>
            </a:r>
            <a:r>
              <a:rPr sz="1800" spc="25" dirty="0">
                <a:solidFill>
                  <a:srgbClr val="124F5C"/>
                </a:solidFill>
                <a:latin typeface="Verdana"/>
                <a:cs typeface="Verdana"/>
              </a:rPr>
              <a:t>roach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320"/>
              </a:spcBef>
              <a:buFont typeface="Microsoft Sans Serif"/>
              <a:buChar char="●"/>
              <a:tabLst>
                <a:tab pos="354965" algn="l"/>
                <a:tab pos="355600" algn="l"/>
              </a:tabLst>
            </a:pPr>
            <a:r>
              <a:rPr sz="1800" spc="55" dirty="0">
                <a:solidFill>
                  <a:srgbClr val="124F5C"/>
                </a:solidFill>
                <a:latin typeface="Verdana"/>
                <a:cs typeface="Verdana"/>
              </a:rPr>
              <a:t>Pr</a:t>
            </a:r>
            <a:r>
              <a:rPr sz="1800" spc="6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spc="50" dirty="0">
                <a:solidFill>
                  <a:srgbClr val="124F5C"/>
                </a:solidFill>
                <a:latin typeface="Verdana"/>
                <a:cs typeface="Verdana"/>
              </a:rPr>
              <a:t>dic</a:t>
            </a:r>
            <a:r>
              <a:rPr sz="1800" spc="-25" dirty="0">
                <a:solidFill>
                  <a:srgbClr val="124F5C"/>
                </a:solidFill>
                <a:latin typeface="Verdana"/>
                <a:cs typeface="Verdana"/>
              </a:rPr>
              <a:t>ti</a:t>
            </a:r>
            <a:r>
              <a:rPr sz="1800" spc="-50" dirty="0">
                <a:solidFill>
                  <a:srgbClr val="124F5C"/>
                </a:solidFill>
                <a:latin typeface="Verdana"/>
                <a:cs typeface="Verdana"/>
              </a:rPr>
              <a:t>v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spc="-1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45" dirty="0">
                <a:solidFill>
                  <a:srgbClr val="124F5C"/>
                </a:solidFill>
                <a:latin typeface="Verdana"/>
                <a:cs typeface="Verdana"/>
              </a:rPr>
              <a:t>Modell</a:t>
            </a: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spc="7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spc="110" dirty="0">
                <a:solidFill>
                  <a:srgbClr val="124F5C"/>
                </a:solidFill>
                <a:latin typeface="Verdana"/>
                <a:cs typeface="Verdana"/>
              </a:rPr>
              <a:t>g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Font typeface="Microsoft Sans Serif"/>
              <a:buChar char="●"/>
              <a:tabLst>
                <a:tab pos="354965" algn="l"/>
                <a:tab pos="355600" algn="l"/>
              </a:tabLst>
            </a:pPr>
            <a:r>
              <a:rPr sz="1800" spc="65" dirty="0">
                <a:solidFill>
                  <a:srgbClr val="124F5C"/>
                </a:solidFill>
                <a:latin typeface="Verdana"/>
                <a:cs typeface="Verdana"/>
              </a:rPr>
              <a:t>Model</a:t>
            </a:r>
            <a:r>
              <a:rPr sz="1800" spc="-1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65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800" spc="70" dirty="0">
                <a:solidFill>
                  <a:srgbClr val="124F5C"/>
                </a:solidFill>
                <a:latin typeface="Verdana"/>
                <a:cs typeface="Verdana"/>
              </a:rPr>
              <a:t>omp</a:t>
            </a:r>
            <a:r>
              <a:rPr sz="1800" spc="6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spc="-35" dirty="0">
                <a:solidFill>
                  <a:srgbClr val="124F5C"/>
                </a:solidFill>
                <a:latin typeface="Verdana"/>
                <a:cs typeface="Verdana"/>
              </a:rPr>
              <a:t>ri</a:t>
            </a: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son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Font typeface="Microsoft Sans Serif"/>
              <a:buChar char="●"/>
              <a:tabLst>
                <a:tab pos="354965" algn="l"/>
                <a:tab pos="355600" algn="l"/>
              </a:tabLst>
            </a:pPr>
            <a:r>
              <a:rPr sz="1800" spc="-35" dirty="0">
                <a:solidFill>
                  <a:srgbClr val="124F5C"/>
                </a:solidFill>
                <a:latin typeface="Verdana"/>
                <a:cs typeface="Verdana"/>
              </a:rPr>
              <a:t>X</a:t>
            </a:r>
            <a:r>
              <a:rPr sz="1800" spc="-30" dirty="0">
                <a:solidFill>
                  <a:srgbClr val="124F5C"/>
                </a:solidFill>
                <a:latin typeface="Verdana"/>
                <a:cs typeface="Verdana"/>
              </a:rPr>
              <a:t>G</a:t>
            </a:r>
            <a:r>
              <a:rPr sz="1800" spc="-1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boo</a:t>
            </a: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800" spc="-1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120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800" spc="6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800" spc="35" dirty="0">
                <a:solidFill>
                  <a:srgbClr val="124F5C"/>
                </a:solidFill>
                <a:latin typeface="Verdana"/>
                <a:cs typeface="Verdana"/>
              </a:rPr>
              <a:t>del</a:t>
            </a:r>
            <a:r>
              <a:rPr sz="1800" spc="-1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expla</a:t>
            </a: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ations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Font typeface="Microsoft Sans Serif"/>
              <a:buChar char="●"/>
              <a:tabLst>
                <a:tab pos="354965" algn="l"/>
                <a:tab pos="355600" algn="l"/>
              </a:tabLst>
            </a:pP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Challenges</a:t>
            </a:r>
            <a:r>
              <a:rPr sz="1800" spc="-1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25" dirty="0">
                <a:solidFill>
                  <a:srgbClr val="124F5C"/>
                </a:solidFill>
                <a:latin typeface="Verdana"/>
                <a:cs typeface="Verdana"/>
              </a:rPr>
              <a:t>faced</a:t>
            </a:r>
            <a:r>
              <a:rPr sz="1800" spc="-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124F5C"/>
                </a:solidFill>
                <a:latin typeface="Verdana"/>
                <a:cs typeface="Verdana"/>
              </a:rPr>
              <a:t>and</a:t>
            </a:r>
            <a:r>
              <a:rPr sz="1800" spc="-1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Conclusions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41938" y="952385"/>
            <a:ext cx="2232019" cy="3278502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07237"/>
            <a:ext cx="28295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5" dirty="0"/>
              <a:t>Gradient</a:t>
            </a:r>
            <a:r>
              <a:rPr sz="2800" spc="-170" dirty="0"/>
              <a:t> </a:t>
            </a:r>
            <a:r>
              <a:rPr sz="2800" spc="-60" dirty="0"/>
              <a:t>Bo</a:t>
            </a:r>
            <a:r>
              <a:rPr sz="2800" spc="-55" dirty="0"/>
              <a:t>o</a:t>
            </a:r>
            <a:r>
              <a:rPr sz="2800" spc="-120" dirty="0"/>
              <a:t>st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04850" y="1197438"/>
            <a:ext cx="2945130" cy="286639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1800" b="1" spc="-85" dirty="0">
                <a:solidFill>
                  <a:srgbClr val="124F5C"/>
                </a:solidFill>
                <a:latin typeface="Verdana"/>
                <a:cs typeface="Verdana"/>
              </a:rPr>
              <a:t>Parameters: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330"/>
              </a:spcBef>
              <a:buFont typeface="Microsoft Sans Serif"/>
              <a:buChar char="●"/>
              <a:tabLst>
                <a:tab pos="354965" algn="l"/>
                <a:tab pos="355600" algn="l"/>
              </a:tabLst>
            </a:pPr>
            <a:r>
              <a:rPr sz="1800" spc="-40" dirty="0">
                <a:solidFill>
                  <a:srgbClr val="124F5C"/>
                </a:solidFill>
                <a:latin typeface="Verdana"/>
                <a:cs typeface="Verdana"/>
              </a:rPr>
              <a:t>N_e</a:t>
            </a:r>
            <a:r>
              <a:rPr sz="1800" spc="-20" dirty="0">
                <a:solidFill>
                  <a:srgbClr val="124F5C"/>
                </a:solidFill>
                <a:latin typeface="Verdana"/>
                <a:cs typeface="Verdana"/>
              </a:rPr>
              <a:t>st</a:t>
            </a:r>
            <a:r>
              <a:rPr sz="1800" spc="-2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spc="50" dirty="0">
                <a:solidFill>
                  <a:srgbClr val="124F5C"/>
                </a:solidFill>
                <a:latin typeface="Verdana"/>
                <a:cs typeface="Verdana"/>
              </a:rPr>
              <a:t>mat</a:t>
            </a:r>
            <a:r>
              <a:rPr sz="1800" spc="-25" dirty="0">
                <a:solidFill>
                  <a:srgbClr val="124F5C"/>
                </a:solidFill>
                <a:latin typeface="Verdana"/>
                <a:cs typeface="Verdana"/>
              </a:rPr>
              <a:t>ors</a:t>
            </a:r>
            <a:r>
              <a:rPr sz="1800" spc="-1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440" dirty="0">
                <a:solidFill>
                  <a:srgbClr val="124F5C"/>
                </a:solidFill>
                <a:latin typeface="Verdana"/>
                <a:cs typeface="Verdana"/>
              </a:rPr>
              <a:t>=</a:t>
            </a:r>
            <a:r>
              <a:rPr sz="1800" spc="-1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124F5C"/>
                </a:solidFill>
                <a:latin typeface="Verdana"/>
                <a:cs typeface="Verdana"/>
              </a:rPr>
              <a:t>500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320"/>
              </a:spcBef>
              <a:buFont typeface="Microsoft Sans Serif"/>
              <a:buChar char="●"/>
              <a:tabLst>
                <a:tab pos="354965" algn="l"/>
                <a:tab pos="355600" algn="l"/>
              </a:tabLst>
            </a:pPr>
            <a:r>
              <a:rPr sz="1800" spc="145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800" spc="3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spc="7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spc="-35" dirty="0">
                <a:solidFill>
                  <a:srgbClr val="124F5C"/>
                </a:solidFill>
                <a:latin typeface="Verdana"/>
                <a:cs typeface="Verdana"/>
              </a:rPr>
              <a:t>_samples_le</a:t>
            </a:r>
            <a:r>
              <a:rPr sz="1800" spc="-3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spc="-25" dirty="0">
                <a:solidFill>
                  <a:srgbClr val="124F5C"/>
                </a:solidFill>
                <a:latin typeface="Verdana"/>
                <a:cs typeface="Verdana"/>
              </a:rPr>
              <a:t>f</a:t>
            </a:r>
            <a:r>
              <a:rPr sz="1800" spc="-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440" dirty="0">
                <a:solidFill>
                  <a:srgbClr val="124F5C"/>
                </a:solidFill>
                <a:latin typeface="Verdana"/>
                <a:cs typeface="Verdana"/>
              </a:rPr>
              <a:t>=</a:t>
            </a:r>
            <a:r>
              <a:rPr sz="1800" spc="-1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130" dirty="0">
                <a:solidFill>
                  <a:srgbClr val="124F5C"/>
                </a:solidFill>
                <a:latin typeface="Verdana"/>
                <a:cs typeface="Verdana"/>
              </a:rPr>
              <a:t>25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124F5C"/>
              </a:buClr>
              <a:buFont typeface="Microsoft Sans Serif"/>
              <a:buChar char="●"/>
            </a:pPr>
            <a:endParaRPr sz="23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spc="-6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b="1" spc="-55" dirty="0">
                <a:solidFill>
                  <a:srgbClr val="124F5C"/>
                </a:solidFill>
                <a:latin typeface="Verdana"/>
                <a:cs typeface="Verdana"/>
              </a:rPr>
              <a:t>v</a:t>
            </a:r>
            <a:r>
              <a:rPr sz="1800" b="1" spc="-9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b="1" spc="-60" dirty="0">
                <a:solidFill>
                  <a:srgbClr val="124F5C"/>
                </a:solidFill>
                <a:latin typeface="Verdana"/>
                <a:cs typeface="Verdana"/>
              </a:rPr>
              <a:t>luation</a:t>
            </a:r>
            <a:r>
              <a:rPr sz="1800" b="1" spc="-10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60" dirty="0">
                <a:solidFill>
                  <a:srgbClr val="124F5C"/>
                </a:solidFill>
                <a:latin typeface="Verdana"/>
                <a:cs typeface="Verdana"/>
              </a:rPr>
              <a:t>metric</a:t>
            </a:r>
            <a:r>
              <a:rPr sz="1800" b="1" spc="-5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800" b="1" spc="-254" dirty="0">
                <a:solidFill>
                  <a:srgbClr val="124F5C"/>
                </a:solidFill>
                <a:latin typeface="Verdana"/>
                <a:cs typeface="Verdana"/>
              </a:rPr>
              <a:t>: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320"/>
              </a:spcBef>
              <a:buFont typeface="Microsoft Sans Serif"/>
              <a:buChar char="●"/>
              <a:tabLst>
                <a:tab pos="354965" algn="l"/>
                <a:tab pos="355600" algn="l"/>
              </a:tabLst>
            </a:pPr>
            <a:r>
              <a:rPr sz="1800" spc="-15" dirty="0">
                <a:solidFill>
                  <a:srgbClr val="124F5C"/>
                </a:solidFill>
                <a:latin typeface="Verdana"/>
                <a:cs typeface="Verdana"/>
              </a:rPr>
              <a:t>Train</a:t>
            </a:r>
            <a:r>
              <a:rPr sz="1800" spc="-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110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800" spc="125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800" spc="-30" dirty="0">
                <a:solidFill>
                  <a:srgbClr val="124F5C"/>
                </a:solidFill>
                <a:latin typeface="Verdana"/>
                <a:cs typeface="Verdana"/>
              </a:rPr>
              <a:t>SE</a:t>
            </a:r>
            <a:r>
              <a:rPr sz="1800" spc="-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440" dirty="0">
                <a:solidFill>
                  <a:srgbClr val="124F5C"/>
                </a:solidFill>
                <a:latin typeface="Verdana"/>
                <a:cs typeface="Verdana"/>
              </a:rPr>
              <a:t>=</a:t>
            </a:r>
            <a:r>
              <a:rPr sz="1800" spc="-1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290" dirty="0">
                <a:solidFill>
                  <a:srgbClr val="124F5C"/>
                </a:solidFill>
                <a:latin typeface="Verdana"/>
                <a:cs typeface="Verdana"/>
              </a:rPr>
              <a:t>1</a:t>
            </a:r>
            <a:r>
              <a:rPr sz="1800" spc="-300" dirty="0">
                <a:solidFill>
                  <a:srgbClr val="124F5C"/>
                </a:solidFill>
                <a:latin typeface="Verdana"/>
                <a:cs typeface="Verdana"/>
              </a:rPr>
              <a:t>7</a:t>
            </a:r>
            <a:r>
              <a:rPr sz="1800" spc="-500" dirty="0">
                <a:solidFill>
                  <a:srgbClr val="124F5C"/>
                </a:solidFill>
                <a:latin typeface="Verdana"/>
                <a:cs typeface="Verdana"/>
              </a:rPr>
              <a:t>1</a:t>
            </a:r>
            <a:r>
              <a:rPr sz="1800" spc="-275" dirty="0">
                <a:solidFill>
                  <a:srgbClr val="124F5C"/>
                </a:solidFill>
                <a:latin typeface="Verdana"/>
                <a:cs typeface="Verdana"/>
              </a:rPr>
              <a:t>.</a:t>
            </a:r>
            <a:r>
              <a:rPr sz="1800" spc="-125" dirty="0">
                <a:solidFill>
                  <a:srgbClr val="124F5C"/>
                </a:solidFill>
                <a:latin typeface="Verdana"/>
                <a:cs typeface="Verdana"/>
              </a:rPr>
              <a:t>52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Font typeface="Microsoft Sans Serif"/>
              <a:buChar char="●"/>
              <a:tabLst>
                <a:tab pos="354965" algn="l"/>
                <a:tab pos="355600" algn="l"/>
              </a:tabLst>
            </a:pPr>
            <a:r>
              <a:rPr sz="1800" spc="-25" dirty="0">
                <a:solidFill>
                  <a:srgbClr val="124F5C"/>
                </a:solidFill>
                <a:latin typeface="Verdana"/>
                <a:cs typeface="Verdana"/>
              </a:rPr>
              <a:t>Test</a:t>
            </a:r>
            <a:r>
              <a:rPr sz="1800" spc="-1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110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800" spc="125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800" spc="-30" dirty="0">
                <a:solidFill>
                  <a:srgbClr val="124F5C"/>
                </a:solidFill>
                <a:latin typeface="Verdana"/>
                <a:cs typeface="Verdana"/>
              </a:rPr>
              <a:t>SE</a:t>
            </a:r>
            <a:r>
              <a:rPr sz="1800" spc="-1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440" dirty="0">
                <a:solidFill>
                  <a:srgbClr val="124F5C"/>
                </a:solidFill>
                <a:latin typeface="Verdana"/>
                <a:cs typeface="Verdana"/>
              </a:rPr>
              <a:t>=</a:t>
            </a:r>
            <a:r>
              <a:rPr sz="1800" spc="-1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124F5C"/>
                </a:solidFill>
                <a:latin typeface="Verdana"/>
                <a:cs typeface="Verdana"/>
              </a:rPr>
              <a:t>2</a:t>
            </a:r>
            <a:r>
              <a:rPr sz="1800" spc="-50" dirty="0">
                <a:solidFill>
                  <a:srgbClr val="124F5C"/>
                </a:solidFill>
                <a:latin typeface="Verdana"/>
                <a:cs typeface="Verdana"/>
              </a:rPr>
              <a:t>0</a:t>
            </a:r>
            <a:r>
              <a:rPr sz="1800" spc="40" dirty="0">
                <a:solidFill>
                  <a:srgbClr val="124F5C"/>
                </a:solidFill>
                <a:latin typeface="Verdana"/>
                <a:cs typeface="Verdana"/>
              </a:rPr>
              <a:t>4</a:t>
            </a:r>
            <a:r>
              <a:rPr sz="1800" spc="-275" dirty="0">
                <a:solidFill>
                  <a:srgbClr val="124F5C"/>
                </a:solidFill>
                <a:latin typeface="Verdana"/>
                <a:cs typeface="Verdana"/>
              </a:rPr>
              <a:t>.</a:t>
            </a:r>
            <a:r>
              <a:rPr sz="1800" spc="-130" dirty="0">
                <a:solidFill>
                  <a:srgbClr val="124F5C"/>
                </a:solidFill>
                <a:latin typeface="Verdana"/>
                <a:cs typeface="Verdana"/>
              </a:rPr>
              <a:t>5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Font typeface="Microsoft Sans Serif"/>
              <a:buChar char="●"/>
              <a:tabLst>
                <a:tab pos="354965" algn="l"/>
                <a:tab pos="355600" algn="l"/>
              </a:tabLst>
            </a:pPr>
            <a:r>
              <a:rPr sz="1800" spc="-45" dirty="0">
                <a:solidFill>
                  <a:srgbClr val="124F5C"/>
                </a:solidFill>
                <a:latin typeface="Verdana"/>
                <a:cs typeface="Verdana"/>
              </a:rPr>
              <a:t>Tra</a:t>
            </a:r>
            <a:r>
              <a:rPr sz="1800" spc="-3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spc="8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spc="-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4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800" spc="-125" dirty="0">
                <a:solidFill>
                  <a:srgbClr val="124F5C"/>
                </a:solidFill>
                <a:latin typeface="Verdana"/>
                <a:cs typeface="Verdana"/>
              </a:rPr>
              <a:t>2</a:t>
            </a:r>
            <a:r>
              <a:rPr sz="1800" spc="-1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800" spc="-35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ore</a:t>
            </a:r>
            <a:r>
              <a:rPr sz="1800" spc="-1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440" dirty="0">
                <a:solidFill>
                  <a:srgbClr val="124F5C"/>
                </a:solidFill>
                <a:latin typeface="Verdana"/>
                <a:cs typeface="Verdana"/>
              </a:rPr>
              <a:t>=</a:t>
            </a:r>
            <a:r>
              <a:rPr sz="1800" spc="-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C"/>
                </a:solidFill>
                <a:latin typeface="Verdana"/>
                <a:cs typeface="Verdana"/>
              </a:rPr>
              <a:t>0</a:t>
            </a:r>
            <a:r>
              <a:rPr sz="1800" spc="-275" dirty="0">
                <a:solidFill>
                  <a:srgbClr val="124F5C"/>
                </a:solidFill>
                <a:latin typeface="Verdana"/>
                <a:cs typeface="Verdana"/>
              </a:rPr>
              <a:t>.</a:t>
            </a:r>
            <a:r>
              <a:rPr sz="1800" spc="-60" dirty="0">
                <a:solidFill>
                  <a:srgbClr val="124F5C"/>
                </a:solidFill>
                <a:latin typeface="Verdana"/>
                <a:cs typeface="Verdana"/>
              </a:rPr>
              <a:t>9</a:t>
            </a:r>
            <a:r>
              <a:rPr sz="1800" spc="-85" dirty="0">
                <a:solidFill>
                  <a:srgbClr val="124F5C"/>
                </a:solidFill>
                <a:latin typeface="Verdana"/>
                <a:cs typeface="Verdana"/>
              </a:rPr>
              <a:t>2</a:t>
            </a:r>
            <a:r>
              <a:rPr sz="1800" spc="-95" dirty="0">
                <a:solidFill>
                  <a:srgbClr val="124F5C"/>
                </a:solidFill>
                <a:latin typeface="Verdana"/>
                <a:cs typeface="Verdana"/>
              </a:rPr>
              <a:t>9</a:t>
            </a:r>
            <a:r>
              <a:rPr sz="1800" spc="-495" dirty="0">
                <a:solidFill>
                  <a:srgbClr val="124F5C"/>
                </a:solidFill>
                <a:latin typeface="Verdana"/>
                <a:cs typeface="Verdana"/>
              </a:rPr>
              <a:t>1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Font typeface="Microsoft Sans Serif"/>
              <a:buChar char="●"/>
              <a:tabLst>
                <a:tab pos="354965" algn="l"/>
                <a:tab pos="355600" algn="l"/>
              </a:tabLst>
            </a:pPr>
            <a:r>
              <a:rPr sz="1800" spc="-25" dirty="0">
                <a:solidFill>
                  <a:srgbClr val="124F5C"/>
                </a:solidFill>
                <a:latin typeface="Verdana"/>
                <a:cs typeface="Verdana"/>
              </a:rPr>
              <a:t>Test</a:t>
            </a:r>
            <a:r>
              <a:rPr sz="1800" spc="-1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800" spc="-125" dirty="0">
                <a:solidFill>
                  <a:srgbClr val="124F5C"/>
                </a:solidFill>
                <a:latin typeface="Verdana"/>
                <a:cs typeface="Verdana"/>
              </a:rPr>
              <a:t>2</a:t>
            </a:r>
            <a:r>
              <a:rPr sz="1800" spc="-1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800" spc="-35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ore</a:t>
            </a:r>
            <a:r>
              <a:rPr sz="1800" spc="-1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440" dirty="0">
                <a:solidFill>
                  <a:srgbClr val="124F5C"/>
                </a:solidFill>
                <a:latin typeface="Verdana"/>
                <a:cs typeface="Verdana"/>
              </a:rPr>
              <a:t>=</a:t>
            </a:r>
            <a:r>
              <a:rPr sz="1800" spc="-1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124F5C"/>
                </a:solidFill>
                <a:latin typeface="Verdana"/>
                <a:cs typeface="Verdana"/>
              </a:rPr>
              <a:t>0</a:t>
            </a:r>
            <a:r>
              <a:rPr sz="1800" spc="-275" dirty="0">
                <a:solidFill>
                  <a:srgbClr val="124F5C"/>
                </a:solidFill>
                <a:latin typeface="Verdana"/>
                <a:cs typeface="Verdana"/>
              </a:rPr>
              <a:t>.</a:t>
            </a:r>
            <a:r>
              <a:rPr sz="1800" spc="-50" dirty="0">
                <a:solidFill>
                  <a:srgbClr val="124F5C"/>
                </a:solidFill>
                <a:latin typeface="Verdana"/>
                <a:cs typeface="Verdana"/>
              </a:rPr>
              <a:t>9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57344" y="475487"/>
            <a:ext cx="4486656" cy="466801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57344" y="445008"/>
            <a:ext cx="4486656" cy="469849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0550" y="507237"/>
            <a:ext cx="17341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30" dirty="0"/>
              <a:t>XG</a:t>
            </a:r>
            <a:r>
              <a:rPr sz="2800" spc="-170" dirty="0"/>
              <a:t> </a:t>
            </a:r>
            <a:r>
              <a:rPr sz="2800" spc="-95" dirty="0"/>
              <a:t>Boo</a:t>
            </a:r>
            <a:r>
              <a:rPr sz="2800" spc="-75" dirty="0"/>
              <a:t>s</a:t>
            </a:r>
            <a:r>
              <a:rPr sz="2800" spc="-60" dirty="0"/>
              <a:t>t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504850" y="1197438"/>
            <a:ext cx="2933065" cy="286639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1800" b="1" spc="-85" dirty="0">
                <a:solidFill>
                  <a:srgbClr val="124F5C"/>
                </a:solidFill>
                <a:latin typeface="Verdana"/>
                <a:cs typeface="Verdana"/>
              </a:rPr>
              <a:t>Parameters: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330"/>
              </a:spcBef>
              <a:buFont typeface="Microsoft Sans Serif"/>
              <a:buChar char="●"/>
              <a:tabLst>
                <a:tab pos="354965" algn="l"/>
                <a:tab pos="355600" algn="l"/>
              </a:tabLst>
            </a:pPr>
            <a:r>
              <a:rPr sz="1800" spc="-40" dirty="0">
                <a:solidFill>
                  <a:srgbClr val="124F5C"/>
                </a:solidFill>
                <a:latin typeface="Verdana"/>
                <a:cs typeface="Verdana"/>
              </a:rPr>
              <a:t>N_e</a:t>
            </a:r>
            <a:r>
              <a:rPr sz="1800" spc="-20" dirty="0">
                <a:solidFill>
                  <a:srgbClr val="124F5C"/>
                </a:solidFill>
                <a:latin typeface="Verdana"/>
                <a:cs typeface="Verdana"/>
              </a:rPr>
              <a:t>st</a:t>
            </a:r>
            <a:r>
              <a:rPr sz="1800" spc="-2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spc="50" dirty="0">
                <a:solidFill>
                  <a:srgbClr val="124F5C"/>
                </a:solidFill>
                <a:latin typeface="Verdana"/>
                <a:cs typeface="Verdana"/>
              </a:rPr>
              <a:t>mat</a:t>
            </a:r>
            <a:r>
              <a:rPr sz="1800" spc="-25" dirty="0">
                <a:solidFill>
                  <a:srgbClr val="124F5C"/>
                </a:solidFill>
                <a:latin typeface="Verdana"/>
                <a:cs typeface="Verdana"/>
              </a:rPr>
              <a:t>ors</a:t>
            </a:r>
            <a:r>
              <a:rPr sz="1800" spc="-1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440" dirty="0">
                <a:solidFill>
                  <a:srgbClr val="124F5C"/>
                </a:solidFill>
                <a:latin typeface="Verdana"/>
                <a:cs typeface="Verdana"/>
              </a:rPr>
              <a:t>=</a:t>
            </a:r>
            <a:r>
              <a:rPr sz="1800" spc="-1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124F5C"/>
                </a:solidFill>
                <a:latin typeface="Verdana"/>
                <a:cs typeface="Verdana"/>
              </a:rPr>
              <a:t>500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320"/>
              </a:spcBef>
              <a:buFont typeface="Microsoft Sans Serif"/>
              <a:buChar char="●"/>
              <a:tabLst>
                <a:tab pos="354965" algn="l"/>
                <a:tab pos="355600" algn="l"/>
              </a:tabLst>
            </a:pPr>
            <a:r>
              <a:rPr sz="1800" spc="145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800" spc="3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spc="7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spc="-35" dirty="0">
                <a:solidFill>
                  <a:srgbClr val="124F5C"/>
                </a:solidFill>
                <a:latin typeface="Verdana"/>
                <a:cs typeface="Verdana"/>
              </a:rPr>
              <a:t>_samples_le</a:t>
            </a:r>
            <a:r>
              <a:rPr sz="1800" spc="-3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spc="-25" dirty="0">
                <a:solidFill>
                  <a:srgbClr val="124F5C"/>
                </a:solidFill>
                <a:latin typeface="Verdana"/>
                <a:cs typeface="Verdana"/>
              </a:rPr>
              <a:t>f</a:t>
            </a:r>
            <a:r>
              <a:rPr sz="1800" spc="-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440" dirty="0">
                <a:solidFill>
                  <a:srgbClr val="124F5C"/>
                </a:solidFill>
                <a:latin typeface="Verdana"/>
                <a:cs typeface="Verdana"/>
              </a:rPr>
              <a:t>=</a:t>
            </a:r>
            <a:r>
              <a:rPr sz="1800" spc="-1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130" dirty="0">
                <a:solidFill>
                  <a:srgbClr val="124F5C"/>
                </a:solidFill>
                <a:latin typeface="Verdana"/>
                <a:cs typeface="Verdana"/>
              </a:rPr>
              <a:t>25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124F5C"/>
              </a:buClr>
              <a:buFont typeface="Microsoft Sans Serif"/>
              <a:buChar char="●"/>
            </a:pPr>
            <a:endParaRPr sz="23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spc="-6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b="1" spc="-55" dirty="0">
                <a:solidFill>
                  <a:srgbClr val="124F5C"/>
                </a:solidFill>
                <a:latin typeface="Verdana"/>
                <a:cs typeface="Verdana"/>
              </a:rPr>
              <a:t>v</a:t>
            </a:r>
            <a:r>
              <a:rPr sz="1800" b="1" spc="-9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b="1" spc="-60" dirty="0">
                <a:solidFill>
                  <a:srgbClr val="124F5C"/>
                </a:solidFill>
                <a:latin typeface="Verdana"/>
                <a:cs typeface="Verdana"/>
              </a:rPr>
              <a:t>luation</a:t>
            </a:r>
            <a:r>
              <a:rPr sz="1800" b="1" spc="-10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60" dirty="0">
                <a:solidFill>
                  <a:srgbClr val="124F5C"/>
                </a:solidFill>
                <a:latin typeface="Verdana"/>
                <a:cs typeface="Verdana"/>
              </a:rPr>
              <a:t>metric</a:t>
            </a:r>
            <a:r>
              <a:rPr sz="1800" b="1" spc="-5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800" b="1" spc="-254" dirty="0">
                <a:solidFill>
                  <a:srgbClr val="124F5C"/>
                </a:solidFill>
                <a:latin typeface="Verdana"/>
                <a:cs typeface="Verdana"/>
              </a:rPr>
              <a:t>: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320"/>
              </a:spcBef>
              <a:buFont typeface="Microsoft Sans Serif"/>
              <a:buChar char="●"/>
              <a:tabLst>
                <a:tab pos="354965" algn="l"/>
                <a:tab pos="355600" algn="l"/>
              </a:tabLst>
            </a:pPr>
            <a:r>
              <a:rPr sz="1800" spc="-15" dirty="0">
                <a:solidFill>
                  <a:srgbClr val="124F5C"/>
                </a:solidFill>
                <a:latin typeface="Verdana"/>
                <a:cs typeface="Verdana"/>
              </a:rPr>
              <a:t>Train</a:t>
            </a:r>
            <a:r>
              <a:rPr sz="1800" spc="-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110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800" spc="125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800" spc="-30" dirty="0">
                <a:solidFill>
                  <a:srgbClr val="124F5C"/>
                </a:solidFill>
                <a:latin typeface="Verdana"/>
                <a:cs typeface="Verdana"/>
              </a:rPr>
              <a:t>SE</a:t>
            </a:r>
            <a:r>
              <a:rPr sz="1800" spc="-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440" dirty="0">
                <a:solidFill>
                  <a:srgbClr val="124F5C"/>
                </a:solidFill>
                <a:latin typeface="Verdana"/>
                <a:cs typeface="Verdana"/>
              </a:rPr>
              <a:t>=</a:t>
            </a:r>
            <a:r>
              <a:rPr sz="1800" spc="-1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275" dirty="0">
                <a:solidFill>
                  <a:srgbClr val="124F5C"/>
                </a:solidFill>
                <a:latin typeface="Verdana"/>
                <a:cs typeface="Verdana"/>
              </a:rPr>
              <a:t>1</a:t>
            </a:r>
            <a:r>
              <a:rPr sz="1800" spc="-285" dirty="0">
                <a:solidFill>
                  <a:srgbClr val="124F5C"/>
                </a:solidFill>
                <a:latin typeface="Verdana"/>
                <a:cs typeface="Verdana"/>
              </a:rPr>
              <a:t>6</a:t>
            </a:r>
            <a:r>
              <a:rPr sz="1800" spc="-90" dirty="0">
                <a:solidFill>
                  <a:srgbClr val="124F5C"/>
                </a:solidFill>
                <a:latin typeface="Verdana"/>
                <a:cs typeface="Verdana"/>
              </a:rPr>
              <a:t>7</a:t>
            </a:r>
            <a:r>
              <a:rPr sz="1800" spc="-275" dirty="0">
                <a:solidFill>
                  <a:srgbClr val="124F5C"/>
                </a:solidFill>
                <a:latin typeface="Verdana"/>
                <a:cs typeface="Verdana"/>
              </a:rPr>
              <a:t>.</a:t>
            </a:r>
            <a:r>
              <a:rPr sz="1800" spc="-95" dirty="0">
                <a:solidFill>
                  <a:srgbClr val="124F5C"/>
                </a:solidFill>
                <a:latin typeface="Verdana"/>
                <a:cs typeface="Verdana"/>
              </a:rPr>
              <a:t>93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Font typeface="Microsoft Sans Serif"/>
              <a:buChar char="●"/>
              <a:tabLst>
                <a:tab pos="354965" algn="l"/>
                <a:tab pos="355600" algn="l"/>
              </a:tabLst>
            </a:pPr>
            <a:r>
              <a:rPr sz="1800" spc="-25" dirty="0">
                <a:solidFill>
                  <a:srgbClr val="124F5C"/>
                </a:solidFill>
                <a:latin typeface="Verdana"/>
                <a:cs typeface="Verdana"/>
              </a:rPr>
              <a:t>Test</a:t>
            </a:r>
            <a:r>
              <a:rPr sz="1800" spc="-1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110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800" spc="125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800" spc="-30" dirty="0">
                <a:solidFill>
                  <a:srgbClr val="124F5C"/>
                </a:solidFill>
                <a:latin typeface="Verdana"/>
                <a:cs typeface="Verdana"/>
              </a:rPr>
              <a:t>SE</a:t>
            </a:r>
            <a:r>
              <a:rPr sz="1800" spc="-1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440" dirty="0">
                <a:solidFill>
                  <a:srgbClr val="124F5C"/>
                </a:solidFill>
                <a:latin typeface="Verdana"/>
                <a:cs typeface="Verdana"/>
              </a:rPr>
              <a:t>=</a:t>
            </a:r>
            <a:r>
              <a:rPr sz="1800" spc="-1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275" dirty="0">
                <a:solidFill>
                  <a:srgbClr val="124F5C"/>
                </a:solidFill>
                <a:latin typeface="Verdana"/>
                <a:cs typeface="Verdana"/>
              </a:rPr>
              <a:t>1</a:t>
            </a:r>
            <a:r>
              <a:rPr sz="1800" spc="-285" dirty="0">
                <a:solidFill>
                  <a:srgbClr val="124F5C"/>
                </a:solidFill>
                <a:latin typeface="Verdana"/>
                <a:cs typeface="Verdana"/>
              </a:rPr>
              <a:t>9</a:t>
            </a:r>
            <a:r>
              <a:rPr sz="1800" spc="-55" dirty="0">
                <a:solidFill>
                  <a:srgbClr val="124F5C"/>
                </a:solidFill>
                <a:latin typeface="Verdana"/>
                <a:cs typeface="Verdana"/>
              </a:rPr>
              <a:t>9</a:t>
            </a:r>
            <a:r>
              <a:rPr sz="1800" spc="-275" dirty="0">
                <a:solidFill>
                  <a:srgbClr val="124F5C"/>
                </a:solidFill>
                <a:latin typeface="Verdana"/>
                <a:cs typeface="Verdana"/>
              </a:rPr>
              <a:t>.</a:t>
            </a:r>
            <a:r>
              <a:rPr sz="1800" spc="-110" dirty="0">
                <a:solidFill>
                  <a:srgbClr val="124F5C"/>
                </a:solidFill>
                <a:latin typeface="Verdana"/>
                <a:cs typeface="Verdana"/>
              </a:rPr>
              <a:t>72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Font typeface="Microsoft Sans Serif"/>
              <a:buChar char="●"/>
              <a:tabLst>
                <a:tab pos="354965" algn="l"/>
                <a:tab pos="355600" algn="l"/>
              </a:tabLst>
            </a:pPr>
            <a:r>
              <a:rPr sz="1800" spc="-45" dirty="0">
                <a:solidFill>
                  <a:srgbClr val="124F5C"/>
                </a:solidFill>
                <a:latin typeface="Verdana"/>
                <a:cs typeface="Verdana"/>
              </a:rPr>
              <a:t>Tra</a:t>
            </a:r>
            <a:r>
              <a:rPr sz="1800" spc="-3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spc="8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spc="-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4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800" spc="-125" dirty="0">
                <a:solidFill>
                  <a:srgbClr val="124F5C"/>
                </a:solidFill>
                <a:latin typeface="Verdana"/>
                <a:cs typeface="Verdana"/>
              </a:rPr>
              <a:t>2</a:t>
            </a:r>
            <a:r>
              <a:rPr sz="1800" spc="-1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800" spc="-35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ore</a:t>
            </a:r>
            <a:r>
              <a:rPr sz="1800" spc="-1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440" dirty="0">
                <a:solidFill>
                  <a:srgbClr val="124F5C"/>
                </a:solidFill>
                <a:latin typeface="Verdana"/>
                <a:cs typeface="Verdana"/>
              </a:rPr>
              <a:t>=</a:t>
            </a:r>
            <a:r>
              <a:rPr sz="1800" spc="-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C"/>
                </a:solidFill>
                <a:latin typeface="Verdana"/>
                <a:cs typeface="Verdana"/>
              </a:rPr>
              <a:t>0</a:t>
            </a:r>
            <a:r>
              <a:rPr sz="1800" spc="-275" dirty="0">
                <a:solidFill>
                  <a:srgbClr val="124F5C"/>
                </a:solidFill>
                <a:latin typeface="Verdana"/>
                <a:cs typeface="Verdana"/>
              </a:rPr>
              <a:t>.</a:t>
            </a:r>
            <a:r>
              <a:rPr sz="1800" spc="-60" dirty="0">
                <a:solidFill>
                  <a:srgbClr val="124F5C"/>
                </a:solidFill>
                <a:latin typeface="Verdana"/>
                <a:cs typeface="Verdana"/>
              </a:rPr>
              <a:t>9</a:t>
            </a:r>
            <a:r>
              <a:rPr sz="1800" spc="-125" dirty="0">
                <a:solidFill>
                  <a:srgbClr val="124F5C"/>
                </a:solidFill>
                <a:latin typeface="Verdana"/>
                <a:cs typeface="Verdana"/>
              </a:rPr>
              <a:t>32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Font typeface="Microsoft Sans Serif"/>
              <a:buChar char="●"/>
              <a:tabLst>
                <a:tab pos="354965" algn="l"/>
                <a:tab pos="355600" algn="l"/>
              </a:tabLst>
            </a:pPr>
            <a:r>
              <a:rPr sz="1800" spc="-25" dirty="0">
                <a:solidFill>
                  <a:srgbClr val="124F5C"/>
                </a:solidFill>
                <a:latin typeface="Verdana"/>
                <a:cs typeface="Verdana"/>
              </a:rPr>
              <a:t>Test</a:t>
            </a:r>
            <a:r>
              <a:rPr sz="1800" spc="-1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800" spc="-125" dirty="0">
                <a:solidFill>
                  <a:srgbClr val="124F5C"/>
                </a:solidFill>
                <a:latin typeface="Verdana"/>
                <a:cs typeface="Verdana"/>
              </a:rPr>
              <a:t>2</a:t>
            </a:r>
            <a:r>
              <a:rPr sz="1800" spc="-1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800" spc="-35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ore</a:t>
            </a:r>
            <a:r>
              <a:rPr sz="1800" spc="-1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440" dirty="0">
                <a:solidFill>
                  <a:srgbClr val="124F5C"/>
                </a:solidFill>
                <a:latin typeface="Verdana"/>
                <a:cs typeface="Verdana"/>
              </a:rPr>
              <a:t>=</a:t>
            </a:r>
            <a:r>
              <a:rPr sz="1800" spc="-1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124F5C"/>
                </a:solidFill>
                <a:latin typeface="Verdana"/>
                <a:cs typeface="Verdana"/>
              </a:rPr>
              <a:t>0</a:t>
            </a:r>
            <a:r>
              <a:rPr sz="1800" spc="-275" dirty="0">
                <a:solidFill>
                  <a:srgbClr val="124F5C"/>
                </a:solidFill>
                <a:latin typeface="Verdana"/>
                <a:cs typeface="Verdana"/>
              </a:rPr>
              <a:t>.</a:t>
            </a:r>
            <a:r>
              <a:rPr sz="1800" spc="-5" dirty="0">
                <a:solidFill>
                  <a:srgbClr val="124F5C"/>
                </a:solidFill>
                <a:latin typeface="Verdana"/>
                <a:cs typeface="Verdana"/>
              </a:rPr>
              <a:t>9</a:t>
            </a:r>
            <a:r>
              <a:rPr sz="1800" spc="-15" dirty="0">
                <a:solidFill>
                  <a:srgbClr val="124F5C"/>
                </a:solidFill>
                <a:latin typeface="Verdana"/>
                <a:cs typeface="Verdana"/>
              </a:rPr>
              <a:t>0</a:t>
            </a:r>
            <a:r>
              <a:rPr sz="1800" spc="-5" dirty="0">
                <a:solidFill>
                  <a:srgbClr val="124F5C"/>
                </a:solidFill>
                <a:latin typeface="Verdana"/>
                <a:cs typeface="Verdana"/>
              </a:rPr>
              <a:t>46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07237"/>
            <a:ext cx="35312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45" dirty="0"/>
              <a:t>M</a:t>
            </a:r>
            <a:r>
              <a:rPr sz="2800" spc="-30" dirty="0"/>
              <a:t>o</a:t>
            </a:r>
            <a:r>
              <a:rPr sz="2800" spc="-80" dirty="0"/>
              <a:t>del</a:t>
            </a:r>
            <a:r>
              <a:rPr sz="2800" spc="-170" dirty="0"/>
              <a:t> </a:t>
            </a:r>
            <a:r>
              <a:rPr sz="2800" spc="-95" dirty="0"/>
              <a:t>Comparison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04850" y="1197438"/>
            <a:ext cx="8249284" cy="6572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25"/>
              </a:spcBef>
              <a:buFont typeface="Microsoft Sans Serif"/>
              <a:buChar char="●"/>
              <a:tabLst>
                <a:tab pos="354965" algn="l"/>
                <a:tab pos="355600" algn="l"/>
                <a:tab pos="918844" algn="l"/>
                <a:tab pos="1398270" algn="l"/>
                <a:tab pos="2231390" algn="l"/>
                <a:tab pos="3112770" algn="l"/>
                <a:tab pos="3700779" algn="l"/>
                <a:tab pos="4330700" algn="l"/>
                <a:tab pos="4705350" algn="l"/>
                <a:tab pos="5325745" algn="l"/>
                <a:tab pos="5962650" algn="l"/>
                <a:tab pos="7397115" algn="l"/>
                <a:tab pos="7851775" algn="l"/>
              </a:tabLst>
            </a:pP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The	</a:t>
            </a:r>
            <a:r>
              <a:rPr sz="1800" b="1" spc="-85" dirty="0">
                <a:solidFill>
                  <a:srgbClr val="124F5C"/>
                </a:solidFill>
                <a:latin typeface="Verdana"/>
                <a:cs typeface="Verdana"/>
              </a:rPr>
              <a:t>XG</a:t>
            </a:r>
            <a:r>
              <a:rPr sz="1800" b="1" dirty="0">
                <a:solidFill>
                  <a:srgbClr val="124F5C"/>
                </a:solidFill>
                <a:latin typeface="Verdana"/>
                <a:cs typeface="Verdana"/>
              </a:rPr>
              <a:t>	</a:t>
            </a:r>
            <a:r>
              <a:rPr sz="1800" b="1" spc="-35" dirty="0">
                <a:solidFill>
                  <a:srgbClr val="124F5C"/>
                </a:solidFill>
                <a:latin typeface="Verdana"/>
                <a:cs typeface="Verdana"/>
              </a:rPr>
              <a:t>Bo</a:t>
            </a:r>
            <a:r>
              <a:rPr sz="1800" b="1" spc="-4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800" b="1" spc="-75" dirty="0">
                <a:solidFill>
                  <a:srgbClr val="124F5C"/>
                </a:solidFill>
                <a:latin typeface="Verdana"/>
                <a:cs typeface="Verdana"/>
              </a:rPr>
              <a:t>st</a:t>
            </a:r>
            <a:r>
              <a:rPr sz="1800" b="1" dirty="0">
                <a:solidFill>
                  <a:srgbClr val="124F5C"/>
                </a:solidFill>
                <a:latin typeface="Verdana"/>
                <a:cs typeface="Verdana"/>
              </a:rPr>
              <a:t>	</a:t>
            </a:r>
            <a:r>
              <a:rPr sz="1800" spc="120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800" spc="6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800" spc="35" dirty="0">
                <a:solidFill>
                  <a:srgbClr val="124F5C"/>
                </a:solidFill>
                <a:latin typeface="Verdana"/>
                <a:cs typeface="Verdana"/>
              </a:rPr>
              <a:t>del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	</a:t>
            </a:r>
            <a:r>
              <a:rPr sz="1800" spc="114" dirty="0">
                <a:solidFill>
                  <a:srgbClr val="124F5C"/>
                </a:solidFill>
                <a:latin typeface="Verdana"/>
                <a:cs typeface="Verdana"/>
              </a:rPr>
              <a:t>w</a:t>
            </a:r>
            <a:r>
              <a:rPr sz="1800" spc="-40" dirty="0">
                <a:solidFill>
                  <a:srgbClr val="124F5C"/>
                </a:solidFill>
                <a:latin typeface="Verdana"/>
                <a:cs typeface="Verdana"/>
              </a:rPr>
              <a:t>as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	</a:t>
            </a:r>
            <a:r>
              <a:rPr sz="1800" spc="4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spc="45" dirty="0">
                <a:solidFill>
                  <a:srgbClr val="124F5C"/>
                </a:solidFill>
                <a:latin typeface="Verdana"/>
                <a:cs typeface="Verdana"/>
              </a:rPr>
              <a:t>b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le	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to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	</a:t>
            </a:r>
            <a:r>
              <a:rPr sz="1800" spc="120" dirty="0">
                <a:solidFill>
                  <a:srgbClr val="124F5C"/>
                </a:solidFill>
                <a:latin typeface="Verdana"/>
                <a:cs typeface="Verdana"/>
              </a:rPr>
              <a:t>g</a:t>
            </a:r>
            <a:r>
              <a:rPr sz="1800" spc="-3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spc="-80" dirty="0">
                <a:solidFill>
                  <a:srgbClr val="124F5C"/>
                </a:solidFill>
                <a:latin typeface="Verdana"/>
                <a:cs typeface="Verdana"/>
              </a:rPr>
              <a:t>v</a:t>
            </a: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	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best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	</a:t>
            </a:r>
            <a:r>
              <a:rPr sz="1800" spc="110" dirty="0">
                <a:solidFill>
                  <a:srgbClr val="124F5C"/>
                </a:solidFill>
                <a:latin typeface="Verdana"/>
                <a:cs typeface="Verdana"/>
              </a:rPr>
              <a:t>p</a:t>
            </a:r>
            <a:r>
              <a:rPr sz="1800" spc="25" dirty="0">
                <a:solidFill>
                  <a:srgbClr val="124F5C"/>
                </a:solidFill>
                <a:latin typeface="Verdana"/>
                <a:cs typeface="Verdana"/>
              </a:rPr>
              <a:t>redi</a:t>
            </a: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tions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	</a:t>
            </a:r>
            <a:r>
              <a:rPr sz="1800" spc="-10" dirty="0">
                <a:solidFill>
                  <a:srgbClr val="124F5C"/>
                </a:solidFill>
                <a:latin typeface="Verdana"/>
                <a:cs typeface="Verdana"/>
              </a:rPr>
              <a:t>for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	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800" spc="45" dirty="0">
                <a:solidFill>
                  <a:srgbClr val="124F5C"/>
                </a:solidFill>
                <a:latin typeface="Verdana"/>
                <a:cs typeface="Verdana"/>
              </a:rPr>
              <a:t>he</a:t>
            </a:r>
            <a:endParaRPr sz="1800">
              <a:latin typeface="Verdana"/>
              <a:cs typeface="Verdana"/>
            </a:endParaRPr>
          </a:p>
          <a:p>
            <a:pPr marL="354965">
              <a:lnSpc>
                <a:spcPct val="100000"/>
              </a:lnSpc>
              <a:spcBef>
                <a:spcPts val="330"/>
              </a:spcBef>
            </a:pPr>
            <a:r>
              <a:rPr sz="1800" spc="55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800" spc="6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spc="75" dirty="0">
                <a:solidFill>
                  <a:srgbClr val="124F5C"/>
                </a:solidFill>
                <a:latin typeface="Verdana"/>
                <a:cs typeface="Verdana"/>
              </a:rPr>
              <a:t>ma</a:t>
            </a:r>
            <a:r>
              <a:rPr sz="1800" spc="6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spc="95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800" spc="-1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f</a:t>
            </a:r>
            <a:r>
              <a:rPr sz="1800" spc="-1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re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spc="-10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800" spc="-1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bike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800" spc="-275" dirty="0">
                <a:solidFill>
                  <a:srgbClr val="124F5C"/>
                </a:solidFill>
                <a:latin typeface="Verdana"/>
                <a:cs typeface="Verdana"/>
              </a:rPr>
              <a:t>.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763011"/>
            <a:ext cx="9140951" cy="2380487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07237"/>
            <a:ext cx="33216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85" dirty="0"/>
              <a:t>Challenges</a:t>
            </a:r>
            <a:r>
              <a:rPr sz="2800" spc="-170" dirty="0"/>
              <a:t> </a:t>
            </a:r>
            <a:r>
              <a:rPr sz="2800" spc="-90" dirty="0"/>
              <a:t>Fa</a:t>
            </a:r>
            <a:r>
              <a:rPr sz="2800" spc="-40" dirty="0"/>
              <a:t>ced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04850" y="1197438"/>
            <a:ext cx="8250555" cy="318198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25"/>
              </a:spcBef>
              <a:buFont typeface="Microsoft Sans Serif"/>
              <a:buChar char="●"/>
              <a:tabLst>
                <a:tab pos="354965" algn="l"/>
                <a:tab pos="355600" algn="l"/>
                <a:tab pos="2400935" algn="l"/>
                <a:tab pos="2920365" algn="l"/>
                <a:tab pos="4042410" algn="l"/>
                <a:tab pos="5423535" algn="l"/>
                <a:tab pos="6002655" algn="l"/>
                <a:tab pos="7851775" algn="l"/>
              </a:tabLst>
            </a:pPr>
            <a:r>
              <a:rPr sz="1800" spc="65" dirty="0">
                <a:solidFill>
                  <a:srgbClr val="124F5C"/>
                </a:solidFill>
                <a:latin typeface="Verdana"/>
                <a:cs typeface="Verdana"/>
              </a:rPr>
              <a:t>Co</a:t>
            </a:r>
            <a:r>
              <a:rPr sz="1800" spc="90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800" spc="35" dirty="0">
                <a:solidFill>
                  <a:srgbClr val="124F5C"/>
                </a:solidFill>
                <a:latin typeface="Verdana"/>
                <a:cs typeface="Verdana"/>
              </a:rPr>
              <a:t>pre</a:t>
            </a:r>
            <a:r>
              <a:rPr sz="1800" spc="45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spc="9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spc="80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800" spc="60" dirty="0">
                <a:solidFill>
                  <a:srgbClr val="124F5C"/>
                </a:solidFill>
                <a:latin typeface="Verdana"/>
                <a:cs typeface="Verdana"/>
              </a:rPr>
              <a:t>ing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	</a:t>
            </a:r>
            <a:r>
              <a:rPr sz="1800" spc="3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800" spc="50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	</a:t>
            </a:r>
            <a:r>
              <a:rPr sz="1800" spc="40" dirty="0">
                <a:solidFill>
                  <a:srgbClr val="124F5C"/>
                </a:solidFill>
                <a:latin typeface="Verdana"/>
                <a:cs typeface="Verdana"/>
              </a:rPr>
              <a:t>prob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800" spc="85" dirty="0">
                <a:solidFill>
                  <a:srgbClr val="124F5C"/>
                </a:solidFill>
                <a:latin typeface="Verdana"/>
                <a:cs typeface="Verdana"/>
              </a:rPr>
              <a:t>em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	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state</a:t>
            </a:r>
            <a:r>
              <a:rPr sz="1800" spc="25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800" spc="-40" dirty="0">
                <a:solidFill>
                  <a:srgbClr val="124F5C"/>
                </a:solidFill>
                <a:latin typeface="Verdana"/>
                <a:cs typeface="Verdana"/>
              </a:rPr>
              <a:t>ent,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	</a:t>
            </a:r>
            <a:r>
              <a:rPr sz="1800" spc="-3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spc="90" dirty="0">
                <a:solidFill>
                  <a:srgbClr val="124F5C"/>
                </a:solidFill>
                <a:latin typeface="Verdana"/>
                <a:cs typeface="Verdana"/>
              </a:rPr>
              <a:t>nd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	</a:t>
            </a:r>
            <a:r>
              <a:rPr sz="1800" spc="75" dirty="0">
                <a:solidFill>
                  <a:srgbClr val="124F5C"/>
                </a:solidFill>
                <a:latin typeface="Verdana"/>
                <a:cs typeface="Verdana"/>
              </a:rPr>
              <a:t>u</a:t>
            </a:r>
            <a:r>
              <a:rPr sz="1800" spc="6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derst</a:t>
            </a:r>
            <a:r>
              <a:rPr sz="1800" spc="-1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spc="90" dirty="0">
                <a:solidFill>
                  <a:srgbClr val="124F5C"/>
                </a:solidFill>
                <a:latin typeface="Verdana"/>
                <a:cs typeface="Verdana"/>
              </a:rPr>
              <a:t>nd</a:t>
            </a:r>
            <a:r>
              <a:rPr sz="1800" spc="60" dirty="0">
                <a:solidFill>
                  <a:srgbClr val="124F5C"/>
                </a:solidFill>
                <a:latin typeface="Verdana"/>
                <a:cs typeface="Verdana"/>
              </a:rPr>
              <a:t>ing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	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800" spc="45" dirty="0">
                <a:solidFill>
                  <a:srgbClr val="124F5C"/>
                </a:solidFill>
                <a:latin typeface="Verdana"/>
                <a:cs typeface="Verdana"/>
              </a:rPr>
              <a:t>he</a:t>
            </a:r>
            <a:endParaRPr sz="1800">
              <a:latin typeface="Verdana"/>
              <a:cs typeface="Verdana"/>
            </a:endParaRPr>
          </a:p>
          <a:p>
            <a:pPr marL="354965">
              <a:lnSpc>
                <a:spcPct val="100000"/>
              </a:lnSpc>
              <a:spcBef>
                <a:spcPts val="330"/>
              </a:spcBef>
            </a:pP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busine</a:t>
            </a:r>
            <a:r>
              <a:rPr sz="1800" spc="-60" dirty="0">
                <a:solidFill>
                  <a:srgbClr val="124F5C"/>
                </a:solidFill>
                <a:latin typeface="Verdana"/>
                <a:cs typeface="Verdana"/>
              </a:rPr>
              <a:t>ss</a:t>
            </a:r>
            <a:r>
              <a:rPr sz="1800" spc="-1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spc="105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800" spc="35" dirty="0">
                <a:solidFill>
                  <a:srgbClr val="124F5C"/>
                </a:solidFill>
                <a:latin typeface="Verdana"/>
                <a:cs typeface="Verdana"/>
              </a:rPr>
              <a:t>pli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800" spc="-2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tions</a:t>
            </a:r>
            <a:endParaRPr sz="1800">
              <a:latin typeface="Verdana"/>
              <a:cs typeface="Verdana"/>
            </a:endParaRPr>
          </a:p>
          <a:p>
            <a:pPr marL="354965" marR="5715" indent="-342900">
              <a:lnSpc>
                <a:spcPct val="114999"/>
              </a:lnSpc>
              <a:buFont typeface="Microsoft Sans Serif"/>
              <a:buChar char="●"/>
              <a:tabLst>
                <a:tab pos="354965" algn="l"/>
                <a:tab pos="355600" algn="l"/>
              </a:tabLst>
            </a:pP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Feature</a:t>
            </a:r>
            <a:r>
              <a:rPr sz="1800" spc="1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C"/>
                </a:solidFill>
                <a:latin typeface="Verdana"/>
                <a:cs typeface="Verdana"/>
              </a:rPr>
              <a:t>engineering</a:t>
            </a:r>
            <a:r>
              <a:rPr sz="1800" spc="9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245" dirty="0">
                <a:solidFill>
                  <a:srgbClr val="124F5C"/>
                </a:solidFill>
                <a:latin typeface="Verdana"/>
                <a:cs typeface="Verdana"/>
              </a:rPr>
              <a:t>–</a:t>
            </a:r>
            <a:r>
              <a:rPr sz="1800" spc="9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124F5C"/>
                </a:solidFill>
                <a:latin typeface="Verdana"/>
                <a:cs typeface="Verdana"/>
              </a:rPr>
              <a:t>deciding</a:t>
            </a:r>
            <a:r>
              <a:rPr sz="1800" spc="9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124F5C"/>
                </a:solidFill>
                <a:latin typeface="Verdana"/>
                <a:cs typeface="Verdana"/>
              </a:rPr>
              <a:t>on</a:t>
            </a:r>
            <a:r>
              <a:rPr sz="1800" spc="9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124F5C"/>
                </a:solidFill>
                <a:latin typeface="Verdana"/>
                <a:cs typeface="Verdana"/>
              </a:rPr>
              <a:t>which</a:t>
            </a:r>
            <a:r>
              <a:rPr sz="1800" spc="1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Verdana"/>
                <a:cs typeface="Verdana"/>
              </a:rPr>
              <a:t>features</a:t>
            </a:r>
            <a:r>
              <a:rPr sz="1800" spc="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to</a:t>
            </a:r>
            <a:r>
              <a:rPr sz="1800" spc="9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124F5C"/>
                </a:solidFill>
                <a:latin typeface="Verdana"/>
                <a:cs typeface="Verdana"/>
              </a:rPr>
              <a:t>be</a:t>
            </a:r>
            <a:r>
              <a:rPr sz="1800" spc="1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124F5C"/>
                </a:solidFill>
                <a:latin typeface="Verdana"/>
                <a:cs typeface="Verdana"/>
              </a:rPr>
              <a:t>dropped</a:t>
            </a:r>
            <a:r>
              <a:rPr sz="1800" spc="1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215" dirty="0">
                <a:solidFill>
                  <a:srgbClr val="124F5C"/>
                </a:solidFill>
                <a:latin typeface="Verdana"/>
                <a:cs typeface="Verdana"/>
              </a:rPr>
              <a:t>/ </a:t>
            </a:r>
            <a:r>
              <a:rPr sz="1800" spc="-61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124F5C"/>
                </a:solidFill>
                <a:latin typeface="Verdana"/>
                <a:cs typeface="Verdana"/>
              </a:rPr>
              <a:t>ke</a:t>
            </a:r>
            <a:r>
              <a:rPr sz="1800" spc="45" dirty="0">
                <a:solidFill>
                  <a:srgbClr val="124F5C"/>
                </a:solidFill>
                <a:latin typeface="Verdana"/>
                <a:cs typeface="Verdana"/>
              </a:rPr>
              <a:t>p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800" spc="-1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215" dirty="0">
                <a:solidFill>
                  <a:srgbClr val="124F5C"/>
                </a:solidFill>
                <a:latin typeface="Verdana"/>
                <a:cs typeface="Verdana"/>
              </a:rPr>
              <a:t>/</a:t>
            </a:r>
            <a:r>
              <a:rPr sz="1800" spc="-1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124F5C"/>
                </a:solidFill>
                <a:latin typeface="Verdana"/>
                <a:cs typeface="Verdana"/>
              </a:rPr>
              <a:t>tr</a:t>
            </a:r>
            <a:r>
              <a:rPr sz="1800" spc="-1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spc="8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sform</a:t>
            </a: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spc="95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endParaRPr sz="1800">
              <a:latin typeface="Verdana"/>
              <a:cs typeface="Verdana"/>
            </a:endParaRPr>
          </a:p>
          <a:p>
            <a:pPr marL="354965" marR="5080" indent="-342900">
              <a:lnSpc>
                <a:spcPct val="114999"/>
              </a:lnSpc>
              <a:buFont typeface="Microsoft Sans Serif"/>
              <a:buChar char="●"/>
              <a:tabLst>
                <a:tab pos="354965" algn="l"/>
                <a:tab pos="355600" algn="l"/>
              </a:tabLst>
            </a:pPr>
            <a:r>
              <a:rPr sz="1800" spc="35" dirty="0">
                <a:solidFill>
                  <a:srgbClr val="124F5C"/>
                </a:solidFill>
                <a:latin typeface="Verdana"/>
                <a:cs typeface="Verdana"/>
              </a:rPr>
              <a:t>Choosing</a:t>
            </a:r>
            <a:r>
              <a:rPr sz="1800" spc="-1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sz="1800" spc="-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best</a:t>
            </a:r>
            <a:r>
              <a:rPr sz="1800" spc="-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Verdana"/>
                <a:cs typeface="Verdana"/>
              </a:rPr>
              <a:t>visualization</a:t>
            </a:r>
            <a:r>
              <a:rPr sz="1800" spc="-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25" dirty="0">
                <a:solidFill>
                  <a:srgbClr val="124F5C"/>
                </a:solidFill>
                <a:latin typeface="Verdana"/>
                <a:cs typeface="Verdana"/>
              </a:rPr>
              <a:t>to</a:t>
            </a:r>
            <a:r>
              <a:rPr sz="1800" spc="-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show</a:t>
            </a:r>
            <a:r>
              <a:rPr sz="1800" spc="-1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sz="1800" spc="-1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trends</a:t>
            </a:r>
            <a:r>
              <a:rPr sz="1800" spc="-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70" dirty="0">
                <a:solidFill>
                  <a:srgbClr val="124F5C"/>
                </a:solidFill>
                <a:latin typeface="Verdana"/>
                <a:cs typeface="Verdana"/>
              </a:rPr>
              <a:t>among</a:t>
            </a:r>
            <a:r>
              <a:rPr sz="1800" spc="-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different </a:t>
            </a:r>
            <a:r>
              <a:rPr sz="1800" spc="-6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Verdana"/>
                <a:cs typeface="Verdana"/>
              </a:rPr>
              <a:t>f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spc="-2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tures</a:t>
            </a:r>
            <a:r>
              <a:rPr sz="1800" spc="-1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65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800" spc="-5" dirty="0">
                <a:solidFill>
                  <a:srgbClr val="124F5C"/>
                </a:solidFill>
                <a:latin typeface="Verdana"/>
                <a:cs typeface="Verdana"/>
              </a:rPr>
              <a:t>lea</a:t>
            </a:r>
            <a:r>
              <a:rPr sz="1800" spc="-35" dirty="0">
                <a:solidFill>
                  <a:srgbClr val="124F5C"/>
                </a:solidFill>
                <a:latin typeface="Verdana"/>
                <a:cs typeface="Verdana"/>
              </a:rPr>
              <a:t>rl</a:t>
            </a:r>
            <a:r>
              <a:rPr sz="1800" spc="-90" dirty="0">
                <a:solidFill>
                  <a:srgbClr val="124F5C"/>
                </a:solidFill>
                <a:latin typeface="Verdana"/>
                <a:cs typeface="Verdana"/>
              </a:rPr>
              <a:t>y</a:t>
            </a:r>
            <a:r>
              <a:rPr sz="1800" spc="-1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spc="4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spc="-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800" spc="65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spc="-18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75" dirty="0">
                <a:solidFill>
                  <a:srgbClr val="124F5C"/>
                </a:solidFill>
                <a:latin typeface="Verdana"/>
                <a:cs typeface="Verdana"/>
              </a:rPr>
              <a:t>EDA</a:t>
            </a:r>
            <a:r>
              <a:rPr sz="1800" spc="-1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85" dirty="0">
                <a:solidFill>
                  <a:srgbClr val="124F5C"/>
                </a:solidFill>
                <a:latin typeface="Verdana"/>
                <a:cs typeface="Verdana"/>
              </a:rPr>
              <a:t>p</a:t>
            </a:r>
            <a:r>
              <a:rPr sz="1800" spc="90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800" spc="-2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spc="-25" dirty="0">
                <a:solidFill>
                  <a:srgbClr val="124F5C"/>
                </a:solidFill>
                <a:latin typeface="Verdana"/>
                <a:cs typeface="Verdana"/>
              </a:rPr>
              <a:t>se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Font typeface="Microsoft Sans Serif"/>
              <a:buChar char="●"/>
              <a:tabLst>
                <a:tab pos="354965" algn="l"/>
                <a:tab pos="355600" algn="l"/>
              </a:tabLst>
            </a:pPr>
            <a:r>
              <a:rPr sz="1800" spc="55" dirty="0">
                <a:solidFill>
                  <a:srgbClr val="124F5C"/>
                </a:solidFill>
                <a:latin typeface="Verdana"/>
                <a:cs typeface="Verdana"/>
              </a:rPr>
              <a:t>De</a:t>
            </a:r>
            <a:r>
              <a:rPr sz="1800" spc="65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800" spc="50" dirty="0">
                <a:solidFill>
                  <a:srgbClr val="124F5C"/>
                </a:solidFill>
                <a:latin typeface="Verdana"/>
                <a:cs typeface="Verdana"/>
              </a:rPr>
              <a:t>iding</a:t>
            </a:r>
            <a:r>
              <a:rPr sz="1800" spc="-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800" spc="5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spc="-1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75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800" spc="70" dirty="0">
                <a:solidFill>
                  <a:srgbClr val="124F5C"/>
                </a:solidFill>
                <a:latin typeface="Verdana"/>
                <a:cs typeface="Verdana"/>
              </a:rPr>
              <a:t>ow</a:t>
            </a:r>
            <a:r>
              <a:rPr sz="1800" spc="-1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25" dirty="0">
                <a:solidFill>
                  <a:srgbClr val="124F5C"/>
                </a:solidFill>
                <a:latin typeface="Verdana"/>
                <a:cs typeface="Verdana"/>
              </a:rPr>
              <a:t>to</a:t>
            </a:r>
            <a:r>
              <a:rPr sz="1800" spc="-1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75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800" spc="-2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spc="7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dle</a:t>
            </a:r>
            <a:r>
              <a:rPr sz="1800" spc="-1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outl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spc="-30" dirty="0">
                <a:solidFill>
                  <a:srgbClr val="124F5C"/>
                </a:solidFill>
                <a:latin typeface="Verdana"/>
                <a:cs typeface="Verdana"/>
              </a:rPr>
              <a:t>ers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Font typeface="Microsoft Sans Serif"/>
              <a:buChar char="●"/>
              <a:tabLst>
                <a:tab pos="354965" algn="l"/>
                <a:tab pos="355600" algn="l"/>
              </a:tabLst>
            </a:pPr>
            <a:r>
              <a:rPr sz="1800" spc="25" dirty="0">
                <a:solidFill>
                  <a:srgbClr val="124F5C"/>
                </a:solidFill>
                <a:latin typeface="Verdana"/>
                <a:cs typeface="Verdana"/>
              </a:rPr>
              <a:t>Choo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800" spc="60" dirty="0">
                <a:solidFill>
                  <a:srgbClr val="124F5C"/>
                </a:solidFill>
                <a:latin typeface="Verdana"/>
                <a:cs typeface="Verdana"/>
              </a:rPr>
              <a:t>ing</a:t>
            </a:r>
            <a:r>
              <a:rPr sz="1800" spc="-1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sz="1800" spc="-1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145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800" spc="105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800" spc="-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120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800" spc="6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dels</a:t>
            </a:r>
            <a:r>
              <a:rPr sz="1800" spc="-1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to</a:t>
            </a:r>
            <a:r>
              <a:rPr sz="1800" spc="-1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124F5C"/>
                </a:solidFill>
                <a:latin typeface="Verdana"/>
                <a:cs typeface="Verdana"/>
              </a:rPr>
              <a:t>make</a:t>
            </a:r>
            <a:r>
              <a:rPr sz="1800" spc="-1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C"/>
                </a:solidFill>
                <a:latin typeface="Verdana"/>
                <a:cs typeface="Verdana"/>
              </a:rPr>
              <a:t>predi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tions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Font typeface="Microsoft Sans Serif"/>
              <a:buChar char="●"/>
              <a:tabLst>
                <a:tab pos="354965" algn="l"/>
                <a:tab pos="355600" algn="l"/>
              </a:tabLst>
            </a:pPr>
            <a:r>
              <a:rPr sz="1800" spc="55" dirty="0">
                <a:solidFill>
                  <a:srgbClr val="124F5C"/>
                </a:solidFill>
                <a:latin typeface="Verdana"/>
                <a:cs typeface="Verdana"/>
              </a:rPr>
              <a:t>De</a:t>
            </a:r>
            <a:r>
              <a:rPr sz="1800" spc="65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800" spc="50" dirty="0">
                <a:solidFill>
                  <a:srgbClr val="124F5C"/>
                </a:solidFill>
                <a:latin typeface="Verdana"/>
                <a:cs typeface="Verdana"/>
              </a:rPr>
              <a:t>iding</a:t>
            </a:r>
            <a:r>
              <a:rPr sz="1800" spc="-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800" spc="65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spc="-1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124F5C"/>
                </a:solidFill>
                <a:latin typeface="Verdana"/>
                <a:cs typeface="Verdana"/>
              </a:rPr>
              <a:t>ev</a:t>
            </a:r>
            <a:r>
              <a:rPr sz="1800" spc="-3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luation</a:t>
            </a:r>
            <a:r>
              <a:rPr sz="1800" spc="-1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C"/>
                </a:solidFill>
                <a:latin typeface="Verdana"/>
                <a:cs typeface="Verdana"/>
              </a:rPr>
              <a:t>metric</a:t>
            </a:r>
            <a:r>
              <a:rPr sz="1800" spc="-1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25" dirty="0">
                <a:solidFill>
                  <a:srgbClr val="124F5C"/>
                </a:solidFill>
                <a:latin typeface="Verdana"/>
                <a:cs typeface="Verdana"/>
              </a:rPr>
              <a:t>to</a:t>
            </a:r>
            <a:r>
              <a:rPr sz="1800" spc="-1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124F5C"/>
                </a:solidFill>
                <a:latin typeface="Verdana"/>
                <a:cs typeface="Verdana"/>
              </a:rPr>
              <a:t>ev</a:t>
            </a:r>
            <a:r>
              <a:rPr sz="1800" spc="-3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luate</a:t>
            </a:r>
            <a:r>
              <a:rPr sz="1800" spc="-1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800" spc="65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spc="-1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75" dirty="0">
                <a:solidFill>
                  <a:srgbClr val="124F5C"/>
                </a:solidFill>
                <a:latin typeface="Verdana"/>
                <a:cs typeface="Verdana"/>
              </a:rPr>
              <a:t>mode</a:t>
            </a:r>
            <a:r>
              <a:rPr sz="1800" spc="-35" dirty="0">
                <a:solidFill>
                  <a:srgbClr val="124F5C"/>
                </a:solidFill>
                <a:latin typeface="Verdana"/>
                <a:cs typeface="Verdana"/>
              </a:rPr>
              <a:t>ls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Font typeface="Microsoft Sans Serif"/>
              <a:buChar char="●"/>
              <a:tabLst>
                <a:tab pos="354965" algn="l"/>
                <a:tab pos="355600" algn="l"/>
              </a:tabLst>
            </a:pPr>
            <a:r>
              <a:rPr sz="1800" spc="35" dirty="0">
                <a:solidFill>
                  <a:srgbClr val="124F5C"/>
                </a:solidFill>
                <a:latin typeface="Verdana"/>
                <a:cs typeface="Verdana"/>
              </a:rPr>
              <a:t>Choosing</a:t>
            </a:r>
            <a:r>
              <a:rPr sz="1800" spc="-1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sz="1800" spc="-1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best</a:t>
            </a:r>
            <a:r>
              <a:rPr sz="1800" spc="-1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124F5C"/>
                </a:solidFill>
                <a:latin typeface="Verdana"/>
                <a:cs typeface="Verdana"/>
              </a:rPr>
              <a:t>hyperparameters,</a:t>
            </a:r>
            <a:r>
              <a:rPr sz="1800" spc="-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65" dirty="0">
                <a:solidFill>
                  <a:srgbClr val="124F5C"/>
                </a:solidFill>
                <a:latin typeface="Verdana"/>
                <a:cs typeface="Verdana"/>
              </a:rPr>
              <a:t>which</a:t>
            </a:r>
            <a:r>
              <a:rPr sz="1800" spc="-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prevents</a:t>
            </a:r>
            <a:r>
              <a:rPr sz="1800" spc="-1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overfitting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07237"/>
            <a:ext cx="20993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80" dirty="0"/>
              <a:t>Conclusion</a:t>
            </a:r>
            <a:endParaRPr sz="28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386689" y="1197438"/>
            <a:ext cx="8370620" cy="287117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marR="5715" indent="-342900" algn="just">
              <a:lnSpc>
                <a:spcPct val="114999"/>
              </a:lnSpc>
              <a:spcBef>
                <a:spcPts val="105"/>
              </a:spcBef>
              <a:buFont typeface="Microsoft Sans Serif"/>
              <a:buChar char="●"/>
              <a:tabLst>
                <a:tab pos="355600" algn="l"/>
              </a:tabLst>
            </a:pPr>
            <a:r>
              <a:rPr spc="114" dirty="0"/>
              <a:t>We </a:t>
            </a:r>
            <a:r>
              <a:rPr spc="-5" dirty="0"/>
              <a:t>have successfully </a:t>
            </a:r>
            <a:r>
              <a:rPr spc="35" dirty="0"/>
              <a:t>built </a:t>
            </a:r>
            <a:r>
              <a:rPr spc="15" dirty="0"/>
              <a:t>predictive </a:t>
            </a:r>
            <a:r>
              <a:rPr spc="40" dirty="0"/>
              <a:t>models </a:t>
            </a:r>
            <a:r>
              <a:rPr spc="25" dirty="0"/>
              <a:t>that </a:t>
            </a:r>
            <a:r>
              <a:rPr spc="40" dirty="0"/>
              <a:t>can </a:t>
            </a:r>
            <a:r>
              <a:rPr spc="35" dirty="0"/>
              <a:t>predict </a:t>
            </a:r>
            <a:r>
              <a:rPr spc="40" dirty="0"/>
              <a:t>the </a:t>
            </a:r>
            <a:r>
              <a:rPr spc="45" dirty="0"/>
              <a:t> </a:t>
            </a:r>
            <a:r>
              <a:rPr spc="70" dirty="0"/>
              <a:t>demand</a:t>
            </a:r>
            <a:r>
              <a:rPr spc="20" dirty="0"/>
              <a:t> </a:t>
            </a:r>
            <a:r>
              <a:rPr spc="-15" dirty="0"/>
              <a:t>for</a:t>
            </a:r>
            <a:r>
              <a:rPr spc="10" dirty="0"/>
              <a:t> </a:t>
            </a:r>
            <a:r>
              <a:rPr spc="5" dirty="0"/>
              <a:t>rental</a:t>
            </a:r>
            <a:r>
              <a:rPr spc="10" dirty="0"/>
              <a:t> bikes </a:t>
            </a:r>
            <a:r>
              <a:rPr spc="25" dirty="0"/>
              <a:t>based</a:t>
            </a:r>
            <a:r>
              <a:rPr spc="15" dirty="0"/>
              <a:t> </a:t>
            </a:r>
            <a:r>
              <a:rPr spc="50" dirty="0"/>
              <a:t>on</a:t>
            </a:r>
            <a:r>
              <a:rPr spc="15" dirty="0"/>
              <a:t> </a:t>
            </a:r>
            <a:r>
              <a:rPr spc="10" dirty="0"/>
              <a:t>different</a:t>
            </a:r>
            <a:r>
              <a:rPr spc="20" dirty="0"/>
              <a:t> weather</a:t>
            </a:r>
            <a:r>
              <a:rPr spc="10" dirty="0"/>
              <a:t> </a:t>
            </a:r>
            <a:r>
              <a:rPr spc="30" dirty="0"/>
              <a:t>conditions</a:t>
            </a:r>
            <a:r>
              <a:rPr spc="5" dirty="0"/>
              <a:t> </a:t>
            </a:r>
            <a:r>
              <a:rPr spc="45" dirty="0"/>
              <a:t>and </a:t>
            </a:r>
            <a:r>
              <a:rPr spc="-620" dirty="0"/>
              <a:t> </a:t>
            </a:r>
            <a:r>
              <a:rPr spc="45" dirty="0"/>
              <a:t>oth</a:t>
            </a:r>
            <a:r>
              <a:rPr spc="-20" dirty="0"/>
              <a:t>er</a:t>
            </a:r>
            <a:r>
              <a:rPr spc="-175" dirty="0"/>
              <a:t> </a:t>
            </a:r>
            <a:r>
              <a:rPr spc="-20" dirty="0"/>
              <a:t>f</a:t>
            </a:r>
            <a:r>
              <a:rPr spc="-25" dirty="0"/>
              <a:t>a</a:t>
            </a:r>
            <a:r>
              <a:rPr spc="65" dirty="0"/>
              <a:t>c</a:t>
            </a:r>
            <a:r>
              <a:rPr spc="-15" dirty="0"/>
              <a:t>tors</a:t>
            </a:r>
            <a:r>
              <a:rPr spc="-165" dirty="0"/>
              <a:t> </a:t>
            </a:r>
            <a:r>
              <a:rPr spc="-20" dirty="0"/>
              <a:t>a</a:t>
            </a:r>
            <a:r>
              <a:rPr spc="75" dirty="0"/>
              <a:t>n</a:t>
            </a:r>
            <a:r>
              <a:rPr spc="-90" dirty="0"/>
              <a:t>d,</a:t>
            </a:r>
            <a:r>
              <a:rPr spc="-170" dirty="0"/>
              <a:t> </a:t>
            </a:r>
            <a:r>
              <a:rPr spc="35" dirty="0"/>
              <a:t>t</a:t>
            </a:r>
            <a:r>
              <a:rPr spc="65" dirty="0"/>
              <a:t>h</a:t>
            </a:r>
            <a:r>
              <a:rPr spc="-40" dirty="0"/>
              <a:t>ey</a:t>
            </a:r>
            <a:r>
              <a:rPr spc="-175" dirty="0"/>
              <a:t> </a:t>
            </a:r>
            <a:r>
              <a:rPr spc="70" dirty="0"/>
              <a:t>w</a:t>
            </a:r>
            <a:r>
              <a:rPr spc="55" dirty="0"/>
              <a:t>e</a:t>
            </a:r>
            <a:r>
              <a:rPr spc="-20" dirty="0"/>
              <a:t>re</a:t>
            </a:r>
            <a:r>
              <a:rPr spc="-155" dirty="0"/>
              <a:t> </a:t>
            </a:r>
            <a:r>
              <a:rPr spc="-35" dirty="0"/>
              <a:t>ev</a:t>
            </a:r>
            <a:r>
              <a:rPr spc="-30" dirty="0"/>
              <a:t>a</a:t>
            </a:r>
            <a:r>
              <a:rPr spc="15" dirty="0"/>
              <a:t>luat</a:t>
            </a:r>
            <a:r>
              <a:rPr spc="20" dirty="0"/>
              <a:t>e</a:t>
            </a:r>
            <a:r>
              <a:rPr spc="95" dirty="0"/>
              <a:t>d</a:t>
            </a:r>
            <a:r>
              <a:rPr spc="-175" dirty="0"/>
              <a:t> </a:t>
            </a:r>
            <a:r>
              <a:rPr spc="15" dirty="0"/>
              <a:t>usi</a:t>
            </a:r>
            <a:r>
              <a:rPr spc="30" dirty="0"/>
              <a:t>n</a:t>
            </a:r>
            <a:r>
              <a:rPr spc="110" dirty="0"/>
              <a:t>g</a:t>
            </a:r>
            <a:r>
              <a:rPr spc="-160" dirty="0"/>
              <a:t> </a:t>
            </a:r>
            <a:r>
              <a:rPr spc="110" dirty="0"/>
              <a:t>R</a:t>
            </a:r>
            <a:r>
              <a:rPr spc="125" dirty="0"/>
              <a:t>M</a:t>
            </a:r>
            <a:r>
              <a:rPr spc="-30" dirty="0"/>
              <a:t>SE</a:t>
            </a:r>
          </a:p>
          <a:p>
            <a:pPr marL="355600" indent="-342900" algn="just">
              <a:lnSpc>
                <a:spcPct val="100000"/>
              </a:lnSpc>
              <a:spcBef>
                <a:spcPts val="320"/>
              </a:spcBef>
              <a:buFont typeface="Microsoft Sans Serif"/>
              <a:buChar char="●"/>
              <a:tabLst>
                <a:tab pos="355600" algn="l"/>
              </a:tabLst>
            </a:pPr>
            <a:r>
              <a:rPr spc="5" dirty="0"/>
              <a:t>The</a:t>
            </a:r>
            <a:r>
              <a:rPr spc="-160" dirty="0"/>
              <a:t> </a:t>
            </a:r>
            <a:r>
              <a:rPr spc="-35" dirty="0"/>
              <a:t>X</a:t>
            </a:r>
            <a:r>
              <a:rPr spc="-30" dirty="0"/>
              <a:t>G</a:t>
            </a:r>
            <a:r>
              <a:rPr spc="-165" dirty="0"/>
              <a:t> </a:t>
            </a:r>
            <a:r>
              <a:rPr spc="35" dirty="0"/>
              <a:t>Boo</a:t>
            </a:r>
            <a:r>
              <a:rPr spc="15" dirty="0"/>
              <a:t>s</a:t>
            </a:r>
            <a:r>
              <a:rPr spc="20" dirty="0"/>
              <a:t>t</a:t>
            </a:r>
            <a:r>
              <a:rPr spc="-165" dirty="0"/>
              <a:t> </a:t>
            </a:r>
            <a:r>
              <a:rPr spc="20" dirty="0"/>
              <a:t>pr</a:t>
            </a:r>
            <a:r>
              <a:rPr spc="25" dirty="0"/>
              <a:t>e</a:t>
            </a:r>
            <a:r>
              <a:rPr spc="50" dirty="0"/>
              <a:t>dic</a:t>
            </a:r>
            <a:r>
              <a:rPr spc="30" dirty="0"/>
              <a:t>tion</a:t>
            </a:r>
            <a:r>
              <a:rPr spc="-165" dirty="0"/>
              <a:t> </a:t>
            </a:r>
            <a:r>
              <a:rPr spc="75" dirty="0"/>
              <a:t>mode</a:t>
            </a:r>
            <a:r>
              <a:rPr spc="-10" dirty="0"/>
              <a:t>l</a:t>
            </a:r>
            <a:r>
              <a:rPr spc="-155" dirty="0"/>
              <a:t> </a:t>
            </a:r>
            <a:r>
              <a:rPr spc="55" dirty="0"/>
              <a:t>ha</a:t>
            </a:r>
            <a:r>
              <a:rPr spc="50" dirty="0"/>
              <a:t>d</a:t>
            </a:r>
            <a:r>
              <a:rPr spc="-165" dirty="0"/>
              <a:t> </a:t>
            </a:r>
            <a:r>
              <a:rPr spc="35" dirty="0"/>
              <a:t>t</a:t>
            </a:r>
            <a:r>
              <a:rPr spc="65" dirty="0"/>
              <a:t>h</a:t>
            </a:r>
            <a:r>
              <a:rPr spc="10" dirty="0"/>
              <a:t>e</a:t>
            </a:r>
            <a:r>
              <a:rPr spc="-185" dirty="0"/>
              <a:t> </a:t>
            </a:r>
            <a:r>
              <a:rPr spc="15" dirty="0"/>
              <a:t>lowest</a:t>
            </a:r>
            <a:r>
              <a:rPr spc="-155" dirty="0"/>
              <a:t> </a:t>
            </a:r>
            <a:r>
              <a:rPr spc="110" dirty="0"/>
              <a:t>R</a:t>
            </a:r>
            <a:r>
              <a:rPr spc="125" dirty="0"/>
              <a:t>M</a:t>
            </a:r>
            <a:r>
              <a:rPr spc="-30" dirty="0"/>
              <a:t>SE</a:t>
            </a:r>
          </a:p>
          <a:p>
            <a:pPr marL="354965" marR="5715" indent="-342900" algn="just">
              <a:lnSpc>
                <a:spcPct val="114999"/>
              </a:lnSpc>
              <a:buFont typeface="Microsoft Sans Serif"/>
              <a:buChar char="●"/>
              <a:tabLst>
                <a:tab pos="355600" algn="l"/>
              </a:tabLst>
            </a:pPr>
            <a:r>
              <a:rPr spc="5" dirty="0"/>
              <a:t>The </a:t>
            </a:r>
            <a:r>
              <a:rPr dirty="0"/>
              <a:t>final </a:t>
            </a:r>
            <a:r>
              <a:rPr spc="35" dirty="0"/>
              <a:t>choice </a:t>
            </a:r>
            <a:r>
              <a:rPr dirty="0"/>
              <a:t>of </a:t>
            </a:r>
            <a:r>
              <a:rPr spc="55" dirty="0"/>
              <a:t>model </a:t>
            </a:r>
            <a:r>
              <a:rPr spc="-15" dirty="0"/>
              <a:t>for </a:t>
            </a:r>
            <a:r>
              <a:rPr spc="40" dirty="0"/>
              <a:t>deployment </a:t>
            </a:r>
            <a:r>
              <a:rPr spc="50" dirty="0"/>
              <a:t>depends </a:t>
            </a:r>
            <a:r>
              <a:rPr spc="55" dirty="0"/>
              <a:t>on </a:t>
            </a:r>
            <a:r>
              <a:rPr spc="35" dirty="0"/>
              <a:t>the </a:t>
            </a:r>
            <a:r>
              <a:rPr spc="10" dirty="0"/>
              <a:t>business </a:t>
            </a:r>
            <a:r>
              <a:rPr spc="-620" dirty="0"/>
              <a:t> </a:t>
            </a:r>
            <a:r>
              <a:rPr spc="-45" dirty="0"/>
              <a:t>need; </a:t>
            </a:r>
            <a:r>
              <a:rPr spc="-20" dirty="0"/>
              <a:t>if </a:t>
            </a:r>
            <a:r>
              <a:rPr spc="65" dirty="0"/>
              <a:t>high </a:t>
            </a:r>
            <a:r>
              <a:rPr spc="10" dirty="0"/>
              <a:t>accuracy </a:t>
            </a:r>
            <a:r>
              <a:rPr spc="30" dirty="0"/>
              <a:t>in </a:t>
            </a:r>
            <a:r>
              <a:rPr spc="-10" dirty="0"/>
              <a:t>results </a:t>
            </a:r>
            <a:r>
              <a:rPr spc="-40" dirty="0"/>
              <a:t>is necessary, </a:t>
            </a:r>
            <a:r>
              <a:rPr spc="60" dirty="0"/>
              <a:t>we </a:t>
            </a:r>
            <a:r>
              <a:rPr spc="40" dirty="0"/>
              <a:t>can </a:t>
            </a:r>
            <a:r>
              <a:rPr spc="25" dirty="0"/>
              <a:t>deploy </a:t>
            </a:r>
            <a:r>
              <a:rPr spc="-40" dirty="0"/>
              <a:t>XG </a:t>
            </a:r>
            <a:r>
              <a:rPr spc="-35" dirty="0"/>
              <a:t> </a:t>
            </a:r>
            <a:r>
              <a:rPr spc="25" dirty="0"/>
              <a:t>Boost</a:t>
            </a:r>
            <a:r>
              <a:rPr spc="-170" dirty="0"/>
              <a:t> </a:t>
            </a:r>
            <a:r>
              <a:rPr spc="60" dirty="0"/>
              <a:t>model</a:t>
            </a:r>
          </a:p>
          <a:p>
            <a:pPr marL="355600" indent="-342900" algn="just">
              <a:lnSpc>
                <a:spcPct val="100000"/>
              </a:lnSpc>
              <a:spcBef>
                <a:spcPts val="325"/>
              </a:spcBef>
              <a:buFont typeface="Microsoft Sans Serif"/>
              <a:buChar char="●"/>
              <a:tabLst>
                <a:tab pos="355600" algn="l"/>
              </a:tabLst>
            </a:pPr>
            <a:r>
              <a:rPr spc="-125" dirty="0"/>
              <a:t>If</a:t>
            </a:r>
            <a:r>
              <a:rPr spc="-110" dirty="0"/>
              <a:t> </a:t>
            </a:r>
            <a:r>
              <a:rPr spc="35" dirty="0"/>
              <a:t>the</a:t>
            </a:r>
            <a:r>
              <a:rPr spc="-114" dirty="0"/>
              <a:t> </a:t>
            </a:r>
            <a:r>
              <a:rPr spc="60" dirty="0"/>
              <a:t>model</a:t>
            </a:r>
            <a:r>
              <a:rPr spc="-100" dirty="0"/>
              <a:t> </a:t>
            </a:r>
            <a:r>
              <a:rPr spc="5" dirty="0"/>
              <a:t>interpretability</a:t>
            </a:r>
            <a:r>
              <a:rPr spc="-105" dirty="0"/>
              <a:t> </a:t>
            </a:r>
            <a:r>
              <a:rPr spc="-40" dirty="0"/>
              <a:t>is</a:t>
            </a:r>
            <a:r>
              <a:rPr spc="-105" dirty="0"/>
              <a:t> </a:t>
            </a:r>
            <a:r>
              <a:rPr spc="35" dirty="0"/>
              <a:t>important</a:t>
            </a:r>
            <a:r>
              <a:rPr spc="-100" dirty="0"/>
              <a:t> </a:t>
            </a:r>
            <a:r>
              <a:rPr spc="25" dirty="0"/>
              <a:t>to</a:t>
            </a:r>
            <a:r>
              <a:rPr spc="-114" dirty="0"/>
              <a:t> </a:t>
            </a:r>
            <a:r>
              <a:rPr spc="30" dirty="0"/>
              <a:t>the</a:t>
            </a:r>
            <a:r>
              <a:rPr spc="-105" dirty="0"/>
              <a:t> </a:t>
            </a:r>
            <a:r>
              <a:rPr spc="-20" dirty="0"/>
              <a:t>stakeholders,</a:t>
            </a:r>
            <a:r>
              <a:rPr spc="-110" dirty="0"/>
              <a:t> </a:t>
            </a:r>
            <a:r>
              <a:rPr spc="60" dirty="0"/>
              <a:t>we</a:t>
            </a:r>
            <a:r>
              <a:rPr spc="-110" dirty="0"/>
              <a:t> </a:t>
            </a:r>
            <a:r>
              <a:rPr spc="50" dirty="0"/>
              <a:t>can</a:t>
            </a:r>
          </a:p>
          <a:p>
            <a:pPr marL="354965" algn="just">
              <a:lnSpc>
                <a:spcPct val="100000"/>
              </a:lnSpc>
              <a:spcBef>
                <a:spcPts val="325"/>
              </a:spcBef>
            </a:pPr>
            <a:r>
              <a:rPr spc="65" dirty="0"/>
              <a:t>c</a:t>
            </a:r>
            <a:r>
              <a:rPr spc="25" dirty="0"/>
              <a:t>hoo</a:t>
            </a:r>
            <a:r>
              <a:rPr spc="10" dirty="0"/>
              <a:t>s</a:t>
            </a:r>
            <a:r>
              <a:rPr spc="15" dirty="0"/>
              <a:t>e</a:t>
            </a:r>
            <a:r>
              <a:rPr spc="-175" dirty="0"/>
              <a:t> </a:t>
            </a:r>
            <a:r>
              <a:rPr spc="70" dirty="0"/>
              <a:t>de</a:t>
            </a:r>
            <a:r>
              <a:rPr spc="75" dirty="0"/>
              <a:t>p</a:t>
            </a:r>
            <a:r>
              <a:rPr spc="5" dirty="0"/>
              <a:t>lo</a:t>
            </a:r>
            <a:r>
              <a:rPr spc="-90" dirty="0"/>
              <a:t>y</a:t>
            </a:r>
            <a:r>
              <a:rPr spc="-160" dirty="0"/>
              <a:t> </a:t>
            </a:r>
            <a:r>
              <a:rPr spc="40" dirty="0"/>
              <a:t>the</a:t>
            </a:r>
            <a:r>
              <a:rPr spc="-170" dirty="0"/>
              <a:t> </a:t>
            </a:r>
            <a:r>
              <a:rPr spc="50" dirty="0"/>
              <a:t>dec</a:t>
            </a:r>
            <a:r>
              <a:rPr spc="15" dirty="0"/>
              <a:t>i</a:t>
            </a:r>
            <a:r>
              <a:rPr spc="-45" dirty="0"/>
              <a:t>s</a:t>
            </a:r>
            <a:r>
              <a:rPr spc="-40" dirty="0"/>
              <a:t>i</a:t>
            </a:r>
            <a:r>
              <a:rPr spc="55" dirty="0"/>
              <a:t>on</a:t>
            </a:r>
            <a:r>
              <a:rPr spc="-165" dirty="0"/>
              <a:t> </a:t>
            </a:r>
            <a:r>
              <a:rPr dirty="0"/>
              <a:t>tree</a:t>
            </a:r>
            <a:r>
              <a:rPr spc="-165" dirty="0"/>
              <a:t> </a:t>
            </a:r>
            <a:r>
              <a:rPr spc="120" dirty="0"/>
              <a:t>m</a:t>
            </a:r>
            <a:r>
              <a:rPr spc="65" dirty="0"/>
              <a:t>o</a:t>
            </a:r>
            <a:r>
              <a:rPr spc="35" dirty="0"/>
              <a:t>del</a:t>
            </a:r>
            <a:r>
              <a:rPr spc="-275" dirty="0"/>
              <a:t>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95"/>
              </a:spcBef>
            </a:pPr>
            <a:r>
              <a:rPr spc="-300" dirty="0"/>
              <a:t>Thank</a:t>
            </a:r>
            <a:r>
              <a:rPr spc="-520" dirty="0"/>
              <a:t> </a:t>
            </a:r>
            <a:r>
              <a:rPr spc="-509" dirty="0"/>
              <a:t>You!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07237"/>
            <a:ext cx="36982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80" dirty="0"/>
              <a:t>Problem</a:t>
            </a:r>
            <a:r>
              <a:rPr sz="2800" spc="-145" dirty="0"/>
              <a:t> </a:t>
            </a:r>
            <a:r>
              <a:rPr sz="2800" spc="-95" dirty="0"/>
              <a:t>Statement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04850" y="1197438"/>
            <a:ext cx="5145405" cy="349757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marR="6350" indent="-342900" algn="just">
              <a:lnSpc>
                <a:spcPct val="114999"/>
              </a:lnSpc>
              <a:spcBef>
                <a:spcPts val="105"/>
              </a:spcBef>
              <a:buFont typeface="Microsoft Sans Serif"/>
              <a:buChar char="●"/>
              <a:tabLst>
                <a:tab pos="355600" algn="l"/>
              </a:tabLst>
            </a:pP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Currently 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Rental 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bikes </a:t>
            </a:r>
            <a:r>
              <a:rPr sz="1800" spc="-15" dirty="0">
                <a:solidFill>
                  <a:srgbClr val="124F5C"/>
                </a:solidFill>
                <a:latin typeface="Verdana"/>
                <a:cs typeface="Verdana"/>
              </a:rPr>
              <a:t>are </a:t>
            </a:r>
            <a:r>
              <a:rPr sz="1800" spc="40" dirty="0">
                <a:solidFill>
                  <a:srgbClr val="124F5C"/>
                </a:solidFill>
                <a:latin typeface="Verdana"/>
                <a:cs typeface="Verdana"/>
              </a:rPr>
              <a:t>introduced 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in </a:t>
            </a:r>
            <a:r>
              <a:rPr sz="1800" spc="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many </a:t>
            </a:r>
            <a:r>
              <a:rPr sz="1800" spc="35" dirty="0">
                <a:solidFill>
                  <a:srgbClr val="124F5C"/>
                </a:solidFill>
                <a:latin typeface="Verdana"/>
                <a:cs typeface="Verdana"/>
              </a:rPr>
              <a:t>urban 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cities </a:t>
            </a:r>
            <a:r>
              <a:rPr sz="1800" spc="-15" dirty="0">
                <a:solidFill>
                  <a:srgbClr val="124F5C"/>
                </a:solidFill>
                <a:latin typeface="Verdana"/>
                <a:cs typeface="Verdana"/>
              </a:rPr>
              <a:t>for </a:t>
            </a:r>
            <a:r>
              <a:rPr sz="1800" spc="40" dirty="0">
                <a:solidFill>
                  <a:srgbClr val="124F5C"/>
                </a:solidFill>
                <a:latin typeface="Verdana"/>
                <a:cs typeface="Verdana"/>
              </a:rPr>
              <a:t>the </a:t>
            </a:r>
            <a:r>
              <a:rPr sz="1800" spc="50" dirty="0">
                <a:solidFill>
                  <a:srgbClr val="124F5C"/>
                </a:solidFill>
                <a:latin typeface="Verdana"/>
                <a:cs typeface="Verdana"/>
              </a:rPr>
              <a:t>enhancement </a:t>
            </a:r>
            <a:r>
              <a:rPr sz="1800" spc="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f</a:t>
            </a:r>
            <a:r>
              <a:rPr sz="1800" spc="-1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60" dirty="0">
                <a:solidFill>
                  <a:srgbClr val="124F5C"/>
                </a:solidFill>
                <a:latin typeface="Verdana"/>
                <a:cs typeface="Verdana"/>
              </a:rPr>
              <a:t>mobi</a:t>
            </a: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800" spc="-30" dirty="0">
                <a:solidFill>
                  <a:srgbClr val="124F5C"/>
                </a:solidFill>
                <a:latin typeface="Verdana"/>
                <a:cs typeface="Verdana"/>
              </a:rPr>
              <a:t>ity</a:t>
            </a:r>
            <a:r>
              <a:rPr sz="1800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65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omfort</a:t>
            </a:r>
            <a:endParaRPr sz="1800">
              <a:latin typeface="Verdana"/>
              <a:cs typeface="Verdana"/>
            </a:endParaRPr>
          </a:p>
          <a:p>
            <a:pPr marL="354965" indent="-342900" algn="just">
              <a:lnSpc>
                <a:spcPct val="100000"/>
              </a:lnSpc>
              <a:spcBef>
                <a:spcPts val="320"/>
              </a:spcBef>
              <a:buFont typeface="Microsoft Sans Serif"/>
              <a:buChar char="●"/>
              <a:tabLst>
                <a:tab pos="355600" algn="l"/>
              </a:tabLst>
            </a:pPr>
            <a:r>
              <a:rPr sz="1800" spc="-100" dirty="0">
                <a:solidFill>
                  <a:srgbClr val="124F5C"/>
                </a:solidFill>
                <a:latin typeface="Verdana"/>
                <a:cs typeface="Verdana"/>
              </a:rPr>
              <a:t>It</a:t>
            </a:r>
            <a:r>
              <a:rPr sz="1800" spc="28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124F5C"/>
                </a:solidFill>
                <a:latin typeface="Verdana"/>
                <a:cs typeface="Verdana"/>
              </a:rPr>
              <a:t>is</a:t>
            </a:r>
            <a:r>
              <a:rPr sz="1800" spc="29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C"/>
                </a:solidFill>
                <a:latin typeface="Verdana"/>
                <a:cs typeface="Verdana"/>
              </a:rPr>
              <a:t>important</a:t>
            </a:r>
            <a:r>
              <a:rPr sz="1800" spc="29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25" dirty="0">
                <a:solidFill>
                  <a:srgbClr val="124F5C"/>
                </a:solidFill>
                <a:latin typeface="Verdana"/>
                <a:cs typeface="Verdana"/>
              </a:rPr>
              <a:t>to</a:t>
            </a:r>
            <a:r>
              <a:rPr sz="1800" spc="29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124F5C"/>
                </a:solidFill>
                <a:latin typeface="Verdana"/>
                <a:cs typeface="Verdana"/>
              </a:rPr>
              <a:t>make</a:t>
            </a:r>
            <a:r>
              <a:rPr sz="1800" spc="31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sz="1800" spc="29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rental</a:t>
            </a:r>
            <a:r>
              <a:rPr sz="1800" spc="28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bike</a:t>
            </a:r>
            <a:endParaRPr sz="1800">
              <a:latin typeface="Verdana"/>
              <a:cs typeface="Verdana"/>
            </a:endParaRPr>
          </a:p>
          <a:p>
            <a:pPr marL="354965" marR="5080" algn="just">
              <a:lnSpc>
                <a:spcPct val="114999"/>
              </a:lnSpc>
              <a:spcBef>
                <a:spcPts val="5"/>
              </a:spcBef>
            </a:pPr>
            <a:r>
              <a:rPr sz="1800" spc="-10" dirty="0">
                <a:solidFill>
                  <a:srgbClr val="124F5C"/>
                </a:solidFill>
                <a:latin typeface="Verdana"/>
                <a:cs typeface="Verdana"/>
              </a:rPr>
              <a:t>available </a:t>
            </a:r>
            <a:r>
              <a:rPr sz="1800" spc="55" dirty="0">
                <a:solidFill>
                  <a:srgbClr val="124F5C"/>
                </a:solidFill>
                <a:latin typeface="Verdana"/>
                <a:cs typeface="Verdana"/>
              </a:rPr>
              <a:t>and 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accessible 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to the </a:t>
            </a:r>
            <a:r>
              <a:rPr sz="1800" spc="50" dirty="0">
                <a:solidFill>
                  <a:srgbClr val="124F5C"/>
                </a:solidFill>
                <a:latin typeface="Verdana"/>
                <a:cs typeface="Verdana"/>
              </a:rPr>
              <a:t>public 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at 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the right </a:t>
            </a:r>
            <a:r>
              <a:rPr sz="1800" spc="45" dirty="0">
                <a:solidFill>
                  <a:srgbClr val="124F5C"/>
                </a:solidFill>
                <a:latin typeface="Verdana"/>
                <a:cs typeface="Verdana"/>
              </a:rPr>
              <a:t>time </a:t>
            </a:r>
            <a:r>
              <a:rPr sz="1800" spc="-40" dirty="0">
                <a:solidFill>
                  <a:srgbClr val="124F5C"/>
                </a:solidFill>
                <a:latin typeface="Verdana"/>
                <a:cs typeface="Verdana"/>
              </a:rPr>
              <a:t>as 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it </a:t>
            </a:r>
            <a:r>
              <a:rPr sz="1800" spc="-10" dirty="0">
                <a:solidFill>
                  <a:srgbClr val="124F5C"/>
                </a:solidFill>
                <a:latin typeface="Verdana"/>
                <a:cs typeface="Verdana"/>
              </a:rPr>
              <a:t>lessens 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the </a:t>
            </a:r>
            <a:r>
              <a:rPr sz="1800" b="1" spc="-60" dirty="0">
                <a:solidFill>
                  <a:srgbClr val="124F5C"/>
                </a:solidFill>
                <a:latin typeface="Verdana"/>
                <a:cs typeface="Verdana"/>
              </a:rPr>
              <a:t>waiting </a:t>
            </a:r>
            <a:r>
              <a:rPr sz="1800" b="1" spc="-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30" dirty="0">
                <a:solidFill>
                  <a:srgbClr val="124F5C"/>
                </a:solidFill>
                <a:latin typeface="Verdana"/>
                <a:cs typeface="Verdana"/>
              </a:rPr>
              <a:t>ti</a:t>
            </a:r>
            <a:r>
              <a:rPr sz="1800" b="1" spc="-85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800" b="1" spc="-6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spc="-275" dirty="0">
                <a:solidFill>
                  <a:srgbClr val="124F5C"/>
                </a:solidFill>
                <a:latin typeface="Verdana"/>
                <a:cs typeface="Verdana"/>
              </a:rPr>
              <a:t>,</a:t>
            </a:r>
            <a:r>
              <a:rPr sz="1800" spc="-10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124F5C"/>
                </a:solidFill>
                <a:latin typeface="Verdana"/>
                <a:cs typeface="Verdana"/>
              </a:rPr>
              <a:t>eve</a:t>
            </a:r>
            <a:r>
              <a:rPr sz="1800" spc="6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tu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spc="-10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800" spc="-20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800" spc="-185" dirty="0">
                <a:solidFill>
                  <a:srgbClr val="124F5C"/>
                </a:solidFill>
                <a:latin typeface="Verdana"/>
                <a:cs typeface="Verdana"/>
              </a:rPr>
              <a:t>y,</a:t>
            </a:r>
            <a:r>
              <a:rPr sz="1800" spc="-1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105" dirty="0">
                <a:solidFill>
                  <a:srgbClr val="124F5C"/>
                </a:solidFill>
                <a:latin typeface="Verdana"/>
                <a:cs typeface="Verdana"/>
              </a:rPr>
              <a:t>p</a:t>
            </a:r>
            <a:r>
              <a:rPr sz="1800" spc="-35" dirty="0">
                <a:solidFill>
                  <a:srgbClr val="124F5C"/>
                </a:solidFill>
                <a:latin typeface="Verdana"/>
                <a:cs typeface="Verdana"/>
              </a:rPr>
              <a:t>ro</a:t>
            </a:r>
            <a:r>
              <a:rPr sz="1800" spc="-50" dirty="0">
                <a:solidFill>
                  <a:srgbClr val="124F5C"/>
                </a:solidFill>
                <a:latin typeface="Verdana"/>
                <a:cs typeface="Verdana"/>
              </a:rPr>
              <a:t>v</a:t>
            </a:r>
            <a:r>
              <a:rPr sz="1800" spc="2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spc="65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800" spc="60" dirty="0">
                <a:solidFill>
                  <a:srgbClr val="124F5C"/>
                </a:solidFill>
                <a:latin typeface="Verdana"/>
                <a:cs typeface="Verdana"/>
              </a:rPr>
              <a:t>ing</a:t>
            </a:r>
            <a:r>
              <a:rPr sz="1800" spc="-1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800" spc="65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spc="-11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65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800" spc="-30" dirty="0">
                <a:solidFill>
                  <a:srgbClr val="124F5C"/>
                </a:solidFill>
                <a:latin typeface="Verdana"/>
                <a:cs typeface="Verdana"/>
              </a:rPr>
              <a:t>ity</a:t>
            </a:r>
            <a:r>
              <a:rPr sz="1800" spc="-1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114" dirty="0">
                <a:solidFill>
                  <a:srgbClr val="124F5C"/>
                </a:solidFill>
                <a:latin typeface="Verdana"/>
                <a:cs typeface="Verdana"/>
              </a:rPr>
              <a:t>w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ith</a:t>
            </a:r>
            <a:r>
              <a:rPr sz="1800" spc="-11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124F5C"/>
                </a:solidFill>
                <a:latin typeface="Verdana"/>
                <a:cs typeface="Verdana"/>
              </a:rPr>
              <a:t>a  </a:t>
            </a:r>
            <a:r>
              <a:rPr sz="1800" b="1" spc="-60" dirty="0">
                <a:solidFill>
                  <a:srgbClr val="124F5C"/>
                </a:solidFill>
                <a:latin typeface="Verdana"/>
                <a:cs typeface="Verdana"/>
              </a:rPr>
              <a:t>sta</a:t>
            </a:r>
            <a:r>
              <a:rPr sz="1800" b="1" spc="-70" dirty="0">
                <a:solidFill>
                  <a:srgbClr val="124F5C"/>
                </a:solidFill>
                <a:latin typeface="Verdana"/>
                <a:cs typeface="Verdana"/>
              </a:rPr>
              <a:t>ble</a:t>
            </a:r>
            <a:r>
              <a:rPr sz="1800" b="1" spc="-1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80" dirty="0">
                <a:solidFill>
                  <a:srgbClr val="124F5C"/>
                </a:solidFill>
                <a:latin typeface="Verdana"/>
                <a:cs typeface="Verdana"/>
              </a:rPr>
              <a:t>su</a:t>
            </a:r>
            <a:r>
              <a:rPr sz="1800" b="1" spc="-10" dirty="0">
                <a:solidFill>
                  <a:srgbClr val="124F5C"/>
                </a:solidFill>
                <a:latin typeface="Verdana"/>
                <a:cs typeface="Verdana"/>
              </a:rPr>
              <a:t>pp</a:t>
            </a:r>
            <a:r>
              <a:rPr sz="1800" b="1" spc="-85" dirty="0">
                <a:solidFill>
                  <a:srgbClr val="124F5C"/>
                </a:solidFill>
                <a:latin typeface="Verdana"/>
                <a:cs typeface="Verdana"/>
              </a:rPr>
              <a:t>ly</a:t>
            </a:r>
            <a:r>
              <a:rPr sz="1800" b="1" spc="-1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of</a:t>
            </a:r>
            <a:r>
              <a:rPr sz="1800" spc="-1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rent</a:t>
            </a: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spc="-10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800" spc="-1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bik</a:t>
            </a:r>
            <a:r>
              <a:rPr sz="1800" spc="4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spc="-60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endParaRPr sz="1800">
              <a:latin typeface="Verdana"/>
              <a:cs typeface="Verdana"/>
            </a:endParaRPr>
          </a:p>
          <a:p>
            <a:pPr marL="354965" marR="6985" indent="-342900" algn="just">
              <a:lnSpc>
                <a:spcPct val="114999"/>
              </a:lnSpc>
              <a:buClr>
                <a:srgbClr val="124F5C"/>
              </a:buClr>
              <a:buFont typeface="Microsoft Sans Serif"/>
              <a:buChar char="●"/>
              <a:tabLst>
                <a:tab pos="355600" algn="l"/>
              </a:tabLst>
            </a:pPr>
            <a:r>
              <a:rPr sz="1800" spc="5" dirty="0">
                <a:solidFill>
                  <a:srgbClr val="073762"/>
                </a:solidFill>
                <a:latin typeface="Verdana"/>
                <a:cs typeface="Verdana"/>
              </a:rPr>
              <a:t>The </a:t>
            </a:r>
            <a:r>
              <a:rPr sz="1800" spc="30" dirty="0">
                <a:solidFill>
                  <a:srgbClr val="073762"/>
                </a:solidFill>
                <a:latin typeface="Verdana"/>
                <a:cs typeface="Verdana"/>
              </a:rPr>
              <a:t>goal </a:t>
            </a:r>
            <a:r>
              <a:rPr sz="1800" dirty="0">
                <a:solidFill>
                  <a:srgbClr val="073762"/>
                </a:solidFill>
                <a:latin typeface="Verdana"/>
                <a:cs typeface="Verdana"/>
              </a:rPr>
              <a:t>of </a:t>
            </a:r>
            <a:r>
              <a:rPr sz="1800" spc="10" dirty="0">
                <a:solidFill>
                  <a:srgbClr val="073762"/>
                </a:solidFill>
                <a:latin typeface="Verdana"/>
                <a:cs typeface="Verdana"/>
              </a:rPr>
              <a:t>this project </a:t>
            </a:r>
            <a:r>
              <a:rPr sz="1800" spc="-40" dirty="0">
                <a:solidFill>
                  <a:srgbClr val="073762"/>
                </a:solidFill>
                <a:latin typeface="Verdana"/>
                <a:cs typeface="Verdana"/>
              </a:rPr>
              <a:t>is </a:t>
            </a:r>
            <a:r>
              <a:rPr sz="1800" spc="25" dirty="0">
                <a:solidFill>
                  <a:srgbClr val="073762"/>
                </a:solidFill>
                <a:latin typeface="Verdana"/>
                <a:cs typeface="Verdana"/>
              </a:rPr>
              <a:t>to </a:t>
            </a:r>
            <a:r>
              <a:rPr sz="1800" spc="50" dirty="0">
                <a:solidFill>
                  <a:srgbClr val="073762"/>
                </a:solidFill>
                <a:latin typeface="Verdana"/>
                <a:cs typeface="Verdana"/>
              </a:rPr>
              <a:t>build </a:t>
            </a:r>
            <a:r>
              <a:rPr sz="1800" spc="-20" dirty="0">
                <a:solidFill>
                  <a:srgbClr val="073762"/>
                </a:solidFill>
                <a:latin typeface="Verdana"/>
                <a:cs typeface="Verdana"/>
              </a:rPr>
              <a:t>a </a:t>
            </a:r>
            <a:r>
              <a:rPr sz="1800" spc="125" dirty="0">
                <a:solidFill>
                  <a:srgbClr val="073762"/>
                </a:solidFill>
                <a:latin typeface="Verdana"/>
                <a:cs typeface="Verdana"/>
              </a:rPr>
              <a:t>ML </a:t>
            </a:r>
            <a:r>
              <a:rPr sz="1800" spc="130" dirty="0">
                <a:solidFill>
                  <a:srgbClr val="073762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073762"/>
                </a:solidFill>
                <a:latin typeface="Verdana"/>
                <a:cs typeface="Verdana"/>
              </a:rPr>
              <a:t>model</a:t>
            </a:r>
            <a:r>
              <a:rPr sz="1800" spc="-110" dirty="0">
                <a:solidFill>
                  <a:srgbClr val="073762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073762"/>
                </a:solidFill>
                <a:latin typeface="Verdana"/>
                <a:cs typeface="Verdana"/>
              </a:rPr>
              <a:t>that</a:t>
            </a:r>
            <a:r>
              <a:rPr sz="1800" spc="-105" dirty="0">
                <a:solidFill>
                  <a:srgbClr val="073762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073762"/>
                </a:solidFill>
                <a:latin typeface="Verdana"/>
                <a:cs typeface="Verdana"/>
              </a:rPr>
              <a:t>is</a:t>
            </a:r>
            <a:r>
              <a:rPr sz="1800" spc="-114" dirty="0">
                <a:solidFill>
                  <a:srgbClr val="073762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073762"/>
                </a:solidFill>
                <a:latin typeface="Verdana"/>
                <a:cs typeface="Verdana"/>
              </a:rPr>
              <a:t>able</a:t>
            </a:r>
            <a:r>
              <a:rPr sz="1800" spc="-100" dirty="0">
                <a:solidFill>
                  <a:srgbClr val="073762"/>
                </a:solidFill>
                <a:latin typeface="Verdana"/>
                <a:cs typeface="Verdana"/>
              </a:rPr>
              <a:t> </a:t>
            </a:r>
            <a:r>
              <a:rPr sz="1800" spc="25" dirty="0">
                <a:solidFill>
                  <a:srgbClr val="073762"/>
                </a:solidFill>
                <a:latin typeface="Verdana"/>
                <a:cs typeface="Verdana"/>
              </a:rPr>
              <a:t>to</a:t>
            </a:r>
            <a:r>
              <a:rPr sz="1800" spc="-114" dirty="0">
                <a:solidFill>
                  <a:srgbClr val="073762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073762"/>
                </a:solidFill>
                <a:latin typeface="Verdana"/>
                <a:cs typeface="Verdana"/>
              </a:rPr>
              <a:t>predict</a:t>
            </a:r>
            <a:r>
              <a:rPr sz="1800" spc="-105" dirty="0">
                <a:solidFill>
                  <a:srgbClr val="073762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073762"/>
                </a:solidFill>
                <a:latin typeface="Verdana"/>
                <a:cs typeface="Verdana"/>
              </a:rPr>
              <a:t>the</a:t>
            </a:r>
            <a:r>
              <a:rPr sz="1800" spc="-100" dirty="0">
                <a:solidFill>
                  <a:srgbClr val="073762"/>
                </a:solidFill>
                <a:latin typeface="Verdana"/>
                <a:cs typeface="Verdana"/>
              </a:rPr>
              <a:t> </a:t>
            </a:r>
            <a:r>
              <a:rPr sz="1800" spc="70" dirty="0">
                <a:solidFill>
                  <a:srgbClr val="073762"/>
                </a:solidFill>
                <a:latin typeface="Verdana"/>
                <a:cs typeface="Verdana"/>
              </a:rPr>
              <a:t>demand </a:t>
            </a:r>
            <a:r>
              <a:rPr sz="1800" spc="-625" dirty="0">
                <a:solidFill>
                  <a:srgbClr val="073762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073762"/>
                </a:solidFill>
                <a:latin typeface="Verdana"/>
                <a:cs typeface="Verdana"/>
              </a:rPr>
              <a:t>of</a:t>
            </a:r>
            <a:r>
              <a:rPr sz="1800" spc="-165" dirty="0">
                <a:solidFill>
                  <a:srgbClr val="073762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073762"/>
                </a:solidFill>
                <a:latin typeface="Verdana"/>
                <a:cs typeface="Verdana"/>
              </a:rPr>
              <a:t>rent</a:t>
            </a:r>
            <a:r>
              <a:rPr sz="1800" spc="15" dirty="0">
                <a:solidFill>
                  <a:srgbClr val="073762"/>
                </a:solidFill>
                <a:latin typeface="Verdana"/>
                <a:cs typeface="Verdana"/>
              </a:rPr>
              <a:t>a</a:t>
            </a:r>
            <a:r>
              <a:rPr sz="1800" spc="-10" dirty="0">
                <a:solidFill>
                  <a:srgbClr val="073762"/>
                </a:solidFill>
                <a:latin typeface="Verdana"/>
                <a:cs typeface="Verdana"/>
              </a:rPr>
              <a:t>l</a:t>
            </a:r>
            <a:r>
              <a:rPr sz="1800" spc="-165" dirty="0">
                <a:solidFill>
                  <a:srgbClr val="073762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073762"/>
                </a:solidFill>
                <a:latin typeface="Verdana"/>
                <a:cs typeface="Verdana"/>
              </a:rPr>
              <a:t>bik</a:t>
            </a:r>
            <a:r>
              <a:rPr sz="1800" spc="-20" dirty="0">
                <a:solidFill>
                  <a:srgbClr val="073762"/>
                </a:solidFill>
                <a:latin typeface="Verdana"/>
                <a:cs typeface="Verdana"/>
              </a:rPr>
              <a:t>es</a:t>
            </a:r>
            <a:r>
              <a:rPr sz="1800" spc="-160" dirty="0">
                <a:solidFill>
                  <a:srgbClr val="073762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073762"/>
                </a:solidFill>
                <a:latin typeface="Verdana"/>
                <a:cs typeface="Verdana"/>
              </a:rPr>
              <a:t>i</a:t>
            </a:r>
            <a:r>
              <a:rPr sz="1800" spc="50" dirty="0">
                <a:solidFill>
                  <a:srgbClr val="073762"/>
                </a:solidFill>
                <a:latin typeface="Verdana"/>
                <a:cs typeface="Verdana"/>
              </a:rPr>
              <a:t>n</a:t>
            </a:r>
            <a:r>
              <a:rPr sz="1800" spc="-165" dirty="0">
                <a:solidFill>
                  <a:srgbClr val="073762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073762"/>
                </a:solidFill>
                <a:latin typeface="Verdana"/>
                <a:cs typeface="Verdana"/>
              </a:rPr>
              <a:t>the</a:t>
            </a:r>
            <a:r>
              <a:rPr sz="1800" spc="-170" dirty="0">
                <a:solidFill>
                  <a:srgbClr val="073762"/>
                </a:solidFill>
                <a:latin typeface="Verdana"/>
                <a:cs typeface="Verdana"/>
              </a:rPr>
              <a:t> </a:t>
            </a:r>
            <a:r>
              <a:rPr sz="1800" spc="65" dirty="0">
                <a:solidFill>
                  <a:srgbClr val="073762"/>
                </a:solidFill>
                <a:latin typeface="Verdana"/>
                <a:cs typeface="Verdana"/>
              </a:rPr>
              <a:t>c</a:t>
            </a:r>
            <a:r>
              <a:rPr sz="1800" spc="-25" dirty="0">
                <a:solidFill>
                  <a:srgbClr val="073762"/>
                </a:solidFill>
                <a:latin typeface="Verdana"/>
                <a:cs typeface="Verdana"/>
              </a:rPr>
              <a:t>ity</a:t>
            </a:r>
            <a:r>
              <a:rPr sz="1800" spc="-160" dirty="0">
                <a:solidFill>
                  <a:srgbClr val="073762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073762"/>
                </a:solidFill>
                <a:latin typeface="Verdana"/>
                <a:cs typeface="Verdana"/>
              </a:rPr>
              <a:t>of</a:t>
            </a:r>
            <a:r>
              <a:rPr sz="1800" spc="-155" dirty="0">
                <a:solidFill>
                  <a:srgbClr val="073762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073762"/>
                </a:solidFill>
                <a:latin typeface="Verdana"/>
                <a:cs typeface="Verdana"/>
              </a:rPr>
              <a:t>Seou</a:t>
            </a:r>
            <a:r>
              <a:rPr sz="1800" spc="-15" dirty="0">
                <a:solidFill>
                  <a:srgbClr val="073762"/>
                </a:solidFill>
                <a:latin typeface="Verdana"/>
                <a:cs typeface="Verdana"/>
              </a:rPr>
              <a:t>l</a:t>
            </a:r>
            <a:r>
              <a:rPr sz="1800" spc="-275" dirty="0">
                <a:solidFill>
                  <a:srgbClr val="073762"/>
                </a:solidFill>
                <a:latin typeface="Verdana"/>
                <a:cs typeface="Verdana"/>
              </a:rPr>
              <a:t>.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27191" y="1303169"/>
            <a:ext cx="3075432" cy="292440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07237"/>
            <a:ext cx="28105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95" dirty="0"/>
              <a:t>Data</a:t>
            </a:r>
            <a:r>
              <a:rPr sz="2800" spc="-170" dirty="0"/>
              <a:t> </a:t>
            </a:r>
            <a:r>
              <a:rPr sz="2800" spc="-80" dirty="0"/>
              <a:t>Sum</a:t>
            </a:r>
            <a:r>
              <a:rPr sz="2800" spc="-120" dirty="0"/>
              <a:t>m</a:t>
            </a:r>
            <a:r>
              <a:rPr sz="2800" spc="-165" dirty="0"/>
              <a:t>ary</a:t>
            </a:r>
            <a:endParaRPr sz="2800"/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25"/>
              </a:spcBef>
              <a:buFont typeface="Microsoft Sans Serif"/>
              <a:buChar char="●"/>
              <a:tabLst>
                <a:tab pos="354965" algn="l"/>
                <a:tab pos="355600" algn="l"/>
              </a:tabLst>
            </a:pPr>
            <a:r>
              <a:rPr spc="30" dirty="0"/>
              <a:t>Date</a:t>
            </a:r>
          </a:p>
          <a:p>
            <a:pPr marL="355600" indent="-342900">
              <a:lnSpc>
                <a:spcPct val="100000"/>
              </a:lnSpc>
              <a:spcBef>
                <a:spcPts val="330"/>
              </a:spcBef>
              <a:buFont typeface="Microsoft Sans Serif"/>
              <a:buChar char="●"/>
              <a:tabLst>
                <a:tab pos="354965" algn="l"/>
                <a:tab pos="355600" algn="l"/>
              </a:tabLst>
            </a:pPr>
            <a:r>
              <a:rPr spc="40" dirty="0"/>
              <a:t>Rent</a:t>
            </a:r>
            <a:r>
              <a:rPr spc="55" dirty="0"/>
              <a:t>ed</a:t>
            </a:r>
            <a:r>
              <a:rPr spc="-165" dirty="0"/>
              <a:t> </a:t>
            </a:r>
            <a:r>
              <a:rPr spc="80" dirty="0"/>
              <a:t>B</a:t>
            </a:r>
            <a:r>
              <a:rPr spc="20" dirty="0"/>
              <a:t>i</a:t>
            </a:r>
            <a:r>
              <a:rPr spc="15" dirty="0"/>
              <a:t>ke</a:t>
            </a:r>
            <a:r>
              <a:rPr spc="-140" dirty="0"/>
              <a:t> </a:t>
            </a:r>
            <a:r>
              <a:rPr spc="65" dirty="0"/>
              <a:t>c</a:t>
            </a:r>
            <a:r>
              <a:rPr spc="60" dirty="0"/>
              <a:t>oun</a:t>
            </a:r>
            <a:r>
              <a:rPr spc="20" dirty="0"/>
              <a:t>t</a:t>
            </a:r>
          </a:p>
          <a:p>
            <a:pPr marL="355600" indent="-342900">
              <a:lnSpc>
                <a:spcPct val="100000"/>
              </a:lnSpc>
              <a:spcBef>
                <a:spcPts val="320"/>
              </a:spcBef>
              <a:buFont typeface="Microsoft Sans Serif"/>
              <a:buChar char="●"/>
              <a:tabLst>
                <a:tab pos="354965" algn="l"/>
                <a:tab pos="355600" algn="l"/>
              </a:tabLst>
            </a:pPr>
            <a:r>
              <a:rPr spc="40" dirty="0"/>
              <a:t>Hour</a:t>
            </a:r>
            <a:r>
              <a:rPr spc="-155" dirty="0"/>
              <a:t> </a:t>
            </a:r>
            <a:r>
              <a:rPr spc="-130" dirty="0"/>
              <a:t>-</a:t>
            </a:r>
            <a:r>
              <a:rPr spc="-160" dirty="0"/>
              <a:t> </a:t>
            </a:r>
            <a:r>
              <a:rPr spc="70" dirty="0"/>
              <a:t>Hou</a:t>
            </a:r>
            <a:r>
              <a:rPr spc="-50" dirty="0"/>
              <a:t>r</a:t>
            </a:r>
            <a:r>
              <a:rPr spc="-170" dirty="0"/>
              <a:t> </a:t>
            </a:r>
            <a:r>
              <a:rPr dirty="0"/>
              <a:t>o</a:t>
            </a:r>
            <a:r>
              <a:rPr spc="5" dirty="0"/>
              <a:t>f</a:t>
            </a:r>
            <a:r>
              <a:rPr spc="-155" dirty="0"/>
              <a:t> </a:t>
            </a:r>
            <a:r>
              <a:rPr spc="35" dirty="0"/>
              <a:t>t</a:t>
            </a:r>
            <a:r>
              <a:rPr spc="65" dirty="0"/>
              <a:t>h</a:t>
            </a:r>
            <a:r>
              <a:rPr spc="10" dirty="0"/>
              <a:t>e</a:t>
            </a:r>
            <a:r>
              <a:rPr spc="-185" dirty="0"/>
              <a:t> </a:t>
            </a:r>
            <a:r>
              <a:rPr spc="40" dirty="0"/>
              <a:t>da</a:t>
            </a:r>
            <a:r>
              <a:rPr spc="-90" dirty="0"/>
              <a:t>y</a:t>
            </a: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Font typeface="Microsoft Sans Serif"/>
              <a:buChar char="●"/>
              <a:tabLst>
                <a:tab pos="354965" algn="l"/>
                <a:tab pos="355600" algn="l"/>
              </a:tabLst>
            </a:pPr>
            <a:r>
              <a:rPr spc="45" dirty="0"/>
              <a:t>Temp</a:t>
            </a:r>
            <a:r>
              <a:rPr spc="-20" dirty="0"/>
              <a:t>er</a:t>
            </a:r>
            <a:r>
              <a:rPr spc="-15" dirty="0"/>
              <a:t>a</a:t>
            </a:r>
            <a:r>
              <a:rPr spc="15" dirty="0"/>
              <a:t>ture</a:t>
            </a:r>
            <a:r>
              <a:rPr spc="-155" dirty="0"/>
              <a:t> </a:t>
            </a:r>
            <a:r>
              <a:rPr spc="-130" dirty="0"/>
              <a:t>-</a:t>
            </a:r>
            <a:r>
              <a:rPr spc="-160" dirty="0"/>
              <a:t> </a:t>
            </a:r>
            <a:r>
              <a:rPr spc="25" dirty="0"/>
              <a:t>Ce</a:t>
            </a:r>
            <a:r>
              <a:rPr spc="-25" dirty="0"/>
              <a:t>l</a:t>
            </a:r>
            <a:r>
              <a:rPr spc="-55" dirty="0"/>
              <a:t>s</a:t>
            </a:r>
            <a:r>
              <a:rPr dirty="0"/>
              <a:t>ius</a:t>
            </a:r>
          </a:p>
          <a:p>
            <a:pPr marL="355600" indent="-342900">
              <a:lnSpc>
                <a:spcPct val="100000"/>
              </a:lnSpc>
              <a:spcBef>
                <a:spcPts val="330"/>
              </a:spcBef>
              <a:buFont typeface="Microsoft Sans Serif"/>
              <a:buChar char="●"/>
              <a:tabLst>
                <a:tab pos="354965" algn="l"/>
                <a:tab pos="355600" algn="l"/>
              </a:tabLst>
            </a:pPr>
            <a:r>
              <a:rPr spc="75" dirty="0"/>
              <a:t>Humid</a:t>
            </a:r>
            <a:r>
              <a:rPr spc="20" dirty="0"/>
              <a:t>i</a:t>
            </a:r>
            <a:r>
              <a:rPr spc="-35" dirty="0"/>
              <a:t>ty</a:t>
            </a:r>
            <a:r>
              <a:rPr spc="-145" dirty="0"/>
              <a:t> </a:t>
            </a:r>
            <a:r>
              <a:rPr spc="-130" dirty="0"/>
              <a:t>-</a:t>
            </a:r>
            <a:r>
              <a:rPr spc="-160" dirty="0"/>
              <a:t> </a:t>
            </a:r>
            <a:r>
              <a:rPr spc="-445" dirty="0"/>
              <a:t>%</a:t>
            </a:r>
          </a:p>
          <a:p>
            <a:pPr marL="355600" indent="-342900">
              <a:lnSpc>
                <a:spcPct val="100000"/>
              </a:lnSpc>
              <a:spcBef>
                <a:spcPts val="320"/>
              </a:spcBef>
              <a:buFont typeface="Microsoft Sans Serif"/>
              <a:buChar char="●"/>
              <a:tabLst>
                <a:tab pos="354965" algn="l"/>
                <a:tab pos="355600" algn="l"/>
              </a:tabLst>
            </a:pPr>
            <a:r>
              <a:rPr spc="95" dirty="0"/>
              <a:t>Win</a:t>
            </a:r>
            <a:r>
              <a:rPr spc="35" dirty="0"/>
              <a:t>dsp</a:t>
            </a:r>
            <a:r>
              <a:rPr spc="40" dirty="0"/>
              <a:t>e</a:t>
            </a:r>
            <a:r>
              <a:rPr spc="55" dirty="0"/>
              <a:t>ed</a:t>
            </a:r>
            <a:r>
              <a:rPr spc="-165" dirty="0"/>
              <a:t> </a:t>
            </a:r>
            <a:r>
              <a:rPr spc="-130" dirty="0"/>
              <a:t>-</a:t>
            </a:r>
            <a:r>
              <a:rPr spc="-160" dirty="0"/>
              <a:t> </a:t>
            </a:r>
            <a:r>
              <a:rPr spc="-40" dirty="0"/>
              <a:t>m/s</a:t>
            </a: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Font typeface="Microsoft Sans Serif"/>
              <a:buChar char="●"/>
              <a:tabLst>
                <a:tab pos="354965" algn="l"/>
                <a:tab pos="355600" algn="l"/>
              </a:tabLst>
            </a:pPr>
            <a:r>
              <a:rPr spc="-15" dirty="0"/>
              <a:t>Vis</a:t>
            </a:r>
            <a:r>
              <a:rPr spc="-20" dirty="0"/>
              <a:t>i</a:t>
            </a:r>
            <a:r>
              <a:rPr spc="15" dirty="0"/>
              <a:t>bil</a:t>
            </a:r>
            <a:r>
              <a:rPr dirty="0"/>
              <a:t>i</a:t>
            </a:r>
            <a:r>
              <a:rPr spc="-35" dirty="0"/>
              <a:t>ty</a:t>
            </a:r>
            <a:r>
              <a:rPr spc="-120" dirty="0"/>
              <a:t> </a:t>
            </a:r>
            <a:r>
              <a:rPr spc="-130" dirty="0"/>
              <a:t>-</a:t>
            </a:r>
            <a:r>
              <a:rPr spc="-170" dirty="0"/>
              <a:t> </a:t>
            </a:r>
            <a:r>
              <a:rPr spc="-229" dirty="0"/>
              <a:t>10</a:t>
            </a:r>
            <a:r>
              <a:rPr spc="155" dirty="0"/>
              <a:t>m</a:t>
            </a: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Font typeface="Microsoft Sans Serif"/>
              <a:buChar char="●"/>
              <a:tabLst>
                <a:tab pos="354965" algn="l"/>
                <a:tab pos="355600" algn="l"/>
                <a:tab pos="1183005" algn="l"/>
                <a:tab pos="2089785" algn="l"/>
              </a:tabLst>
            </a:pPr>
            <a:r>
              <a:rPr spc="75" dirty="0"/>
              <a:t>Dew	</a:t>
            </a:r>
            <a:r>
              <a:rPr spc="45" dirty="0"/>
              <a:t>point	</a:t>
            </a:r>
            <a:r>
              <a:rPr spc="25" dirty="0"/>
              <a:t>temperature</a:t>
            </a:r>
          </a:p>
          <a:p>
            <a:pPr marL="354965">
              <a:lnSpc>
                <a:spcPct val="100000"/>
              </a:lnSpc>
              <a:spcBef>
                <a:spcPts val="325"/>
              </a:spcBef>
            </a:pPr>
            <a:r>
              <a:rPr spc="-5" dirty="0"/>
              <a:t>Celsius</a:t>
            </a: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Font typeface="Microsoft Sans Serif"/>
              <a:buChar char="●"/>
              <a:tabLst>
                <a:tab pos="354965" algn="l"/>
                <a:tab pos="355600" algn="l"/>
              </a:tabLst>
            </a:pPr>
            <a:r>
              <a:rPr spc="-40" dirty="0"/>
              <a:t>So</a:t>
            </a:r>
            <a:r>
              <a:rPr spc="-30" dirty="0"/>
              <a:t>l</a:t>
            </a:r>
            <a:r>
              <a:rPr spc="-20" dirty="0"/>
              <a:t>a</a:t>
            </a:r>
            <a:r>
              <a:rPr spc="-50" dirty="0"/>
              <a:t>r</a:t>
            </a:r>
            <a:r>
              <a:rPr spc="-145" dirty="0"/>
              <a:t> </a:t>
            </a:r>
            <a:r>
              <a:rPr spc="10" dirty="0"/>
              <a:t>ra</a:t>
            </a:r>
            <a:r>
              <a:rPr spc="15" dirty="0"/>
              <a:t>diation</a:t>
            </a:r>
            <a:r>
              <a:rPr spc="-170" dirty="0"/>
              <a:t> </a:t>
            </a:r>
            <a:r>
              <a:rPr spc="-130" dirty="0"/>
              <a:t>-</a:t>
            </a:r>
            <a:r>
              <a:rPr spc="-160" dirty="0"/>
              <a:t> </a:t>
            </a:r>
            <a:r>
              <a:rPr spc="25" dirty="0"/>
              <a:t>MJ</a:t>
            </a:r>
            <a:r>
              <a:rPr spc="5" dirty="0"/>
              <a:t>/</a:t>
            </a:r>
            <a:r>
              <a:rPr spc="150" dirty="0"/>
              <a:t>m</a:t>
            </a:r>
            <a:r>
              <a:rPr spc="-125" dirty="0"/>
              <a:t>2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352035" y="1197438"/>
            <a:ext cx="2520315" cy="255079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768985" indent="-343535">
              <a:lnSpc>
                <a:spcPct val="100000"/>
              </a:lnSpc>
              <a:spcBef>
                <a:spcPts val="425"/>
              </a:spcBef>
              <a:buFont typeface="Microsoft Sans Serif"/>
              <a:buChar char="●"/>
              <a:tabLst>
                <a:tab pos="768985" algn="l"/>
                <a:tab pos="769620" algn="l"/>
              </a:tabLst>
            </a:pPr>
            <a:r>
              <a:rPr sz="1800" spc="40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ainf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spc="-10" dirty="0">
                <a:solidFill>
                  <a:srgbClr val="124F5C"/>
                </a:solidFill>
                <a:latin typeface="Verdana"/>
                <a:cs typeface="Verdana"/>
              </a:rPr>
              <a:t>ll</a:t>
            </a:r>
            <a:r>
              <a:rPr sz="1800" spc="-1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130" dirty="0">
                <a:solidFill>
                  <a:srgbClr val="124F5C"/>
                </a:solidFill>
                <a:latin typeface="Verdana"/>
                <a:cs typeface="Verdana"/>
              </a:rPr>
              <a:t>-</a:t>
            </a:r>
            <a:r>
              <a:rPr sz="1800" spc="-1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155" dirty="0">
                <a:solidFill>
                  <a:srgbClr val="124F5C"/>
                </a:solidFill>
                <a:latin typeface="Verdana"/>
                <a:cs typeface="Verdana"/>
              </a:rPr>
              <a:t>mm</a:t>
            </a:r>
            <a:endParaRPr sz="1800">
              <a:latin typeface="Verdana"/>
              <a:cs typeface="Verdana"/>
            </a:endParaRPr>
          </a:p>
          <a:p>
            <a:pPr marL="768985" indent="-343535">
              <a:lnSpc>
                <a:spcPct val="100000"/>
              </a:lnSpc>
              <a:spcBef>
                <a:spcPts val="330"/>
              </a:spcBef>
              <a:buFont typeface="Microsoft Sans Serif"/>
              <a:buChar char="●"/>
              <a:tabLst>
                <a:tab pos="768985" algn="l"/>
                <a:tab pos="769620" algn="l"/>
              </a:tabLst>
            </a:pP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Snowfa</a:t>
            </a:r>
            <a:r>
              <a:rPr sz="1800" spc="-10" dirty="0">
                <a:solidFill>
                  <a:srgbClr val="124F5C"/>
                </a:solidFill>
                <a:latin typeface="Verdana"/>
                <a:cs typeface="Verdana"/>
              </a:rPr>
              <a:t>ll</a:t>
            </a:r>
            <a:r>
              <a:rPr sz="1800" spc="-1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130" dirty="0">
                <a:solidFill>
                  <a:srgbClr val="124F5C"/>
                </a:solidFill>
                <a:latin typeface="Verdana"/>
                <a:cs typeface="Verdana"/>
              </a:rPr>
              <a:t>-</a:t>
            </a:r>
            <a:r>
              <a:rPr sz="1800" spc="-1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105" dirty="0">
                <a:solidFill>
                  <a:srgbClr val="124F5C"/>
                </a:solidFill>
                <a:latin typeface="Verdana"/>
                <a:cs typeface="Verdana"/>
              </a:rPr>
              <a:t>cm</a:t>
            </a:r>
            <a:endParaRPr sz="1800">
              <a:latin typeface="Verdana"/>
              <a:cs typeface="Verdana"/>
            </a:endParaRPr>
          </a:p>
          <a:p>
            <a:pPr marL="768985" indent="-343535">
              <a:lnSpc>
                <a:spcPct val="100000"/>
              </a:lnSpc>
              <a:spcBef>
                <a:spcPts val="320"/>
              </a:spcBef>
              <a:buFont typeface="Microsoft Sans Serif"/>
              <a:buChar char="●"/>
              <a:tabLst>
                <a:tab pos="768985" algn="l"/>
                <a:tab pos="769620" algn="l"/>
              </a:tabLst>
            </a:pPr>
            <a:r>
              <a:rPr sz="1800" spc="-20" dirty="0">
                <a:solidFill>
                  <a:srgbClr val="124F5C"/>
                </a:solidFill>
                <a:latin typeface="Verdana"/>
                <a:cs typeface="Verdana"/>
              </a:rPr>
              <a:t>Seasons</a:t>
            </a:r>
            <a:endParaRPr sz="1800">
              <a:latin typeface="Verdana"/>
              <a:cs typeface="Verdana"/>
            </a:endParaRPr>
          </a:p>
          <a:p>
            <a:pPr marL="768985" indent="-343535">
              <a:lnSpc>
                <a:spcPct val="100000"/>
              </a:lnSpc>
              <a:spcBef>
                <a:spcPts val="325"/>
              </a:spcBef>
              <a:buFont typeface="Microsoft Sans Serif"/>
              <a:buChar char="●"/>
              <a:tabLst>
                <a:tab pos="768985" algn="l"/>
                <a:tab pos="769620" algn="l"/>
              </a:tabLst>
            </a:pP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Holiday</a:t>
            </a:r>
            <a:endParaRPr sz="1800">
              <a:latin typeface="Verdana"/>
              <a:cs typeface="Verdana"/>
            </a:endParaRPr>
          </a:p>
          <a:p>
            <a:pPr marL="768985" indent="-343535">
              <a:lnSpc>
                <a:spcPct val="100000"/>
              </a:lnSpc>
              <a:spcBef>
                <a:spcPts val="330"/>
              </a:spcBef>
              <a:buFont typeface="Microsoft Sans Serif"/>
              <a:buChar char="●"/>
              <a:tabLst>
                <a:tab pos="768985" algn="l"/>
                <a:tab pos="769620" algn="l"/>
              </a:tabLst>
            </a:pPr>
            <a:r>
              <a:rPr sz="1800" spc="80" dirty="0">
                <a:solidFill>
                  <a:srgbClr val="124F5C"/>
                </a:solidFill>
                <a:latin typeface="Verdana"/>
                <a:cs typeface="Verdana"/>
              </a:rPr>
              <a:t>Fu</a:t>
            </a:r>
            <a:r>
              <a:rPr sz="1800" spc="9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spc="65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tion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spc="-10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800" spc="-1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45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800" spc="4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spc="-90" dirty="0">
                <a:solidFill>
                  <a:srgbClr val="124F5C"/>
                </a:solidFill>
                <a:latin typeface="Verdana"/>
                <a:cs typeface="Verdana"/>
              </a:rPr>
              <a:t>y</a:t>
            </a:r>
            <a:endParaRPr sz="1800">
              <a:latin typeface="Verdana"/>
              <a:cs typeface="Verdana"/>
            </a:endParaRPr>
          </a:p>
          <a:p>
            <a:pPr marL="768985" indent="-343535">
              <a:lnSpc>
                <a:spcPct val="100000"/>
              </a:lnSpc>
              <a:spcBef>
                <a:spcPts val="320"/>
              </a:spcBef>
              <a:buFont typeface="Microsoft Sans Serif"/>
              <a:buChar char="●"/>
              <a:tabLst>
                <a:tab pos="768985" algn="l"/>
                <a:tab pos="769620" algn="l"/>
              </a:tabLst>
            </a:pPr>
            <a:r>
              <a:rPr sz="1800" b="1" spc="-55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800" b="1" spc="-4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b="1" spc="-100" dirty="0">
                <a:solidFill>
                  <a:srgbClr val="124F5C"/>
                </a:solidFill>
                <a:latin typeface="Verdana"/>
                <a:cs typeface="Verdana"/>
              </a:rPr>
              <a:t>y</a:t>
            </a:r>
            <a:r>
              <a:rPr sz="1800" b="1" spc="-1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8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800" b="1" spc="-50" dirty="0">
                <a:solidFill>
                  <a:srgbClr val="124F5C"/>
                </a:solidFill>
                <a:latin typeface="Verdana"/>
                <a:cs typeface="Verdana"/>
              </a:rPr>
              <a:t>f</a:t>
            </a:r>
            <a:r>
              <a:rPr sz="1800" b="1" spc="-1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80" dirty="0">
                <a:solidFill>
                  <a:srgbClr val="124F5C"/>
                </a:solidFill>
                <a:latin typeface="Verdana"/>
                <a:cs typeface="Verdana"/>
              </a:rPr>
              <a:t>w</a:t>
            </a:r>
            <a:r>
              <a:rPr sz="1800" b="1" spc="-6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b="1" spc="-5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b="1" spc="-20" dirty="0">
                <a:solidFill>
                  <a:srgbClr val="124F5C"/>
                </a:solidFill>
                <a:latin typeface="Verdana"/>
                <a:cs typeface="Verdana"/>
              </a:rPr>
              <a:t>k</a:t>
            </a:r>
            <a:endParaRPr sz="1800">
              <a:latin typeface="Verdana"/>
              <a:cs typeface="Verdana"/>
            </a:endParaRPr>
          </a:p>
          <a:p>
            <a:pPr marL="768985" indent="-343535">
              <a:lnSpc>
                <a:spcPct val="100000"/>
              </a:lnSpc>
              <a:spcBef>
                <a:spcPts val="325"/>
              </a:spcBef>
              <a:buFont typeface="Microsoft Sans Serif"/>
              <a:buChar char="●"/>
              <a:tabLst>
                <a:tab pos="768985" algn="l"/>
                <a:tab pos="769620" algn="l"/>
              </a:tabLst>
            </a:pPr>
            <a:r>
              <a:rPr sz="1800" b="1" spc="-35" dirty="0">
                <a:solidFill>
                  <a:srgbClr val="124F5C"/>
                </a:solidFill>
                <a:latin typeface="Verdana"/>
                <a:cs typeface="Verdana"/>
              </a:rPr>
              <a:t>Month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  <a:tabLst>
                <a:tab pos="426084" algn="l"/>
                <a:tab pos="768985" algn="l"/>
              </a:tabLst>
            </a:pPr>
            <a:r>
              <a:rPr sz="1800" spc="-245" dirty="0">
                <a:solidFill>
                  <a:srgbClr val="124F5C"/>
                </a:solidFill>
                <a:latin typeface="Verdana"/>
                <a:cs typeface="Verdana"/>
              </a:rPr>
              <a:t>–	</a:t>
            </a:r>
            <a:r>
              <a:rPr sz="1800" dirty="0">
                <a:solidFill>
                  <a:srgbClr val="124F5C"/>
                </a:solidFill>
                <a:latin typeface="Microsoft Sans Serif"/>
                <a:cs typeface="Microsoft Sans Serif"/>
              </a:rPr>
              <a:t>●	</a:t>
            </a:r>
            <a:r>
              <a:rPr sz="1800" b="1" spc="-30" dirty="0">
                <a:solidFill>
                  <a:srgbClr val="124F5C"/>
                </a:solidFill>
                <a:latin typeface="Verdana"/>
                <a:cs typeface="Verdana"/>
              </a:rPr>
              <a:t>Weekend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07237"/>
            <a:ext cx="38582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0" dirty="0"/>
              <a:t>Feature</a:t>
            </a:r>
            <a:r>
              <a:rPr sz="2800" spc="-170" dirty="0"/>
              <a:t> </a:t>
            </a:r>
            <a:r>
              <a:rPr sz="2800" spc="-80" dirty="0"/>
              <a:t>Engineering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04850" y="1197438"/>
            <a:ext cx="3989704" cy="3497579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25"/>
              </a:spcBef>
              <a:buFont typeface="Microsoft Sans Serif"/>
              <a:buChar char="●"/>
              <a:tabLst>
                <a:tab pos="354965" algn="l"/>
                <a:tab pos="355600" algn="l"/>
              </a:tabLst>
            </a:pPr>
            <a:r>
              <a:rPr sz="1800" b="1" spc="-65" dirty="0">
                <a:solidFill>
                  <a:srgbClr val="124F5C"/>
                </a:solidFill>
                <a:latin typeface="Verdana"/>
                <a:cs typeface="Verdana"/>
              </a:rPr>
              <a:t>Td</a:t>
            </a:r>
            <a:r>
              <a:rPr sz="1800" b="1" spc="-1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484" dirty="0">
                <a:solidFill>
                  <a:srgbClr val="124F5C"/>
                </a:solidFill>
                <a:latin typeface="Verdana"/>
                <a:cs typeface="Verdana"/>
              </a:rPr>
              <a:t>=</a:t>
            </a:r>
            <a:r>
              <a:rPr sz="1800" b="1" spc="-114" dirty="0">
                <a:solidFill>
                  <a:srgbClr val="124F5C"/>
                </a:solidFill>
                <a:latin typeface="Verdana"/>
                <a:cs typeface="Verdana"/>
              </a:rPr>
              <a:t> T</a:t>
            </a:r>
            <a:r>
              <a:rPr sz="1800" b="1" spc="-1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170" dirty="0">
                <a:solidFill>
                  <a:srgbClr val="124F5C"/>
                </a:solidFill>
                <a:latin typeface="Verdana"/>
                <a:cs typeface="Verdana"/>
              </a:rPr>
              <a:t>-</a:t>
            </a:r>
            <a:r>
              <a:rPr sz="1800" b="1" spc="-1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335" dirty="0">
                <a:solidFill>
                  <a:srgbClr val="124F5C"/>
                </a:solidFill>
                <a:latin typeface="Verdana"/>
                <a:cs typeface="Verdana"/>
              </a:rPr>
              <a:t>((</a:t>
            </a:r>
            <a:r>
              <a:rPr sz="1800" b="1" spc="-229" dirty="0">
                <a:solidFill>
                  <a:srgbClr val="124F5C"/>
                </a:solidFill>
                <a:latin typeface="Verdana"/>
                <a:cs typeface="Verdana"/>
              </a:rPr>
              <a:t>100</a:t>
            </a:r>
            <a:r>
              <a:rPr sz="1800" b="1" spc="-1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170" dirty="0">
                <a:solidFill>
                  <a:srgbClr val="124F5C"/>
                </a:solidFill>
                <a:latin typeface="Verdana"/>
                <a:cs typeface="Verdana"/>
              </a:rPr>
              <a:t>-</a:t>
            </a:r>
            <a:r>
              <a:rPr sz="1800" b="1" spc="-1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6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800" b="1" spc="-80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800" b="1" spc="-434" dirty="0">
                <a:solidFill>
                  <a:srgbClr val="124F5C"/>
                </a:solidFill>
                <a:latin typeface="Verdana"/>
                <a:cs typeface="Verdana"/>
              </a:rPr>
              <a:t>)/</a:t>
            </a:r>
            <a:r>
              <a:rPr sz="1800" b="1" spc="-215" dirty="0">
                <a:solidFill>
                  <a:srgbClr val="124F5C"/>
                </a:solidFill>
                <a:latin typeface="Verdana"/>
                <a:cs typeface="Verdana"/>
              </a:rPr>
              <a:t>5</a:t>
            </a:r>
            <a:r>
              <a:rPr sz="1800" b="1" spc="-335" dirty="0">
                <a:solidFill>
                  <a:srgbClr val="124F5C"/>
                </a:solidFill>
                <a:latin typeface="Verdana"/>
                <a:cs typeface="Verdana"/>
              </a:rPr>
              <a:t>)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1800" dirty="0">
                <a:solidFill>
                  <a:srgbClr val="124F5C"/>
                </a:solidFill>
                <a:latin typeface="Wingdings"/>
                <a:cs typeface="Wingdings"/>
              </a:rPr>
              <a:t></a:t>
            </a:r>
            <a:r>
              <a:rPr sz="1800" spc="25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800" spc="-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440" dirty="0">
                <a:solidFill>
                  <a:srgbClr val="124F5C"/>
                </a:solidFill>
                <a:latin typeface="Verdana"/>
                <a:cs typeface="Verdana"/>
              </a:rPr>
              <a:t>=</a:t>
            </a:r>
            <a:r>
              <a:rPr sz="1800" spc="-1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800" spc="6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spc="105" dirty="0">
                <a:solidFill>
                  <a:srgbClr val="124F5C"/>
                </a:solidFill>
                <a:latin typeface="Verdana"/>
                <a:cs typeface="Verdana"/>
              </a:rPr>
              <a:t>w</a:t>
            </a:r>
            <a:r>
              <a:rPr sz="1800" spc="-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45" dirty="0">
                <a:solidFill>
                  <a:srgbClr val="124F5C"/>
                </a:solidFill>
                <a:latin typeface="Verdana"/>
                <a:cs typeface="Verdana"/>
              </a:rPr>
              <a:t>point</a:t>
            </a:r>
            <a:r>
              <a:rPr sz="1800" spc="-1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te</a:t>
            </a:r>
            <a:r>
              <a:rPr sz="1800" spc="95" dirty="0">
                <a:solidFill>
                  <a:srgbClr val="124F5C"/>
                </a:solidFill>
                <a:latin typeface="Verdana"/>
                <a:cs typeface="Verdana"/>
              </a:rPr>
              <a:t>mp</a:t>
            </a:r>
            <a:r>
              <a:rPr sz="1800" spc="7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spc="-15" dirty="0">
                <a:solidFill>
                  <a:srgbClr val="124F5C"/>
                </a:solidFill>
                <a:latin typeface="Verdana"/>
                <a:cs typeface="Verdana"/>
              </a:rPr>
              <a:t>rat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ure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1800" dirty="0">
                <a:solidFill>
                  <a:srgbClr val="124F5C"/>
                </a:solidFill>
                <a:latin typeface="Wingdings"/>
                <a:cs typeface="Wingdings"/>
              </a:rPr>
              <a:t></a:t>
            </a:r>
            <a:r>
              <a:rPr sz="1800" spc="25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800" spc="-8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800" spc="-1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440" dirty="0">
                <a:solidFill>
                  <a:srgbClr val="124F5C"/>
                </a:solidFill>
                <a:latin typeface="Verdana"/>
                <a:cs typeface="Verdana"/>
              </a:rPr>
              <a:t>=</a:t>
            </a:r>
            <a:r>
              <a:rPr sz="1800" spc="-1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45" dirty="0">
                <a:solidFill>
                  <a:srgbClr val="124F5C"/>
                </a:solidFill>
                <a:latin typeface="Verdana"/>
                <a:cs typeface="Verdana"/>
              </a:rPr>
              <a:t>Temp</a:t>
            </a:r>
            <a:r>
              <a:rPr sz="1800" spc="-20" dirty="0">
                <a:solidFill>
                  <a:srgbClr val="124F5C"/>
                </a:solidFill>
                <a:latin typeface="Verdana"/>
                <a:cs typeface="Verdana"/>
              </a:rPr>
              <a:t>er</a:t>
            </a:r>
            <a:r>
              <a:rPr sz="1800" spc="-1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ture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1800" dirty="0">
                <a:solidFill>
                  <a:srgbClr val="124F5C"/>
                </a:solidFill>
                <a:latin typeface="Wingdings"/>
                <a:cs typeface="Wingdings"/>
              </a:rPr>
              <a:t></a:t>
            </a:r>
            <a:r>
              <a:rPr sz="1800" spc="25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800" spc="6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800" spc="80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800" spc="-1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440" dirty="0">
                <a:solidFill>
                  <a:srgbClr val="124F5C"/>
                </a:solidFill>
                <a:latin typeface="Verdana"/>
                <a:cs typeface="Verdana"/>
              </a:rPr>
              <a:t>=</a:t>
            </a:r>
            <a:r>
              <a:rPr sz="1800" spc="-1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Verdana"/>
                <a:cs typeface="Verdana"/>
              </a:rPr>
              <a:t>Relative</a:t>
            </a:r>
            <a:r>
              <a:rPr sz="1800" spc="-1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75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800" spc="90" dirty="0">
                <a:solidFill>
                  <a:srgbClr val="124F5C"/>
                </a:solidFill>
                <a:latin typeface="Verdana"/>
                <a:cs typeface="Verdana"/>
              </a:rPr>
              <a:t>um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dity</a:t>
            </a:r>
            <a:r>
              <a:rPr sz="1800" spc="-1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235" dirty="0">
                <a:solidFill>
                  <a:srgbClr val="124F5C"/>
                </a:solidFill>
                <a:latin typeface="Verdana"/>
                <a:cs typeface="Verdana"/>
              </a:rPr>
              <a:t>(</a:t>
            </a:r>
            <a:r>
              <a:rPr sz="1800" spc="-450" dirty="0">
                <a:solidFill>
                  <a:srgbClr val="124F5C"/>
                </a:solidFill>
                <a:latin typeface="Verdana"/>
                <a:cs typeface="Verdana"/>
              </a:rPr>
              <a:t>%</a:t>
            </a:r>
            <a:r>
              <a:rPr sz="1800" spc="-229" dirty="0">
                <a:solidFill>
                  <a:srgbClr val="124F5C"/>
                </a:solidFill>
                <a:latin typeface="Verdana"/>
                <a:cs typeface="Verdana"/>
              </a:rPr>
              <a:t>)</a:t>
            </a:r>
            <a:endParaRPr sz="1800">
              <a:latin typeface="Verdana"/>
              <a:cs typeface="Verdana"/>
            </a:endParaRPr>
          </a:p>
          <a:p>
            <a:pPr marL="354965" marR="6350" indent="-342900">
              <a:lnSpc>
                <a:spcPct val="114999"/>
              </a:lnSpc>
              <a:spcBef>
                <a:spcPts val="5"/>
              </a:spcBef>
              <a:buFont typeface="Microsoft Sans Serif"/>
              <a:buChar char="●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Also</a:t>
            </a:r>
            <a:r>
              <a:rPr sz="1800" spc="9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these</a:t>
            </a:r>
            <a:r>
              <a:rPr sz="1800" spc="1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124F5C"/>
                </a:solidFill>
                <a:latin typeface="Verdana"/>
                <a:cs typeface="Verdana"/>
              </a:rPr>
              <a:t>variables</a:t>
            </a:r>
            <a:r>
              <a:rPr sz="1800" spc="1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124F5C"/>
                </a:solidFill>
                <a:latin typeface="Verdana"/>
                <a:cs typeface="Verdana"/>
              </a:rPr>
              <a:t>are</a:t>
            </a:r>
            <a:r>
              <a:rPr sz="1800" spc="10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55" dirty="0">
                <a:solidFill>
                  <a:srgbClr val="124F5C"/>
                </a:solidFill>
                <a:latin typeface="Verdana"/>
                <a:cs typeface="Verdana"/>
              </a:rPr>
              <a:t>highly </a:t>
            </a:r>
            <a:r>
              <a:rPr sz="1800" b="1" spc="-6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60" dirty="0">
                <a:solidFill>
                  <a:srgbClr val="124F5C"/>
                </a:solidFill>
                <a:latin typeface="Verdana"/>
                <a:cs typeface="Verdana"/>
              </a:rPr>
              <a:t>cor</a:t>
            </a:r>
            <a:r>
              <a:rPr sz="1800" b="1" spc="-80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800" b="1" spc="-10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b="1" spc="-55" dirty="0">
                <a:solidFill>
                  <a:srgbClr val="124F5C"/>
                </a:solidFill>
                <a:latin typeface="Verdana"/>
                <a:cs typeface="Verdana"/>
              </a:rPr>
              <a:t>lated</a:t>
            </a:r>
            <a:r>
              <a:rPr sz="1800" b="1" spc="-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235" dirty="0">
                <a:solidFill>
                  <a:srgbClr val="124F5C"/>
                </a:solidFill>
                <a:latin typeface="Verdana"/>
                <a:cs typeface="Verdana"/>
              </a:rPr>
              <a:t>(</a:t>
            </a:r>
            <a:r>
              <a:rPr sz="1800" spc="40" dirty="0">
                <a:solidFill>
                  <a:srgbClr val="124F5C"/>
                </a:solidFill>
                <a:latin typeface="Verdana"/>
                <a:cs typeface="Verdana"/>
              </a:rPr>
              <a:t>0</a:t>
            </a:r>
            <a:r>
              <a:rPr sz="1800" spc="-275" dirty="0">
                <a:solidFill>
                  <a:srgbClr val="124F5C"/>
                </a:solidFill>
                <a:latin typeface="Verdana"/>
                <a:cs typeface="Verdana"/>
              </a:rPr>
              <a:t>.9</a:t>
            </a:r>
            <a:r>
              <a:rPr sz="1800" spc="-285" dirty="0">
                <a:solidFill>
                  <a:srgbClr val="124F5C"/>
                </a:solidFill>
                <a:latin typeface="Verdana"/>
                <a:cs typeface="Verdana"/>
              </a:rPr>
              <a:t>1</a:t>
            </a:r>
            <a:r>
              <a:rPr sz="1800" spc="-105" dirty="0">
                <a:solidFill>
                  <a:srgbClr val="124F5C"/>
                </a:solidFill>
                <a:latin typeface="Verdana"/>
                <a:cs typeface="Verdana"/>
              </a:rPr>
              <a:t>2</a:t>
            </a:r>
            <a:r>
              <a:rPr sz="1800" spc="-114" dirty="0">
                <a:solidFill>
                  <a:srgbClr val="124F5C"/>
                </a:solidFill>
                <a:latin typeface="Verdana"/>
                <a:cs typeface="Verdana"/>
              </a:rPr>
              <a:t>7</a:t>
            </a:r>
            <a:r>
              <a:rPr sz="1800" spc="-25" dirty="0">
                <a:solidFill>
                  <a:srgbClr val="124F5C"/>
                </a:solidFill>
                <a:latin typeface="Verdana"/>
                <a:cs typeface="Verdana"/>
              </a:rPr>
              <a:t>9</a:t>
            </a:r>
            <a:r>
              <a:rPr sz="1800" spc="-30" dirty="0">
                <a:solidFill>
                  <a:srgbClr val="124F5C"/>
                </a:solidFill>
                <a:latin typeface="Verdana"/>
                <a:cs typeface="Verdana"/>
              </a:rPr>
              <a:t>8</a:t>
            </a:r>
            <a:r>
              <a:rPr sz="1800" spc="-229" dirty="0">
                <a:solidFill>
                  <a:srgbClr val="124F5C"/>
                </a:solidFill>
                <a:latin typeface="Verdana"/>
                <a:cs typeface="Verdana"/>
              </a:rPr>
              <a:t>)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Font typeface="Microsoft Sans Serif"/>
              <a:buChar char="●"/>
              <a:tabLst>
                <a:tab pos="354965" algn="l"/>
                <a:tab pos="355600" algn="l"/>
              </a:tabLst>
            </a:pPr>
            <a:r>
              <a:rPr sz="1800" spc="55" dirty="0">
                <a:solidFill>
                  <a:srgbClr val="124F5C"/>
                </a:solidFill>
                <a:latin typeface="Verdana"/>
                <a:cs typeface="Verdana"/>
              </a:rPr>
              <a:t>Hence</a:t>
            </a:r>
            <a:r>
              <a:rPr sz="1800" spc="9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60" dirty="0">
                <a:solidFill>
                  <a:srgbClr val="124F5C"/>
                </a:solidFill>
                <a:latin typeface="Verdana"/>
                <a:cs typeface="Verdana"/>
              </a:rPr>
              <a:t>we</a:t>
            </a:r>
            <a:r>
              <a:rPr sz="1800" spc="8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124F5C"/>
                </a:solidFill>
                <a:latin typeface="Verdana"/>
                <a:cs typeface="Verdana"/>
              </a:rPr>
              <a:t>can</a:t>
            </a:r>
            <a:r>
              <a:rPr sz="1800" spc="9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45" dirty="0">
                <a:solidFill>
                  <a:srgbClr val="124F5C"/>
                </a:solidFill>
                <a:latin typeface="Verdana"/>
                <a:cs typeface="Verdana"/>
              </a:rPr>
              <a:t>drop</a:t>
            </a:r>
            <a:r>
              <a:rPr sz="1800" spc="8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75" dirty="0">
                <a:solidFill>
                  <a:srgbClr val="124F5C"/>
                </a:solidFill>
                <a:latin typeface="Verdana"/>
                <a:cs typeface="Verdana"/>
              </a:rPr>
              <a:t>dew</a:t>
            </a:r>
            <a:r>
              <a:rPr sz="1800" spc="10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45" dirty="0">
                <a:solidFill>
                  <a:srgbClr val="124F5C"/>
                </a:solidFill>
                <a:latin typeface="Verdana"/>
                <a:cs typeface="Verdana"/>
              </a:rPr>
              <a:t>point</a:t>
            </a:r>
            <a:endParaRPr sz="1800">
              <a:latin typeface="Verdana"/>
              <a:cs typeface="Verdana"/>
            </a:endParaRPr>
          </a:p>
          <a:p>
            <a:pPr marL="354965">
              <a:lnSpc>
                <a:spcPct val="100000"/>
              </a:lnSpc>
              <a:spcBef>
                <a:spcPts val="320"/>
              </a:spcBef>
            </a:pPr>
            <a:r>
              <a:rPr sz="1800" spc="25" dirty="0">
                <a:solidFill>
                  <a:srgbClr val="124F5C"/>
                </a:solidFill>
                <a:latin typeface="Verdana"/>
                <a:cs typeface="Verdana"/>
              </a:rPr>
              <a:t>temperature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buFont typeface="Microsoft Sans Serif"/>
              <a:buChar char="●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124F5C"/>
                </a:solidFill>
                <a:latin typeface="Verdana"/>
                <a:cs typeface="Verdana"/>
              </a:rPr>
              <a:t>There</a:t>
            </a:r>
            <a:r>
              <a:rPr sz="1800" spc="-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124F5C"/>
                </a:solidFill>
                <a:latin typeface="Verdana"/>
                <a:cs typeface="Verdana"/>
              </a:rPr>
              <a:t>are</a:t>
            </a:r>
            <a:r>
              <a:rPr sz="1800" spc="-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50" dirty="0">
                <a:solidFill>
                  <a:srgbClr val="124F5C"/>
                </a:solidFill>
                <a:latin typeface="Verdana"/>
                <a:cs typeface="Verdana"/>
              </a:rPr>
              <a:t>no</a:t>
            </a:r>
            <a:r>
              <a:rPr sz="1800" b="1" spc="-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65" dirty="0">
                <a:solidFill>
                  <a:srgbClr val="124F5C"/>
                </a:solidFill>
                <a:latin typeface="Verdana"/>
                <a:cs typeface="Verdana"/>
              </a:rPr>
              <a:t>missing</a:t>
            </a:r>
            <a:r>
              <a:rPr sz="1800" b="1" spc="-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80" dirty="0">
                <a:solidFill>
                  <a:srgbClr val="124F5C"/>
                </a:solidFill>
                <a:latin typeface="Verdana"/>
                <a:cs typeface="Verdana"/>
              </a:rPr>
              <a:t>values</a:t>
            </a:r>
            <a:r>
              <a:rPr sz="1800" b="1" spc="-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25" dirty="0">
                <a:solidFill>
                  <a:srgbClr val="124F5C"/>
                </a:solidFill>
                <a:latin typeface="Verdana"/>
                <a:cs typeface="Verdana"/>
              </a:rPr>
              <a:t>in</a:t>
            </a:r>
            <a:endParaRPr sz="1800">
              <a:latin typeface="Verdana"/>
              <a:cs typeface="Verdana"/>
            </a:endParaRPr>
          </a:p>
          <a:p>
            <a:pPr marL="354965">
              <a:lnSpc>
                <a:spcPct val="100000"/>
              </a:lnSpc>
              <a:spcBef>
                <a:spcPts val="325"/>
              </a:spcBef>
            </a:pPr>
            <a:r>
              <a:rPr sz="1800" spc="40" dirty="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sz="1800" spc="-1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800" spc="4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spc="-5" dirty="0">
                <a:solidFill>
                  <a:srgbClr val="124F5C"/>
                </a:solidFill>
                <a:latin typeface="Verdana"/>
                <a:cs typeface="Verdana"/>
              </a:rPr>
              <a:t>taset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23281" y="1674316"/>
            <a:ext cx="4454196" cy="237246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07237"/>
            <a:ext cx="59696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20" dirty="0"/>
              <a:t>Exploratory</a:t>
            </a:r>
            <a:r>
              <a:rPr sz="2800" spc="-150" dirty="0"/>
              <a:t> </a:t>
            </a:r>
            <a:r>
              <a:rPr sz="2800" spc="-95" dirty="0"/>
              <a:t>Data</a:t>
            </a:r>
            <a:r>
              <a:rPr sz="2800" spc="-170" dirty="0"/>
              <a:t> </a:t>
            </a:r>
            <a:r>
              <a:rPr sz="2800" spc="-45" dirty="0"/>
              <a:t>A</a:t>
            </a:r>
            <a:r>
              <a:rPr sz="2800" spc="-135" dirty="0"/>
              <a:t>nalysis</a:t>
            </a:r>
            <a:r>
              <a:rPr sz="2800" spc="-155" dirty="0"/>
              <a:t> </a:t>
            </a:r>
            <a:r>
              <a:rPr sz="2800" spc="-175" dirty="0"/>
              <a:t>(E</a:t>
            </a:r>
            <a:r>
              <a:rPr sz="2800" spc="-250" dirty="0"/>
              <a:t>D</a:t>
            </a:r>
            <a:r>
              <a:rPr sz="2800" spc="-280" dirty="0"/>
              <a:t>A)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04850" y="1197438"/>
            <a:ext cx="8213725" cy="128841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25"/>
              </a:spcBef>
              <a:buFont typeface="Microsoft Sans Serif"/>
              <a:buChar char="●"/>
              <a:tabLst>
                <a:tab pos="354965" algn="l"/>
                <a:tab pos="355600" algn="l"/>
              </a:tabLst>
            </a:pP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sz="1800" spc="-1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70" dirty="0">
                <a:solidFill>
                  <a:srgbClr val="124F5C"/>
                </a:solidFill>
                <a:latin typeface="Verdana"/>
                <a:cs typeface="Verdana"/>
              </a:rPr>
              <a:t>de</a:t>
            </a:r>
            <a:r>
              <a:rPr sz="1800" spc="75" dirty="0">
                <a:solidFill>
                  <a:srgbClr val="124F5C"/>
                </a:solidFill>
                <a:latin typeface="Verdana"/>
                <a:cs typeface="Verdana"/>
              </a:rPr>
              <a:t>p</a:t>
            </a:r>
            <a:r>
              <a:rPr sz="1800" spc="4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spc="5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spc="65" dirty="0">
                <a:solidFill>
                  <a:srgbClr val="124F5C"/>
                </a:solidFill>
                <a:latin typeface="Verdana"/>
                <a:cs typeface="Verdana"/>
              </a:rPr>
              <a:t>de</a:t>
            </a:r>
            <a:r>
              <a:rPr sz="1800" spc="7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800" spc="-1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124F5C"/>
                </a:solidFill>
                <a:latin typeface="Verdana"/>
                <a:cs typeface="Verdana"/>
              </a:rPr>
              <a:t>var</a:t>
            </a:r>
            <a:r>
              <a:rPr sz="1800" spc="-3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spc="4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spc="45" dirty="0">
                <a:solidFill>
                  <a:srgbClr val="124F5C"/>
                </a:solidFill>
                <a:latin typeface="Verdana"/>
                <a:cs typeface="Verdana"/>
              </a:rPr>
              <a:t>b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le</a:t>
            </a:r>
            <a:r>
              <a:rPr sz="1800" spc="-1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130" dirty="0">
                <a:solidFill>
                  <a:srgbClr val="124F5C"/>
                </a:solidFill>
                <a:latin typeface="Verdana"/>
                <a:cs typeface="Verdana"/>
              </a:rPr>
              <a:t>-</a:t>
            </a:r>
            <a:r>
              <a:rPr sz="1800" spc="-1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rent</a:t>
            </a:r>
            <a:r>
              <a:rPr sz="1800" spc="2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spc="100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800" spc="-1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bik</a:t>
            </a: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spc="-1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65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ounts</a:t>
            </a:r>
            <a:r>
              <a:rPr sz="1800" spc="-1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spc="-4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800" spc="-1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65" dirty="0">
                <a:solidFill>
                  <a:srgbClr val="124F5C"/>
                </a:solidFill>
                <a:latin typeface="Verdana"/>
                <a:cs typeface="Verdana"/>
              </a:rPr>
              <a:t>posit</a:t>
            </a:r>
            <a:r>
              <a:rPr sz="1800" b="1" spc="-5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b="1" spc="-80" dirty="0">
                <a:solidFill>
                  <a:srgbClr val="124F5C"/>
                </a:solidFill>
                <a:latin typeface="Verdana"/>
                <a:cs typeface="Verdana"/>
              </a:rPr>
              <a:t>vely</a:t>
            </a:r>
            <a:r>
              <a:rPr sz="1800" b="1" spc="-1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60" dirty="0">
                <a:solidFill>
                  <a:srgbClr val="124F5C"/>
                </a:solidFill>
                <a:latin typeface="Verdana"/>
                <a:cs typeface="Verdana"/>
              </a:rPr>
              <a:t>ske</a:t>
            </a:r>
            <a:r>
              <a:rPr sz="1800" b="1" spc="-85" dirty="0">
                <a:solidFill>
                  <a:srgbClr val="124F5C"/>
                </a:solidFill>
                <a:latin typeface="Verdana"/>
                <a:cs typeface="Verdana"/>
              </a:rPr>
              <a:t>w</a:t>
            </a:r>
            <a:r>
              <a:rPr sz="1800" b="1" spc="-35" dirty="0">
                <a:solidFill>
                  <a:srgbClr val="124F5C"/>
                </a:solidFill>
                <a:latin typeface="Verdana"/>
                <a:cs typeface="Verdana"/>
              </a:rPr>
              <a:t>ed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330"/>
              </a:spcBef>
              <a:buFont typeface="Microsoft Sans Serif"/>
              <a:buChar char="●"/>
              <a:tabLst>
                <a:tab pos="354965" algn="l"/>
                <a:tab pos="355600" algn="l"/>
              </a:tabLst>
            </a:pPr>
            <a:r>
              <a:rPr sz="1800" b="1" spc="-80" dirty="0">
                <a:solidFill>
                  <a:srgbClr val="124F5C"/>
                </a:solidFill>
                <a:latin typeface="Verdana"/>
                <a:cs typeface="Verdana"/>
              </a:rPr>
              <a:t>Normally</a:t>
            </a:r>
            <a:r>
              <a:rPr sz="1800" b="1" spc="-10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55" dirty="0">
                <a:solidFill>
                  <a:srgbClr val="124F5C"/>
                </a:solidFill>
                <a:latin typeface="Verdana"/>
                <a:cs typeface="Verdana"/>
              </a:rPr>
              <a:t>distributed</a:t>
            </a:r>
            <a:r>
              <a:rPr sz="1800" b="1" spc="-9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85" dirty="0">
                <a:solidFill>
                  <a:srgbClr val="124F5C"/>
                </a:solidFill>
                <a:latin typeface="Verdana"/>
                <a:cs typeface="Verdana"/>
              </a:rPr>
              <a:t>attributes:</a:t>
            </a:r>
            <a:r>
              <a:rPr sz="1800" b="1" spc="-1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temperature,</a:t>
            </a:r>
            <a:r>
              <a:rPr sz="1800" spc="-1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humidity.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320"/>
              </a:spcBef>
              <a:buFont typeface="Microsoft Sans Serif"/>
              <a:buChar char="●"/>
              <a:tabLst>
                <a:tab pos="354965" algn="l"/>
                <a:tab pos="355600" algn="l"/>
              </a:tabLst>
            </a:pPr>
            <a:r>
              <a:rPr sz="1800" b="1" spc="-70" dirty="0">
                <a:solidFill>
                  <a:srgbClr val="124F5C"/>
                </a:solidFill>
                <a:latin typeface="Verdana"/>
                <a:cs typeface="Verdana"/>
              </a:rPr>
              <a:t>Positively</a:t>
            </a:r>
            <a:r>
              <a:rPr sz="1800" b="1" spc="-1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60" dirty="0">
                <a:solidFill>
                  <a:srgbClr val="124F5C"/>
                </a:solidFill>
                <a:latin typeface="Verdana"/>
                <a:cs typeface="Verdana"/>
              </a:rPr>
              <a:t>skewed</a:t>
            </a:r>
            <a:r>
              <a:rPr sz="1800" b="1" spc="-10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85" dirty="0">
                <a:solidFill>
                  <a:srgbClr val="124F5C"/>
                </a:solidFill>
                <a:latin typeface="Verdana"/>
                <a:cs typeface="Verdana"/>
              </a:rPr>
              <a:t>attributes:</a:t>
            </a:r>
            <a:r>
              <a:rPr sz="1800" b="1" spc="-9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wind,</a:t>
            </a:r>
            <a:r>
              <a:rPr sz="1800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124F5C"/>
                </a:solidFill>
                <a:latin typeface="Verdana"/>
                <a:cs typeface="Verdana"/>
              </a:rPr>
              <a:t>solar</a:t>
            </a:r>
            <a:r>
              <a:rPr sz="1800" spc="-1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124F5C"/>
                </a:solidFill>
                <a:latin typeface="Verdana"/>
                <a:cs typeface="Verdana"/>
              </a:rPr>
              <a:t>radiation,</a:t>
            </a:r>
            <a:r>
              <a:rPr sz="1800" spc="-1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124F5C"/>
                </a:solidFill>
                <a:latin typeface="Verdana"/>
                <a:cs typeface="Verdana"/>
              </a:rPr>
              <a:t>snowfall,</a:t>
            </a:r>
            <a:r>
              <a:rPr sz="1800" spc="-1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124F5C"/>
                </a:solidFill>
                <a:latin typeface="Verdana"/>
                <a:cs typeface="Verdana"/>
              </a:rPr>
              <a:t>rainfall.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Font typeface="Microsoft Sans Serif"/>
              <a:buChar char="●"/>
              <a:tabLst>
                <a:tab pos="354965" algn="l"/>
                <a:tab pos="355600" algn="l"/>
              </a:tabLst>
            </a:pPr>
            <a:r>
              <a:rPr sz="1800" b="1" spc="-65" dirty="0">
                <a:solidFill>
                  <a:srgbClr val="124F5C"/>
                </a:solidFill>
                <a:latin typeface="Verdana"/>
                <a:cs typeface="Verdana"/>
              </a:rPr>
              <a:t>Negatively</a:t>
            </a:r>
            <a:r>
              <a:rPr sz="1800" b="1" spc="-11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60" dirty="0">
                <a:solidFill>
                  <a:srgbClr val="124F5C"/>
                </a:solidFill>
                <a:latin typeface="Verdana"/>
                <a:cs typeface="Verdana"/>
              </a:rPr>
              <a:t>skewed</a:t>
            </a:r>
            <a:r>
              <a:rPr sz="1800" b="1" spc="-10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85" dirty="0">
                <a:solidFill>
                  <a:srgbClr val="124F5C"/>
                </a:solidFill>
                <a:latin typeface="Verdana"/>
                <a:cs typeface="Verdana"/>
              </a:rPr>
              <a:t>attributes:</a:t>
            </a:r>
            <a:r>
              <a:rPr sz="1800" b="1" spc="-1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45" dirty="0">
                <a:solidFill>
                  <a:srgbClr val="124F5C"/>
                </a:solidFill>
                <a:latin typeface="Verdana"/>
                <a:cs typeface="Verdana"/>
              </a:rPr>
              <a:t>visibility.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33191" y="2576821"/>
            <a:ext cx="4877617" cy="252001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80788" y="432815"/>
            <a:ext cx="4363212" cy="471068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0550" y="507237"/>
            <a:ext cx="24161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5" dirty="0"/>
              <a:t>E</a:t>
            </a:r>
            <a:r>
              <a:rPr sz="2800" spc="-40" dirty="0"/>
              <a:t>D</a:t>
            </a:r>
            <a:r>
              <a:rPr sz="2800" spc="-35" dirty="0"/>
              <a:t>A</a:t>
            </a:r>
            <a:r>
              <a:rPr sz="2800" spc="-150" dirty="0"/>
              <a:t> </a:t>
            </a:r>
            <a:r>
              <a:rPr sz="2800" spc="-195" dirty="0"/>
              <a:t>(Contd.)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504850" y="1197438"/>
            <a:ext cx="4196715" cy="160401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25"/>
              </a:spcBef>
              <a:buFont typeface="Microsoft Sans Serif"/>
              <a:buChar char="●"/>
              <a:tabLst>
                <a:tab pos="354965" algn="l"/>
                <a:tab pos="355600" algn="l"/>
              </a:tabLst>
            </a:pPr>
            <a:r>
              <a:rPr sz="1800" spc="75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spc="70" dirty="0">
                <a:solidFill>
                  <a:srgbClr val="124F5C"/>
                </a:solidFill>
                <a:latin typeface="Verdana"/>
                <a:cs typeface="Verdana"/>
              </a:rPr>
              <a:t>ghe</a:t>
            </a:r>
            <a:r>
              <a:rPr sz="1800" spc="-20" dirty="0">
                <a:solidFill>
                  <a:srgbClr val="124F5C"/>
                </a:solidFill>
                <a:latin typeface="Verdana"/>
                <a:cs typeface="Verdana"/>
              </a:rPr>
              <a:t>st</a:t>
            </a:r>
            <a:r>
              <a:rPr sz="1800" spc="-1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65" dirty="0">
                <a:solidFill>
                  <a:srgbClr val="124F5C"/>
                </a:solidFill>
                <a:latin typeface="Verdana"/>
                <a:cs typeface="Verdana"/>
              </a:rPr>
              <a:t>dema</a:t>
            </a:r>
            <a:r>
              <a:rPr sz="1800" spc="90" dirty="0">
                <a:solidFill>
                  <a:srgbClr val="124F5C"/>
                </a:solidFill>
                <a:latin typeface="Verdana"/>
                <a:cs typeface="Verdana"/>
              </a:rPr>
              <a:t>nd</a:t>
            </a:r>
            <a:r>
              <a:rPr sz="1800" spc="-1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130" dirty="0">
                <a:solidFill>
                  <a:srgbClr val="124F5C"/>
                </a:solidFill>
                <a:latin typeface="Verdana"/>
                <a:cs typeface="Verdana"/>
              </a:rPr>
              <a:t>-</a:t>
            </a:r>
            <a:r>
              <a:rPr sz="1800" spc="-1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45" dirty="0">
                <a:solidFill>
                  <a:srgbClr val="124F5C"/>
                </a:solidFill>
                <a:latin typeface="Verdana"/>
                <a:cs typeface="Verdana"/>
              </a:rPr>
              <a:t>June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330"/>
              </a:spcBef>
              <a:buFont typeface="Microsoft Sans Serif"/>
              <a:buChar char="●"/>
              <a:tabLst>
                <a:tab pos="354965" algn="l"/>
                <a:tab pos="355600" algn="l"/>
              </a:tabLst>
            </a:pP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Lowest</a:t>
            </a:r>
            <a:r>
              <a:rPr sz="1800" spc="-1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800" spc="6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spc="75" dirty="0">
                <a:solidFill>
                  <a:srgbClr val="124F5C"/>
                </a:solidFill>
                <a:latin typeface="Verdana"/>
                <a:cs typeface="Verdana"/>
              </a:rPr>
              <a:t>ma</a:t>
            </a:r>
            <a:r>
              <a:rPr sz="1800" spc="6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spc="95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800" spc="-1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130" dirty="0">
                <a:solidFill>
                  <a:srgbClr val="124F5C"/>
                </a:solidFill>
                <a:latin typeface="Verdana"/>
                <a:cs typeface="Verdana"/>
              </a:rPr>
              <a:t>-</a:t>
            </a:r>
            <a:r>
              <a:rPr sz="1800" spc="-1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50" dirty="0">
                <a:solidFill>
                  <a:srgbClr val="124F5C"/>
                </a:solidFill>
                <a:latin typeface="Verdana"/>
                <a:cs typeface="Verdana"/>
              </a:rPr>
              <a:t>Ja</a:t>
            </a:r>
            <a:r>
              <a:rPr sz="1800" b="1" spc="-5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b="1" spc="-95" dirty="0">
                <a:solidFill>
                  <a:srgbClr val="124F5C"/>
                </a:solidFill>
                <a:latin typeface="Verdana"/>
                <a:cs typeface="Verdana"/>
              </a:rPr>
              <a:t>ua</a:t>
            </a:r>
            <a:r>
              <a:rPr sz="1800" b="1" spc="-6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800" b="1" spc="-100" dirty="0">
                <a:solidFill>
                  <a:srgbClr val="124F5C"/>
                </a:solidFill>
                <a:latin typeface="Verdana"/>
                <a:cs typeface="Verdana"/>
              </a:rPr>
              <a:t>y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320"/>
              </a:spcBef>
              <a:buFont typeface="Microsoft Sans Serif"/>
              <a:buChar char="●"/>
              <a:tabLst>
                <a:tab pos="354965" algn="l"/>
                <a:tab pos="355600" algn="l"/>
              </a:tabLst>
            </a:pPr>
            <a:r>
              <a:rPr sz="1800" spc="85" dirty="0">
                <a:solidFill>
                  <a:srgbClr val="124F5C"/>
                </a:solidFill>
                <a:latin typeface="Verdana"/>
                <a:cs typeface="Verdana"/>
              </a:rPr>
              <a:t>On</a:t>
            </a:r>
            <a:r>
              <a:rPr sz="1800" spc="-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spc="-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typical</a:t>
            </a:r>
            <a:r>
              <a:rPr sz="1800" spc="-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70" dirty="0">
                <a:solidFill>
                  <a:srgbClr val="124F5C"/>
                </a:solidFill>
                <a:latin typeface="Verdana"/>
                <a:cs typeface="Verdana"/>
              </a:rPr>
              <a:t>day,</a:t>
            </a:r>
            <a:r>
              <a:rPr sz="1800" spc="-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there</a:t>
            </a:r>
            <a:r>
              <a:rPr sz="1800" spc="-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124F5C"/>
                </a:solidFill>
                <a:latin typeface="Verdana"/>
                <a:cs typeface="Verdana"/>
              </a:rPr>
              <a:t>is</a:t>
            </a:r>
            <a:r>
              <a:rPr sz="1800" spc="-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spc="-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70" dirty="0">
                <a:solidFill>
                  <a:srgbClr val="124F5C"/>
                </a:solidFill>
                <a:latin typeface="Verdana"/>
                <a:cs typeface="Verdana"/>
              </a:rPr>
              <a:t>surge</a:t>
            </a:r>
            <a:endParaRPr sz="1800">
              <a:latin typeface="Verdana"/>
              <a:cs typeface="Verdana"/>
            </a:endParaRPr>
          </a:p>
          <a:p>
            <a:pPr marL="354965" marR="5715">
              <a:lnSpc>
                <a:spcPts val="2490"/>
              </a:lnSpc>
              <a:spcBef>
                <a:spcPts val="95"/>
              </a:spcBef>
              <a:tabLst>
                <a:tab pos="830580" algn="l"/>
                <a:tab pos="2071370" algn="l"/>
                <a:tab pos="2644775" algn="l"/>
                <a:tab pos="3577590" algn="l"/>
              </a:tabLst>
            </a:pP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spc="4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	</a:t>
            </a:r>
            <a:r>
              <a:rPr sz="1800" spc="55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800" spc="6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spc="75" dirty="0">
                <a:solidFill>
                  <a:srgbClr val="124F5C"/>
                </a:solidFill>
                <a:latin typeface="Verdana"/>
                <a:cs typeface="Verdana"/>
              </a:rPr>
              <a:t>ma</a:t>
            </a:r>
            <a:r>
              <a:rPr sz="1800" spc="6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spc="95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	</a:t>
            </a:r>
            <a:r>
              <a:rPr sz="1800" spc="-15" dirty="0">
                <a:solidFill>
                  <a:srgbClr val="124F5C"/>
                </a:solidFill>
                <a:latin typeface="Verdana"/>
                <a:cs typeface="Verdana"/>
              </a:rPr>
              <a:t>for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	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re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800" spc="-2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spc="-10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	</a:t>
            </a:r>
            <a:r>
              <a:rPr sz="1800" spc="60" dirty="0">
                <a:solidFill>
                  <a:srgbClr val="124F5C"/>
                </a:solidFill>
                <a:latin typeface="Verdana"/>
                <a:cs typeface="Verdana"/>
              </a:rPr>
              <a:t>b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spc="-10" dirty="0">
                <a:solidFill>
                  <a:srgbClr val="124F5C"/>
                </a:solidFill>
                <a:latin typeface="Verdana"/>
                <a:cs typeface="Verdana"/>
              </a:rPr>
              <a:t>kes  </a:t>
            </a:r>
            <a:r>
              <a:rPr sz="1800" spc="50" dirty="0">
                <a:solidFill>
                  <a:srgbClr val="124F5C"/>
                </a:solidFill>
                <a:latin typeface="Verdana"/>
                <a:cs typeface="Verdana"/>
              </a:rPr>
              <a:t>during</a:t>
            </a:r>
            <a:r>
              <a:rPr sz="1800" spc="-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800" spc="65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spc="-1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95" dirty="0">
                <a:solidFill>
                  <a:srgbClr val="124F5C"/>
                </a:solidFill>
                <a:latin typeface="Verdana"/>
                <a:cs typeface="Verdana"/>
              </a:rPr>
              <a:t>ru</a:t>
            </a:r>
            <a:r>
              <a:rPr sz="1800" b="1" spc="-90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800" b="1" spc="-40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800" b="1" spc="-1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75" dirty="0">
                <a:solidFill>
                  <a:srgbClr val="124F5C"/>
                </a:solidFill>
                <a:latin typeface="Verdana"/>
                <a:cs typeface="Verdana"/>
              </a:rPr>
              <a:t>hours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2787395"/>
            <a:ext cx="4363211" cy="235610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80788" y="384047"/>
            <a:ext cx="4363212" cy="47594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0550" y="507237"/>
            <a:ext cx="24161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5" dirty="0"/>
              <a:t>E</a:t>
            </a:r>
            <a:r>
              <a:rPr sz="2800" spc="-40" dirty="0"/>
              <a:t>D</a:t>
            </a:r>
            <a:r>
              <a:rPr sz="2800" spc="-35" dirty="0"/>
              <a:t>A</a:t>
            </a:r>
            <a:r>
              <a:rPr sz="2800" spc="-150" dirty="0"/>
              <a:t> </a:t>
            </a:r>
            <a:r>
              <a:rPr sz="2800" spc="-195" dirty="0"/>
              <a:t>(Contd.)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504850" y="1197438"/>
            <a:ext cx="4196715" cy="128841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25"/>
              </a:spcBef>
              <a:buFont typeface="Microsoft Sans Serif"/>
              <a:buChar char="●"/>
              <a:tabLst>
                <a:tab pos="354965" algn="l"/>
                <a:tab pos="355600" algn="l"/>
              </a:tabLst>
            </a:pPr>
            <a:r>
              <a:rPr sz="1800" spc="70" dirty="0">
                <a:solidFill>
                  <a:srgbClr val="124F5C"/>
                </a:solidFill>
                <a:latin typeface="Verdana"/>
                <a:cs typeface="Verdana"/>
              </a:rPr>
              <a:t>Demand</a:t>
            </a:r>
            <a:r>
              <a:rPr sz="1800" spc="-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124F5C"/>
                </a:solidFill>
                <a:latin typeface="Verdana"/>
                <a:cs typeface="Verdana"/>
              </a:rPr>
              <a:t>for</a:t>
            </a:r>
            <a:r>
              <a:rPr sz="1800" spc="-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rental</a:t>
            </a:r>
            <a:r>
              <a:rPr sz="1800" spc="-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bikes</a:t>
            </a:r>
            <a:r>
              <a:rPr sz="1800" spc="-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124F5C"/>
                </a:solidFill>
                <a:latin typeface="Verdana"/>
                <a:cs typeface="Verdana"/>
              </a:rPr>
              <a:t>is</a:t>
            </a:r>
            <a:r>
              <a:rPr sz="1800" spc="-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80" dirty="0">
                <a:solidFill>
                  <a:srgbClr val="124F5C"/>
                </a:solidFill>
                <a:latin typeface="Verdana"/>
                <a:cs typeface="Verdana"/>
              </a:rPr>
              <a:t>lower</a:t>
            </a:r>
            <a:endParaRPr sz="1800">
              <a:latin typeface="Verdana"/>
              <a:cs typeface="Verdana"/>
            </a:endParaRPr>
          </a:p>
          <a:p>
            <a:pPr marL="354965">
              <a:lnSpc>
                <a:spcPct val="100000"/>
              </a:lnSpc>
              <a:spcBef>
                <a:spcPts val="330"/>
              </a:spcBef>
            </a:pPr>
            <a:r>
              <a:rPr sz="1800" spc="5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800" spc="5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spc="-1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65" dirty="0">
                <a:solidFill>
                  <a:srgbClr val="124F5C"/>
                </a:solidFill>
                <a:latin typeface="Verdana"/>
                <a:cs typeface="Verdana"/>
              </a:rPr>
              <a:t>holida</a:t>
            </a:r>
            <a:r>
              <a:rPr sz="1800" b="1" spc="-70" dirty="0">
                <a:solidFill>
                  <a:srgbClr val="124F5C"/>
                </a:solidFill>
                <a:latin typeface="Verdana"/>
                <a:cs typeface="Verdana"/>
              </a:rPr>
              <a:t>y</a:t>
            </a:r>
            <a:r>
              <a:rPr sz="1800" b="1" spc="-114" dirty="0">
                <a:solidFill>
                  <a:srgbClr val="124F5C"/>
                </a:solidFill>
                <a:latin typeface="Verdana"/>
                <a:cs typeface="Verdana"/>
              </a:rPr>
              <a:t>s </a:t>
            </a:r>
            <a:r>
              <a:rPr sz="1800" spc="55" dirty="0">
                <a:solidFill>
                  <a:srgbClr val="124F5C"/>
                </a:solidFill>
                <a:latin typeface="Verdana"/>
                <a:cs typeface="Verdana"/>
              </a:rPr>
              <a:t>an</a:t>
            </a:r>
            <a:r>
              <a:rPr sz="1800" spc="50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800" spc="-1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80" dirty="0">
                <a:solidFill>
                  <a:srgbClr val="124F5C"/>
                </a:solidFill>
                <a:latin typeface="Verdana"/>
                <a:cs typeface="Verdana"/>
              </a:rPr>
              <a:t>w</a:t>
            </a:r>
            <a:r>
              <a:rPr sz="1800" b="1" spc="-6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b="1" spc="-5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b="1" spc="-40" dirty="0">
                <a:solidFill>
                  <a:srgbClr val="124F5C"/>
                </a:solidFill>
                <a:latin typeface="Verdana"/>
                <a:cs typeface="Verdana"/>
              </a:rPr>
              <a:t>ken</a:t>
            </a:r>
            <a:r>
              <a:rPr sz="1800" b="1" spc="-65" dirty="0">
                <a:solidFill>
                  <a:srgbClr val="124F5C"/>
                </a:solidFill>
                <a:latin typeface="Verdana"/>
                <a:cs typeface="Verdana"/>
              </a:rPr>
              <a:t>ds</a:t>
            </a:r>
            <a:endParaRPr sz="1800">
              <a:latin typeface="Verdana"/>
              <a:cs typeface="Verdana"/>
            </a:endParaRPr>
          </a:p>
          <a:p>
            <a:pPr marL="354965" marR="6985" indent="-342900">
              <a:lnSpc>
                <a:spcPct val="114999"/>
              </a:lnSpc>
              <a:buFont typeface="Microsoft Sans Serif"/>
              <a:buChar char="●"/>
              <a:tabLst>
                <a:tab pos="354965" algn="l"/>
                <a:tab pos="355600" algn="l"/>
              </a:tabLst>
            </a:pPr>
            <a:r>
              <a:rPr sz="1800" spc="85" dirty="0">
                <a:solidFill>
                  <a:srgbClr val="124F5C"/>
                </a:solidFill>
                <a:latin typeface="Verdana"/>
                <a:cs typeface="Verdana"/>
              </a:rPr>
              <a:t>On</a:t>
            </a:r>
            <a:r>
              <a:rPr sz="1800" spc="-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spc="-1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7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800" spc="7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spc="-1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f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u</a:t>
            </a:r>
            <a:r>
              <a:rPr sz="1800" spc="65" dirty="0">
                <a:solidFill>
                  <a:srgbClr val="124F5C"/>
                </a:solidFill>
                <a:latin typeface="Verdana"/>
                <a:cs typeface="Verdana"/>
              </a:rPr>
              <a:t>nc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tion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spc="-10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800" spc="-1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124F5C"/>
                </a:solidFill>
                <a:latin typeface="Verdana"/>
                <a:cs typeface="Verdana"/>
              </a:rPr>
              <a:t>da</a:t>
            </a:r>
            <a:r>
              <a:rPr sz="1800" spc="-185" dirty="0">
                <a:solidFill>
                  <a:srgbClr val="124F5C"/>
                </a:solidFill>
                <a:latin typeface="Verdana"/>
                <a:cs typeface="Verdana"/>
              </a:rPr>
              <a:t>y,</a:t>
            </a:r>
            <a:r>
              <a:rPr sz="1800" spc="-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4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spc="5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800" spc="-1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bikes  </a:t>
            </a:r>
            <a:r>
              <a:rPr sz="1800" spc="70" dirty="0">
                <a:solidFill>
                  <a:srgbClr val="124F5C"/>
                </a:solidFill>
                <a:latin typeface="Verdana"/>
                <a:cs typeface="Verdana"/>
              </a:rPr>
              <a:t>w</a:t>
            </a:r>
            <a:r>
              <a:rPr sz="1800" spc="5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spc="-20" dirty="0">
                <a:solidFill>
                  <a:srgbClr val="124F5C"/>
                </a:solidFill>
                <a:latin typeface="Verdana"/>
                <a:cs typeface="Verdana"/>
              </a:rPr>
              <a:t>re</a:t>
            </a:r>
            <a:r>
              <a:rPr sz="1800" spc="-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re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te</a:t>
            </a:r>
            <a:r>
              <a:rPr sz="1800" spc="95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800" spc="-1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spc="4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spc="-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9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b="1" spc="-75" dirty="0">
                <a:solidFill>
                  <a:srgbClr val="124F5C"/>
                </a:solidFill>
                <a:latin typeface="Verdana"/>
                <a:cs typeface="Verdana"/>
              </a:rPr>
              <a:t>ll</a:t>
            </a:r>
            <a:r>
              <a:rPr sz="1800" b="1" spc="-1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insta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spc="65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800" spc="-25" dirty="0">
                <a:solidFill>
                  <a:srgbClr val="124F5C"/>
                </a:solidFill>
                <a:latin typeface="Verdana"/>
                <a:cs typeface="Verdana"/>
              </a:rPr>
              <a:t>es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749" y="2699179"/>
            <a:ext cx="4367306" cy="233593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07237"/>
            <a:ext cx="24161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5" dirty="0"/>
              <a:t>E</a:t>
            </a:r>
            <a:r>
              <a:rPr sz="2800" spc="-40" dirty="0"/>
              <a:t>D</a:t>
            </a:r>
            <a:r>
              <a:rPr sz="2800" spc="-35" dirty="0"/>
              <a:t>A</a:t>
            </a:r>
            <a:r>
              <a:rPr sz="2800" spc="-150" dirty="0"/>
              <a:t> </a:t>
            </a:r>
            <a:r>
              <a:rPr sz="2800" spc="-195" dirty="0"/>
              <a:t>(Contd.)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04850" y="1197438"/>
            <a:ext cx="3725545" cy="160401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25"/>
              </a:spcBef>
              <a:buFont typeface="Microsoft Sans Serif"/>
              <a:buChar char="●"/>
              <a:tabLst>
                <a:tab pos="354965" algn="l"/>
                <a:tab pos="355600" algn="l"/>
              </a:tabLst>
            </a:pPr>
            <a:r>
              <a:rPr sz="1800" spc="45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800" spc="25" dirty="0">
                <a:solidFill>
                  <a:srgbClr val="124F5C"/>
                </a:solidFill>
                <a:latin typeface="Verdana"/>
                <a:cs typeface="Verdana"/>
              </a:rPr>
              <a:t>owest</a:t>
            </a:r>
            <a:r>
              <a:rPr sz="1800" spc="-1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65" dirty="0">
                <a:solidFill>
                  <a:srgbClr val="124F5C"/>
                </a:solidFill>
                <a:latin typeface="Verdana"/>
                <a:cs typeface="Verdana"/>
              </a:rPr>
              <a:t>dema</a:t>
            </a:r>
            <a:r>
              <a:rPr sz="1800" spc="90" dirty="0">
                <a:solidFill>
                  <a:srgbClr val="124F5C"/>
                </a:solidFill>
                <a:latin typeface="Verdana"/>
                <a:cs typeface="Verdana"/>
              </a:rPr>
              <a:t>nd</a:t>
            </a:r>
            <a:r>
              <a:rPr sz="1800" spc="-1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130" dirty="0">
                <a:solidFill>
                  <a:srgbClr val="124F5C"/>
                </a:solidFill>
                <a:latin typeface="Verdana"/>
                <a:cs typeface="Verdana"/>
              </a:rPr>
              <a:t>-</a:t>
            </a:r>
            <a:r>
              <a:rPr sz="1800" spc="-1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55" dirty="0">
                <a:solidFill>
                  <a:srgbClr val="124F5C"/>
                </a:solidFill>
                <a:latin typeface="Verdana"/>
                <a:cs typeface="Verdana"/>
              </a:rPr>
              <a:t>W</a:t>
            </a:r>
            <a:r>
              <a:rPr sz="1800" b="1" spc="-65" dirty="0">
                <a:solidFill>
                  <a:srgbClr val="124F5C"/>
                </a:solidFill>
                <a:latin typeface="Verdana"/>
                <a:cs typeface="Verdana"/>
              </a:rPr>
              <a:t>inter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330"/>
              </a:spcBef>
              <a:buFont typeface="Microsoft Sans Serif"/>
              <a:buChar char="●"/>
              <a:tabLst>
                <a:tab pos="354965" algn="l"/>
                <a:tab pos="355600" algn="l"/>
              </a:tabLst>
            </a:pPr>
            <a:r>
              <a:rPr sz="1800" spc="60" dirty="0">
                <a:solidFill>
                  <a:srgbClr val="124F5C"/>
                </a:solidFill>
                <a:latin typeface="Verdana"/>
                <a:cs typeface="Verdana"/>
              </a:rPr>
              <a:t>High</a:t>
            </a:r>
            <a:r>
              <a:rPr sz="1800" spc="6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spc="-20" dirty="0">
                <a:solidFill>
                  <a:srgbClr val="124F5C"/>
                </a:solidFill>
                <a:latin typeface="Verdana"/>
                <a:cs typeface="Verdana"/>
              </a:rPr>
              <a:t>st</a:t>
            </a:r>
            <a:r>
              <a:rPr sz="1800" spc="-1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800" spc="6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spc="75" dirty="0">
                <a:solidFill>
                  <a:srgbClr val="124F5C"/>
                </a:solidFill>
                <a:latin typeface="Verdana"/>
                <a:cs typeface="Verdana"/>
              </a:rPr>
              <a:t>ma</a:t>
            </a:r>
            <a:r>
              <a:rPr sz="1800" spc="6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spc="95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800" spc="-1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130" dirty="0">
                <a:solidFill>
                  <a:srgbClr val="124F5C"/>
                </a:solidFill>
                <a:latin typeface="Verdana"/>
                <a:cs typeface="Verdana"/>
              </a:rPr>
              <a:t>-</a:t>
            </a:r>
            <a:r>
              <a:rPr sz="1800" spc="-1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50" dirty="0">
                <a:solidFill>
                  <a:srgbClr val="124F5C"/>
                </a:solidFill>
                <a:latin typeface="Verdana"/>
                <a:cs typeface="Verdana"/>
              </a:rPr>
              <a:t>Sum</a:t>
            </a:r>
            <a:r>
              <a:rPr sz="1800" b="1" spc="-75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800" b="1" spc="-90" dirty="0">
                <a:solidFill>
                  <a:srgbClr val="124F5C"/>
                </a:solidFill>
                <a:latin typeface="Verdana"/>
                <a:cs typeface="Verdana"/>
              </a:rPr>
              <a:t>er</a:t>
            </a:r>
            <a:endParaRPr sz="1800">
              <a:latin typeface="Verdana"/>
              <a:cs typeface="Verdana"/>
            </a:endParaRPr>
          </a:p>
          <a:p>
            <a:pPr marL="354965" marR="5080" indent="-342900">
              <a:lnSpc>
                <a:spcPct val="114999"/>
              </a:lnSpc>
              <a:buFont typeface="Microsoft Sans Serif"/>
              <a:buChar char="●"/>
              <a:tabLst>
                <a:tab pos="354965" algn="l"/>
                <a:tab pos="355600" algn="l"/>
                <a:tab pos="727075" algn="l"/>
                <a:tab pos="1666239" algn="l"/>
                <a:tab pos="1806575" algn="l"/>
                <a:tab pos="2291080" algn="l"/>
                <a:tab pos="2400935" algn="l"/>
                <a:tab pos="3327400" algn="l"/>
                <a:tab pos="3538220" algn="l"/>
              </a:tabLst>
            </a:pPr>
            <a:r>
              <a:rPr sz="1800" spc="-6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spc="-8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	</a:t>
            </a:r>
            <a:r>
              <a:rPr sz="1800" spc="-2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spc="55" dirty="0">
                <a:solidFill>
                  <a:srgbClr val="124F5C"/>
                </a:solidFill>
                <a:latin typeface="Verdana"/>
                <a:cs typeface="Verdana"/>
              </a:rPr>
              <a:t>u</a:t>
            </a:r>
            <a:r>
              <a:rPr sz="1800" spc="60" dirty="0">
                <a:solidFill>
                  <a:srgbClr val="124F5C"/>
                </a:solidFill>
                <a:latin typeface="Verdana"/>
                <a:cs typeface="Verdana"/>
              </a:rPr>
              <a:t>tu</a:t>
            </a:r>
            <a:r>
              <a:rPr sz="1800" spc="105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800" spc="7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		</a:t>
            </a:r>
            <a:r>
              <a:rPr sz="1800" spc="55" dirty="0">
                <a:solidFill>
                  <a:srgbClr val="124F5C"/>
                </a:solidFill>
                <a:latin typeface="Verdana"/>
                <a:cs typeface="Verdana"/>
              </a:rPr>
              <a:t>an</a:t>
            </a:r>
            <a:r>
              <a:rPr sz="1800" spc="50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		</a:t>
            </a:r>
            <a:r>
              <a:rPr sz="1800" spc="-5" dirty="0">
                <a:solidFill>
                  <a:srgbClr val="124F5C"/>
                </a:solidFill>
                <a:latin typeface="Verdana"/>
                <a:cs typeface="Verdana"/>
              </a:rPr>
              <a:t>spr</a:t>
            </a:r>
            <a:r>
              <a:rPr sz="1800" spc="-1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spc="7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spc="-80" dirty="0">
                <a:solidFill>
                  <a:srgbClr val="124F5C"/>
                </a:solidFill>
                <a:latin typeface="Verdana"/>
                <a:cs typeface="Verdana"/>
              </a:rPr>
              <a:t>g,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	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800" spc="75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e  </a:t>
            </a:r>
            <a:r>
              <a:rPr sz="1800" spc="55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800" spc="6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spc="75" dirty="0">
                <a:solidFill>
                  <a:srgbClr val="124F5C"/>
                </a:solidFill>
                <a:latin typeface="Verdana"/>
                <a:cs typeface="Verdana"/>
              </a:rPr>
              <a:t>ma</a:t>
            </a:r>
            <a:r>
              <a:rPr sz="1800" spc="6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spc="95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	</a:t>
            </a:r>
            <a:r>
              <a:rPr sz="1800" spc="4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800" spc="5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	</a:t>
            </a:r>
            <a:r>
              <a:rPr sz="1800" spc="-2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spc="-35" dirty="0">
                <a:solidFill>
                  <a:srgbClr val="124F5C"/>
                </a:solidFill>
                <a:latin typeface="Verdana"/>
                <a:cs typeface="Verdana"/>
              </a:rPr>
              <a:t>vera</a:t>
            </a:r>
            <a:r>
              <a:rPr sz="1800" spc="60" dirty="0">
                <a:solidFill>
                  <a:srgbClr val="124F5C"/>
                </a:solidFill>
                <a:latin typeface="Verdana"/>
                <a:cs typeface="Verdana"/>
              </a:rPr>
              <a:t>ge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		</a:t>
            </a:r>
            <a:r>
              <a:rPr sz="1800" spc="-40" dirty="0">
                <a:solidFill>
                  <a:srgbClr val="124F5C"/>
                </a:solidFill>
                <a:latin typeface="Verdana"/>
                <a:cs typeface="Verdana"/>
              </a:rPr>
              <a:t>is</a:t>
            </a:r>
            <a:endParaRPr sz="1800">
              <a:latin typeface="Verdana"/>
              <a:cs typeface="Verdana"/>
            </a:endParaRPr>
          </a:p>
          <a:p>
            <a:pPr marL="354965">
              <a:lnSpc>
                <a:spcPct val="100000"/>
              </a:lnSpc>
              <a:spcBef>
                <a:spcPts val="325"/>
              </a:spcBef>
            </a:pPr>
            <a:r>
              <a:rPr sz="1800" spc="-4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800" spc="-3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spc="114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spc="-30" dirty="0">
                <a:solidFill>
                  <a:srgbClr val="124F5C"/>
                </a:solidFill>
                <a:latin typeface="Verdana"/>
                <a:cs typeface="Verdana"/>
              </a:rPr>
              <a:t>lar</a:t>
            </a:r>
            <a:r>
              <a:rPr sz="1800" spc="-1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800" spc="65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800" spc="45" dirty="0">
                <a:solidFill>
                  <a:srgbClr val="124F5C"/>
                </a:solidFill>
                <a:latin typeface="Verdana"/>
                <a:cs typeface="Verdana"/>
              </a:rPr>
              <a:t>roughout</a:t>
            </a:r>
            <a:r>
              <a:rPr sz="1800" spc="-19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800" spc="65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spc="-1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95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800" spc="-1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spc="-90" dirty="0">
                <a:solidFill>
                  <a:srgbClr val="124F5C"/>
                </a:solidFill>
                <a:latin typeface="Verdana"/>
                <a:cs typeface="Verdana"/>
              </a:rPr>
              <a:t>y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08347" y="662940"/>
            <a:ext cx="4835652" cy="448055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</TotalTime>
  <Words>1148</Words>
  <Application>Microsoft Office PowerPoint</Application>
  <PresentationFormat>On-screen Show (16:9)</PresentationFormat>
  <Paragraphs>171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Calibri</vt:lpstr>
      <vt:lpstr>Microsoft Sans Serif</vt:lpstr>
      <vt:lpstr>Times New Roman</vt:lpstr>
      <vt:lpstr>Verdana</vt:lpstr>
      <vt:lpstr>Wingdings</vt:lpstr>
      <vt:lpstr>Office Theme</vt:lpstr>
      <vt:lpstr>Capstone Project - 2</vt:lpstr>
      <vt:lpstr>Agenda</vt:lpstr>
      <vt:lpstr>Problem Statement</vt:lpstr>
      <vt:lpstr>Data Summary</vt:lpstr>
      <vt:lpstr>Feature Engineering</vt:lpstr>
      <vt:lpstr>Exploratory Data Analysis (EDA)</vt:lpstr>
      <vt:lpstr>EDA (Contd.)</vt:lpstr>
      <vt:lpstr>EDA (Contd.)</vt:lpstr>
      <vt:lpstr>EDA (Contd.)</vt:lpstr>
      <vt:lpstr>EDA (Contd.)</vt:lpstr>
      <vt:lpstr>EDA (Contd.)</vt:lpstr>
      <vt:lpstr>EDA (Contd.)</vt:lpstr>
      <vt:lpstr>EDA (Contd.)</vt:lpstr>
      <vt:lpstr>EDA (Contd.)</vt:lpstr>
      <vt:lpstr>EDA Summary</vt:lpstr>
      <vt:lpstr>Modelling Approach</vt:lpstr>
      <vt:lpstr>Modelling Approach (Contd.)</vt:lpstr>
      <vt:lpstr>Decision Tree</vt:lpstr>
      <vt:lpstr>Random Forests</vt:lpstr>
      <vt:lpstr>Gradient Boost</vt:lpstr>
      <vt:lpstr>XG Boost</vt:lpstr>
      <vt:lpstr>Model Comparison</vt:lpstr>
      <vt:lpstr>Challenges Faced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- 2</dc:title>
  <dc:creator>Shaloy Lewis</dc:creator>
  <cp:lastModifiedBy>paritosh</cp:lastModifiedBy>
  <cp:revision>3</cp:revision>
  <dcterms:created xsi:type="dcterms:W3CDTF">2022-11-01T07:43:25Z</dcterms:created>
  <dcterms:modified xsi:type="dcterms:W3CDTF">2022-11-01T12:18:25Z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2022-09-28T00:00:00Z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2022-11-01T00:00:00Z</vt:filetime>
  </property>
</Properties>
</file>