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70" r:id="rId4"/>
    <p:sldId id="269" r:id="rId5"/>
    <p:sldId id="271" r:id="rId6"/>
    <p:sldId id="272" r:id="rId7"/>
    <p:sldId id="274" r:id="rId8"/>
    <p:sldId id="273" r:id="rId9"/>
    <p:sldId id="275" r:id="rId10"/>
    <p:sldId id="276" r:id="rId11"/>
    <p:sldId id="277" r:id="rId12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D33"/>
    <a:srgbClr val="DAA600"/>
    <a:srgbClr val="B686DA"/>
    <a:srgbClr val="FFA7A7"/>
    <a:srgbClr val="F2A36E"/>
    <a:srgbClr val="5781C1"/>
    <a:srgbClr val="4F3C05"/>
    <a:srgbClr val="F7F7F7"/>
    <a:srgbClr val="7294C7"/>
    <a:srgbClr val="768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6837" autoAdjust="0"/>
  </p:normalViewPr>
  <p:slideViewPr>
    <p:cSldViewPr snapToGrid="0" showGuides="1">
      <p:cViewPr varScale="1">
        <p:scale>
          <a:sx n="147" d="100"/>
          <a:sy n="147" d="100"/>
        </p:scale>
        <p:origin x="162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3990" y="69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0436F-0947-4AD2-8E02-E6E9D7457C1A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</dgm:pt>
    <dgm:pt modelId="{85827E5A-39A4-464F-B737-4AF4C60AB5E6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Network data</a:t>
          </a:r>
          <a:endParaRPr lang="en-US" b="1" dirty="0">
            <a:solidFill>
              <a:schemeClr val="tx1"/>
            </a:solidFill>
          </a:endParaRPr>
        </a:p>
      </dgm:t>
    </dgm:pt>
    <dgm:pt modelId="{90D5A646-7D8C-4F37-A63A-E3C1CD473701}" type="parTrans" cxnId="{91012640-DA94-495A-B955-6CBA2AD0DE1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9BF2AD6-7031-43D2-B7F7-2D130E85A46D}" type="sibTrans" cxnId="{91012640-DA94-495A-B955-6CBA2AD0DE1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7E818C4-6BA5-4A3E-BB99-EE4EA7792580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Customer data</a:t>
          </a:r>
          <a:endParaRPr lang="en-US" b="1" dirty="0">
            <a:solidFill>
              <a:schemeClr val="tx1"/>
            </a:solidFill>
          </a:endParaRPr>
        </a:p>
      </dgm:t>
    </dgm:pt>
    <dgm:pt modelId="{07549CB6-1EFB-443B-A46B-8FE2D8A3762C}" type="parTrans" cxnId="{8F08C3BF-49D2-42F8-8943-A8D76AD0F86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3AB69E9-3794-4DF9-A4E1-B41AABEB75F3}" type="sibTrans" cxnId="{8F08C3BF-49D2-42F8-8943-A8D76AD0F86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5622EC5-C7A1-4A61-9979-894C130C1DD1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Social media </a:t>
          </a:r>
          <a:endParaRPr lang="en-US" b="1" dirty="0">
            <a:solidFill>
              <a:schemeClr val="tx1"/>
            </a:solidFill>
          </a:endParaRPr>
        </a:p>
      </dgm:t>
    </dgm:pt>
    <dgm:pt modelId="{F85C2A53-3672-4AB4-B0BA-358682B0DFBB}" type="parTrans" cxnId="{93F0A7F3-29C5-44C0-BF37-54B0017F5F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BC69443-3DC4-4EFA-B11F-E36DAC9C81C8}" type="sibTrans" cxnId="{93F0A7F3-29C5-44C0-BF37-54B0017F5F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5AC960E-C638-49CD-9216-DDE062A5D144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Actionable Strategy</a:t>
          </a:r>
        </a:p>
      </dgm:t>
    </dgm:pt>
    <dgm:pt modelId="{CC99C97A-D754-458A-BD82-379D56D4FC77}" type="parTrans" cxnId="{C7D0BB21-264B-4C71-99EB-D51A7C952A8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93570CA-1FF5-4682-9384-820EFCAB9802}" type="sibTrans" cxnId="{C7D0BB21-264B-4C71-99EB-D51A7C952A8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8B40896-656F-4F91-9F42-06F08A07FCA2}" type="pres">
      <dgm:prSet presAssocID="{3010436F-0947-4AD2-8E02-E6E9D7457C1A}" presName="Name0" presStyleCnt="0">
        <dgm:presLayoutVars>
          <dgm:chMax val="4"/>
          <dgm:resizeHandles val="exact"/>
        </dgm:presLayoutVars>
      </dgm:prSet>
      <dgm:spPr/>
    </dgm:pt>
    <dgm:pt modelId="{6D5E4EE6-F66A-4ADC-989B-97E0BB050DF6}" type="pres">
      <dgm:prSet presAssocID="{3010436F-0947-4AD2-8E02-E6E9D7457C1A}" presName="ellipse" presStyleLbl="trBgShp" presStyleIdx="0" presStyleCnt="1"/>
      <dgm:spPr/>
    </dgm:pt>
    <dgm:pt modelId="{E9B31286-F1B2-4323-86E6-375137A8930D}" type="pres">
      <dgm:prSet presAssocID="{3010436F-0947-4AD2-8E02-E6E9D7457C1A}" presName="arrow1" presStyleLbl="fgShp" presStyleIdx="0" presStyleCnt="1"/>
      <dgm:spPr/>
    </dgm:pt>
    <dgm:pt modelId="{50C34373-67D5-44B9-B2C4-4C8B6CA09EAA}" type="pres">
      <dgm:prSet presAssocID="{3010436F-0947-4AD2-8E02-E6E9D7457C1A}" presName="rectangle" presStyleLbl="revTx" presStyleIdx="0" presStyleCnt="1">
        <dgm:presLayoutVars>
          <dgm:bulletEnabled val="1"/>
        </dgm:presLayoutVars>
      </dgm:prSet>
      <dgm:spPr/>
    </dgm:pt>
    <dgm:pt modelId="{9AA3FA00-A3BC-4F30-9FCF-1B8DE6C4D84A}" type="pres">
      <dgm:prSet presAssocID="{37E818C4-6BA5-4A3E-BB99-EE4EA7792580}" presName="item1" presStyleLbl="node1" presStyleIdx="0" presStyleCnt="3">
        <dgm:presLayoutVars>
          <dgm:bulletEnabled val="1"/>
        </dgm:presLayoutVars>
      </dgm:prSet>
      <dgm:spPr/>
    </dgm:pt>
    <dgm:pt modelId="{0B3EF3CC-0665-487F-8576-CE1920F84295}" type="pres">
      <dgm:prSet presAssocID="{95622EC5-C7A1-4A61-9979-894C130C1DD1}" presName="item2" presStyleLbl="node1" presStyleIdx="1" presStyleCnt="3">
        <dgm:presLayoutVars>
          <dgm:bulletEnabled val="1"/>
        </dgm:presLayoutVars>
      </dgm:prSet>
      <dgm:spPr/>
    </dgm:pt>
    <dgm:pt modelId="{E0047F25-E93F-45A9-9FC3-82D57B3074F1}" type="pres">
      <dgm:prSet presAssocID="{95AC960E-C638-49CD-9216-DDE062A5D144}" presName="item3" presStyleLbl="node1" presStyleIdx="2" presStyleCnt="3">
        <dgm:presLayoutVars>
          <dgm:bulletEnabled val="1"/>
        </dgm:presLayoutVars>
      </dgm:prSet>
      <dgm:spPr/>
    </dgm:pt>
    <dgm:pt modelId="{C0C6CC72-0AD5-4EEC-AAA0-05C0746C67F3}" type="pres">
      <dgm:prSet presAssocID="{3010436F-0947-4AD2-8E02-E6E9D7457C1A}" presName="funnel" presStyleLbl="trAlignAcc1" presStyleIdx="0" presStyleCnt="1"/>
      <dgm:spPr/>
    </dgm:pt>
  </dgm:ptLst>
  <dgm:cxnLst>
    <dgm:cxn modelId="{A31F890D-468E-4B46-912F-EB454458F287}" type="presOf" srcId="{85827E5A-39A4-464F-B737-4AF4C60AB5E6}" destId="{E0047F25-E93F-45A9-9FC3-82D57B3074F1}" srcOrd="0" destOrd="0" presId="urn:microsoft.com/office/officeart/2005/8/layout/funnel1"/>
    <dgm:cxn modelId="{C7D0BB21-264B-4C71-99EB-D51A7C952A82}" srcId="{3010436F-0947-4AD2-8E02-E6E9D7457C1A}" destId="{95AC960E-C638-49CD-9216-DDE062A5D144}" srcOrd="3" destOrd="0" parTransId="{CC99C97A-D754-458A-BD82-379D56D4FC77}" sibTransId="{293570CA-1FF5-4682-9384-820EFCAB9802}"/>
    <dgm:cxn modelId="{2CA1FA3E-3773-4483-86C3-67454D03D3E7}" type="presOf" srcId="{37E818C4-6BA5-4A3E-BB99-EE4EA7792580}" destId="{0B3EF3CC-0665-487F-8576-CE1920F84295}" srcOrd="0" destOrd="0" presId="urn:microsoft.com/office/officeart/2005/8/layout/funnel1"/>
    <dgm:cxn modelId="{91012640-DA94-495A-B955-6CBA2AD0DE1E}" srcId="{3010436F-0947-4AD2-8E02-E6E9D7457C1A}" destId="{85827E5A-39A4-464F-B737-4AF4C60AB5E6}" srcOrd="0" destOrd="0" parTransId="{90D5A646-7D8C-4F37-A63A-E3C1CD473701}" sibTransId="{79BF2AD6-7031-43D2-B7F7-2D130E85A46D}"/>
    <dgm:cxn modelId="{37E84D63-4130-4117-8B27-410593EB2071}" type="presOf" srcId="{3010436F-0947-4AD2-8E02-E6E9D7457C1A}" destId="{58B40896-656F-4F91-9F42-06F08A07FCA2}" srcOrd="0" destOrd="0" presId="urn:microsoft.com/office/officeart/2005/8/layout/funnel1"/>
    <dgm:cxn modelId="{8F08C3BF-49D2-42F8-8943-A8D76AD0F869}" srcId="{3010436F-0947-4AD2-8E02-E6E9D7457C1A}" destId="{37E818C4-6BA5-4A3E-BB99-EE4EA7792580}" srcOrd="1" destOrd="0" parTransId="{07549CB6-1EFB-443B-A46B-8FE2D8A3762C}" sibTransId="{D3AB69E9-3794-4DF9-A4E1-B41AABEB75F3}"/>
    <dgm:cxn modelId="{576DC4E8-0556-4511-BB59-D21CEE9B9E40}" type="presOf" srcId="{95622EC5-C7A1-4A61-9979-894C130C1DD1}" destId="{9AA3FA00-A3BC-4F30-9FCF-1B8DE6C4D84A}" srcOrd="0" destOrd="0" presId="urn:microsoft.com/office/officeart/2005/8/layout/funnel1"/>
    <dgm:cxn modelId="{FA351FF0-276E-45A8-9312-85D16C47DEBF}" type="presOf" srcId="{95AC960E-C638-49CD-9216-DDE062A5D144}" destId="{50C34373-67D5-44B9-B2C4-4C8B6CA09EAA}" srcOrd="0" destOrd="0" presId="urn:microsoft.com/office/officeart/2005/8/layout/funnel1"/>
    <dgm:cxn modelId="{93F0A7F3-29C5-44C0-BF37-54B0017F5FF8}" srcId="{3010436F-0947-4AD2-8E02-E6E9D7457C1A}" destId="{95622EC5-C7A1-4A61-9979-894C130C1DD1}" srcOrd="2" destOrd="0" parTransId="{F85C2A53-3672-4AB4-B0BA-358682B0DFBB}" sibTransId="{6BC69443-3DC4-4EFA-B11F-E36DAC9C81C8}"/>
    <dgm:cxn modelId="{E327B08A-10EB-4999-BDA9-5B1F44607C52}" type="presParOf" srcId="{58B40896-656F-4F91-9F42-06F08A07FCA2}" destId="{6D5E4EE6-F66A-4ADC-989B-97E0BB050DF6}" srcOrd="0" destOrd="0" presId="urn:microsoft.com/office/officeart/2005/8/layout/funnel1"/>
    <dgm:cxn modelId="{0A51CB4F-FCA4-4831-BE91-B2BDAA69269C}" type="presParOf" srcId="{58B40896-656F-4F91-9F42-06F08A07FCA2}" destId="{E9B31286-F1B2-4323-86E6-375137A8930D}" srcOrd="1" destOrd="0" presId="urn:microsoft.com/office/officeart/2005/8/layout/funnel1"/>
    <dgm:cxn modelId="{B3B44FD8-BC3E-43A5-A89A-8BB4D1D357B5}" type="presParOf" srcId="{58B40896-656F-4F91-9F42-06F08A07FCA2}" destId="{50C34373-67D5-44B9-B2C4-4C8B6CA09EAA}" srcOrd="2" destOrd="0" presId="urn:microsoft.com/office/officeart/2005/8/layout/funnel1"/>
    <dgm:cxn modelId="{4568AB28-FF14-46A5-B3C3-D4B13E0A834D}" type="presParOf" srcId="{58B40896-656F-4F91-9F42-06F08A07FCA2}" destId="{9AA3FA00-A3BC-4F30-9FCF-1B8DE6C4D84A}" srcOrd="3" destOrd="0" presId="urn:microsoft.com/office/officeart/2005/8/layout/funnel1"/>
    <dgm:cxn modelId="{145524F0-9405-41DE-B9C1-A8F19CC4D1EF}" type="presParOf" srcId="{58B40896-656F-4F91-9F42-06F08A07FCA2}" destId="{0B3EF3CC-0665-487F-8576-CE1920F84295}" srcOrd="4" destOrd="0" presId="urn:microsoft.com/office/officeart/2005/8/layout/funnel1"/>
    <dgm:cxn modelId="{DA332E2D-942E-452A-9D58-08D9C138E870}" type="presParOf" srcId="{58B40896-656F-4F91-9F42-06F08A07FCA2}" destId="{E0047F25-E93F-45A9-9FC3-82D57B3074F1}" srcOrd="5" destOrd="0" presId="urn:microsoft.com/office/officeart/2005/8/layout/funnel1"/>
    <dgm:cxn modelId="{25A9094C-6E35-4DAD-A089-C53E901131C1}" type="presParOf" srcId="{58B40896-656F-4F91-9F42-06F08A07FCA2}" destId="{C0C6CC72-0AD5-4EEC-AAA0-05C0746C67F3}" srcOrd="6" destOrd="0" presId="urn:microsoft.com/office/officeart/2005/8/layout/funnel1"/>
  </dgm:cxnLst>
  <dgm:bg/>
  <dgm:whole>
    <a:ln w="38100">
      <a:solidFill>
        <a:srgbClr val="FF0000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D987B-774A-4B45-B5F8-37476BB6B190}" type="doc">
      <dgm:prSet loTypeId="urn:microsoft.com/office/officeart/2005/8/layout/radial5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78FD29-F93A-4DAB-AE33-D3E76AE6361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Mobile Operators</a:t>
          </a:r>
        </a:p>
      </dgm:t>
    </dgm:pt>
    <dgm:pt modelId="{1853EA95-6F0E-4148-9014-8C4574696BB9}" type="parTrans" cxnId="{A9D3ECF6-348A-47FB-874A-CC3B1A81AF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9AF218-ABBA-4F8B-8FF1-98538F520DA9}" type="sibTrans" cxnId="{A9D3ECF6-348A-47FB-874A-CC3B1A81AF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5A798A-8501-45FC-AE7B-A66D619D98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Network</a:t>
          </a:r>
        </a:p>
      </dgm:t>
    </dgm:pt>
    <dgm:pt modelId="{0BD124CA-BA17-424E-8E2F-B900BDAA53C5}" type="parTrans" cxnId="{4A541F68-E6AA-4741-98C1-04B0D06B569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BCC537-5A67-44FE-B3CA-7EA608C0E469}" type="sibTrans" cxnId="{4A541F68-E6AA-4741-98C1-04B0D06B569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D24788-B6F3-42BF-BC9F-CDD97F6A838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Sales/MKT</a:t>
          </a:r>
        </a:p>
      </dgm:t>
    </dgm:pt>
    <dgm:pt modelId="{383DD5D3-3A29-4C6C-A56F-F2766C7FF1D5}" type="parTrans" cxnId="{831E29CE-6105-476A-AD53-3D56272F7DA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8899C7-576C-4D62-8E5C-7B754160244C}" type="sibTrans" cxnId="{831E29CE-6105-476A-AD53-3D56272F7DA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852DFC4-6702-4DFE-8C11-E50CAB72395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Services</a:t>
          </a:r>
        </a:p>
      </dgm:t>
    </dgm:pt>
    <dgm:pt modelId="{6E029EBC-85EE-4525-8752-43924D452B12}" type="parTrans" cxnId="{11CC7B71-81D6-4CD6-B045-0B6FEC4B97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8CCE18-6363-4371-A07D-D766E03511D8}" type="sibTrans" cxnId="{11CC7B71-81D6-4CD6-B045-0B6FEC4B97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FA9641-89D8-48BC-B592-F62F145D2AAC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3DBB76F5-A77D-45A7-A032-CD76B6EDF60B}" type="parTrans" cxnId="{A79B88C1-183C-4996-B82D-76E2FBBEF3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9DC5C9-B4AA-4F28-8125-96BFA43C80E9}" type="sibTrans" cxnId="{A79B88C1-183C-4996-B82D-76E2FBBEF3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0F944D-43A3-4838-B6E4-DA0606DACE3E}" type="pres">
      <dgm:prSet presAssocID="{B2BD987B-774A-4B45-B5F8-37476BB6B19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2257001-50CF-414E-ACA9-04D376AC8FA2}" type="pres">
      <dgm:prSet presAssocID="{0978FD29-F93A-4DAB-AE33-D3E76AE63612}" presName="centerShape" presStyleLbl="node0" presStyleIdx="0" presStyleCnt="1"/>
      <dgm:spPr/>
    </dgm:pt>
    <dgm:pt modelId="{C84D14AD-3C5D-42AA-86C0-496F11AD9F9C}" type="pres">
      <dgm:prSet presAssocID="{0BD124CA-BA17-424E-8E2F-B900BDAA53C5}" presName="parTrans" presStyleLbl="sibTrans2D1" presStyleIdx="0" presStyleCnt="3"/>
      <dgm:spPr/>
    </dgm:pt>
    <dgm:pt modelId="{BDB9C294-59F1-4732-AB49-B3A1B5D1E703}" type="pres">
      <dgm:prSet presAssocID="{0BD124CA-BA17-424E-8E2F-B900BDAA53C5}" presName="connectorText" presStyleLbl="sibTrans2D1" presStyleIdx="0" presStyleCnt="3"/>
      <dgm:spPr/>
    </dgm:pt>
    <dgm:pt modelId="{E90AB829-11D5-4734-96CA-D38E50E62089}" type="pres">
      <dgm:prSet presAssocID="{C65A798A-8501-45FC-AE7B-A66D619D9824}" presName="node" presStyleLbl="node1" presStyleIdx="0" presStyleCnt="3">
        <dgm:presLayoutVars>
          <dgm:bulletEnabled val="1"/>
        </dgm:presLayoutVars>
      </dgm:prSet>
      <dgm:spPr/>
    </dgm:pt>
    <dgm:pt modelId="{3A376A4B-1C5A-4060-BEFB-BC4CE9766D4B}" type="pres">
      <dgm:prSet presAssocID="{383DD5D3-3A29-4C6C-A56F-F2766C7FF1D5}" presName="parTrans" presStyleLbl="sibTrans2D1" presStyleIdx="1" presStyleCnt="3"/>
      <dgm:spPr/>
    </dgm:pt>
    <dgm:pt modelId="{44CAA4E0-B9BE-430D-86B2-961AE9171A3D}" type="pres">
      <dgm:prSet presAssocID="{383DD5D3-3A29-4C6C-A56F-F2766C7FF1D5}" presName="connectorText" presStyleLbl="sibTrans2D1" presStyleIdx="1" presStyleCnt="3"/>
      <dgm:spPr/>
    </dgm:pt>
    <dgm:pt modelId="{51446BEE-354A-420B-834A-A6353E8EDC59}" type="pres">
      <dgm:prSet presAssocID="{A8D24788-B6F3-42BF-BC9F-CDD97F6A8388}" presName="node" presStyleLbl="node1" presStyleIdx="1" presStyleCnt="3">
        <dgm:presLayoutVars>
          <dgm:bulletEnabled val="1"/>
        </dgm:presLayoutVars>
      </dgm:prSet>
      <dgm:spPr/>
    </dgm:pt>
    <dgm:pt modelId="{1C5F1F37-1EC5-435C-9163-E4AD244A5F00}" type="pres">
      <dgm:prSet presAssocID="{6E029EBC-85EE-4525-8752-43924D452B12}" presName="parTrans" presStyleLbl="sibTrans2D1" presStyleIdx="2" presStyleCnt="3"/>
      <dgm:spPr/>
    </dgm:pt>
    <dgm:pt modelId="{83F60482-AFFC-4ADB-BF60-F42D803E3FDC}" type="pres">
      <dgm:prSet presAssocID="{6E029EBC-85EE-4525-8752-43924D452B12}" presName="connectorText" presStyleLbl="sibTrans2D1" presStyleIdx="2" presStyleCnt="3"/>
      <dgm:spPr/>
    </dgm:pt>
    <dgm:pt modelId="{EA0D6FE1-C649-4C06-B1E0-5969BFC61458}" type="pres">
      <dgm:prSet presAssocID="{F852DFC4-6702-4DFE-8C11-E50CAB723950}" presName="node" presStyleLbl="node1" presStyleIdx="2" presStyleCnt="3">
        <dgm:presLayoutVars>
          <dgm:bulletEnabled val="1"/>
        </dgm:presLayoutVars>
      </dgm:prSet>
      <dgm:spPr/>
    </dgm:pt>
  </dgm:ptLst>
  <dgm:cxnLst>
    <dgm:cxn modelId="{48CC8005-A5A3-4836-9247-B441E992F2CC}" type="presOf" srcId="{6E029EBC-85EE-4525-8752-43924D452B12}" destId="{1C5F1F37-1EC5-435C-9163-E4AD244A5F00}" srcOrd="0" destOrd="0" presId="urn:microsoft.com/office/officeart/2005/8/layout/radial5"/>
    <dgm:cxn modelId="{1417D027-1F3B-46DE-84DF-A8D9D5277CD1}" type="presOf" srcId="{383DD5D3-3A29-4C6C-A56F-F2766C7FF1D5}" destId="{44CAA4E0-B9BE-430D-86B2-961AE9171A3D}" srcOrd="1" destOrd="0" presId="urn:microsoft.com/office/officeart/2005/8/layout/radial5"/>
    <dgm:cxn modelId="{C8C2193E-9E43-4373-9DC4-78C62156EC18}" type="presOf" srcId="{C65A798A-8501-45FC-AE7B-A66D619D9824}" destId="{E90AB829-11D5-4734-96CA-D38E50E62089}" srcOrd="0" destOrd="0" presId="urn:microsoft.com/office/officeart/2005/8/layout/radial5"/>
    <dgm:cxn modelId="{9D72DB40-DFCF-448B-B284-3FFDBD465DFA}" type="presOf" srcId="{A8D24788-B6F3-42BF-BC9F-CDD97F6A8388}" destId="{51446BEE-354A-420B-834A-A6353E8EDC59}" srcOrd="0" destOrd="0" presId="urn:microsoft.com/office/officeart/2005/8/layout/radial5"/>
    <dgm:cxn modelId="{650A7C5B-BC07-42E3-8580-8264FD1FAE6A}" type="presOf" srcId="{0BD124CA-BA17-424E-8E2F-B900BDAA53C5}" destId="{C84D14AD-3C5D-42AA-86C0-496F11AD9F9C}" srcOrd="0" destOrd="0" presId="urn:microsoft.com/office/officeart/2005/8/layout/radial5"/>
    <dgm:cxn modelId="{72421966-8FAC-4D8D-9388-867790F9F988}" type="presOf" srcId="{0978FD29-F93A-4DAB-AE33-D3E76AE63612}" destId="{C2257001-50CF-414E-ACA9-04D376AC8FA2}" srcOrd="0" destOrd="0" presId="urn:microsoft.com/office/officeart/2005/8/layout/radial5"/>
    <dgm:cxn modelId="{4A541F68-E6AA-4741-98C1-04B0D06B5695}" srcId="{0978FD29-F93A-4DAB-AE33-D3E76AE63612}" destId="{C65A798A-8501-45FC-AE7B-A66D619D9824}" srcOrd="0" destOrd="0" parTransId="{0BD124CA-BA17-424E-8E2F-B900BDAA53C5}" sibTransId="{2CBCC537-5A67-44FE-B3CA-7EA608C0E469}"/>
    <dgm:cxn modelId="{11CC7B71-81D6-4CD6-B045-0B6FEC4B9766}" srcId="{0978FD29-F93A-4DAB-AE33-D3E76AE63612}" destId="{F852DFC4-6702-4DFE-8C11-E50CAB723950}" srcOrd="2" destOrd="0" parTransId="{6E029EBC-85EE-4525-8752-43924D452B12}" sibTransId="{AD8CCE18-6363-4371-A07D-D766E03511D8}"/>
    <dgm:cxn modelId="{1B2D7354-9193-471C-B549-FC7C2A13DF13}" type="presOf" srcId="{0BD124CA-BA17-424E-8E2F-B900BDAA53C5}" destId="{BDB9C294-59F1-4732-AB49-B3A1B5D1E703}" srcOrd="1" destOrd="0" presId="urn:microsoft.com/office/officeart/2005/8/layout/radial5"/>
    <dgm:cxn modelId="{5213CA76-C2F6-4772-B813-517DF2F43A52}" type="presOf" srcId="{B2BD987B-774A-4B45-B5F8-37476BB6B190}" destId="{A60F944D-43A3-4838-B6E4-DA0606DACE3E}" srcOrd="0" destOrd="0" presId="urn:microsoft.com/office/officeart/2005/8/layout/radial5"/>
    <dgm:cxn modelId="{AAF7759A-890C-4BF6-A809-62BA1F555D97}" type="presOf" srcId="{6E029EBC-85EE-4525-8752-43924D452B12}" destId="{83F60482-AFFC-4ADB-BF60-F42D803E3FDC}" srcOrd="1" destOrd="0" presId="urn:microsoft.com/office/officeart/2005/8/layout/radial5"/>
    <dgm:cxn modelId="{91E942A0-58B1-4084-A54F-B87967C5222F}" type="presOf" srcId="{F852DFC4-6702-4DFE-8C11-E50CAB723950}" destId="{EA0D6FE1-C649-4C06-B1E0-5969BFC61458}" srcOrd="0" destOrd="0" presId="urn:microsoft.com/office/officeart/2005/8/layout/radial5"/>
    <dgm:cxn modelId="{B856AAA9-FC44-4EFC-B5FA-1895AC282522}" type="presOf" srcId="{383DD5D3-3A29-4C6C-A56F-F2766C7FF1D5}" destId="{3A376A4B-1C5A-4060-BEFB-BC4CE9766D4B}" srcOrd="0" destOrd="0" presId="urn:microsoft.com/office/officeart/2005/8/layout/radial5"/>
    <dgm:cxn modelId="{A79B88C1-183C-4996-B82D-76E2FBBEF3A5}" srcId="{B2BD987B-774A-4B45-B5F8-37476BB6B190}" destId="{F3FA9641-89D8-48BC-B592-F62F145D2AAC}" srcOrd="1" destOrd="0" parTransId="{3DBB76F5-A77D-45A7-A032-CD76B6EDF60B}" sibTransId="{0A9DC5C9-B4AA-4F28-8125-96BFA43C80E9}"/>
    <dgm:cxn modelId="{831E29CE-6105-476A-AD53-3D56272F7DA7}" srcId="{0978FD29-F93A-4DAB-AE33-D3E76AE63612}" destId="{A8D24788-B6F3-42BF-BC9F-CDD97F6A8388}" srcOrd="1" destOrd="0" parTransId="{383DD5D3-3A29-4C6C-A56F-F2766C7FF1D5}" sibTransId="{B28899C7-576C-4D62-8E5C-7B754160244C}"/>
    <dgm:cxn modelId="{A9D3ECF6-348A-47FB-874A-CC3B1A81AF5B}" srcId="{B2BD987B-774A-4B45-B5F8-37476BB6B190}" destId="{0978FD29-F93A-4DAB-AE33-D3E76AE63612}" srcOrd="0" destOrd="0" parTransId="{1853EA95-6F0E-4148-9014-8C4574696BB9}" sibTransId="{079AF218-ABBA-4F8B-8FF1-98538F520DA9}"/>
    <dgm:cxn modelId="{79ABB2A2-9C15-4D8C-81D2-E2D403055D0A}" type="presParOf" srcId="{A60F944D-43A3-4838-B6E4-DA0606DACE3E}" destId="{C2257001-50CF-414E-ACA9-04D376AC8FA2}" srcOrd="0" destOrd="0" presId="urn:microsoft.com/office/officeart/2005/8/layout/radial5"/>
    <dgm:cxn modelId="{9339CF10-584A-4690-8BE7-B5A4DD655978}" type="presParOf" srcId="{A60F944D-43A3-4838-B6E4-DA0606DACE3E}" destId="{C84D14AD-3C5D-42AA-86C0-496F11AD9F9C}" srcOrd="1" destOrd="0" presId="urn:microsoft.com/office/officeart/2005/8/layout/radial5"/>
    <dgm:cxn modelId="{43EF9E56-2A0C-411D-B2A1-04322E6861A1}" type="presParOf" srcId="{C84D14AD-3C5D-42AA-86C0-496F11AD9F9C}" destId="{BDB9C294-59F1-4732-AB49-B3A1B5D1E703}" srcOrd="0" destOrd="0" presId="urn:microsoft.com/office/officeart/2005/8/layout/radial5"/>
    <dgm:cxn modelId="{D6FD7B83-0700-4DB7-8743-DB9CEE0DFA7D}" type="presParOf" srcId="{A60F944D-43A3-4838-B6E4-DA0606DACE3E}" destId="{E90AB829-11D5-4734-96CA-D38E50E62089}" srcOrd="2" destOrd="0" presId="urn:microsoft.com/office/officeart/2005/8/layout/radial5"/>
    <dgm:cxn modelId="{440F9910-9C92-4FDE-9C39-443DE5FD2DC5}" type="presParOf" srcId="{A60F944D-43A3-4838-B6E4-DA0606DACE3E}" destId="{3A376A4B-1C5A-4060-BEFB-BC4CE9766D4B}" srcOrd="3" destOrd="0" presId="urn:microsoft.com/office/officeart/2005/8/layout/radial5"/>
    <dgm:cxn modelId="{A62B0DC7-D18C-42A7-A95E-9AE0AC0272D4}" type="presParOf" srcId="{3A376A4B-1C5A-4060-BEFB-BC4CE9766D4B}" destId="{44CAA4E0-B9BE-430D-86B2-961AE9171A3D}" srcOrd="0" destOrd="0" presId="urn:microsoft.com/office/officeart/2005/8/layout/radial5"/>
    <dgm:cxn modelId="{E00F03BF-15F2-4229-8F78-249DAB2F4F69}" type="presParOf" srcId="{A60F944D-43A3-4838-B6E4-DA0606DACE3E}" destId="{51446BEE-354A-420B-834A-A6353E8EDC59}" srcOrd="4" destOrd="0" presId="urn:microsoft.com/office/officeart/2005/8/layout/radial5"/>
    <dgm:cxn modelId="{C844C83D-E427-428D-ACDA-FCCD6351BB13}" type="presParOf" srcId="{A60F944D-43A3-4838-B6E4-DA0606DACE3E}" destId="{1C5F1F37-1EC5-435C-9163-E4AD244A5F00}" srcOrd="5" destOrd="0" presId="urn:microsoft.com/office/officeart/2005/8/layout/radial5"/>
    <dgm:cxn modelId="{A49176E8-5B68-48A2-98A8-FE6292AA1FFF}" type="presParOf" srcId="{1C5F1F37-1EC5-435C-9163-E4AD244A5F00}" destId="{83F60482-AFFC-4ADB-BF60-F42D803E3FDC}" srcOrd="0" destOrd="0" presId="urn:microsoft.com/office/officeart/2005/8/layout/radial5"/>
    <dgm:cxn modelId="{7D5B27D3-C391-45AD-99E5-BE64CBB96E49}" type="presParOf" srcId="{A60F944D-43A3-4838-B6E4-DA0606DACE3E}" destId="{EA0D6FE1-C649-4C06-B1E0-5969BFC61458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E4EE6-F66A-4ADC-989B-97E0BB050DF6}">
      <dsp:nvSpPr>
        <dsp:cNvPr id="0" name=""/>
        <dsp:cNvSpPr/>
      </dsp:nvSpPr>
      <dsp:spPr>
        <a:xfrm>
          <a:off x="726129" y="91321"/>
          <a:ext cx="1812370" cy="62941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31286-F1B2-4323-86E6-375137A8930D}">
      <dsp:nvSpPr>
        <dsp:cNvPr id="0" name=""/>
        <dsp:cNvSpPr/>
      </dsp:nvSpPr>
      <dsp:spPr>
        <a:xfrm>
          <a:off x="1459507" y="1632538"/>
          <a:ext cx="351234" cy="22479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34373-67D5-44B9-B2C4-4C8B6CA09EAA}">
      <dsp:nvSpPr>
        <dsp:cNvPr id="0" name=""/>
        <dsp:cNvSpPr/>
      </dsp:nvSpPr>
      <dsp:spPr>
        <a:xfrm>
          <a:off x="792161" y="1812370"/>
          <a:ext cx="1685926" cy="42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Actionable Strategy</a:t>
          </a:r>
        </a:p>
      </dsp:txBody>
      <dsp:txXfrm>
        <a:off x="792161" y="1812370"/>
        <a:ext cx="1685926" cy="421481"/>
      </dsp:txXfrm>
    </dsp:sp>
    <dsp:sp modelId="{9AA3FA00-A3BC-4F30-9FCF-1B8DE6C4D84A}">
      <dsp:nvSpPr>
        <dsp:cNvPr id="0" name=""/>
        <dsp:cNvSpPr/>
      </dsp:nvSpPr>
      <dsp:spPr>
        <a:xfrm>
          <a:off x="1385045" y="769344"/>
          <a:ext cx="632222" cy="6322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Social media 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477632" y="861931"/>
        <a:ext cx="447048" cy="447048"/>
      </dsp:txXfrm>
    </dsp:sp>
    <dsp:sp modelId="{0B3EF3CC-0665-487F-8576-CE1920F84295}">
      <dsp:nvSpPr>
        <dsp:cNvPr id="0" name=""/>
        <dsp:cNvSpPr/>
      </dsp:nvSpPr>
      <dsp:spPr>
        <a:xfrm>
          <a:off x="932655" y="295037"/>
          <a:ext cx="632222" cy="6322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Customer data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025242" y="387624"/>
        <a:ext cx="447048" cy="447048"/>
      </dsp:txXfrm>
    </dsp:sp>
    <dsp:sp modelId="{E0047F25-E93F-45A9-9FC3-82D57B3074F1}">
      <dsp:nvSpPr>
        <dsp:cNvPr id="0" name=""/>
        <dsp:cNvSpPr/>
      </dsp:nvSpPr>
      <dsp:spPr>
        <a:xfrm>
          <a:off x="1578927" y="142179"/>
          <a:ext cx="632222" cy="6322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Network data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671514" y="234766"/>
        <a:ext cx="447048" cy="447048"/>
      </dsp:txXfrm>
    </dsp:sp>
    <dsp:sp modelId="{C0C6CC72-0AD5-4EEC-AAA0-05C0746C67F3}">
      <dsp:nvSpPr>
        <dsp:cNvPr id="0" name=""/>
        <dsp:cNvSpPr/>
      </dsp:nvSpPr>
      <dsp:spPr>
        <a:xfrm>
          <a:off x="651667" y="14049"/>
          <a:ext cx="1966914" cy="157353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57001-50CF-414E-ACA9-04D376AC8FA2}">
      <dsp:nvSpPr>
        <dsp:cNvPr id="0" name=""/>
        <dsp:cNvSpPr/>
      </dsp:nvSpPr>
      <dsp:spPr>
        <a:xfrm>
          <a:off x="1338754" y="1432547"/>
          <a:ext cx="866602" cy="866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Mobile Operators</a:t>
          </a:r>
        </a:p>
      </dsp:txBody>
      <dsp:txXfrm>
        <a:off x="1465665" y="1559458"/>
        <a:ext cx="612780" cy="612780"/>
      </dsp:txXfrm>
    </dsp:sp>
    <dsp:sp modelId="{C84D14AD-3C5D-42AA-86C0-496F11AD9F9C}">
      <dsp:nvSpPr>
        <dsp:cNvPr id="0" name=""/>
        <dsp:cNvSpPr/>
      </dsp:nvSpPr>
      <dsp:spPr>
        <a:xfrm rot="16200000">
          <a:off x="1679973" y="1116697"/>
          <a:ext cx="184164" cy="294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1707598" y="1203251"/>
        <a:ext cx="128915" cy="176786"/>
      </dsp:txXfrm>
    </dsp:sp>
    <dsp:sp modelId="{E90AB829-11D5-4734-96CA-D38E50E62089}">
      <dsp:nvSpPr>
        <dsp:cNvPr id="0" name=""/>
        <dsp:cNvSpPr/>
      </dsp:nvSpPr>
      <dsp:spPr>
        <a:xfrm>
          <a:off x="1230428" y="1813"/>
          <a:ext cx="1083253" cy="10832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Network</a:t>
          </a:r>
        </a:p>
      </dsp:txBody>
      <dsp:txXfrm>
        <a:off x="1389067" y="160452"/>
        <a:ext cx="765975" cy="765975"/>
      </dsp:txXfrm>
    </dsp:sp>
    <dsp:sp modelId="{3A376A4B-1C5A-4060-BEFB-BC4CE9766D4B}">
      <dsp:nvSpPr>
        <dsp:cNvPr id="0" name=""/>
        <dsp:cNvSpPr/>
      </dsp:nvSpPr>
      <dsp:spPr>
        <a:xfrm rot="1800000">
          <a:off x="2201172" y="2019441"/>
          <a:ext cx="184164" cy="294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2204873" y="2064558"/>
        <a:ext cx="128915" cy="176786"/>
      </dsp:txXfrm>
    </dsp:sp>
    <dsp:sp modelId="{51446BEE-354A-420B-834A-A6353E8EDC59}">
      <dsp:nvSpPr>
        <dsp:cNvPr id="0" name=""/>
        <dsp:cNvSpPr/>
      </dsp:nvSpPr>
      <dsp:spPr>
        <a:xfrm>
          <a:off x="2375668" y="1985426"/>
          <a:ext cx="1083253" cy="10832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Sales/MKT</a:t>
          </a:r>
        </a:p>
      </dsp:txBody>
      <dsp:txXfrm>
        <a:off x="2534307" y="2144065"/>
        <a:ext cx="765975" cy="765975"/>
      </dsp:txXfrm>
    </dsp:sp>
    <dsp:sp modelId="{1C5F1F37-1EC5-435C-9163-E4AD244A5F00}">
      <dsp:nvSpPr>
        <dsp:cNvPr id="0" name=""/>
        <dsp:cNvSpPr/>
      </dsp:nvSpPr>
      <dsp:spPr>
        <a:xfrm rot="9000000">
          <a:off x="1158773" y="2019441"/>
          <a:ext cx="184164" cy="294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 rot="10800000">
        <a:off x="1210321" y="2064558"/>
        <a:ext cx="128915" cy="176786"/>
      </dsp:txXfrm>
    </dsp:sp>
    <dsp:sp modelId="{EA0D6FE1-C649-4C06-B1E0-5969BFC61458}">
      <dsp:nvSpPr>
        <dsp:cNvPr id="0" name=""/>
        <dsp:cNvSpPr/>
      </dsp:nvSpPr>
      <dsp:spPr>
        <a:xfrm>
          <a:off x="85189" y="1985426"/>
          <a:ext cx="1083253" cy="10832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Services</a:t>
          </a:r>
        </a:p>
      </dsp:txBody>
      <dsp:txXfrm>
        <a:off x="243828" y="2144065"/>
        <a:ext cx="765975" cy="765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MS 7330: File Organization and Database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000">
                <a:latin typeface="Trebuchet MS" panose="020B0603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3429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6858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0287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3716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5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70" y="3879285"/>
            <a:ext cx="3934346" cy="768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1"/>
            <a:ext cx="4196953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1"/>
            <a:ext cx="4244579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9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9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 useBgFill="1">
          <p:nvSpPr>
            <p:cNvPr id="3" name="Rectangle 8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0" h="685800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083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70" y="3879285"/>
            <a:ext cx="3934346" cy="768169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7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083" y="4663393"/>
            <a:ext cx="2013821" cy="393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2"/>
            <a:ext cx="4196953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2"/>
            <a:ext cx="4244579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3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3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31357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6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tx2">
                    <a:lumMod val="75000"/>
                  </a:schemeClr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4152240"/>
            <a:ext cx="3934346" cy="7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01" y="1115736"/>
            <a:ext cx="8826099" cy="4027764"/>
          </a:xfrm>
        </p:spPr>
        <p:txBody>
          <a:bodyPr>
            <a:normAutofit/>
          </a:bodyPr>
          <a:lstStyle>
            <a:lvl1pPr marL="130969" indent="-130969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5085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4" y="4694954"/>
            <a:ext cx="1852411" cy="361678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41" r:id="rId14"/>
    <p:sldLayoutId id="2147483729" r:id="rId15"/>
    <p:sldLayoutId id="2147483730" r:id="rId16"/>
    <p:sldLayoutId id="2147483731" r:id="rId17"/>
    <p:sldLayoutId id="2147483732" r:id="rId18"/>
    <p:sldLayoutId id="2147483740" r:id="rId19"/>
    <p:sldLayoutId id="2147483733" r:id="rId20"/>
    <p:sldLayoutId id="2147483735" r:id="rId21"/>
    <p:sldLayoutId id="2147483736" r:id="rId22"/>
    <p:sldLayoutId id="2147483737" r:id="rId23"/>
    <p:sldLayoutId id="2147483738" r:id="rId24"/>
    <p:sldLayoutId id="2147483739" r:id="rId2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hf hdr="0" dt="0"/>
  <p:txStyles>
    <p:titleStyle>
      <a:lvl1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2">
              <a:lumMod val="75000"/>
            </a:schemeClr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2pPr>
      <a:lvl3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3pPr>
      <a:lvl4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4pPr>
      <a:lvl5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5pPr>
      <a:lvl6pPr marL="25717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6pPr>
      <a:lvl7pPr marL="51435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7pPr>
      <a:lvl8pPr marL="77152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8pPr>
      <a:lvl9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76213" indent="-176213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1313" indent="-147638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482204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675085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867966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548122"/>
            <a:ext cx="4543044" cy="2391713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/>
              <a:t> Big Data Analytics in Mobile Telecom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1200" dirty="0"/>
              <a:t>MS 7330: File Organization and Database Management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Paritosh Rai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ID: 47998747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699E60F-580A-4C0C-87C2-5B58DB074043}"/>
              </a:ext>
            </a:extLst>
          </p:cNvPr>
          <p:cNvSpPr txBox="1">
            <a:spLocks/>
          </p:cNvSpPr>
          <p:nvPr/>
        </p:nvSpPr>
        <p:spPr bwMode="auto">
          <a:xfrm>
            <a:off x="4615450" y="3668481"/>
            <a:ext cx="4456143" cy="34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None/>
              <a:defRPr sz="1600" i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92881" indent="0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None/>
              <a:defRPr sz="675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85763" indent="0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None/>
              <a:defRPr sz="59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78644" indent="0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None/>
              <a:defRPr sz="506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525" indent="0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None/>
              <a:defRPr sz="506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SUPERVISED BY: Prof. Yasser Omar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100FB-5659-4A79-AED6-3C13761A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164" y="120371"/>
            <a:ext cx="861406" cy="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1AC3-DB5D-46E4-932D-CCC1A1DE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9" y="19050"/>
            <a:ext cx="9144000" cy="1181100"/>
          </a:xfrm>
        </p:spPr>
        <p:txBody>
          <a:bodyPr/>
          <a:lstStyle/>
          <a:p>
            <a:r>
              <a:rPr lang="en-US" sz="32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Research on Telecom Big Data Platform of LTE/5G Mobile Networks (IEEE)</a:t>
            </a:r>
            <a:br>
              <a:rPr lang="en-US" sz="3600" i="1" dirty="0">
                <a:solidFill>
                  <a:schemeClr val="tx2">
                    <a:lumMod val="50000"/>
                  </a:schemeClr>
                </a:solidFill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</a:b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Authors: Lexi Xu ,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YueCao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,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Haochen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, Chen Sun ,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TaoZhang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,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Binyuan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Wen ,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XinzhouCheng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,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ChuntaoSong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, Xin He</a:t>
            </a:r>
            <a:b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en-US" sz="2000" i="1" dirty="0">
              <a:solidFill>
                <a:schemeClr val="tx2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B0B73F-B930-4C4B-A939-0E4C87647D0F}"/>
              </a:ext>
            </a:extLst>
          </p:cNvPr>
          <p:cNvSpPr/>
          <p:nvPr/>
        </p:nvSpPr>
        <p:spPr>
          <a:xfrm>
            <a:off x="160749" y="1681392"/>
            <a:ext cx="2784895" cy="32918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Discuss the multi-layered big data architecture to process fast-flowing and changing information with evolving mobile technology leveraging network and customer data.</a:t>
            </a:r>
          </a:p>
          <a:p>
            <a:pPr algn="ctr"/>
            <a:endParaRPr lang="en-US" u="sng" dirty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Dataset:</a:t>
            </a:r>
            <a:r>
              <a:rPr lang="en-US" dirty="0">
                <a:solidFill>
                  <a:srgbClr val="002060"/>
                </a:solidFill>
              </a:rPr>
              <a:t> CDR, OMC (config info), ecommerce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Tools:</a:t>
            </a:r>
            <a:r>
              <a:rPr lang="en-US" dirty="0">
                <a:solidFill>
                  <a:srgbClr val="002060"/>
                </a:solidFill>
              </a:rPr>
              <a:t> Hadoop, SQL Server, MySQL, No SQL (MongoDB), Spark, Map Reduce, Hive and Impala.  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779A46-0649-4C96-8E93-6CE614332A64}"/>
              </a:ext>
            </a:extLst>
          </p:cNvPr>
          <p:cNvSpPr/>
          <p:nvPr/>
        </p:nvSpPr>
        <p:spPr>
          <a:xfrm>
            <a:off x="3274617" y="1581086"/>
            <a:ext cx="2784895" cy="341116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paper discusses multiple techniques to get data ready for processing, including extraction, filtering (cleaning), transformation, and desensitization (for encrypted data).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9EC4CF-3470-4569-A925-493352D092A7}"/>
              </a:ext>
            </a:extLst>
          </p:cNvPr>
          <p:cNvSpPr/>
          <p:nvPr/>
        </p:nvSpPr>
        <p:spPr>
          <a:xfrm>
            <a:off x="6300736" y="1230997"/>
            <a:ext cx="2784895" cy="161760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Advantage: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Architecture built keeping in mind 5G rollout.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Right balance of network and customer information.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FE54CF-90CF-46F0-8AC3-9E6279EF8F52}"/>
              </a:ext>
            </a:extLst>
          </p:cNvPr>
          <p:cNvSpPr/>
          <p:nvPr/>
        </p:nvSpPr>
        <p:spPr>
          <a:xfrm>
            <a:off x="6300736" y="2903933"/>
            <a:ext cx="2784895" cy="168103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Disadvantage: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Need discussion on IoT, OTT, and video as one of critical data sources.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Lack of processing of social media and geodata.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1A623E-FCEF-4D90-8E68-E1E6E4F0DB58}"/>
              </a:ext>
            </a:extLst>
          </p:cNvPr>
          <p:cNvSpPr/>
          <p:nvPr/>
        </p:nvSpPr>
        <p:spPr>
          <a:xfrm>
            <a:off x="347889" y="1181100"/>
            <a:ext cx="2353454" cy="399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Objective of Paper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352D68-4720-495D-8FA6-29A7AFA55216}"/>
              </a:ext>
            </a:extLst>
          </p:cNvPr>
          <p:cNvSpPr/>
          <p:nvPr/>
        </p:nvSpPr>
        <p:spPr>
          <a:xfrm>
            <a:off x="3490337" y="1120999"/>
            <a:ext cx="2353454" cy="399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Technique Used</a:t>
            </a:r>
          </a:p>
        </p:txBody>
      </p:sp>
    </p:spTree>
    <p:extLst>
      <p:ext uri="{BB962C8B-B14F-4D97-AF65-F5344CB8AC3E}">
        <p14:creationId xmlns:p14="http://schemas.microsoft.com/office/powerpoint/2010/main" val="26604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E646-0464-4602-98F7-6D19F8CA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B563AD-3AB7-42D7-8AE8-4C57E5E9CBCE}"/>
              </a:ext>
            </a:extLst>
          </p:cNvPr>
          <p:cNvSpPr/>
          <p:nvPr/>
        </p:nvSpPr>
        <p:spPr>
          <a:xfrm>
            <a:off x="171079" y="2337196"/>
            <a:ext cx="2784895" cy="1102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</a:rPr>
              <a:t>The paper focuses on Leveraging multiple tools to process the data to deliver a high processing rate.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ECE367-0736-4E91-A59F-AAA62CEA3C96}"/>
              </a:ext>
            </a:extLst>
          </p:cNvPr>
          <p:cNvSpPr/>
          <p:nvPr/>
        </p:nvSpPr>
        <p:spPr>
          <a:xfrm>
            <a:off x="347889" y="1680453"/>
            <a:ext cx="2353454" cy="399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Paper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D2A8A3-7EA1-4E2A-87B9-3A20B084DCD7}"/>
              </a:ext>
            </a:extLst>
          </p:cNvPr>
          <p:cNvSpPr/>
          <p:nvPr/>
        </p:nvSpPr>
        <p:spPr>
          <a:xfrm>
            <a:off x="3129589" y="2337196"/>
            <a:ext cx="2784895" cy="1102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</a:rPr>
              <a:t>Focuses on multiple data mining technique to process real-time data to find hidden and interesting patterns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E45169-C3A3-44C0-B90F-65629142A2CB}"/>
              </a:ext>
            </a:extLst>
          </p:cNvPr>
          <p:cNvSpPr/>
          <p:nvPr/>
        </p:nvSpPr>
        <p:spPr>
          <a:xfrm>
            <a:off x="3306399" y="1680453"/>
            <a:ext cx="2353454" cy="399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Paper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5FA6F3-B2AD-445B-A7CB-D1A76DEE4D80}"/>
              </a:ext>
            </a:extLst>
          </p:cNvPr>
          <p:cNvSpPr/>
          <p:nvPr/>
        </p:nvSpPr>
        <p:spPr>
          <a:xfrm>
            <a:off x="6113449" y="2337196"/>
            <a:ext cx="2784895" cy="1102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</a:rPr>
              <a:t>Discusses multi-layered big data architecture to process fast-flowing and changing info with evolving technology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8C799C-06C5-4682-9B77-73D1868B3507}"/>
              </a:ext>
            </a:extLst>
          </p:cNvPr>
          <p:cNvSpPr/>
          <p:nvPr/>
        </p:nvSpPr>
        <p:spPr>
          <a:xfrm>
            <a:off x="6290259" y="1680453"/>
            <a:ext cx="2353454" cy="399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Paper 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1E1A6F-A0BF-4DA2-8D71-B76F913ADE8F}"/>
              </a:ext>
            </a:extLst>
          </p:cNvPr>
          <p:cNvSpPr/>
          <p:nvPr/>
        </p:nvSpPr>
        <p:spPr>
          <a:xfrm>
            <a:off x="171079" y="3819730"/>
            <a:ext cx="2784894" cy="84283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Performance: Average loading for Oracle is 1.2 MB/S vs. BDP is 10.7 MB/S.</a:t>
            </a:r>
          </a:p>
          <a:p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BDP takes 1/10 of execution time than oracle or better.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A837AC1-C629-4D25-A235-B026E56A7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1" y="3758263"/>
            <a:ext cx="2926790" cy="94958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2EF6D0A-4A73-4E21-9DB4-456790639192}"/>
              </a:ext>
            </a:extLst>
          </p:cNvPr>
          <p:cNvSpPr/>
          <p:nvPr/>
        </p:nvSpPr>
        <p:spPr>
          <a:xfrm>
            <a:off x="3129590" y="3819730"/>
            <a:ext cx="2784894" cy="84283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Performance:</a:t>
            </a:r>
          </a:p>
          <a:p>
            <a:r>
              <a:rPr lang="en-US" sz="900" dirty="0" err="1">
                <a:solidFill>
                  <a:schemeClr val="tx2">
                    <a:lumMod val="50000"/>
                  </a:schemeClr>
                </a:solidFill>
              </a:rPr>
              <a:t>RHadoop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 outperforms R by factor of 2</a:t>
            </a:r>
          </a:p>
          <a:p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Multiple Regression Accuracy of 62.6% </a:t>
            </a:r>
          </a:p>
          <a:p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Random Forest gave best RMSE : 0.0825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462004-2908-4D95-9AAE-31D9DB7F9531}"/>
              </a:ext>
            </a:extLst>
          </p:cNvPr>
          <p:cNvSpPr/>
          <p:nvPr/>
        </p:nvSpPr>
        <p:spPr>
          <a:xfrm>
            <a:off x="6113450" y="3819730"/>
            <a:ext cx="2784894" cy="84283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Performance: No quantification but talks about reliable and high-efficient performance.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6E0512-3664-4D31-94B7-9039810E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89" y="3729863"/>
            <a:ext cx="2823805" cy="1006386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B495D04-52AF-47CA-AEA6-C2E470006729}"/>
              </a:ext>
            </a:extLst>
          </p:cNvPr>
          <p:cNvSpPr/>
          <p:nvPr/>
        </p:nvSpPr>
        <p:spPr>
          <a:xfrm>
            <a:off x="147148" y="890049"/>
            <a:ext cx="8849704" cy="58210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</a:rPr>
              <a:t>Three papers discussed here bring three different aspect of implementation of Big Data Platform: 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   </a:t>
            </a:r>
            <a:r>
              <a:rPr lang="en-US" dirty="0">
                <a:solidFill>
                  <a:srgbClr val="002060"/>
                </a:solidFill>
              </a:rPr>
              <a:t>Tools			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 Processing Technique			❸  Architecture	</a:t>
            </a:r>
            <a:r>
              <a:rPr lang="en-US" dirty="0">
                <a:solidFill>
                  <a:srgbClr val="002060"/>
                </a:solidFill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45092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CFA1-3D7F-429F-976A-59789A19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BD5345-32EA-47A0-BB77-5A6671DC0BB6}"/>
              </a:ext>
            </a:extLst>
          </p:cNvPr>
          <p:cNvSpPr/>
          <p:nvPr/>
        </p:nvSpPr>
        <p:spPr>
          <a:xfrm>
            <a:off x="523875" y="831851"/>
            <a:ext cx="8302224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1B5E81-F4BB-42B4-A257-64295B08D4EF}"/>
              </a:ext>
            </a:extLst>
          </p:cNvPr>
          <p:cNvSpPr/>
          <p:nvPr/>
        </p:nvSpPr>
        <p:spPr>
          <a:xfrm>
            <a:off x="523875" y="1308097"/>
            <a:ext cx="8302224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Research Motivation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1ACD19-E08E-4135-9E4A-DE456AB30512}"/>
              </a:ext>
            </a:extLst>
          </p:cNvPr>
          <p:cNvSpPr/>
          <p:nvPr/>
        </p:nvSpPr>
        <p:spPr>
          <a:xfrm>
            <a:off x="523875" y="1746244"/>
            <a:ext cx="8302224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9AC66C-9ABE-4DE0-AEEC-00C8E9776717}"/>
              </a:ext>
            </a:extLst>
          </p:cNvPr>
          <p:cNvSpPr/>
          <p:nvPr/>
        </p:nvSpPr>
        <p:spPr>
          <a:xfrm>
            <a:off x="523875" y="2212968"/>
            <a:ext cx="8302224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35A484-39C5-48D8-859D-A9474D02E281}"/>
              </a:ext>
            </a:extLst>
          </p:cNvPr>
          <p:cNvSpPr/>
          <p:nvPr/>
        </p:nvSpPr>
        <p:spPr>
          <a:xfrm>
            <a:off x="523875" y="2651127"/>
            <a:ext cx="8302224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Research Objective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27343D-3D59-47FA-9318-1D80872FCA82}"/>
              </a:ext>
            </a:extLst>
          </p:cNvPr>
          <p:cNvSpPr/>
          <p:nvPr/>
        </p:nvSpPr>
        <p:spPr>
          <a:xfrm>
            <a:off x="523875" y="3089286"/>
            <a:ext cx="8302224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Literature Review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310CE7-7694-402A-9B8F-FDB81E81729A}"/>
              </a:ext>
            </a:extLst>
          </p:cNvPr>
          <p:cNvSpPr/>
          <p:nvPr/>
        </p:nvSpPr>
        <p:spPr>
          <a:xfrm>
            <a:off x="523875" y="3527445"/>
            <a:ext cx="8302224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Literature Review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A68AE8-5640-4A09-8911-E5F2B3FAFF5C}"/>
              </a:ext>
            </a:extLst>
          </p:cNvPr>
          <p:cNvSpPr/>
          <p:nvPr/>
        </p:nvSpPr>
        <p:spPr>
          <a:xfrm>
            <a:off x="523875" y="3971924"/>
            <a:ext cx="8302224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Literature Review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F5A1A6-62F5-4B8E-8509-F5BC0C72CE10}"/>
              </a:ext>
            </a:extLst>
          </p:cNvPr>
          <p:cNvSpPr/>
          <p:nvPr/>
        </p:nvSpPr>
        <p:spPr>
          <a:xfrm>
            <a:off x="523875" y="4416403"/>
            <a:ext cx="8302224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064B3-AFDD-4431-A908-AB8C3DAD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481" y="69108"/>
            <a:ext cx="750592" cy="6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0B7AAEB-C1A6-4BA3-9A2A-4FA4FF4FEF1E}"/>
              </a:ext>
            </a:extLst>
          </p:cNvPr>
          <p:cNvSpPr txBox="1">
            <a:spLocks/>
          </p:cNvSpPr>
          <p:nvPr/>
        </p:nvSpPr>
        <p:spPr bwMode="auto">
          <a:xfrm>
            <a:off x="317901" y="55308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385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75000"/>
                  </a:schemeClr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  <a:lvl2pPr algn="l" defTabSz="385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25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algn="l" defTabSz="385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25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algn="l" defTabSz="385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25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algn="l" defTabSz="3857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25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7175" algn="l" defTabSz="3857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25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514350" algn="l" defTabSz="3857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25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771525" algn="l" defTabSz="3857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25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1028700" algn="l" defTabSz="3857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25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pPr algn="l"/>
            <a:r>
              <a:rPr lang="en-US" dirty="0"/>
              <a:t>Introduction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651876-2E2D-4758-AA0F-25AA645D6018}"/>
              </a:ext>
            </a:extLst>
          </p:cNvPr>
          <p:cNvSpPr/>
          <p:nvPr/>
        </p:nvSpPr>
        <p:spPr>
          <a:xfrm>
            <a:off x="286016" y="876300"/>
            <a:ext cx="4057650" cy="27305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an enormous growth of data traffic on the mobile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generated in different forms, structured, unstructured, and semi-structured.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critical for Mobile Telecom Operators (MTOs) to harness the data generated by and on the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synergy among different data sources and build network growth strategy and marketing campaigns.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6CDE67-774F-4F39-B375-40AEC051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42" y="127000"/>
            <a:ext cx="2838716" cy="17631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A24045-3ED6-4DE4-98BF-AC81643FB4DD}"/>
              </a:ext>
            </a:extLst>
          </p:cNvPr>
          <p:cNvSpPr/>
          <p:nvPr/>
        </p:nvSpPr>
        <p:spPr>
          <a:xfrm>
            <a:off x="6338149" y="344233"/>
            <a:ext cx="1619250" cy="6032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2060"/>
                </a:solidFill>
              </a:rPr>
              <a:t>Seven-Fold growth forecasted in Global mobile traffic between 2017 to 2022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4FF92A2-6F04-4A37-9D2D-9D654485E7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546123"/>
              </p:ext>
            </p:extLst>
          </p:nvPr>
        </p:nvGraphicFramePr>
        <p:xfrm>
          <a:off x="5587734" y="2210378"/>
          <a:ext cx="3270250" cy="2247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0881DA0-E3A0-49FB-BC05-50DA98208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8284" y="4008560"/>
            <a:ext cx="1568716" cy="10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788844D-4500-4ADD-B4F5-44EE27805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32" y="1897085"/>
            <a:ext cx="988979" cy="87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17F19B0-ECFD-49DA-9D42-9F7952928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729621"/>
              </p:ext>
            </p:extLst>
          </p:nvPr>
        </p:nvGraphicFramePr>
        <p:xfrm>
          <a:off x="0" y="1514476"/>
          <a:ext cx="3544111" cy="3070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2AEEE59F-15B2-4348-AE46-26DF172182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5327" y="4316995"/>
            <a:ext cx="1188902" cy="5359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59E7B-6C65-41E9-80C9-A8FA79FC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RESERCH MOTIVATION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F9BAE3-E51C-4A58-A232-5BBC5B0E25F8}"/>
              </a:ext>
            </a:extLst>
          </p:cNvPr>
          <p:cNvSpPr/>
          <p:nvPr/>
        </p:nvSpPr>
        <p:spPr>
          <a:xfrm>
            <a:off x="2779949" y="894369"/>
            <a:ext cx="4813300" cy="102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Get the right tools and system to drive fast data-driven decision making with accuracy and actionable insight.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6D1BC0-644E-418A-AF16-035C5E35C272}"/>
              </a:ext>
            </a:extLst>
          </p:cNvPr>
          <p:cNvSpPr/>
          <p:nvPr/>
        </p:nvSpPr>
        <p:spPr>
          <a:xfrm>
            <a:off x="4014281" y="3267074"/>
            <a:ext cx="5071353" cy="1181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During COVID19, MTOs remodel, readjust, and re-evolve the network to accumulate the drastic change in customer data usage (type and location).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2F38F0-51FD-4B81-88F8-B41D1F8490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9337" y="131462"/>
            <a:ext cx="1246863" cy="7035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81AE47-24E1-432E-920F-4F2FDAC3D3A8}"/>
              </a:ext>
            </a:extLst>
          </p:cNvPr>
          <p:cNvSpPr/>
          <p:nvPr/>
        </p:nvSpPr>
        <p:spPr>
          <a:xfrm>
            <a:off x="3366176" y="2215387"/>
            <a:ext cx="5013798" cy="75301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Leverage the data information to enhance the network and monetize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4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102C-0DA5-4797-B4EA-CB2C6DC6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71E2FB-AF64-4697-9649-0F062F73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92" y="192562"/>
            <a:ext cx="2063397" cy="216418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CA95CC-2D86-412F-91EC-79F6AB742D5C}"/>
              </a:ext>
            </a:extLst>
          </p:cNvPr>
          <p:cNvSpPr/>
          <p:nvPr/>
        </p:nvSpPr>
        <p:spPr>
          <a:xfrm>
            <a:off x="5492794" y="2786759"/>
            <a:ext cx="3561008" cy="16277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Multiple data stream from multiple data sources throws multiple data challenges for MTOs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Generate 5V if Big Data: Variety, Velocity, Volume, Veracity, and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FCA92-18C4-491A-80FA-A4D9C027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3" y="789981"/>
            <a:ext cx="4295207" cy="2573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C44248-292B-4691-8B6B-D6E02D77A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25" y="3363947"/>
            <a:ext cx="2702309" cy="1685550"/>
          </a:xfrm>
          <a:prstGeom prst="rect">
            <a:avLst/>
          </a:prstGeom>
        </p:spPr>
      </p:pic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4277219B-9E5B-4EE1-842A-CEB50E2FFD51}"/>
              </a:ext>
            </a:extLst>
          </p:cNvPr>
          <p:cNvSpPr/>
          <p:nvPr/>
        </p:nvSpPr>
        <p:spPr>
          <a:xfrm>
            <a:off x="2866738" y="3821740"/>
            <a:ext cx="2399489" cy="1063558"/>
          </a:xfrm>
          <a:prstGeom prst="left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Build a multi-layer Enterprise Data Architecture to process 5Vs of Big Data</a:t>
            </a:r>
          </a:p>
        </p:txBody>
      </p:sp>
    </p:spTree>
    <p:extLst>
      <p:ext uri="{BB962C8B-B14F-4D97-AF65-F5344CB8AC3E}">
        <p14:creationId xmlns:p14="http://schemas.microsoft.com/office/powerpoint/2010/main" val="87911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3AA908-90E7-416F-8C14-386D55D6D2E5}"/>
              </a:ext>
            </a:extLst>
          </p:cNvPr>
          <p:cNvSpPr/>
          <p:nvPr/>
        </p:nvSpPr>
        <p:spPr>
          <a:xfrm>
            <a:off x="315468" y="1121922"/>
            <a:ext cx="3984157" cy="53826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B9BA76-1B16-4822-9746-48FF3450345C}"/>
              </a:ext>
            </a:extLst>
          </p:cNvPr>
          <p:cNvSpPr/>
          <p:nvPr/>
        </p:nvSpPr>
        <p:spPr>
          <a:xfrm>
            <a:off x="4629150" y="1705583"/>
            <a:ext cx="4322344" cy="17769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436C57F-BC2F-4DE4-B3EA-1BE3AE0B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469" y="1121922"/>
            <a:ext cx="4182714" cy="385497"/>
          </a:xfrm>
        </p:spPr>
        <p:txBody>
          <a:bodyPr/>
          <a:lstStyle/>
          <a:p>
            <a:r>
              <a:rPr lang="en-US" sz="2000" dirty="0"/>
              <a:t>Three key objectives of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04167-4300-4586-84AA-C619B39F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33" y="1802606"/>
            <a:ext cx="2767986" cy="2763441"/>
          </a:xfrm>
          <a:prstGeom prst="rect">
            <a:avLst/>
          </a:prstGeom>
          <a:noFill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D475E-173E-4C7D-B6A2-0E33D283657C}"/>
              </a:ext>
            </a:extLst>
          </p:cNvPr>
          <p:cNvSpPr/>
          <p:nvPr/>
        </p:nvSpPr>
        <p:spPr bwMode="auto">
          <a:xfrm>
            <a:off x="4629150" y="1802607"/>
            <a:ext cx="4322344" cy="167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defTabSz="385763" eaLnBrk="0" fontAlgn="base" hangingPunct="0">
              <a:lnSpc>
                <a:spcPct val="90000"/>
              </a:lnSpc>
              <a:spcAft>
                <a:spcPts val="675"/>
              </a:spcAft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effectLst/>
              </a:rPr>
              <a:t>This research aims to compare different models and find the Big Data Architecture that can be fastest, accurate, and provide a 360-degree view to optimize customer experiences leveraging multiple data sources.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33738-9546-415D-B001-B11AAF3A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kern="1200">
                <a:latin typeface="Palatino Linotype" panose="02040502050505030304" pitchFamily="18" charset="0"/>
                <a:ea typeface="+mj-ea"/>
                <a:cs typeface="+mj-cs"/>
              </a:rPr>
              <a:t>Research Objective</a:t>
            </a:r>
          </a:p>
        </p:txBody>
      </p:sp>
    </p:spTree>
    <p:extLst>
      <p:ext uri="{BB962C8B-B14F-4D97-AF65-F5344CB8AC3E}">
        <p14:creationId xmlns:p14="http://schemas.microsoft.com/office/powerpoint/2010/main" val="101422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BE93-A416-4632-8B16-B664B52D3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382609"/>
            <a:ext cx="4444460" cy="61174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LITERTURE REVIEW</a:t>
            </a:r>
            <a:endParaRPr lang="en-US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914F79-5ADB-47E9-A6AA-63B0D9A29EF3}"/>
              </a:ext>
            </a:extLst>
          </p:cNvPr>
          <p:cNvSpPr/>
          <p:nvPr/>
        </p:nvSpPr>
        <p:spPr>
          <a:xfrm>
            <a:off x="4752304" y="1648496"/>
            <a:ext cx="4211392" cy="61174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chemeClr val="tx2">
                    <a:lumMod val="50000"/>
                  </a:schemeClr>
                </a:solidFill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The Research of Big Data Architecture on Telecom Industry (IEEE)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766A02-E42B-4CFA-98DC-974350E619CD}"/>
              </a:ext>
            </a:extLst>
          </p:cNvPr>
          <p:cNvSpPr/>
          <p:nvPr/>
        </p:nvSpPr>
        <p:spPr>
          <a:xfrm>
            <a:off x="4787118" y="2592947"/>
            <a:ext cx="4211392" cy="61174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chemeClr val="tx2">
                    <a:lumMod val="50000"/>
                  </a:schemeClr>
                </a:solidFill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Big Data Analytics in Telecommunication using state-of-the-art Big Data Framework in a Distributed Computing Environment (IEEE)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51BF8-84A5-4458-8CDE-CCF3F05C3839}"/>
              </a:ext>
            </a:extLst>
          </p:cNvPr>
          <p:cNvSpPr/>
          <p:nvPr/>
        </p:nvSpPr>
        <p:spPr>
          <a:xfrm>
            <a:off x="4752304" y="3537398"/>
            <a:ext cx="4211392" cy="61174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chemeClr val="tx2">
                    <a:lumMod val="50000"/>
                  </a:schemeClr>
                </a:solidFill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Research on Telecom Big Data Platform of LTE/5G Mobile Networks (IEEE)</a:t>
            </a:r>
          </a:p>
        </p:txBody>
      </p:sp>
    </p:spTree>
    <p:extLst>
      <p:ext uri="{BB962C8B-B14F-4D97-AF65-F5344CB8AC3E}">
        <p14:creationId xmlns:p14="http://schemas.microsoft.com/office/powerpoint/2010/main" val="306521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1AC3-DB5D-46E4-932D-CCC1A1DE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>
                <a:solidFill>
                  <a:schemeClr val="tx2">
                    <a:lumMod val="50000"/>
                  </a:schemeClr>
                </a:solidFill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The Research of Big Data Architecture on Telecom Industry (IEEE)</a:t>
            </a:r>
            <a:br>
              <a:rPr lang="en-US" sz="3600" i="1" dirty="0">
                <a:solidFill>
                  <a:schemeClr val="tx2">
                    <a:lumMod val="50000"/>
                  </a:schemeClr>
                </a:solidFill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</a:b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Authors: Fei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Su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Yi Peng, Xu Mao, 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Xinzhou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Cheng, Weiwei Chen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B0B73F-B930-4C4B-A939-0E4C87647D0F}"/>
              </a:ext>
            </a:extLst>
          </p:cNvPr>
          <p:cNvSpPr/>
          <p:nvPr/>
        </p:nvSpPr>
        <p:spPr>
          <a:xfrm>
            <a:off x="132169" y="1640732"/>
            <a:ext cx="2784895" cy="32918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</a:rPr>
              <a:t>Paper discusses how to collect, parse, and analyze enormous data generated by the network and other sources to make a critical time-sensitive decision.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Dataset:</a:t>
            </a:r>
            <a:r>
              <a:rPr lang="en-US" dirty="0">
                <a:solidFill>
                  <a:srgbClr val="002060"/>
                </a:solidFill>
              </a:rPr>
              <a:t> CDR, OMC, twitter, GPS, Kafka, fumes …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Tools:</a:t>
            </a:r>
            <a:r>
              <a:rPr lang="en-US" dirty="0">
                <a:solidFill>
                  <a:srgbClr val="002060"/>
                </a:solidFill>
              </a:rPr>
              <a:t> Hadoop, Spark &amp; Strom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779A46-0649-4C96-8E93-6CE614332A64}"/>
              </a:ext>
            </a:extLst>
          </p:cNvPr>
          <p:cNvSpPr/>
          <p:nvPr/>
        </p:nvSpPr>
        <p:spPr>
          <a:xfrm>
            <a:off x="3274617" y="1581086"/>
            <a:ext cx="2784895" cy="341116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</a:rPr>
              <a:t>•The paper discusses the adoption of an open-source framework. 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•Hadoop Architecture is built with redundancy. 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•Spark is used for fast and large-scale data processing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•Strom to process real-time data enabling scaling and fault tolerance 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9EC4CF-3470-4569-A925-493352D092A7}"/>
              </a:ext>
            </a:extLst>
          </p:cNvPr>
          <p:cNvSpPr/>
          <p:nvPr/>
        </p:nvSpPr>
        <p:spPr>
          <a:xfrm>
            <a:off x="6300736" y="772285"/>
            <a:ext cx="2784895" cy="161760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Advantage: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Open source fault-tolerant fast processing framework.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Leverages multiple tools to meet growing fast-evolving real-time data.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FE54CF-90CF-46F0-8AC3-9E6279EF8F52}"/>
              </a:ext>
            </a:extLst>
          </p:cNvPr>
          <p:cNvSpPr/>
          <p:nvPr/>
        </p:nvSpPr>
        <p:spPr>
          <a:xfrm>
            <a:off x="6300736" y="2477868"/>
            <a:ext cx="2784895" cy="16176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Disadvantage: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Can create interoperability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 special tool for video processing. (video is 50% of data on telecom)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1A623E-FCEF-4D90-8E68-E1E6E4F0DB58}"/>
              </a:ext>
            </a:extLst>
          </p:cNvPr>
          <p:cNvSpPr/>
          <p:nvPr/>
        </p:nvSpPr>
        <p:spPr>
          <a:xfrm>
            <a:off x="347889" y="1181100"/>
            <a:ext cx="2353454" cy="399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Objective of Paper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352D68-4720-495D-8FA6-29A7AFA55216}"/>
              </a:ext>
            </a:extLst>
          </p:cNvPr>
          <p:cNvSpPr/>
          <p:nvPr/>
        </p:nvSpPr>
        <p:spPr>
          <a:xfrm>
            <a:off x="3490337" y="1120999"/>
            <a:ext cx="2353454" cy="399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Technique Used</a:t>
            </a:r>
          </a:p>
        </p:txBody>
      </p:sp>
    </p:spTree>
    <p:extLst>
      <p:ext uri="{BB962C8B-B14F-4D97-AF65-F5344CB8AC3E}">
        <p14:creationId xmlns:p14="http://schemas.microsoft.com/office/powerpoint/2010/main" val="45628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1AC3-DB5D-46E4-932D-CCC1A1DE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Big Data Analytics in Telecommunication using state-of-the-art Big Data Framework in a Distributed Computing Environment: A Case Study (IEEE)</a:t>
            </a:r>
            <a:b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Authors: </a:t>
            </a: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Mohit </a:t>
            </a:r>
            <a:r>
              <a:rPr lang="en-US" sz="1400" i="1" dirty="0" err="1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Ved</a:t>
            </a:r>
            <a:r>
              <a:rPr lang="en-US" sz="14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and </a:t>
            </a:r>
            <a:r>
              <a:rPr lang="en-US" sz="1400" i="1" dirty="0" err="1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Rizwanahmed</a:t>
            </a:r>
            <a:r>
              <a:rPr lang="en-US" sz="1400" i="1" dirty="0">
                <a:solidFill>
                  <a:schemeClr val="tx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B</a:t>
            </a:r>
            <a:b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B0B73F-B930-4C4B-A939-0E4C87647D0F}"/>
              </a:ext>
            </a:extLst>
          </p:cNvPr>
          <p:cNvSpPr/>
          <p:nvPr/>
        </p:nvSpPr>
        <p:spPr>
          <a:xfrm>
            <a:off x="132169" y="1640732"/>
            <a:ext cx="2784895" cy="32918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Leverage multiple data mining techniques to process real-time data to find hidden and interesting patterns from telecom data.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Dataset:</a:t>
            </a:r>
            <a:r>
              <a:rPr lang="en-US" dirty="0">
                <a:solidFill>
                  <a:srgbClr val="002060"/>
                </a:solidFill>
              </a:rPr>
              <a:t> CDR: Call Detail Record</a:t>
            </a:r>
          </a:p>
          <a:p>
            <a:r>
              <a:rPr lang="en-US" u="sng" dirty="0">
                <a:solidFill>
                  <a:srgbClr val="002060"/>
                </a:solidFill>
              </a:rPr>
              <a:t>Tools: </a:t>
            </a:r>
            <a:r>
              <a:rPr lang="en-US" dirty="0" err="1">
                <a:solidFill>
                  <a:srgbClr val="002060"/>
                </a:solidFill>
              </a:rPr>
              <a:t>Rhadoop</a:t>
            </a:r>
            <a:r>
              <a:rPr lang="en-US" dirty="0">
                <a:solidFill>
                  <a:srgbClr val="002060"/>
                </a:solidFill>
              </a:rPr>
              <a:t>, R Statistical language and Apache Hadoop on super computing infrastructure of C-DAC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779A46-0649-4C96-8E93-6CE614332A64}"/>
              </a:ext>
            </a:extLst>
          </p:cNvPr>
          <p:cNvSpPr/>
          <p:nvPr/>
        </p:nvSpPr>
        <p:spPr>
          <a:xfrm>
            <a:off x="3274617" y="1581086"/>
            <a:ext cx="2784895" cy="341116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Applies Six step process Data </a:t>
            </a:r>
            <a:r>
              <a:rPr lang="en-US" dirty="0" err="1">
                <a:solidFill>
                  <a:srgbClr val="002060"/>
                </a:solidFill>
              </a:rPr>
              <a:t>Acq</a:t>
            </a:r>
            <a:r>
              <a:rPr lang="en-US" dirty="0">
                <a:solidFill>
                  <a:srgbClr val="002060"/>
                </a:solidFill>
              </a:rPr>
              <a:t>, Data Cleaning, Data Pre-Processing, Data Analysis, Data Visualization, and Data Discovery.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K-mean clustering is applied for clustering and predicting using several algorithms like Decision Tree, Random Forest, Logistic Regression, K-mean clustering.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9EC4CF-3470-4569-A925-493352D092A7}"/>
              </a:ext>
            </a:extLst>
          </p:cNvPr>
          <p:cNvSpPr/>
          <p:nvPr/>
        </p:nvSpPr>
        <p:spPr>
          <a:xfrm>
            <a:off x="6278932" y="1099956"/>
            <a:ext cx="2784895" cy="161760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Advantage: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Leverage multiple Machine learning Algorithm (ML).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Focus on Network 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tools and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system to extract information.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FE54CF-90CF-46F0-8AC3-9E6279EF8F52}"/>
              </a:ext>
            </a:extLst>
          </p:cNvPr>
          <p:cNvSpPr/>
          <p:nvPr/>
        </p:nvSpPr>
        <p:spPr>
          <a:xfrm>
            <a:off x="6278932" y="2830270"/>
            <a:ext cx="2784895" cy="179968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Disadvantage: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Lack of discussion on other data sources like social media, twitter, etc.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Need little focus on semi-structured and unstructured data.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1A623E-FCEF-4D90-8E68-E1E6E4F0DB58}"/>
              </a:ext>
            </a:extLst>
          </p:cNvPr>
          <p:cNvSpPr/>
          <p:nvPr/>
        </p:nvSpPr>
        <p:spPr>
          <a:xfrm>
            <a:off x="347889" y="1181100"/>
            <a:ext cx="2353454" cy="399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Objective of Paper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352D68-4720-495D-8FA6-29A7AFA55216}"/>
              </a:ext>
            </a:extLst>
          </p:cNvPr>
          <p:cNvSpPr/>
          <p:nvPr/>
        </p:nvSpPr>
        <p:spPr>
          <a:xfrm>
            <a:off x="3490337" y="1120999"/>
            <a:ext cx="2353454" cy="399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Technique Used</a:t>
            </a:r>
          </a:p>
        </p:txBody>
      </p:sp>
    </p:spTree>
    <p:extLst>
      <p:ext uri="{BB962C8B-B14F-4D97-AF65-F5344CB8AC3E}">
        <p14:creationId xmlns:p14="http://schemas.microsoft.com/office/powerpoint/2010/main" val="195952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Template_07.18.18-Blue.pptx" id="{7B2840EA-E972-41B9-AE29-FC969668025C}" vid="{483B4268-7FCC-40BF-996C-1D7489B8C486}"/>
    </a:ext>
  </a:extLst>
</a:theme>
</file>

<file path=ppt/theme/theme2.xml><?xml version="1.0" encoding="utf-8"?>
<a:theme xmlns:a="http://schemas.openxmlformats.org/drawingml/2006/main" name="Office Theme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987</Words>
  <Application>Microsoft Office PowerPoint</Application>
  <PresentationFormat>On-screen Show (16:9)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Arabic Typesetting</vt:lpstr>
      <vt:lpstr>Arial</vt:lpstr>
      <vt:lpstr>Calibri</vt:lpstr>
      <vt:lpstr>Palatino Linotype</vt:lpstr>
      <vt:lpstr>Trebuchet MS</vt:lpstr>
      <vt:lpstr>--SMU-07.18.18--</vt:lpstr>
      <vt:lpstr>  Big Data Analytics in Mobile Telecom  MS 7330: File Organization and Database Management</vt:lpstr>
      <vt:lpstr>Agenda</vt:lpstr>
      <vt:lpstr>PowerPoint Presentation</vt:lpstr>
      <vt:lpstr>RESERCH MOTIVATION</vt:lpstr>
      <vt:lpstr>Background</vt:lpstr>
      <vt:lpstr>Research Objective</vt:lpstr>
      <vt:lpstr>LITERTURE REVIEW</vt:lpstr>
      <vt:lpstr>The Research of Big Data Architecture on Telecom Industry (IEEE) Authors: Fei Su, Yi Peng, Xu Mao,  Xinzhou Cheng, Weiwei Chen </vt:lpstr>
      <vt:lpstr>Big Data Analytics in Telecommunication using state-of-the-art Big Data Framework in a Distributed Computing Environment: A Case Study (IEEE) Authors: : Mohit Ved and Rizwanahmed B </vt:lpstr>
      <vt:lpstr>Research on Telecom Big Data Platform of LTE/5G Mobile Networks (IEEE) Authors: Lexi Xu , YueCao , Haochen Yang , Chen Sun , TaoZhang ,Binyuan Wen , XinzhouCheng , ChuntaoSong , Xin He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Big Data Analytics in Mobile Telecom  MS 7330: File Organization and Database Management</dc:title>
  <dc:creator>RAI, PARITOSH</dc:creator>
  <cp:lastModifiedBy>RAI, PARITOSH</cp:lastModifiedBy>
  <cp:revision>37</cp:revision>
  <dcterms:created xsi:type="dcterms:W3CDTF">2020-07-21T04:48:50Z</dcterms:created>
  <dcterms:modified xsi:type="dcterms:W3CDTF">2020-08-11T02:20:41Z</dcterms:modified>
</cp:coreProperties>
</file>