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5" r:id="rId3"/>
    <p:sldId id="266" r:id="rId4"/>
    <p:sldId id="260" r:id="rId5"/>
    <p:sldId id="261" r:id="rId6"/>
    <p:sldId id="290" r:id="rId7"/>
    <p:sldId id="257" r:id="rId8"/>
    <p:sldId id="267" r:id="rId9"/>
    <p:sldId id="286" r:id="rId10"/>
    <p:sldId id="268" r:id="rId11"/>
    <p:sldId id="269" r:id="rId12"/>
    <p:sldId id="270" r:id="rId13"/>
    <p:sldId id="284" r:id="rId14"/>
    <p:sldId id="285" r:id="rId15"/>
    <p:sldId id="259" r:id="rId16"/>
    <p:sldId id="271" r:id="rId17"/>
    <p:sldId id="278" r:id="rId18"/>
    <p:sldId id="279" r:id="rId19"/>
    <p:sldId id="280" r:id="rId20"/>
    <p:sldId id="281" r:id="rId21"/>
    <p:sldId id="282" r:id="rId22"/>
    <p:sldId id="273" r:id="rId23"/>
    <p:sldId id="296" r:id="rId24"/>
    <p:sldId id="297" r:id="rId25"/>
    <p:sldId id="298" r:id="rId26"/>
    <p:sldId id="299" r:id="rId27"/>
    <p:sldId id="300" r:id="rId28"/>
    <p:sldId id="301" r:id="rId29"/>
    <p:sldId id="302" r:id="rId30"/>
    <p:sldId id="303" r:id="rId31"/>
    <p:sldId id="274" r:id="rId32"/>
    <p:sldId id="291" r:id="rId33"/>
    <p:sldId id="295" r:id="rId34"/>
    <p:sldId id="294" r:id="rId35"/>
    <p:sldId id="293" r:id="rId36"/>
    <p:sldId id="292" r:id="rId37"/>
    <p:sldId id="287" r:id="rId38"/>
    <p:sldId id="288" r:id="rId39"/>
    <p:sldId id="289" r:id="rId40"/>
    <p:sldId id="26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ivesh Sood" initials="PS" lastIdx="1" clrIdx="0">
    <p:extLst>
      <p:ext uri="{19B8F6BF-5375-455C-9EA6-DF929625EA0E}">
        <p15:presenceInfo xmlns:p15="http://schemas.microsoft.com/office/powerpoint/2012/main" userId="221f96a14586cd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vesh Sood" userId="221f96a14586cd7a" providerId="LiveId" clId="{95E6466E-9E4D-4851-BB6C-A7B43F3AF8B9}"/>
    <pc:docChg chg="custSel addSld modSld sldOrd">
      <pc:chgData name="Parivesh Sood" userId="221f96a14586cd7a" providerId="LiveId" clId="{95E6466E-9E4D-4851-BB6C-A7B43F3AF8B9}" dt="2022-02-22T04:56:25.396" v="2685" actId="255"/>
      <pc:docMkLst>
        <pc:docMk/>
      </pc:docMkLst>
      <pc:sldChg chg="modSp new mod">
        <pc:chgData name="Parivesh Sood" userId="221f96a14586cd7a" providerId="LiveId" clId="{95E6466E-9E4D-4851-BB6C-A7B43F3AF8B9}" dt="2022-02-22T04:49:42.184" v="2323" actId="20577"/>
        <pc:sldMkLst>
          <pc:docMk/>
          <pc:sldMk cId="821940174" sldId="256"/>
        </pc:sldMkLst>
        <pc:spChg chg="mod">
          <ac:chgData name="Parivesh Sood" userId="221f96a14586cd7a" providerId="LiveId" clId="{95E6466E-9E4D-4851-BB6C-A7B43F3AF8B9}" dt="2022-02-22T04:29:43.997" v="1187" actId="1076"/>
          <ac:spMkLst>
            <pc:docMk/>
            <pc:sldMk cId="821940174" sldId="256"/>
            <ac:spMk id="2" creationId="{10E40AFA-571A-45BB-B122-0A09C031E8D1}"/>
          </ac:spMkLst>
        </pc:spChg>
        <pc:spChg chg="mod">
          <ac:chgData name="Parivesh Sood" userId="221f96a14586cd7a" providerId="LiveId" clId="{95E6466E-9E4D-4851-BB6C-A7B43F3AF8B9}" dt="2022-02-22T04:49:42.184" v="2323" actId="20577"/>
          <ac:spMkLst>
            <pc:docMk/>
            <pc:sldMk cId="821940174" sldId="256"/>
            <ac:spMk id="3" creationId="{D528941B-4161-46F2-A9F5-3688D9380218}"/>
          </ac:spMkLst>
        </pc:spChg>
      </pc:sldChg>
      <pc:sldChg chg="modSp new mod">
        <pc:chgData name="Parivesh Sood" userId="221f96a14586cd7a" providerId="LiveId" clId="{95E6466E-9E4D-4851-BB6C-A7B43F3AF8B9}" dt="2022-02-22T04:20:42.603" v="510" actId="5793"/>
        <pc:sldMkLst>
          <pc:docMk/>
          <pc:sldMk cId="2188521137" sldId="257"/>
        </pc:sldMkLst>
        <pc:spChg chg="mod">
          <ac:chgData name="Parivesh Sood" userId="221f96a14586cd7a" providerId="LiveId" clId="{95E6466E-9E4D-4851-BB6C-A7B43F3AF8B9}" dt="2022-02-22T04:17:12.688" v="88" actId="20577"/>
          <ac:spMkLst>
            <pc:docMk/>
            <pc:sldMk cId="2188521137" sldId="257"/>
            <ac:spMk id="2" creationId="{83B77718-2FF4-49B5-ACD2-E78E5328C349}"/>
          </ac:spMkLst>
        </pc:spChg>
        <pc:spChg chg="mod">
          <ac:chgData name="Parivesh Sood" userId="221f96a14586cd7a" providerId="LiveId" clId="{95E6466E-9E4D-4851-BB6C-A7B43F3AF8B9}" dt="2022-02-22T04:20:42.603" v="510" actId="5793"/>
          <ac:spMkLst>
            <pc:docMk/>
            <pc:sldMk cId="2188521137" sldId="257"/>
            <ac:spMk id="3" creationId="{5EF60864-674E-4F5D-9D0E-EFEFCC97578F}"/>
          </ac:spMkLst>
        </pc:spChg>
      </pc:sldChg>
      <pc:sldChg chg="modSp new mod">
        <pc:chgData name="Parivesh Sood" userId="221f96a14586cd7a" providerId="LiveId" clId="{95E6466E-9E4D-4851-BB6C-A7B43F3AF8B9}" dt="2022-02-22T04:47:59.458" v="2253" actId="20577"/>
        <pc:sldMkLst>
          <pc:docMk/>
          <pc:sldMk cId="357068071" sldId="258"/>
        </pc:sldMkLst>
        <pc:spChg chg="mod">
          <ac:chgData name="Parivesh Sood" userId="221f96a14586cd7a" providerId="LiveId" clId="{95E6466E-9E4D-4851-BB6C-A7B43F3AF8B9}" dt="2022-02-22T04:43:35.541" v="2035" actId="255"/>
          <ac:spMkLst>
            <pc:docMk/>
            <pc:sldMk cId="357068071" sldId="258"/>
            <ac:spMk id="2" creationId="{0B2710E9-F3B8-43FA-9FF1-09BE99905BE8}"/>
          </ac:spMkLst>
        </pc:spChg>
        <pc:spChg chg="mod">
          <ac:chgData name="Parivesh Sood" userId="221f96a14586cd7a" providerId="LiveId" clId="{95E6466E-9E4D-4851-BB6C-A7B43F3AF8B9}" dt="2022-02-22T04:47:59.458" v="2253" actId="20577"/>
          <ac:spMkLst>
            <pc:docMk/>
            <pc:sldMk cId="357068071" sldId="258"/>
            <ac:spMk id="3" creationId="{110699BA-0671-4411-8460-B43998F55148}"/>
          </ac:spMkLst>
        </pc:spChg>
      </pc:sldChg>
      <pc:sldChg chg="modSp new mod">
        <pc:chgData name="Parivesh Sood" userId="221f96a14586cd7a" providerId="LiveId" clId="{95E6466E-9E4D-4851-BB6C-A7B43F3AF8B9}" dt="2022-02-22T04:46:35.467" v="2222" actId="27636"/>
        <pc:sldMkLst>
          <pc:docMk/>
          <pc:sldMk cId="1914946117" sldId="259"/>
        </pc:sldMkLst>
        <pc:spChg chg="mod">
          <ac:chgData name="Parivesh Sood" userId="221f96a14586cd7a" providerId="LiveId" clId="{95E6466E-9E4D-4851-BB6C-A7B43F3AF8B9}" dt="2022-02-22T04:26:15.255" v="884" actId="20577"/>
          <ac:spMkLst>
            <pc:docMk/>
            <pc:sldMk cId="1914946117" sldId="259"/>
            <ac:spMk id="2" creationId="{A08E86DE-6906-46CE-967E-6021B98949E8}"/>
          </ac:spMkLst>
        </pc:spChg>
        <pc:spChg chg="mod">
          <ac:chgData name="Parivesh Sood" userId="221f96a14586cd7a" providerId="LiveId" clId="{95E6466E-9E4D-4851-BB6C-A7B43F3AF8B9}" dt="2022-02-22T04:46:35.467" v="2222" actId="27636"/>
          <ac:spMkLst>
            <pc:docMk/>
            <pc:sldMk cId="1914946117" sldId="259"/>
            <ac:spMk id="3" creationId="{F77D62EB-7254-4662-9AAF-BB3CF8CA5667}"/>
          </ac:spMkLst>
        </pc:spChg>
      </pc:sldChg>
      <pc:sldChg chg="modSp new mod ord">
        <pc:chgData name="Parivesh Sood" userId="221f96a14586cd7a" providerId="LiveId" clId="{95E6466E-9E4D-4851-BB6C-A7B43F3AF8B9}" dt="2022-02-22T04:38:47.733" v="1785" actId="255"/>
        <pc:sldMkLst>
          <pc:docMk/>
          <pc:sldMk cId="1863982197" sldId="260"/>
        </pc:sldMkLst>
        <pc:spChg chg="mod">
          <ac:chgData name="Parivesh Sood" userId="221f96a14586cd7a" providerId="LiveId" clId="{95E6466E-9E4D-4851-BB6C-A7B43F3AF8B9}" dt="2022-02-22T04:38:47.733" v="1785" actId="255"/>
          <ac:spMkLst>
            <pc:docMk/>
            <pc:sldMk cId="1863982197" sldId="260"/>
            <ac:spMk id="2" creationId="{BE4017D5-7EAD-4B27-ADB5-B285BAB04497}"/>
          </ac:spMkLst>
        </pc:spChg>
        <pc:spChg chg="mod">
          <ac:chgData name="Parivesh Sood" userId="221f96a14586cd7a" providerId="LiveId" clId="{95E6466E-9E4D-4851-BB6C-A7B43F3AF8B9}" dt="2022-02-22T04:38:42.407" v="1784" actId="1076"/>
          <ac:spMkLst>
            <pc:docMk/>
            <pc:sldMk cId="1863982197" sldId="260"/>
            <ac:spMk id="3" creationId="{A537F513-2328-450D-A045-2C78CCDA6874}"/>
          </ac:spMkLst>
        </pc:spChg>
      </pc:sldChg>
      <pc:sldChg chg="modSp new mod ord">
        <pc:chgData name="Parivesh Sood" userId="221f96a14586cd7a" providerId="LiveId" clId="{95E6466E-9E4D-4851-BB6C-A7B43F3AF8B9}" dt="2022-02-22T04:39:53.662" v="1866" actId="20577"/>
        <pc:sldMkLst>
          <pc:docMk/>
          <pc:sldMk cId="3586003808" sldId="261"/>
        </pc:sldMkLst>
        <pc:spChg chg="mod">
          <ac:chgData name="Parivesh Sood" userId="221f96a14586cd7a" providerId="LiveId" clId="{95E6466E-9E4D-4851-BB6C-A7B43F3AF8B9}" dt="2022-02-22T04:38:27.669" v="1782" actId="20577"/>
          <ac:spMkLst>
            <pc:docMk/>
            <pc:sldMk cId="3586003808" sldId="261"/>
            <ac:spMk id="2" creationId="{204B74C6-A485-4036-B9F3-B57A47155E1B}"/>
          </ac:spMkLst>
        </pc:spChg>
        <pc:spChg chg="mod">
          <ac:chgData name="Parivesh Sood" userId="221f96a14586cd7a" providerId="LiveId" clId="{95E6466E-9E4D-4851-BB6C-A7B43F3AF8B9}" dt="2022-02-22T04:39:53.662" v="1866" actId="20577"/>
          <ac:spMkLst>
            <pc:docMk/>
            <pc:sldMk cId="3586003808" sldId="261"/>
            <ac:spMk id="3" creationId="{EA0965FF-416B-4E89-9E80-1CD2D6EAB6E6}"/>
          </ac:spMkLst>
        </pc:spChg>
      </pc:sldChg>
      <pc:sldChg chg="delSp modSp new mod">
        <pc:chgData name="Parivesh Sood" userId="221f96a14586cd7a" providerId="LiveId" clId="{95E6466E-9E4D-4851-BB6C-A7B43F3AF8B9}" dt="2022-02-22T04:47:28.297" v="2231" actId="255"/>
        <pc:sldMkLst>
          <pc:docMk/>
          <pc:sldMk cId="1063886776" sldId="262"/>
        </pc:sldMkLst>
        <pc:spChg chg="del">
          <ac:chgData name="Parivesh Sood" userId="221f96a14586cd7a" providerId="LiveId" clId="{95E6466E-9E4D-4851-BB6C-A7B43F3AF8B9}" dt="2022-02-22T04:47:18.429" v="2228" actId="478"/>
          <ac:spMkLst>
            <pc:docMk/>
            <pc:sldMk cId="1063886776" sldId="262"/>
            <ac:spMk id="2" creationId="{DE013887-D183-46CC-8D24-57D0A8227E6C}"/>
          </ac:spMkLst>
        </pc:spChg>
        <pc:spChg chg="mod">
          <ac:chgData name="Parivesh Sood" userId="221f96a14586cd7a" providerId="LiveId" clId="{95E6466E-9E4D-4851-BB6C-A7B43F3AF8B9}" dt="2022-02-22T04:47:28.297" v="2231" actId="255"/>
          <ac:spMkLst>
            <pc:docMk/>
            <pc:sldMk cId="1063886776" sldId="262"/>
            <ac:spMk id="3" creationId="{B5EBBC76-45E2-4241-90FB-03B47BAB4FAD}"/>
          </ac:spMkLst>
        </pc:spChg>
      </pc:sldChg>
      <pc:sldChg chg="modSp new mod">
        <pc:chgData name="Parivesh Sood" userId="221f96a14586cd7a" providerId="LiveId" clId="{95E6466E-9E4D-4851-BB6C-A7B43F3AF8B9}" dt="2022-02-22T04:55:55.823" v="2671" actId="20577"/>
        <pc:sldMkLst>
          <pc:docMk/>
          <pc:sldMk cId="3345523912" sldId="263"/>
        </pc:sldMkLst>
        <pc:spChg chg="mod">
          <ac:chgData name="Parivesh Sood" userId="221f96a14586cd7a" providerId="LiveId" clId="{95E6466E-9E4D-4851-BB6C-A7B43F3AF8B9}" dt="2022-02-22T04:48:32.084" v="2304" actId="20577"/>
          <ac:spMkLst>
            <pc:docMk/>
            <pc:sldMk cId="3345523912" sldId="263"/>
            <ac:spMk id="2" creationId="{D5A6BA79-2DEA-4CFD-B2D2-328771194B9B}"/>
          </ac:spMkLst>
        </pc:spChg>
        <pc:spChg chg="mod">
          <ac:chgData name="Parivesh Sood" userId="221f96a14586cd7a" providerId="LiveId" clId="{95E6466E-9E4D-4851-BB6C-A7B43F3AF8B9}" dt="2022-02-22T04:55:55.823" v="2671" actId="20577"/>
          <ac:spMkLst>
            <pc:docMk/>
            <pc:sldMk cId="3345523912" sldId="263"/>
            <ac:spMk id="3" creationId="{A4C07A70-F7AA-4589-9B3E-F5B7623FAD43}"/>
          </ac:spMkLst>
        </pc:spChg>
      </pc:sldChg>
      <pc:sldChg chg="delSp modSp new mod">
        <pc:chgData name="Parivesh Sood" userId="221f96a14586cd7a" providerId="LiveId" clId="{95E6466E-9E4D-4851-BB6C-A7B43F3AF8B9}" dt="2022-02-22T04:56:25.396" v="2685" actId="255"/>
        <pc:sldMkLst>
          <pc:docMk/>
          <pc:sldMk cId="1145396606" sldId="264"/>
        </pc:sldMkLst>
        <pc:spChg chg="mod">
          <ac:chgData name="Parivesh Sood" userId="221f96a14586cd7a" providerId="LiveId" clId="{95E6466E-9E4D-4851-BB6C-A7B43F3AF8B9}" dt="2022-02-22T04:56:25.396" v="2685" actId="255"/>
          <ac:spMkLst>
            <pc:docMk/>
            <pc:sldMk cId="1145396606" sldId="264"/>
            <ac:spMk id="2" creationId="{FC8168C4-6CF9-4D5B-917E-706A3CB04CBC}"/>
          </ac:spMkLst>
        </pc:spChg>
        <pc:spChg chg="del">
          <ac:chgData name="Parivesh Sood" userId="221f96a14586cd7a" providerId="LiveId" clId="{95E6466E-9E4D-4851-BB6C-A7B43F3AF8B9}" dt="2022-02-22T04:56:04.360" v="2673" actId="478"/>
          <ac:spMkLst>
            <pc:docMk/>
            <pc:sldMk cId="1145396606" sldId="264"/>
            <ac:spMk id="3" creationId="{FAF694D2-5814-4DEF-AED6-99B5CF7719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43AB57D-CF39-4863-A7DA-4D1CA2EDF4EB}"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3957721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AB57D-CF39-4863-A7DA-4D1CA2EDF4EB}"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30167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AB57D-CF39-4863-A7DA-4D1CA2EDF4EB}"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157464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3AB57D-CF39-4863-A7DA-4D1CA2EDF4EB}"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29750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43AB57D-CF39-4863-A7DA-4D1CA2EDF4EB}"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19354329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43AB57D-CF39-4863-A7DA-4D1CA2EDF4EB}" type="datetimeFigureOut">
              <a:rPr lang="en-IN" smtClean="0"/>
              <a:t>13-05-2022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02687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43AB57D-CF39-4863-A7DA-4D1CA2EDF4EB}"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55BC-E574-496F-BBD4-B70E99F92BA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6913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AB57D-CF39-4863-A7DA-4D1CA2EDF4EB}" type="datetimeFigureOut">
              <a:rPr lang="en-IN" smtClean="0"/>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289822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AB57D-CF39-4863-A7DA-4D1CA2EDF4EB}" type="datetimeFigureOut">
              <a:rPr lang="en-IN" smtClean="0"/>
              <a:t>13-05-2022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85495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43AB57D-CF39-4863-A7DA-4D1CA2EDF4EB}" type="datetimeFigureOut">
              <a:rPr lang="en-IN" smtClean="0"/>
              <a:t>13-05-2022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361623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43AB57D-CF39-4863-A7DA-4D1CA2EDF4EB}" type="datetimeFigureOut">
              <a:rPr lang="en-IN" smtClean="0"/>
              <a:t>13-05-2022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8BB55BC-E574-496F-BBD4-B70E99F92BA9}" type="slidenum">
              <a:rPr lang="en-IN" smtClean="0"/>
              <a:t>‹#›</a:t>
            </a:fld>
            <a:endParaRPr lang="en-IN"/>
          </a:p>
        </p:txBody>
      </p:sp>
    </p:spTree>
    <p:extLst>
      <p:ext uri="{BB962C8B-B14F-4D97-AF65-F5344CB8AC3E}">
        <p14:creationId xmlns:p14="http://schemas.microsoft.com/office/powerpoint/2010/main" val="105309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43AB57D-CF39-4863-A7DA-4D1CA2EDF4EB}" type="datetimeFigureOut">
              <a:rPr lang="en-IN" smtClean="0"/>
              <a:t>13-05-2022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8BB55BC-E574-496F-BBD4-B70E99F92BA9}" type="slidenum">
              <a:rPr lang="en-IN" smtClean="0"/>
              <a:t>‹#›</a:t>
            </a:fld>
            <a:endParaRPr lang="en-IN"/>
          </a:p>
        </p:txBody>
      </p:sp>
    </p:spTree>
    <p:extLst>
      <p:ext uri="{BB962C8B-B14F-4D97-AF65-F5344CB8AC3E}">
        <p14:creationId xmlns:p14="http://schemas.microsoft.com/office/powerpoint/2010/main" val="158988315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0AFA-571A-45BB-B122-0A09C031E8D1}"/>
              </a:ext>
            </a:extLst>
          </p:cNvPr>
          <p:cNvSpPr>
            <a:spLocks noGrp="1"/>
          </p:cNvSpPr>
          <p:nvPr>
            <p:ph type="ctrTitle"/>
          </p:nvPr>
        </p:nvSpPr>
        <p:spPr>
          <a:xfrm>
            <a:off x="2212532" y="453484"/>
            <a:ext cx="7766936" cy="1646302"/>
          </a:xfrm>
        </p:spPr>
        <p:txBody>
          <a:bodyPr>
            <a:normAutofit/>
          </a:bodyPr>
          <a:lstStyle/>
          <a:p>
            <a:pPr algn="ctr"/>
            <a:r>
              <a:rPr lang="en-IN" dirty="0"/>
              <a:t>Semester Internship</a:t>
            </a:r>
            <a:br>
              <a:rPr lang="en-IN" dirty="0"/>
            </a:br>
            <a:r>
              <a:rPr lang="en-IN" dirty="0"/>
              <a:t>Final viva voce</a:t>
            </a:r>
          </a:p>
        </p:txBody>
      </p:sp>
      <p:sp>
        <p:nvSpPr>
          <p:cNvPr id="3" name="Subtitle 2">
            <a:extLst>
              <a:ext uri="{FF2B5EF4-FFF2-40B4-BE49-F238E27FC236}">
                <a16:creationId xmlns:a16="http://schemas.microsoft.com/office/drawing/2014/main" id="{D528941B-4161-46F2-A9F5-3688D9380218}"/>
              </a:ext>
            </a:extLst>
          </p:cNvPr>
          <p:cNvSpPr>
            <a:spLocks noGrp="1"/>
          </p:cNvSpPr>
          <p:nvPr>
            <p:ph type="subTitle" idx="1"/>
          </p:nvPr>
        </p:nvSpPr>
        <p:spPr>
          <a:xfrm>
            <a:off x="2212532" y="2470980"/>
            <a:ext cx="7766936" cy="3524468"/>
          </a:xfrm>
        </p:spPr>
        <p:txBody>
          <a:bodyPr>
            <a:normAutofit/>
          </a:bodyPr>
          <a:lstStyle/>
          <a:p>
            <a:r>
              <a:rPr lang="en-IN" sz="2400" dirty="0"/>
              <a:t>Student Name: Parivesh Sood</a:t>
            </a:r>
          </a:p>
          <a:p>
            <a:r>
              <a:rPr lang="en-IN" sz="2400" dirty="0"/>
              <a:t>Reg. No.: RA1811029010018</a:t>
            </a:r>
          </a:p>
          <a:p>
            <a:endParaRPr lang="en-IN" sz="2400" dirty="0"/>
          </a:p>
          <a:p>
            <a:r>
              <a:rPr lang="en-IN" sz="2400" dirty="0"/>
              <a:t>Batch No.: NWC018</a:t>
            </a:r>
          </a:p>
          <a:p>
            <a:endParaRPr lang="en-IN" sz="2400" dirty="0"/>
          </a:p>
          <a:p>
            <a:r>
              <a:rPr lang="en-IN" sz="2400" dirty="0"/>
              <a:t>Department of Networking and Communications</a:t>
            </a:r>
          </a:p>
          <a:p>
            <a:r>
              <a:rPr lang="en-IN" sz="2400" dirty="0"/>
              <a:t>SRMIST KTR</a:t>
            </a:r>
          </a:p>
          <a:p>
            <a:endParaRPr lang="en-IN" sz="2400" dirty="0"/>
          </a:p>
        </p:txBody>
      </p:sp>
    </p:spTree>
    <p:extLst>
      <p:ext uri="{BB962C8B-B14F-4D97-AF65-F5344CB8AC3E}">
        <p14:creationId xmlns:p14="http://schemas.microsoft.com/office/powerpoint/2010/main" val="82194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F945-11E8-4F62-BB1F-C8019EDFA757}"/>
              </a:ext>
            </a:extLst>
          </p:cNvPr>
          <p:cNvSpPr>
            <a:spLocks noGrp="1"/>
          </p:cNvSpPr>
          <p:nvPr>
            <p:ph type="title"/>
          </p:nvPr>
        </p:nvSpPr>
        <p:spPr>
          <a:xfrm>
            <a:off x="2231135" y="502779"/>
            <a:ext cx="7729728" cy="1188720"/>
          </a:xfrm>
        </p:spPr>
        <p:txBody>
          <a:bodyPr/>
          <a:lstStyle/>
          <a:p>
            <a:r>
              <a:rPr lang="en-IN" dirty="0"/>
              <a:t>Proposed Method:</a:t>
            </a:r>
          </a:p>
        </p:txBody>
      </p:sp>
      <p:pic>
        <p:nvPicPr>
          <p:cNvPr id="7" name="Content Placeholder 6">
            <a:extLst>
              <a:ext uri="{FF2B5EF4-FFF2-40B4-BE49-F238E27FC236}">
                <a16:creationId xmlns:a16="http://schemas.microsoft.com/office/drawing/2014/main" id="{5F4608B7-6D91-432D-93CD-C7B8E1E50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336" y="2312758"/>
            <a:ext cx="6723326" cy="3880652"/>
          </a:xfrm>
        </p:spPr>
      </p:pic>
    </p:spTree>
    <p:extLst>
      <p:ext uri="{BB962C8B-B14F-4D97-AF65-F5344CB8AC3E}">
        <p14:creationId xmlns:p14="http://schemas.microsoft.com/office/powerpoint/2010/main" val="279362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FF9A-A3C7-4B3C-9F18-5A6EAC2940C8}"/>
              </a:ext>
            </a:extLst>
          </p:cNvPr>
          <p:cNvSpPr>
            <a:spLocks noGrp="1"/>
          </p:cNvSpPr>
          <p:nvPr>
            <p:ph type="title"/>
          </p:nvPr>
        </p:nvSpPr>
        <p:spPr>
          <a:xfrm>
            <a:off x="1797666" y="279662"/>
            <a:ext cx="8596668" cy="1320800"/>
          </a:xfrm>
        </p:spPr>
        <p:txBody>
          <a:bodyPr>
            <a:normAutofit/>
          </a:bodyPr>
          <a:lstStyle/>
          <a:p>
            <a:r>
              <a:rPr lang="en-IN" dirty="0"/>
              <a:t>Existing frameworks for previous research:</a:t>
            </a:r>
          </a:p>
        </p:txBody>
      </p:sp>
      <p:pic>
        <p:nvPicPr>
          <p:cNvPr id="5" name="Content Placeholder 4">
            <a:extLst>
              <a:ext uri="{FF2B5EF4-FFF2-40B4-BE49-F238E27FC236}">
                <a16:creationId xmlns:a16="http://schemas.microsoft.com/office/drawing/2014/main" id="{4758E7DF-F016-4250-A860-7932AA02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613" y="1809946"/>
            <a:ext cx="7910773" cy="4590853"/>
          </a:xfrm>
        </p:spPr>
      </p:pic>
    </p:spTree>
    <p:extLst>
      <p:ext uri="{BB962C8B-B14F-4D97-AF65-F5344CB8AC3E}">
        <p14:creationId xmlns:p14="http://schemas.microsoft.com/office/powerpoint/2010/main" val="283150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2A92-4CF8-43E7-96EF-C98B7CE6F5DA}"/>
              </a:ext>
            </a:extLst>
          </p:cNvPr>
          <p:cNvSpPr>
            <a:spLocks noGrp="1"/>
          </p:cNvSpPr>
          <p:nvPr>
            <p:ph type="title"/>
          </p:nvPr>
        </p:nvSpPr>
        <p:spPr>
          <a:xfrm>
            <a:off x="2231136" y="630653"/>
            <a:ext cx="7729728" cy="1188720"/>
          </a:xfrm>
        </p:spPr>
        <p:txBody>
          <a:bodyPr/>
          <a:lstStyle/>
          <a:p>
            <a:r>
              <a:rPr lang="en-IN" dirty="0"/>
              <a:t>Scope of this project:</a:t>
            </a:r>
          </a:p>
        </p:txBody>
      </p:sp>
      <p:sp>
        <p:nvSpPr>
          <p:cNvPr id="3" name="Content Placeholder 2">
            <a:extLst>
              <a:ext uri="{FF2B5EF4-FFF2-40B4-BE49-F238E27FC236}">
                <a16:creationId xmlns:a16="http://schemas.microsoft.com/office/drawing/2014/main" id="{86B5057C-968B-4EBF-8775-0EE8999241E9}"/>
              </a:ext>
            </a:extLst>
          </p:cNvPr>
          <p:cNvSpPr>
            <a:spLocks noGrp="1"/>
          </p:cNvSpPr>
          <p:nvPr>
            <p:ph idx="1"/>
          </p:nvPr>
        </p:nvSpPr>
        <p:spPr>
          <a:xfrm>
            <a:off x="1797666" y="2241028"/>
            <a:ext cx="8596668" cy="3986319"/>
          </a:xfrm>
        </p:spPr>
        <p:txBody>
          <a:bodyPr>
            <a:normAutofit/>
          </a:bodyPr>
          <a:lstStyle/>
          <a:p>
            <a:pPr marL="0" indent="0" algn="l">
              <a:buNone/>
            </a:pPr>
            <a:r>
              <a:rPr lang="en-IN" b="0" dirty="0">
                <a:solidFill>
                  <a:srgbClr val="292929"/>
                </a:solidFill>
                <a:effectLst/>
                <a:latin typeface="charter"/>
              </a:rPr>
              <a:t>Some places where this solution can be used:</a:t>
            </a:r>
          </a:p>
          <a:p>
            <a:pPr algn="l">
              <a:buFont typeface="Wingdings" panose="05000000000000000000" pitchFamily="2" charset="2"/>
              <a:buChar char="Ø"/>
            </a:pPr>
            <a:r>
              <a:rPr lang="en-IN" b="0" dirty="0">
                <a:solidFill>
                  <a:srgbClr val="292929"/>
                </a:solidFill>
                <a:effectLst/>
                <a:latin typeface="charter"/>
              </a:rPr>
              <a:t>Analysis of city traffic during peak periods</a:t>
            </a:r>
          </a:p>
          <a:p>
            <a:pPr algn="l">
              <a:buFont typeface="Wingdings" panose="05000000000000000000" pitchFamily="2" charset="2"/>
              <a:buChar char="Ø"/>
            </a:pPr>
            <a:r>
              <a:rPr lang="en-IN" b="0" dirty="0">
                <a:solidFill>
                  <a:srgbClr val="292929"/>
                </a:solidFill>
                <a:effectLst/>
                <a:latin typeface="charter"/>
              </a:rPr>
              <a:t>Automation of weigh-in-motion systems</a:t>
            </a:r>
          </a:p>
          <a:p>
            <a:pPr algn="l">
              <a:buFont typeface="Wingdings" panose="05000000000000000000" pitchFamily="2" charset="2"/>
              <a:buChar char="Ø"/>
            </a:pPr>
            <a:r>
              <a:rPr lang="en-IN" b="0" dirty="0">
                <a:solidFill>
                  <a:srgbClr val="292929"/>
                </a:solidFill>
                <a:effectLst/>
                <a:latin typeface="charter"/>
              </a:rPr>
              <a:t>Enhanced vehicle theft prevention</a:t>
            </a:r>
          </a:p>
          <a:p>
            <a:pPr algn="l">
              <a:buFont typeface="Wingdings" panose="05000000000000000000" pitchFamily="2" charset="2"/>
              <a:buChar char="Ø"/>
            </a:pPr>
            <a:r>
              <a:rPr lang="en-IN" b="0" dirty="0">
                <a:solidFill>
                  <a:srgbClr val="292929"/>
                </a:solidFill>
                <a:effectLst/>
                <a:latin typeface="charter"/>
              </a:rPr>
              <a:t>Effective law enforcement</a:t>
            </a:r>
          </a:p>
          <a:p>
            <a:pPr algn="l">
              <a:buFont typeface="Wingdings" panose="05000000000000000000" pitchFamily="2" charset="2"/>
              <a:buChar char="Ø"/>
            </a:pPr>
            <a:r>
              <a:rPr lang="en-IN" b="0" dirty="0">
                <a:solidFill>
                  <a:srgbClr val="292929"/>
                </a:solidFill>
                <a:effectLst/>
                <a:latin typeface="charter"/>
              </a:rPr>
              <a:t>Effective enforcement of traffic rules</a:t>
            </a:r>
          </a:p>
          <a:p>
            <a:pPr algn="l">
              <a:buFont typeface="Wingdings" panose="05000000000000000000" pitchFamily="2" charset="2"/>
              <a:buChar char="Ø"/>
            </a:pPr>
            <a:r>
              <a:rPr lang="en-IN" b="0" dirty="0">
                <a:solidFill>
                  <a:srgbClr val="292929"/>
                </a:solidFill>
                <a:effectLst/>
                <a:latin typeface="charter"/>
              </a:rPr>
              <a:t>Flexible and automatic vehicle entry to and exit from the car park</a:t>
            </a:r>
          </a:p>
          <a:p>
            <a:pPr algn="l">
              <a:buFont typeface="Wingdings" panose="05000000000000000000" pitchFamily="2" charset="2"/>
              <a:buChar char="Ø"/>
            </a:pPr>
            <a:r>
              <a:rPr lang="en-IN" b="0" dirty="0">
                <a:solidFill>
                  <a:srgbClr val="292929"/>
                </a:solidFill>
                <a:effectLst/>
                <a:latin typeface="charter"/>
              </a:rPr>
              <a:t>Management information about car park usage</a:t>
            </a:r>
          </a:p>
          <a:p>
            <a:pPr algn="l">
              <a:buFont typeface="Wingdings" panose="05000000000000000000" pitchFamily="2" charset="2"/>
              <a:buChar char="Ø"/>
            </a:pPr>
            <a:r>
              <a:rPr lang="en-IN" b="0" dirty="0">
                <a:solidFill>
                  <a:srgbClr val="292929"/>
                </a:solidFill>
                <a:effectLst/>
                <a:latin typeface="charter"/>
              </a:rPr>
              <a:t>Improved security for both car park operators and car park users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8626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7494-E4E8-4542-8799-44CB10C3693E}"/>
              </a:ext>
            </a:extLst>
          </p:cNvPr>
          <p:cNvSpPr>
            <a:spLocks noGrp="1"/>
          </p:cNvSpPr>
          <p:nvPr>
            <p:ph type="title"/>
          </p:nvPr>
        </p:nvSpPr>
        <p:spPr>
          <a:xfrm>
            <a:off x="2231136" y="399084"/>
            <a:ext cx="7729728" cy="1188720"/>
          </a:xfrm>
        </p:spPr>
        <p:txBody>
          <a:bodyPr/>
          <a:lstStyle/>
          <a:p>
            <a:r>
              <a:rPr lang="en-IN" dirty="0"/>
              <a:t>Applications</a:t>
            </a:r>
          </a:p>
        </p:txBody>
      </p:sp>
      <p:sp>
        <p:nvSpPr>
          <p:cNvPr id="3" name="Content Placeholder 2">
            <a:extLst>
              <a:ext uri="{FF2B5EF4-FFF2-40B4-BE49-F238E27FC236}">
                <a16:creationId xmlns:a16="http://schemas.microsoft.com/office/drawing/2014/main" id="{B1D75F90-66B7-43DF-9EF3-225BABC2E34A}"/>
              </a:ext>
            </a:extLst>
          </p:cNvPr>
          <p:cNvSpPr>
            <a:spLocks noGrp="1"/>
          </p:cNvSpPr>
          <p:nvPr>
            <p:ph idx="1"/>
          </p:nvPr>
        </p:nvSpPr>
        <p:spPr>
          <a:xfrm>
            <a:off x="2231136" y="1866508"/>
            <a:ext cx="7729728" cy="3873520"/>
          </a:xfrm>
        </p:spPr>
        <p:txBody>
          <a:bodyPr>
            <a:normAutofit lnSpcReduction="10000"/>
          </a:bodyPr>
          <a:lstStyle/>
          <a:p>
            <a:pPr marL="0" indent="0">
              <a:buNone/>
            </a:pPr>
            <a:r>
              <a:rPr lang="en-US" sz="1800" dirty="0">
                <a:effectLst/>
                <a:latin typeface="Cambria" panose="02040503050406030204" pitchFamily="18" charset="0"/>
                <a:ea typeface="Times New Roman" panose="02020603050405020304" pitchFamily="18" charset="0"/>
              </a:rPr>
              <a:t>Automatic Number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Plate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Recognition</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(ANPR)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has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wide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range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of</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applications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since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30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license number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is 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primary,</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most widely</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accepted,</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human readable,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mandatory</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identifier</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of</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motor</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vehicles.</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Some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of</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applications</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are:</a:t>
            </a:r>
            <a:endParaRPr lang="en-IN" sz="1800" dirty="0">
              <a:effectLst/>
              <a:latin typeface="Times New Roman" panose="02020603050405020304" pitchFamily="18" charset="0"/>
              <a:ea typeface="Times New Roman" panose="02020603050405020304" pitchFamily="18" charset="0"/>
            </a:endParaRPr>
          </a:p>
          <a:p>
            <a:pPr marL="342900" marR="364490" lvl="0" indent="-342900" algn="just">
              <a:lnSpc>
                <a:spcPct val="112000"/>
              </a:lnSpc>
              <a:spcAft>
                <a:spcPts val="0"/>
              </a:spcAft>
              <a:buSzPts val="1200"/>
              <a:buFont typeface="Arial" panose="020B0604020202020204" pitchFamily="34" charset="0"/>
              <a:buAutoNum type="arabicPeriod"/>
              <a:tabLst>
                <a:tab pos="546100" algn="l"/>
              </a:tabLst>
            </a:pPr>
            <a:r>
              <a:rPr lang="en-US" sz="1800" b="1" u="sng" dirty="0">
                <a:effectLst/>
                <a:latin typeface="Cambria" panose="02040503050406030204" pitchFamily="18" charset="0"/>
                <a:ea typeface="Arial" panose="020B0604020202020204" pitchFamily="34" charset="0"/>
              </a:rPr>
              <a:t>Housing</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societies</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 Apartments:</a:t>
            </a:r>
            <a:r>
              <a:rPr lang="en-US" sz="1800" b="1" u="sng"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ANPR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used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housing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societies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let</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 resident’s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vehicles inside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by storing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 number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plate details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 the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database.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hence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man-force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near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security</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gate.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Our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project</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works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efficiently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case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provided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society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apartment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not</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very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large.</a:t>
            </a:r>
            <a:endParaRPr lang="en-IN" sz="1800" dirty="0">
              <a:effectLst/>
              <a:latin typeface="Times New Roman" panose="02020603050405020304" pitchFamily="18" charset="0"/>
              <a:ea typeface="Arial" panose="020B0604020202020204" pitchFamily="34" charset="0"/>
            </a:endParaRPr>
          </a:p>
          <a:p>
            <a:pPr marL="342900" marR="391160" lvl="0" indent="-342900" algn="just">
              <a:lnSpc>
                <a:spcPct val="116000"/>
              </a:lnSpc>
              <a:spcBef>
                <a:spcPts val="10"/>
              </a:spcBef>
              <a:spcAft>
                <a:spcPts val="0"/>
              </a:spcAft>
              <a:buSzPts val="1200"/>
              <a:buFont typeface="Arial" panose="020B0604020202020204" pitchFamily="34" charset="0"/>
              <a:buAutoNum type="arabicPeriod"/>
              <a:tabLst>
                <a:tab pos="546100" algn="l"/>
              </a:tabLst>
            </a:pPr>
            <a:r>
              <a:rPr lang="en-US" sz="1800" b="1" u="sng" dirty="0" err="1">
                <a:effectLst/>
                <a:latin typeface="Cambria" panose="02040503050406030204" pitchFamily="18" charset="0"/>
                <a:ea typeface="Arial" panose="020B0604020202020204" pitchFamily="34" charset="0"/>
              </a:rPr>
              <a:t>Parkings</a:t>
            </a:r>
            <a:r>
              <a:rPr lang="en-US" sz="1800" b="1" u="sng" dirty="0">
                <a:effectLst/>
                <a:latin typeface="Cambria" panose="02040503050406030204" pitchFamily="18" charset="0"/>
                <a:ea typeface="Arial" panose="020B0604020202020204" pitchFamily="34" charset="0"/>
              </a:rPr>
              <a:t>:</a:t>
            </a:r>
            <a:r>
              <a:rPr lang="en-US" sz="1800" b="1"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Ticketless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parking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fee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management,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parking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access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automation,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vehicle location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guidance, parking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fee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charging, car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theft prevention,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"lost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ticket"</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fraud,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fraud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by</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changing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tickets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are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some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areas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where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ANPR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helpful</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t>
            </a:r>
            <a:endParaRPr lang="en-IN" sz="1800" dirty="0">
              <a:effectLst/>
              <a:latin typeface="Times New Roman" panose="02020603050405020304" pitchFamily="18"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13368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F8E07-C7D7-4E66-9395-52A18290DEC4}"/>
              </a:ext>
            </a:extLst>
          </p:cNvPr>
          <p:cNvSpPr>
            <a:spLocks noGrp="1"/>
          </p:cNvSpPr>
          <p:nvPr>
            <p:ph idx="1"/>
          </p:nvPr>
        </p:nvSpPr>
        <p:spPr>
          <a:xfrm>
            <a:off x="2231136" y="716438"/>
            <a:ext cx="7729728" cy="5023590"/>
          </a:xfrm>
        </p:spPr>
        <p:txBody>
          <a:bodyPr>
            <a:normAutofit lnSpcReduction="10000"/>
          </a:bodyPr>
          <a:lstStyle/>
          <a:p>
            <a:pPr marL="342900" marR="423545" lvl="0" indent="-342900" algn="just">
              <a:lnSpc>
                <a:spcPct val="115000"/>
              </a:lnSpc>
              <a:spcAft>
                <a:spcPts val="0"/>
              </a:spcAft>
              <a:buSzPts val="1200"/>
              <a:buFont typeface="+mj-lt"/>
              <a:buAutoNum type="arabicPeriod" startAt="3"/>
              <a:tabLst>
                <a:tab pos="546100" algn="l"/>
              </a:tabLst>
            </a:pPr>
            <a:r>
              <a:rPr lang="en-US" sz="1800" b="1" u="sng" dirty="0">
                <a:effectLst/>
                <a:latin typeface="Cambria" panose="02040503050406030204" pitchFamily="18" charset="0"/>
                <a:ea typeface="Arial" panose="020B0604020202020204" pitchFamily="34" charset="0"/>
              </a:rPr>
              <a:t>Access</a:t>
            </a:r>
            <a:r>
              <a:rPr lang="en-US" sz="1800" b="1" u="sng" spc="-10"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Control:</a:t>
            </a:r>
            <a:r>
              <a:rPr lang="en-US" sz="1800" b="1"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License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plate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recognition brings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automation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of</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vehicle access</a:t>
            </a:r>
            <a:r>
              <a:rPr lang="en-US" sz="1800" spc="-30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control management, providing increased security, car pool management for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logistics, security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guide assistance,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event logging,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event management,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keeping</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access diary, possibilities for analysis and data mining. It is very effective in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Border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Law</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controls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too.</a:t>
            </a:r>
            <a:endParaRPr lang="en-IN" sz="1800" dirty="0">
              <a:effectLst/>
              <a:latin typeface="Times New Roman" panose="02020603050405020304" pitchFamily="18" charset="0"/>
              <a:ea typeface="Arial" panose="020B0604020202020204" pitchFamily="34" charset="0"/>
            </a:endParaRPr>
          </a:p>
          <a:p>
            <a:pPr marL="342900" marR="290195" lvl="0" indent="-342900" algn="just">
              <a:lnSpc>
                <a:spcPct val="115000"/>
              </a:lnSpc>
              <a:spcAft>
                <a:spcPts val="0"/>
              </a:spcAft>
              <a:buSzPts val="1200"/>
              <a:buFont typeface="Arial" panose="020B0604020202020204" pitchFamily="34" charset="0"/>
              <a:buAutoNum type="arabicPeriod" startAt="3"/>
              <a:tabLst>
                <a:tab pos="546100" algn="l"/>
              </a:tabLst>
            </a:pPr>
            <a:r>
              <a:rPr lang="en-US" sz="1800" b="1" u="sng" dirty="0">
                <a:effectLst/>
                <a:latin typeface="Cambria" panose="02040503050406030204" pitchFamily="18" charset="0"/>
                <a:ea typeface="Arial" panose="020B0604020202020204" pitchFamily="34" charset="0"/>
              </a:rPr>
              <a:t>Motorway Road Tolling:</a:t>
            </a:r>
            <a:r>
              <a:rPr lang="en-US" sz="1800" b="1"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Tolls are a common way of funding the improvements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of highways,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motorways,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roads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bridges.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Efficient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road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tolling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fraud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related to</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non-payment,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makes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charging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effective,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reduces required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manpower</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process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events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of</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exceptions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these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implemented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using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ANPR.</a:t>
            </a:r>
            <a:endParaRPr lang="en-IN" sz="1800" dirty="0">
              <a:effectLst/>
              <a:latin typeface="Times New Roman" panose="02020603050405020304" pitchFamily="18" charset="0"/>
              <a:ea typeface="Arial" panose="020B0604020202020204" pitchFamily="34" charset="0"/>
            </a:endParaRPr>
          </a:p>
          <a:p>
            <a:pPr marL="342900" marR="338455" lvl="0" indent="-342900" algn="just">
              <a:lnSpc>
                <a:spcPct val="116000"/>
              </a:lnSpc>
              <a:spcAft>
                <a:spcPts val="0"/>
              </a:spcAft>
              <a:buSzPts val="1200"/>
              <a:buFont typeface="Arial" panose="020B0604020202020204" pitchFamily="34" charset="0"/>
              <a:buAutoNum type="arabicPeriod" startAt="3"/>
              <a:tabLst>
                <a:tab pos="546100" algn="l"/>
              </a:tabLst>
            </a:pPr>
            <a:r>
              <a:rPr lang="en-US" sz="1800" b="1" u="sng" dirty="0">
                <a:effectLst/>
                <a:latin typeface="Cambria" panose="02040503050406030204" pitchFamily="18" charset="0"/>
                <a:ea typeface="Arial" panose="020B0604020202020204" pitchFamily="34" charset="0"/>
              </a:rPr>
              <a:t>Journey</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Time</a:t>
            </a:r>
            <a:r>
              <a:rPr lang="en-US" sz="1800" b="1" u="sng" spc="-5" dirty="0">
                <a:effectLst/>
                <a:latin typeface="Cambria" panose="02040503050406030204" pitchFamily="18" charset="0"/>
                <a:ea typeface="Arial" panose="020B0604020202020204" pitchFamily="34" charset="0"/>
              </a:rPr>
              <a:t> </a:t>
            </a:r>
            <a:r>
              <a:rPr lang="en-US" sz="1800" b="1" u="sng" dirty="0">
                <a:effectLst/>
                <a:latin typeface="Cambria" panose="02040503050406030204" pitchFamily="18" charset="0"/>
                <a:ea typeface="Arial" panose="020B0604020202020204" pitchFamily="34" charset="0"/>
              </a:rPr>
              <a:t>Measurement:</a:t>
            </a:r>
            <a:r>
              <a:rPr lang="en-US" sz="1800" b="1"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Data</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collected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license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plate</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recognition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systems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can</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be</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used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many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ways</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after</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processing,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feeding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back</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information</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to</a:t>
            </a:r>
            <a:r>
              <a:rPr lang="en-US" sz="1800" spc="-30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road users to</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increase traffic security,</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helping efficient law</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enforcement,</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optimizing</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traffic</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routes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5"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reducing</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costs</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and</a:t>
            </a:r>
            <a:r>
              <a:rPr lang="en-US" sz="1800" spc="10" dirty="0">
                <a:effectLst/>
                <a:latin typeface="Cambria" panose="02040503050406030204" pitchFamily="18" charset="0"/>
                <a:ea typeface="Arial" panose="020B0604020202020204" pitchFamily="34" charset="0"/>
              </a:rPr>
              <a:t> </a:t>
            </a:r>
            <a:r>
              <a:rPr lang="en-US" sz="1800" dirty="0">
                <a:effectLst/>
                <a:latin typeface="Cambria" panose="02040503050406030204" pitchFamily="18" charset="0"/>
                <a:ea typeface="Arial" panose="020B0604020202020204" pitchFamily="34" charset="0"/>
              </a:rPr>
              <a:t>time.</a:t>
            </a:r>
            <a:endParaRPr lang="en-IN" sz="1800" dirty="0">
              <a:effectLst/>
              <a:latin typeface="Times New Roman" panose="02020603050405020304" pitchFamily="18" charset="0"/>
              <a:ea typeface="Arial" panose="020B0604020202020204" pitchFamily="34" charset="0"/>
            </a:endParaRPr>
          </a:p>
          <a:p>
            <a:endParaRPr lang="en-IN" dirty="0"/>
          </a:p>
        </p:txBody>
      </p:sp>
    </p:spTree>
    <p:extLst>
      <p:ext uri="{BB962C8B-B14F-4D97-AF65-F5344CB8AC3E}">
        <p14:creationId xmlns:p14="http://schemas.microsoft.com/office/powerpoint/2010/main" val="93077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6DE-6906-46CE-967E-6021B98949E8}"/>
              </a:ext>
            </a:extLst>
          </p:cNvPr>
          <p:cNvSpPr>
            <a:spLocks noGrp="1"/>
          </p:cNvSpPr>
          <p:nvPr>
            <p:ph type="title"/>
          </p:nvPr>
        </p:nvSpPr>
        <p:spPr>
          <a:xfrm>
            <a:off x="2231136" y="427364"/>
            <a:ext cx="7729728" cy="1188720"/>
          </a:xfrm>
        </p:spPr>
        <p:txBody>
          <a:bodyPr/>
          <a:lstStyle/>
          <a:p>
            <a:r>
              <a:rPr lang="en-IN" dirty="0"/>
              <a:t>Project Flow:</a:t>
            </a:r>
          </a:p>
        </p:txBody>
      </p:sp>
      <p:sp>
        <p:nvSpPr>
          <p:cNvPr id="3" name="Content Placeholder 2">
            <a:extLst>
              <a:ext uri="{FF2B5EF4-FFF2-40B4-BE49-F238E27FC236}">
                <a16:creationId xmlns:a16="http://schemas.microsoft.com/office/drawing/2014/main" id="{F77D62EB-7254-4662-9AAF-BB3CF8CA5667}"/>
              </a:ext>
            </a:extLst>
          </p:cNvPr>
          <p:cNvSpPr>
            <a:spLocks noGrp="1"/>
          </p:cNvSpPr>
          <p:nvPr>
            <p:ph idx="1"/>
          </p:nvPr>
        </p:nvSpPr>
        <p:spPr>
          <a:xfrm>
            <a:off x="1797666" y="1998772"/>
            <a:ext cx="8596668" cy="3883554"/>
          </a:xfrm>
        </p:spPr>
        <p:txBody>
          <a:bodyPr>
            <a:normAutofit/>
          </a:bodyPr>
          <a:lstStyle/>
          <a:p>
            <a:pPr>
              <a:buFont typeface="Wingdings" panose="05000000000000000000" pitchFamily="2" charset="2"/>
              <a:buChar char="v"/>
            </a:pPr>
            <a:r>
              <a:rPr lang="en-IN" sz="2000" dirty="0"/>
              <a:t>I have to follow these steps to build my model:</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1. Understand the business problem</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2. Understand and identify data</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3. Collect and prepare data</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4. Determine the model's features and train it</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5. Evaluate the model's performance and establish benchmarks</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6. Put the model in operation and make sure it works well</a:t>
            </a:r>
          </a:p>
          <a:p>
            <a:pPr lvl="1">
              <a:buFont typeface="Wingdings" panose="05000000000000000000" pitchFamily="2" charset="2"/>
              <a:buChar char="Ø"/>
            </a:pPr>
            <a:r>
              <a:rPr lang="en-US" sz="1800" b="1" i="0" dirty="0">
                <a:solidFill>
                  <a:srgbClr val="323232"/>
                </a:solidFill>
                <a:effectLst/>
                <a:latin typeface="Arial" panose="020B0604020202020204" pitchFamily="34" charset="0"/>
              </a:rPr>
              <a:t>Step 7. Iterate and adjust the model</a:t>
            </a:r>
          </a:p>
          <a:p>
            <a:pPr lvl="1">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91494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611D-302D-498A-A7DC-D4074DB6587E}"/>
              </a:ext>
            </a:extLst>
          </p:cNvPr>
          <p:cNvSpPr>
            <a:spLocks noGrp="1"/>
          </p:cNvSpPr>
          <p:nvPr>
            <p:ph type="title"/>
          </p:nvPr>
        </p:nvSpPr>
        <p:spPr>
          <a:xfrm>
            <a:off x="2231136" y="700742"/>
            <a:ext cx="7729728" cy="1188720"/>
          </a:xfrm>
        </p:spPr>
        <p:txBody>
          <a:bodyPr/>
          <a:lstStyle/>
          <a:p>
            <a:r>
              <a:rPr lang="en-IN" dirty="0"/>
              <a:t>Assumptions:</a:t>
            </a:r>
          </a:p>
        </p:txBody>
      </p:sp>
      <p:sp>
        <p:nvSpPr>
          <p:cNvPr id="3" name="Content Placeholder 2">
            <a:extLst>
              <a:ext uri="{FF2B5EF4-FFF2-40B4-BE49-F238E27FC236}">
                <a16:creationId xmlns:a16="http://schemas.microsoft.com/office/drawing/2014/main" id="{6836BB6B-AD62-4DE5-8245-FCC8D4808365}"/>
              </a:ext>
            </a:extLst>
          </p:cNvPr>
          <p:cNvSpPr>
            <a:spLocks noGrp="1"/>
          </p:cNvSpPr>
          <p:nvPr>
            <p:ph idx="1"/>
          </p:nvPr>
        </p:nvSpPr>
        <p:spPr>
          <a:xfrm>
            <a:off x="2231136" y="2299789"/>
            <a:ext cx="8596668" cy="4212562"/>
          </a:xfrm>
        </p:spPr>
        <p:txBody>
          <a:bodyPr/>
          <a:lstStyle/>
          <a:p>
            <a:pPr algn="l"/>
            <a:r>
              <a:rPr lang="en-IN" b="0" i="0" dirty="0">
                <a:solidFill>
                  <a:srgbClr val="292929"/>
                </a:solidFill>
                <a:effectLst/>
                <a:latin typeface="charter"/>
              </a:rPr>
              <a:t>GPU availability for training</a:t>
            </a:r>
          </a:p>
          <a:p>
            <a:pPr algn="l"/>
            <a:r>
              <a:rPr lang="en-IN" b="0" i="0" dirty="0">
                <a:solidFill>
                  <a:srgbClr val="292929"/>
                </a:solidFill>
                <a:effectLst/>
                <a:latin typeface="charter"/>
              </a:rPr>
              <a:t>Though trained &amp; tested over only Car images, It should be able to detect Number Plates in any sort of vehicle(Bike, Truck, etc)</a:t>
            </a:r>
          </a:p>
          <a:p>
            <a:pPr algn="l"/>
            <a:r>
              <a:rPr lang="en-IN" b="0" i="0" dirty="0">
                <a:solidFill>
                  <a:srgbClr val="292929"/>
                </a:solidFill>
                <a:effectLst/>
                <a:latin typeface="charter"/>
              </a:rPr>
              <a:t>Image quality is up to mark</a:t>
            </a:r>
          </a:p>
          <a:p>
            <a:pPr algn="l"/>
            <a:r>
              <a:rPr lang="en-IN" b="0" i="0" dirty="0">
                <a:solidFill>
                  <a:srgbClr val="292929"/>
                </a:solidFill>
                <a:effectLst/>
                <a:latin typeface="charter"/>
              </a:rPr>
              <a:t>No limitation over Memory and Latency</a:t>
            </a:r>
          </a:p>
          <a:p>
            <a:pPr algn="l"/>
            <a:r>
              <a:rPr lang="en-IN" b="0" i="0" dirty="0">
                <a:solidFill>
                  <a:srgbClr val="292929"/>
                </a:solidFill>
                <a:effectLst/>
                <a:latin typeface="charter"/>
              </a:rPr>
              <a:t>Internet Availability(For OCR purpose)</a:t>
            </a:r>
          </a:p>
          <a:p>
            <a:pPr algn="l"/>
            <a:r>
              <a:rPr lang="en-IN" b="0" i="0" dirty="0">
                <a:solidFill>
                  <a:srgbClr val="292929"/>
                </a:solidFill>
                <a:effectLst/>
                <a:latin typeface="charter"/>
              </a:rPr>
              <a:t>Python 3+</a:t>
            </a:r>
          </a:p>
          <a:p>
            <a:pPr algn="l"/>
            <a:r>
              <a:rPr lang="en-IN" b="0" i="0" dirty="0">
                <a:solidFill>
                  <a:srgbClr val="292929"/>
                </a:solidFill>
                <a:effectLst/>
                <a:latin typeface="charter"/>
              </a:rPr>
              <a:t>Videos not considered</a:t>
            </a:r>
          </a:p>
          <a:p>
            <a:pPr marL="0" indent="0">
              <a:buNone/>
            </a:pPr>
            <a:endParaRPr lang="en-IN" dirty="0"/>
          </a:p>
        </p:txBody>
      </p:sp>
    </p:spTree>
    <p:extLst>
      <p:ext uri="{BB962C8B-B14F-4D97-AF65-F5344CB8AC3E}">
        <p14:creationId xmlns:p14="http://schemas.microsoft.com/office/powerpoint/2010/main" val="10443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8B17-926F-4138-B5A2-87BED6975981}"/>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22AA7259-C0C6-46E4-AA7E-811C2A4EEF5F}"/>
              </a:ext>
            </a:extLst>
          </p:cNvPr>
          <p:cNvSpPr>
            <a:spLocks noGrp="1"/>
          </p:cNvSpPr>
          <p:nvPr>
            <p:ph idx="1"/>
          </p:nvPr>
        </p:nvSpPr>
        <p:spPr>
          <a:xfrm>
            <a:off x="2231136" y="2791325"/>
            <a:ext cx="7729728" cy="3101983"/>
          </a:xfrm>
        </p:spPr>
        <p:txBody>
          <a:bodyPr/>
          <a:lstStyle/>
          <a:p>
            <a:pPr>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A CPU such as i7-7500U that can train with an average of ~115 examples/seconds or any higher specification processor.</a:t>
            </a:r>
            <a:endParaRPr lang="en-IN" sz="1800" dirty="0">
              <a:effectLst/>
              <a:latin typeface="Times New Roman" panose="02020603050405020304" pitchFamily="18" charset="0"/>
              <a:ea typeface="Times New Roman" panose="02020603050405020304" pitchFamily="18" charset="0"/>
            </a:endParaRPr>
          </a:p>
          <a:p>
            <a:pPr>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A GPU such as Nvidia GTX 1080 (8 GB VRAM) or higher.</a:t>
            </a:r>
            <a:endParaRPr lang="en-IN" sz="1800" dirty="0">
              <a:effectLst/>
              <a:latin typeface="Times New Roman" panose="02020603050405020304" pitchFamily="18" charset="0"/>
              <a:ea typeface="Times New Roman" panose="02020603050405020304" pitchFamily="18" charset="0"/>
            </a:endParaRPr>
          </a:p>
          <a:p>
            <a:pPr>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At least 8 GB of system RAM or higher.</a:t>
            </a:r>
            <a:endParaRPr lang="en-IN" dirty="0"/>
          </a:p>
        </p:txBody>
      </p:sp>
    </p:spTree>
    <p:extLst>
      <p:ext uri="{BB962C8B-B14F-4D97-AF65-F5344CB8AC3E}">
        <p14:creationId xmlns:p14="http://schemas.microsoft.com/office/powerpoint/2010/main" val="354542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4895-FD42-4848-99E7-90C4C5C1D558}"/>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AC5CCA51-E96E-4DC5-A716-C3FC9674AFF7}"/>
              </a:ext>
            </a:extLst>
          </p:cNvPr>
          <p:cNvSpPr>
            <a:spLocks noGrp="1"/>
          </p:cNvSpPr>
          <p:nvPr>
            <p:ph idx="1"/>
          </p:nvPr>
        </p:nvSpPr>
        <p:spPr>
          <a:xfrm>
            <a:off x="2231136" y="2791325"/>
            <a:ext cx="7729728" cy="3101983"/>
          </a:xfrm>
        </p:spPr>
        <p:txBody>
          <a:bodyPr/>
          <a:lstStyle/>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Operating system Linux, Unix, Windows 10 or </a:t>
            </a:r>
            <a:r>
              <a:rPr lang="en-US" dirty="0">
                <a:latin typeface="Times New Roman" panose="02020603050405020304" pitchFamily="18" charset="0"/>
                <a:ea typeface="Times New Roman" panose="02020603050405020304" pitchFamily="18" charset="0"/>
              </a:rPr>
              <a:t>above</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Google colab or Jupyter Notebook</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Python 3.6 or above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1738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7DB1-D471-4728-920A-9B088BDBEFA0}"/>
              </a:ext>
            </a:extLst>
          </p:cNvPr>
          <p:cNvSpPr>
            <a:spLocks noGrp="1"/>
          </p:cNvSpPr>
          <p:nvPr>
            <p:ph type="title"/>
          </p:nvPr>
        </p:nvSpPr>
        <p:spPr/>
        <p:txBody>
          <a:bodyPr/>
          <a:lstStyle/>
          <a:p>
            <a:r>
              <a:rPr lang="en-IN" dirty="0"/>
              <a:t>Required libraries</a:t>
            </a:r>
          </a:p>
        </p:txBody>
      </p:sp>
      <p:sp>
        <p:nvSpPr>
          <p:cNvPr id="3" name="Content Placeholder 2">
            <a:extLst>
              <a:ext uri="{FF2B5EF4-FFF2-40B4-BE49-F238E27FC236}">
                <a16:creationId xmlns:a16="http://schemas.microsoft.com/office/drawing/2014/main" id="{1931DBCA-3F43-497C-9BE0-9E3EEE74E984}"/>
              </a:ext>
            </a:extLst>
          </p:cNvPr>
          <p:cNvSpPr>
            <a:spLocks noGrp="1"/>
          </p:cNvSpPr>
          <p:nvPr>
            <p:ph idx="1"/>
          </p:nvPr>
        </p:nvSpPr>
        <p:spPr/>
        <p:txBody>
          <a:bodyPr>
            <a:normAutofit lnSpcReduction="10000"/>
          </a:bodyPr>
          <a:lstStyle/>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Sys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Glob</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os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numpy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cv2</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PIL</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pytesseract</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solidFill>
                  <a:srgbClr val="424242"/>
                </a:solidFill>
                <a:effectLst/>
                <a:latin typeface="Cambria" panose="02040503050406030204" pitchFamily="18" charset="0"/>
                <a:ea typeface="Times New Roman" panose="02020603050405020304" pitchFamily="18" charset="0"/>
              </a:rPr>
              <a:t>re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7514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A5D-E21F-4139-9065-70DB12BC2ACD}"/>
              </a:ext>
            </a:extLst>
          </p:cNvPr>
          <p:cNvSpPr>
            <a:spLocks noGrp="1"/>
          </p:cNvSpPr>
          <p:nvPr>
            <p:ph type="title"/>
          </p:nvPr>
        </p:nvSpPr>
        <p:spPr>
          <a:xfrm>
            <a:off x="1797666" y="555269"/>
            <a:ext cx="8596668" cy="1320800"/>
          </a:xfrm>
        </p:spPr>
        <p:txBody>
          <a:bodyPr>
            <a:normAutofit/>
          </a:bodyPr>
          <a:lstStyle/>
          <a:p>
            <a:r>
              <a:rPr lang="en-IN" sz="4000" dirty="0"/>
              <a:t>Project Title:</a:t>
            </a:r>
          </a:p>
        </p:txBody>
      </p:sp>
      <p:sp>
        <p:nvSpPr>
          <p:cNvPr id="3" name="Content Placeholder 2">
            <a:extLst>
              <a:ext uri="{FF2B5EF4-FFF2-40B4-BE49-F238E27FC236}">
                <a16:creationId xmlns:a16="http://schemas.microsoft.com/office/drawing/2014/main" id="{AF8DB58E-3345-4ABE-BB43-C060637CBE87}"/>
              </a:ext>
            </a:extLst>
          </p:cNvPr>
          <p:cNvSpPr>
            <a:spLocks noGrp="1"/>
          </p:cNvSpPr>
          <p:nvPr>
            <p:ph idx="1"/>
          </p:nvPr>
        </p:nvSpPr>
        <p:spPr>
          <a:xfrm>
            <a:off x="1797666" y="2704764"/>
            <a:ext cx="8596668" cy="2696796"/>
          </a:xfrm>
        </p:spPr>
        <p:txBody>
          <a:bodyPr>
            <a:normAutofit/>
          </a:bodyPr>
          <a:lstStyle/>
          <a:p>
            <a:pPr marL="0" indent="0" algn="ctr">
              <a:buNone/>
            </a:pPr>
            <a:r>
              <a:rPr lang="en-IN" sz="3200" dirty="0">
                <a:effectLst/>
              </a:rPr>
              <a:t>The IMAGE CLASSIFICATION USING DEEP LEARNING (DL).</a:t>
            </a:r>
            <a:endParaRPr lang="en-IN" sz="3200" dirty="0"/>
          </a:p>
        </p:txBody>
      </p:sp>
    </p:spTree>
    <p:extLst>
      <p:ext uri="{BB962C8B-B14F-4D97-AF65-F5344CB8AC3E}">
        <p14:creationId xmlns:p14="http://schemas.microsoft.com/office/powerpoint/2010/main" val="388018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D067-DF70-4D7A-9CCD-424ED0FD6963}"/>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8AFE9A9B-5A25-4576-A7B8-8BF4D508A32B}"/>
              </a:ext>
            </a:extLst>
          </p:cNvPr>
          <p:cNvSpPr>
            <a:spLocks noGrp="1"/>
          </p:cNvSpPr>
          <p:nvPr>
            <p:ph idx="1"/>
          </p:nvPr>
        </p:nvSpPr>
        <p:spPr/>
        <p:txBody>
          <a:bodyPr/>
          <a:lstStyle/>
          <a:p>
            <a:r>
              <a:rPr lang="en-US" sz="1800" dirty="0">
                <a:solidFill>
                  <a:srgbClr val="424242"/>
                </a:solidFill>
                <a:effectLst/>
                <a:latin typeface="Cambria" panose="02040503050406030204" pitchFamily="18" charset="0"/>
                <a:ea typeface="Times New Roman" panose="02020603050405020304" pitchFamily="18" charset="0"/>
              </a:rPr>
              <a:t>Images of Indian</a:t>
            </a:r>
            <a:r>
              <a:rPr lang="en-US" sz="1800" spc="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vehicles where the</a:t>
            </a:r>
            <a:r>
              <a:rPr lang="en-US" sz="1800" spc="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number plate is</a:t>
            </a:r>
            <a:r>
              <a:rPr lang="en-US" sz="1800" spc="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clearly visible.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10" name="Picture 9">
            <a:extLst>
              <a:ext uri="{FF2B5EF4-FFF2-40B4-BE49-F238E27FC236}">
                <a16:creationId xmlns:a16="http://schemas.microsoft.com/office/drawing/2014/main" id="{1879B6DF-F564-480F-B54B-C6C86F04B2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0078" y="3213674"/>
            <a:ext cx="6334813" cy="2679633"/>
          </a:xfrm>
          <a:prstGeom prst="rect">
            <a:avLst/>
          </a:prstGeom>
          <a:noFill/>
        </p:spPr>
      </p:pic>
    </p:spTree>
    <p:extLst>
      <p:ext uri="{BB962C8B-B14F-4D97-AF65-F5344CB8AC3E}">
        <p14:creationId xmlns:p14="http://schemas.microsoft.com/office/powerpoint/2010/main" val="3039073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3EE8-5442-4A82-BC5C-48B33ED72D2C}"/>
              </a:ext>
            </a:extLst>
          </p:cNvPr>
          <p:cNvSpPr>
            <a:spLocks noGrp="1"/>
          </p:cNvSpPr>
          <p:nvPr>
            <p:ph type="title"/>
          </p:nvPr>
        </p:nvSpPr>
        <p:spPr>
          <a:xfrm>
            <a:off x="1791093" y="219975"/>
            <a:ext cx="8870622" cy="1188720"/>
          </a:xfrm>
        </p:spPr>
        <p:txBody>
          <a:bodyPr/>
          <a:lstStyle/>
          <a:p>
            <a:r>
              <a:rPr lang="en-IN" dirty="0"/>
              <a:t>Challenges and solutions</a:t>
            </a:r>
          </a:p>
        </p:txBody>
      </p:sp>
      <p:sp>
        <p:nvSpPr>
          <p:cNvPr id="3" name="Content Placeholder 2">
            <a:extLst>
              <a:ext uri="{FF2B5EF4-FFF2-40B4-BE49-F238E27FC236}">
                <a16:creationId xmlns:a16="http://schemas.microsoft.com/office/drawing/2014/main" id="{8C88EBEF-8158-4A6E-9198-F2025511CA0D}"/>
              </a:ext>
            </a:extLst>
          </p:cNvPr>
          <p:cNvSpPr>
            <a:spLocks noGrp="1"/>
          </p:cNvSpPr>
          <p:nvPr>
            <p:ph idx="1"/>
          </p:nvPr>
        </p:nvSpPr>
        <p:spPr>
          <a:xfrm>
            <a:off x="1791093" y="1687398"/>
            <a:ext cx="8870622" cy="4950627"/>
          </a:xfrm>
        </p:spPr>
        <p:txBody>
          <a:bodyPr>
            <a:normAutofit fontScale="92500" lnSpcReduction="20000"/>
          </a:bodyPr>
          <a:lstStyle/>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Dealing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bright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dark</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Many details present in an RGB image become less salient when we convert it</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into grayscale. To visualize the change in intensity and thus to deal with bright and dark</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objects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in</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image,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converting</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to</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grayscale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works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best.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startAt="2"/>
            </a:pPr>
            <a:r>
              <a:rPr lang="en-US" sz="1800" dirty="0">
                <a:solidFill>
                  <a:srgbClr val="424242"/>
                </a:solidFill>
                <a:effectLst/>
                <a:latin typeface="Cambria" panose="02040503050406030204" pitchFamily="18" charset="0"/>
                <a:ea typeface="Times New Roman" panose="02020603050405020304" pitchFamily="18" charset="0"/>
              </a:rPr>
              <a:t>Dealing</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with</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noisy</a:t>
            </a:r>
            <a:r>
              <a:rPr lang="en-US" sz="1800" spc="-2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images.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We have convolved the image with a Gaussian filter in the pre-processing</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stage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to</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reduce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noise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present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in</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image.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startAt="3"/>
            </a:pPr>
            <a:r>
              <a:rPr lang="en-US" sz="1800" dirty="0">
                <a:solidFill>
                  <a:srgbClr val="424242"/>
                </a:solidFill>
                <a:effectLst/>
                <a:latin typeface="Cambria" panose="02040503050406030204" pitchFamily="18" charset="0"/>
                <a:ea typeface="Times New Roman" panose="02020603050405020304" pitchFamily="18" charset="0"/>
              </a:rPr>
              <a:t>Dealing</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with</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cross-angled</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or</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skewed</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number</a:t>
            </a:r>
            <a:r>
              <a:rPr lang="en-US" sz="1800" spc="-30"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plates.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De-skewing, i.e. rotating the image to the required position can be done to</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detect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text</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present</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on</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the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number</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plate.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Cambria" panose="020405030504060302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startAt="4"/>
            </a:pPr>
            <a:r>
              <a:rPr lang="en-US" sz="1800" dirty="0">
                <a:solidFill>
                  <a:srgbClr val="424242"/>
                </a:solidFill>
                <a:effectLst/>
                <a:latin typeface="Cambria" panose="02040503050406030204" pitchFamily="18" charset="0"/>
                <a:ea typeface="Times New Roman" panose="02020603050405020304" pitchFamily="18" charset="0"/>
              </a:rPr>
              <a:t>Dealing</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with</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non-standard</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number</a:t>
            </a:r>
            <a:r>
              <a:rPr lang="en-US" sz="1800" spc="-35" dirty="0">
                <a:solidFill>
                  <a:srgbClr val="424242"/>
                </a:solidFill>
                <a:effectLst/>
                <a:latin typeface="Cambria" panose="02040503050406030204" pitchFamily="18" charset="0"/>
                <a:ea typeface="Times New Roman" panose="02020603050405020304" pitchFamily="18" charset="0"/>
              </a:rPr>
              <a:t> </a:t>
            </a:r>
            <a:r>
              <a:rPr lang="en-US" sz="1800" dirty="0">
                <a:solidFill>
                  <a:srgbClr val="424242"/>
                </a:solidFill>
                <a:effectLst/>
                <a:latin typeface="Cambria" panose="02040503050406030204" pitchFamily="18" charset="0"/>
                <a:ea typeface="Times New Roman" panose="02020603050405020304" pitchFamily="18" charset="0"/>
              </a:rPr>
              <a:t>plates.</a:t>
            </a:r>
            <a:endParaRPr lang="en-IN" sz="1800" dirty="0">
              <a:effectLst/>
              <a:latin typeface="Times New Roman" panose="02020603050405020304" pitchFamily="18" charset="0"/>
              <a:ea typeface="Times New Roman" panose="02020603050405020304" pitchFamily="18" charset="0"/>
            </a:endParaRPr>
          </a:p>
          <a:p>
            <a:pPr indent="0">
              <a:buNone/>
            </a:pPr>
            <a:r>
              <a:rPr lang="en-US" sz="1800" dirty="0">
                <a:effectLst/>
                <a:latin typeface="Cambria" panose="02040503050406030204" pitchFamily="18" charset="0"/>
                <a:ea typeface="Times New Roman" panose="02020603050405020304" pitchFamily="18" charset="0"/>
              </a:rPr>
              <a:t>Solution: The code we implemented won’t give any results in case of non-standard/</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partially torn number plates. Hence, they won’t be stored in the database and searching</a:t>
            </a:r>
            <a:r>
              <a:rPr lang="en-US" sz="1800" spc="-28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is</a:t>
            </a:r>
            <a:r>
              <a:rPr lang="en-US" sz="1800" spc="5"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not</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possible</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on</a:t>
            </a:r>
            <a:r>
              <a:rPr lang="en-US" sz="1800" spc="10" dirty="0">
                <a:effectLst/>
                <a:latin typeface="Cambria" panose="02040503050406030204" pitchFamily="18" charset="0"/>
                <a:ea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rPr>
              <a:t>it.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34202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8D51-014D-48C0-83CA-E9428DC5D58E}"/>
              </a:ext>
            </a:extLst>
          </p:cNvPr>
          <p:cNvSpPr>
            <a:spLocks noGrp="1"/>
          </p:cNvSpPr>
          <p:nvPr>
            <p:ph type="title"/>
          </p:nvPr>
        </p:nvSpPr>
        <p:spPr>
          <a:xfrm>
            <a:off x="2231136" y="370804"/>
            <a:ext cx="7729728" cy="1188720"/>
          </a:xfrm>
        </p:spPr>
        <p:txBody>
          <a:bodyPr/>
          <a:lstStyle/>
          <a:p>
            <a:r>
              <a:rPr lang="en-IN" dirty="0"/>
              <a:t>Few lines of code: </a:t>
            </a:r>
            <a:br>
              <a:rPr lang="en-IN" dirty="0"/>
            </a:br>
            <a:r>
              <a:rPr lang="en-IN" dirty="0"/>
              <a:t>Function for plate detection</a:t>
            </a:r>
          </a:p>
        </p:txBody>
      </p:sp>
      <p:sp>
        <p:nvSpPr>
          <p:cNvPr id="3" name="Content Placeholder 2">
            <a:extLst>
              <a:ext uri="{FF2B5EF4-FFF2-40B4-BE49-F238E27FC236}">
                <a16:creationId xmlns:a16="http://schemas.microsoft.com/office/drawing/2014/main" id="{E722AEC1-305C-4FF5-BB36-35277D9ED594}"/>
              </a:ext>
            </a:extLst>
          </p:cNvPr>
          <p:cNvSpPr>
            <a:spLocks noGrp="1"/>
          </p:cNvSpPr>
          <p:nvPr>
            <p:ph idx="1"/>
          </p:nvPr>
        </p:nvSpPr>
        <p:spPr>
          <a:xfrm>
            <a:off x="1956124" y="1781667"/>
            <a:ext cx="8279751" cy="4873658"/>
          </a:xfrm>
        </p:spPr>
        <p:txBody>
          <a:bodyPr>
            <a:normAutofit fontScale="92500" lnSpcReduction="10000"/>
          </a:bodyPr>
          <a:lstStyle/>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def </a:t>
            </a:r>
            <a:r>
              <a:rPr lang="en-IN" sz="1600" b="0" dirty="0" err="1">
                <a:solidFill>
                  <a:schemeClr val="tx1"/>
                </a:solidFill>
                <a:effectLst/>
                <a:latin typeface="Times New Roman" panose="02020603050405020304" pitchFamily="18" charset="0"/>
                <a:cs typeface="Times New Roman" panose="02020603050405020304" pitchFamily="18" charset="0"/>
              </a:rPr>
              <a:t>detect_plate</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img</a:t>
            </a:r>
            <a:r>
              <a:rPr lang="en-IN" sz="1600" b="0" dirty="0">
                <a:solidFill>
                  <a:schemeClr val="tx1"/>
                </a:solidFill>
                <a:effectLst/>
                <a:latin typeface="Times New Roman" panose="02020603050405020304" pitchFamily="18" charset="0"/>
                <a:cs typeface="Times New Roman" panose="02020603050405020304" pitchFamily="18" charset="0"/>
              </a:rPr>
              <a:t>, text='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img.copy</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img.copy</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plate_rect</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plate_cascade.detectMultiScale</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scaleFactor</a:t>
            </a:r>
            <a:r>
              <a:rPr lang="en-IN" sz="1600" b="0" dirty="0">
                <a:solidFill>
                  <a:schemeClr val="tx1"/>
                </a:solidFill>
                <a:effectLst/>
                <a:latin typeface="Times New Roman" panose="02020603050405020304" pitchFamily="18" charset="0"/>
                <a:cs typeface="Times New Roman" panose="02020603050405020304" pitchFamily="18" charset="0"/>
              </a:rPr>
              <a:t> = 1.2, </a:t>
            </a:r>
            <a:r>
              <a:rPr lang="en-IN" sz="1600" b="0" dirty="0" err="1">
                <a:solidFill>
                  <a:schemeClr val="tx1"/>
                </a:solidFill>
                <a:effectLst/>
                <a:latin typeface="Times New Roman" panose="02020603050405020304" pitchFamily="18" charset="0"/>
                <a:cs typeface="Times New Roman" panose="02020603050405020304" pitchFamily="18" charset="0"/>
              </a:rPr>
              <a:t>minNeighbors</a:t>
            </a:r>
            <a:r>
              <a:rPr lang="en-IN" sz="1600" b="0" dirty="0">
                <a:solidFill>
                  <a:schemeClr val="tx1"/>
                </a:solidFill>
                <a:effectLst/>
                <a:latin typeface="Times New Roman" panose="02020603050405020304" pitchFamily="18" charset="0"/>
                <a:cs typeface="Times New Roman" panose="02020603050405020304" pitchFamily="18" charset="0"/>
              </a:rPr>
              <a:t> = 7)</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#detect the number and finding the </a:t>
            </a:r>
            <a:r>
              <a:rPr lang="en-IN" sz="1600" b="0" dirty="0" err="1">
                <a:solidFill>
                  <a:schemeClr val="tx1"/>
                </a:solidFill>
                <a:effectLst/>
                <a:latin typeface="Times New Roman" panose="02020603050405020304" pitchFamily="18" charset="0"/>
                <a:cs typeface="Times New Roman" panose="02020603050405020304" pitchFamily="18" charset="0"/>
              </a:rPr>
              <a:t>x,y,w,h</a:t>
            </a:r>
            <a:r>
              <a:rPr lang="en-IN" sz="1600" b="0" dirty="0">
                <a:solidFill>
                  <a:schemeClr val="tx1"/>
                </a:solidFill>
                <a:effectLst/>
                <a:latin typeface="Times New Roman" panose="02020603050405020304" pitchFamily="18" charset="0"/>
                <a:cs typeface="Times New Roman" panose="02020603050405020304" pitchFamily="18" charset="0"/>
              </a:rPr>
              <a:t> dimensions</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for (</a:t>
            </a:r>
            <a:r>
              <a:rPr lang="en-IN" sz="1600" b="0" dirty="0" err="1">
                <a:solidFill>
                  <a:schemeClr val="tx1"/>
                </a:solidFill>
                <a:effectLst/>
                <a:latin typeface="Times New Roman" panose="02020603050405020304" pitchFamily="18" charset="0"/>
                <a:cs typeface="Times New Roman" panose="02020603050405020304" pitchFamily="18" charset="0"/>
              </a:rPr>
              <a:t>x,y,w,h</a:t>
            </a:r>
            <a:r>
              <a:rPr lang="en-IN" sz="1600" b="0" dirty="0">
                <a:solidFill>
                  <a:schemeClr val="tx1"/>
                </a:solidFill>
                <a:effectLst/>
                <a:latin typeface="Times New Roman" panose="02020603050405020304" pitchFamily="18" charset="0"/>
                <a:cs typeface="Times New Roman" panose="02020603050405020304" pitchFamily="18" charset="0"/>
              </a:rPr>
              <a:t>) in </a:t>
            </a:r>
            <a:r>
              <a:rPr lang="en-IN" sz="1600" b="0" dirty="0" err="1">
                <a:solidFill>
                  <a:schemeClr val="tx1"/>
                </a:solidFill>
                <a:effectLst/>
                <a:latin typeface="Times New Roman" panose="02020603050405020304" pitchFamily="18" charset="0"/>
                <a:cs typeface="Times New Roman" panose="02020603050405020304" pitchFamily="18" charset="0"/>
              </a:rPr>
              <a:t>plate_rect</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_ =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y:y+h</a:t>
            </a:r>
            <a:r>
              <a:rPr lang="en-IN" sz="1600" b="0" dirty="0">
                <a:solidFill>
                  <a:schemeClr val="tx1"/>
                </a:solidFill>
                <a:effectLst/>
                <a:latin typeface="Times New Roman" panose="02020603050405020304" pitchFamily="18" charset="0"/>
                <a:cs typeface="Times New Roman" panose="02020603050405020304" pitchFamily="18" charset="0"/>
              </a:rPr>
              <a:t>, x:x+w,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plate = </a:t>
            </a:r>
            <a:r>
              <a:rPr lang="en-IN" sz="1600" b="0" dirty="0" err="1">
                <a:solidFill>
                  <a:schemeClr val="tx1"/>
                </a:solidFill>
                <a:effectLst/>
                <a:latin typeface="Times New Roman" panose="02020603050405020304" pitchFamily="18" charset="0"/>
                <a:cs typeface="Times New Roman" panose="02020603050405020304" pitchFamily="18" charset="0"/>
              </a:rPr>
              <a:t>roi</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y:y+h</a:t>
            </a:r>
            <a:r>
              <a:rPr lang="en-IN" sz="1600" b="0" dirty="0">
                <a:solidFill>
                  <a:schemeClr val="tx1"/>
                </a:solidFill>
                <a:effectLst/>
                <a:latin typeface="Times New Roman" panose="02020603050405020304" pitchFamily="18" charset="0"/>
                <a:cs typeface="Times New Roman" panose="02020603050405020304" pitchFamily="18" charset="0"/>
              </a:rPr>
              <a:t>, x:x+w,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#drawing rectangles around the edges</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cv2.rectangle(</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(x+2,y), (x+w-3, y+h-5), (51,181,155), 3) </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if text!='':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 cv2.putText(</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text, (x-w//2,y-h//2),cv2.FONT_HERSHEY_COMPLEX_SMALL , 0.5, (51,181,155), 1, cv2.LINE_AA)</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#returning the processed image</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return </a:t>
            </a:r>
            <a:r>
              <a:rPr lang="en-IN" sz="1600" b="0" dirty="0" err="1">
                <a:solidFill>
                  <a:schemeClr val="tx1"/>
                </a:solidFill>
                <a:effectLst/>
                <a:latin typeface="Times New Roman" panose="02020603050405020304" pitchFamily="18" charset="0"/>
                <a:cs typeface="Times New Roman" panose="02020603050405020304" pitchFamily="18" charset="0"/>
              </a:rPr>
              <a:t>plate_img</a:t>
            </a:r>
            <a:r>
              <a:rPr lang="en-IN" sz="1600" b="0" dirty="0">
                <a:solidFill>
                  <a:schemeClr val="tx1"/>
                </a:solidFill>
                <a:effectLst/>
                <a:latin typeface="Times New Roman" panose="02020603050405020304" pitchFamily="18" charset="0"/>
                <a:cs typeface="Times New Roman" panose="02020603050405020304" pitchFamily="18" charset="0"/>
              </a:rPr>
              <a:t>, plate</a:t>
            </a:r>
          </a:p>
        </p:txBody>
      </p:sp>
    </p:spTree>
    <p:extLst>
      <p:ext uri="{BB962C8B-B14F-4D97-AF65-F5344CB8AC3E}">
        <p14:creationId xmlns:p14="http://schemas.microsoft.com/office/powerpoint/2010/main" val="3594840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1BE1-0A04-40D7-AD11-584A9FA7F3E3}"/>
              </a:ext>
            </a:extLst>
          </p:cNvPr>
          <p:cNvSpPr>
            <a:spLocks noGrp="1"/>
          </p:cNvSpPr>
          <p:nvPr>
            <p:ph type="title"/>
          </p:nvPr>
        </p:nvSpPr>
        <p:spPr>
          <a:xfrm>
            <a:off x="1899564" y="172840"/>
            <a:ext cx="8392872" cy="1188720"/>
          </a:xfrm>
        </p:spPr>
        <p:txBody>
          <a:bodyPr>
            <a:normAutofit fontScale="90000"/>
          </a:bodyPr>
          <a:lstStyle/>
          <a:p>
            <a:r>
              <a:rPr lang="en-IN" dirty="0"/>
              <a:t>Few lines of code: </a:t>
            </a:r>
            <a:br>
              <a:rPr lang="en-IN" dirty="0"/>
            </a:br>
            <a:r>
              <a:rPr lang="en-IN" dirty="0"/>
              <a:t>Character Extraction from input image</a:t>
            </a:r>
          </a:p>
        </p:txBody>
      </p:sp>
      <p:sp>
        <p:nvSpPr>
          <p:cNvPr id="3" name="Content Placeholder 2">
            <a:extLst>
              <a:ext uri="{FF2B5EF4-FFF2-40B4-BE49-F238E27FC236}">
                <a16:creationId xmlns:a16="http://schemas.microsoft.com/office/drawing/2014/main" id="{92EF4CFC-087B-42A1-8AED-73423C5C5428}"/>
              </a:ext>
            </a:extLst>
          </p:cNvPr>
          <p:cNvSpPr>
            <a:spLocks noGrp="1"/>
          </p:cNvSpPr>
          <p:nvPr>
            <p:ph idx="1"/>
          </p:nvPr>
        </p:nvSpPr>
        <p:spPr>
          <a:xfrm>
            <a:off x="1231769" y="1583704"/>
            <a:ext cx="9728462" cy="5101456"/>
          </a:xfrm>
        </p:spPr>
        <p:txBody>
          <a:bodyPr>
            <a:normAutofit fontScale="92500" lnSpcReduction="2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Find characters in the resulting images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 </a:t>
            </a:r>
            <a:r>
              <a:rPr lang="en-IN" b="0" dirty="0" err="1">
                <a:solidFill>
                  <a:schemeClr val="tx1"/>
                </a:solidFill>
                <a:effectLst/>
                <a:latin typeface="Times New Roman" panose="02020603050405020304" pitchFamily="18" charset="0"/>
                <a:cs typeface="Times New Roman" panose="02020603050405020304" pitchFamily="18" charset="0"/>
              </a:rPr>
              <a:t>segment_characters</a:t>
            </a:r>
            <a:r>
              <a:rPr lang="en-IN" b="0" dirty="0">
                <a:solidFill>
                  <a:schemeClr val="tx1"/>
                </a:solidFill>
                <a:effectLst/>
                <a:latin typeface="Times New Roman" panose="02020603050405020304" pitchFamily="18" charset="0"/>
                <a:cs typeface="Times New Roman" panose="02020603050405020304" pitchFamily="18" charset="0"/>
              </a:rPr>
              <a:t>(image)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Preprocess</a:t>
            </a:r>
            <a:r>
              <a:rPr lang="en-IN" b="0" dirty="0">
                <a:solidFill>
                  <a:schemeClr val="tx1"/>
                </a:solidFill>
                <a:effectLst/>
                <a:latin typeface="Times New Roman" panose="02020603050405020304" pitchFamily="18" charset="0"/>
                <a:cs typeface="Times New Roman" panose="02020603050405020304" pitchFamily="18" charset="0"/>
              </a:rPr>
              <a:t> cropped license plate image</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img_lp</a:t>
            </a:r>
            <a:r>
              <a:rPr lang="en-IN" b="0" dirty="0">
                <a:solidFill>
                  <a:schemeClr val="tx1"/>
                </a:solidFill>
                <a:effectLst/>
                <a:latin typeface="Times New Roman" panose="02020603050405020304" pitchFamily="18" charset="0"/>
                <a:cs typeface="Times New Roman" panose="02020603050405020304" pitchFamily="18" charset="0"/>
              </a:rPr>
              <a:t> = cv2.resize(image, (333, 75))</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img_gray_lp</a:t>
            </a:r>
            <a:r>
              <a:rPr lang="en-IN" b="0" dirty="0">
                <a:solidFill>
                  <a:schemeClr val="tx1"/>
                </a:solidFill>
                <a:effectLst/>
                <a:latin typeface="Times New Roman" panose="02020603050405020304" pitchFamily="18" charset="0"/>
                <a:cs typeface="Times New Roman" panose="02020603050405020304" pitchFamily="18" charset="0"/>
              </a:rPr>
              <a:t> = cv2.cvtColor(</a:t>
            </a:r>
            <a:r>
              <a:rPr lang="en-IN" b="0" dirty="0" err="1">
                <a:solidFill>
                  <a:schemeClr val="tx1"/>
                </a:solidFill>
                <a:effectLst/>
                <a:latin typeface="Times New Roman" panose="02020603050405020304" pitchFamily="18" charset="0"/>
                <a:cs typeface="Times New Roman" panose="02020603050405020304" pitchFamily="18" charset="0"/>
              </a:rPr>
              <a:t>img_lp</a:t>
            </a:r>
            <a:r>
              <a:rPr lang="en-IN" b="0" dirty="0">
                <a:solidFill>
                  <a:schemeClr val="tx1"/>
                </a:solidFill>
                <a:effectLst/>
                <a:latin typeface="Times New Roman" panose="02020603050405020304" pitchFamily="18" charset="0"/>
                <a:cs typeface="Times New Roman" panose="02020603050405020304" pitchFamily="18" charset="0"/>
              </a:rPr>
              <a:t>, cv2.COLOR_BGR2GRAY)</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_,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 cv2.threshold(</a:t>
            </a:r>
            <a:r>
              <a:rPr lang="en-IN" b="0" dirty="0" err="1">
                <a:solidFill>
                  <a:schemeClr val="tx1"/>
                </a:solidFill>
                <a:effectLst/>
                <a:latin typeface="Times New Roman" panose="02020603050405020304" pitchFamily="18" charset="0"/>
                <a:cs typeface="Times New Roman" panose="02020603050405020304" pitchFamily="18" charset="0"/>
              </a:rPr>
              <a:t>img_gray_lp</a:t>
            </a:r>
            <a:r>
              <a:rPr lang="en-IN" b="0" dirty="0">
                <a:solidFill>
                  <a:schemeClr val="tx1"/>
                </a:solidFill>
                <a:effectLst/>
                <a:latin typeface="Times New Roman" panose="02020603050405020304" pitchFamily="18" charset="0"/>
                <a:cs typeface="Times New Roman" panose="02020603050405020304" pitchFamily="18" charset="0"/>
              </a:rPr>
              <a:t>, 200, 255, cv2.THRESH_BINARY+cv2.THRESH_OTSU)</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#applying morphological operations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 cv2.erode(</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(3,3))</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 cv2.dilate(</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 (3,3))</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a:solidFill>
                  <a:schemeClr val="tx1"/>
                </a:solidFill>
                <a:effectLst/>
                <a:latin typeface="Times New Roman" panose="02020603050405020304" pitchFamily="18" charset="0"/>
                <a:cs typeface="Times New Roman" panose="02020603050405020304" pitchFamily="18" charset="0"/>
              </a:rPr>
              <a:t>    LP_WIDTH = </a:t>
            </a:r>
            <a:r>
              <a:rPr lang="en-IN" b="0" dirty="0" err="1">
                <a:solidFill>
                  <a:schemeClr val="tx1"/>
                </a:solidFill>
                <a:effectLst/>
                <a:latin typeface="Times New Roman" panose="02020603050405020304" pitchFamily="18" charset="0"/>
                <a:cs typeface="Times New Roman" panose="02020603050405020304" pitchFamily="18" charset="0"/>
              </a:rPr>
              <a:t>img_binary_lp.shape</a:t>
            </a:r>
            <a:r>
              <a:rPr lang="en-IN" b="0" dirty="0">
                <a:solidFill>
                  <a:schemeClr val="tx1"/>
                </a:solidFill>
                <a:effectLst/>
                <a:latin typeface="Times New Roman" panose="02020603050405020304" pitchFamily="18" charset="0"/>
                <a:cs typeface="Times New Roman" panose="02020603050405020304" pitchFamily="18" charset="0"/>
              </a:rPr>
              <a:t>[0]</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LP_HEIGHT = </a:t>
            </a:r>
            <a:r>
              <a:rPr lang="en-IN" b="0" dirty="0" err="1">
                <a:solidFill>
                  <a:schemeClr val="tx1"/>
                </a:solidFill>
                <a:effectLst/>
                <a:latin typeface="Times New Roman" panose="02020603050405020304" pitchFamily="18" charset="0"/>
                <a:cs typeface="Times New Roman" panose="02020603050405020304" pitchFamily="18" charset="0"/>
              </a:rPr>
              <a:t>img_binary_lp.shape</a:t>
            </a:r>
            <a:r>
              <a:rPr lang="en-IN" b="0" dirty="0">
                <a:solidFill>
                  <a:schemeClr val="tx1"/>
                </a:solidFill>
                <a:effectLst/>
                <a:latin typeface="Times New Roman" panose="02020603050405020304" pitchFamily="18" charset="0"/>
                <a:cs typeface="Times New Roman" panose="02020603050405020304" pitchFamily="18" charset="0"/>
              </a:rPr>
              <a:t>[1]</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a:solidFill>
                  <a:schemeClr val="tx1"/>
                </a:solidFill>
                <a:effectLst/>
                <a:latin typeface="Times New Roman" panose="02020603050405020304" pitchFamily="18" charset="0"/>
                <a:cs typeface="Times New Roman" panose="02020603050405020304" pitchFamily="18" charset="0"/>
              </a:rPr>
              <a:t>    # Make borders white</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img_binary_lp</a:t>
            </a:r>
            <a:r>
              <a:rPr lang="en-IN" b="0" dirty="0">
                <a:solidFill>
                  <a:schemeClr val="tx1"/>
                </a:solidFill>
                <a:effectLst/>
                <a:latin typeface="Times New Roman" panose="02020603050405020304" pitchFamily="18" charset="0"/>
                <a:cs typeface="Times New Roman" panose="02020603050405020304" pitchFamily="18" charset="0"/>
              </a:rPr>
              <a:t>[0:3,:] = 255</a:t>
            </a:r>
          </a:p>
        </p:txBody>
      </p:sp>
    </p:spTree>
    <p:extLst>
      <p:ext uri="{BB962C8B-B14F-4D97-AF65-F5344CB8AC3E}">
        <p14:creationId xmlns:p14="http://schemas.microsoft.com/office/powerpoint/2010/main" val="3762166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FAA90-ADF7-4E38-AC76-FD51E563EBFE}"/>
              </a:ext>
            </a:extLst>
          </p:cNvPr>
          <p:cNvSpPr>
            <a:spLocks noGrp="1"/>
          </p:cNvSpPr>
          <p:nvPr>
            <p:ph idx="1"/>
          </p:nvPr>
        </p:nvSpPr>
        <p:spPr>
          <a:xfrm>
            <a:off x="1836718" y="848412"/>
            <a:ext cx="8645888" cy="5439265"/>
          </a:xfrm>
        </p:spPr>
        <p:txBody>
          <a:bodyPr>
            <a:normAutofit lnSpcReduction="10000"/>
          </a:bodyPr>
          <a:lstStyle/>
          <a:p>
            <a:pPr marL="0" indent="0">
              <a:buNone/>
            </a:pP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[:,0:3] = 255</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[72:75,:] = 255</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[:,330:333] = 255</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 Estimations of character contours sizes of cropped license plates</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dimensions = [LP_WIDTH/6,</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LP_WIDTH/2,</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LP_HEIGHT/10,</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2*LP_HEIGHT/3]</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plt.imshow</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cmap</a:t>
            </a:r>
            <a:r>
              <a:rPr lang="en-IN" sz="1600" b="0" dirty="0">
                <a:solidFill>
                  <a:schemeClr val="tx1"/>
                </a:solidFill>
                <a:effectLst/>
                <a:latin typeface="Times New Roman" panose="02020603050405020304" pitchFamily="18" charset="0"/>
                <a:cs typeface="Times New Roman" panose="02020603050405020304" pitchFamily="18" charset="0"/>
              </a:rPr>
              <a:t>='gray')</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plt.show</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cv2.imwrite('contour.jpg',</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 Get contours within cropped license plate</a:t>
            </a:r>
          </a:p>
          <a:p>
            <a:pPr marL="0" indent="0">
              <a:buNone/>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char_list</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find_contours</a:t>
            </a:r>
            <a:r>
              <a:rPr lang="en-IN" sz="1600" b="0" dirty="0">
                <a:solidFill>
                  <a:schemeClr val="tx1"/>
                </a:solidFill>
                <a:effectLst/>
                <a:latin typeface="Times New Roman" panose="02020603050405020304" pitchFamily="18" charset="0"/>
                <a:cs typeface="Times New Roman" panose="02020603050405020304" pitchFamily="18" charset="0"/>
              </a:rPr>
              <a:t>(dimensions, </a:t>
            </a:r>
            <a:r>
              <a:rPr lang="en-IN" sz="1600" b="0" dirty="0" err="1">
                <a:solidFill>
                  <a:schemeClr val="tx1"/>
                </a:solidFill>
                <a:effectLst/>
                <a:latin typeface="Times New Roman" panose="02020603050405020304" pitchFamily="18" charset="0"/>
                <a:cs typeface="Times New Roman" panose="02020603050405020304" pitchFamily="18" charset="0"/>
              </a:rPr>
              <a:t>img_binary_lp</a:t>
            </a:r>
            <a:r>
              <a:rPr lang="en-IN" sz="1600" b="0" dirty="0">
                <a:solidFill>
                  <a:schemeClr val="tx1"/>
                </a:solidFill>
                <a:effectLst/>
                <a:latin typeface="Times New Roman" panose="02020603050405020304" pitchFamily="18" charset="0"/>
                <a:cs typeface="Times New Roman" panose="02020603050405020304" pitchFamily="18" charset="0"/>
              </a:rPr>
              <a:t>)</a:t>
            </a:r>
          </a:p>
          <a:p>
            <a:pPr marL="0" indent="0">
              <a:buNone/>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return </a:t>
            </a:r>
            <a:r>
              <a:rPr lang="en-IN" sz="1600" b="0" dirty="0" err="1">
                <a:solidFill>
                  <a:schemeClr val="tx1"/>
                </a:solidFill>
                <a:effectLst/>
                <a:latin typeface="Times New Roman" panose="02020603050405020304" pitchFamily="18" charset="0"/>
                <a:cs typeface="Times New Roman" panose="02020603050405020304" pitchFamily="18" charset="0"/>
              </a:rPr>
              <a:t>char_list</a:t>
            </a:r>
            <a:endParaRPr lang="en-IN" sz="16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08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F58A-F5BF-481D-90B3-2111F54CA3EF}"/>
              </a:ext>
            </a:extLst>
          </p:cNvPr>
          <p:cNvSpPr>
            <a:spLocks noGrp="1"/>
          </p:cNvSpPr>
          <p:nvPr>
            <p:ph type="title"/>
          </p:nvPr>
        </p:nvSpPr>
        <p:spPr>
          <a:xfrm>
            <a:off x="2231136" y="248255"/>
            <a:ext cx="7729728" cy="1188720"/>
          </a:xfrm>
        </p:spPr>
        <p:txBody>
          <a:bodyPr>
            <a:normAutofit fontScale="90000"/>
          </a:bodyPr>
          <a:lstStyle/>
          <a:p>
            <a:r>
              <a:rPr lang="en-IN" sz="3200" kern="1200" cap="all" spc="200" baseline="0" dirty="0">
                <a:solidFill>
                  <a:srgbClr val="262626"/>
                </a:solidFill>
                <a:effectLst/>
                <a:latin typeface="Gill Sans MT" panose="020B0502020104020203" pitchFamily="34" charset="0"/>
                <a:ea typeface="+mj-ea"/>
                <a:cs typeface="+mj-cs"/>
              </a:rPr>
              <a:t>Few lines of code: </a:t>
            </a:r>
            <a:br>
              <a:rPr lang="en-IN" sz="3200" kern="1200" cap="all" spc="200" baseline="0" dirty="0">
                <a:solidFill>
                  <a:srgbClr val="262626"/>
                </a:solidFill>
                <a:effectLst/>
                <a:latin typeface="Gill Sans MT" panose="020B0502020104020203" pitchFamily="34" charset="0"/>
                <a:ea typeface="+mj-ea"/>
                <a:cs typeface="+mj-cs"/>
              </a:rPr>
            </a:br>
            <a:r>
              <a:rPr lang="en-IN" sz="3200" kern="1200" cap="all" spc="200" baseline="0" dirty="0">
                <a:solidFill>
                  <a:srgbClr val="262626"/>
                </a:solidFill>
                <a:effectLst/>
                <a:latin typeface="Gill Sans MT" panose="020B0502020104020203" pitchFamily="34" charset="0"/>
                <a:ea typeface="+mj-ea"/>
                <a:cs typeface="+mj-cs"/>
              </a:rPr>
              <a:t>Model Creation</a:t>
            </a:r>
            <a:endParaRPr lang="en-IN" sz="4400" dirty="0"/>
          </a:p>
        </p:txBody>
      </p:sp>
      <p:sp>
        <p:nvSpPr>
          <p:cNvPr id="3" name="Content Placeholder 2">
            <a:extLst>
              <a:ext uri="{FF2B5EF4-FFF2-40B4-BE49-F238E27FC236}">
                <a16:creationId xmlns:a16="http://schemas.microsoft.com/office/drawing/2014/main" id="{DED144DF-FBB1-43E8-963E-E1ED57090FE2}"/>
              </a:ext>
            </a:extLst>
          </p:cNvPr>
          <p:cNvSpPr>
            <a:spLocks noGrp="1"/>
          </p:cNvSpPr>
          <p:nvPr>
            <p:ph idx="1"/>
          </p:nvPr>
        </p:nvSpPr>
        <p:spPr>
          <a:xfrm>
            <a:off x="1038520" y="1725104"/>
            <a:ext cx="10114960" cy="4732256"/>
          </a:xfrm>
        </p:spPr>
        <p:txBody>
          <a:bodyPr>
            <a:normAutofit fontScale="92500" lnSpcReduction="1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#providing the input training and validation data</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train_datagen</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ImageDataGenerator</a:t>
            </a:r>
            <a:r>
              <a:rPr lang="en-IN" b="0" dirty="0">
                <a:solidFill>
                  <a:schemeClr val="tx1"/>
                </a:solidFill>
                <a:effectLst/>
                <a:latin typeface="Times New Roman" panose="02020603050405020304" pitchFamily="18" charset="0"/>
                <a:cs typeface="Times New Roman" panose="02020603050405020304" pitchFamily="18" charset="0"/>
              </a:rPr>
              <a:t>(rescale=1./255, </a:t>
            </a:r>
            <a:r>
              <a:rPr lang="en-IN" b="0" dirty="0" err="1">
                <a:solidFill>
                  <a:schemeClr val="tx1"/>
                </a:solidFill>
                <a:effectLst/>
                <a:latin typeface="Times New Roman" panose="02020603050405020304" pitchFamily="18" charset="0"/>
                <a:cs typeface="Times New Roman" panose="02020603050405020304" pitchFamily="18" charset="0"/>
              </a:rPr>
              <a:t>width_shift_range</a:t>
            </a:r>
            <a:r>
              <a:rPr lang="en-IN" b="0" dirty="0">
                <a:solidFill>
                  <a:schemeClr val="tx1"/>
                </a:solidFill>
                <a:effectLst/>
                <a:latin typeface="Times New Roman" panose="02020603050405020304" pitchFamily="18" charset="0"/>
                <a:cs typeface="Times New Roman" panose="02020603050405020304" pitchFamily="18" charset="0"/>
              </a:rPr>
              <a:t>=0.1, </a:t>
            </a:r>
            <a:r>
              <a:rPr lang="en-IN" b="0" dirty="0" err="1">
                <a:solidFill>
                  <a:schemeClr val="tx1"/>
                </a:solidFill>
                <a:effectLst/>
                <a:latin typeface="Times New Roman" panose="02020603050405020304" pitchFamily="18" charset="0"/>
                <a:cs typeface="Times New Roman" panose="02020603050405020304" pitchFamily="18" charset="0"/>
              </a:rPr>
              <a:t>height_shift_range</a:t>
            </a:r>
            <a:r>
              <a:rPr lang="en-IN" b="0" dirty="0">
                <a:solidFill>
                  <a:schemeClr val="tx1"/>
                </a:solidFill>
                <a:effectLst/>
                <a:latin typeface="Times New Roman" panose="02020603050405020304" pitchFamily="18" charset="0"/>
                <a:cs typeface="Times New Roman" panose="02020603050405020304" pitchFamily="18" charset="0"/>
              </a:rPr>
              <a:t>=0.1)</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path = "data"</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train_generator</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train_datagen.flow_from_directory</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path+'/data/train',  # this is the target directory</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target_size</a:t>
            </a:r>
            <a:r>
              <a:rPr lang="en-IN" b="0" dirty="0">
                <a:solidFill>
                  <a:schemeClr val="tx1"/>
                </a:solidFill>
                <a:effectLst/>
                <a:latin typeface="Times New Roman" panose="02020603050405020304" pitchFamily="18" charset="0"/>
                <a:cs typeface="Times New Roman" panose="02020603050405020304" pitchFamily="18" charset="0"/>
              </a:rPr>
              <a:t>=(28,28),  # all images will be resized to 28x28</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batch_size</a:t>
            </a:r>
            <a:r>
              <a:rPr lang="en-IN" b="0" dirty="0">
                <a:solidFill>
                  <a:schemeClr val="tx1"/>
                </a:solidFill>
                <a:effectLst/>
                <a:latin typeface="Times New Roman" panose="02020603050405020304" pitchFamily="18" charset="0"/>
                <a:cs typeface="Times New Roman" panose="02020603050405020304" pitchFamily="18" charset="0"/>
              </a:rPr>
              <a:t>=1,</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class_mode</a:t>
            </a:r>
            <a:r>
              <a:rPr lang="en-IN" b="0" dirty="0">
                <a:solidFill>
                  <a:schemeClr val="tx1"/>
                </a:solidFill>
                <a:effectLst/>
                <a:latin typeface="Times New Roman" panose="02020603050405020304" pitchFamily="18" charset="0"/>
                <a:cs typeface="Times New Roman" panose="02020603050405020304" pitchFamily="18" charset="0"/>
              </a:rPr>
              <a:t>='sparse')</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err="1">
                <a:solidFill>
                  <a:schemeClr val="tx1"/>
                </a:solidFill>
                <a:effectLst/>
                <a:latin typeface="Times New Roman" panose="02020603050405020304" pitchFamily="18" charset="0"/>
                <a:cs typeface="Times New Roman" panose="02020603050405020304" pitchFamily="18" charset="0"/>
              </a:rPr>
              <a:t>validation_generator</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train_datagen.flow_from_directory</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path+'/data/</a:t>
            </a:r>
            <a:r>
              <a:rPr lang="en-IN" b="0" dirty="0" err="1">
                <a:solidFill>
                  <a:schemeClr val="tx1"/>
                </a:solidFill>
                <a:effectLst/>
                <a:latin typeface="Times New Roman" panose="02020603050405020304" pitchFamily="18" charset="0"/>
                <a:cs typeface="Times New Roman" panose="02020603050405020304" pitchFamily="18" charset="0"/>
              </a:rPr>
              <a:t>val</a:t>
            </a:r>
            <a:r>
              <a:rPr lang="en-IN" b="0" dirty="0">
                <a:solidFill>
                  <a:schemeClr val="tx1"/>
                </a:solidFill>
                <a:effectLst/>
                <a:latin typeface="Times New Roman" panose="02020603050405020304" pitchFamily="18" charset="0"/>
                <a:cs typeface="Times New Roman" panose="02020603050405020304" pitchFamily="18" charset="0"/>
              </a:rPr>
              <a:t>',  # this is the target directory</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target_size</a:t>
            </a:r>
            <a:r>
              <a:rPr lang="en-IN" b="0" dirty="0">
                <a:solidFill>
                  <a:schemeClr val="tx1"/>
                </a:solidFill>
                <a:effectLst/>
                <a:latin typeface="Times New Roman" panose="02020603050405020304" pitchFamily="18" charset="0"/>
                <a:cs typeface="Times New Roman" panose="02020603050405020304" pitchFamily="18" charset="0"/>
              </a:rPr>
              <a:t>=(28,28),  # all images will be resized to 28x28 </a:t>
            </a:r>
            <a:r>
              <a:rPr lang="en-IN" b="0" dirty="0" err="1">
                <a:solidFill>
                  <a:schemeClr val="tx1"/>
                </a:solidFill>
                <a:effectLst/>
                <a:latin typeface="Times New Roman" panose="02020603050405020304" pitchFamily="18" charset="0"/>
                <a:cs typeface="Times New Roman" panose="02020603050405020304" pitchFamily="18" charset="0"/>
              </a:rPr>
              <a:t>batch_size</a:t>
            </a:r>
            <a:r>
              <a:rPr lang="en-IN" b="0" dirty="0">
                <a:solidFill>
                  <a:schemeClr val="tx1"/>
                </a:solidFill>
                <a:effectLst/>
                <a:latin typeface="Times New Roman" panose="02020603050405020304" pitchFamily="18" charset="0"/>
                <a:cs typeface="Times New Roman" panose="02020603050405020304" pitchFamily="18" charset="0"/>
              </a:rPr>
              <a:t>=1,</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class_mode</a:t>
            </a:r>
            <a:r>
              <a:rPr lang="en-IN" b="0" dirty="0">
                <a:solidFill>
                  <a:schemeClr val="tx1"/>
                </a:solidFill>
                <a:effectLst/>
                <a:latin typeface="Times New Roman" panose="02020603050405020304" pitchFamily="18" charset="0"/>
                <a:cs typeface="Times New Roman" panose="02020603050405020304" pitchFamily="18" charset="0"/>
              </a:rPr>
              <a:t>='sparse')</a:t>
            </a:r>
          </a:p>
        </p:txBody>
      </p:sp>
    </p:spTree>
    <p:extLst>
      <p:ext uri="{BB962C8B-B14F-4D97-AF65-F5344CB8AC3E}">
        <p14:creationId xmlns:p14="http://schemas.microsoft.com/office/powerpoint/2010/main" val="3628116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34BB2-6982-4C42-8C91-61CEEF5CE76F}"/>
              </a:ext>
            </a:extLst>
          </p:cNvPr>
          <p:cNvSpPr>
            <a:spLocks noGrp="1"/>
          </p:cNvSpPr>
          <p:nvPr>
            <p:ph idx="1"/>
          </p:nvPr>
        </p:nvSpPr>
        <p:spPr>
          <a:xfrm>
            <a:off x="1588479" y="332295"/>
            <a:ext cx="9015041" cy="6193410"/>
          </a:xfrm>
        </p:spPr>
        <p:txBody>
          <a:bodyPr>
            <a:normAutofit fontScale="92500" lnSpcReduction="20000"/>
          </a:bodyPr>
          <a:lstStyle/>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K.clear_session</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#creating sequential model</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model = Sequential()</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#creating convolutional </a:t>
            </a:r>
            <a:r>
              <a:rPr lang="en-IN" b="0" dirty="0" err="1">
                <a:solidFill>
                  <a:schemeClr val="tx1"/>
                </a:solidFill>
                <a:effectLst/>
                <a:latin typeface="Times New Roman" panose="02020603050405020304" pitchFamily="18" charset="0"/>
                <a:cs typeface="Times New Roman" panose="02020603050405020304" pitchFamily="18" charset="0"/>
              </a:rPr>
              <a:t>kernal</a:t>
            </a:r>
            <a:r>
              <a:rPr lang="en-IN" b="0" dirty="0">
                <a:solidFill>
                  <a:schemeClr val="tx1"/>
                </a:solidFill>
                <a:effectLst/>
                <a:latin typeface="Times New Roman" panose="02020603050405020304" pitchFamily="18" charset="0"/>
                <a:cs typeface="Times New Roman" panose="02020603050405020304" pitchFamily="18" charset="0"/>
              </a:rPr>
              <a:t> convolves with input or </a:t>
            </a:r>
            <a:r>
              <a:rPr lang="en-IN" b="0" dirty="0" err="1">
                <a:solidFill>
                  <a:schemeClr val="tx1"/>
                </a:solidFill>
                <a:effectLst/>
                <a:latin typeface="Times New Roman" panose="02020603050405020304" pitchFamily="18" charset="0"/>
                <a:cs typeface="Times New Roman" panose="02020603050405020304" pitchFamily="18" charset="0"/>
              </a:rPr>
              <a:t>previus</a:t>
            </a:r>
            <a:r>
              <a:rPr lang="en-IN" b="0" dirty="0">
                <a:solidFill>
                  <a:schemeClr val="tx1"/>
                </a:solidFill>
                <a:effectLst/>
                <a:latin typeface="Times New Roman" panose="02020603050405020304" pitchFamily="18" charset="0"/>
                <a:cs typeface="Times New Roman" panose="02020603050405020304" pitchFamily="18" charset="0"/>
              </a:rPr>
              <a:t> layer</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(Conv2D(8, (22,22),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(Conv2D(16, (8,8),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(Conv2D(32, (4,4),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(Conv2D(32, (4,4), </a:t>
            </a:r>
            <a:r>
              <a:rPr lang="en-IN" b="0" dirty="0" err="1">
                <a:solidFill>
                  <a:schemeClr val="tx1"/>
                </a:solidFill>
                <a:effectLst/>
                <a:latin typeface="Times New Roman" panose="02020603050405020304" pitchFamily="18" charset="0"/>
                <a:cs typeface="Times New Roman" panose="02020603050405020304" pitchFamily="18" charset="0"/>
              </a:rPr>
              <a:t>input_shape</a:t>
            </a:r>
            <a:r>
              <a:rPr lang="en-IN" b="0" dirty="0">
                <a:solidFill>
                  <a:schemeClr val="tx1"/>
                </a:solidFill>
                <a:effectLst/>
                <a:latin typeface="Times New Roman" panose="02020603050405020304" pitchFamily="18" charset="0"/>
                <a:cs typeface="Times New Roman" panose="02020603050405020304" pitchFamily="18" charset="0"/>
              </a:rPr>
              <a:t>=(28, 28, 3),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 padding='same'))</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#Downsamples the input</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(MaxPooling2D(</a:t>
            </a:r>
            <a:r>
              <a:rPr lang="en-IN" b="0" dirty="0" err="1">
                <a:solidFill>
                  <a:schemeClr val="tx1"/>
                </a:solidFill>
                <a:effectLst/>
                <a:latin typeface="Times New Roman" panose="02020603050405020304" pitchFamily="18" charset="0"/>
                <a:cs typeface="Times New Roman" panose="02020603050405020304" pitchFamily="18" charset="0"/>
              </a:rPr>
              <a:t>pool_size</a:t>
            </a:r>
            <a:r>
              <a:rPr lang="en-IN" b="0" dirty="0">
                <a:solidFill>
                  <a:schemeClr val="tx1"/>
                </a:solidFill>
                <a:effectLst/>
                <a:latin typeface="Times New Roman" panose="02020603050405020304" pitchFamily="18" charset="0"/>
                <a:cs typeface="Times New Roman" panose="02020603050405020304" pitchFamily="18" charset="0"/>
              </a:rPr>
              <a:t>=(4, 4)))</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(Dropout(0.4))</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#Flattening the input</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(Flatten())</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(Dense(128, activation='</a:t>
            </a:r>
            <a:r>
              <a:rPr lang="en-IN" b="0" dirty="0" err="1">
                <a:solidFill>
                  <a:schemeClr val="tx1"/>
                </a:solidFill>
                <a:effectLst/>
                <a:latin typeface="Times New Roman" panose="02020603050405020304" pitchFamily="18" charset="0"/>
                <a:cs typeface="Times New Roman" panose="02020603050405020304" pitchFamily="18" charset="0"/>
              </a:rPr>
              <a:t>relu</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model.add</a:t>
            </a:r>
            <a:r>
              <a:rPr lang="en-IN" b="0" dirty="0">
                <a:solidFill>
                  <a:schemeClr val="tx1"/>
                </a:solidFill>
                <a:effectLst/>
                <a:latin typeface="Times New Roman" panose="02020603050405020304" pitchFamily="18" charset="0"/>
                <a:cs typeface="Times New Roman" panose="02020603050405020304" pitchFamily="18" charset="0"/>
              </a:rPr>
              <a:t>(Dense(36, activation='</a:t>
            </a:r>
            <a:r>
              <a:rPr lang="en-IN" b="0" dirty="0" err="1">
                <a:solidFill>
                  <a:schemeClr val="tx1"/>
                </a:solidFill>
                <a:effectLst/>
                <a:latin typeface="Times New Roman" panose="02020603050405020304" pitchFamily="18" charset="0"/>
                <a:cs typeface="Times New Roman" panose="02020603050405020304" pitchFamily="18" charset="0"/>
              </a:rPr>
              <a:t>softmax</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#defining the parameters</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model.compile</a:t>
            </a:r>
            <a:r>
              <a:rPr lang="en-IN" b="0" dirty="0">
                <a:solidFill>
                  <a:schemeClr val="tx1"/>
                </a:solidFill>
                <a:effectLst/>
                <a:latin typeface="Times New Roman" panose="02020603050405020304" pitchFamily="18" charset="0"/>
                <a:cs typeface="Times New Roman" panose="02020603050405020304" pitchFamily="18" charset="0"/>
              </a:rPr>
              <a:t>(loss='</a:t>
            </a:r>
            <a:r>
              <a:rPr lang="en-IN" b="0" dirty="0" err="1">
                <a:solidFill>
                  <a:schemeClr val="tx1"/>
                </a:solidFill>
                <a:effectLst/>
                <a:latin typeface="Times New Roman" panose="02020603050405020304" pitchFamily="18" charset="0"/>
                <a:cs typeface="Times New Roman" panose="02020603050405020304" pitchFamily="18" charset="0"/>
              </a:rPr>
              <a:t>sparse_categorical_crossentropy</a:t>
            </a:r>
            <a:r>
              <a:rPr lang="en-IN" b="0" dirty="0">
                <a:solidFill>
                  <a:schemeClr val="tx1"/>
                </a:solidFill>
                <a:effectLst/>
                <a:latin typeface="Times New Roman" panose="02020603050405020304" pitchFamily="18" charset="0"/>
                <a:cs typeface="Times New Roman" panose="02020603050405020304" pitchFamily="18" charset="0"/>
              </a:rPr>
              <a:t>', optimizer=</a:t>
            </a:r>
            <a:r>
              <a:rPr lang="en-IN" b="0" dirty="0" err="1">
                <a:solidFill>
                  <a:schemeClr val="tx1"/>
                </a:solidFill>
                <a:effectLst/>
                <a:latin typeface="Times New Roman" panose="02020603050405020304" pitchFamily="18" charset="0"/>
                <a:cs typeface="Times New Roman" panose="02020603050405020304" pitchFamily="18" charset="0"/>
              </a:rPr>
              <a:t>optimizers.Adam</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learning_rate</a:t>
            </a:r>
            <a:r>
              <a:rPr lang="en-IN" b="0" dirty="0">
                <a:solidFill>
                  <a:schemeClr val="tx1"/>
                </a:solidFill>
                <a:effectLst/>
                <a:latin typeface="Times New Roman" panose="02020603050405020304" pitchFamily="18" charset="0"/>
                <a:cs typeface="Times New Roman" panose="02020603050405020304" pitchFamily="18" charset="0"/>
              </a:rPr>
              <a:t>=0.0001), metrics=[custom_f1score])</a:t>
            </a:r>
          </a:p>
          <a:p>
            <a:pPr marL="0" indent="0">
              <a:buNone/>
            </a:pPr>
            <a:r>
              <a:rPr lang="en-IN" b="0" dirty="0" err="1">
                <a:solidFill>
                  <a:schemeClr val="tx1"/>
                </a:solidFill>
                <a:effectLst/>
                <a:latin typeface="Times New Roman" panose="02020603050405020304" pitchFamily="18" charset="0"/>
                <a:cs typeface="Times New Roman" panose="02020603050405020304" pitchFamily="18" charset="0"/>
              </a:rPr>
              <a:t>model.summary</a:t>
            </a:r>
            <a:r>
              <a:rPr lang="en-IN" b="0"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9037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6C09F-A463-4AFF-A67C-E02C4AFF447A}"/>
              </a:ext>
            </a:extLst>
          </p:cNvPr>
          <p:cNvSpPr>
            <a:spLocks noGrp="1"/>
          </p:cNvSpPr>
          <p:nvPr>
            <p:ph idx="1"/>
          </p:nvPr>
        </p:nvSpPr>
        <p:spPr>
          <a:xfrm>
            <a:off x="1146928" y="775803"/>
            <a:ext cx="9898144" cy="5306394"/>
          </a:xfrm>
        </p:spPr>
        <p:txBody>
          <a:bodyPr>
            <a:normAutofit/>
          </a:bodyPr>
          <a:lstStyle/>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class </a:t>
            </a:r>
            <a:r>
              <a:rPr lang="en-IN" sz="2000" b="0" dirty="0" err="1">
                <a:solidFill>
                  <a:schemeClr val="tx1"/>
                </a:solidFill>
                <a:effectLst/>
                <a:latin typeface="Times New Roman" panose="02020603050405020304" pitchFamily="18" charset="0"/>
                <a:cs typeface="Times New Roman" panose="02020603050405020304" pitchFamily="18" charset="0"/>
              </a:rPr>
              <a:t>stop_training_callback</a:t>
            </a:r>
            <a:r>
              <a:rPr lang="en-IN" sz="2000" b="0" dirty="0">
                <a:solidFill>
                  <a:schemeClr val="tx1"/>
                </a:solidFill>
                <a:effectLst/>
                <a:latin typeface="Times New Roman" panose="02020603050405020304" pitchFamily="18" charset="0"/>
                <a:cs typeface="Times New Roman" panose="02020603050405020304" pitchFamily="18" charset="0"/>
              </a:rPr>
              <a:t>(</a:t>
            </a:r>
            <a:r>
              <a:rPr lang="en-IN" sz="2000" b="0" dirty="0" err="1">
                <a:solidFill>
                  <a:schemeClr val="tx1"/>
                </a:solidFill>
                <a:effectLst/>
                <a:latin typeface="Times New Roman" panose="02020603050405020304" pitchFamily="18" charset="0"/>
                <a:cs typeface="Times New Roman" panose="02020603050405020304" pitchFamily="18" charset="0"/>
              </a:rPr>
              <a:t>tf.keras.callbacks.Callback</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def </a:t>
            </a:r>
            <a:r>
              <a:rPr lang="en-IN" sz="2000" b="0" dirty="0" err="1">
                <a:solidFill>
                  <a:schemeClr val="tx1"/>
                </a:solidFill>
                <a:effectLst/>
                <a:latin typeface="Times New Roman" panose="02020603050405020304" pitchFamily="18" charset="0"/>
                <a:cs typeface="Times New Roman" panose="02020603050405020304" pitchFamily="18" charset="0"/>
              </a:rPr>
              <a:t>on_epoch_end</a:t>
            </a:r>
            <a:r>
              <a:rPr lang="en-IN" sz="2000" b="0" dirty="0">
                <a:solidFill>
                  <a:schemeClr val="tx1"/>
                </a:solidFill>
                <a:effectLst/>
                <a:latin typeface="Times New Roman" panose="02020603050405020304" pitchFamily="18" charset="0"/>
                <a:cs typeface="Times New Roman" panose="02020603050405020304" pitchFamily="18" charset="0"/>
              </a:rPr>
              <a:t>(self, epoch, logs={}):</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if(</a:t>
            </a:r>
            <a:r>
              <a:rPr lang="en-IN" sz="2000" b="0" dirty="0" err="1">
                <a:solidFill>
                  <a:schemeClr val="tx1"/>
                </a:solidFill>
                <a:effectLst/>
                <a:latin typeface="Times New Roman" panose="02020603050405020304" pitchFamily="18" charset="0"/>
                <a:cs typeface="Times New Roman" panose="02020603050405020304" pitchFamily="18" charset="0"/>
              </a:rPr>
              <a:t>logs.get</a:t>
            </a:r>
            <a:r>
              <a:rPr lang="en-IN" sz="2000" b="0" dirty="0">
                <a:solidFill>
                  <a:schemeClr val="tx1"/>
                </a:solidFill>
                <a:effectLst/>
                <a:latin typeface="Times New Roman" panose="02020603050405020304" pitchFamily="18" charset="0"/>
                <a:cs typeface="Times New Roman" panose="02020603050405020304" pitchFamily="18" charset="0"/>
              </a:rPr>
              <a:t>('val_custom_f1score') &gt; 0.99):</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self.model.stop_training</a:t>
            </a:r>
            <a:r>
              <a:rPr lang="en-IN" sz="2000" b="0" dirty="0">
                <a:solidFill>
                  <a:schemeClr val="tx1"/>
                </a:solidFill>
                <a:effectLst/>
                <a:latin typeface="Times New Roman" panose="02020603050405020304" pitchFamily="18" charset="0"/>
                <a:cs typeface="Times New Roman" panose="02020603050405020304" pitchFamily="18" charset="0"/>
              </a:rPr>
              <a:t> = True</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0" dirty="0" err="1">
                <a:solidFill>
                  <a:schemeClr val="tx1"/>
                </a:solidFill>
                <a:effectLst/>
                <a:latin typeface="Times New Roman" panose="02020603050405020304" pitchFamily="18" charset="0"/>
                <a:cs typeface="Times New Roman" panose="02020603050405020304" pitchFamily="18" charset="0"/>
              </a:rPr>
              <a:t>batch_size</a:t>
            </a:r>
            <a:r>
              <a:rPr lang="en-IN" sz="2000" b="0" dirty="0">
                <a:solidFill>
                  <a:schemeClr val="tx1"/>
                </a:solidFill>
                <a:effectLst/>
                <a:latin typeface="Times New Roman" panose="02020603050405020304" pitchFamily="18" charset="0"/>
                <a:cs typeface="Times New Roman" panose="02020603050405020304" pitchFamily="18" charset="0"/>
              </a:rPr>
              <a:t> = 1</a:t>
            </a:r>
          </a:p>
          <a:p>
            <a:pPr marL="0" indent="0">
              <a:buNone/>
            </a:pPr>
            <a:r>
              <a:rPr lang="en-IN" sz="2000" b="0" dirty="0" err="1">
                <a:solidFill>
                  <a:schemeClr val="tx1"/>
                </a:solidFill>
                <a:effectLst/>
                <a:latin typeface="Times New Roman" panose="02020603050405020304" pitchFamily="18" charset="0"/>
                <a:cs typeface="Times New Roman" panose="02020603050405020304" pitchFamily="18" charset="0"/>
              </a:rPr>
              <a:t>callbacks</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stop_training_callback</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history = </a:t>
            </a:r>
            <a:r>
              <a:rPr lang="en-IN" sz="2000" b="0" dirty="0" err="1">
                <a:solidFill>
                  <a:schemeClr val="tx1"/>
                </a:solidFill>
                <a:effectLst/>
                <a:latin typeface="Times New Roman" panose="02020603050405020304" pitchFamily="18" charset="0"/>
                <a:cs typeface="Times New Roman" panose="02020603050405020304" pitchFamily="18" charset="0"/>
              </a:rPr>
              <a:t>model.fit</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train_generator</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steps_per_epoch</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train_generator.samples</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batch_size</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validation_data</a:t>
            </a:r>
            <a:r>
              <a:rPr lang="en-IN" sz="2000" b="0" dirty="0">
                <a:solidFill>
                  <a:schemeClr val="tx1"/>
                </a:solidFill>
                <a:effectLst/>
                <a:latin typeface="Times New Roman" panose="02020603050405020304" pitchFamily="18" charset="0"/>
                <a:cs typeface="Times New Roman" panose="02020603050405020304" pitchFamily="18" charset="0"/>
              </a:rPr>
              <a:t> = </a:t>
            </a:r>
            <a:r>
              <a:rPr lang="en-IN" sz="2000" b="0" dirty="0" err="1">
                <a:solidFill>
                  <a:schemeClr val="tx1"/>
                </a:solidFill>
                <a:effectLst/>
                <a:latin typeface="Times New Roman" panose="02020603050405020304" pitchFamily="18" charset="0"/>
                <a:cs typeface="Times New Roman" panose="02020603050405020304" pitchFamily="18" charset="0"/>
              </a:rPr>
              <a:t>validation_generator</a:t>
            </a:r>
            <a:r>
              <a:rPr lang="en-IN" sz="2000"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sz="2000" b="0" dirty="0">
                <a:solidFill>
                  <a:schemeClr val="tx1"/>
                </a:solidFill>
                <a:effectLst/>
                <a:latin typeface="Times New Roman" panose="02020603050405020304" pitchFamily="18" charset="0"/>
                <a:cs typeface="Times New Roman" panose="02020603050405020304" pitchFamily="18" charset="0"/>
              </a:rPr>
              <a:t>      epochs = 50, verbose=1, </a:t>
            </a:r>
            <a:r>
              <a:rPr lang="en-IN" sz="2000" b="0" dirty="0" err="1">
                <a:solidFill>
                  <a:schemeClr val="tx1"/>
                </a:solidFill>
                <a:effectLst/>
                <a:latin typeface="Times New Roman" panose="02020603050405020304" pitchFamily="18" charset="0"/>
                <a:cs typeface="Times New Roman" panose="02020603050405020304" pitchFamily="18" charset="0"/>
              </a:rPr>
              <a:t>callbacks</a:t>
            </a:r>
            <a:r>
              <a:rPr lang="en-IN" sz="2000" b="0" dirty="0">
                <a:solidFill>
                  <a:schemeClr val="tx1"/>
                </a:solidFill>
                <a:effectLst/>
                <a:latin typeface="Times New Roman" panose="02020603050405020304" pitchFamily="18" charset="0"/>
                <a:cs typeface="Times New Roman" panose="02020603050405020304" pitchFamily="18" charset="0"/>
              </a:rPr>
              <a:t>=</a:t>
            </a:r>
            <a:r>
              <a:rPr lang="en-IN" sz="2000" b="0" dirty="0" err="1">
                <a:solidFill>
                  <a:schemeClr val="tx1"/>
                </a:solidFill>
                <a:effectLst/>
                <a:latin typeface="Times New Roman" panose="02020603050405020304" pitchFamily="18" charset="0"/>
                <a:cs typeface="Times New Roman" panose="02020603050405020304" pitchFamily="18" charset="0"/>
              </a:rPr>
              <a:t>callbacks</a:t>
            </a:r>
            <a:r>
              <a:rPr lang="en-IN" sz="2000" b="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215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9A06-7B44-4BDA-8E8F-B1799764D685}"/>
              </a:ext>
            </a:extLst>
          </p:cNvPr>
          <p:cNvSpPr>
            <a:spLocks noGrp="1"/>
          </p:cNvSpPr>
          <p:nvPr>
            <p:ph type="title"/>
          </p:nvPr>
        </p:nvSpPr>
        <p:spPr>
          <a:xfrm>
            <a:off x="2231136" y="263951"/>
            <a:ext cx="7729728" cy="1182450"/>
          </a:xfrm>
        </p:spPr>
        <p:txBody>
          <a:bodyPr>
            <a:normAutofit/>
          </a:bodyPr>
          <a:lstStyle/>
          <a:p>
            <a:r>
              <a:rPr lang="en-IN" sz="2800" kern="1200" cap="all" spc="200" baseline="0" dirty="0">
                <a:solidFill>
                  <a:srgbClr val="262626"/>
                </a:solidFill>
                <a:effectLst/>
                <a:latin typeface="Gill Sans MT" panose="020B0502020104020203" pitchFamily="34" charset="0"/>
                <a:ea typeface="+mj-ea"/>
                <a:cs typeface="+mj-cs"/>
              </a:rPr>
              <a:t>Few lines of code: </a:t>
            </a:r>
            <a:br>
              <a:rPr lang="en-IN" sz="2800" kern="1200" cap="all" spc="200" baseline="0" dirty="0">
                <a:solidFill>
                  <a:srgbClr val="262626"/>
                </a:solidFill>
                <a:effectLst/>
                <a:latin typeface="Gill Sans MT" panose="020B0502020104020203" pitchFamily="34" charset="0"/>
                <a:ea typeface="+mj-ea"/>
                <a:cs typeface="+mj-cs"/>
              </a:rPr>
            </a:br>
            <a:r>
              <a:rPr lang="en-IN" sz="2800" kern="1200" cap="all" spc="200" baseline="0" dirty="0">
                <a:solidFill>
                  <a:srgbClr val="262626"/>
                </a:solidFill>
                <a:effectLst/>
                <a:latin typeface="Gill Sans MT" panose="020B0502020104020203" pitchFamily="34" charset="0"/>
                <a:ea typeface="+mj-ea"/>
                <a:cs typeface="+mj-cs"/>
              </a:rPr>
              <a:t>Final predicted output</a:t>
            </a:r>
            <a:endParaRPr lang="en-IN" dirty="0"/>
          </a:p>
        </p:txBody>
      </p:sp>
      <p:sp>
        <p:nvSpPr>
          <p:cNvPr id="3" name="Content Placeholder 2">
            <a:extLst>
              <a:ext uri="{FF2B5EF4-FFF2-40B4-BE49-F238E27FC236}">
                <a16:creationId xmlns:a16="http://schemas.microsoft.com/office/drawing/2014/main" id="{061FF2B6-555B-4F11-B214-DC0A128200B9}"/>
              </a:ext>
            </a:extLst>
          </p:cNvPr>
          <p:cNvSpPr>
            <a:spLocks noGrp="1"/>
          </p:cNvSpPr>
          <p:nvPr>
            <p:ph idx="1"/>
          </p:nvPr>
        </p:nvSpPr>
        <p:spPr>
          <a:xfrm>
            <a:off x="1113934" y="1687400"/>
            <a:ext cx="9964132" cy="5005632"/>
          </a:xfrm>
        </p:spPr>
        <p:txBody>
          <a:bodyPr>
            <a:normAutofit lnSpcReduction="1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 </a:t>
            </a:r>
            <a:r>
              <a:rPr lang="en-IN" b="0" dirty="0" err="1">
                <a:solidFill>
                  <a:schemeClr val="tx1"/>
                </a:solidFill>
                <a:effectLst/>
                <a:latin typeface="Times New Roman" panose="02020603050405020304" pitchFamily="18" charset="0"/>
                <a:cs typeface="Times New Roman" panose="02020603050405020304" pitchFamily="18" charset="0"/>
              </a:rPr>
              <a:t>fix_dimension</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new_img</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np.zeros</a:t>
            </a:r>
            <a:r>
              <a:rPr lang="en-IN" b="0" dirty="0">
                <a:solidFill>
                  <a:schemeClr val="tx1"/>
                </a:solidFill>
                <a:effectLst/>
                <a:latin typeface="Times New Roman" panose="02020603050405020304" pitchFamily="18" charset="0"/>
                <a:cs typeface="Times New Roman" panose="02020603050405020304" pitchFamily="18" charset="0"/>
              </a:rPr>
              <a:t>((28,28,3))</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for </a:t>
            </a:r>
            <a:r>
              <a:rPr lang="en-IN" b="0" dirty="0" err="1">
                <a:solidFill>
                  <a:schemeClr val="tx1"/>
                </a:solidFill>
                <a:effectLst/>
                <a:latin typeface="Times New Roman" panose="02020603050405020304" pitchFamily="18" charset="0"/>
                <a:cs typeface="Times New Roman" panose="02020603050405020304" pitchFamily="18" charset="0"/>
              </a:rPr>
              <a:t>i</a:t>
            </a:r>
            <a:r>
              <a:rPr lang="en-IN" b="0" dirty="0">
                <a:solidFill>
                  <a:schemeClr val="tx1"/>
                </a:solidFill>
                <a:effectLst/>
                <a:latin typeface="Times New Roman" panose="02020603050405020304" pitchFamily="18" charset="0"/>
                <a:cs typeface="Times New Roman" panose="02020603050405020304" pitchFamily="18" charset="0"/>
              </a:rPr>
              <a:t> in range(3):</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new_img</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img</a:t>
            </a:r>
            <a:endParaRPr lang="en-IN" b="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return </a:t>
            </a:r>
            <a:r>
              <a:rPr lang="en-IN" b="0" dirty="0" err="1">
                <a:solidFill>
                  <a:schemeClr val="tx1"/>
                </a:solidFill>
                <a:effectLst/>
                <a:latin typeface="Times New Roman" panose="02020603050405020304" pitchFamily="18" charset="0"/>
                <a:cs typeface="Times New Roman" panose="02020603050405020304" pitchFamily="18" charset="0"/>
              </a:rPr>
              <a:t>new_img</a:t>
            </a:r>
            <a:endParaRPr lang="en-IN" b="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def </a:t>
            </a:r>
            <a:r>
              <a:rPr lang="en-IN" b="0" dirty="0" err="1">
                <a:solidFill>
                  <a:schemeClr val="tx1"/>
                </a:solidFill>
                <a:effectLst/>
                <a:latin typeface="Times New Roman" panose="02020603050405020304" pitchFamily="18" charset="0"/>
                <a:cs typeface="Times New Roman" panose="02020603050405020304" pitchFamily="18" charset="0"/>
              </a:rPr>
              <a:t>show_results</a:t>
            </a:r>
            <a:r>
              <a:rPr lang="en-IN"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dic</a:t>
            </a:r>
            <a:r>
              <a:rPr lang="en-IN" b="0" dirty="0">
                <a:solidFill>
                  <a:schemeClr val="tx1"/>
                </a:solidFill>
                <a:effectLst/>
                <a:latin typeface="Times New Roman" panose="02020603050405020304" pitchFamily="18" charset="0"/>
                <a:cs typeface="Times New Roman" panose="02020603050405020304" pitchFamily="18" charset="0"/>
              </a:rPr>
              <a:t> =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characters = '0123456789ABCDEFGHIJKLMNOPQRSTUVWXYZ'</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for </a:t>
            </a:r>
            <a:r>
              <a:rPr lang="en-IN" b="0" dirty="0" err="1">
                <a:solidFill>
                  <a:schemeClr val="tx1"/>
                </a:solidFill>
                <a:effectLst/>
                <a:latin typeface="Times New Roman" panose="02020603050405020304" pitchFamily="18" charset="0"/>
                <a:cs typeface="Times New Roman" panose="02020603050405020304" pitchFamily="18" charset="0"/>
              </a:rPr>
              <a:t>i,c</a:t>
            </a:r>
            <a:r>
              <a:rPr lang="en-IN" b="0" dirty="0">
                <a:solidFill>
                  <a:schemeClr val="tx1"/>
                </a:solidFill>
                <a:effectLst/>
                <a:latin typeface="Times New Roman" panose="02020603050405020304" pitchFamily="18" charset="0"/>
                <a:cs typeface="Times New Roman" panose="02020603050405020304" pitchFamily="18" charset="0"/>
              </a:rPr>
              <a:t> in enumerate(characters):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dic</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a:t>
            </a:r>
            <a:r>
              <a:rPr lang="en-IN" b="0" dirty="0">
                <a:solidFill>
                  <a:schemeClr val="tx1"/>
                </a:solidFill>
                <a:effectLst/>
                <a:latin typeface="Times New Roman" panose="02020603050405020304" pitchFamily="18" charset="0"/>
                <a:cs typeface="Times New Roman" panose="02020603050405020304" pitchFamily="18" charset="0"/>
              </a:rPr>
              <a:t>] = c</a:t>
            </a:r>
          </a:p>
          <a:p>
            <a:pPr marL="0" indent="0">
              <a:buNone/>
            </a:pPr>
            <a:br>
              <a:rPr lang="en-IN" b="0" dirty="0">
                <a:solidFill>
                  <a:schemeClr val="tx1"/>
                </a:solidFill>
                <a:effectLst/>
                <a:latin typeface="Times New Roman" panose="02020603050405020304" pitchFamily="18" charset="0"/>
                <a:cs typeface="Times New Roman" panose="02020603050405020304" pitchFamily="18" charset="0"/>
              </a:rPr>
            </a:br>
            <a:r>
              <a:rPr lang="en-IN" b="0" dirty="0">
                <a:solidFill>
                  <a:schemeClr val="tx1"/>
                </a:solidFill>
                <a:effectLst/>
                <a:latin typeface="Times New Roman" panose="02020603050405020304" pitchFamily="18" charset="0"/>
                <a:cs typeface="Times New Roman" panose="02020603050405020304" pitchFamily="18" charset="0"/>
              </a:rPr>
              <a:t>    output = []</a:t>
            </a:r>
          </a:p>
          <a:p>
            <a:pPr marL="0" indent="0">
              <a:buNone/>
            </a:pPr>
            <a:endParaRPr lang="en-IN"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18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1849D-35F8-4790-A437-9F70A7F9D66B}"/>
              </a:ext>
            </a:extLst>
          </p:cNvPr>
          <p:cNvSpPr>
            <a:spLocks noGrp="1"/>
          </p:cNvSpPr>
          <p:nvPr>
            <p:ph idx="1"/>
          </p:nvPr>
        </p:nvSpPr>
        <p:spPr>
          <a:xfrm>
            <a:off x="1569625" y="1162302"/>
            <a:ext cx="9052749" cy="4533396"/>
          </a:xfrm>
        </p:spPr>
        <p:txBody>
          <a:bodyPr>
            <a:normAutofit fontScale="92500" lnSpcReduction="20000"/>
          </a:bodyPr>
          <a:lstStyle/>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for </a:t>
            </a:r>
            <a:r>
              <a:rPr lang="en-IN" b="0" dirty="0" err="1">
                <a:solidFill>
                  <a:schemeClr val="tx1"/>
                </a:solidFill>
                <a:effectLst/>
                <a:latin typeface="Times New Roman" panose="02020603050405020304" pitchFamily="18" charset="0"/>
                <a:cs typeface="Times New Roman" panose="02020603050405020304" pitchFamily="18" charset="0"/>
              </a:rPr>
              <a:t>i,ch</a:t>
            </a:r>
            <a:r>
              <a:rPr lang="en-IN" b="0" dirty="0">
                <a:solidFill>
                  <a:schemeClr val="tx1"/>
                </a:solidFill>
                <a:effectLst/>
                <a:latin typeface="Times New Roman" panose="02020603050405020304" pitchFamily="18" charset="0"/>
                <a:cs typeface="Times New Roman" panose="02020603050405020304" pitchFamily="18" charset="0"/>
              </a:rPr>
              <a:t> in enumerate(char): #iterating over the characters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_ = cv2.resize(</a:t>
            </a:r>
            <a:r>
              <a:rPr lang="en-IN" b="0" dirty="0" err="1">
                <a:solidFill>
                  <a:schemeClr val="tx1"/>
                </a:solidFill>
                <a:effectLst/>
                <a:latin typeface="Times New Roman" panose="02020603050405020304" pitchFamily="18" charset="0"/>
                <a:cs typeface="Times New Roman" panose="02020603050405020304" pitchFamily="18" charset="0"/>
              </a:rPr>
              <a:t>ch</a:t>
            </a:r>
            <a:r>
              <a:rPr lang="en-IN" b="0" dirty="0">
                <a:solidFill>
                  <a:schemeClr val="tx1"/>
                </a:solidFill>
                <a:effectLst/>
                <a:latin typeface="Times New Roman" panose="02020603050405020304" pitchFamily="18" charset="0"/>
                <a:cs typeface="Times New Roman" panose="02020603050405020304" pitchFamily="18" charset="0"/>
              </a:rPr>
              <a:t>, (28,28), interpolation=cv2.INTER_AREA)</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fix_dimension</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_)</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 = </a:t>
            </a:r>
            <a:r>
              <a:rPr lang="en-IN" b="0" dirty="0" err="1">
                <a:solidFill>
                  <a:schemeClr val="tx1"/>
                </a:solidFill>
                <a:effectLst/>
                <a:latin typeface="Times New Roman" panose="02020603050405020304" pitchFamily="18" charset="0"/>
                <a:cs typeface="Times New Roman" panose="02020603050405020304" pitchFamily="18" charset="0"/>
              </a:rPr>
              <a:t>img.reshape</a:t>
            </a:r>
            <a:r>
              <a:rPr lang="en-IN" b="0" dirty="0">
                <a:solidFill>
                  <a:schemeClr val="tx1"/>
                </a:solidFill>
                <a:effectLst/>
                <a:latin typeface="Times New Roman" panose="02020603050405020304" pitchFamily="18" charset="0"/>
                <a:cs typeface="Times New Roman" panose="02020603050405020304" pitchFamily="18" charset="0"/>
              </a:rPr>
              <a:t>(1,28,28,3) #preparing image for the model</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y_ = </a:t>
            </a:r>
            <a:r>
              <a:rPr lang="en-IN" b="0" dirty="0" err="1">
                <a:solidFill>
                  <a:schemeClr val="tx1"/>
                </a:solidFill>
                <a:effectLst/>
                <a:latin typeface="Times New Roman" panose="02020603050405020304" pitchFamily="18" charset="0"/>
                <a:cs typeface="Times New Roman" panose="02020603050405020304" pitchFamily="18" charset="0"/>
              </a:rPr>
              <a:t>model.predict</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)[0]</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y_ = </a:t>
            </a:r>
            <a:r>
              <a:rPr lang="en-IN" b="0" dirty="0" err="1">
                <a:solidFill>
                  <a:schemeClr val="tx1"/>
                </a:solidFill>
                <a:effectLst/>
                <a:latin typeface="Times New Roman" panose="02020603050405020304" pitchFamily="18" charset="0"/>
                <a:cs typeface="Times New Roman" panose="02020603050405020304" pitchFamily="18" charset="0"/>
              </a:rPr>
              <a:t>np.argmax</a:t>
            </a:r>
            <a:r>
              <a:rPr lang="en-IN" b="0" dirty="0">
                <a:solidFill>
                  <a:schemeClr val="tx1"/>
                </a:solidFill>
                <a:effectLst/>
                <a:latin typeface="Times New Roman" panose="02020603050405020304" pitchFamily="18" charset="0"/>
                <a:cs typeface="Times New Roman" panose="02020603050405020304" pitchFamily="18" charset="0"/>
              </a:rPr>
              <a:t>(y_)</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#y_ = </a:t>
            </a:r>
            <a:r>
              <a:rPr lang="en-IN" b="0" dirty="0" err="1">
                <a:solidFill>
                  <a:schemeClr val="tx1"/>
                </a:solidFill>
                <a:effectLst/>
                <a:latin typeface="Times New Roman" panose="02020603050405020304" pitchFamily="18" charset="0"/>
                <a:cs typeface="Times New Roman" panose="02020603050405020304" pitchFamily="18" charset="0"/>
              </a:rPr>
              <a:t>model.predict_classes</a:t>
            </a:r>
            <a:r>
              <a:rPr lang="en-IN" b="0" dirty="0">
                <a:solidFill>
                  <a:schemeClr val="tx1"/>
                </a:solidFill>
                <a:effectLst/>
                <a:latin typeface="Times New Roman" panose="02020603050405020304" pitchFamily="18" charset="0"/>
                <a:cs typeface="Times New Roman" panose="02020603050405020304" pitchFamily="18" charset="0"/>
              </a:rPr>
              <a:t>(</a:t>
            </a:r>
            <a:r>
              <a:rPr lang="en-IN" b="0" dirty="0" err="1">
                <a:solidFill>
                  <a:schemeClr val="tx1"/>
                </a:solidFill>
                <a:effectLst/>
                <a:latin typeface="Times New Roman" panose="02020603050405020304" pitchFamily="18" charset="0"/>
                <a:cs typeface="Times New Roman" panose="02020603050405020304" pitchFamily="18" charset="0"/>
              </a:rPr>
              <a:t>img</a:t>
            </a:r>
            <a:r>
              <a:rPr lang="en-IN" b="0" dirty="0">
                <a:solidFill>
                  <a:schemeClr val="tx1"/>
                </a:solidFill>
                <a:effectLst/>
                <a:latin typeface="Times New Roman" panose="02020603050405020304" pitchFamily="18" charset="0"/>
                <a:cs typeface="Times New Roman" panose="02020603050405020304" pitchFamily="18" charset="0"/>
              </a:rPr>
              <a:t>)[0] #predicting the class</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character = </a:t>
            </a:r>
            <a:r>
              <a:rPr lang="en-IN" b="0" dirty="0" err="1">
                <a:solidFill>
                  <a:schemeClr val="tx1"/>
                </a:solidFill>
                <a:effectLst/>
                <a:latin typeface="Times New Roman" panose="02020603050405020304" pitchFamily="18" charset="0"/>
                <a:cs typeface="Times New Roman" panose="02020603050405020304" pitchFamily="18" charset="0"/>
              </a:rPr>
              <a:t>dic</a:t>
            </a:r>
            <a:r>
              <a:rPr lang="en-IN" b="0" dirty="0">
                <a:solidFill>
                  <a:schemeClr val="tx1"/>
                </a:solidFill>
                <a:effectLst/>
                <a:latin typeface="Times New Roman" panose="02020603050405020304" pitchFamily="18" charset="0"/>
                <a:cs typeface="Times New Roman" panose="02020603050405020304" pitchFamily="18" charset="0"/>
              </a:rPr>
              <a:t>[y_]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output.append</a:t>
            </a:r>
            <a:r>
              <a:rPr lang="en-IN" b="0" dirty="0">
                <a:solidFill>
                  <a:schemeClr val="tx1"/>
                </a:solidFill>
                <a:effectLst/>
                <a:latin typeface="Times New Roman" panose="02020603050405020304" pitchFamily="18" charset="0"/>
                <a:cs typeface="Times New Roman" panose="02020603050405020304" pitchFamily="18" charset="0"/>
              </a:rPr>
              <a:t>(character) #storing the result in a list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r>
              <a:rPr lang="en-IN" b="0" dirty="0" err="1">
                <a:solidFill>
                  <a:schemeClr val="tx1"/>
                </a:solidFill>
                <a:effectLst/>
                <a:latin typeface="Times New Roman" panose="02020603050405020304" pitchFamily="18" charset="0"/>
                <a:cs typeface="Times New Roman" panose="02020603050405020304" pitchFamily="18" charset="0"/>
              </a:rPr>
              <a:t>plate_number</a:t>
            </a:r>
            <a:r>
              <a:rPr lang="en-IN" b="0" dirty="0">
                <a:solidFill>
                  <a:schemeClr val="tx1"/>
                </a:solidFill>
                <a:effectLst/>
                <a:latin typeface="Times New Roman" panose="02020603050405020304" pitchFamily="18" charset="0"/>
                <a:cs typeface="Times New Roman" panose="02020603050405020304" pitchFamily="18" charset="0"/>
              </a:rPr>
              <a:t> = ''.join(output)</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b="0" dirty="0">
                <a:solidFill>
                  <a:schemeClr val="tx1"/>
                </a:solidFill>
                <a:effectLst/>
                <a:latin typeface="Times New Roman" panose="02020603050405020304" pitchFamily="18" charset="0"/>
                <a:cs typeface="Times New Roman" panose="02020603050405020304" pitchFamily="18" charset="0"/>
              </a:rPr>
              <a:t>    return </a:t>
            </a:r>
            <a:r>
              <a:rPr lang="en-IN" b="0" dirty="0" err="1">
                <a:solidFill>
                  <a:schemeClr val="tx1"/>
                </a:solidFill>
                <a:effectLst/>
                <a:latin typeface="Times New Roman" panose="02020603050405020304" pitchFamily="18" charset="0"/>
                <a:cs typeface="Times New Roman" panose="02020603050405020304" pitchFamily="18" charset="0"/>
              </a:rPr>
              <a:t>plate_number</a:t>
            </a:r>
            <a:endParaRPr lang="en-IN" dirty="0"/>
          </a:p>
        </p:txBody>
      </p:sp>
    </p:spTree>
    <p:extLst>
      <p:ext uri="{BB962C8B-B14F-4D97-AF65-F5344CB8AC3E}">
        <p14:creationId xmlns:p14="http://schemas.microsoft.com/office/powerpoint/2010/main" val="100592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A462-1FB5-4360-9565-F1853169275B}"/>
              </a:ext>
            </a:extLst>
          </p:cNvPr>
          <p:cNvSpPr>
            <a:spLocks noGrp="1"/>
          </p:cNvSpPr>
          <p:nvPr>
            <p:ph type="title"/>
          </p:nvPr>
        </p:nvSpPr>
        <p:spPr>
          <a:xfrm>
            <a:off x="1797666" y="468198"/>
            <a:ext cx="8596668" cy="1320800"/>
          </a:xfrm>
        </p:spPr>
        <p:txBody>
          <a:bodyPr>
            <a:normAutofit/>
          </a:bodyPr>
          <a:lstStyle/>
          <a:p>
            <a:pPr algn="ctr"/>
            <a:r>
              <a:rPr lang="en-IN" sz="4800" dirty="0"/>
              <a:t>Use Case:</a:t>
            </a:r>
          </a:p>
        </p:txBody>
      </p:sp>
      <p:sp>
        <p:nvSpPr>
          <p:cNvPr id="3" name="Content Placeholder 2">
            <a:extLst>
              <a:ext uri="{FF2B5EF4-FFF2-40B4-BE49-F238E27FC236}">
                <a16:creationId xmlns:a16="http://schemas.microsoft.com/office/drawing/2014/main" id="{90A96864-9057-45D2-BEE4-62A46A6B88C9}"/>
              </a:ext>
            </a:extLst>
          </p:cNvPr>
          <p:cNvSpPr>
            <a:spLocks noGrp="1"/>
          </p:cNvSpPr>
          <p:nvPr>
            <p:ph idx="1"/>
          </p:nvPr>
        </p:nvSpPr>
        <p:spPr>
          <a:xfrm>
            <a:off x="1797666" y="3308042"/>
            <a:ext cx="8596668" cy="2147460"/>
          </a:xfrm>
        </p:spPr>
        <p:txBody>
          <a:bodyPr>
            <a:normAutofit/>
          </a:bodyPr>
          <a:lstStyle/>
          <a:p>
            <a:pPr marL="0" indent="0" algn="ctr">
              <a:buNone/>
            </a:pPr>
            <a:r>
              <a:rPr lang="en-IN" sz="3600" dirty="0"/>
              <a:t>Car Number detection from Number Plate </a:t>
            </a:r>
          </a:p>
          <a:p>
            <a:pPr marL="0" indent="0" algn="ctr">
              <a:buNone/>
            </a:pPr>
            <a:endParaRPr lang="en-IN" sz="3200" dirty="0"/>
          </a:p>
        </p:txBody>
      </p:sp>
    </p:spTree>
    <p:extLst>
      <p:ext uri="{BB962C8B-B14F-4D97-AF65-F5344CB8AC3E}">
        <p14:creationId xmlns:p14="http://schemas.microsoft.com/office/powerpoint/2010/main" val="299673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1DF49-D04E-4664-9BF2-29386B0C31C5}"/>
              </a:ext>
            </a:extLst>
          </p:cNvPr>
          <p:cNvSpPr>
            <a:spLocks noGrp="1"/>
          </p:cNvSpPr>
          <p:nvPr>
            <p:ph idx="1"/>
          </p:nvPr>
        </p:nvSpPr>
        <p:spPr>
          <a:xfrm>
            <a:off x="1297756" y="652807"/>
            <a:ext cx="9596487" cy="5552386"/>
          </a:xfrm>
        </p:spPr>
        <p:txBody>
          <a:bodyPr>
            <a:normAutofit/>
          </a:bodyPr>
          <a:lstStyle/>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print(</a:t>
            </a:r>
            <a:r>
              <a:rPr lang="en-IN" sz="2400" b="0" dirty="0" err="1">
                <a:solidFill>
                  <a:schemeClr val="tx1"/>
                </a:solidFill>
                <a:effectLst/>
                <a:latin typeface="Times New Roman" panose="02020603050405020304" pitchFamily="18" charset="0"/>
                <a:cs typeface="Times New Roman" panose="02020603050405020304" pitchFamily="18" charset="0"/>
              </a:rPr>
              <a:t>show_results</a:t>
            </a:r>
            <a:r>
              <a:rPr lang="en-IN" sz="2400" b="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Segmented characters and their predicted value.</a:t>
            </a:r>
          </a:p>
          <a:p>
            <a:pPr marL="0" indent="0">
              <a:buNone/>
            </a:pPr>
            <a:r>
              <a:rPr lang="en-IN" sz="2400" b="0" dirty="0" err="1">
                <a:solidFill>
                  <a:schemeClr val="tx1"/>
                </a:solidFill>
                <a:effectLst/>
                <a:latin typeface="Times New Roman" panose="02020603050405020304" pitchFamily="18" charset="0"/>
                <a:cs typeface="Times New Roman" panose="02020603050405020304" pitchFamily="18" charset="0"/>
              </a:rPr>
              <a:t>plt.figure</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figsize</a:t>
            </a:r>
            <a:r>
              <a:rPr lang="en-IN" sz="2400" b="0" dirty="0">
                <a:solidFill>
                  <a:schemeClr val="tx1"/>
                </a:solidFill>
                <a:effectLst/>
                <a:latin typeface="Times New Roman" panose="02020603050405020304" pitchFamily="18" charset="0"/>
                <a:cs typeface="Times New Roman" panose="02020603050405020304" pitchFamily="18" charset="0"/>
              </a:rPr>
              <a:t>=(10,6))</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for </a:t>
            </a:r>
            <a:r>
              <a:rPr lang="en-IN" sz="2400" b="0" dirty="0" err="1">
                <a:solidFill>
                  <a:schemeClr val="tx1"/>
                </a:solidFill>
                <a:effectLst/>
                <a:latin typeface="Times New Roman" panose="02020603050405020304" pitchFamily="18" charset="0"/>
                <a:cs typeface="Times New Roman" panose="02020603050405020304" pitchFamily="18" charset="0"/>
              </a:rPr>
              <a:t>i,ch</a:t>
            </a:r>
            <a:r>
              <a:rPr lang="en-IN" sz="2400" b="0" dirty="0">
                <a:solidFill>
                  <a:schemeClr val="tx1"/>
                </a:solidFill>
                <a:effectLst/>
                <a:latin typeface="Times New Roman" panose="02020603050405020304" pitchFamily="18" charset="0"/>
                <a:cs typeface="Times New Roman" panose="02020603050405020304" pitchFamily="18" charset="0"/>
              </a:rPr>
              <a:t> in enumerate(char):</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img</a:t>
            </a:r>
            <a:r>
              <a:rPr lang="en-IN" sz="2400" b="0" dirty="0">
                <a:solidFill>
                  <a:schemeClr val="tx1"/>
                </a:solidFill>
                <a:effectLst/>
                <a:latin typeface="Times New Roman" panose="02020603050405020304" pitchFamily="18" charset="0"/>
                <a:cs typeface="Times New Roman" panose="02020603050405020304" pitchFamily="18" charset="0"/>
              </a:rPr>
              <a:t> = cv2.resize(</a:t>
            </a:r>
            <a:r>
              <a:rPr lang="en-IN" sz="2400" b="0" dirty="0" err="1">
                <a:solidFill>
                  <a:schemeClr val="tx1"/>
                </a:solidFill>
                <a:effectLst/>
                <a:latin typeface="Times New Roman" panose="02020603050405020304" pitchFamily="18" charset="0"/>
                <a:cs typeface="Times New Roman" panose="02020603050405020304" pitchFamily="18" charset="0"/>
              </a:rPr>
              <a:t>ch</a:t>
            </a:r>
            <a:r>
              <a:rPr lang="en-IN" sz="2400" b="0" dirty="0">
                <a:solidFill>
                  <a:schemeClr val="tx1"/>
                </a:solidFill>
                <a:effectLst/>
                <a:latin typeface="Times New Roman" panose="02020603050405020304" pitchFamily="18" charset="0"/>
                <a:cs typeface="Times New Roman" panose="02020603050405020304" pitchFamily="18" charset="0"/>
              </a:rPr>
              <a:t>, (28,28), interpolation=cv2.INTER_AREA)</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plt.subplot</a:t>
            </a:r>
            <a:r>
              <a:rPr lang="en-IN" sz="2400" b="0" dirty="0">
                <a:solidFill>
                  <a:schemeClr val="tx1"/>
                </a:solidFill>
                <a:effectLst/>
                <a:latin typeface="Times New Roman" panose="02020603050405020304" pitchFamily="18" charset="0"/>
                <a:cs typeface="Times New Roman" panose="02020603050405020304" pitchFamily="18" charset="0"/>
              </a:rPr>
              <a:t>(3,4,i+1)</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plt.imshow</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img,cmap</a:t>
            </a:r>
            <a:r>
              <a:rPr lang="en-IN" sz="2400" b="0" dirty="0">
                <a:solidFill>
                  <a:schemeClr val="tx1"/>
                </a:solidFill>
                <a:effectLst/>
                <a:latin typeface="Times New Roman" panose="02020603050405020304" pitchFamily="18" charset="0"/>
                <a:cs typeface="Times New Roman" panose="02020603050405020304" pitchFamily="18" charset="0"/>
              </a:rPr>
              <a:t>='gray')</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plt.title</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f'predicted</a:t>
            </a: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show_results</a:t>
            </a:r>
            <a:r>
              <a:rPr lang="en-IN" sz="2400" b="0" dirty="0">
                <a:solidFill>
                  <a:schemeClr val="tx1"/>
                </a:solidFill>
                <a:effectLst/>
                <a:latin typeface="Times New Roman" panose="02020603050405020304" pitchFamily="18" charset="0"/>
                <a:cs typeface="Times New Roman" panose="02020603050405020304" pitchFamily="18" charset="0"/>
              </a:rPr>
              <a:t>()[</a:t>
            </a:r>
            <a:r>
              <a:rPr lang="en-IN" sz="2400" b="0" dirty="0" err="1">
                <a:solidFill>
                  <a:schemeClr val="tx1"/>
                </a:solidFill>
                <a:effectLst/>
                <a:latin typeface="Times New Roman" panose="02020603050405020304" pitchFamily="18" charset="0"/>
                <a:cs typeface="Times New Roman" panose="02020603050405020304" pitchFamily="18" charset="0"/>
              </a:rPr>
              <a:t>i</a:t>
            </a:r>
            <a:r>
              <a:rPr lang="en-IN" sz="24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400" b="0" dirty="0">
                <a:solidFill>
                  <a:schemeClr val="tx1"/>
                </a:solidFill>
                <a:effectLst/>
                <a:latin typeface="Times New Roman" panose="02020603050405020304" pitchFamily="18" charset="0"/>
                <a:cs typeface="Times New Roman" panose="02020603050405020304" pitchFamily="18" charset="0"/>
              </a:rPr>
              <a:t>    </a:t>
            </a:r>
            <a:r>
              <a:rPr lang="en-IN" sz="2400" b="0" dirty="0" err="1">
                <a:solidFill>
                  <a:schemeClr val="tx1"/>
                </a:solidFill>
                <a:effectLst/>
                <a:latin typeface="Times New Roman" panose="02020603050405020304" pitchFamily="18" charset="0"/>
                <a:cs typeface="Times New Roman" panose="02020603050405020304" pitchFamily="18" charset="0"/>
              </a:rPr>
              <a:t>plt.axis</a:t>
            </a:r>
            <a:r>
              <a:rPr lang="en-IN" sz="2400" b="0" dirty="0">
                <a:solidFill>
                  <a:schemeClr val="tx1"/>
                </a:solidFill>
                <a:effectLst/>
                <a:latin typeface="Times New Roman" panose="02020603050405020304" pitchFamily="18" charset="0"/>
                <a:cs typeface="Times New Roman" panose="02020603050405020304" pitchFamily="18" charset="0"/>
              </a:rPr>
              <a:t>('off')</a:t>
            </a:r>
          </a:p>
          <a:p>
            <a:pPr marL="0" indent="0">
              <a:buNone/>
            </a:pPr>
            <a:r>
              <a:rPr lang="en-IN" sz="2400" b="0" dirty="0" err="1">
                <a:solidFill>
                  <a:schemeClr val="tx1"/>
                </a:solidFill>
                <a:effectLst/>
                <a:latin typeface="Times New Roman" panose="02020603050405020304" pitchFamily="18" charset="0"/>
                <a:cs typeface="Times New Roman" panose="02020603050405020304" pitchFamily="18" charset="0"/>
              </a:rPr>
              <a:t>plt.show</a:t>
            </a:r>
            <a:r>
              <a:rPr lang="en-IN" sz="2400" b="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057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08F5-1BF4-4D4E-8BE5-DA74EF318EDC}"/>
              </a:ext>
            </a:extLst>
          </p:cNvPr>
          <p:cNvSpPr>
            <a:spLocks noGrp="1"/>
          </p:cNvSpPr>
          <p:nvPr>
            <p:ph type="title"/>
          </p:nvPr>
        </p:nvSpPr>
        <p:spPr>
          <a:xfrm>
            <a:off x="2231136" y="523613"/>
            <a:ext cx="7729728" cy="1188720"/>
          </a:xfrm>
        </p:spPr>
        <p:txBody>
          <a:bodyPr/>
          <a:lstStyle/>
          <a:p>
            <a:r>
              <a:rPr lang="en-IN" dirty="0"/>
              <a:t>Appendix : Screenshots</a:t>
            </a:r>
            <a:br>
              <a:rPr lang="en-IN" dirty="0"/>
            </a:br>
            <a:r>
              <a:rPr lang="en-IN" dirty="0"/>
              <a:t>Input Image</a:t>
            </a:r>
            <a:endParaRPr lang="en-IN" sz="2800" dirty="0"/>
          </a:p>
        </p:txBody>
      </p:sp>
      <p:pic>
        <p:nvPicPr>
          <p:cNvPr id="7" name="Content Placeholder 6">
            <a:extLst>
              <a:ext uri="{FF2B5EF4-FFF2-40B4-BE49-F238E27FC236}">
                <a16:creationId xmlns:a16="http://schemas.microsoft.com/office/drawing/2014/main" id="{CAFE8AE9-CD72-45CD-989B-C770050F9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789" y="2384981"/>
            <a:ext cx="6900421" cy="3250970"/>
          </a:xfrm>
        </p:spPr>
      </p:pic>
    </p:spTree>
    <p:extLst>
      <p:ext uri="{BB962C8B-B14F-4D97-AF65-F5344CB8AC3E}">
        <p14:creationId xmlns:p14="http://schemas.microsoft.com/office/powerpoint/2010/main" val="297299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2FCD-2BD0-460C-9975-B2C90D7E2366}"/>
              </a:ext>
            </a:extLst>
          </p:cNvPr>
          <p:cNvSpPr>
            <a:spLocks noGrp="1"/>
          </p:cNvSpPr>
          <p:nvPr>
            <p:ph type="title"/>
          </p:nvPr>
        </p:nvSpPr>
        <p:spPr>
          <a:xfrm>
            <a:off x="2231135" y="824846"/>
            <a:ext cx="7729728" cy="1188720"/>
          </a:xfrm>
        </p:spPr>
        <p:txBody>
          <a:bodyPr/>
          <a:lstStyle/>
          <a:p>
            <a:r>
              <a:rPr lang="en-IN" dirty="0"/>
              <a:t>Appendix : Screenshots</a:t>
            </a:r>
            <a:br>
              <a:rPr lang="en-IN" dirty="0"/>
            </a:br>
            <a:r>
              <a:rPr lang="en-IN" dirty="0"/>
              <a:t>Detected license plate</a:t>
            </a:r>
          </a:p>
        </p:txBody>
      </p:sp>
      <p:pic>
        <p:nvPicPr>
          <p:cNvPr id="5" name="Content Placeholder 4">
            <a:extLst>
              <a:ext uri="{FF2B5EF4-FFF2-40B4-BE49-F238E27FC236}">
                <a16:creationId xmlns:a16="http://schemas.microsoft.com/office/drawing/2014/main" id="{4AB3993D-8D00-4B64-977E-3CC306BB3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905" y="2696065"/>
            <a:ext cx="6608189" cy="3337089"/>
          </a:xfrm>
        </p:spPr>
      </p:pic>
    </p:spTree>
    <p:extLst>
      <p:ext uri="{BB962C8B-B14F-4D97-AF65-F5344CB8AC3E}">
        <p14:creationId xmlns:p14="http://schemas.microsoft.com/office/powerpoint/2010/main" val="657053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DD99-AADB-45F4-AB16-B54C2130D9D9}"/>
              </a:ext>
            </a:extLst>
          </p:cNvPr>
          <p:cNvSpPr>
            <a:spLocks noGrp="1"/>
          </p:cNvSpPr>
          <p:nvPr>
            <p:ph type="title"/>
          </p:nvPr>
        </p:nvSpPr>
        <p:spPr>
          <a:xfrm>
            <a:off x="2231136" y="523613"/>
            <a:ext cx="7729728" cy="1188720"/>
          </a:xfrm>
        </p:spPr>
        <p:txBody>
          <a:bodyPr/>
          <a:lstStyle/>
          <a:p>
            <a:r>
              <a:rPr lang="en-IN" dirty="0"/>
              <a:t>Appendix : Screenshots</a:t>
            </a:r>
            <a:br>
              <a:rPr lang="en-IN" dirty="0"/>
            </a:br>
            <a:r>
              <a:rPr lang="en-IN" dirty="0"/>
              <a:t>Extracted license plate</a:t>
            </a:r>
          </a:p>
        </p:txBody>
      </p:sp>
      <p:pic>
        <p:nvPicPr>
          <p:cNvPr id="5" name="Content Placeholder 4">
            <a:extLst>
              <a:ext uri="{FF2B5EF4-FFF2-40B4-BE49-F238E27FC236}">
                <a16:creationId xmlns:a16="http://schemas.microsoft.com/office/drawing/2014/main" id="{B756773E-B1E8-4D6E-94ED-316A011AFD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338" y="2384981"/>
            <a:ext cx="6407323" cy="2593367"/>
          </a:xfrm>
        </p:spPr>
      </p:pic>
    </p:spTree>
    <p:extLst>
      <p:ext uri="{BB962C8B-B14F-4D97-AF65-F5344CB8AC3E}">
        <p14:creationId xmlns:p14="http://schemas.microsoft.com/office/powerpoint/2010/main" val="79441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0236-1ED0-4FC1-9963-9CE0EDBBA0ED}"/>
              </a:ext>
            </a:extLst>
          </p:cNvPr>
          <p:cNvSpPr>
            <a:spLocks noGrp="1"/>
          </p:cNvSpPr>
          <p:nvPr>
            <p:ph type="title"/>
          </p:nvPr>
        </p:nvSpPr>
        <p:spPr/>
        <p:txBody>
          <a:bodyPr>
            <a:normAutofit fontScale="90000"/>
          </a:bodyPr>
          <a:lstStyle/>
          <a:p>
            <a:r>
              <a:rPr lang="en-IN" dirty="0"/>
              <a:t>Appendix : Screenshots</a:t>
            </a:r>
            <a:br>
              <a:rPr lang="en-IN" dirty="0"/>
            </a:br>
            <a:r>
              <a:rPr lang="en-IN" dirty="0"/>
              <a:t>Detected characters from the plate</a:t>
            </a:r>
          </a:p>
        </p:txBody>
      </p:sp>
      <p:pic>
        <p:nvPicPr>
          <p:cNvPr id="7" name="Content Placeholder 6">
            <a:extLst>
              <a:ext uri="{FF2B5EF4-FFF2-40B4-BE49-F238E27FC236}">
                <a16:creationId xmlns:a16="http://schemas.microsoft.com/office/drawing/2014/main" id="{32FAC198-63FB-4CF1-BCB7-B7D9FC63C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568" y="2592371"/>
            <a:ext cx="6198863" cy="2624024"/>
          </a:xfrm>
        </p:spPr>
      </p:pic>
    </p:spTree>
    <p:extLst>
      <p:ext uri="{BB962C8B-B14F-4D97-AF65-F5344CB8AC3E}">
        <p14:creationId xmlns:p14="http://schemas.microsoft.com/office/powerpoint/2010/main" val="3769202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3DF-7481-42A9-AE1A-6B312EE91E42}"/>
              </a:ext>
            </a:extLst>
          </p:cNvPr>
          <p:cNvSpPr>
            <a:spLocks noGrp="1"/>
          </p:cNvSpPr>
          <p:nvPr>
            <p:ph type="title"/>
          </p:nvPr>
        </p:nvSpPr>
        <p:spPr>
          <a:xfrm>
            <a:off x="2231136" y="370804"/>
            <a:ext cx="7729728" cy="1188720"/>
          </a:xfrm>
        </p:spPr>
        <p:txBody>
          <a:bodyPr/>
          <a:lstStyle/>
          <a:p>
            <a:r>
              <a:rPr lang="en-IN" dirty="0"/>
              <a:t>Appendix: Screenshots</a:t>
            </a:r>
            <a:br>
              <a:rPr lang="en-IN" dirty="0"/>
            </a:br>
            <a:r>
              <a:rPr lang="en-IN" dirty="0"/>
              <a:t>Model details</a:t>
            </a:r>
          </a:p>
        </p:txBody>
      </p:sp>
      <p:pic>
        <p:nvPicPr>
          <p:cNvPr id="5" name="Content Placeholder 4">
            <a:extLst>
              <a:ext uri="{FF2B5EF4-FFF2-40B4-BE49-F238E27FC236}">
                <a16:creationId xmlns:a16="http://schemas.microsoft.com/office/drawing/2014/main" id="{B1813FE0-8916-44BA-BD80-C85480211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967" y="1743959"/>
            <a:ext cx="7268066" cy="4939645"/>
          </a:xfrm>
        </p:spPr>
      </p:pic>
    </p:spTree>
    <p:extLst>
      <p:ext uri="{BB962C8B-B14F-4D97-AF65-F5344CB8AC3E}">
        <p14:creationId xmlns:p14="http://schemas.microsoft.com/office/powerpoint/2010/main" val="362805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DAF9-9A35-49F1-90AC-ADB4B260F191}"/>
              </a:ext>
            </a:extLst>
          </p:cNvPr>
          <p:cNvSpPr>
            <a:spLocks noGrp="1"/>
          </p:cNvSpPr>
          <p:nvPr>
            <p:ph type="title"/>
          </p:nvPr>
        </p:nvSpPr>
        <p:spPr>
          <a:xfrm>
            <a:off x="1758162" y="523613"/>
            <a:ext cx="8675676" cy="1188720"/>
          </a:xfrm>
        </p:spPr>
        <p:txBody>
          <a:bodyPr>
            <a:normAutofit/>
          </a:bodyPr>
          <a:lstStyle/>
          <a:p>
            <a:r>
              <a:rPr lang="en-IN" dirty="0"/>
              <a:t>Appendix: Screenshots</a:t>
            </a:r>
            <a:br>
              <a:rPr lang="en-IN" dirty="0"/>
            </a:br>
            <a:r>
              <a:rPr lang="en-IN" dirty="0"/>
              <a:t>Segmented result with predicted value</a:t>
            </a:r>
          </a:p>
        </p:txBody>
      </p:sp>
      <p:pic>
        <p:nvPicPr>
          <p:cNvPr id="5" name="Content Placeholder 4">
            <a:extLst>
              <a:ext uri="{FF2B5EF4-FFF2-40B4-BE49-F238E27FC236}">
                <a16:creationId xmlns:a16="http://schemas.microsoft.com/office/drawing/2014/main" id="{C89CC5B1-9FF1-43B3-BAA1-02C6451DA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923" y="2196445"/>
            <a:ext cx="6806153" cy="3496821"/>
          </a:xfrm>
        </p:spPr>
      </p:pic>
    </p:spTree>
    <p:extLst>
      <p:ext uri="{BB962C8B-B14F-4D97-AF65-F5344CB8AC3E}">
        <p14:creationId xmlns:p14="http://schemas.microsoft.com/office/powerpoint/2010/main" val="295486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CA95-4F99-4ABC-B1FB-71741FFF8CC3}"/>
              </a:ext>
            </a:extLst>
          </p:cNvPr>
          <p:cNvSpPr>
            <a:spLocks noGrp="1"/>
          </p:cNvSpPr>
          <p:nvPr>
            <p:ph type="title"/>
          </p:nvPr>
        </p:nvSpPr>
        <p:spPr/>
        <p:txBody>
          <a:bodyPr/>
          <a:lstStyle/>
          <a:p>
            <a:r>
              <a:rPr lang="en-IN" dirty="0"/>
              <a:t>Inference from result</a:t>
            </a:r>
          </a:p>
        </p:txBody>
      </p:sp>
      <p:sp>
        <p:nvSpPr>
          <p:cNvPr id="3" name="Content Placeholder 2">
            <a:extLst>
              <a:ext uri="{FF2B5EF4-FFF2-40B4-BE49-F238E27FC236}">
                <a16:creationId xmlns:a16="http://schemas.microsoft.com/office/drawing/2014/main" id="{145C0BFD-F4C8-4090-A2F5-8BA0CBFB09CE}"/>
              </a:ext>
            </a:extLst>
          </p:cNvPr>
          <p:cNvSpPr>
            <a:spLocks noGrp="1"/>
          </p:cNvSpPr>
          <p:nvPr>
            <p:ph idx="1"/>
          </p:nvPr>
        </p:nvSpPr>
        <p:spPr/>
        <p:txBody>
          <a:bodyPr/>
          <a:lstStyle/>
          <a:p>
            <a:pPr marL="0" indent="0">
              <a:buNone/>
            </a:pPr>
            <a:r>
              <a:rPr lang="en-US" sz="1800" spc="-20" dirty="0">
                <a:effectLst/>
                <a:latin typeface="Times New Roman" panose="02020603050405020304" pitchFamily="18" charset="0"/>
                <a:ea typeface="Times New Roman" panose="02020603050405020304" pitchFamily="18" charset="0"/>
              </a:rPr>
              <a:t>Presented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here is the </a:t>
            </a:r>
            <a:r>
              <a:rPr lang="en-US" sz="1800" spc="-20" dirty="0">
                <a:effectLst/>
                <a:latin typeface="Times New Roman" panose="02020603050405020304" pitchFamily="18" charset="0"/>
                <a:ea typeface="Times New Roman" panose="02020603050405020304" pitchFamily="18" charset="0"/>
              </a:rPr>
              <a:t>process-oriented</a:t>
            </a:r>
            <a:r>
              <a:rPr lang="en-US" sz="1800" spc="-8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approach</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ensures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better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refining</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a:t>
            </a:r>
            <a:r>
              <a:rPr lang="en-US" sz="1800" spc="-15" dirty="0">
                <a:effectLst/>
                <a:latin typeface="Times New Roman" panose="02020603050405020304" pitchFamily="18" charset="0"/>
                <a:ea typeface="Times New Roman" panose="02020603050405020304" pitchFamily="18" charset="0"/>
              </a:rPr>
              <a:t>architecture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ANPR</a:t>
            </a:r>
            <a:r>
              <a:rPr lang="en-US" sz="1800" spc="-15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system</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mapping</a:t>
            </a:r>
            <a:r>
              <a:rPr lang="en-US" sz="1800" spc="-15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efficiently </a:t>
            </a:r>
            <a:r>
              <a:rPr lang="en-US" sz="1800" dirty="0">
                <a:effectLst/>
                <a:latin typeface="Times New Roman" panose="02020603050405020304" pitchFamily="18" charset="0"/>
                <a:ea typeface="Times New Roman" panose="02020603050405020304" pitchFamily="18" charset="0"/>
              </a:rPr>
              <a:t>the CSP </a:t>
            </a:r>
            <a:r>
              <a:rPr lang="en-US" sz="1800" spc="10" dirty="0">
                <a:effectLst/>
                <a:latin typeface="Times New Roman" panose="02020603050405020304" pitchFamily="18" charset="0"/>
                <a:ea typeface="Times New Roman" panose="02020603050405020304" pitchFamily="18" charset="0"/>
              </a:rPr>
              <a:t>processes </a:t>
            </a:r>
            <a:r>
              <a:rPr lang="en-US" sz="1800" dirty="0">
                <a:effectLst/>
                <a:latin typeface="Times New Roman" panose="02020603050405020304" pitchFamily="18" charset="0"/>
                <a:ea typeface="Times New Roman" panose="02020603050405020304" pitchFamily="18" charset="0"/>
              </a:rPr>
              <a:t>to </a:t>
            </a:r>
            <a:r>
              <a:rPr lang="en-US" sz="1800" spc="10" dirty="0">
                <a:effectLst/>
                <a:latin typeface="Times New Roman" panose="02020603050405020304" pitchFamily="18" charset="0"/>
                <a:ea typeface="Times New Roman" panose="02020603050405020304" pitchFamily="18" charset="0"/>
              </a:rPr>
              <a:t>corresponding </a:t>
            </a:r>
            <a:r>
              <a:rPr lang="en-US" sz="1800" dirty="0">
                <a:effectLst/>
                <a:latin typeface="Times New Roman" panose="02020603050405020304" pitchFamily="18" charset="0"/>
                <a:ea typeface="Times New Roman" panose="02020603050405020304" pitchFamily="18" charset="0"/>
              </a:rPr>
              <a:t>OS </a:t>
            </a:r>
            <a:r>
              <a:rPr lang="en-US" sz="1800" spc="10" dirty="0">
                <a:effectLst/>
                <a:latin typeface="Times New Roman" panose="02020603050405020304" pitchFamily="18" charset="0"/>
                <a:ea typeface="Times New Roman" panose="02020603050405020304" pitchFamily="18" charset="0"/>
              </a:rPr>
              <a:t>tasks </a:t>
            </a:r>
            <a:r>
              <a:rPr lang="en-US" sz="1800" spc="15" dirty="0">
                <a:effectLst/>
                <a:latin typeface="Times New Roman" panose="02020603050405020304" pitchFamily="18" charset="0"/>
                <a:ea typeface="Times New Roman" panose="02020603050405020304" pitchFamily="18" charset="0"/>
              </a:rPr>
              <a:t>and </a:t>
            </a:r>
            <a:r>
              <a:rPr lang="en-US" sz="1800" dirty="0">
                <a:effectLst/>
                <a:latin typeface="Times New Roman" panose="02020603050405020304" pitchFamily="18" charset="0"/>
                <a:ea typeface="Times New Roman" panose="02020603050405020304" pitchFamily="18" charset="0"/>
              </a:rPr>
              <a:t>threads.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 ANPR</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flexible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easily</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extended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a:t>
            </a:r>
            <a:r>
              <a:rPr lang="en-US" sz="1800" spc="-20" dirty="0">
                <a:effectLst/>
                <a:latin typeface="Times New Roman" panose="02020603050405020304" pitchFamily="18" charset="0"/>
                <a:ea typeface="Times New Roman" panose="02020603050405020304" pitchFamily="18" charset="0"/>
              </a:rPr>
              <a:t>reduced</a:t>
            </a:r>
            <a:r>
              <a:rPr lang="en-US" sz="1800" spc="-125"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for</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different</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goals</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speed</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control,</a:t>
            </a:r>
            <a:r>
              <a:rPr lang="en-US" sz="1800" spc="-1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traffic</a:t>
            </a:r>
            <a:r>
              <a:rPr lang="en-US" sz="1800" spc="-12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control, </a:t>
            </a:r>
            <a:r>
              <a:rPr lang="en-US" sz="1800" dirty="0">
                <a:effectLst/>
                <a:latin typeface="Times New Roman" panose="02020603050405020304" pitchFamily="18" charset="0"/>
                <a:ea typeface="Times New Roman" panose="02020603050405020304" pitchFamily="18" charset="0"/>
              </a:rPr>
              <a:t>highway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tolling,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lots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discarding some processes or threads, using</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 configuration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ANPR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 </a:t>
            </a:r>
            <a:r>
              <a:rPr lang="en-US" sz="1800" spc="10" dirty="0">
                <a:effectLst/>
                <a:latin typeface="Times New Roman" panose="02020603050405020304" pitchFamily="18" charset="0"/>
                <a:ea typeface="Times New Roman" panose="02020603050405020304" pitchFamily="18" charset="0"/>
              </a:rPr>
              <a:t>be </a:t>
            </a:r>
            <a:r>
              <a:rPr lang="en-US" sz="1800" spc="15" dirty="0">
                <a:effectLst/>
                <a:latin typeface="Times New Roman" panose="02020603050405020304" pitchFamily="18" charset="0"/>
                <a:ea typeface="Times New Roman" panose="02020603050405020304" pitchFamily="18" charset="0"/>
              </a:rPr>
              <a:t>extended with additional </a:t>
            </a:r>
            <a:r>
              <a:rPr lang="en-US" sz="1800" spc="20" dirty="0">
                <a:effectLst/>
                <a:latin typeface="Times New Roman" panose="02020603050405020304" pitchFamily="18" charset="0"/>
                <a:ea typeface="Times New Roman" panose="02020603050405020304" pitchFamily="18" charset="0"/>
              </a:rPr>
              <a:t>module </a:t>
            </a:r>
            <a:r>
              <a:rPr lang="en-US" sz="1800" spc="15" dirty="0">
                <a:effectLst/>
                <a:latin typeface="Times New Roman" panose="02020603050405020304" pitchFamily="18" charset="0"/>
                <a:ea typeface="Times New Roman" panose="02020603050405020304" pitchFamily="18" charset="0"/>
              </a:rPr>
              <a:t>(OS </a:t>
            </a:r>
            <a:r>
              <a:rPr lang="en-US" sz="1800" spc="25" dirty="0">
                <a:effectLst/>
                <a:latin typeface="Times New Roman" panose="02020603050405020304" pitchFamily="18" charset="0"/>
                <a:ea typeface="Times New Roman" panose="02020603050405020304" pitchFamily="18" charset="0"/>
              </a:rPr>
              <a:t>process) </a:t>
            </a:r>
            <a:r>
              <a:rPr lang="en-US" sz="1800" dirty="0">
                <a:effectLst/>
                <a:latin typeface="Times New Roman" panose="02020603050405020304" pitchFamily="18" charset="0"/>
                <a:ea typeface="Times New Roman" panose="02020603050405020304" pitchFamily="18" charset="0"/>
              </a:rPr>
              <a:t>responsible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on-line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self</a:t>
            </a:r>
            <a:r>
              <a:rPr lang="en-US" sz="1800" spc="-125"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update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OS</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 ANPR</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decrease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dramatically</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time for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maintenance.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7073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9345-B4B2-447F-8595-43BD8466E3A1}"/>
              </a:ext>
            </a:extLst>
          </p:cNvPr>
          <p:cNvSpPr>
            <a:spLocks noGrp="1"/>
          </p:cNvSpPr>
          <p:nvPr>
            <p:ph type="title"/>
          </p:nvPr>
        </p:nvSpPr>
        <p:spPr>
          <a:xfrm>
            <a:off x="2231136" y="729022"/>
            <a:ext cx="7729728" cy="1188720"/>
          </a:xfrm>
        </p:spPr>
        <p:txBody>
          <a:bodyPr/>
          <a:lstStyle/>
          <a:p>
            <a:r>
              <a:rPr lang="en-IN" dirty="0"/>
              <a:t>Future Scope</a:t>
            </a:r>
          </a:p>
        </p:txBody>
      </p:sp>
      <p:sp>
        <p:nvSpPr>
          <p:cNvPr id="3" name="Content Placeholder 2">
            <a:extLst>
              <a:ext uri="{FF2B5EF4-FFF2-40B4-BE49-F238E27FC236}">
                <a16:creationId xmlns:a16="http://schemas.microsoft.com/office/drawing/2014/main" id="{E076BC2C-7726-41B7-AD4E-B46D8E2EE109}"/>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The future scope is that the automatic vehicle recognition system plays a major role in detecting threats to defense Also it can improve the security related to the women’s as they can easily detect the number plate before using cab or other services. The system robustness can be increase if bright and sharp camera is used. Government should take some interest in developing this system as this system is money-saving and eco- friendly, if applied effectively in various areas...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28869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1DD-FC6F-4E76-AAA5-366A3B6E6CAB}"/>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8FB45B45-4A24-410F-82C1-5E6020E2339E}"/>
              </a:ext>
            </a:extLst>
          </p:cNvPr>
          <p:cNvSpPr>
            <a:spLocks noGrp="1"/>
          </p:cNvSpPr>
          <p:nvPr>
            <p:ph idx="1"/>
          </p:nvPr>
        </p:nvSpPr>
        <p:spPr/>
        <p:txBody>
          <a:bodyPr>
            <a:normAutofit/>
          </a:bodyPr>
          <a:lstStyle/>
          <a:p>
            <a:pPr marL="342900" lvl="0" indent="-342900">
              <a:buFont typeface="Symbol" panose="05050102010706020507" pitchFamily="18" charset="2"/>
              <a:buChar char=""/>
            </a:pPr>
            <a:r>
              <a:rPr lang="en-US" sz="2000" spc="15" dirty="0">
                <a:solidFill>
                  <a:srgbClr val="000000"/>
                </a:solidFill>
                <a:effectLst/>
                <a:latin typeface="Times New Roman" panose="02020603050405020304" pitchFamily="18" charset="0"/>
                <a:ea typeface="Times New Roman" panose="02020603050405020304" pitchFamily="18" charset="0"/>
              </a:rPr>
              <a:t>In some cases, bad weather and hindrances can make automatic license plate recognition systems not completely effective. When this happens the security measures might be turned off and manned surveillance will be more needed</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000" spc="15" dirty="0">
                <a:solidFill>
                  <a:srgbClr val="000000"/>
                </a:solidFill>
                <a:effectLst/>
                <a:latin typeface="Times New Roman" panose="02020603050405020304" pitchFamily="18" charset="0"/>
                <a:ea typeface="Times New Roman" panose="02020603050405020304" pitchFamily="18" charset="0"/>
              </a:rPr>
              <a:t>The fact that images and records are kept and stored raises some privacy concerns. People are usually afraid that the records of someone’s whereabouts in all these footages might be misused. It can become a subject of data thefts or people with all kinds of nefarious intentions</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04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17D5-7EAD-4B27-ADB5-B285BAB04497}"/>
              </a:ext>
            </a:extLst>
          </p:cNvPr>
          <p:cNvSpPr>
            <a:spLocks noGrp="1"/>
          </p:cNvSpPr>
          <p:nvPr>
            <p:ph type="title"/>
          </p:nvPr>
        </p:nvSpPr>
        <p:spPr>
          <a:xfrm>
            <a:off x="1066800" y="691955"/>
            <a:ext cx="10058400" cy="1450757"/>
          </a:xfrm>
        </p:spPr>
        <p:txBody>
          <a:bodyPr>
            <a:normAutofit/>
          </a:bodyPr>
          <a:lstStyle/>
          <a:p>
            <a:r>
              <a:rPr lang="en-IN" sz="3800" dirty="0"/>
              <a:t>Abstract</a:t>
            </a:r>
          </a:p>
        </p:txBody>
      </p:sp>
      <p:sp>
        <p:nvSpPr>
          <p:cNvPr id="3" name="Content Placeholder 2">
            <a:extLst>
              <a:ext uri="{FF2B5EF4-FFF2-40B4-BE49-F238E27FC236}">
                <a16:creationId xmlns:a16="http://schemas.microsoft.com/office/drawing/2014/main" id="{A537F513-2328-450D-A045-2C78CCDA6874}"/>
              </a:ext>
            </a:extLst>
          </p:cNvPr>
          <p:cNvSpPr>
            <a:spLocks noGrp="1"/>
          </p:cNvSpPr>
          <p:nvPr>
            <p:ph idx="1"/>
          </p:nvPr>
        </p:nvSpPr>
        <p:spPr>
          <a:xfrm>
            <a:off x="1432233" y="2586931"/>
            <a:ext cx="9327534" cy="3172848"/>
          </a:xfrm>
        </p:spPr>
        <p:txBody>
          <a:bodyPr>
            <a:noAutofit/>
          </a:bodyPr>
          <a:lstStyle/>
          <a:p>
            <a:pPr marL="0" indent="0" algn="l">
              <a:buNone/>
            </a:pPr>
            <a:r>
              <a:rPr lang="en-IN" sz="2200" dirty="0">
                <a:solidFill>
                  <a:srgbClr val="000000"/>
                </a:solidFill>
                <a:effectLst/>
                <a:latin typeface="Times New Roman" panose="02020603050405020304" pitchFamily="18" charset="0"/>
                <a:ea typeface="Calibri" panose="020F0502020204030204" pitchFamily="34" charset="0"/>
              </a:rPr>
              <a:t>Number plate recognition system is a real time system that automatically detects the number plate from a vehicle and extracts the alphanumeric characters from the number plate, i.e the license number of the vehicle. There are various methods of extracting numbers from the plate. In this </a:t>
            </a:r>
            <a:r>
              <a:rPr lang="en-IN" sz="2200" dirty="0">
                <a:solidFill>
                  <a:srgbClr val="000000"/>
                </a:solidFill>
                <a:latin typeface="Times New Roman" panose="02020603050405020304" pitchFamily="18" charset="0"/>
                <a:ea typeface="Calibri" panose="020F0502020204030204" pitchFamily="34" charset="0"/>
              </a:rPr>
              <a:t>project</a:t>
            </a:r>
            <a:r>
              <a:rPr lang="en-IN" sz="2200" dirty="0">
                <a:solidFill>
                  <a:srgbClr val="000000"/>
                </a:solidFill>
                <a:effectLst/>
                <a:latin typeface="Times New Roman" panose="02020603050405020304" pitchFamily="18" charset="0"/>
                <a:ea typeface="Calibri" panose="020F0502020204030204" pitchFamily="34" charset="0"/>
              </a:rPr>
              <a:t> I have made the use of data processing tools such as morphological transformation, gaussian smoothing/thresholding and edge detection in the pre-processing part. After which for the plate segmentation, contours are used and filtered based on character dimensions and location. At last, </a:t>
            </a:r>
            <a:r>
              <a:rPr lang="en-IN" sz="2200" dirty="0">
                <a:solidFill>
                  <a:srgbClr val="000000"/>
                </a:solidFill>
                <a:latin typeface="Times New Roman" panose="02020603050405020304" pitchFamily="18" charset="0"/>
                <a:ea typeface="Calibri" panose="020F0502020204030204" pitchFamily="34" charset="0"/>
              </a:rPr>
              <a:t>I</a:t>
            </a:r>
            <a:r>
              <a:rPr lang="en-IN" sz="2200" dirty="0">
                <a:solidFill>
                  <a:srgbClr val="000000"/>
                </a:solidFill>
                <a:effectLst/>
                <a:latin typeface="Times New Roman" panose="02020603050405020304" pitchFamily="18" charset="0"/>
                <a:ea typeface="Calibri" panose="020F0502020204030204" pitchFamily="34" charset="0"/>
              </a:rPr>
              <a:t> have used Optical Character Recognition to recognize the extracted character data. </a:t>
            </a:r>
            <a:endParaRPr lang="en-US" sz="2200" b="0" i="0" dirty="0">
              <a:solidFill>
                <a:srgbClr val="000000"/>
              </a:solidFill>
              <a:effectLst/>
              <a:latin typeface="+mj-lt"/>
            </a:endParaRPr>
          </a:p>
        </p:txBody>
      </p:sp>
    </p:spTree>
    <p:extLst>
      <p:ext uri="{BB962C8B-B14F-4D97-AF65-F5344CB8AC3E}">
        <p14:creationId xmlns:p14="http://schemas.microsoft.com/office/powerpoint/2010/main" val="1863982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68C4-6CF9-4D5B-917E-706A3CB04CBC}"/>
              </a:ext>
            </a:extLst>
          </p:cNvPr>
          <p:cNvSpPr>
            <a:spLocks noGrp="1"/>
          </p:cNvSpPr>
          <p:nvPr>
            <p:ph type="title"/>
          </p:nvPr>
        </p:nvSpPr>
        <p:spPr>
          <a:xfrm>
            <a:off x="1797666" y="2768600"/>
            <a:ext cx="8596668" cy="1320800"/>
          </a:xfrm>
        </p:spPr>
        <p:txBody>
          <a:bodyPr>
            <a:normAutofit/>
          </a:bodyPr>
          <a:lstStyle/>
          <a:p>
            <a:pPr algn="ctr"/>
            <a:r>
              <a:rPr lang="en-IN" sz="5400" dirty="0"/>
              <a:t>Thank You</a:t>
            </a:r>
          </a:p>
        </p:txBody>
      </p:sp>
    </p:spTree>
    <p:extLst>
      <p:ext uri="{BB962C8B-B14F-4D97-AF65-F5344CB8AC3E}">
        <p14:creationId xmlns:p14="http://schemas.microsoft.com/office/powerpoint/2010/main" val="114539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74C6-A485-4036-B9F3-B57A47155E1B}"/>
              </a:ext>
            </a:extLst>
          </p:cNvPr>
          <p:cNvSpPr>
            <a:spLocks noGrp="1"/>
          </p:cNvSpPr>
          <p:nvPr>
            <p:ph type="title"/>
          </p:nvPr>
        </p:nvSpPr>
        <p:spPr>
          <a:xfrm>
            <a:off x="1066800" y="192336"/>
            <a:ext cx="10058400" cy="1089710"/>
          </a:xfrm>
        </p:spPr>
        <p:txBody>
          <a:bodyPr>
            <a:normAutofit/>
          </a:bodyPr>
          <a:lstStyle/>
          <a:p>
            <a:r>
              <a:rPr lang="en-IN" sz="3600" dirty="0"/>
              <a:t>Contents:</a:t>
            </a:r>
          </a:p>
        </p:txBody>
      </p:sp>
      <p:sp>
        <p:nvSpPr>
          <p:cNvPr id="3" name="Content Placeholder 2">
            <a:extLst>
              <a:ext uri="{FF2B5EF4-FFF2-40B4-BE49-F238E27FC236}">
                <a16:creationId xmlns:a16="http://schemas.microsoft.com/office/drawing/2014/main" id="{EA0965FF-416B-4E89-9E80-1CD2D6EAB6E6}"/>
              </a:ext>
            </a:extLst>
          </p:cNvPr>
          <p:cNvSpPr>
            <a:spLocks noGrp="1"/>
          </p:cNvSpPr>
          <p:nvPr>
            <p:ph idx="1"/>
          </p:nvPr>
        </p:nvSpPr>
        <p:spPr>
          <a:xfrm>
            <a:off x="1412625" y="1879600"/>
            <a:ext cx="8596668" cy="4978400"/>
          </a:xfrm>
        </p:spPr>
        <p:txBody>
          <a:bodyPr>
            <a:normAutofit/>
          </a:bodyPr>
          <a:lstStyle/>
          <a:p>
            <a:r>
              <a:rPr lang="en-IN" dirty="0"/>
              <a:t>Introduction</a:t>
            </a:r>
          </a:p>
          <a:p>
            <a:r>
              <a:rPr lang="en-IN" dirty="0"/>
              <a:t>Understanding the problem</a:t>
            </a:r>
          </a:p>
          <a:p>
            <a:r>
              <a:rPr lang="en-IN" dirty="0"/>
              <a:t>Methodology</a:t>
            </a:r>
          </a:p>
          <a:p>
            <a:r>
              <a:rPr lang="en-IN" dirty="0"/>
              <a:t>Proposed Method</a:t>
            </a:r>
          </a:p>
          <a:p>
            <a:r>
              <a:rPr lang="en-IN" dirty="0"/>
              <a:t>Existing Framework for previous research</a:t>
            </a:r>
          </a:p>
          <a:p>
            <a:r>
              <a:rPr lang="en-IN" dirty="0"/>
              <a:t>Scope of this project</a:t>
            </a:r>
          </a:p>
          <a:p>
            <a:r>
              <a:rPr lang="en-IN" dirty="0"/>
              <a:t>Applications</a:t>
            </a:r>
          </a:p>
          <a:p>
            <a:r>
              <a:rPr lang="en-IN" dirty="0"/>
              <a:t>Project Flow</a:t>
            </a:r>
          </a:p>
          <a:p>
            <a:r>
              <a:rPr lang="en-IN" dirty="0"/>
              <a:t>Assumptions</a:t>
            </a:r>
          </a:p>
          <a:p>
            <a:pPr marL="0" indent="0">
              <a:buNone/>
            </a:pPr>
            <a:endParaRPr lang="en-IN" dirty="0"/>
          </a:p>
        </p:txBody>
      </p:sp>
    </p:spTree>
    <p:extLst>
      <p:ext uri="{BB962C8B-B14F-4D97-AF65-F5344CB8AC3E}">
        <p14:creationId xmlns:p14="http://schemas.microsoft.com/office/powerpoint/2010/main" val="358600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B9285-DB78-4C48-AC44-D113E8C2E8C0}"/>
              </a:ext>
            </a:extLst>
          </p:cNvPr>
          <p:cNvSpPr>
            <a:spLocks noGrp="1"/>
          </p:cNvSpPr>
          <p:nvPr>
            <p:ph idx="1"/>
          </p:nvPr>
        </p:nvSpPr>
        <p:spPr>
          <a:xfrm>
            <a:off x="1486419" y="1027523"/>
            <a:ext cx="7729728" cy="5108431"/>
          </a:xfrm>
        </p:spPr>
        <p:txBody>
          <a:bodyPr/>
          <a:lstStyle/>
          <a:p>
            <a:r>
              <a:rPr lang="en-IN" dirty="0"/>
              <a:t>Hardware Requirements</a:t>
            </a:r>
          </a:p>
          <a:p>
            <a:r>
              <a:rPr lang="en-IN" dirty="0"/>
              <a:t>Software Requirements</a:t>
            </a:r>
          </a:p>
          <a:p>
            <a:r>
              <a:rPr lang="en-IN" dirty="0"/>
              <a:t>Required Libraries</a:t>
            </a:r>
          </a:p>
          <a:p>
            <a:r>
              <a:rPr lang="en-IN" dirty="0"/>
              <a:t>Dataset</a:t>
            </a:r>
          </a:p>
          <a:p>
            <a:r>
              <a:rPr lang="en-IN" dirty="0"/>
              <a:t>Challenges and Solutions</a:t>
            </a:r>
          </a:p>
          <a:p>
            <a:r>
              <a:rPr lang="en-IN" dirty="0"/>
              <a:t>Few lines of code</a:t>
            </a:r>
          </a:p>
          <a:p>
            <a:r>
              <a:rPr lang="en-IN" dirty="0"/>
              <a:t>Appendix: Screenshots</a:t>
            </a:r>
          </a:p>
          <a:p>
            <a:r>
              <a:rPr lang="en-IN" dirty="0"/>
              <a:t>Inference from Result</a:t>
            </a:r>
          </a:p>
          <a:p>
            <a:r>
              <a:rPr lang="en-IN" dirty="0"/>
              <a:t>Future Scope</a:t>
            </a:r>
          </a:p>
          <a:p>
            <a:r>
              <a:rPr lang="en-IN" dirty="0"/>
              <a:t>Limitations</a:t>
            </a:r>
          </a:p>
          <a:p>
            <a:endParaRPr lang="en-IN" dirty="0"/>
          </a:p>
        </p:txBody>
      </p:sp>
    </p:spTree>
    <p:extLst>
      <p:ext uri="{BB962C8B-B14F-4D97-AF65-F5344CB8AC3E}">
        <p14:creationId xmlns:p14="http://schemas.microsoft.com/office/powerpoint/2010/main" val="428265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7718-2FF4-49B5-ACD2-E78E5328C349}"/>
              </a:ext>
            </a:extLst>
          </p:cNvPr>
          <p:cNvSpPr>
            <a:spLocks noGrp="1"/>
          </p:cNvSpPr>
          <p:nvPr>
            <p:ph type="title"/>
          </p:nvPr>
        </p:nvSpPr>
        <p:spPr>
          <a:xfrm>
            <a:off x="2231136" y="452467"/>
            <a:ext cx="7729728" cy="1188720"/>
          </a:xfrm>
        </p:spPr>
        <p:txBody>
          <a:bodyPr>
            <a:normAutofit/>
          </a:bodyPr>
          <a:lstStyle/>
          <a:p>
            <a:r>
              <a:rPr lang="en-IN" sz="3600" dirty="0"/>
              <a:t>Introduction</a:t>
            </a:r>
          </a:p>
        </p:txBody>
      </p:sp>
      <p:sp>
        <p:nvSpPr>
          <p:cNvPr id="3" name="Content Placeholder 2">
            <a:extLst>
              <a:ext uri="{FF2B5EF4-FFF2-40B4-BE49-F238E27FC236}">
                <a16:creationId xmlns:a16="http://schemas.microsoft.com/office/drawing/2014/main" id="{5EF60864-674E-4F5D-9D0E-EFEFCC97578F}"/>
              </a:ext>
            </a:extLst>
          </p:cNvPr>
          <p:cNvSpPr>
            <a:spLocks noGrp="1"/>
          </p:cNvSpPr>
          <p:nvPr>
            <p:ph idx="1"/>
          </p:nvPr>
        </p:nvSpPr>
        <p:spPr>
          <a:xfrm>
            <a:off x="1797666" y="2081229"/>
            <a:ext cx="8596668" cy="3880773"/>
          </a:xfrm>
        </p:spPr>
        <p:txBody>
          <a:bodyPr>
            <a:normAutofit/>
          </a:bodyPr>
          <a:lstStyle/>
          <a:p>
            <a:pPr marL="0" indent="0">
              <a:buNone/>
            </a:pPr>
            <a:r>
              <a:rPr lang="en-US" sz="2600" b="0" i="0" dirty="0">
                <a:solidFill>
                  <a:srgbClr val="000000"/>
                </a:solidFill>
                <a:effectLst/>
                <a:latin typeface="Arial" panose="020B0604020202020204" pitchFamily="34" charset="0"/>
                <a:cs typeface="Arial" panose="020B0604020202020204" pitchFamily="34" charset="0"/>
              </a:rPr>
              <a:t>Car Number Detection from Number Plate </a:t>
            </a:r>
            <a:r>
              <a:rPr lang="en-IN" sz="2600" b="0" i="0" dirty="0">
                <a:solidFill>
                  <a:srgbClr val="292929"/>
                </a:solidFill>
                <a:effectLst/>
                <a:latin typeface="Arial" panose="020B0604020202020204" pitchFamily="34" charset="0"/>
                <a:cs typeface="Arial" panose="020B0604020202020204" pitchFamily="34" charset="0"/>
              </a:rPr>
              <a:t>aims at detection of the License Plate present on a vehicle and then extracting the contents of that License Plate. A vehicle’s license plate is commonly known as ‘a number plate’. It is a metal plate that is attached to a vehicle and has the official registration number of a vehicle embossed on it. Number plates are placed at the front and back of the vehicle and help anyone to identify a vehicle.</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52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A5A0-0E94-499A-8C90-446E7B90BCDE}"/>
              </a:ext>
            </a:extLst>
          </p:cNvPr>
          <p:cNvSpPr>
            <a:spLocks noGrp="1"/>
          </p:cNvSpPr>
          <p:nvPr>
            <p:ph type="title"/>
          </p:nvPr>
        </p:nvSpPr>
        <p:spPr>
          <a:xfrm>
            <a:off x="2231136" y="917558"/>
            <a:ext cx="7729728" cy="1188720"/>
          </a:xfrm>
        </p:spPr>
        <p:txBody>
          <a:bodyPr/>
          <a:lstStyle/>
          <a:p>
            <a:r>
              <a:rPr lang="en-IN" dirty="0"/>
              <a:t>Understanding the problem:</a:t>
            </a:r>
          </a:p>
        </p:txBody>
      </p:sp>
      <p:sp>
        <p:nvSpPr>
          <p:cNvPr id="3" name="Content Placeholder 2">
            <a:extLst>
              <a:ext uri="{FF2B5EF4-FFF2-40B4-BE49-F238E27FC236}">
                <a16:creationId xmlns:a16="http://schemas.microsoft.com/office/drawing/2014/main" id="{939241A9-070F-4274-BA0A-ABEFA1D66FDF}"/>
              </a:ext>
            </a:extLst>
          </p:cNvPr>
          <p:cNvSpPr>
            <a:spLocks noGrp="1"/>
          </p:cNvSpPr>
          <p:nvPr>
            <p:ph idx="1"/>
          </p:nvPr>
        </p:nvSpPr>
        <p:spPr>
          <a:xfrm>
            <a:off x="2231136" y="2704032"/>
            <a:ext cx="7729728" cy="3101983"/>
          </a:xfrm>
        </p:spPr>
        <p:txBody>
          <a:bodyPr/>
          <a:lstStyle/>
          <a:p>
            <a:pPr marL="0" indent="0" algn="l">
              <a:buNone/>
            </a:pPr>
            <a:r>
              <a:rPr lang="en-IN" sz="2200" b="0" i="0" dirty="0">
                <a:solidFill>
                  <a:srgbClr val="292929"/>
                </a:solidFill>
                <a:effectLst/>
                <a:latin typeface="charter"/>
              </a:rPr>
              <a:t>The stated problem can be divided into two sub-problems:</a:t>
            </a:r>
          </a:p>
          <a:p>
            <a:pPr algn="l">
              <a:buFont typeface="+mj-lt"/>
              <a:buAutoNum type="arabicPeriod"/>
            </a:pPr>
            <a:r>
              <a:rPr lang="en-IN" sz="2000" b="1" i="0" dirty="0">
                <a:solidFill>
                  <a:srgbClr val="292929"/>
                </a:solidFill>
                <a:effectLst/>
                <a:latin typeface="charter"/>
              </a:rPr>
              <a:t>Number Plate Detection. </a:t>
            </a:r>
            <a:r>
              <a:rPr lang="en-IN" sz="2000" b="0" i="0" dirty="0">
                <a:solidFill>
                  <a:srgbClr val="292929"/>
                </a:solidFill>
                <a:effectLst/>
                <a:latin typeface="charter"/>
              </a:rPr>
              <a:t>This problem can be tackled using the Object Detection approach where we need to train our model using the car/other vehicle images with number plates.</a:t>
            </a:r>
          </a:p>
          <a:p>
            <a:pPr algn="l">
              <a:buFont typeface="+mj-lt"/>
              <a:buAutoNum type="arabicPeriod"/>
            </a:pPr>
            <a:r>
              <a:rPr lang="en-IN" sz="2000" b="1" i="0" dirty="0">
                <a:solidFill>
                  <a:srgbClr val="292929"/>
                </a:solidFill>
                <a:effectLst/>
                <a:latin typeface="charter"/>
              </a:rPr>
              <a:t>Extracting text from the detected Number Plate</a:t>
            </a:r>
            <a:r>
              <a:rPr lang="en-IN" sz="2000" b="0" i="0" dirty="0">
                <a:solidFill>
                  <a:srgbClr val="292929"/>
                </a:solidFill>
                <a:effectLst/>
                <a:latin typeface="charter"/>
              </a:rPr>
              <a:t>. This problem can be solved using OCR(Optical Character Recognition) which can be helpful in extracting alphanumeric characters from cropped Number Plate images.</a:t>
            </a:r>
          </a:p>
          <a:p>
            <a:pPr marL="0" indent="0">
              <a:buNone/>
            </a:pPr>
            <a:endParaRPr lang="en-IN" b="1" i="0" dirty="0">
              <a:solidFill>
                <a:srgbClr val="292929"/>
              </a:solidFill>
              <a:effectLst/>
              <a:latin typeface="sohne"/>
            </a:endParaRPr>
          </a:p>
        </p:txBody>
      </p:sp>
    </p:spTree>
    <p:extLst>
      <p:ext uri="{BB962C8B-B14F-4D97-AF65-F5344CB8AC3E}">
        <p14:creationId xmlns:p14="http://schemas.microsoft.com/office/powerpoint/2010/main" val="189504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FF43-F5EB-493D-AB51-2E545C9F296E}"/>
              </a:ext>
            </a:extLst>
          </p:cNvPr>
          <p:cNvSpPr>
            <a:spLocks noGrp="1"/>
          </p:cNvSpPr>
          <p:nvPr>
            <p:ph type="title"/>
          </p:nvPr>
        </p:nvSpPr>
        <p:spPr>
          <a:xfrm>
            <a:off x="2231136" y="219974"/>
            <a:ext cx="7729728" cy="873535"/>
          </a:xfrm>
        </p:spPr>
        <p:txBody>
          <a:bodyPr/>
          <a:lstStyle/>
          <a:p>
            <a:r>
              <a:rPr lang="en-IN" dirty="0"/>
              <a:t>Methodology</a:t>
            </a:r>
          </a:p>
        </p:txBody>
      </p:sp>
      <p:pic>
        <p:nvPicPr>
          <p:cNvPr id="4" name="image3.png">
            <a:extLst>
              <a:ext uri="{FF2B5EF4-FFF2-40B4-BE49-F238E27FC236}">
                <a16:creationId xmlns:a16="http://schemas.microsoft.com/office/drawing/2014/main" id="{9AD3C0C4-1B0C-48B2-B8E2-6284BA32D424}"/>
              </a:ext>
            </a:extLst>
          </p:cNvPr>
          <p:cNvPicPr>
            <a:picLocks noGrp="1" noChangeAspect="1"/>
          </p:cNvPicPr>
          <p:nvPr>
            <p:ph idx="1"/>
          </p:nvPr>
        </p:nvPicPr>
        <p:blipFill rotWithShape="1">
          <a:blip r:embed="rId2" cstate="print"/>
          <a:srcRect b="23993"/>
          <a:stretch/>
        </p:blipFill>
        <p:spPr>
          <a:xfrm>
            <a:off x="3107703" y="1377868"/>
            <a:ext cx="5976594" cy="4834395"/>
          </a:xfrm>
          <a:prstGeom prst="rect">
            <a:avLst/>
          </a:prstGeom>
        </p:spPr>
      </p:pic>
    </p:spTree>
    <p:extLst>
      <p:ext uri="{BB962C8B-B14F-4D97-AF65-F5344CB8AC3E}">
        <p14:creationId xmlns:p14="http://schemas.microsoft.com/office/powerpoint/2010/main" val="947923437"/>
      </p:ext>
    </p:extLst>
  </p:cSld>
  <p:clrMapOvr>
    <a:masterClrMapping/>
  </p:clrMapOvr>
</p:sld>
</file>

<file path=ppt/theme/theme1.xml><?xml version="1.0" encoding="utf-8"?>
<a:theme xmlns:a="http://schemas.openxmlformats.org/drawingml/2006/main" name="Parc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914</TotalTime>
  <Words>2885</Words>
  <Application>Microsoft Office PowerPoint</Application>
  <PresentationFormat>Widescreen</PresentationFormat>
  <Paragraphs>245</Paragraphs>
  <Slides>40</Slides>
  <Notes>0</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Cambria</vt:lpstr>
      <vt:lpstr>charter</vt:lpstr>
      <vt:lpstr>Courier New</vt:lpstr>
      <vt:lpstr>Gill Sans MT</vt:lpstr>
      <vt:lpstr>sohne</vt:lpstr>
      <vt:lpstr>Symbol</vt:lpstr>
      <vt:lpstr>Times New Roman</vt:lpstr>
      <vt:lpstr>Wingdings</vt:lpstr>
      <vt:lpstr>Parcel</vt:lpstr>
      <vt:lpstr>Semester Internship Final viva voce</vt:lpstr>
      <vt:lpstr>Project Title:</vt:lpstr>
      <vt:lpstr>Use Case:</vt:lpstr>
      <vt:lpstr>Abstract</vt:lpstr>
      <vt:lpstr>Contents:</vt:lpstr>
      <vt:lpstr>PowerPoint Presentation</vt:lpstr>
      <vt:lpstr>Introduction</vt:lpstr>
      <vt:lpstr>Understanding the problem:</vt:lpstr>
      <vt:lpstr>Methodology</vt:lpstr>
      <vt:lpstr>Proposed Method:</vt:lpstr>
      <vt:lpstr>Existing frameworks for previous research:</vt:lpstr>
      <vt:lpstr>Scope of this project:</vt:lpstr>
      <vt:lpstr>Applications</vt:lpstr>
      <vt:lpstr>PowerPoint Presentation</vt:lpstr>
      <vt:lpstr>Project Flow:</vt:lpstr>
      <vt:lpstr>Assumptions:</vt:lpstr>
      <vt:lpstr>Hardware Requirements</vt:lpstr>
      <vt:lpstr>Software Requirements</vt:lpstr>
      <vt:lpstr>Required libraries</vt:lpstr>
      <vt:lpstr>dataset</vt:lpstr>
      <vt:lpstr>Challenges and solutions</vt:lpstr>
      <vt:lpstr>Few lines of code:  Function for plate detection</vt:lpstr>
      <vt:lpstr>Few lines of code:  Character Extraction from input image</vt:lpstr>
      <vt:lpstr>PowerPoint Presentation</vt:lpstr>
      <vt:lpstr>Few lines of code:  Model Creation</vt:lpstr>
      <vt:lpstr>PowerPoint Presentation</vt:lpstr>
      <vt:lpstr>PowerPoint Presentation</vt:lpstr>
      <vt:lpstr>Few lines of code:  Final predicted output</vt:lpstr>
      <vt:lpstr>PowerPoint Presentation</vt:lpstr>
      <vt:lpstr>PowerPoint Presentation</vt:lpstr>
      <vt:lpstr>Appendix : Screenshots Input Image</vt:lpstr>
      <vt:lpstr>Appendix : Screenshots Detected license plate</vt:lpstr>
      <vt:lpstr>Appendix : Screenshots Extracted license plate</vt:lpstr>
      <vt:lpstr>Appendix : Screenshots Detected characters from the plate</vt:lpstr>
      <vt:lpstr>Appendix: Screenshots Model details</vt:lpstr>
      <vt:lpstr>Appendix: Screenshots Segmented result with predicted value</vt:lpstr>
      <vt:lpstr>Inference from result</vt:lpstr>
      <vt:lpstr>Future Scope</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Semester Internship</dc:title>
  <dc:creator>Parivesh Sood</dc:creator>
  <cp:lastModifiedBy>Parivesh Sood</cp:lastModifiedBy>
  <cp:revision>17</cp:revision>
  <dcterms:created xsi:type="dcterms:W3CDTF">2022-02-22T04:14:27Z</dcterms:created>
  <dcterms:modified xsi:type="dcterms:W3CDTF">2022-05-13T08:34:18Z</dcterms:modified>
</cp:coreProperties>
</file>