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2" r:id="rId5"/>
    <p:sldId id="296" r:id="rId6"/>
    <p:sldId id="297" r:id="rId7"/>
    <p:sldId id="298" r:id="rId8"/>
    <p:sldId id="278" r:id="rId9"/>
    <p:sldId id="299" r:id="rId10"/>
    <p:sldId id="300" r:id="rId11"/>
    <p:sldId id="301" r:id="rId12"/>
    <p:sldId id="302" r:id="rId13"/>
    <p:sldId id="304" r:id="rId14"/>
    <p:sldId id="305" r:id="rId15"/>
    <p:sldId id="306" r:id="rId16"/>
    <p:sldId id="28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E5A"/>
    <a:srgbClr val="C95B3A"/>
    <a:srgbClr val="446992"/>
    <a:srgbClr val="AEC2D8"/>
    <a:srgbClr val="98432A"/>
    <a:srgbClr val="D84400"/>
    <a:srgbClr val="44678D"/>
    <a:srgbClr val="D6E0EB"/>
    <a:srgbClr val="728DAB"/>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41" autoAdjust="0"/>
    <p:restoredTop sz="95634"/>
  </p:normalViewPr>
  <p:slideViewPr>
    <p:cSldViewPr snapToGrid="0" showGuides="1">
      <p:cViewPr varScale="1">
        <p:scale>
          <a:sx n="84" d="100"/>
          <a:sy n="84" d="100"/>
        </p:scale>
        <p:origin x="768" y="8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K\Documents\cars24_dynamic_dashboard.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K\Documents\cars24_dynamic_dashboard.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K\Documents\cars24_dynamic_dashboard.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K\Documents\cars24_dynamic_dashboard.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K\Documents\cars24_dynamic_dashboard.xlsx"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GK\Documents\cars24_dynamic_dashboar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[cars24_dynamic_dashboard.xlsx]Que2!PivotTable2</c:name>
    <c:fmtId val="8"/>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400" b="0">
                <a:solidFill>
                  <a:schemeClr val="tx1"/>
                </a:solidFill>
              </a:rPr>
              <a:t>Compare</a:t>
            </a:r>
            <a:r>
              <a:rPr lang="en-IN" sz="1400" b="0" baseline="0">
                <a:solidFill>
                  <a:schemeClr val="tx1"/>
                </a:solidFill>
              </a:rPr>
              <a:t> monthly emi vs car price across different brands</a:t>
            </a:r>
            <a:endParaRPr lang="en-IN" sz="1400" b="0">
              <a:solidFill>
                <a:schemeClr val="tx1"/>
              </a:solidFill>
            </a:endParaRPr>
          </a:p>
        </c:rich>
      </c:tx>
      <c:layout>
        <c:manualLayout>
          <c:xMode val="edge"/>
          <c:yMode val="edge"/>
          <c:x val="0.16863888888888889"/>
          <c:y val="1.7748194348318095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w="9525">
              <a:solidFill>
                <a:schemeClr val="accent1">
                  <a:shade val="76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w="9525">
              <a:solidFill>
                <a:schemeClr val="accent1">
                  <a:tint val="77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w="9525">
              <a:solidFill>
                <a:schemeClr val="accent1">
                  <a:tint val="77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w="9525">
              <a:solidFill>
                <a:schemeClr val="accent1">
                  <a:tint val="77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w="9525">
              <a:solidFill>
                <a:schemeClr val="accent1">
                  <a:tint val="77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w="9525">
              <a:solidFill>
                <a:schemeClr val="accent1">
                  <a:tint val="77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4580927384077"/>
          <c:y val="0.18055555555555552"/>
          <c:w val="0.64868438320209976"/>
          <c:h val="0.60698089822105572"/>
        </c:manualLayout>
      </c:layout>
      <c:barChart>
        <c:barDir val="col"/>
        <c:grouping val="clustered"/>
        <c:varyColors val="0"/>
        <c:ser>
          <c:idx val="0"/>
          <c:order val="0"/>
          <c:tx>
            <c:strRef>
              <c:f>'Que2'!$B$1</c:f>
              <c:strCache>
                <c:ptCount val="1"/>
                <c:pt idx="0">
                  <c:v>Average of MONTHLY_EMI</c:v>
                </c:pt>
              </c:strCache>
            </c:strRef>
          </c:tx>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'Que2'!$A$2:$A$17</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'Que2'!$B$2:$B$17</c:f>
              <c:numCache>
                <c:formatCode>General</c:formatCode>
                <c:ptCount val="15"/>
                <c:pt idx="0">
                  <c:v>7582.5714285714284</c:v>
                </c:pt>
                <c:pt idx="1">
                  <c:v>13234.457142857143</c:v>
                </c:pt>
                <c:pt idx="2">
                  <c:v>11556.566666666668</c:v>
                </c:pt>
                <c:pt idx="3">
                  <c:v>10255.727642276423</c:v>
                </c:pt>
                <c:pt idx="4">
                  <c:v>24151.636363636364</c:v>
                </c:pt>
                <c:pt idx="5">
                  <c:v>21890.222222222223</c:v>
                </c:pt>
                <c:pt idx="6">
                  <c:v>18369.279069767443</c:v>
                </c:pt>
                <c:pt idx="7">
                  <c:v>9462.517045454546</c:v>
                </c:pt>
                <c:pt idx="8">
                  <c:v>33095.5</c:v>
                </c:pt>
                <c:pt idx="9">
                  <c:v>13072.444444444445</c:v>
                </c:pt>
                <c:pt idx="10">
                  <c:v>10331.893617021276</c:v>
                </c:pt>
                <c:pt idx="11">
                  <c:v>15799</c:v>
                </c:pt>
                <c:pt idx="12">
                  <c:v>16477.74358974359</c:v>
                </c:pt>
                <c:pt idx="13">
                  <c:v>12748.155172413793</c:v>
                </c:pt>
                <c:pt idx="14">
                  <c:v>10928.576923076924</c:v>
                </c:pt>
              </c:numCache>
            </c:numRef>
          </c:val>
          <c:extLst>
            <c:ext xmlns:c16="http://schemas.microsoft.com/office/drawing/2014/chart" uri="{C3380CC4-5D6E-409C-BE32-E72D297353CC}">
              <c16:uniqueId val="{00000000-6EAD-47CC-8FE9-9CA4FC2897D4}"/>
            </c:ext>
          </c:extLst>
        </c:ser>
        <c:dLbls>
          <c:showLegendKey val="0"/>
          <c:showVal val="0"/>
          <c:showCatName val="0"/>
          <c:showSerName val="0"/>
          <c:showPercent val="0"/>
          <c:showBubbleSize val="0"/>
        </c:dLbls>
        <c:gapWidth val="219"/>
        <c:overlap val="-27"/>
        <c:axId val="1711487776"/>
        <c:axId val="1793396944"/>
      </c:barChart>
      <c:lineChart>
        <c:grouping val="standard"/>
        <c:varyColors val="0"/>
        <c:ser>
          <c:idx val="1"/>
          <c:order val="1"/>
          <c:tx>
            <c:strRef>
              <c:f>'Que2'!$C$1</c:f>
              <c:strCache>
                <c:ptCount val="1"/>
                <c:pt idx="0">
                  <c:v>Average of CAR_PRICE</c:v>
                </c:pt>
              </c:strCache>
            </c:strRef>
          </c:tx>
          <c:spPr>
            <a:ln w="34925" cap="rnd">
              <a:solidFill>
                <a:schemeClr val="accent1">
                  <a:tint val="77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w="9525">
                <a:solidFill>
                  <a:schemeClr val="accent1">
                    <a:tint val="77000"/>
                  </a:schemeClr>
                </a:solidFill>
                <a:round/>
              </a:ln>
              <a:effectLst>
                <a:outerShdw blurRad="57150" dist="19050" dir="5400000" algn="ctr" rotWithShape="0">
                  <a:srgbClr val="000000">
                    <a:alpha val="63000"/>
                  </a:srgbClr>
                </a:outerShdw>
              </a:effectLst>
            </c:spPr>
          </c:marker>
          <c:cat>
            <c:strRef>
              <c:f>'Que2'!$A$2:$A$17</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'Que2'!$C$2:$C$17</c:f>
              <c:numCache>
                <c:formatCode>General</c:formatCode>
                <c:ptCount val="15"/>
                <c:pt idx="0">
                  <c:v>3.8785714285714286</c:v>
                </c:pt>
                <c:pt idx="1">
                  <c:v>6.7982857142857149</c:v>
                </c:pt>
                <c:pt idx="2">
                  <c:v>5.950400000000001</c:v>
                </c:pt>
                <c:pt idx="3">
                  <c:v>5.2897154471544736</c:v>
                </c:pt>
                <c:pt idx="4">
                  <c:v>12.689090909090909</c:v>
                </c:pt>
                <c:pt idx="5">
                  <c:v>11.500555555555556</c:v>
                </c:pt>
                <c:pt idx="6">
                  <c:v>9.5897674418604684</c:v>
                </c:pt>
                <c:pt idx="7">
                  <c:v>4.8583522727272737</c:v>
                </c:pt>
                <c:pt idx="8">
                  <c:v>17.387499999999999</c:v>
                </c:pt>
                <c:pt idx="9">
                  <c:v>6.7511111111111113</c:v>
                </c:pt>
                <c:pt idx="10">
                  <c:v>5.3091489361702129</c:v>
                </c:pt>
                <c:pt idx="11">
                  <c:v>8.2280000000000015</c:v>
                </c:pt>
                <c:pt idx="12">
                  <c:v>8.5585897435897476</c:v>
                </c:pt>
                <c:pt idx="13">
                  <c:v>6.6318965517241377</c:v>
                </c:pt>
                <c:pt idx="14">
                  <c:v>5.6542307692307689</c:v>
                </c:pt>
              </c:numCache>
            </c:numRef>
          </c:val>
          <c:smooth val="0"/>
          <c:extLst>
            <c:ext xmlns:c16="http://schemas.microsoft.com/office/drawing/2014/chart" uri="{C3380CC4-5D6E-409C-BE32-E72D297353CC}">
              <c16:uniqueId val="{00000001-6EAD-47CC-8FE9-9CA4FC2897D4}"/>
            </c:ext>
          </c:extLst>
        </c:ser>
        <c:dLbls>
          <c:showLegendKey val="0"/>
          <c:showVal val="0"/>
          <c:showCatName val="0"/>
          <c:showSerName val="0"/>
          <c:showPercent val="0"/>
          <c:showBubbleSize val="0"/>
        </c:dLbls>
        <c:marker val="1"/>
        <c:smooth val="0"/>
        <c:axId val="1711475296"/>
        <c:axId val="1793398432"/>
      </c:lineChart>
      <c:catAx>
        <c:axId val="171148777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93396944"/>
        <c:crosses val="autoZero"/>
        <c:auto val="1"/>
        <c:lblAlgn val="ctr"/>
        <c:lblOffset val="100"/>
        <c:noMultiLvlLbl val="0"/>
      </c:catAx>
      <c:valAx>
        <c:axId val="17933969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11487776"/>
        <c:crosses val="autoZero"/>
        <c:crossBetween val="between"/>
      </c:valAx>
      <c:valAx>
        <c:axId val="179339843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11475296"/>
        <c:crosses val="max"/>
        <c:crossBetween val="between"/>
      </c:valAx>
      <c:catAx>
        <c:axId val="1711475296"/>
        <c:scaling>
          <c:orientation val="minMax"/>
        </c:scaling>
        <c:delete val="1"/>
        <c:axPos val="b"/>
        <c:numFmt formatCode="General" sourceLinked="1"/>
        <c:majorTickMark val="none"/>
        <c:minorTickMark val="none"/>
        <c:tickLblPos val="nextTo"/>
        <c:crossAx val="1793398432"/>
        <c:crosses val="autoZero"/>
        <c:auto val="1"/>
        <c:lblAlgn val="ctr"/>
        <c:lblOffset val="100"/>
        <c:noMultiLvlLbl val="0"/>
      </c:catAx>
      <c:spPr>
        <a:noFill/>
        <a:ln>
          <a:noFill/>
        </a:ln>
        <a:effectLst/>
      </c:spPr>
    </c:plotArea>
    <c:legend>
      <c:legendPos val="r"/>
      <c:layout>
        <c:manualLayout>
          <c:xMode val="edge"/>
          <c:yMode val="edge"/>
          <c:x val="0.80873512685914262"/>
          <c:y val="0.4100202898550725"/>
          <c:w val="0.17459820647419072"/>
          <c:h val="0.1628823671497584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[cars24_dynamic_dashboard.xlsx]Que5!PivotTable5</c:name>
    <c:fmtId val="5"/>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400" b="0">
                <a:solidFill>
                  <a:schemeClr val="tx1"/>
                </a:solidFill>
              </a:rPr>
              <a:t>Average monthly emi by brand and model</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'Que5'!$B$1:$B$2</c:f>
              <c:strCache>
                <c:ptCount val="1"/>
                <c:pt idx="0">
                  <c:v>Datsun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'Que5'!$A$3:$A$17</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'Que5'!$B$3:$B$17</c:f>
              <c:numCache>
                <c:formatCode>General</c:formatCode>
                <c:ptCount val="14"/>
                <c:pt idx="8">
                  <c:v>5581.5</c:v>
                </c:pt>
                <c:pt idx="9">
                  <c:v>8302.3333333333339</c:v>
                </c:pt>
                <c:pt idx="11">
                  <c:v>8504</c:v>
                </c:pt>
              </c:numCache>
            </c:numRef>
          </c:val>
          <c:extLst>
            <c:ext xmlns:c16="http://schemas.microsoft.com/office/drawing/2014/chart" uri="{C3380CC4-5D6E-409C-BE32-E72D297353CC}">
              <c16:uniqueId val="{00000000-E3EB-4EC1-AA98-2283764F6047}"/>
            </c:ext>
          </c:extLst>
        </c:ser>
        <c:ser>
          <c:idx val="1"/>
          <c:order val="1"/>
          <c:tx>
            <c:strRef>
              <c:f>'Que5'!$C$1:$C$2</c:f>
              <c:strCache>
                <c:ptCount val="1"/>
                <c:pt idx="0">
                  <c:v>Ford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'Que5'!$A$3:$A$17</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'Que5'!$C$3:$C$17</c:f>
              <c:numCache>
                <c:formatCode>General</c:formatCode>
                <c:ptCount val="14"/>
                <c:pt idx="7">
                  <c:v>11406.2</c:v>
                </c:pt>
                <c:pt idx="8">
                  <c:v>12694.9</c:v>
                </c:pt>
                <c:pt idx="9">
                  <c:v>13735.333333333334</c:v>
                </c:pt>
                <c:pt idx="10">
                  <c:v>13357.8</c:v>
                </c:pt>
                <c:pt idx="11">
                  <c:v>15871</c:v>
                </c:pt>
              </c:numCache>
            </c:numRef>
          </c:val>
          <c:extLst>
            <c:ext xmlns:c16="http://schemas.microsoft.com/office/drawing/2014/chart" uri="{C3380CC4-5D6E-409C-BE32-E72D297353CC}">
              <c16:uniqueId val="{00000001-E3EB-4EC1-AA98-2283764F6047}"/>
            </c:ext>
          </c:extLst>
        </c:ser>
        <c:ser>
          <c:idx val="2"/>
          <c:order val="2"/>
          <c:tx>
            <c:strRef>
              <c:f>'Que5'!$D$1:$D$2</c:f>
              <c:strCache>
                <c:ptCount val="1"/>
                <c:pt idx="0">
                  <c:v>Honda</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'Que5'!$A$3:$A$17</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'Que5'!$D$3:$D$17</c:f>
              <c:numCache>
                <c:formatCode>General</c:formatCode>
                <c:ptCount val="14"/>
                <c:pt idx="0">
                  <c:v>4203.25</c:v>
                </c:pt>
                <c:pt idx="1">
                  <c:v>5343.6</c:v>
                </c:pt>
                <c:pt idx="2">
                  <c:v>5253.5</c:v>
                </c:pt>
                <c:pt idx="3">
                  <c:v>7393.5</c:v>
                </c:pt>
                <c:pt idx="4">
                  <c:v>7690.5555555555557</c:v>
                </c:pt>
                <c:pt idx="5">
                  <c:v>10532.272727272728</c:v>
                </c:pt>
                <c:pt idx="6">
                  <c:v>10232.772727272728</c:v>
                </c:pt>
                <c:pt idx="7">
                  <c:v>12675.964285714286</c:v>
                </c:pt>
                <c:pt idx="8">
                  <c:v>12746.04</c:v>
                </c:pt>
                <c:pt idx="9">
                  <c:v>13994.526315789473</c:v>
                </c:pt>
                <c:pt idx="10">
                  <c:v>20773</c:v>
                </c:pt>
                <c:pt idx="11">
                  <c:v>18196</c:v>
                </c:pt>
                <c:pt idx="13">
                  <c:v>21718</c:v>
                </c:pt>
              </c:numCache>
            </c:numRef>
          </c:val>
          <c:extLst>
            <c:ext xmlns:c16="http://schemas.microsoft.com/office/drawing/2014/chart" uri="{C3380CC4-5D6E-409C-BE32-E72D297353CC}">
              <c16:uniqueId val="{00000002-E3EB-4EC1-AA98-2283764F6047}"/>
            </c:ext>
          </c:extLst>
        </c:ser>
        <c:ser>
          <c:idx val="3"/>
          <c:order val="3"/>
          <c:tx>
            <c:strRef>
              <c:f>'Que5'!$E$1:$E$2</c:f>
              <c:strCache>
                <c:ptCount val="1"/>
                <c:pt idx="0">
                  <c:v>Hyundai</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'Que5'!$A$3:$A$17</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'Que5'!$E$3:$E$17</c:f>
              <c:numCache>
                <c:formatCode>General</c:formatCode>
                <c:ptCount val="14"/>
                <c:pt idx="0">
                  <c:v>3105.4736842105262</c:v>
                </c:pt>
                <c:pt idx="1">
                  <c:v>3726.7777777777778</c:v>
                </c:pt>
                <c:pt idx="2">
                  <c:v>4547.7777777777774</c:v>
                </c:pt>
                <c:pt idx="3">
                  <c:v>5861.636363636364</c:v>
                </c:pt>
                <c:pt idx="4">
                  <c:v>6486.2222222222226</c:v>
                </c:pt>
                <c:pt idx="5">
                  <c:v>9401.2666666666664</c:v>
                </c:pt>
                <c:pt idx="6">
                  <c:v>10677.037037037036</c:v>
                </c:pt>
                <c:pt idx="7">
                  <c:v>10190.633333333333</c:v>
                </c:pt>
                <c:pt idx="8">
                  <c:v>13330.3</c:v>
                </c:pt>
                <c:pt idx="9">
                  <c:v>13079.176470588236</c:v>
                </c:pt>
                <c:pt idx="10">
                  <c:v>14873.7</c:v>
                </c:pt>
                <c:pt idx="11">
                  <c:v>17932.466666666667</c:v>
                </c:pt>
                <c:pt idx="12">
                  <c:v>18489.857142857141</c:v>
                </c:pt>
                <c:pt idx="13">
                  <c:v>19097.333333333332</c:v>
                </c:pt>
              </c:numCache>
            </c:numRef>
          </c:val>
          <c:extLst>
            <c:ext xmlns:c16="http://schemas.microsoft.com/office/drawing/2014/chart" uri="{C3380CC4-5D6E-409C-BE32-E72D297353CC}">
              <c16:uniqueId val="{00000003-E3EB-4EC1-AA98-2283764F6047}"/>
            </c:ext>
          </c:extLst>
        </c:ser>
        <c:ser>
          <c:idx val="4"/>
          <c:order val="4"/>
          <c:tx>
            <c:strRef>
              <c:f>'Que5'!$F$1:$F$2</c:f>
              <c:strCache>
                <c:ptCount val="1"/>
                <c:pt idx="0">
                  <c:v>Jeep</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'Que5'!$A$3:$A$17</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'Que5'!$F$3:$F$17</c:f>
              <c:numCache>
                <c:formatCode>General</c:formatCode>
                <c:ptCount val="14"/>
                <c:pt idx="7">
                  <c:v>19205</c:v>
                </c:pt>
                <c:pt idx="8">
                  <c:v>21375</c:v>
                </c:pt>
                <c:pt idx="9">
                  <c:v>24157.875</c:v>
                </c:pt>
                <c:pt idx="11">
                  <c:v>31825</c:v>
                </c:pt>
              </c:numCache>
            </c:numRef>
          </c:val>
          <c:extLst>
            <c:ext xmlns:c16="http://schemas.microsoft.com/office/drawing/2014/chart" uri="{C3380CC4-5D6E-409C-BE32-E72D297353CC}">
              <c16:uniqueId val="{00000004-E3EB-4EC1-AA98-2283764F6047}"/>
            </c:ext>
          </c:extLst>
        </c:ser>
        <c:ser>
          <c:idx val="5"/>
          <c:order val="5"/>
          <c:tx>
            <c:strRef>
              <c:f>'Que5'!$G$1:$G$2</c:f>
              <c:strCache>
                <c:ptCount val="1"/>
                <c:pt idx="0">
                  <c:v>KIA</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'Que5'!$A$3:$A$17</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'Que5'!$G$3:$G$17</c:f>
              <c:numCache>
                <c:formatCode>General</c:formatCode>
                <c:ptCount val="14"/>
                <c:pt idx="9">
                  <c:v>20671</c:v>
                </c:pt>
                <c:pt idx="10">
                  <c:v>23145.454545454544</c:v>
                </c:pt>
                <c:pt idx="11">
                  <c:v>18329.5</c:v>
                </c:pt>
                <c:pt idx="12">
                  <c:v>20081</c:v>
                </c:pt>
              </c:numCache>
            </c:numRef>
          </c:val>
          <c:extLst>
            <c:ext xmlns:c16="http://schemas.microsoft.com/office/drawing/2014/chart" uri="{C3380CC4-5D6E-409C-BE32-E72D297353CC}">
              <c16:uniqueId val="{00000005-E3EB-4EC1-AA98-2283764F6047}"/>
            </c:ext>
          </c:extLst>
        </c:ser>
        <c:ser>
          <c:idx val="6"/>
          <c:order val="6"/>
          <c:tx>
            <c:strRef>
              <c:f>'Que5'!$H$1:$H$2</c:f>
              <c:strCache>
                <c:ptCount val="1"/>
                <c:pt idx="0">
                  <c:v>Mahindra</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'Que5'!$A$3:$A$17</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'Que5'!$H$3:$H$17</c:f>
              <c:numCache>
                <c:formatCode>General</c:formatCode>
                <c:ptCount val="14"/>
                <c:pt idx="5">
                  <c:v>15311.666666666666</c:v>
                </c:pt>
                <c:pt idx="6">
                  <c:v>6628</c:v>
                </c:pt>
                <c:pt idx="8">
                  <c:v>11760.333333333334</c:v>
                </c:pt>
                <c:pt idx="9">
                  <c:v>18175.588235294119</c:v>
                </c:pt>
                <c:pt idx="10">
                  <c:v>19457.5</c:v>
                </c:pt>
                <c:pt idx="11">
                  <c:v>22466.285714285714</c:v>
                </c:pt>
                <c:pt idx="12">
                  <c:v>24535</c:v>
                </c:pt>
              </c:numCache>
            </c:numRef>
          </c:val>
          <c:extLst>
            <c:ext xmlns:c16="http://schemas.microsoft.com/office/drawing/2014/chart" uri="{C3380CC4-5D6E-409C-BE32-E72D297353CC}">
              <c16:uniqueId val="{00000006-E3EB-4EC1-AA98-2283764F6047}"/>
            </c:ext>
          </c:extLst>
        </c:ser>
        <c:ser>
          <c:idx val="7"/>
          <c:order val="7"/>
          <c:tx>
            <c:strRef>
              <c:f>'Que5'!$I$1:$I$2</c:f>
              <c:strCache>
                <c:ptCount val="1"/>
                <c:pt idx="0">
                  <c:v>Maruti</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'Que5'!$A$3:$A$17</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'Que5'!$I$3:$I$17</c:f>
              <c:numCache>
                <c:formatCode>General</c:formatCode>
                <c:ptCount val="14"/>
                <c:pt idx="0">
                  <c:v>2975.05</c:v>
                </c:pt>
                <c:pt idx="1">
                  <c:v>3831.6875</c:v>
                </c:pt>
                <c:pt idx="2">
                  <c:v>5116</c:v>
                </c:pt>
                <c:pt idx="3">
                  <c:v>6258.583333333333</c:v>
                </c:pt>
                <c:pt idx="4">
                  <c:v>7290.25</c:v>
                </c:pt>
                <c:pt idx="5">
                  <c:v>7484.3076923076924</c:v>
                </c:pt>
                <c:pt idx="6">
                  <c:v>8515.4117647058829</c:v>
                </c:pt>
                <c:pt idx="7">
                  <c:v>8956.3829787234044</c:v>
                </c:pt>
                <c:pt idx="8">
                  <c:v>10791.697674418605</c:v>
                </c:pt>
                <c:pt idx="9">
                  <c:v>12215.618181818181</c:v>
                </c:pt>
                <c:pt idx="10">
                  <c:v>12707.153846153846</c:v>
                </c:pt>
                <c:pt idx="11">
                  <c:v>12091.40909090909</c:v>
                </c:pt>
                <c:pt idx="12">
                  <c:v>13518.095238095239</c:v>
                </c:pt>
                <c:pt idx="13">
                  <c:v>14425.375</c:v>
                </c:pt>
              </c:numCache>
            </c:numRef>
          </c:val>
          <c:extLst>
            <c:ext xmlns:c16="http://schemas.microsoft.com/office/drawing/2014/chart" uri="{C3380CC4-5D6E-409C-BE32-E72D297353CC}">
              <c16:uniqueId val="{00000007-E3EB-4EC1-AA98-2283764F6047}"/>
            </c:ext>
          </c:extLst>
        </c:ser>
        <c:ser>
          <c:idx val="8"/>
          <c:order val="8"/>
          <c:tx>
            <c:strRef>
              <c:f>'Que5'!$J$1:$J$2</c:f>
              <c:strCache>
                <c:ptCount val="1"/>
                <c:pt idx="0">
                  <c:v>MG</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'Que5'!$A$3:$A$17</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'Que5'!$J$3:$J$17</c:f>
              <c:numCache>
                <c:formatCode>General</c:formatCode>
                <c:ptCount val="14"/>
                <c:pt idx="9">
                  <c:v>25696</c:v>
                </c:pt>
                <c:pt idx="12">
                  <c:v>32529</c:v>
                </c:pt>
                <c:pt idx="13">
                  <c:v>37078.5</c:v>
                </c:pt>
              </c:numCache>
            </c:numRef>
          </c:val>
          <c:extLst>
            <c:ext xmlns:c16="http://schemas.microsoft.com/office/drawing/2014/chart" uri="{C3380CC4-5D6E-409C-BE32-E72D297353CC}">
              <c16:uniqueId val="{00000008-E3EB-4EC1-AA98-2283764F6047}"/>
            </c:ext>
          </c:extLst>
        </c:ser>
        <c:ser>
          <c:idx val="9"/>
          <c:order val="9"/>
          <c:tx>
            <c:strRef>
              <c:f>'Que5'!$K$1:$K$2</c:f>
              <c:strCache>
                <c:ptCount val="1"/>
                <c:pt idx="0">
                  <c:v>Nissan</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'Que5'!$A$3:$A$17</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'Que5'!$K$3:$K$17</c:f>
              <c:numCache>
                <c:formatCode>General</c:formatCode>
                <c:ptCount val="14"/>
                <c:pt idx="2">
                  <c:v>3597</c:v>
                </c:pt>
                <c:pt idx="8">
                  <c:v>7019</c:v>
                </c:pt>
                <c:pt idx="11">
                  <c:v>12888.5</c:v>
                </c:pt>
                <c:pt idx="12">
                  <c:v>15136.142857142857</c:v>
                </c:pt>
                <c:pt idx="13">
                  <c:v>15627</c:v>
                </c:pt>
              </c:numCache>
            </c:numRef>
          </c:val>
          <c:extLst>
            <c:ext xmlns:c16="http://schemas.microsoft.com/office/drawing/2014/chart" uri="{C3380CC4-5D6E-409C-BE32-E72D297353CC}">
              <c16:uniqueId val="{00000009-E3EB-4EC1-AA98-2283764F6047}"/>
            </c:ext>
          </c:extLst>
        </c:ser>
        <c:ser>
          <c:idx val="10"/>
          <c:order val="10"/>
          <c:tx>
            <c:strRef>
              <c:f>'Que5'!$L$1:$L$2</c:f>
              <c:strCache>
                <c:ptCount val="1"/>
                <c:pt idx="0">
                  <c:v>Renault</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'Que5'!$A$3:$A$17</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'Que5'!$L$3:$L$17</c:f>
              <c:numCache>
                <c:formatCode>General</c:formatCode>
                <c:ptCount val="14"/>
                <c:pt idx="6">
                  <c:v>4939.666666666667</c:v>
                </c:pt>
                <c:pt idx="7">
                  <c:v>11489</c:v>
                </c:pt>
                <c:pt idx="8">
                  <c:v>8410.25</c:v>
                </c:pt>
                <c:pt idx="9">
                  <c:v>11564.25</c:v>
                </c:pt>
                <c:pt idx="10">
                  <c:v>8715</c:v>
                </c:pt>
                <c:pt idx="11">
                  <c:v>11568.6</c:v>
                </c:pt>
                <c:pt idx="12">
                  <c:v>11479.09090909091</c:v>
                </c:pt>
                <c:pt idx="13">
                  <c:v>9971</c:v>
                </c:pt>
              </c:numCache>
            </c:numRef>
          </c:val>
          <c:extLst>
            <c:ext xmlns:c16="http://schemas.microsoft.com/office/drawing/2014/chart" uri="{C3380CC4-5D6E-409C-BE32-E72D297353CC}">
              <c16:uniqueId val="{0000000A-E3EB-4EC1-AA98-2283764F6047}"/>
            </c:ext>
          </c:extLst>
        </c:ser>
        <c:ser>
          <c:idx val="11"/>
          <c:order val="11"/>
          <c:tx>
            <c:strRef>
              <c:f>'Que5'!$M$1:$M$2</c:f>
              <c:strCache>
                <c:ptCount val="1"/>
                <c:pt idx="0">
                  <c:v>Skoda</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'Que5'!$A$3:$A$17</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'Que5'!$M$3:$M$17</c:f>
              <c:numCache>
                <c:formatCode>General</c:formatCode>
                <c:ptCount val="14"/>
                <c:pt idx="5">
                  <c:v>11799</c:v>
                </c:pt>
                <c:pt idx="7">
                  <c:v>13705</c:v>
                </c:pt>
                <c:pt idx="8">
                  <c:v>14858</c:v>
                </c:pt>
                <c:pt idx="10">
                  <c:v>15341</c:v>
                </c:pt>
                <c:pt idx="11">
                  <c:v>18097.599999999999</c:v>
                </c:pt>
              </c:numCache>
            </c:numRef>
          </c:val>
          <c:extLst>
            <c:ext xmlns:c16="http://schemas.microsoft.com/office/drawing/2014/chart" uri="{C3380CC4-5D6E-409C-BE32-E72D297353CC}">
              <c16:uniqueId val="{0000000B-E3EB-4EC1-AA98-2283764F6047}"/>
            </c:ext>
          </c:extLst>
        </c:ser>
        <c:ser>
          <c:idx val="12"/>
          <c:order val="12"/>
          <c:tx>
            <c:strRef>
              <c:f>'Que5'!$N$1:$N$2</c:f>
              <c:strCache>
                <c:ptCount val="1"/>
                <c:pt idx="0">
                  <c:v>Tata</c:v>
                </c:pt>
              </c:strCache>
            </c:strRef>
          </c:tx>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'Que5'!$A$3:$A$17</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'Que5'!$N$3:$N$17</c:f>
              <c:numCache>
                <c:formatCode>General</c:formatCode>
                <c:ptCount val="14"/>
                <c:pt idx="6">
                  <c:v>6764</c:v>
                </c:pt>
                <c:pt idx="7">
                  <c:v>8887.6</c:v>
                </c:pt>
                <c:pt idx="8">
                  <c:v>9756.3333333333339</c:v>
                </c:pt>
                <c:pt idx="9">
                  <c:v>17053.8125</c:v>
                </c:pt>
                <c:pt idx="10">
                  <c:v>15031.7</c:v>
                </c:pt>
                <c:pt idx="11">
                  <c:v>18099.466666666667</c:v>
                </c:pt>
                <c:pt idx="12">
                  <c:v>19749.434782608696</c:v>
                </c:pt>
                <c:pt idx="13">
                  <c:v>19853</c:v>
                </c:pt>
              </c:numCache>
            </c:numRef>
          </c:val>
          <c:extLst>
            <c:ext xmlns:c16="http://schemas.microsoft.com/office/drawing/2014/chart" uri="{C3380CC4-5D6E-409C-BE32-E72D297353CC}">
              <c16:uniqueId val="{0000000C-E3EB-4EC1-AA98-2283764F6047}"/>
            </c:ext>
          </c:extLst>
        </c:ser>
        <c:ser>
          <c:idx val="13"/>
          <c:order val="13"/>
          <c:tx>
            <c:strRef>
              <c:f>'Que5'!$O$1:$O$2</c:f>
              <c:strCache>
                <c:ptCount val="1"/>
                <c:pt idx="0">
                  <c:v>Toyota</c:v>
                </c:pt>
              </c:strCache>
            </c:strRef>
          </c:tx>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'Que5'!$A$3:$A$17</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'Que5'!$O$3:$O$17</c:f>
              <c:numCache>
                <c:formatCode>General</c:formatCode>
                <c:ptCount val="14"/>
                <c:pt idx="0">
                  <c:v>4286.5</c:v>
                </c:pt>
                <c:pt idx="1">
                  <c:v>4348.25</c:v>
                </c:pt>
                <c:pt idx="2">
                  <c:v>4766</c:v>
                </c:pt>
                <c:pt idx="3">
                  <c:v>5464.5</c:v>
                </c:pt>
                <c:pt idx="4">
                  <c:v>8905.4</c:v>
                </c:pt>
                <c:pt idx="5">
                  <c:v>10131</c:v>
                </c:pt>
                <c:pt idx="6">
                  <c:v>9580</c:v>
                </c:pt>
                <c:pt idx="7">
                  <c:v>32234</c:v>
                </c:pt>
                <c:pt idx="8">
                  <c:v>22316.6</c:v>
                </c:pt>
                <c:pt idx="9">
                  <c:v>31658.333333333332</c:v>
                </c:pt>
                <c:pt idx="10">
                  <c:v>14264.333333333334</c:v>
                </c:pt>
                <c:pt idx="11">
                  <c:v>16041.666666666666</c:v>
                </c:pt>
                <c:pt idx="12">
                  <c:v>37776.333333333336</c:v>
                </c:pt>
              </c:numCache>
            </c:numRef>
          </c:val>
          <c:extLst>
            <c:ext xmlns:c16="http://schemas.microsoft.com/office/drawing/2014/chart" uri="{C3380CC4-5D6E-409C-BE32-E72D297353CC}">
              <c16:uniqueId val="{0000000D-E3EB-4EC1-AA98-2283764F6047}"/>
            </c:ext>
          </c:extLst>
        </c:ser>
        <c:ser>
          <c:idx val="14"/>
          <c:order val="14"/>
          <c:tx>
            <c:strRef>
              <c:f>'Que5'!$P$1:$P$2</c:f>
              <c:strCache>
                <c:ptCount val="1"/>
                <c:pt idx="0">
                  <c:v>Volkswagen</c:v>
                </c:pt>
              </c:strCache>
            </c:strRef>
          </c:tx>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'Que5'!$A$3:$A$17</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'Que5'!$P$3:$P$17</c:f>
              <c:numCache>
                <c:formatCode>General</c:formatCode>
                <c:ptCount val="14"/>
                <c:pt idx="0">
                  <c:v>4057</c:v>
                </c:pt>
                <c:pt idx="1">
                  <c:v>4912</c:v>
                </c:pt>
                <c:pt idx="2">
                  <c:v>4848</c:v>
                </c:pt>
                <c:pt idx="3">
                  <c:v>5044</c:v>
                </c:pt>
                <c:pt idx="5">
                  <c:v>6823</c:v>
                </c:pt>
                <c:pt idx="6">
                  <c:v>9188.5</c:v>
                </c:pt>
                <c:pt idx="7">
                  <c:v>10036</c:v>
                </c:pt>
                <c:pt idx="8">
                  <c:v>10790.75</c:v>
                </c:pt>
                <c:pt idx="9">
                  <c:v>13687.666666666666</c:v>
                </c:pt>
                <c:pt idx="10">
                  <c:v>17192.333333333332</c:v>
                </c:pt>
                <c:pt idx="12">
                  <c:v>21804.666666666668</c:v>
                </c:pt>
              </c:numCache>
            </c:numRef>
          </c:val>
          <c:extLst>
            <c:ext xmlns:c16="http://schemas.microsoft.com/office/drawing/2014/chart" uri="{C3380CC4-5D6E-409C-BE32-E72D297353CC}">
              <c16:uniqueId val="{0000000E-E3EB-4EC1-AA98-2283764F6047}"/>
            </c:ext>
          </c:extLst>
        </c:ser>
        <c:dLbls>
          <c:showLegendKey val="0"/>
          <c:showVal val="0"/>
          <c:showCatName val="0"/>
          <c:showSerName val="0"/>
          <c:showPercent val="0"/>
          <c:showBubbleSize val="0"/>
        </c:dLbls>
        <c:gapWidth val="150"/>
        <c:shape val="box"/>
        <c:axId val="1704874656"/>
        <c:axId val="1793415792"/>
        <c:axId val="0"/>
      </c:bar3DChart>
      <c:catAx>
        <c:axId val="170487465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93415792"/>
        <c:crosses val="autoZero"/>
        <c:auto val="1"/>
        <c:lblAlgn val="ctr"/>
        <c:lblOffset val="100"/>
        <c:noMultiLvlLbl val="0"/>
      </c:catAx>
      <c:valAx>
        <c:axId val="17934157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04874656"/>
        <c:crosses val="autoZero"/>
        <c:crossBetween val="between"/>
      </c:valAx>
      <c:spPr>
        <a:noFill/>
        <a:ln>
          <a:noFill/>
        </a:ln>
        <a:effectLst/>
      </c:spPr>
    </c:plotArea>
    <c:legend>
      <c:legendPos val="r"/>
      <c:layout>
        <c:manualLayout>
          <c:xMode val="edge"/>
          <c:yMode val="edge"/>
          <c:x val="0.8847758230452677"/>
          <c:y val="4.086714975845411E-2"/>
          <c:w val="9.1420370370370346E-2"/>
          <c:h val="0.913419806763285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[cars24_dynamic_dashboard.xlsx]Que6!PivotTable6</c:name>
    <c:fmtId val="5"/>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400" b="0">
                <a:solidFill>
                  <a:schemeClr val="tx1"/>
                </a:solidFill>
              </a:rPr>
              <a:t>Sum of car price by brand and model</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'Que6'!$B$1:$B$2</c:f>
              <c:strCache>
                <c:ptCount val="1"/>
                <c:pt idx="0">
                  <c:v>2010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'Que6'!$A$3:$A$18</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'Que6'!$B$3:$B$18</c:f>
              <c:numCache>
                <c:formatCode>General</c:formatCode>
                <c:ptCount val="15"/>
                <c:pt idx="2">
                  <c:v>8.6000000000000014</c:v>
                </c:pt>
                <c:pt idx="3">
                  <c:v>30.170000000000005</c:v>
                </c:pt>
                <c:pt idx="7">
                  <c:v>30.439999999999994</c:v>
                </c:pt>
                <c:pt idx="13">
                  <c:v>4.38</c:v>
                </c:pt>
                <c:pt idx="14">
                  <c:v>4.1500000000000004</c:v>
                </c:pt>
              </c:numCache>
            </c:numRef>
          </c:val>
          <c:extLst>
            <c:ext xmlns:c16="http://schemas.microsoft.com/office/drawing/2014/chart" uri="{C3380CC4-5D6E-409C-BE32-E72D297353CC}">
              <c16:uniqueId val="{00000000-AEBC-49B1-BEFA-5218720379BF}"/>
            </c:ext>
          </c:extLst>
        </c:ser>
        <c:ser>
          <c:idx val="1"/>
          <c:order val="1"/>
          <c:tx>
            <c:strRef>
              <c:f>'Que6'!$C$1:$C$2</c:f>
              <c:strCache>
                <c:ptCount val="1"/>
                <c:pt idx="0">
                  <c:v>2011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'Que6'!$A$3:$A$18</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'Que6'!$C$3:$C$18</c:f>
              <c:numCache>
                <c:formatCode>General</c:formatCode>
                <c:ptCount val="15"/>
                <c:pt idx="2">
                  <c:v>13.67</c:v>
                </c:pt>
                <c:pt idx="3">
                  <c:v>51.46</c:v>
                </c:pt>
                <c:pt idx="7">
                  <c:v>31.349999999999998</c:v>
                </c:pt>
                <c:pt idx="13">
                  <c:v>44.48</c:v>
                </c:pt>
                <c:pt idx="14">
                  <c:v>10.050000000000001</c:v>
                </c:pt>
              </c:numCache>
            </c:numRef>
          </c:val>
          <c:extLst>
            <c:ext xmlns:c16="http://schemas.microsoft.com/office/drawing/2014/chart" uri="{C3380CC4-5D6E-409C-BE32-E72D297353CC}">
              <c16:uniqueId val="{00000001-AEBC-49B1-BEFA-5218720379BF}"/>
            </c:ext>
          </c:extLst>
        </c:ser>
        <c:ser>
          <c:idx val="2"/>
          <c:order val="2"/>
          <c:tx>
            <c:strRef>
              <c:f>'Que6'!$D$1:$D$2</c:f>
              <c:strCache>
                <c:ptCount val="1"/>
                <c:pt idx="0">
                  <c:v>2012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'Que6'!$A$3:$A$18</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'Que6'!$D$3:$D$18</c:f>
              <c:numCache>
                <c:formatCode>General</c:formatCode>
                <c:ptCount val="15"/>
                <c:pt idx="2">
                  <c:v>21.5</c:v>
                </c:pt>
                <c:pt idx="3">
                  <c:v>20.94</c:v>
                </c:pt>
                <c:pt idx="7">
                  <c:v>49.719999999999992</c:v>
                </c:pt>
                <c:pt idx="9">
                  <c:v>1.84</c:v>
                </c:pt>
                <c:pt idx="13">
                  <c:v>2.44</c:v>
                </c:pt>
                <c:pt idx="14">
                  <c:v>2.48</c:v>
                </c:pt>
              </c:numCache>
            </c:numRef>
          </c:val>
          <c:extLst>
            <c:ext xmlns:c16="http://schemas.microsoft.com/office/drawing/2014/chart" uri="{C3380CC4-5D6E-409C-BE32-E72D297353CC}">
              <c16:uniqueId val="{00000002-AEBC-49B1-BEFA-5218720379BF}"/>
            </c:ext>
          </c:extLst>
        </c:ser>
        <c:ser>
          <c:idx val="3"/>
          <c:order val="3"/>
          <c:tx>
            <c:strRef>
              <c:f>'Que6'!$E$1:$E$2</c:f>
              <c:strCache>
                <c:ptCount val="1"/>
                <c:pt idx="0">
                  <c:v>2013</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'Que6'!$A$3:$A$18</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'Que6'!$E$3:$E$18</c:f>
              <c:numCache>
                <c:formatCode>General</c:formatCode>
                <c:ptCount val="15"/>
                <c:pt idx="2">
                  <c:v>22.689999999999998</c:v>
                </c:pt>
                <c:pt idx="3">
                  <c:v>32.980000000000004</c:v>
                </c:pt>
                <c:pt idx="7">
                  <c:v>38.419999999999995</c:v>
                </c:pt>
                <c:pt idx="13">
                  <c:v>5.59</c:v>
                </c:pt>
                <c:pt idx="14">
                  <c:v>2.58</c:v>
                </c:pt>
              </c:numCache>
            </c:numRef>
          </c:val>
          <c:extLst>
            <c:ext xmlns:c16="http://schemas.microsoft.com/office/drawing/2014/chart" uri="{C3380CC4-5D6E-409C-BE32-E72D297353CC}">
              <c16:uniqueId val="{00000003-AEBC-49B1-BEFA-5218720379BF}"/>
            </c:ext>
          </c:extLst>
        </c:ser>
        <c:ser>
          <c:idx val="4"/>
          <c:order val="4"/>
          <c:tx>
            <c:strRef>
              <c:f>'Que6'!$F$1:$F$2</c:f>
              <c:strCache>
                <c:ptCount val="1"/>
                <c:pt idx="0">
                  <c:v>2014</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'Que6'!$A$3:$A$18</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'Que6'!$F$3:$F$18</c:f>
              <c:numCache>
                <c:formatCode>General</c:formatCode>
                <c:ptCount val="15"/>
                <c:pt idx="2">
                  <c:v>35.4</c:v>
                </c:pt>
                <c:pt idx="3">
                  <c:v>29.860000000000003</c:v>
                </c:pt>
                <c:pt idx="7">
                  <c:v>74.59</c:v>
                </c:pt>
                <c:pt idx="13">
                  <c:v>22.78</c:v>
                </c:pt>
              </c:numCache>
            </c:numRef>
          </c:val>
          <c:extLst>
            <c:ext xmlns:c16="http://schemas.microsoft.com/office/drawing/2014/chart" uri="{C3380CC4-5D6E-409C-BE32-E72D297353CC}">
              <c16:uniqueId val="{00000004-AEBC-49B1-BEFA-5218720379BF}"/>
            </c:ext>
          </c:extLst>
        </c:ser>
        <c:ser>
          <c:idx val="5"/>
          <c:order val="5"/>
          <c:tx>
            <c:strRef>
              <c:f>'Que6'!$G$1:$G$2</c:f>
              <c:strCache>
                <c:ptCount val="1"/>
                <c:pt idx="0">
                  <c:v>2015</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'Que6'!$A$3:$A$18</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'Que6'!$G$3:$G$18</c:f>
              <c:numCache>
                <c:formatCode>General</c:formatCode>
                <c:ptCount val="15"/>
                <c:pt idx="2">
                  <c:v>59.26</c:v>
                </c:pt>
                <c:pt idx="3">
                  <c:v>72.13</c:v>
                </c:pt>
                <c:pt idx="6">
                  <c:v>23.740000000000002</c:v>
                </c:pt>
                <c:pt idx="7">
                  <c:v>99.550000000000026</c:v>
                </c:pt>
                <c:pt idx="11">
                  <c:v>12.07</c:v>
                </c:pt>
                <c:pt idx="13">
                  <c:v>26.19</c:v>
                </c:pt>
                <c:pt idx="14">
                  <c:v>3.49</c:v>
                </c:pt>
              </c:numCache>
            </c:numRef>
          </c:val>
          <c:extLst>
            <c:ext xmlns:c16="http://schemas.microsoft.com/office/drawing/2014/chart" uri="{C3380CC4-5D6E-409C-BE32-E72D297353CC}">
              <c16:uniqueId val="{00000005-AEBC-49B1-BEFA-5218720379BF}"/>
            </c:ext>
          </c:extLst>
        </c:ser>
        <c:ser>
          <c:idx val="6"/>
          <c:order val="6"/>
          <c:tx>
            <c:strRef>
              <c:f>'Que6'!$H$1:$H$2</c:f>
              <c:strCache>
                <c:ptCount val="1"/>
                <c:pt idx="0">
                  <c:v>2016</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'Que6'!$A$3:$A$18</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'Que6'!$H$3:$H$18</c:f>
              <c:numCache>
                <c:formatCode>General</c:formatCode>
                <c:ptCount val="15"/>
                <c:pt idx="2">
                  <c:v>115.14999999999999</c:v>
                </c:pt>
                <c:pt idx="3">
                  <c:v>147.88999999999999</c:v>
                </c:pt>
                <c:pt idx="6">
                  <c:v>3.39</c:v>
                </c:pt>
                <c:pt idx="7">
                  <c:v>74.05</c:v>
                </c:pt>
                <c:pt idx="10">
                  <c:v>7.58</c:v>
                </c:pt>
                <c:pt idx="12">
                  <c:v>6.92</c:v>
                </c:pt>
                <c:pt idx="13">
                  <c:v>4.9000000000000004</c:v>
                </c:pt>
                <c:pt idx="14">
                  <c:v>9.4</c:v>
                </c:pt>
              </c:numCache>
            </c:numRef>
          </c:val>
          <c:extLst>
            <c:ext xmlns:c16="http://schemas.microsoft.com/office/drawing/2014/chart" uri="{C3380CC4-5D6E-409C-BE32-E72D297353CC}">
              <c16:uniqueId val="{00000006-AEBC-49B1-BEFA-5218720379BF}"/>
            </c:ext>
          </c:extLst>
        </c:ser>
        <c:ser>
          <c:idx val="7"/>
          <c:order val="7"/>
          <c:tx>
            <c:strRef>
              <c:f>'Que6'!$I$1:$I$2</c:f>
              <c:strCache>
                <c:ptCount val="1"/>
                <c:pt idx="0">
                  <c:v>2017</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'Que6'!$A$3:$A$18</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'Que6'!$I$3:$I$18</c:f>
              <c:numCache>
                <c:formatCode>General</c:formatCode>
                <c:ptCount val="15"/>
                <c:pt idx="1">
                  <c:v>29.17</c:v>
                </c:pt>
                <c:pt idx="2">
                  <c:v>182.23999999999998</c:v>
                </c:pt>
                <c:pt idx="3">
                  <c:v>156.83999999999997</c:v>
                </c:pt>
                <c:pt idx="4">
                  <c:v>10.09</c:v>
                </c:pt>
                <c:pt idx="7">
                  <c:v>215.31999999999996</c:v>
                </c:pt>
                <c:pt idx="10">
                  <c:v>11.75</c:v>
                </c:pt>
                <c:pt idx="11">
                  <c:v>7.01</c:v>
                </c:pt>
                <c:pt idx="12">
                  <c:v>22.729999999999997</c:v>
                </c:pt>
                <c:pt idx="13">
                  <c:v>33.869999999999997</c:v>
                </c:pt>
                <c:pt idx="14">
                  <c:v>10.27</c:v>
                </c:pt>
              </c:numCache>
            </c:numRef>
          </c:val>
          <c:extLst>
            <c:ext xmlns:c16="http://schemas.microsoft.com/office/drawing/2014/chart" uri="{C3380CC4-5D6E-409C-BE32-E72D297353CC}">
              <c16:uniqueId val="{00000007-AEBC-49B1-BEFA-5218720379BF}"/>
            </c:ext>
          </c:extLst>
        </c:ser>
        <c:ser>
          <c:idx val="8"/>
          <c:order val="8"/>
          <c:tx>
            <c:strRef>
              <c:f>'Que6'!$J$1:$J$2</c:f>
              <c:strCache>
                <c:ptCount val="1"/>
                <c:pt idx="0">
                  <c:v>2018</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'Que6'!$A$3:$A$18</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'Que6'!$J$3:$J$18</c:f>
              <c:numCache>
                <c:formatCode>General</c:formatCode>
                <c:ptCount val="15"/>
                <c:pt idx="0">
                  <c:v>5.71</c:v>
                </c:pt>
                <c:pt idx="1">
                  <c:v>64.94</c:v>
                </c:pt>
                <c:pt idx="2">
                  <c:v>164.17999999999995</c:v>
                </c:pt>
                <c:pt idx="3">
                  <c:v>137.75</c:v>
                </c:pt>
                <c:pt idx="4">
                  <c:v>11.23</c:v>
                </c:pt>
                <c:pt idx="6">
                  <c:v>36.54</c:v>
                </c:pt>
                <c:pt idx="7">
                  <c:v>237.36</c:v>
                </c:pt>
                <c:pt idx="9">
                  <c:v>3.59</c:v>
                </c:pt>
                <c:pt idx="10">
                  <c:v>17.209999999999997</c:v>
                </c:pt>
                <c:pt idx="11">
                  <c:v>7.6</c:v>
                </c:pt>
                <c:pt idx="12">
                  <c:v>29.94</c:v>
                </c:pt>
                <c:pt idx="13">
                  <c:v>58.470000000000006</c:v>
                </c:pt>
                <c:pt idx="14">
                  <c:v>22.080000000000002</c:v>
                </c:pt>
              </c:numCache>
            </c:numRef>
          </c:val>
          <c:extLst>
            <c:ext xmlns:c16="http://schemas.microsoft.com/office/drawing/2014/chart" uri="{C3380CC4-5D6E-409C-BE32-E72D297353CC}">
              <c16:uniqueId val="{00000008-AEBC-49B1-BEFA-5218720379BF}"/>
            </c:ext>
          </c:extLst>
        </c:ser>
        <c:ser>
          <c:idx val="9"/>
          <c:order val="9"/>
          <c:tx>
            <c:strRef>
              <c:f>'Que6'!$K$1:$K$2</c:f>
              <c:strCache>
                <c:ptCount val="1"/>
                <c:pt idx="0">
                  <c:v>2019</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'Que6'!$A$3:$A$18</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'Que6'!$K$3:$K$18</c:f>
              <c:numCache>
                <c:formatCode>General</c:formatCode>
                <c:ptCount val="15"/>
                <c:pt idx="0">
                  <c:v>12.739999999999998</c:v>
                </c:pt>
                <c:pt idx="1">
                  <c:v>84.539999999999992</c:v>
                </c:pt>
                <c:pt idx="2">
                  <c:v>137.01</c:v>
                </c:pt>
                <c:pt idx="3">
                  <c:v>229.49999999999994</c:v>
                </c:pt>
                <c:pt idx="4">
                  <c:v>101.53999999999999</c:v>
                </c:pt>
                <c:pt idx="5">
                  <c:v>43.44</c:v>
                </c:pt>
                <c:pt idx="6">
                  <c:v>160.94</c:v>
                </c:pt>
                <c:pt idx="7">
                  <c:v>344.88000000000005</c:v>
                </c:pt>
                <c:pt idx="8">
                  <c:v>13.5</c:v>
                </c:pt>
                <c:pt idx="10">
                  <c:v>47.79</c:v>
                </c:pt>
                <c:pt idx="12">
                  <c:v>141.97000000000003</c:v>
                </c:pt>
                <c:pt idx="13">
                  <c:v>49.71</c:v>
                </c:pt>
                <c:pt idx="14">
                  <c:v>21.22</c:v>
                </c:pt>
              </c:numCache>
            </c:numRef>
          </c:val>
          <c:extLst>
            <c:ext xmlns:c16="http://schemas.microsoft.com/office/drawing/2014/chart" uri="{C3380CC4-5D6E-409C-BE32-E72D297353CC}">
              <c16:uniqueId val="{00000009-AEBC-49B1-BEFA-5218720379BF}"/>
            </c:ext>
          </c:extLst>
        </c:ser>
        <c:ser>
          <c:idx val="10"/>
          <c:order val="10"/>
          <c:tx>
            <c:strRef>
              <c:f>'Que6'!$L$1:$L$2</c:f>
              <c:strCache>
                <c:ptCount val="1"/>
                <c:pt idx="0">
                  <c:v>2020</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'Que6'!$A$3:$A$18</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'Que6'!$L$3:$L$18</c:f>
              <c:numCache>
                <c:formatCode>General</c:formatCode>
                <c:ptCount val="15"/>
                <c:pt idx="1">
                  <c:v>34.43</c:v>
                </c:pt>
                <c:pt idx="2">
                  <c:v>43.489999999999995</c:v>
                </c:pt>
                <c:pt idx="3">
                  <c:v>154.18</c:v>
                </c:pt>
                <c:pt idx="5">
                  <c:v>133.76</c:v>
                </c:pt>
                <c:pt idx="6">
                  <c:v>40.89</c:v>
                </c:pt>
                <c:pt idx="7">
                  <c:v>170.66</c:v>
                </c:pt>
                <c:pt idx="10">
                  <c:v>35.660000000000004</c:v>
                </c:pt>
                <c:pt idx="11">
                  <c:v>8.06</c:v>
                </c:pt>
                <c:pt idx="12">
                  <c:v>77.56</c:v>
                </c:pt>
                <c:pt idx="13">
                  <c:v>22.130000000000003</c:v>
                </c:pt>
                <c:pt idx="14">
                  <c:v>26.92</c:v>
                </c:pt>
              </c:numCache>
            </c:numRef>
          </c:val>
          <c:extLst>
            <c:ext xmlns:c16="http://schemas.microsoft.com/office/drawing/2014/chart" uri="{C3380CC4-5D6E-409C-BE32-E72D297353CC}">
              <c16:uniqueId val="{0000000A-AEBC-49B1-BEFA-5218720379BF}"/>
            </c:ext>
          </c:extLst>
        </c:ser>
        <c:ser>
          <c:idx val="11"/>
          <c:order val="11"/>
          <c:tx>
            <c:strRef>
              <c:f>'Que6'!$M$1:$M$2</c:f>
              <c:strCache>
                <c:ptCount val="1"/>
                <c:pt idx="0">
                  <c:v>2021</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'Que6'!$A$3:$A$18</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'Que6'!$M$3:$M$18</c:f>
              <c:numCache>
                <c:formatCode>General</c:formatCode>
                <c:ptCount val="15"/>
                <c:pt idx="0">
                  <c:v>8.6999999999999993</c:v>
                </c:pt>
                <c:pt idx="1">
                  <c:v>24.86</c:v>
                </c:pt>
                <c:pt idx="2">
                  <c:v>66.550000000000011</c:v>
                </c:pt>
                <c:pt idx="3">
                  <c:v>139.87</c:v>
                </c:pt>
                <c:pt idx="4">
                  <c:v>16.72</c:v>
                </c:pt>
                <c:pt idx="5">
                  <c:v>19.259999999999998</c:v>
                </c:pt>
                <c:pt idx="6">
                  <c:v>82.410000000000011</c:v>
                </c:pt>
                <c:pt idx="7">
                  <c:v>136.97000000000003</c:v>
                </c:pt>
                <c:pt idx="9">
                  <c:v>52.97</c:v>
                </c:pt>
                <c:pt idx="10">
                  <c:v>59.62</c:v>
                </c:pt>
                <c:pt idx="11">
                  <c:v>47.54</c:v>
                </c:pt>
                <c:pt idx="12">
                  <c:v>141.25</c:v>
                </c:pt>
                <c:pt idx="13">
                  <c:v>50.17</c:v>
                </c:pt>
              </c:numCache>
            </c:numRef>
          </c:val>
          <c:extLst>
            <c:ext xmlns:c16="http://schemas.microsoft.com/office/drawing/2014/chart" uri="{C3380CC4-5D6E-409C-BE32-E72D297353CC}">
              <c16:uniqueId val="{0000000B-AEBC-49B1-BEFA-5218720379BF}"/>
            </c:ext>
          </c:extLst>
        </c:ser>
        <c:ser>
          <c:idx val="12"/>
          <c:order val="12"/>
          <c:tx>
            <c:strRef>
              <c:f>'Que6'!$N$1:$N$2</c:f>
              <c:strCache>
                <c:ptCount val="1"/>
                <c:pt idx="0">
                  <c:v>2022</c:v>
                </c:pt>
              </c:strCache>
            </c:strRef>
          </c:tx>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'Que6'!$A$3:$A$18</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'Que6'!$N$3:$N$18</c:f>
              <c:numCache>
                <c:formatCode>General</c:formatCode>
                <c:ptCount val="15"/>
                <c:pt idx="3">
                  <c:v>67.599999999999994</c:v>
                </c:pt>
                <c:pt idx="5">
                  <c:v>10.55</c:v>
                </c:pt>
                <c:pt idx="6">
                  <c:v>64.45</c:v>
                </c:pt>
                <c:pt idx="7">
                  <c:v>146.97000000000003</c:v>
                </c:pt>
                <c:pt idx="8">
                  <c:v>17.09</c:v>
                </c:pt>
                <c:pt idx="9">
                  <c:v>54.91</c:v>
                </c:pt>
                <c:pt idx="10">
                  <c:v>64.820000000000007</c:v>
                </c:pt>
                <c:pt idx="12">
                  <c:v>236.77000000000004</c:v>
                </c:pt>
                <c:pt idx="13">
                  <c:v>59.540000000000006</c:v>
                </c:pt>
                <c:pt idx="14">
                  <c:v>34.370000000000005</c:v>
                </c:pt>
              </c:numCache>
            </c:numRef>
          </c:val>
          <c:extLst>
            <c:ext xmlns:c16="http://schemas.microsoft.com/office/drawing/2014/chart" uri="{C3380CC4-5D6E-409C-BE32-E72D297353CC}">
              <c16:uniqueId val="{0000000C-AEBC-49B1-BEFA-5218720379BF}"/>
            </c:ext>
          </c:extLst>
        </c:ser>
        <c:ser>
          <c:idx val="13"/>
          <c:order val="13"/>
          <c:tx>
            <c:strRef>
              <c:f>'Que6'!$O$1:$O$2</c:f>
              <c:strCache>
                <c:ptCount val="1"/>
                <c:pt idx="0">
                  <c:v>2023</c:v>
                </c:pt>
              </c:strCache>
            </c:strRef>
          </c:tx>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'Que6'!$A$3:$A$18</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'Que6'!$O$3:$O$18</c:f>
              <c:numCache>
                <c:formatCode>General</c:formatCode>
                <c:ptCount val="15"/>
                <c:pt idx="2">
                  <c:v>22.82</c:v>
                </c:pt>
                <c:pt idx="3">
                  <c:v>30.099999999999998</c:v>
                </c:pt>
                <c:pt idx="7">
                  <c:v>59.86</c:v>
                </c:pt>
                <c:pt idx="8">
                  <c:v>38.96</c:v>
                </c:pt>
                <c:pt idx="9">
                  <c:v>8.2100000000000009</c:v>
                </c:pt>
                <c:pt idx="10">
                  <c:v>5.0999999999999996</c:v>
                </c:pt>
                <c:pt idx="12">
                  <c:v>10.43</c:v>
                </c:pt>
              </c:numCache>
            </c:numRef>
          </c:val>
          <c:extLst>
            <c:ext xmlns:c16="http://schemas.microsoft.com/office/drawing/2014/chart" uri="{C3380CC4-5D6E-409C-BE32-E72D297353CC}">
              <c16:uniqueId val="{0000000D-AEBC-49B1-BEFA-5218720379BF}"/>
            </c:ext>
          </c:extLst>
        </c:ser>
        <c:dLbls>
          <c:showLegendKey val="0"/>
          <c:showVal val="0"/>
          <c:showCatName val="0"/>
          <c:showSerName val="0"/>
          <c:showPercent val="0"/>
          <c:showBubbleSize val="0"/>
        </c:dLbls>
        <c:gapWidth val="150"/>
        <c:shape val="box"/>
        <c:axId val="1704417872"/>
        <c:axId val="1803155648"/>
        <c:axId val="0"/>
      </c:bar3DChart>
      <c:catAx>
        <c:axId val="170441787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803155648"/>
        <c:crosses val="autoZero"/>
        <c:auto val="1"/>
        <c:lblAlgn val="ctr"/>
        <c:lblOffset val="100"/>
        <c:noMultiLvlLbl val="0"/>
      </c:catAx>
      <c:valAx>
        <c:axId val="18031556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044178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[cars24_dynamic_dashboard.xlsx]Que3!PivotTable3</c:name>
    <c:fmtId val="7"/>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b="0">
                <a:solidFill>
                  <a:schemeClr val="tx1"/>
                </a:solidFill>
              </a:rPr>
              <a:t>Least expensive and most expensive cars by brand</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w="9525">
              <a:solidFill>
                <a:schemeClr val="accent1">
                  <a:shade val="76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w="9525">
              <a:solidFill>
                <a:schemeClr val="accent1">
                  <a:tint val="77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w="9525">
              <a:solidFill>
                <a:schemeClr val="accent1">
                  <a:shade val="76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w="9525">
              <a:solidFill>
                <a:schemeClr val="accent1">
                  <a:tint val="77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w="9525">
              <a:solidFill>
                <a:schemeClr val="accent1">
                  <a:shade val="76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w="9525">
              <a:solidFill>
                <a:schemeClr val="accent1">
                  <a:tint val="77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w="9525">
              <a:solidFill>
                <a:schemeClr val="accent1">
                  <a:shade val="76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w="9525">
              <a:solidFill>
                <a:schemeClr val="accent1">
                  <a:tint val="77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w="9525">
              <a:solidFill>
                <a:schemeClr val="accent1">
                  <a:shade val="76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w="9525">
              <a:solidFill>
                <a:schemeClr val="accent1">
                  <a:tint val="77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6580927384076991E-2"/>
          <c:y val="0.27342592592592591"/>
          <c:w val="0.7612375328083989"/>
          <c:h val="0.43523877223680374"/>
        </c:manualLayout>
      </c:layout>
      <c:lineChart>
        <c:grouping val="standard"/>
        <c:varyColors val="0"/>
        <c:ser>
          <c:idx val="0"/>
          <c:order val="0"/>
          <c:tx>
            <c:strRef>
              <c:f>'Que3'!$B$1</c:f>
              <c:strCache>
                <c:ptCount val="1"/>
                <c:pt idx="0">
                  <c:v>Max of CAR_PRICE</c:v>
                </c:pt>
              </c:strCache>
            </c:strRef>
          </c:tx>
          <c:spPr>
            <a:ln w="34925" cap="rnd">
              <a:solidFill>
                <a:schemeClr val="accent1">
                  <a:shade val="76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w="9525">
                <a:solidFill>
                  <a:schemeClr val="accent1">
                    <a:shade val="76000"/>
                  </a:schemeClr>
                </a:solidFill>
                <a:round/>
              </a:ln>
              <a:effectLst>
                <a:outerShdw blurRad="57150" dist="19050" dir="5400000" algn="ctr" rotWithShape="0">
                  <a:srgbClr val="000000">
                    <a:alpha val="63000"/>
                  </a:srgbClr>
                </a:outerShdw>
              </a:effectLst>
            </c:spPr>
          </c:marker>
          <c:cat>
            <c:strRef>
              <c:f>'Que3'!$A$2:$A$17</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'Que3'!$B$2:$B$17</c:f>
              <c:numCache>
                <c:formatCode>General</c:formatCode>
                <c:ptCount val="15"/>
                <c:pt idx="0">
                  <c:v>4.8600000000000003</c:v>
                </c:pt>
                <c:pt idx="1">
                  <c:v>10.119999999999999</c:v>
                </c:pt>
                <c:pt idx="2">
                  <c:v>17.809999999999999</c:v>
                </c:pt>
                <c:pt idx="3">
                  <c:v>17.77</c:v>
                </c:pt>
                <c:pt idx="4">
                  <c:v>16.72</c:v>
                </c:pt>
                <c:pt idx="5">
                  <c:v>20.83</c:v>
                </c:pt>
                <c:pt idx="6">
                  <c:v>26.5</c:v>
                </c:pt>
                <c:pt idx="7">
                  <c:v>13.5</c:v>
                </c:pt>
                <c:pt idx="8">
                  <c:v>19.7</c:v>
                </c:pt>
                <c:pt idx="9">
                  <c:v>9.2899999999999991</c:v>
                </c:pt>
                <c:pt idx="10">
                  <c:v>9.0299999999999994</c:v>
                </c:pt>
                <c:pt idx="11">
                  <c:v>9.98</c:v>
                </c:pt>
                <c:pt idx="12">
                  <c:v>20.7</c:v>
                </c:pt>
                <c:pt idx="13">
                  <c:v>27</c:v>
                </c:pt>
                <c:pt idx="14">
                  <c:v>16.02</c:v>
                </c:pt>
              </c:numCache>
            </c:numRef>
          </c:val>
          <c:smooth val="0"/>
          <c:extLst>
            <c:ext xmlns:c16="http://schemas.microsoft.com/office/drawing/2014/chart" uri="{C3380CC4-5D6E-409C-BE32-E72D297353CC}">
              <c16:uniqueId val="{00000000-BF6E-42CA-A987-9D6728CF31C6}"/>
            </c:ext>
          </c:extLst>
        </c:ser>
        <c:ser>
          <c:idx val="1"/>
          <c:order val="1"/>
          <c:tx>
            <c:strRef>
              <c:f>'Que3'!$C$1</c:f>
              <c:strCache>
                <c:ptCount val="1"/>
                <c:pt idx="0">
                  <c:v>Min of CAR_PRICE2</c:v>
                </c:pt>
              </c:strCache>
            </c:strRef>
          </c:tx>
          <c:spPr>
            <a:ln w="34925" cap="rnd">
              <a:solidFill>
                <a:schemeClr val="accent1">
                  <a:tint val="77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w="9525">
                <a:solidFill>
                  <a:schemeClr val="accent1">
                    <a:tint val="77000"/>
                  </a:schemeClr>
                </a:solidFill>
                <a:round/>
              </a:ln>
              <a:effectLst>
                <a:outerShdw blurRad="57150" dist="19050" dir="5400000" algn="ctr" rotWithShape="0">
                  <a:srgbClr val="000000">
                    <a:alpha val="63000"/>
                  </a:srgbClr>
                </a:outerShdw>
              </a:effectLst>
            </c:spPr>
          </c:marker>
          <c:cat>
            <c:strRef>
              <c:f>'Que3'!$A$2:$A$17</c:f>
              <c:strCache>
                <c:ptCount val="15"/>
                <c:pt idx="0">
                  <c:v>Datsun</c:v>
                </c:pt>
                <c:pt idx="1">
                  <c:v>Ford</c:v>
                </c:pt>
                <c:pt idx="2">
                  <c:v>Honda</c:v>
                </c:pt>
                <c:pt idx="3">
                  <c:v>Hyundai</c:v>
                </c:pt>
                <c:pt idx="4">
                  <c:v>Jeep</c:v>
                </c:pt>
                <c:pt idx="5">
                  <c:v>KIA</c:v>
                </c:pt>
                <c:pt idx="6">
                  <c:v>Mahindra</c:v>
                </c:pt>
                <c:pt idx="7">
                  <c:v>Maruti</c:v>
                </c:pt>
                <c:pt idx="8">
                  <c:v>MG</c:v>
                </c:pt>
                <c:pt idx="9">
                  <c:v>Nissan</c:v>
                </c:pt>
                <c:pt idx="10">
                  <c:v>Renault</c:v>
                </c:pt>
                <c:pt idx="11">
                  <c:v>Skoda</c:v>
                </c:pt>
                <c:pt idx="12">
                  <c:v>Tata</c:v>
                </c:pt>
                <c:pt idx="13">
                  <c:v>Toyota</c:v>
                </c:pt>
                <c:pt idx="14">
                  <c:v>Volkswagen</c:v>
                </c:pt>
              </c:strCache>
            </c:strRef>
          </c:cat>
          <c:val>
            <c:numRef>
              <c:f>'Que3'!$C$2:$C$17</c:f>
              <c:numCache>
                <c:formatCode>General</c:formatCode>
                <c:ptCount val="15"/>
                <c:pt idx="0">
                  <c:v>2.5099999999999998</c:v>
                </c:pt>
                <c:pt idx="1">
                  <c:v>5.05</c:v>
                </c:pt>
                <c:pt idx="2">
                  <c:v>1.71</c:v>
                </c:pt>
                <c:pt idx="3">
                  <c:v>1.31</c:v>
                </c:pt>
                <c:pt idx="4">
                  <c:v>10.09</c:v>
                </c:pt>
                <c:pt idx="5">
                  <c:v>8.86</c:v>
                </c:pt>
                <c:pt idx="6">
                  <c:v>3.39</c:v>
                </c:pt>
                <c:pt idx="7">
                  <c:v>1.24</c:v>
                </c:pt>
                <c:pt idx="8">
                  <c:v>13.5</c:v>
                </c:pt>
                <c:pt idx="9">
                  <c:v>1.84</c:v>
                </c:pt>
                <c:pt idx="10">
                  <c:v>2.19</c:v>
                </c:pt>
                <c:pt idx="11">
                  <c:v>4.3899999999999997</c:v>
                </c:pt>
                <c:pt idx="12">
                  <c:v>3.46</c:v>
                </c:pt>
                <c:pt idx="13">
                  <c:v>1.77</c:v>
                </c:pt>
                <c:pt idx="14">
                  <c:v>1.98</c:v>
                </c:pt>
              </c:numCache>
            </c:numRef>
          </c:val>
          <c:smooth val="0"/>
          <c:extLst>
            <c:ext xmlns:c16="http://schemas.microsoft.com/office/drawing/2014/chart" uri="{C3380CC4-5D6E-409C-BE32-E72D297353CC}">
              <c16:uniqueId val="{00000001-BF6E-42CA-A987-9D6728CF31C6}"/>
            </c:ext>
          </c:extLst>
        </c:ser>
        <c:dLbls>
          <c:showLegendKey val="0"/>
          <c:showVal val="0"/>
          <c:showCatName val="0"/>
          <c:showSerName val="0"/>
          <c:showPercent val="0"/>
          <c:showBubbleSize val="0"/>
        </c:dLbls>
        <c:marker val="1"/>
        <c:smooth val="0"/>
        <c:axId val="1790412768"/>
        <c:axId val="1800179648"/>
      </c:lineChart>
      <c:catAx>
        <c:axId val="179041276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800179648"/>
        <c:crosses val="autoZero"/>
        <c:auto val="1"/>
        <c:lblAlgn val="ctr"/>
        <c:lblOffset val="100"/>
        <c:noMultiLvlLbl val="0"/>
      </c:catAx>
      <c:valAx>
        <c:axId val="18001796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90412768"/>
        <c:crosses val="autoZero"/>
        <c:crossBetween val="between"/>
      </c:valAx>
      <c:spPr>
        <a:noFill/>
        <a:ln>
          <a:noFill/>
        </a:ln>
        <a:effectLst/>
      </c:spPr>
    </c:plotArea>
    <c:legend>
      <c:legendPos val="r"/>
      <c:layout>
        <c:manualLayout>
          <c:xMode val="edge"/>
          <c:yMode val="edge"/>
          <c:x val="0.83615179352580926"/>
          <c:y val="0.34042114811701141"/>
          <c:w val="0.14718153980752405"/>
          <c:h val="0.2957617609351545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[cars24_dynamic_dashboard.xlsx]Que7!PivotTable7</c:name>
    <c:fmtId val="7"/>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IN">
                <a:solidFill>
                  <a:schemeClr val="tx1"/>
                </a:solidFill>
              </a:rPr>
              <a:t>Count by fuel type</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hade val="65000"/>
            </a:schemeClr>
          </a:solidFill>
          <a:ln>
            <a:no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
        <c:spPr>
          <a:solidFill>
            <a:schemeClr val="accent1">
              <a:tint val="65000"/>
            </a:schemeClr>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hade val="65000"/>
            </a:schemeClr>
          </a:solidFill>
          <a:ln>
            <a:no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
        <c:spPr>
          <a:solidFill>
            <a:schemeClr val="accent1">
              <a:tint val="65000"/>
            </a:schemeClr>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hade val="65000"/>
            </a:schemeClr>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1">
              <a:tint val="65000"/>
            </a:schemeClr>
          </a:solidFill>
          <a:ln>
            <a:noFill/>
          </a:ln>
          <a:effectLst/>
          <a:scene3d>
            <a:camera prst="orthographicFront"/>
            <a:lightRig rig="brightRoom" dir="t"/>
          </a:scene3d>
          <a:sp3d prstMaterial="flat">
            <a:bevelT w="50800" h="101600" prst="angle"/>
            <a:contourClr>
              <a:srgbClr val="000000"/>
            </a:contourClr>
          </a:sp3d>
        </c:spPr>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hade val="65000"/>
            </a:schemeClr>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1">
              <a:tint val="65000"/>
            </a:schemeClr>
          </a:solidFill>
          <a:ln>
            <a:noFill/>
          </a:ln>
          <a:effectLst/>
          <a:scene3d>
            <a:camera prst="orthographicFront"/>
            <a:lightRig rig="brightRoom" dir="t"/>
          </a:scene3d>
          <a:sp3d prstMaterial="flat">
            <a:bevelT w="50800" h="101600" prst="angle"/>
            <a:contourClr>
              <a:srgbClr val="000000"/>
            </a:contourClr>
          </a:sp3d>
        </c:spPr>
      </c:pivotFmt>
    </c:pivotFmts>
    <c:plotArea>
      <c:layout/>
      <c:doughnutChart>
        <c:varyColors val="1"/>
        <c:ser>
          <c:idx val="0"/>
          <c:order val="0"/>
          <c:tx>
            <c:strRef>
              <c:f>'Que7'!$B$1</c:f>
              <c:strCache>
                <c:ptCount val="1"/>
                <c:pt idx="0">
                  <c:v>Total</c:v>
                </c:pt>
              </c:strCache>
            </c:strRef>
          </c:tx>
          <c:dPt>
            <c:idx val="0"/>
            <c:bubble3D val="0"/>
            <c:spPr>
              <a:solidFill>
                <a:schemeClr val="accent1">
                  <a:shade val="6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2E35-498D-966E-E650D79C96ED}"/>
              </c:ext>
            </c:extLst>
          </c:dPt>
          <c:dPt>
            <c:idx val="1"/>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2E35-498D-966E-E650D79C96ED}"/>
              </c:ext>
            </c:extLst>
          </c:dPt>
          <c:dPt>
            <c:idx val="2"/>
            <c:bubble3D val="0"/>
            <c:spPr>
              <a:solidFill>
                <a:schemeClr val="accent1">
                  <a:tint val="6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2E35-498D-966E-E650D79C96E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'Que7'!$A$2:$A$5</c:f>
              <c:strCache>
                <c:ptCount val="3"/>
                <c:pt idx="0">
                  <c:v>CNG</c:v>
                </c:pt>
                <c:pt idx="1">
                  <c:v>Diesel</c:v>
                </c:pt>
                <c:pt idx="2">
                  <c:v>Petrol</c:v>
                </c:pt>
              </c:strCache>
            </c:strRef>
          </c:cat>
          <c:val>
            <c:numRef>
              <c:f>'Que7'!$B$2:$B$5</c:f>
              <c:numCache>
                <c:formatCode>General</c:formatCode>
                <c:ptCount val="3"/>
                <c:pt idx="0">
                  <c:v>88</c:v>
                </c:pt>
                <c:pt idx="1">
                  <c:v>172</c:v>
                </c:pt>
                <c:pt idx="2">
                  <c:v>843</c:v>
                </c:pt>
              </c:numCache>
            </c:numRef>
          </c:val>
          <c:extLst>
            <c:ext xmlns:c16="http://schemas.microsoft.com/office/drawing/2014/chart" uri="{C3380CC4-5D6E-409C-BE32-E72D297353CC}">
              <c16:uniqueId val="{00000006-2E35-498D-966E-E650D79C96ED}"/>
            </c:ext>
          </c:extLst>
        </c:ser>
        <c:dLbls>
          <c:showLegendKey val="0"/>
          <c:showVal val="0"/>
          <c:showCatName val="0"/>
          <c:showSerName val="0"/>
          <c:showPercent val="1"/>
          <c:showBubbleSize val="0"/>
          <c:showLeaderLines val="1"/>
        </c:dLbls>
        <c:firstSliceAng val="0"/>
        <c:holeSize val="47"/>
      </c:doughnutChart>
      <c:spPr>
        <a:noFill/>
        <a:ln>
          <a:noFill/>
        </a:ln>
        <a:effectLst/>
      </c:spPr>
    </c:plotArea>
    <c:legend>
      <c:legendPos val="r"/>
      <c:layout>
        <c:manualLayout>
          <c:xMode val="edge"/>
          <c:yMode val="edge"/>
          <c:x val="0.77887234348986523"/>
          <c:y val="0.44320501603966173"/>
          <c:w val="0.12642456691617335"/>
          <c:h val="0.234376640419947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'Que1'!$D$2:$D$16</cx:f>
        <cx:lvl ptCount="15">
          <cx:pt idx="0">Toyota</cx:pt>
          <cx:pt idx="1">Volkswagen</cx:pt>
          <cx:pt idx="2">Skoda</cx:pt>
          <cx:pt idx="3">Honda</cx:pt>
          <cx:pt idx="4">KIA</cx:pt>
          <cx:pt idx="5">Jeep</cx:pt>
          <cx:pt idx="6">Ford</cx:pt>
          <cx:pt idx="7">Hyundai</cx:pt>
          <cx:pt idx="8">Maruti</cx:pt>
          <cx:pt idx="9">Mahindra</cx:pt>
          <cx:pt idx="10">Tata</cx:pt>
          <cx:pt idx="11">Renault</cx:pt>
          <cx:pt idx="12">Datsun</cx:pt>
          <cx:pt idx="13">Nissan</cx:pt>
          <cx:pt idx="14">MG</cx:pt>
        </cx:lvl>
      </cx:strDim>
      <cx:numDim type="size">
        <cx:f>'Que1'!$E$2:$E$16</cx:f>
        <cx:lvl ptCount="15" formatCode="General">
          <cx:pt idx="0">65388.120689655174</cx:pt>
          <cx:pt idx="1">63911.076923076922</cx:pt>
          <cx:pt idx="2">61864.900000000001</cx:pt>
          <cx:pt idx="3">59257.279999999999</cx:pt>
          <cx:pt idx="4">58601.666666666664</cx:pt>
          <cx:pt idx="5">58485.545454545456</cx:pt>
          <cx:pt idx="6">55132.657142857141</cx:pt>
          <cx:pt idx="7">53037.727642276426</cx:pt>
          <cx:pt idx="8">52099.352272727272</cx:pt>
          <cx:pt idx="9">49436.302325581397</cx:pt>
          <cx:pt idx="10">40507.358974358976</cx:pt>
          <cx:pt idx="11">31383.489361702126</cx:pt>
          <cx:pt idx="12">30597</cx:pt>
          <cx:pt idx="13">24388.5</cx:pt>
          <cx:pt idx="14">16800.75</cx:pt>
        </cx:lvl>
      </cx:numDim>
    </cx:data>
  </cx:chartData>
  <cx:chart>
    <cx:title pos="t" align="ctr" overlay="0">
      <cx:tx>
        <cx:txData>
          <cx:v>Average KM_Driven by Brand</cx:v>
        </cx:txData>
      </cx:tx>
      <cx:txPr>
        <a:bodyPr spcFirstLastPara="1" vertOverflow="ellipsis" horzOverflow="overflow" wrap="square" lIns="0" tIns="0" rIns="0" bIns="0" anchor="ctr" anchorCtr="1"/>
        <a:lstStyle/>
        <a:p>
          <a:pPr algn="ctr" rtl="0">
            <a:defRPr/>
          </a:pPr>
          <a:r>
            <a:rPr lang="en-US" sz="1400" b="0" i="0" u="none" strike="noStrike" baseline="0">
              <a:solidFill>
                <a:schemeClr val="tx1"/>
              </a:solidFill>
              <a:latin typeface="Calibri" panose="020F0502020204030204"/>
            </a:rPr>
            <a:t>Average KM_Driven by Brand</a:t>
          </a:r>
        </a:p>
      </cx:txPr>
    </cx:title>
    <cx:plotArea>
      <cx:plotAreaRegion>
        <cx:series layoutId="treemap" uniqueId="{7568207F-A621-4724-9A8D-0CC421060FFC}">
          <cx:tx>
            <cx:txData>
              <cx:f>'Que1'!$E$1</cx:f>
              <cx:v>KM_DRIVEN</cx:v>
            </cx:txData>
          </cx:tx>
          <cx:dataLabels pos="inEnd">
            <cx:visibility seriesName="0" categoryName="1" value="1"/>
            <cx:separator>, </cx:separator>
          </cx:dataLabels>
          <cx:dataId val="0"/>
          <cx:layoutPr>
            <cx:parentLabelLayout val="overlapping"/>
          </cx:layoutPr>
        </cx:series>
      </cx:plotAreaRegion>
    </cx:plotArea>
  </cx:chart>
  <cx:spPr>
    <a:ln>
      <a:noFill/>
    </a:ln>
  </cx:spPr>
</cx: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417">
  <cs:axisTitle>
    <cs:lnRef idx="0"/>
    <cs:fillRef idx="0"/>
    <cs:effectRef idx="0"/>
    <cs:fontRef idx="minor">
      <a:schemeClr val="dk1">
        <a:lumMod val="65000"/>
        <a:lumOff val="35000"/>
      </a:schemeClr>
    </cs:fontRef>
    <cs:spPr>
      <a:solidFill>
        <a:schemeClr val="bg1">
          <a:lumMod val="65000"/>
        </a:schemeClr>
      </a:solidFill>
      <a:ln>
        <a:solidFill>
          <a:schemeClr val="bg1"/>
        </a:solidFill>
      </a:ln>
    </cs:spPr>
    <cs:defRPr sz="900"/>
  </cs:axisTitle>
  <cs:categoryAxis>
    <cs:lnRef idx="0"/>
    <cs:fillRef idx="0"/>
    <cs:effectRef idx="0"/>
    <cs:fontRef idx="minor">
      <a:schemeClr val="dk1">
        <a:lumMod val="65000"/>
        <a:lumOff val="35000"/>
      </a:schemeClr>
    </cs:fontRef>
    <cs:defRPr sz="9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cs:chartArea>
  <cs:dataLabel>
    <cs:lnRef idx="0"/>
    <cs:fillRef idx="0"/>
    <cs:effectRef idx="0"/>
    <cs:fontRef idx="minor">
      <a:schemeClr val="lt1"/>
    </cs:fontRef>
    <cs:defRPr sz="900" b="1"/>
    <cs:bodyPr lIns="38100" tIns="19050" rIns="38100" bIns="19050">
      <a:spAutoFit/>
    </cs:bodyPr>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ln w="9525">
        <a:solidFill>
          <a:schemeClr val="lt1"/>
        </a:solidFill>
      </a:ln>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solidFill>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lumOff val="10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65000"/>
        <a:lumOff val="35000"/>
      </a:schemeClr>
    </cs:fontRef>
    <cs:defRPr sz="1800" b="1"/>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defRPr sz="9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3/3/2024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3/3/2024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B731E-CA8D-0F7D-B934-E9568C6B8D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6CB611-F5B0-4EFF-2C36-7DE1EE866E44}"/>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A6BEE9CE-5054-DCAF-9BCF-849D0154BE47}"/>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3A9AAE4-CA95-FF7D-9B1C-CB16CB55AA4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2623264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9F09F-9172-5C30-5777-3F83FA56E2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7095EC-D847-1FC4-9812-75DC8889047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191CAD5E-6DFF-FA8E-B775-E64DAAA75BB0}"/>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4D242FF-4C7B-1FFD-0AFE-8DF34621E32A}"/>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2928426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000AC-FCFB-C49F-A1B1-5F1FF92F32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370D9C-EE48-A10B-121E-E2BB0C63248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1EF1C7A4-6DF1-6C5A-F042-9DEB73B8C01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E322BEB-9BA8-372B-0E6F-F837AF036FC5}"/>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2614715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913C4-0A7D-63E8-E7A8-407907668B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004B05-28BF-DA2B-F3C8-84A2B7E78E0E}"/>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9E8F2585-8D73-A130-333C-5EF92B22F459}"/>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8791944-BB5A-B377-C5C1-FBA9B3634D93}"/>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315821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343DC-2AEA-CB8F-298E-358D509EA1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74CE4A-C683-24B9-9F03-B46C8948D208}"/>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0179F95D-843B-25AC-1143-BE36760CFD3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55968A8-46FD-D3E3-8791-34669B456987}"/>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958781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E754E-24B0-03EC-E5CC-C56F064F33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295EF8-4B50-7976-76F8-760A56C227DA}"/>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52E9CBB-0C9C-F977-0672-F248A5FF2A27}"/>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F28B53C-971B-D8B1-64E3-A6CF0B4DA80E}"/>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560935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BD236-060D-88CE-92AB-6E19A7EEA2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C619CD-390C-C183-4636-CE1D05E7EA2C}"/>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773934FD-7CAC-680E-14B7-0E42C12B9D4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AC5BB4C-26ED-2C4B-F3FB-A04EEAD1A533}"/>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414258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CC70C-1230-5FC8-512F-5AB0BD6FA5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10AF4-E97D-39FE-ED44-5D83F49F6FF9}"/>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9828694A-25B7-17D3-12E4-EEE1B841C960}"/>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1A6F17C-3004-2B9C-614B-F6FAC2870B06}"/>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1266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F0856-9AC5-DBFB-CD59-E24BB3CF8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BC26EC-5A98-A77C-61CF-40124264CEB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1D03268-E45D-8FFA-B9AE-6E3AFEDBD234}"/>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6837BDB-F27E-F3FD-696F-72385DE2EF84}"/>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4057639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04698-1838-F3D7-FDC7-45B6401ED0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3A2315-60D1-0143-70F4-1CF3AE3CEC7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BE9CF574-244D-B95A-2A03-363DAC11644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154F7C8-1E78-CE02-EA99-2FA1B527848C}"/>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81838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slow" p14:dur="2500" advTm="60000">
        <p14:reveal/>
      </p:transition>
    </mc:Choice>
    <mc:Fallback xmlns="">
      <p:transition spd="slow" advTm="60000">
        <p:fade/>
      </p:transition>
    </mc:Fallback>
  </mc:AlternateConten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webp"/></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319511" y="477617"/>
            <a:ext cx="5257793" cy="1075762"/>
          </a:xfrm>
          <a:ln w="19050">
            <a:solidFill>
              <a:srgbClr val="C95B3A"/>
            </a:solidFill>
          </a:ln>
        </p:spPr>
        <p:txBody>
          <a:bodyPr/>
          <a:lstStyle/>
          <a:p>
            <a:r>
              <a:rPr lang="en-US" altLang="zh-CN" sz="4600" dirty="0">
                <a:cs typeface="Calibri" panose="020F0502020204030204" pitchFamily="34" charset="0"/>
              </a:rPr>
              <a:t>Cars24 Data Analysis</a:t>
            </a:r>
            <a:endParaRPr lang="en-US" sz="4600" dirty="0">
              <a:cs typeface="Calibri" panose="020F0502020204030204" pitchFamily="34" charset="0"/>
            </a:endParaRP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061915"/>
            <a:ext cx="2507926" cy="2713458"/>
          </a:xfrm>
        </p:spPr>
        <p:txBody>
          <a:bodyPr/>
          <a:lstStyle/>
          <a:p>
            <a:r>
              <a:rPr lang="en-US" sz="2200" dirty="0">
                <a:cs typeface="Calibri" panose="020F0502020204030204" pitchFamily="34" charset="0"/>
              </a:rPr>
              <a:t>Aamir Rabbani</a:t>
            </a:r>
          </a:p>
          <a:p>
            <a:r>
              <a:rPr lang="en-US" sz="2200" dirty="0">
                <a:cs typeface="Calibri" panose="020F0502020204030204" pitchFamily="34" charset="0"/>
              </a:rPr>
              <a:t>Gaurav Yadav</a:t>
            </a:r>
          </a:p>
          <a:p>
            <a:r>
              <a:rPr lang="en-US" sz="2200" dirty="0" err="1">
                <a:cs typeface="Calibri" panose="020F0502020204030204" pitchFamily="34" charset="0"/>
              </a:rPr>
              <a:t>Parivesh</a:t>
            </a:r>
            <a:r>
              <a:rPr lang="en-US" sz="2200" dirty="0">
                <a:cs typeface="Calibri" panose="020F0502020204030204" pitchFamily="34" charset="0"/>
              </a:rPr>
              <a:t> Khatri</a:t>
            </a:r>
          </a:p>
          <a:p>
            <a:r>
              <a:rPr lang="en-US" sz="2200" dirty="0">
                <a:cs typeface="Calibri" panose="020F0502020204030204" pitchFamily="34" charset="0"/>
              </a:rPr>
              <a:t>Ruchi Mishra</a:t>
            </a:r>
          </a:p>
          <a:p>
            <a:r>
              <a:rPr lang="en-US" sz="2200" dirty="0" err="1">
                <a:cs typeface="Calibri" panose="020F0502020204030204" pitchFamily="34" charset="0"/>
              </a:rPr>
              <a:t>Sejal</a:t>
            </a:r>
            <a:r>
              <a:rPr lang="en-US" sz="2200" dirty="0">
                <a:cs typeface="Calibri" panose="020F0502020204030204" pitchFamily="34" charset="0"/>
              </a:rPr>
              <a:t> Prasad</a:t>
            </a:r>
          </a:p>
          <a:p>
            <a:endParaRPr lang="en-US" sz="2200" dirty="0">
              <a:cs typeface="Calibri" panose="020F0502020204030204" pitchFamily="34" charset="0"/>
            </a:endParaRP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cstate="print">
            <a:extLst>
              <a:ext uri="{28A0092B-C50C-407E-A947-70E740481C1C}">
                <a14:useLocalDpi xmlns:a14="http://schemas.microsoft.com/office/drawing/2010/main"/>
              </a:ext>
            </a:extLst>
          </a:blip>
          <a:srcRect/>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4" name="Title 6">
            <a:extLst>
              <a:ext uri="{FF2B5EF4-FFF2-40B4-BE49-F238E27FC236}">
                <a16:creationId xmlns:a16="http://schemas.microsoft.com/office/drawing/2014/main" id="{AD27450A-2D5A-1472-9601-A3AF9E441F13}"/>
              </a:ext>
            </a:extLst>
          </p:cNvPr>
          <p:cNvSpPr txBox="1">
            <a:spLocks/>
          </p:cNvSpPr>
          <p:nvPr/>
        </p:nvSpPr>
        <p:spPr>
          <a:xfrm>
            <a:off x="1383775" y="1412215"/>
            <a:ext cx="5257793" cy="25648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just"/>
            <a:r>
              <a:rPr lang="en-US" sz="2200" dirty="0">
                <a:latin typeface="+mn-lt"/>
                <a:cs typeface="Calibri" panose="020F0502020204030204" pitchFamily="34" charset="0"/>
              </a:rPr>
              <a:t>Overview:</a:t>
            </a:r>
          </a:p>
          <a:p>
            <a:pPr algn="just"/>
            <a:endParaRPr lang="en-US" sz="2200" i="0" dirty="0">
              <a:effectLst/>
              <a:latin typeface="+mn-lt"/>
              <a:cs typeface="Calibri" panose="020F0502020204030204" pitchFamily="34" charset="0"/>
            </a:endParaRPr>
          </a:p>
          <a:p>
            <a:pPr algn="just"/>
            <a:r>
              <a:rPr lang="en-US" sz="2200" b="0" i="0" dirty="0">
                <a:effectLst/>
                <a:latin typeface="+mn-lt"/>
                <a:cs typeface="Calibri" panose="020F0502020204030204" pitchFamily="34" charset="0"/>
              </a:rPr>
              <a:t>The purpose of this project is to analyze car pricing data to gain insights into trends, patterns, and factors influencing car prices in the market.</a:t>
            </a:r>
            <a:endParaRPr lang="en-US" sz="2200" dirty="0">
              <a:latin typeface="+mn-lt"/>
              <a:cs typeface="Calibri" panose="020F0502020204030204" pitchFamily="34" charset="0"/>
            </a:endParaRPr>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mc:Choice xmlns:p14="http://schemas.microsoft.com/office/powerpoint/2010/main" Requires="p14">
      <p:transition spd="slow" p14:dur="1300" advTm="15000">
        <p14:reveal/>
      </p:transition>
    </mc:Choice>
    <mc:Fallback>
      <p:transition spd="slow" advTm="1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9CC55-3B2A-4B17-87DA-21D4A68334F6}"/>
            </a:ext>
          </a:extLst>
        </p:cNvPr>
        <p:cNvGrpSpPr/>
        <p:nvPr/>
      </p:nvGrpSpPr>
      <p:grpSpPr>
        <a:xfrm>
          <a:off x="0" y="0"/>
          <a:ext cx="0" cy="0"/>
          <a:chOff x="0" y="0"/>
          <a:chExt cx="0" cy="0"/>
        </a:xfrm>
      </p:grpSpPr>
      <p:sp>
        <p:nvSpPr>
          <p:cNvPr id="3" name="Title 9">
            <a:extLst>
              <a:ext uri="{FF2B5EF4-FFF2-40B4-BE49-F238E27FC236}">
                <a16:creationId xmlns:a16="http://schemas.microsoft.com/office/drawing/2014/main" id="{1AC6A4B4-0DD8-5047-D417-CC2393686029}"/>
              </a:ext>
            </a:extLst>
          </p:cNvPr>
          <p:cNvSpPr txBox="1">
            <a:spLocks/>
          </p:cNvSpPr>
          <p:nvPr/>
        </p:nvSpPr>
        <p:spPr>
          <a:xfrm>
            <a:off x="1181099" y="312420"/>
            <a:ext cx="9890761" cy="7995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just"/>
            <a:r>
              <a:rPr lang="en-US" sz="1600" dirty="0"/>
              <a:t>1. Can you provide information on the least expensive and most expensive cars for each brand available at CARS24, along with their </a:t>
            </a:r>
            <a:r>
              <a:rPr lang="en-US" sz="1600" dirty="0">
                <a:solidFill>
                  <a:srgbClr val="EB5757"/>
                </a:solidFill>
                <a:effectLst/>
                <a:latin typeface="SFMono-Regular"/>
              </a:rPr>
              <a:t>specifications</a:t>
            </a:r>
            <a:r>
              <a:rPr lang="en-US" sz="1600" dirty="0"/>
              <a:t>?</a:t>
            </a:r>
          </a:p>
        </p:txBody>
      </p:sp>
      <p:sp>
        <p:nvSpPr>
          <p:cNvPr id="7" name="Text Placeholder 42">
            <a:extLst>
              <a:ext uri="{FF2B5EF4-FFF2-40B4-BE49-F238E27FC236}">
                <a16:creationId xmlns:a16="http://schemas.microsoft.com/office/drawing/2014/main" id="{52CF8B95-38D8-DC26-E27E-0576267A64BB}"/>
              </a:ext>
            </a:extLst>
          </p:cNvPr>
          <p:cNvSpPr txBox="1">
            <a:spLocks/>
          </p:cNvSpPr>
          <p:nvPr/>
        </p:nvSpPr>
        <p:spPr>
          <a:xfrm>
            <a:off x="6224107" y="4640580"/>
            <a:ext cx="4824894" cy="1496695"/>
          </a:xfrm>
          <a:prstGeom prst="rect">
            <a:avLst/>
          </a:prstGeom>
        </p:spPr>
        <p:txBody>
          <a:bodyPr vert="horz" lIns="91440" tIns="45720" rIns="91440" bIns="45720" rtlCol="0" anchor="t">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just"/>
            <a:r>
              <a:rPr lang="en-US" sz="1600" dirty="0">
                <a:solidFill>
                  <a:schemeClr val="accent6"/>
                </a:solidFill>
                <a:latin typeface="Söhne"/>
              </a:rPr>
              <a:t>After analyzing the data we came to know that average car prices are continuously increasing as compared to previous year car price for each car brand.</a:t>
            </a:r>
          </a:p>
        </p:txBody>
      </p:sp>
      <p:pic>
        <p:nvPicPr>
          <p:cNvPr id="9" name="Picture 8">
            <a:extLst>
              <a:ext uri="{FF2B5EF4-FFF2-40B4-BE49-F238E27FC236}">
                <a16:creationId xmlns:a16="http://schemas.microsoft.com/office/drawing/2014/main" id="{2E9EB0CF-D6C9-F6E0-C855-FA8F9AA54501}"/>
              </a:ext>
            </a:extLst>
          </p:cNvPr>
          <p:cNvPicPr>
            <a:picLocks noChangeAspect="1"/>
          </p:cNvPicPr>
          <p:nvPr/>
        </p:nvPicPr>
        <p:blipFill>
          <a:blip r:embed="rId3"/>
          <a:stretch>
            <a:fillRect/>
          </a:stretch>
        </p:blipFill>
        <p:spPr>
          <a:xfrm>
            <a:off x="1181100" y="1009100"/>
            <a:ext cx="9829802" cy="1897151"/>
          </a:xfrm>
          <a:prstGeom prst="rect">
            <a:avLst/>
          </a:prstGeom>
        </p:spPr>
      </p:pic>
      <p:sp>
        <p:nvSpPr>
          <p:cNvPr id="13" name="Title 9">
            <a:extLst>
              <a:ext uri="{FF2B5EF4-FFF2-40B4-BE49-F238E27FC236}">
                <a16:creationId xmlns:a16="http://schemas.microsoft.com/office/drawing/2014/main" id="{635D5275-16C1-71F2-1197-1AF76DBDE1C9}"/>
              </a:ext>
            </a:extLst>
          </p:cNvPr>
          <p:cNvSpPr txBox="1">
            <a:spLocks/>
          </p:cNvSpPr>
          <p:nvPr/>
        </p:nvSpPr>
        <p:spPr>
          <a:xfrm>
            <a:off x="1114052" y="3993545"/>
            <a:ext cx="9957808" cy="5098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just"/>
            <a:r>
              <a:rPr lang="en-US" sz="1600" dirty="0"/>
              <a:t>2. CARS 24 Manager wants you to compare the average prices of cars from each brand this year to those from last year.</a:t>
            </a:r>
          </a:p>
        </p:txBody>
      </p:sp>
      <p:sp>
        <p:nvSpPr>
          <p:cNvPr id="16" name="Text Placeholder 42">
            <a:extLst>
              <a:ext uri="{FF2B5EF4-FFF2-40B4-BE49-F238E27FC236}">
                <a16:creationId xmlns:a16="http://schemas.microsoft.com/office/drawing/2014/main" id="{F261BAAB-2F63-D2AA-3383-DB70CDA90080}"/>
              </a:ext>
            </a:extLst>
          </p:cNvPr>
          <p:cNvSpPr txBox="1">
            <a:spLocks/>
          </p:cNvSpPr>
          <p:nvPr/>
        </p:nvSpPr>
        <p:spPr>
          <a:xfrm>
            <a:off x="1114051" y="2986261"/>
            <a:ext cx="9888485" cy="927274"/>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dirty="0">
                <a:latin typeface="Söhne"/>
              </a:rPr>
              <a:t>After analyzing least and most expensive cars by brand it can be seen that</a:t>
            </a:r>
            <a:r>
              <a:rPr lang="en-US" sz="1600" b="0" i="0" dirty="0">
                <a:effectLst/>
                <a:latin typeface="Söhne"/>
              </a:rPr>
              <a:t> some brands may have higher average prices due to factors such as brand reputation, vehicle features, and market demand like as per the analysis Toyota has the most expensive cars and Maruti has the least expensive cars.</a:t>
            </a:r>
          </a:p>
        </p:txBody>
      </p:sp>
      <p:pic>
        <p:nvPicPr>
          <p:cNvPr id="18" name="Picture 17">
            <a:extLst>
              <a:ext uri="{FF2B5EF4-FFF2-40B4-BE49-F238E27FC236}">
                <a16:creationId xmlns:a16="http://schemas.microsoft.com/office/drawing/2014/main" id="{7EA92B88-7D2C-9A8A-1E4B-D4D9117D3C41}"/>
              </a:ext>
            </a:extLst>
          </p:cNvPr>
          <p:cNvPicPr>
            <a:picLocks noChangeAspect="1"/>
          </p:cNvPicPr>
          <p:nvPr/>
        </p:nvPicPr>
        <p:blipFill>
          <a:blip r:embed="rId4"/>
          <a:stretch>
            <a:fillRect/>
          </a:stretch>
        </p:blipFill>
        <p:spPr>
          <a:xfrm>
            <a:off x="1181099" y="4640580"/>
            <a:ext cx="4368638" cy="1810003"/>
          </a:xfrm>
          <a:prstGeom prst="rect">
            <a:avLst/>
          </a:prstGeom>
        </p:spPr>
      </p:pic>
    </p:spTree>
    <p:extLst>
      <p:ext uri="{BB962C8B-B14F-4D97-AF65-F5344CB8AC3E}">
        <p14:creationId xmlns:p14="http://schemas.microsoft.com/office/powerpoint/2010/main" val="861700442"/>
      </p:ext>
    </p:extLst>
  </p:cSld>
  <p:clrMapOvr>
    <a:masterClrMapping/>
  </p:clrMapOvr>
  <mc:AlternateContent xmlns:mc="http://schemas.openxmlformats.org/markup-compatibility/2006" xmlns:p14="http://schemas.microsoft.com/office/powerpoint/2010/main">
    <mc:Choice Requires="p14">
      <p:transition spd="slow" p14:dur="1300" advTm="20000">
        <p14:reveal/>
      </p:transition>
    </mc:Choice>
    <mc:Fallback xmlns="">
      <p:transition spd="slow" advTm="2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58673-873D-6E4D-E0E3-4C7692023949}"/>
            </a:ext>
          </a:extLst>
        </p:cNvPr>
        <p:cNvGrpSpPr/>
        <p:nvPr/>
      </p:nvGrpSpPr>
      <p:grpSpPr>
        <a:xfrm>
          <a:off x="0" y="0"/>
          <a:ext cx="0" cy="0"/>
          <a:chOff x="0" y="0"/>
          <a:chExt cx="0" cy="0"/>
        </a:xfrm>
      </p:grpSpPr>
      <p:sp>
        <p:nvSpPr>
          <p:cNvPr id="60" name="Title 59">
            <a:extLst>
              <a:ext uri="{FF2B5EF4-FFF2-40B4-BE49-F238E27FC236}">
                <a16:creationId xmlns:a16="http://schemas.microsoft.com/office/drawing/2014/main" id="{6E62A50E-D751-66D2-B70B-1B0BFE360748}"/>
              </a:ext>
            </a:extLst>
          </p:cNvPr>
          <p:cNvSpPr>
            <a:spLocks noGrp="1"/>
          </p:cNvSpPr>
          <p:nvPr>
            <p:ph type="title"/>
          </p:nvPr>
        </p:nvSpPr>
        <p:spPr>
          <a:xfrm>
            <a:off x="4550704" y="487769"/>
            <a:ext cx="6599429" cy="721901"/>
          </a:xfrm>
        </p:spPr>
        <p:txBody>
          <a:bodyPr/>
          <a:lstStyle/>
          <a:p>
            <a:r>
              <a:rPr lang="en-US" sz="4600" dirty="0"/>
              <a:t>Conclusion</a:t>
            </a:r>
          </a:p>
        </p:txBody>
      </p:sp>
      <p:pic>
        <p:nvPicPr>
          <p:cNvPr id="26" name="Picture Placeholder 25" descr="Layout of website design sketches on white paper">
            <a:extLst>
              <a:ext uri="{FF2B5EF4-FFF2-40B4-BE49-F238E27FC236}">
                <a16:creationId xmlns:a16="http://schemas.microsoft.com/office/drawing/2014/main" id="{B9E5DD24-6067-8724-3D04-46D38B24FFFF}"/>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2392EBE6-DBCB-CDA1-9127-8BE4FDF0FDCD}"/>
              </a:ext>
            </a:extLst>
          </p:cNvPr>
          <p:cNvSpPr>
            <a:spLocks noGrp="1"/>
          </p:cNvSpPr>
          <p:nvPr>
            <p:ph type="body" sz="quarter" idx="27"/>
          </p:nvPr>
        </p:nvSpPr>
        <p:spPr>
          <a:xfrm>
            <a:off x="4550705" y="1200103"/>
            <a:ext cx="2852630" cy="334074"/>
          </a:xfrm>
        </p:spPr>
        <p:txBody>
          <a:bodyPr/>
          <a:lstStyle/>
          <a:p>
            <a:r>
              <a:rPr lang="en-US" dirty="0"/>
              <a:t>Summary</a:t>
            </a:r>
          </a:p>
        </p:txBody>
      </p:sp>
      <p:sp>
        <p:nvSpPr>
          <p:cNvPr id="43" name="Text Placeholder 42">
            <a:extLst>
              <a:ext uri="{FF2B5EF4-FFF2-40B4-BE49-F238E27FC236}">
                <a16:creationId xmlns:a16="http://schemas.microsoft.com/office/drawing/2014/main" id="{BE262732-21A4-1AA9-4571-88F227F32E71}"/>
              </a:ext>
            </a:extLst>
          </p:cNvPr>
          <p:cNvSpPr>
            <a:spLocks noGrp="1"/>
          </p:cNvSpPr>
          <p:nvPr>
            <p:ph type="body" sz="quarter" idx="28"/>
          </p:nvPr>
        </p:nvSpPr>
        <p:spPr>
          <a:xfrm>
            <a:off x="4550705" y="1547625"/>
            <a:ext cx="2775512" cy="4216816"/>
          </a:xfrm>
        </p:spPr>
        <p:txBody>
          <a:bodyPr/>
          <a:lstStyle/>
          <a:p>
            <a:pPr algn="just"/>
            <a:r>
              <a:rPr lang="en-US" sz="1600" b="0" i="0" dirty="0">
                <a:effectLst/>
                <a:latin typeface="Söhne"/>
              </a:rPr>
              <a:t>In conclusion, some brands may have higher average prices due to factors such as brand reputation, vehicle features, and market demand like as per the analysis Toyota has the most expensive cars and Maruti has the least expensive cars.</a:t>
            </a:r>
          </a:p>
          <a:p>
            <a:pPr algn="just"/>
            <a:r>
              <a:rPr lang="en-US" sz="1600" b="0" i="0" dirty="0">
                <a:effectLst/>
                <a:latin typeface="Söhne"/>
              </a:rPr>
              <a:t>It also concludes that as per the fuel types Petrol is most preferable type among the people and least preferable fuel type is CNG.</a:t>
            </a:r>
          </a:p>
        </p:txBody>
      </p:sp>
      <p:sp>
        <p:nvSpPr>
          <p:cNvPr id="44" name="Text Placeholder 43">
            <a:extLst>
              <a:ext uri="{FF2B5EF4-FFF2-40B4-BE49-F238E27FC236}">
                <a16:creationId xmlns:a16="http://schemas.microsoft.com/office/drawing/2014/main" id="{3F01CFE5-0C76-CBD8-DD2B-F3B1580314B4}"/>
              </a:ext>
            </a:extLst>
          </p:cNvPr>
          <p:cNvSpPr>
            <a:spLocks noGrp="1"/>
          </p:cNvSpPr>
          <p:nvPr>
            <p:ph type="body" sz="quarter" idx="53"/>
          </p:nvPr>
        </p:nvSpPr>
        <p:spPr>
          <a:xfrm>
            <a:off x="7811506" y="1534177"/>
            <a:ext cx="3106210" cy="3243564"/>
          </a:xfrm>
        </p:spPr>
        <p:txBody>
          <a:bodyPr/>
          <a:lstStyle/>
          <a:p>
            <a:pPr algn="just"/>
            <a:r>
              <a:rPr lang="en-US" sz="1600" b="1" dirty="0">
                <a:latin typeface="Söhne"/>
              </a:rPr>
              <a:t>Following are the challenges that we have faced during the project analysis</a:t>
            </a:r>
            <a:endParaRPr lang="en-US" sz="1600" b="1" i="0" dirty="0">
              <a:effectLst/>
              <a:latin typeface="Söhne"/>
            </a:endParaRPr>
          </a:p>
          <a:p>
            <a:pPr algn="just"/>
            <a:endParaRPr lang="en-US" sz="1600" b="0" i="0" dirty="0">
              <a:effectLst/>
              <a:latin typeface="Söhne"/>
            </a:endParaRPr>
          </a:p>
          <a:p>
            <a:pPr marL="285750" indent="-285750" algn="just">
              <a:buFont typeface="Arial" panose="020B0604020202020204" pitchFamily="34" charset="0"/>
              <a:buChar char="•"/>
            </a:pPr>
            <a:r>
              <a:rPr lang="en-US" sz="1600" dirty="0">
                <a:latin typeface="Söhne"/>
              </a:rPr>
              <a:t>To understand website structure</a:t>
            </a:r>
          </a:p>
          <a:p>
            <a:pPr marL="285750" indent="-285750" algn="just">
              <a:buFont typeface="Arial" panose="020B0604020202020204" pitchFamily="34" charset="0"/>
              <a:buChar char="•"/>
            </a:pPr>
            <a:r>
              <a:rPr lang="en-US" sz="1600" dirty="0">
                <a:latin typeface="Söhne"/>
              </a:rPr>
              <a:t>Understanding the HTML structure and identifying the specific elements to extract the data</a:t>
            </a:r>
          </a:p>
          <a:p>
            <a:pPr marL="285750" indent="-285750" algn="just">
              <a:buFont typeface="Arial" panose="020B0604020202020204" pitchFamily="34" charset="0"/>
              <a:buChar char="•"/>
            </a:pPr>
            <a:r>
              <a:rPr lang="en-US" sz="1600" dirty="0">
                <a:latin typeface="Söhne"/>
              </a:rPr>
              <a:t>Legal and ethical issues</a:t>
            </a:r>
          </a:p>
          <a:p>
            <a:pPr marL="285750" indent="-285750" algn="just">
              <a:buFont typeface="Arial" panose="020B0604020202020204" pitchFamily="34" charset="0"/>
              <a:buChar char="•"/>
            </a:pPr>
            <a:r>
              <a:rPr lang="en-US" sz="1600" dirty="0">
                <a:latin typeface="Söhne"/>
              </a:rPr>
              <a:t>Creating some meaningful insights</a:t>
            </a:r>
            <a:endParaRPr lang="en-US" sz="1600" dirty="0"/>
          </a:p>
        </p:txBody>
      </p:sp>
      <p:sp>
        <p:nvSpPr>
          <p:cNvPr id="2" name="Text Placeholder 36">
            <a:extLst>
              <a:ext uri="{FF2B5EF4-FFF2-40B4-BE49-F238E27FC236}">
                <a16:creationId xmlns:a16="http://schemas.microsoft.com/office/drawing/2014/main" id="{80BF542E-E4EA-CA0F-335E-4AFA28D8EB71}"/>
              </a:ext>
            </a:extLst>
          </p:cNvPr>
          <p:cNvSpPr txBox="1">
            <a:spLocks/>
          </p:cNvSpPr>
          <p:nvPr/>
        </p:nvSpPr>
        <p:spPr>
          <a:xfrm>
            <a:off x="7811505" y="1179409"/>
            <a:ext cx="2985024" cy="334075"/>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Challenges</a:t>
            </a:r>
          </a:p>
        </p:txBody>
      </p:sp>
      <p:sp>
        <p:nvSpPr>
          <p:cNvPr id="3" name="Text Placeholder 36">
            <a:extLst>
              <a:ext uri="{FF2B5EF4-FFF2-40B4-BE49-F238E27FC236}">
                <a16:creationId xmlns:a16="http://schemas.microsoft.com/office/drawing/2014/main" id="{EA7D6A1E-A26F-D945-7C74-5FE206055390}"/>
              </a:ext>
            </a:extLst>
          </p:cNvPr>
          <p:cNvSpPr txBox="1">
            <a:spLocks/>
          </p:cNvSpPr>
          <p:nvPr/>
        </p:nvSpPr>
        <p:spPr>
          <a:xfrm>
            <a:off x="4550704" y="5143502"/>
            <a:ext cx="6367012" cy="1295310"/>
          </a:xfrm>
          <a:prstGeom prst="rect">
            <a:avLst/>
          </a:prstGeom>
        </p:spPr>
        <p:txBody>
          <a:bodyPr vert="horz" lIns="91440" tIns="45720" rIns="91440" bIns="45720" numCol="1"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Lessons learned</a:t>
            </a:r>
          </a:p>
          <a:p>
            <a:pPr algn="just"/>
            <a:r>
              <a:rPr lang="en-US" sz="1600" b="0" dirty="0">
                <a:latin typeface="Sohne"/>
              </a:rPr>
              <a:t>Understanding data sources, Web scraping techniques, Data cleaning and preprocessing,  SQL data analysis, Excel dashboard development, Presentation, Team work</a:t>
            </a:r>
          </a:p>
        </p:txBody>
      </p:sp>
    </p:spTree>
    <p:extLst>
      <p:ext uri="{BB962C8B-B14F-4D97-AF65-F5344CB8AC3E}">
        <p14:creationId xmlns:p14="http://schemas.microsoft.com/office/powerpoint/2010/main" val="1419986279"/>
      </p:ext>
    </p:extLst>
  </p:cSld>
  <p:clrMapOvr>
    <a:masterClrMapping/>
  </p:clrMapOvr>
  <mc:AlternateContent xmlns:mc="http://schemas.openxmlformats.org/markup-compatibility/2006" xmlns:p14="http://schemas.microsoft.com/office/powerpoint/2010/main">
    <mc:Choice Requires="p14">
      <p:transition spd="slow" p14:dur="1300" advTm="50000">
        <p14:reveal/>
      </p:transition>
    </mc:Choice>
    <mc:Fallback xmlns="">
      <p:transition spd="slow" advTm="5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58F8B-ECA8-52A4-7294-327F0043303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C20282C-A53A-7E11-8A7D-C4C64322E453}"/>
              </a:ext>
            </a:extLst>
          </p:cNvPr>
          <p:cNvSpPr>
            <a:spLocks noGrp="1"/>
          </p:cNvSpPr>
          <p:nvPr>
            <p:ph type="title"/>
          </p:nvPr>
        </p:nvSpPr>
        <p:spPr>
          <a:xfrm>
            <a:off x="6099079" y="2210524"/>
            <a:ext cx="4518122" cy="4007396"/>
          </a:xfrm>
        </p:spPr>
        <p:txBody>
          <a:bodyPr anchor="t"/>
          <a:lstStyle/>
          <a:p>
            <a:pPr algn="just"/>
            <a:r>
              <a:rPr lang="en-US" sz="1800" b="0" i="0" dirty="0">
                <a:effectLst/>
                <a:latin typeface="Söhne"/>
              </a:rPr>
              <a:t>After analyzing the Cars24 data</a:t>
            </a:r>
            <a:br>
              <a:rPr lang="en-US" sz="1800" b="0" i="0" dirty="0">
                <a:effectLst/>
                <a:latin typeface="Söhne"/>
              </a:rPr>
            </a:br>
            <a:r>
              <a:rPr lang="en-US" sz="1800" b="0" i="0" dirty="0">
                <a:effectLst/>
                <a:latin typeface="Söhne"/>
              </a:rPr>
              <a:t>through different columns like Brand, Car prices, </a:t>
            </a:r>
            <a:r>
              <a:rPr lang="en-US" sz="1800" b="0" dirty="0">
                <a:latin typeface="Söhne"/>
              </a:rPr>
              <a:t>Car </a:t>
            </a:r>
            <a:r>
              <a:rPr lang="en-US" sz="1800" b="0" dirty="0" err="1">
                <a:latin typeface="Söhne"/>
              </a:rPr>
              <a:t>emi</a:t>
            </a:r>
            <a:r>
              <a:rPr lang="en-US" sz="1800" b="0" dirty="0">
                <a:latin typeface="Söhne"/>
              </a:rPr>
              <a:t>, Fuel type, location </a:t>
            </a:r>
            <a:r>
              <a:rPr lang="en-US" sz="1800" b="0" dirty="0" err="1">
                <a:latin typeface="Söhne"/>
              </a:rPr>
              <a:t>etc</a:t>
            </a:r>
            <a:r>
              <a:rPr lang="en-US" sz="1800" b="0" dirty="0">
                <a:latin typeface="Söhne"/>
              </a:rPr>
              <a:t>; customers requirements can be understandable  </a:t>
            </a:r>
            <a:r>
              <a:rPr lang="en-US" sz="1800" b="0" i="0" dirty="0">
                <a:effectLst/>
                <a:latin typeface="Söhne"/>
              </a:rPr>
              <a:t>and based on that better services and offerings can be provided to the various customers as per their needs.</a:t>
            </a:r>
            <a:br>
              <a:rPr lang="en-US" sz="1800" b="0" i="0" dirty="0">
                <a:effectLst/>
                <a:latin typeface="Söhne"/>
              </a:rPr>
            </a:br>
            <a:br>
              <a:rPr lang="en-US" sz="1800" b="0" i="0" dirty="0">
                <a:effectLst/>
                <a:latin typeface="Söhne"/>
              </a:rPr>
            </a:br>
            <a:r>
              <a:rPr lang="en-US" sz="1800" b="0" i="0" dirty="0">
                <a:effectLst/>
                <a:latin typeface="Söhne"/>
              </a:rPr>
              <a:t>Based on the analysis it can be suggested to expand into new markets, introducing new product lines, optimizing pricing strategies, improving customer service, and more.</a:t>
            </a:r>
            <a:endParaRPr lang="en-US" sz="1800" dirty="0"/>
          </a:p>
        </p:txBody>
      </p:sp>
      <p:sp>
        <p:nvSpPr>
          <p:cNvPr id="2" name="Title 59">
            <a:extLst>
              <a:ext uri="{FF2B5EF4-FFF2-40B4-BE49-F238E27FC236}">
                <a16:creationId xmlns:a16="http://schemas.microsoft.com/office/drawing/2014/main" id="{4E51643B-43FA-25C4-ADCF-2BFF1F5F0E4E}"/>
              </a:ext>
            </a:extLst>
          </p:cNvPr>
          <p:cNvSpPr txBox="1">
            <a:spLocks/>
          </p:cNvSpPr>
          <p:nvPr/>
        </p:nvSpPr>
        <p:spPr>
          <a:xfrm>
            <a:off x="6095999" y="1070699"/>
            <a:ext cx="4672693" cy="7219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4600" dirty="0"/>
              <a:t>Future work</a:t>
            </a:r>
          </a:p>
        </p:txBody>
      </p:sp>
    </p:spTree>
    <p:extLst>
      <p:ext uri="{BB962C8B-B14F-4D97-AF65-F5344CB8AC3E}">
        <p14:creationId xmlns:p14="http://schemas.microsoft.com/office/powerpoint/2010/main" val="2162239855"/>
      </p:ext>
    </p:extLst>
  </p:cSld>
  <p:clrMapOvr>
    <a:masterClrMapping/>
  </p:clrMapOvr>
  <mc:AlternateContent xmlns:mc="http://schemas.openxmlformats.org/markup-compatibility/2006" xmlns:p14="http://schemas.microsoft.com/office/powerpoint/2010/main">
    <mc:Choice Requires="p14">
      <p:transition spd="slow" p14:dur="1300" advTm="45000">
        <p14:reveal/>
      </p:transition>
    </mc:Choice>
    <mc:Fallback xmlns="">
      <p:transition spd="slow" advTm="4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sz="4600" dirty="0"/>
              <a:t>Thank you</a:t>
            </a:r>
          </a:p>
        </p:txBody>
      </p:sp>
      <p:pic>
        <p:nvPicPr>
          <p:cNvPr id="14" name="Picture Placeholder 13">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a:blip r:embed="rId3"/>
          <a:srcRect/>
          <a:stretch/>
        </p:blipFill>
        <p:spPr/>
      </p:pic>
      <p:pic>
        <p:nvPicPr>
          <p:cNvPr id="16" name="Picture Placeholder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a:blip r:embed="rId4"/>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a:srcRect/>
          <a:stretch/>
        </p:blipFill>
        <p:spPr/>
      </p:pic>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slow" p14:dur="1300" advTm="5000">
        <p14:reveal/>
      </p:transition>
    </mc:Choice>
    <mc:Fallback xmlns="">
      <p:transition spd="slow"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B72E9-E4F3-0427-1BA2-A5D71EC8AE55}"/>
            </a:ext>
          </a:extLst>
        </p:cNvPr>
        <p:cNvGrpSpPr/>
        <p:nvPr/>
      </p:nvGrpSpPr>
      <p:grpSpPr>
        <a:xfrm>
          <a:off x="0" y="0"/>
          <a:ext cx="0" cy="0"/>
          <a:chOff x="0" y="0"/>
          <a:chExt cx="0" cy="0"/>
        </a:xfrm>
      </p:grpSpPr>
      <p:sp>
        <p:nvSpPr>
          <p:cNvPr id="60" name="Title 59">
            <a:extLst>
              <a:ext uri="{FF2B5EF4-FFF2-40B4-BE49-F238E27FC236}">
                <a16:creationId xmlns:a16="http://schemas.microsoft.com/office/drawing/2014/main" id="{56E76D1B-135F-8786-18D3-F4FEB2D9E139}"/>
              </a:ext>
            </a:extLst>
          </p:cNvPr>
          <p:cNvSpPr>
            <a:spLocks noGrp="1"/>
          </p:cNvSpPr>
          <p:nvPr>
            <p:ph type="title"/>
          </p:nvPr>
        </p:nvSpPr>
        <p:spPr>
          <a:xfrm>
            <a:off x="4550704" y="487769"/>
            <a:ext cx="6599429" cy="721901"/>
          </a:xfrm>
        </p:spPr>
        <p:txBody>
          <a:bodyPr/>
          <a:lstStyle/>
          <a:p>
            <a:r>
              <a:rPr lang="en-US" sz="4600" dirty="0"/>
              <a:t>Introduction</a:t>
            </a:r>
          </a:p>
        </p:txBody>
      </p:sp>
      <p:pic>
        <p:nvPicPr>
          <p:cNvPr id="26" name="Picture Placeholder 25" descr="Layout of website design sketches on white paper">
            <a:extLst>
              <a:ext uri="{FF2B5EF4-FFF2-40B4-BE49-F238E27FC236}">
                <a16:creationId xmlns:a16="http://schemas.microsoft.com/office/drawing/2014/main" id="{2D370DB9-BEE8-94A6-807D-4F5493BECB6A}"/>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F18F6C5B-ED79-A12D-EB27-2DDEADE5A31C}"/>
              </a:ext>
            </a:extLst>
          </p:cNvPr>
          <p:cNvSpPr>
            <a:spLocks noGrp="1"/>
          </p:cNvSpPr>
          <p:nvPr>
            <p:ph type="body" sz="quarter" idx="27"/>
          </p:nvPr>
        </p:nvSpPr>
        <p:spPr>
          <a:xfrm>
            <a:off x="4550705" y="1554433"/>
            <a:ext cx="2852630" cy="587964"/>
          </a:xfrm>
        </p:spPr>
        <p:txBody>
          <a:bodyPr/>
          <a:lstStyle/>
          <a:p>
            <a:r>
              <a:rPr lang="en-US" dirty="0"/>
              <a:t>Brief introduction &amp; Objectives</a:t>
            </a:r>
          </a:p>
        </p:txBody>
      </p:sp>
      <p:sp>
        <p:nvSpPr>
          <p:cNvPr id="43" name="Text Placeholder 42">
            <a:extLst>
              <a:ext uri="{FF2B5EF4-FFF2-40B4-BE49-F238E27FC236}">
                <a16:creationId xmlns:a16="http://schemas.microsoft.com/office/drawing/2014/main" id="{4449F3E4-3456-89BF-168A-C6D5F4CC2145}"/>
              </a:ext>
            </a:extLst>
          </p:cNvPr>
          <p:cNvSpPr>
            <a:spLocks noGrp="1"/>
          </p:cNvSpPr>
          <p:nvPr>
            <p:ph type="body" sz="quarter" idx="28"/>
          </p:nvPr>
        </p:nvSpPr>
        <p:spPr>
          <a:xfrm>
            <a:off x="4550705" y="2153415"/>
            <a:ext cx="2775512" cy="3324450"/>
          </a:xfrm>
        </p:spPr>
        <p:txBody>
          <a:bodyPr/>
          <a:lstStyle/>
          <a:p>
            <a:pPr algn="just"/>
            <a:r>
              <a:rPr lang="en-US" sz="1600" b="0" i="0" dirty="0">
                <a:effectLst/>
                <a:latin typeface="Söhne"/>
              </a:rPr>
              <a:t>The dataset used in this project is sourced from Cars24, a leading platform for buying and selling used cars. It contains detailed information about various car models, including their prices, specifications, </a:t>
            </a:r>
            <a:r>
              <a:rPr lang="en-US" sz="1600" dirty="0" err="1">
                <a:latin typeface="Söhne"/>
              </a:rPr>
              <a:t>km_driven</a:t>
            </a:r>
            <a:r>
              <a:rPr lang="en-US" sz="1600" b="0" i="0" dirty="0">
                <a:effectLst/>
                <a:latin typeface="Söhne"/>
              </a:rPr>
              <a:t>, owner type, and more.</a:t>
            </a:r>
          </a:p>
          <a:p>
            <a:pPr algn="just"/>
            <a:endParaRPr lang="en-US" sz="1600" dirty="0">
              <a:latin typeface="Söhne"/>
            </a:endParaRPr>
          </a:p>
          <a:p>
            <a:pPr algn="just"/>
            <a:r>
              <a:rPr lang="en-US" sz="1600" b="0" i="0" dirty="0">
                <a:effectLst/>
                <a:latin typeface="Söhne"/>
              </a:rPr>
              <a:t>The primary objective of this project is to analyze car pricing data to uncover trends, patterns, and insights that can be valuable for car buyers, sellers, and industry stakeholders.</a:t>
            </a:r>
            <a:endParaRPr lang="en-US" sz="1600" dirty="0"/>
          </a:p>
        </p:txBody>
      </p:sp>
      <p:sp>
        <p:nvSpPr>
          <p:cNvPr id="44" name="Text Placeholder 43">
            <a:extLst>
              <a:ext uri="{FF2B5EF4-FFF2-40B4-BE49-F238E27FC236}">
                <a16:creationId xmlns:a16="http://schemas.microsoft.com/office/drawing/2014/main" id="{C096C632-2986-9CC6-453A-4AEB0C20165A}"/>
              </a:ext>
            </a:extLst>
          </p:cNvPr>
          <p:cNvSpPr>
            <a:spLocks noGrp="1"/>
          </p:cNvSpPr>
          <p:nvPr>
            <p:ph type="body" sz="quarter" idx="53"/>
          </p:nvPr>
        </p:nvSpPr>
        <p:spPr>
          <a:xfrm>
            <a:off x="7811506" y="1888507"/>
            <a:ext cx="3106210" cy="4481724"/>
          </a:xfrm>
        </p:spPr>
        <p:txBody>
          <a:bodyPr/>
          <a:lstStyle/>
          <a:p>
            <a:pPr algn="just"/>
            <a:r>
              <a:rPr lang="en-US" sz="1600" b="1" i="0" dirty="0">
                <a:effectLst/>
                <a:latin typeface="Söhne"/>
              </a:rPr>
              <a:t>Analyzing car pricing data is crucial for several reasons:</a:t>
            </a:r>
          </a:p>
          <a:p>
            <a:pPr algn="just"/>
            <a:endParaRPr lang="en-US" sz="1600" b="0" i="0" dirty="0">
              <a:effectLst/>
              <a:latin typeface="Söhne"/>
            </a:endParaRPr>
          </a:p>
          <a:p>
            <a:pPr algn="just">
              <a:buFont typeface="+mj-lt"/>
              <a:buAutoNum type="arabicPeriod"/>
            </a:pPr>
            <a:r>
              <a:rPr lang="en-US" sz="1600" b="1" i="0" dirty="0">
                <a:effectLst/>
                <a:latin typeface="Söhne"/>
              </a:rPr>
              <a:t>Informed Decision-Making:</a:t>
            </a:r>
            <a:r>
              <a:rPr lang="en-US" sz="1600" b="0" i="0" dirty="0">
                <a:effectLst/>
                <a:latin typeface="Söhne"/>
              </a:rPr>
              <a:t> It helps prospective car buyers make informed decisions by understanding market trends and pricing dynamics.</a:t>
            </a:r>
          </a:p>
          <a:p>
            <a:pPr algn="just">
              <a:buFont typeface="+mj-lt"/>
              <a:buAutoNum type="arabicPeriod"/>
            </a:pPr>
            <a:r>
              <a:rPr lang="en-US" sz="1600" b="1" i="0" dirty="0">
                <a:effectLst/>
                <a:latin typeface="Söhne"/>
              </a:rPr>
              <a:t>Competitive Advantage:</a:t>
            </a:r>
            <a:r>
              <a:rPr lang="en-US" sz="1600" b="0" i="0" dirty="0">
                <a:effectLst/>
                <a:latin typeface="Söhne"/>
              </a:rPr>
              <a:t> For car sellers and dealerships, it provides insights into competitive pricing strategies and market positioning.</a:t>
            </a:r>
          </a:p>
          <a:p>
            <a:pPr algn="just">
              <a:buFont typeface="+mj-lt"/>
              <a:buAutoNum type="arabicPeriod"/>
            </a:pPr>
            <a:r>
              <a:rPr lang="en-US" sz="1600" b="1" i="0" dirty="0">
                <a:effectLst/>
                <a:latin typeface="Söhne"/>
              </a:rPr>
              <a:t>Market Insights:</a:t>
            </a:r>
            <a:r>
              <a:rPr lang="en-US" sz="1600" b="0" i="0" dirty="0">
                <a:effectLst/>
                <a:latin typeface="Söhne"/>
              </a:rPr>
              <a:t> Industry stakeholders can gain valuable market insights to adapt their business strategies, forecast demand, and identify growth opportunities.</a:t>
            </a:r>
          </a:p>
          <a:p>
            <a:pPr algn="just"/>
            <a:endParaRPr lang="en-US" sz="1600" dirty="0"/>
          </a:p>
        </p:txBody>
      </p:sp>
      <p:sp>
        <p:nvSpPr>
          <p:cNvPr id="2" name="Text Placeholder 36">
            <a:extLst>
              <a:ext uri="{FF2B5EF4-FFF2-40B4-BE49-F238E27FC236}">
                <a16:creationId xmlns:a16="http://schemas.microsoft.com/office/drawing/2014/main" id="{64618ED7-0952-5161-5439-1993E95080FF}"/>
              </a:ext>
            </a:extLst>
          </p:cNvPr>
          <p:cNvSpPr txBox="1">
            <a:spLocks/>
          </p:cNvSpPr>
          <p:nvPr/>
        </p:nvSpPr>
        <p:spPr>
          <a:xfrm>
            <a:off x="7811505" y="1279851"/>
            <a:ext cx="2985024" cy="587964"/>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Significance of the Analysis</a:t>
            </a:r>
          </a:p>
        </p:txBody>
      </p:sp>
    </p:spTree>
    <p:extLst>
      <p:ext uri="{BB962C8B-B14F-4D97-AF65-F5344CB8AC3E}">
        <p14:creationId xmlns:p14="http://schemas.microsoft.com/office/powerpoint/2010/main" val="2998057387"/>
      </p:ext>
    </p:extLst>
  </p:cSld>
  <p:clrMapOvr>
    <a:masterClrMapping/>
  </p:clrMapOvr>
  <mc:AlternateContent xmlns:mc="http://schemas.openxmlformats.org/markup-compatibility/2006">
    <mc:Choice xmlns:p14="http://schemas.microsoft.com/office/powerpoint/2010/main" Requires="p14">
      <p:transition spd="slow" p14:dur="1300" advTm="50000">
        <p14:reveal/>
      </p:transition>
    </mc:Choice>
    <mc:Fallback>
      <p:transition spd="slow" advTm="5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CC3D5-B375-E908-C01F-D4451A7094D0}"/>
            </a:ext>
          </a:extLst>
        </p:cNvPr>
        <p:cNvGrpSpPr/>
        <p:nvPr/>
      </p:nvGrpSpPr>
      <p:grpSpPr>
        <a:xfrm>
          <a:off x="0" y="0"/>
          <a:ext cx="0" cy="0"/>
          <a:chOff x="0" y="0"/>
          <a:chExt cx="0" cy="0"/>
        </a:xfrm>
      </p:grpSpPr>
      <p:sp>
        <p:nvSpPr>
          <p:cNvPr id="60" name="Title 59">
            <a:extLst>
              <a:ext uri="{FF2B5EF4-FFF2-40B4-BE49-F238E27FC236}">
                <a16:creationId xmlns:a16="http://schemas.microsoft.com/office/drawing/2014/main" id="{8D213DA7-A447-F9FC-611C-F176F4566BC3}"/>
              </a:ext>
            </a:extLst>
          </p:cNvPr>
          <p:cNvSpPr>
            <a:spLocks noGrp="1"/>
          </p:cNvSpPr>
          <p:nvPr>
            <p:ph type="title"/>
          </p:nvPr>
        </p:nvSpPr>
        <p:spPr>
          <a:xfrm>
            <a:off x="4550704" y="487769"/>
            <a:ext cx="6599429" cy="721901"/>
          </a:xfrm>
        </p:spPr>
        <p:txBody>
          <a:bodyPr/>
          <a:lstStyle/>
          <a:p>
            <a:r>
              <a:rPr lang="en-US" sz="4600" dirty="0"/>
              <a:t>Dataset overview</a:t>
            </a:r>
          </a:p>
        </p:txBody>
      </p:sp>
      <p:pic>
        <p:nvPicPr>
          <p:cNvPr id="26" name="Picture Placeholder 25" descr="Layout of website design sketches on white paper">
            <a:extLst>
              <a:ext uri="{FF2B5EF4-FFF2-40B4-BE49-F238E27FC236}">
                <a16:creationId xmlns:a16="http://schemas.microsoft.com/office/drawing/2014/main" id="{E8CB3D24-2186-2BF2-C669-44A6317D8D56}"/>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95F674D5-F0F5-6490-F657-DFCAC1478F82}"/>
              </a:ext>
            </a:extLst>
          </p:cNvPr>
          <p:cNvSpPr>
            <a:spLocks noGrp="1"/>
          </p:cNvSpPr>
          <p:nvPr>
            <p:ph type="body" sz="quarter" idx="27"/>
          </p:nvPr>
        </p:nvSpPr>
        <p:spPr>
          <a:xfrm>
            <a:off x="4550705" y="1554434"/>
            <a:ext cx="2852630" cy="370532"/>
          </a:xfrm>
        </p:spPr>
        <p:txBody>
          <a:bodyPr/>
          <a:lstStyle/>
          <a:p>
            <a:r>
              <a:rPr lang="en-US" dirty="0"/>
              <a:t>Overview</a:t>
            </a:r>
          </a:p>
        </p:txBody>
      </p:sp>
      <p:sp>
        <p:nvSpPr>
          <p:cNvPr id="43" name="Text Placeholder 42">
            <a:extLst>
              <a:ext uri="{FF2B5EF4-FFF2-40B4-BE49-F238E27FC236}">
                <a16:creationId xmlns:a16="http://schemas.microsoft.com/office/drawing/2014/main" id="{2F029DD7-3B74-530E-0D4C-D44009D31141}"/>
              </a:ext>
            </a:extLst>
          </p:cNvPr>
          <p:cNvSpPr>
            <a:spLocks noGrp="1"/>
          </p:cNvSpPr>
          <p:nvPr>
            <p:ph type="body" sz="quarter" idx="28"/>
          </p:nvPr>
        </p:nvSpPr>
        <p:spPr>
          <a:xfrm>
            <a:off x="4550704" y="2153415"/>
            <a:ext cx="3564595" cy="4216816"/>
          </a:xfrm>
        </p:spPr>
        <p:txBody>
          <a:bodyPr/>
          <a:lstStyle/>
          <a:p>
            <a:pPr marL="0" lvl="1" indent="0" algn="just">
              <a:buNone/>
            </a:pPr>
            <a:r>
              <a:rPr lang="en-US" sz="1600" b="0" i="0" dirty="0">
                <a:effectLst/>
                <a:latin typeface="Söhne"/>
              </a:rPr>
              <a:t>The dataset used for this analysis is sourced from Cars24, a prominent platform for buying and selling used cars. It comprises a comprehensive collection of data points related to various car listings available on the platform.</a:t>
            </a:r>
          </a:p>
          <a:p>
            <a:pPr marL="0" lvl="1" indent="0" algn="just">
              <a:buNone/>
            </a:pPr>
            <a:r>
              <a:rPr lang="en-US" sz="1600" b="0" i="0" dirty="0">
                <a:effectLst/>
                <a:latin typeface="Söhne"/>
              </a:rPr>
              <a:t>The dataset consists of 1103 rows and 13 columns.</a:t>
            </a:r>
          </a:p>
          <a:p>
            <a:pPr marL="0" lvl="1" indent="0" algn="just">
              <a:buNone/>
            </a:pPr>
            <a:r>
              <a:rPr lang="en-US" sz="1600" b="0" i="0" dirty="0">
                <a:effectLst/>
                <a:latin typeface="Söhne"/>
              </a:rPr>
              <a:t>It is structured in a tabular format, typically in CSV (Comma-Separated Values) or Excel format, facilitating easy data manipulation and analysis.</a:t>
            </a:r>
          </a:p>
        </p:txBody>
      </p:sp>
      <p:sp>
        <p:nvSpPr>
          <p:cNvPr id="44" name="Text Placeholder 43">
            <a:extLst>
              <a:ext uri="{FF2B5EF4-FFF2-40B4-BE49-F238E27FC236}">
                <a16:creationId xmlns:a16="http://schemas.microsoft.com/office/drawing/2014/main" id="{9BC2DF61-ED55-13BB-1199-189CF31641A3}"/>
              </a:ext>
            </a:extLst>
          </p:cNvPr>
          <p:cNvSpPr>
            <a:spLocks noGrp="1"/>
          </p:cNvSpPr>
          <p:nvPr>
            <p:ph type="body" sz="quarter" idx="53"/>
          </p:nvPr>
        </p:nvSpPr>
        <p:spPr>
          <a:xfrm>
            <a:off x="8428726" y="1888507"/>
            <a:ext cx="2592324" cy="4481724"/>
          </a:xfrm>
        </p:spPr>
        <p:txBody>
          <a:bodyPr/>
          <a:lstStyle/>
          <a:p>
            <a:pPr algn="l">
              <a:buFont typeface="Arial" panose="020B0604020202020204" pitchFamily="34" charset="0"/>
              <a:buChar char="•"/>
            </a:pPr>
            <a:endParaRPr lang="en-US" sz="1600" b="1" i="0" dirty="0">
              <a:effectLst/>
              <a:latin typeface="Söhne"/>
            </a:endParaRPr>
          </a:p>
          <a:p>
            <a:pPr algn="l">
              <a:buFont typeface="Arial" panose="020B0604020202020204" pitchFamily="34" charset="0"/>
              <a:buChar char="•"/>
            </a:pPr>
            <a:r>
              <a:rPr lang="en-US" sz="1600" dirty="0">
                <a:latin typeface="Söhne"/>
              </a:rPr>
              <a:t>Car Model</a:t>
            </a:r>
          </a:p>
          <a:p>
            <a:pPr algn="l">
              <a:buFont typeface="Arial" panose="020B0604020202020204" pitchFamily="34" charset="0"/>
              <a:buChar char="•"/>
            </a:pPr>
            <a:r>
              <a:rPr lang="en-US" sz="1600" i="0" dirty="0">
                <a:effectLst/>
                <a:latin typeface="Söhne"/>
              </a:rPr>
              <a:t>Car Name</a:t>
            </a:r>
          </a:p>
          <a:p>
            <a:pPr algn="l">
              <a:buFont typeface="Arial" panose="020B0604020202020204" pitchFamily="34" charset="0"/>
              <a:buChar char="•"/>
            </a:pPr>
            <a:r>
              <a:rPr lang="en-US" sz="1600" i="0" dirty="0">
                <a:effectLst/>
                <a:latin typeface="Söhne"/>
              </a:rPr>
              <a:t>Brand</a:t>
            </a:r>
          </a:p>
          <a:p>
            <a:pPr algn="l">
              <a:buFont typeface="Arial" panose="020B0604020202020204" pitchFamily="34" charset="0"/>
              <a:buChar char="•"/>
            </a:pPr>
            <a:r>
              <a:rPr lang="en-US" sz="1600" dirty="0">
                <a:latin typeface="Söhne"/>
              </a:rPr>
              <a:t>Car Transmission</a:t>
            </a:r>
          </a:p>
          <a:p>
            <a:pPr algn="l">
              <a:buFont typeface="Arial" panose="020B0604020202020204" pitchFamily="34" charset="0"/>
              <a:buChar char="•"/>
            </a:pPr>
            <a:r>
              <a:rPr lang="en-US" sz="1600" i="0" dirty="0">
                <a:effectLst/>
                <a:latin typeface="Söhne"/>
              </a:rPr>
              <a:t>KM Driven</a:t>
            </a:r>
          </a:p>
          <a:p>
            <a:pPr algn="l">
              <a:buFont typeface="Arial" panose="020B0604020202020204" pitchFamily="34" charset="0"/>
              <a:buChar char="•"/>
            </a:pPr>
            <a:r>
              <a:rPr lang="en-US" sz="1600" i="0" dirty="0">
                <a:effectLst/>
                <a:latin typeface="Söhne"/>
              </a:rPr>
              <a:t>Owner Type</a:t>
            </a:r>
          </a:p>
          <a:p>
            <a:pPr algn="l">
              <a:buFont typeface="Arial" panose="020B0604020202020204" pitchFamily="34" charset="0"/>
              <a:buChar char="•"/>
            </a:pPr>
            <a:r>
              <a:rPr lang="en-US" sz="1600" i="0" dirty="0">
                <a:effectLst/>
                <a:latin typeface="Söhne"/>
              </a:rPr>
              <a:t>Fuel Type</a:t>
            </a:r>
          </a:p>
          <a:p>
            <a:pPr algn="just">
              <a:buFont typeface="Arial" panose="020B0604020202020204" pitchFamily="34" charset="0"/>
              <a:buChar char="•"/>
            </a:pPr>
            <a:r>
              <a:rPr lang="en-US" sz="1600" dirty="0">
                <a:latin typeface="Söhne"/>
              </a:rPr>
              <a:t>Registration ID</a:t>
            </a:r>
          </a:p>
          <a:p>
            <a:pPr algn="l">
              <a:buFont typeface="Arial" panose="020B0604020202020204" pitchFamily="34" charset="0"/>
              <a:buChar char="•"/>
            </a:pPr>
            <a:r>
              <a:rPr lang="en-US" sz="1600" i="0" dirty="0">
                <a:effectLst/>
                <a:latin typeface="Söhne"/>
              </a:rPr>
              <a:t>Monthly EMI</a:t>
            </a:r>
          </a:p>
          <a:p>
            <a:pPr algn="l">
              <a:buFont typeface="Arial" panose="020B0604020202020204" pitchFamily="34" charset="0"/>
              <a:buChar char="•"/>
            </a:pPr>
            <a:r>
              <a:rPr lang="en-US" sz="1600" dirty="0">
                <a:latin typeface="Söhne"/>
              </a:rPr>
              <a:t>Car Price</a:t>
            </a:r>
          </a:p>
          <a:p>
            <a:pPr algn="l">
              <a:buFont typeface="Arial" panose="020B0604020202020204" pitchFamily="34" charset="0"/>
              <a:buChar char="•"/>
            </a:pPr>
            <a:r>
              <a:rPr lang="en-US" sz="1600" i="0" dirty="0">
                <a:effectLst/>
                <a:latin typeface="Söhne"/>
              </a:rPr>
              <a:t>Down Payment Amount</a:t>
            </a:r>
          </a:p>
          <a:p>
            <a:pPr algn="l">
              <a:buFont typeface="Arial" panose="020B0604020202020204" pitchFamily="34" charset="0"/>
              <a:buChar char="•"/>
            </a:pPr>
            <a:r>
              <a:rPr lang="en-US" sz="1600" i="0" dirty="0">
                <a:effectLst/>
                <a:latin typeface="Söhne"/>
              </a:rPr>
              <a:t>Location</a:t>
            </a:r>
          </a:p>
        </p:txBody>
      </p:sp>
      <p:sp>
        <p:nvSpPr>
          <p:cNvPr id="2" name="Text Placeholder 36">
            <a:extLst>
              <a:ext uri="{FF2B5EF4-FFF2-40B4-BE49-F238E27FC236}">
                <a16:creationId xmlns:a16="http://schemas.microsoft.com/office/drawing/2014/main" id="{AE8592A4-4FE1-0F20-F6D5-00D40208D545}"/>
              </a:ext>
            </a:extLst>
          </p:cNvPr>
          <p:cNvSpPr txBox="1">
            <a:spLocks/>
          </p:cNvSpPr>
          <p:nvPr/>
        </p:nvSpPr>
        <p:spPr>
          <a:xfrm>
            <a:off x="8451585" y="1554431"/>
            <a:ext cx="2985024" cy="370533"/>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columns</a:t>
            </a:r>
          </a:p>
        </p:txBody>
      </p:sp>
    </p:spTree>
    <p:extLst>
      <p:ext uri="{BB962C8B-B14F-4D97-AF65-F5344CB8AC3E}">
        <p14:creationId xmlns:p14="http://schemas.microsoft.com/office/powerpoint/2010/main" val="1694904107"/>
      </p:ext>
    </p:extLst>
  </p:cSld>
  <p:clrMapOvr>
    <a:masterClrMapping/>
  </p:clrMapOvr>
  <mc:AlternateContent xmlns:mc="http://schemas.openxmlformats.org/markup-compatibility/2006">
    <mc:Choice xmlns:p14="http://schemas.microsoft.com/office/powerpoint/2010/main" Requires="p14">
      <p:transition spd="slow" p14:dur="1300" advTm="35000">
        <p14:reveal/>
      </p:transition>
    </mc:Choice>
    <mc:Fallback>
      <p:transition spd="slow" advTm="3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3A264-B930-D3B5-DCE5-80E1DF9DC2AE}"/>
            </a:ext>
          </a:extLst>
        </p:cNvPr>
        <p:cNvGrpSpPr/>
        <p:nvPr/>
      </p:nvGrpSpPr>
      <p:grpSpPr>
        <a:xfrm>
          <a:off x="0" y="0"/>
          <a:ext cx="0" cy="0"/>
          <a:chOff x="0" y="0"/>
          <a:chExt cx="0" cy="0"/>
        </a:xfrm>
      </p:grpSpPr>
      <p:sp>
        <p:nvSpPr>
          <p:cNvPr id="38" name="Title 37">
            <a:extLst>
              <a:ext uri="{FF2B5EF4-FFF2-40B4-BE49-F238E27FC236}">
                <a16:creationId xmlns:a16="http://schemas.microsoft.com/office/drawing/2014/main" id="{792CB2EA-3D0F-6AB0-6F56-E9DAFBE1FBF6}"/>
              </a:ext>
            </a:extLst>
          </p:cNvPr>
          <p:cNvSpPr>
            <a:spLocks noGrp="1"/>
          </p:cNvSpPr>
          <p:nvPr>
            <p:ph type="title"/>
          </p:nvPr>
        </p:nvSpPr>
        <p:spPr/>
        <p:txBody>
          <a:bodyPr/>
          <a:lstStyle/>
          <a:p>
            <a:r>
              <a:rPr lang="en-US" sz="4600" dirty="0"/>
              <a:t>Methodology</a:t>
            </a:r>
          </a:p>
        </p:txBody>
      </p:sp>
      <p:sp>
        <p:nvSpPr>
          <p:cNvPr id="40" name="Text Placeholder 39">
            <a:extLst>
              <a:ext uri="{FF2B5EF4-FFF2-40B4-BE49-F238E27FC236}">
                <a16:creationId xmlns:a16="http://schemas.microsoft.com/office/drawing/2014/main" id="{C08CC024-26D5-977A-367F-6B2146A9CB39}"/>
              </a:ext>
            </a:extLst>
          </p:cNvPr>
          <p:cNvSpPr>
            <a:spLocks noGrp="1"/>
          </p:cNvSpPr>
          <p:nvPr>
            <p:ph type="body" sz="quarter" idx="27"/>
          </p:nvPr>
        </p:nvSpPr>
        <p:spPr>
          <a:xfrm>
            <a:off x="838200" y="2067143"/>
            <a:ext cx="2865120" cy="866219"/>
          </a:xfrm>
        </p:spPr>
        <p:txBody>
          <a:bodyPr/>
          <a:lstStyle/>
          <a:p>
            <a:r>
              <a:rPr lang="en-US" dirty="0"/>
              <a:t>Data Collection</a:t>
            </a:r>
          </a:p>
          <a:p>
            <a:r>
              <a:rPr lang="en-US" dirty="0"/>
              <a:t>(Web scraping with Python)</a:t>
            </a:r>
          </a:p>
        </p:txBody>
      </p:sp>
      <p:sp>
        <p:nvSpPr>
          <p:cNvPr id="50" name="Text Placeholder 49">
            <a:extLst>
              <a:ext uri="{FF2B5EF4-FFF2-40B4-BE49-F238E27FC236}">
                <a16:creationId xmlns:a16="http://schemas.microsoft.com/office/drawing/2014/main" id="{04B2236D-3F60-C2DA-27AC-D73F18DEBAEB}"/>
              </a:ext>
            </a:extLst>
          </p:cNvPr>
          <p:cNvSpPr>
            <a:spLocks noGrp="1"/>
          </p:cNvSpPr>
          <p:nvPr>
            <p:ph type="body" sz="quarter" idx="32"/>
          </p:nvPr>
        </p:nvSpPr>
        <p:spPr>
          <a:xfrm>
            <a:off x="838200" y="2929823"/>
            <a:ext cx="2865120" cy="3368107"/>
          </a:xfrm>
        </p:spPr>
        <p:txBody>
          <a:bodyPr/>
          <a:lstStyle/>
          <a:p>
            <a:pPr algn="just">
              <a:buFont typeface="Arial" panose="020B0604020202020204" pitchFamily="34" charset="0"/>
              <a:buChar char="•"/>
            </a:pPr>
            <a:r>
              <a:rPr lang="en-US" sz="1600" b="0" i="0" dirty="0">
                <a:effectLst/>
              </a:rPr>
              <a:t>The scraping process involves extracting relevant information from the website, such as car listings, prices, brands, models, mileage, and other attributes.</a:t>
            </a:r>
          </a:p>
          <a:p>
            <a:pPr algn="just">
              <a:buFont typeface="Arial" panose="020B0604020202020204" pitchFamily="34" charset="0"/>
              <a:buChar char="•"/>
            </a:pPr>
            <a:r>
              <a:rPr lang="en-US" sz="1600" b="0" i="0" dirty="0">
                <a:effectLst/>
              </a:rPr>
              <a:t>Through automation, the Python script navigates through the website's pages, collects the required data, and stores it in a structured format like CSV or Excel.</a:t>
            </a:r>
          </a:p>
        </p:txBody>
      </p:sp>
      <p:sp>
        <p:nvSpPr>
          <p:cNvPr id="44" name="Text Placeholder 43">
            <a:extLst>
              <a:ext uri="{FF2B5EF4-FFF2-40B4-BE49-F238E27FC236}">
                <a16:creationId xmlns:a16="http://schemas.microsoft.com/office/drawing/2014/main" id="{64FC3B1A-948E-3DB6-9161-4F2F80745782}"/>
              </a:ext>
            </a:extLst>
          </p:cNvPr>
          <p:cNvSpPr>
            <a:spLocks noGrp="1"/>
          </p:cNvSpPr>
          <p:nvPr>
            <p:ph type="body" sz="quarter" idx="47"/>
          </p:nvPr>
        </p:nvSpPr>
        <p:spPr>
          <a:xfrm>
            <a:off x="4655058" y="2067143"/>
            <a:ext cx="2865120" cy="866219"/>
          </a:xfrm>
        </p:spPr>
        <p:txBody>
          <a:bodyPr/>
          <a:lstStyle/>
          <a:p>
            <a:r>
              <a:rPr lang="en-US" dirty="0"/>
              <a:t>EDA</a:t>
            </a:r>
          </a:p>
          <a:p>
            <a:r>
              <a:rPr lang="en-US" dirty="0"/>
              <a:t>(With SQL queries)</a:t>
            </a:r>
          </a:p>
        </p:txBody>
      </p:sp>
      <p:sp>
        <p:nvSpPr>
          <p:cNvPr id="54" name="Text Placeholder 53">
            <a:extLst>
              <a:ext uri="{FF2B5EF4-FFF2-40B4-BE49-F238E27FC236}">
                <a16:creationId xmlns:a16="http://schemas.microsoft.com/office/drawing/2014/main" id="{2177ACF4-F364-3F96-72BA-FA7860B5034B}"/>
              </a:ext>
            </a:extLst>
          </p:cNvPr>
          <p:cNvSpPr>
            <a:spLocks noGrp="1"/>
          </p:cNvSpPr>
          <p:nvPr>
            <p:ph type="body" sz="quarter" idx="51"/>
          </p:nvPr>
        </p:nvSpPr>
        <p:spPr>
          <a:xfrm>
            <a:off x="4655058" y="2929823"/>
            <a:ext cx="2866024" cy="3368107"/>
          </a:xfrm>
        </p:spPr>
        <p:txBody>
          <a:bodyPr/>
          <a:lstStyle/>
          <a:p>
            <a:pPr algn="just">
              <a:buFont typeface="Arial" panose="020B0604020202020204" pitchFamily="34" charset="0"/>
              <a:buChar char="•"/>
            </a:pPr>
            <a:r>
              <a:rPr lang="en-US" sz="1600" b="0" i="0" dirty="0">
                <a:effectLst/>
              </a:rPr>
              <a:t>SQL (Structured Query Language) queries are used to extract insights and perform various analyses on the dataset.</a:t>
            </a:r>
          </a:p>
          <a:p>
            <a:pPr algn="just">
              <a:buFont typeface="Arial" panose="020B0604020202020204" pitchFamily="34" charset="0"/>
              <a:buChar char="•"/>
            </a:pPr>
            <a:r>
              <a:rPr lang="en-US" sz="1600" b="0" i="0" dirty="0">
                <a:effectLst/>
              </a:rPr>
              <a:t>SQL queries are crafted to filter, group, aggregate, and manipulate the data to derive meaningful insights. For example, querying average car prices by brand</a:t>
            </a:r>
          </a:p>
          <a:p>
            <a:pPr algn="just"/>
            <a:endParaRPr lang="en-US" sz="1600" dirty="0"/>
          </a:p>
        </p:txBody>
      </p:sp>
      <p:sp>
        <p:nvSpPr>
          <p:cNvPr id="48" name="Text Placeholder 47">
            <a:extLst>
              <a:ext uri="{FF2B5EF4-FFF2-40B4-BE49-F238E27FC236}">
                <a16:creationId xmlns:a16="http://schemas.microsoft.com/office/drawing/2014/main" id="{8BA6FD29-8D7B-65A3-4894-8AC039C35AE1}"/>
              </a:ext>
            </a:extLst>
          </p:cNvPr>
          <p:cNvSpPr>
            <a:spLocks noGrp="1"/>
          </p:cNvSpPr>
          <p:nvPr>
            <p:ph type="body" sz="quarter" idx="49"/>
          </p:nvPr>
        </p:nvSpPr>
        <p:spPr>
          <a:xfrm>
            <a:off x="8487776" y="2067143"/>
            <a:ext cx="2866024" cy="866219"/>
          </a:xfrm>
        </p:spPr>
        <p:txBody>
          <a:bodyPr/>
          <a:lstStyle/>
          <a:p>
            <a:r>
              <a:rPr lang="en-US" dirty="0"/>
              <a:t>Visualization</a:t>
            </a:r>
          </a:p>
          <a:p>
            <a:r>
              <a:rPr lang="en-US" dirty="0"/>
              <a:t>(Excel Dashboard)</a:t>
            </a:r>
          </a:p>
        </p:txBody>
      </p:sp>
      <p:sp>
        <p:nvSpPr>
          <p:cNvPr id="58" name="Text Placeholder 57">
            <a:extLst>
              <a:ext uri="{FF2B5EF4-FFF2-40B4-BE49-F238E27FC236}">
                <a16:creationId xmlns:a16="http://schemas.microsoft.com/office/drawing/2014/main" id="{5D0ADAE4-196F-0EDC-2FAF-642DB798FBEF}"/>
              </a:ext>
            </a:extLst>
          </p:cNvPr>
          <p:cNvSpPr>
            <a:spLocks noGrp="1"/>
          </p:cNvSpPr>
          <p:nvPr>
            <p:ph type="body" sz="quarter" idx="53"/>
          </p:nvPr>
        </p:nvSpPr>
        <p:spPr>
          <a:xfrm>
            <a:off x="8487776" y="2929823"/>
            <a:ext cx="2866024" cy="3368107"/>
          </a:xfrm>
        </p:spPr>
        <p:txBody>
          <a:bodyPr/>
          <a:lstStyle/>
          <a:p>
            <a:pPr algn="just">
              <a:buFont typeface="Arial" panose="020B0604020202020204" pitchFamily="34" charset="0"/>
              <a:buChar char="•"/>
            </a:pPr>
            <a:r>
              <a:rPr lang="en-US" sz="1600" b="0" i="0" dirty="0">
                <a:effectLst/>
              </a:rPr>
              <a:t>Excel is utilized for creating interactive dashboards to visualize key metrics and trends in the car pricing data.</a:t>
            </a:r>
          </a:p>
          <a:p>
            <a:pPr algn="just">
              <a:buFont typeface="Arial" panose="020B0604020202020204" pitchFamily="34" charset="0"/>
              <a:buChar char="•"/>
            </a:pPr>
            <a:r>
              <a:rPr lang="en-US" sz="1600" b="0" i="0" dirty="0">
                <a:effectLst/>
              </a:rPr>
              <a:t>Pivot tables, charts, graphs, and other Excel features are employed to present the analysis findings in a visually appealing and comprehensible manner.</a:t>
            </a:r>
          </a:p>
          <a:p>
            <a:pPr algn="just"/>
            <a:endParaRPr lang="en-US" sz="1600" dirty="0"/>
          </a:p>
        </p:txBody>
      </p:sp>
      <p:sp>
        <p:nvSpPr>
          <p:cNvPr id="26" name="Rectangle 25">
            <a:extLst>
              <a:ext uri="{FF2B5EF4-FFF2-40B4-BE49-F238E27FC236}">
                <a16:creationId xmlns:a16="http://schemas.microsoft.com/office/drawing/2014/main" id="{35B42EAF-FC6B-2714-F8DE-889DAEC308BC}"/>
              </a:ext>
              <a:ext uri="{C183D7F6-B498-43B3-948B-1728B52AA6E4}">
                <adec:decorative xmlns:adec="http://schemas.microsoft.com/office/drawing/2017/decorative" val="1"/>
              </a:ext>
            </a:extLst>
          </p:cNvPr>
          <p:cNvSpPr/>
          <p:nvPr/>
        </p:nvSpPr>
        <p:spPr>
          <a:xfrm>
            <a:off x="845392" y="2066625"/>
            <a:ext cx="10515600"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Tree>
    <p:extLst>
      <p:ext uri="{BB962C8B-B14F-4D97-AF65-F5344CB8AC3E}">
        <p14:creationId xmlns:p14="http://schemas.microsoft.com/office/powerpoint/2010/main" val="2774599972"/>
      </p:ext>
    </p:extLst>
  </p:cSld>
  <p:clrMapOvr>
    <a:masterClrMapping/>
  </p:clrMapOvr>
  <mc:AlternateContent xmlns:mc="http://schemas.openxmlformats.org/markup-compatibility/2006">
    <mc:Choice xmlns:p14="http://schemas.microsoft.com/office/powerpoint/2010/main" Requires="p14">
      <p:transition spd="slow" p14:dur="1300" advTm="35000">
        <p14:reveal/>
      </p:transition>
    </mc:Choice>
    <mc:Fallback>
      <p:transition spd="slow" advTm="3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602369" y="228600"/>
            <a:ext cx="10515600" cy="799550"/>
          </a:xfrm>
        </p:spPr>
        <p:txBody>
          <a:bodyPr/>
          <a:lstStyle/>
          <a:p>
            <a:pPr algn="ctr"/>
            <a:r>
              <a:rPr lang="en-US" sz="4600" dirty="0"/>
              <a:t>Insight_1</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2AFFE8C6-7762-4F02-B80D-60736CE8112E}"/>
                  </a:ext>
                </a:extLst>
              </p:cNvPr>
              <p:cNvGraphicFramePr/>
              <p:nvPr>
                <p:extLst>
                  <p:ext uri="{D42A27DB-BD31-4B8C-83A1-F6EECF244321}">
                    <p14:modId xmlns:p14="http://schemas.microsoft.com/office/powerpoint/2010/main" val="1590685956"/>
                  </p:ext>
                </p:extLst>
              </p:nvPr>
            </p:nvGraphicFramePr>
            <p:xfrm>
              <a:off x="1282535" y="1151906"/>
              <a:ext cx="9720000" cy="41400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7" name="Chart 6">
                <a:extLst>
                  <a:ext uri="{FF2B5EF4-FFF2-40B4-BE49-F238E27FC236}">
                    <a16:creationId xmlns:a16="http://schemas.microsoft.com/office/drawing/2014/main" id="{2AFFE8C6-7762-4F02-B80D-60736CE8112E}"/>
                  </a:ext>
                </a:extLst>
              </p:cNvPr>
              <p:cNvPicPr>
                <a:picLocks noGrp="1" noRot="1" noChangeAspect="1" noMove="1" noResize="1" noEditPoints="1" noAdjustHandles="1" noChangeArrowheads="1" noChangeShapeType="1"/>
              </p:cNvPicPr>
              <p:nvPr/>
            </p:nvPicPr>
            <p:blipFill>
              <a:blip r:embed="rId4"/>
              <a:stretch>
                <a:fillRect/>
              </a:stretch>
            </p:blipFill>
            <p:spPr>
              <a:xfrm>
                <a:off x="1282535" y="1151906"/>
                <a:ext cx="9720000" cy="4140000"/>
              </a:xfrm>
              <a:prstGeom prst="rect">
                <a:avLst/>
              </a:prstGeom>
            </p:spPr>
          </p:pic>
        </mc:Fallback>
      </mc:AlternateContent>
      <p:sp>
        <p:nvSpPr>
          <p:cNvPr id="8" name="Text Placeholder 42">
            <a:extLst>
              <a:ext uri="{FF2B5EF4-FFF2-40B4-BE49-F238E27FC236}">
                <a16:creationId xmlns:a16="http://schemas.microsoft.com/office/drawing/2014/main" id="{EBA51E0F-5737-3BC2-25D9-7F8248B5D11E}"/>
              </a:ext>
            </a:extLst>
          </p:cNvPr>
          <p:cNvSpPr txBox="1">
            <a:spLocks/>
          </p:cNvSpPr>
          <p:nvPr/>
        </p:nvSpPr>
        <p:spPr>
          <a:xfrm>
            <a:off x="1282536" y="5570681"/>
            <a:ext cx="9835433" cy="1058719"/>
          </a:xfrm>
          <a:prstGeom prst="rect">
            <a:avLst/>
          </a:prstGeom>
        </p:spPr>
        <p:txBody>
          <a:bodyPr vert="horz" lIns="91440" tIns="45720" rIns="91440" bIns="45720" rtlCol="0" anchor="t">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just"/>
            <a:r>
              <a:rPr lang="en-US" sz="1600" dirty="0">
                <a:solidFill>
                  <a:schemeClr val="accent6"/>
                </a:solidFill>
                <a:latin typeface="Söhne"/>
              </a:rPr>
              <a:t>Comparing the average kilometers driven among the top car brands, Toyota emerges as a leader with users covering an annual distance of approximately 65388 km. This signifies the robustness and durability of Toyota vehicles. Whereas MG is at the most bottom position with an average of 16800km, respectively.</a:t>
            </a:r>
          </a:p>
        </p:txBody>
      </p:sp>
    </p:spTree>
    <p:extLst>
      <p:ext uri="{BB962C8B-B14F-4D97-AF65-F5344CB8AC3E}">
        <p14:creationId xmlns:p14="http://schemas.microsoft.com/office/powerpoint/2010/main" val="1640288181"/>
      </p:ext>
    </p:extLst>
  </p:cSld>
  <p:clrMapOvr>
    <a:masterClrMapping/>
  </p:clrMapOvr>
  <mc:AlternateContent xmlns:mc="http://schemas.openxmlformats.org/markup-compatibility/2006" xmlns:p14="http://schemas.microsoft.com/office/powerpoint/2010/main">
    <mc:Choice Requires="p14">
      <p:transition spd="slow" p14:dur="1300" advTm="20000">
        <p14:reveal/>
      </p:transition>
    </mc:Choice>
    <mc:Fallback xmlns="">
      <p:transition spd="slow" advTm="2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27864-B629-5407-58D5-9855A6F8B58B}"/>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E2AC6D79-5688-49EC-9D97-E9ECFF9F3308}"/>
              </a:ext>
            </a:extLst>
          </p:cNvPr>
          <p:cNvSpPr>
            <a:spLocks noGrp="1"/>
          </p:cNvSpPr>
          <p:nvPr>
            <p:ph type="title"/>
          </p:nvPr>
        </p:nvSpPr>
        <p:spPr>
          <a:xfrm>
            <a:off x="602369" y="228600"/>
            <a:ext cx="10515600" cy="799550"/>
          </a:xfrm>
        </p:spPr>
        <p:txBody>
          <a:bodyPr/>
          <a:lstStyle/>
          <a:p>
            <a:pPr algn="ctr"/>
            <a:r>
              <a:rPr lang="en-US" sz="4600" dirty="0"/>
              <a:t>Insight_2</a:t>
            </a:r>
          </a:p>
        </p:txBody>
      </p:sp>
      <p:sp>
        <p:nvSpPr>
          <p:cNvPr id="8" name="Text Placeholder 42">
            <a:extLst>
              <a:ext uri="{FF2B5EF4-FFF2-40B4-BE49-F238E27FC236}">
                <a16:creationId xmlns:a16="http://schemas.microsoft.com/office/drawing/2014/main" id="{CCFD0D5F-0F15-BEB1-AE9B-A7B3907FC59B}"/>
              </a:ext>
            </a:extLst>
          </p:cNvPr>
          <p:cNvSpPr txBox="1">
            <a:spLocks/>
          </p:cNvSpPr>
          <p:nvPr/>
        </p:nvSpPr>
        <p:spPr>
          <a:xfrm>
            <a:off x="1282536" y="5593541"/>
            <a:ext cx="9835433" cy="799550"/>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dirty="0">
                <a:latin typeface="Sohne"/>
              </a:rPr>
              <a:t>C</a:t>
            </a:r>
            <a:r>
              <a:rPr lang="en-US" sz="1600" b="0" i="0" dirty="0">
                <a:effectLst/>
                <a:latin typeface="Sohne"/>
              </a:rPr>
              <a:t>omparing monthly </a:t>
            </a:r>
            <a:r>
              <a:rPr lang="en-US" sz="1600" dirty="0">
                <a:latin typeface="Sohne"/>
              </a:rPr>
              <a:t>EMI</a:t>
            </a:r>
            <a:r>
              <a:rPr lang="en-US" sz="1600" b="0" i="0" dirty="0">
                <a:effectLst/>
                <a:latin typeface="Sohne"/>
              </a:rPr>
              <a:t> vs car price across different brands where MG has highest car price as well as monthly </a:t>
            </a:r>
            <a:r>
              <a:rPr lang="en-US" sz="1600" dirty="0">
                <a:latin typeface="Sohne"/>
              </a:rPr>
              <a:t>EMI</a:t>
            </a:r>
            <a:r>
              <a:rPr lang="en-US" sz="1600" b="0" i="0" dirty="0">
                <a:effectLst/>
                <a:latin typeface="Sohne"/>
              </a:rPr>
              <a:t> and </a:t>
            </a:r>
            <a:r>
              <a:rPr lang="en-US" sz="1600" dirty="0">
                <a:latin typeface="Sohne"/>
              </a:rPr>
              <a:t>D</a:t>
            </a:r>
            <a:r>
              <a:rPr lang="en-US" sz="1600" b="0" i="0" dirty="0">
                <a:effectLst/>
                <a:latin typeface="Sohne"/>
              </a:rPr>
              <a:t>atsun has the lowest price and EMI that means brands like MG may target affluent consumers seeking luxury and prestige, whereas Datsun may appeal to budget-conscious buyers prioritizing value for money.</a:t>
            </a:r>
            <a:br>
              <a:rPr lang="en-US" sz="1600" dirty="0">
                <a:latin typeface="Sohne"/>
              </a:rPr>
            </a:br>
            <a:endParaRPr lang="en-US" sz="1600" dirty="0">
              <a:latin typeface="Sohne"/>
            </a:endParaRPr>
          </a:p>
        </p:txBody>
      </p:sp>
      <p:graphicFrame>
        <p:nvGraphicFramePr>
          <p:cNvPr id="2" name="Chart 1">
            <a:extLst>
              <a:ext uri="{FF2B5EF4-FFF2-40B4-BE49-F238E27FC236}">
                <a16:creationId xmlns:a16="http://schemas.microsoft.com/office/drawing/2014/main" id="{1E3A624E-73B2-413F-8C25-3F0BB7E3B0A0}"/>
              </a:ext>
            </a:extLst>
          </p:cNvPr>
          <p:cNvGraphicFramePr>
            <a:graphicFrameLocks/>
          </p:cNvGraphicFramePr>
          <p:nvPr>
            <p:extLst>
              <p:ext uri="{D42A27DB-BD31-4B8C-83A1-F6EECF244321}">
                <p14:modId xmlns:p14="http://schemas.microsoft.com/office/powerpoint/2010/main" val="2782079507"/>
              </p:ext>
            </p:extLst>
          </p:nvPr>
        </p:nvGraphicFramePr>
        <p:xfrm>
          <a:off x="1282536" y="1211029"/>
          <a:ext cx="9720000" cy="414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9589016"/>
      </p:ext>
    </p:extLst>
  </p:cSld>
  <p:clrMapOvr>
    <a:masterClrMapping/>
  </p:clrMapOvr>
  <mc:AlternateContent xmlns:mc="http://schemas.openxmlformats.org/markup-compatibility/2006" xmlns:p14="http://schemas.microsoft.com/office/powerpoint/2010/main">
    <mc:Choice Requires="p14">
      <p:transition spd="slow" p14:dur="1300" advTm="20000">
        <p14:reveal/>
      </p:transition>
    </mc:Choice>
    <mc:Fallback xmlns="">
      <p:transition spd="slow" advTm="2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BE06F-2907-CC74-8EFC-BDC6DA5E9CC4}"/>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0CAFF495-4756-972D-0A17-B4827CCC5A47}"/>
              </a:ext>
            </a:extLst>
          </p:cNvPr>
          <p:cNvSpPr>
            <a:spLocks noGrp="1"/>
          </p:cNvSpPr>
          <p:nvPr>
            <p:ph type="title"/>
          </p:nvPr>
        </p:nvSpPr>
        <p:spPr>
          <a:xfrm>
            <a:off x="602369" y="228600"/>
            <a:ext cx="10515600" cy="799550"/>
          </a:xfrm>
        </p:spPr>
        <p:txBody>
          <a:bodyPr/>
          <a:lstStyle/>
          <a:p>
            <a:pPr algn="ctr"/>
            <a:r>
              <a:rPr lang="en-US" sz="4600" dirty="0"/>
              <a:t>Insight_3</a:t>
            </a:r>
          </a:p>
        </p:txBody>
      </p:sp>
      <p:sp>
        <p:nvSpPr>
          <p:cNvPr id="8" name="Text Placeholder 42">
            <a:extLst>
              <a:ext uri="{FF2B5EF4-FFF2-40B4-BE49-F238E27FC236}">
                <a16:creationId xmlns:a16="http://schemas.microsoft.com/office/drawing/2014/main" id="{B61AAA49-4A73-202E-B745-2CFD4A3C9E72}"/>
              </a:ext>
            </a:extLst>
          </p:cNvPr>
          <p:cNvSpPr txBox="1">
            <a:spLocks/>
          </p:cNvSpPr>
          <p:nvPr/>
        </p:nvSpPr>
        <p:spPr>
          <a:xfrm>
            <a:off x="1282536" y="5570681"/>
            <a:ext cx="9835433" cy="799549"/>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just"/>
            <a:r>
              <a:rPr lang="en-US" sz="1600" b="0" i="0" dirty="0">
                <a:solidFill>
                  <a:schemeClr val="accent6"/>
                </a:solidFill>
                <a:effectLst/>
                <a:latin typeface="Söhne"/>
              </a:rPr>
              <a:t>The analysis highlights the variation in monthly EMIs across different brands and model years where Toyota has the highest monthly </a:t>
            </a:r>
            <a:r>
              <a:rPr lang="en-US" sz="1600" dirty="0">
                <a:solidFill>
                  <a:schemeClr val="accent6"/>
                </a:solidFill>
                <a:latin typeface="Söhne"/>
              </a:rPr>
              <a:t>EMI</a:t>
            </a:r>
            <a:r>
              <a:rPr lang="en-US" sz="1600" b="0" i="0" dirty="0">
                <a:solidFill>
                  <a:schemeClr val="accent6"/>
                </a:solidFill>
                <a:effectLst/>
                <a:latin typeface="Söhne"/>
              </a:rPr>
              <a:t> in model year 2022 and Maruti has the lowest monthly EMI in 2010.</a:t>
            </a:r>
            <a:endParaRPr lang="en-US" sz="1600" dirty="0">
              <a:solidFill>
                <a:schemeClr val="accent6"/>
              </a:solidFill>
              <a:latin typeface="Söhne"/>
            </a:endParaRPr>
          </a:p>
        </p:txBody>
      </p:sp>
      <p:graphicFrame>
        <p:nvGraphicFramePr>
          <p:cNvPr id="2" name="Chart 1">
            <a:extLst>
              <a:ext uri="{FF2B5EF4-FFF2-40B4-BE49-F238E27FC236}">
                <a16:creationId xmlns:a16="http://schemas.microsoft.com/office/drawing/2014/main" id="{86B30756-9BBF-4F05-8D29-4596656D7033}"/>
              </a:ext>
            </a:extLst>
          </p:cNvPr>
          <p:cNvGraphicFramePr>
            <a:graphicFrameLocks/>
          </p:cNvGraphicFramePr>
          <p:nvPr>
            <p:extLst>
              <p:ext uri="{D42A27DB-BD31-4B8C-83A1-F6EECF244321}">
                <p14:modId xmlns:p14="http://schemas.microsoft.com/office/powerpoint/2010/main" val="591158343"/>
              </p:ext>
            </p:extLst>
          </p:nvPr>
        </p:nvGraphicFramePr>
        <p:xfrm>
          <a:off x="1282536" y="1229415"/>
          <a:ext cx="9720000" cy="414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7683570"/>
      </p:ext>
    </p:extLst>
  </p:cSld>
  <p:clrMapOvr>
    <a:masterClrMapping/>
  </p:clrMapOvr>
  <mc:AlternateContent xmlns:mc="http://schemas.openxmlformats.org/markup-compatibility/2006" xmlns:p14="http://schemas.microsoft.com/office/powerpoint/2010/main">
    <mc:Choice Requires="p14">
      <p:transition spd="slow" p14:dur="1300" advTm="15000">
        <p14:reveal/>
      </p:transition>
    </mc:Choice>
    <mc:Fallback xmlns="">
      <p:transition spd="slow" advTm="1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9F4AA-B121-F42F-69C3-FC2D48C81FB6}"/>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C0EFB89D-1838-D377-1371-86D13B041255}"/>
              </a:ext>
            </a:extLst>
          </p:cNvPr>
          <p:cNvSpPr>
            <a:spLocks noGrp="1"/>
          </p:cNvSpPr>
          <p:nvPr>
            <p:ph type="title"/>
          </p:nvPr>
        </p:nvSpPr>
        <p:spPr>
          <a:xfrm>
            <a:off x="602369" y="228600"/>
            <a:ext cx="10515600" cy="799550"/>
          </a:xfrm>
        </p:spPr>
        <p:txBody>
          <a:bodyPr/>
          <a:lstStyle/>
          <a:p>
            <a:pPr algn="ctr"/>
            <a:r>
              <a:rPr lang="en-US" sz="4600" dirty="0"/>
              <a:t>Insight_4</a:t>
            </a:r>
          </a:p>
        </p:txBody>
      </p:sp>
      <p:sp>
        <p:nvSpPr>
          <p:cNvPr id="8" name="Text Placeholder 42">
            <a:extLst>
              <a:ext uri="{FF2B5EF4-FFF2-40B4-BE49-F238E27FC236}">
                <a16:creationId xmlns:a16="http://schemas.microsoft.com/office/drawing/2014/main" id="{EDF4A89B-6405-B8A1-2C65-0A8C709F56BE}"/>
              </a:ext>
            </a:extLst>
          </p:cNvPr>
          <p:cNvSpPr txBox="1">
            <a:spLocks/>
          </p:cNvSpPr>
          <p:nvPr/>
        </p:nvSpPr>
        <p:spPr>
          <a:xfrm>
            <a:off x="8001000" y="954405"/>
            <a:ext cx="3116969" cy="1477291"/>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just"/>
            <a:r>
              <a:rPr lang="en-US" sz="1600" dirty="0">
                <a:solidFill>
                  <a:schemeClr val="accent6"/>
                </a:solidFill>
                <a:latin typeface="Söhne"/>
              </a:rPr>
              <a:t>After analyzing sum of car prices by different brands and models it can be seen that Maruti has the highest total car prices in 2019 whereas Nissan has the lowest total car prices in 2012.</a:t>
            </a:r>
          </a:p>
        </p:txBody>
      </p:sp>
      <p:graphicFrame>
        <p:nvGraphicFramePr>
          <p:cNvPr id="3" name="Chart 2">
            <a:extLst>
              <a:ext uri="{FF2B5EF4-FFF2-40B4-BE49-F238E27FC236}">
                <a16:creationId xmlns:a16="http://schemas.microsoft.com/office/drawing/2014/main" id="{D7DFE80C-A244-4F7A-89BB-B63B8E302F24}"/>
              </a:ext>
            </a:extLst>
          </p:cNvPr>
          <p:cNvGraphicFramePr>
            <a:graphicFrameLocks/>
          </p:cNvGraphicFramePr>
          <p:nvPr>
            <p:extLst>
              <p:ext uri="{D42A27DB-BD31-4B8C-83A1-F6EECF244321}">
                <p14:modId xmlns:p14="http://schemas.microsoft.com/office/powerpoint/2010/main" val="751004945"/>
              </p:ext>
            </p:extLst>
          </p:nvPr>
        </p:nvGraphicFramePr>
        <p:xfrm>
          <a:off x="1282536" y="1000124"/>
          <a:ext cx="6432714" cy="5217796"/>
        </p:xfrm>
        <a:graphic>
          <a:graphicData uri="http://schemas.openxmlformats.org/drawingml/2006/chart">
            <c:chart xmlns:c="http://schemas.openxmlformats.org/drawingml/2006/chart" xmlns:r="http://schemas.openxmlformats.org/officeDocument/2006/relationships" r:id="rId3"/>
          </a:graphicData>
        </a:graphic>
      </p:graphicFrame>
      <p:grpSp>
        <p:nvGrpSpPr>
          <p:cNvPr id="14" name="Group 13">
            <a:extLst>
              <a:ext uri="{FF2B5EF4-FFF2-40B4-BE49-F238E27FC236}">
                <a16:creationId xmlns:a16="http://schemas.microsoft.com/office/drawing/2014/main" id="{AF5E997B-643D-0BB4-7D9D-CDEAB865ADF9}"/>
              </a:ext>
            </a:extLst>
          </p:cNvPr>
          <p:cNvGrpSpPr/>
          <p:nvPr/>
        </p:nvGrpSpPr>
        <p:grpSpPr>
          <a:xfrm>
            <a:off x="9173115" y="4218696"/>
            <a:ext cx="3050467" cy="2657516"/>
            <a:chOff x="9173115" y="4218696"/>
            <a:chExt cx="3050467" cy="2657516"/>
          </a:xfrm>
        </p:grpSpPr>
        <p:pic>
          <p:nvPicPr>
            <p:cNvPr id="4" name="Picture Placeholder 25" descr="Layout of website design sketches on white paper">
              <a:extLst>
                <a:ext uri="{FF2B5EF4-FFF2-40B4-BE49-F238E27FC236}">
                  <a16:creationId xmlns:a16="http://schemas.microsoft.com/office/drawing/2014/main" id="{81957919-123C-81A1-424E-8B594AD4DAC2}"/>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t="-17" b="-17"/>
            <a:stretch/>
          </p:blipFill>
          <p:spPr>
            <a:xfrm>
              <a:off x="9894806" y="4248176"/>
              <a:ext cx="1299363" cy="147729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2" name="Freeform: Shape 11">
              <a:extLst>
                <a:ext uri="{FF2B5EF4-FFF2-40B4-BE49-F238E27FC236}">
                  <a16:creationId xmlns:a16="http://schemas.microsoft.com/office/drawing/2014/main" id="{47EF9995-2ACB-BC23-787E-BDA8FA34E761}"/>
                </a:ext>
                <a:ext uri="{C183D7F6-B498-43B3-948B-1728B52AA6E4}">
                  <adec:decorative xmlns:adec="http://schemas.microsoft.com/office/drawing/2017/decorative" val="1"/>
                </a:ext>
              </a:extLst>
            </p:cNvPr>
            <p:cNvSpPr/>
            <p:nvPr/>
          </p:nvSpPr>
          <p:spPr>
            <a:xfrm>
              <a:off x="11376561" y="4218696"/>
              <a:ext cx="847021" cy="110713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98682"/>
                <a:gd name="connsiteY0" fmla="*/ 0 h 5032188"/>
                <a:gd name="connsiteX1" fmla="*/ 3458570 w 4398682"/>
                <a:gd name="connsiteY1" fmla="*/ 697429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3470521"/>
                <a:gd name="connsiteY0" fmla="*/ 0 h 5032188"/>
                <a:gd name="connsiteX1" fmla="*/ 3458570 w 3470521"/>
                <a:gd name="connsiteY1" fmla="*/ 697429 h 5032188"/>
                <a:gd name="connsiteX2" fmla="*/ 3470521 w 3470521"/>
                <a:gd name="connsiteY2" fmla="*/ 4392946 h 5032188"/>
                <a:gd name="connsiteX3" fmla="*/ 2193365 w 3470521"/>
                <a:gd name="connsiteY3" fmla="*/ 5032188 h 5032188"/>
                <a:gd name="connsiteX4" fmla="*/ 0 w 3470521"/>
                <a:gd name="connsiteY4" fmla="*/ 3783106 h 5032188"/>
                <a:gd name="connsiteX5" fmla="*/ 0 w 3470521"/>
                <a:gd name="connsiteY5" fmla="*/ 1267012 h 5032188"/>
                <a:gd name="connsiteX6" fmla="*/ 2187388 w 3470521"/>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70521" h="5032188">
                  <a:moveTo>
                    <a:pt x="2187388" y="0"/>
                  </a:moveTo>
                  <a:cubicBezTo>
                    <a:pt x="2920502" y="420345"/>
                    <a:pt x="2725456" y="277084"/>
                    <a:pt x="3458570" y="697429"/>
                  </a:cubicBezTo>
                  <a:cubicBezTo>
                    <a:pt x="3462554" y="1540112"/>
                    <a:pt x="3466537" y="3550263"/>
                    <a:pt x="3470521" y="4392946"/>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2" name="Freeform: Shape 11">
              <a:extLst>
                <a:ext uri="{FF2B5EF4-FFF2-40B4-BE49-F238E27FC236}">
                  <a16:creationId xmlns:a16="http://schemas.microsoft.com/office/drawing/2014/main" id="{E0B8F256-CCE3-7E41-37B4-DE7E5FE3C15A}"/>
                </a:ext>
                <a:ext uri="{C183D7F6-B498-43B3-948B-1728B52AA6E4}">
                  <adec:decorative xmlns:adec="http://schemas.microsoft.com/office/drawing/2017/decorative" val="1"/>
                </a:ext>
              </a:extLst>
            </p:cNvPr>
            <p:cNvSpPr/>
            <p:nvPr/>
          </p:nvSpPr>
          <p:spPr>
            <a:xfrm>
              <a:off x="10629369" y="5405242"/>
              <a:ext cx="1576307" cy="14590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370333 h 5032188"/>
                <a:gd name="connsiteX5" fmla="*/ 0 w 4398682"/>
                <a:gd name="connsiteY5" fmla="*/ 1267012 h 5032188"/>
                <a:gd name="connsiteX6" fmla="*/ 2187388 w 4398682"/>
                <a:gd name="connsiteY6" fmla="*/ 0 h 5032188"/>
                <a:gd name="connsiteX0" fmla="*/ 2187388 w 4398682"/>
                <a:gd name="connsiteY0" fmla="*/ 0 h 5032188"/>
                <a:gd name="connsiteX1" fmla="*/ 3533086 w 4398682"/>
                <a:gd name="connsiteY1" fmla="*/ 765706 h 5032188"/>
                <a:gd name="connsiteX2" fmla="*/ 4398682 w 4398682"/>
                <a:gd name="connsiteY2" fmla="*/ 3789083 h 5032188"/>
                <a:gd name="connsiteX3" fmla="*/ 2193365 w 4398682"/>
                <a:gd name="connsiteY3" fmla="*/ 5032188 h 5032188"/>
                <a:gd name="connsiteX4" fmla="*/ 0 w 4398682"/>
                <a:gd name="connsiteY4" fmla="*/ 3370333 h 5032188"/>
                <a:gd name="connsiteX5" fmla="*/ 0 w 4398682"/>
                <a:gd name="connsiteY5" fmla="*/ 1267012 h 5032188"/>
                <a:gd name="connsiteX6" fmla="*/ 2187388 w 4398682"/>
                <a:gd name="connsiteY6" fmla="*/ 0 h 5032188"/>
                <a:gd name="connsiteX0" fmla="*/ 2187388 w 3572576"/>
                <a:gd name="connsiteY0" fmla="*/ 0 h 5032188"/>
                <a:gd name="connsiteX1" fmla="*/ 3533086 w 3572576"/>
                <a:gd name="connsiteY1" fmla="*/ 765706 h 5032188"/>
                <a:gd name="connsiteX2" fmla="*/ 3572576 w 3572576"/>
                <a:gd name="connsiteY2" fmla="*/ 3266235 h 5032188"/>
                <a:gd name="connsiteX3" fmla="*/ 2193365 w 3572576"/>
                <a:gd name="connsiteY3" fmla="*/ 5032188 h 5032188"/>
                <a:gd name="connsiteX4" fmla="*/ 0 w 3572576"/>
                <a:gd name="connsiteY4" fmla="*/ 3370333 h 5032188"/>
                <a:gd name="connsiteX5" fmla="*/ 0 w 3572576"/>
                <a:gd name="connsiteY5" fmla="*/ 1267012 h 5032188"/>
                <a:gd name="connsiteX6" fmla="*/ 2187388 w 3572576"/>
                <a:gd name="connsiteY6" fmla="*/ 0 h 5032188"/>
                <a:gd name="connsiteX0" fmla="*/ 2187388 w 3643379"/>
                <a:gd name="connsiteY0" fmla="*/ 0 h 5032188"/>
                <a:gd name="connsiteX1" fmla="*/ 3643233 w 3643379"/>
                <a:gd name="connsiteY1" fmla="*/ 765706 h 5032188"/>
                <a:gd name="connsiteX2" fmla="*/ 3572576 w 3643379"/>
                <a:gd name="connsiteY2" fmla="*/ 3266235 h 5032188"/>
                <a:gd name="connsiteX3" fmla="*/ 2193365 w 3643379"/>
                <a:gd name="connsiteY3" fmla="*/ 5032188 h 5032188"/>
                <a:gd name="connsiteX4" fmla="*/ 0 w 3643379"/>
                <a:gd name="connsiteY4" fmla="*/ 3370333 h 5032188"/>
                <a:gd name="connsiteX5" fmla="*/ 0 w 3643379"/>
                <a:gd name="connsiteY5" fmla="*/ 1267012 h 5032188"/>
                <a:gd name="connsiteX6" fmla="*/ 2187388 w 3643379"/>
                <a:gd name="connsiteY6" fmla="*/ 0 h 5032188"/>
                <a:gd name="connsiteX0" fmla="*/ 2187388 w 3655186"/>
                <a:gd name="connsiteY0" fmla="*/ 0 h 5032188"/>
                <a:gd name="connsiteX1" fmla="*/ 3643233 w 3655186"/>
                <a:gd name="connsiteY1" fmla="*/ 765706 h 5032188"/>
                <a:gd name="connsiteX2" fmla="*/ 3655186 w 3655186"/>
                <a:gd name="connsiteY2" fmla="*/ 3211198 h 5032188"/>
                <a:gd name="connsiteX3" fmla="*/ 2193365 w 3655186"/>
                <a:gd name="connsiteY3" fmla="*/ 5032188 h 5032188"/>
                <a:gd name="connsiteX4" fmla="*/ 0 w 3655186"/>
                <a:gd name="connsiteY4" fmla="*/ 3370333 h 5032188"/>
                <a:gd name="connsiteX5" fmla="*/ 0 w 3655186"/>
                <a:gd name="connsiteY5" fmla="*/ 1267012 h 5032188"/>
                <a:gd name="connsiteX6" fmla="*/ 2187388 w 3655186"/>
                <a:gd name="connsiteY6" fmla="*/ 0 h 5032188"/>
                <a:gd name="connsiteX0" fmla="*/ 2187388 w 3655186"/>
                <a:gd name="connsiteY0" fmla="*/ 0 h 3381097"/>
                <a:gd name="connsiteX1" fmla="*/ 3643233 w 3655186"/>
                <a:gd name="connsiteY1" fmla="*/ 765706 h 3381097"/>
                <a:gd name="connsiteX2" fmla="*/ 3655186 w 3655186"/>
                <a:gd name="connsiteY2" fmla="*/ 3211198 h 3381097"/>
                <a:gd name="connsiteX3" fmla="*/ 2138294 w 3655186"/>
                <a:gd name="connsiteY3" fmla="*/ 3381097 h 3381097"/>
                <a:gd name="connsiteX4" fmla="*/ 0 w 3655186"/>
                <a:gd name="connsiteY4" fmla="*/ 3370333 h 3381097"/>
                <a:gd name="connsiteX5" fmla="*/ 0 w 3655186"/>
                <a:gd name="connsiteY5" fmla="*/ 1267012 h 3381097"/>
                <a:gd name="connsiteX6" fmla="*/ 2187388 w 3655186"/>
                <a:gd name="connsiteY6" fmla="*/ 0 h 3381097"/>
                <a:gd name="connsiteX0" fmla="*/ 2187388 w 3655186"/>
                <a:gd name="connsiteY0" fmla="*/ 0 h 3381097"/>
                <a:gd name="connsiteX1" fmla="*/ 3643233 w 3655186"/>
                <a:gd name="connsiteY1" fmla="*/ 765706 h 3381097"/>
                <a:gd name="connsiteX2" fmla="*/ 3655186 w 3655186"/>
                <a:gd name="connsiteY2" fmla="*/ 3348790 h 3381097"/>
                <a:gd name="connsiteX3" fmla="*/ 2138294 w 3655186"/>
                <a:gd name="connsiteY3" fmla="*/ 3381097 h 3381097"/>
                <a:gd name="connsiteX4" fmla="*/ 0 w 3655186"/>
                <a:gd name="connsiteY4" fmla="*/ 3370333 h 3381097"/>
                <a:gd name="connsiteX5" fmla="*/ 0 w 3655186"/>
                <a:gd name="connsiteY5" fmla="*/ 1267012 h 3381097"/>
                <a:gd name="connsiteX6" fmla="*/ 2187388 w 3655186"/>
                <a:gd name="connsiteY6" fmla="*/ 0 h 3381097"/>
                <a:gd name="connsiteX0" fmla="*/ 2187388 w 3655186"/>
                <a:gd name="connsiteY0" fmla="*/ 0 h 3381097"/>
                <a:gd name="connsiteX1" fmla="*/ 3643233 w 3655186"/>
                <a:gd name="connsiteY1" fmla="*/ 765706 h 3381097"/>
                <a:gd name="connsiteX2" fmla="*/ 3655186 w 3655186"/>
                <a:gd name="connsiteY2" fmla="*/ 3376307 h 3381097"/>
                <a:gd name="connsiteX3" fmla="*/ 2138294 w 3655186"/>
                <a:gd name="connsiteY3" fmla="*/ 3381097 h 3381097"/>
                <a:gd name="connsiteX4" fmla="*/ 0 w 3655186"/>
                <a:gd name="connsiteY4" fmla="*/ 3370333 h 3381097"/>
                <a:gd name="connsiteX5" fmla="*/ 0 w 3655186"/>
                <a:gd name="connsiteY5" fmla="*/ 1267012 h 3381097"/>
                <a:gd name="connsiteX6" fmla="*/ 2187388 w 3655186"/>
                <a:gd name="connsiteY6" fmla="*/ 0 h 338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5186" h="3381097">
                  <a:moveTo>
                    <a:pt x="2187388" y="0"/>
                  </a:moveTo>
                  <a:lnTo>
                    <a:pt x="3643233" y="765706"/>
                  </a:lnTo>
                  <a:cubicBezTo>
                    <a:pt x="3647217" y="1608389"/>
                    <a:pt x="3651202" y="2533624"/>
                    <a:pt x="3655186" y="3376307"/>
                  </a:cubicBezTo>
                  <a:lnTo>
                    <a:pt x="2138294" y="3381097"/>
                  </a:lnTo>
                  <a:lnTo>
                    <a:pt x="0" y="3370333"/>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13" name="Freeform: Shape 11">
              <a:extLst>
                <a:ext uri="{FF2B5EF4-FFF2-40B4-BE49-F238E27FC236}">
                  <a16:creationId xmlns:a16="http://schemas.microsoft.com/office/drawing/2014/main" id="{82B364EB-FCA4-F4F4-0048-50E2F50202C7}"/>
                </a:ext>
                <a:ext uri="{C183D7F6-B498-43B3-948B-1728B52AA6E4}">
                  <adec:decorative xmlns:adec="http://schemas.microsoft.com/office/drawing/2017/decorative" val="1"/>
                </a:ext>
              </a:extLst>
            </p:cNvPr>
            <p:cNvSpPr/>
            <p:nvPr/>
          </p:nvSpPr>
          <p:spPr>
            <a:xfrm>
              <a:off x="9173115" y="5510152"/>
              <a:ext cx="1299363" cy="1366060"/>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024"/>
                <a:gd name="connsiteY0" fmla="*/ 0 h 5032188"/>
                <a:gd name="connsiteX1" fmla="*/ 4386729 w 4387024"/>
                <a:gd name="connsiteY1" fmla="*/ 1261035 h 5032188"/>
                <a:gd name="connsiteX2" fmla="*/ 4357034 w 4387024"/>
                <a:gd name="connsiteY2" fmla="*/ 3789082 h 5032188"/>
                <a:gd name="connsiteX3" fmla="*/ 2193365 w 4387024"/>
                <a:gd name="connsiteY3" fmla="*/ 5032188 h 5032188"/>
                <a:gd name="connsiteX4" fmla="*/ 0 w 4387024"/>
                <a:gd name="connsiteY4" fmla="*/ 3783106 h 5032188"/>
                <a:gd name="connsiteX5" fmla="*/ 0 w 4387024"/>
                <a:gd name="connsiteY5" fmla="*/ 1267012 h 5032188"/>
                <a:gd name="connsiteX6" fmla="*/ 2187388 w 4387024"/>
                <a:gd name="connsiteY6" fmla="*/ 0 h 5032188"/>
                <a:gd name="connsiteX0" fmla="*/ 2187388 w 4387024"/>
                <a:gd name="connsiteY0" fmla="*/ 0 h 3844457"/>
                <a:gd name="connsiteX1" fmla="*/ 4386729 w 4387024"/>
                <a:gd name="connsiteY1" fmla="*/ 1261035 h 3844457"/>
                <a:gd name="connsiteX2" fmla="*/ 4357034 w 4387024"/>
                <a:gd name="connsiteY2" fmla="*/ 3789082 h 3844457"/>
                <a:gd name="connsiteX3" fmla="*/ 2193366 w 4387024"/>
                <a:gd name="connsiteY3" fmla="*/ 3844457 h 3844457"/>
                <a:gd name="connsiteX4" fmla="*/ 0 w 4387024"/>
                <a:gd name="connsiteY4" fmla="*/ 3783106 h 3844457"/>
                <a:gd name="connsiteX5" fmla="*/ 0 w 4387024"/>
                <a:gd name="connsiteY5" fmla="*/ 1267012 h 3844457"/>
                <a:gd name="connsiteX6" fmla="*/ 2187388 w 4387024"/>
                <a:gd name="connsiteY6" fmla="*/ 0 h 3844457"/>
                <a:gd name="connsiteX0" fmla="*/ 2187388 w 4387024"/>
                <a:gd name="connsiteY0" fmla="*/ 0 h 3803502"/>
                <a:gd name="connsiteX1" fmla="*/ 4386729 w 4387024"/>
                <a:gd name="connsiteY1" fmla="*/ 1261035 h 3803502"/>
                <a:gd name="connsiteX2" fmla="*/ 4357034 w 4387024"/>
                <a:gd name="connsiteY2" fmla="*/ 3789082 h 3803502"/>
                <a:gd name="connsiteX3" fmla="*/ 2151718 w 4387024"/>
                <a:gd name="connsiteY3" fmla="*/ 3803502 h 3803502"/>
                <a:gd name="connsiteX4" fmla="*/ 0 w 4387024"/>
                <a:gd name="connsiteY4" fmla="*/ 3783106 h 3803502"/>
                <a:gd name="connsiteX5" fmla="*/ 0 w 4387024"/>
                <a:gd name="connsiteY5" fmla="*/ 1267012 h 3803502"/>
                <a:gd name="connsiteX6" fmla="*/ 2187388 w 4387024"/>
                <a:gd name="connsiteY6" fmla="*/ 0 h 380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024" h="3803502">
                  <a:moveTo>
                    <a:pt x="2187388" y="0"/>
                  </a:moveTo>
                  <a:lnTo>
                    <a:pt x="4386729" y="1261035"/>
                  </a:lnTo>
                  <a:cubicBezTo>
                    <a:pt x="4390713" y="2103718"/>
                    <a:pt x="4353050" y="2946399"/>
                    <a:pt x="4357034" y="3789082"/>
                  </a:cubicBezTo>
                  <a:lnTo>
                    <a:pt x="2151718" y="3803502"/>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grpSp>
    </p:spTree>
    <p:extLst>
      <p:ext uri="{BB962C8B-B14F-4D97-AF65-F5344CB8AC3E}">
        <p14:creationId xmlns:p14="http://schemas.microsoft.com/office/powerpoint/2010/main" val="1501164481"/>
      </p:ext>
    </p:extLst>
  </p:cSld>
  <p:clrMapOvr>
    <a:masterClrMapping/>
  </p:clrMapOvr>
  <mc:AlternateContent xmlns:mc="http://schemas.openxmlformats.org/markup-compatibility/2006" xmlns:p14="http://schemas.microsoft.com/office/powerpoint/2010/main">
    <mc:Choice Requires="p14">
      <p:transition spd="slow" p14:dur="1300" advTm="15000">
        <p14:reveal/>
      </p:transition>
    </mc:Choice>
    <mc:Fallback xmlns="">
      <p:transition spd="slow"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D16B0-3BD9-E8FD-615D-0A5F69AC5971}"/>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9D5A39E6-35F3-EC4C-B15A-81B6D36F2C4E}"/>
              </a:ext>
            </a:extLst>
          </p:cNvPr>
          <p:cNvSpPr>
            <a:spLocks noGrp="1"/>
          </p:cNvSpPr>
          <p:nvPr>
            <p:ph type="title"/>
          </p:nvPr>
        </p:nvSpPr>
        <p:spPr>
          <a:xfrm>
            <a:off x="6288032" y="332135"/>
            <a:ext cx="4714504" cy="799550"/>
          </a:xfrm>
        </p:spPr>
        <p:txBody>
          <a:bodyPr/>
          <a:lstStyle/>
          <a:p>
            <a:pPr algn="ctr"/>
            <a:r>
              <a:rPr lang="en-US" sz="4600" dirty="0"/>
              <a:t>Insight_6</a:t>
            </a:r>
          </a:p>
        </p:txBody>
      </p:sp>
      <p:sp>
        <p:nvSpPr>
          <p:cNvPr id="8" name="Text Placeholder 42">
            <a:extLst>
              <a:ext uri="{FF2B5EF4-FFF2-40B4-BE49-F238E27FC236}">
                <a16:creationId xmlns:a16="http://schemas.microsoft.com/office/drawing/2014/main" id="{AEA64B6A-E9A7-F424-385D-27F432F37686}"/>
              </a:ext>
            </a:extLst>
          </p:cNvPr>
          <p:cNvSpPr txBox="1">
            <a:spLocks/>
          </p:cNvSpPr>
          <p:nvPr/>
        </p:nvSpPr>
        <p:spPr>
          <a:xfrm>
            <a:off x="1202526" y="5086350"/>
            <a:ext cx="4904903" cy="149669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dirty="0">
                <a:latin typeface="Söhne"/>
              </a:rPr>
              <a:t>After analyzing least and most expensive cars by brand it can be seen that</a:t>
            </a:r>
            <a:r>
              <a:rPr lang="en-US" sz="1600" b="0" i="0" dirty="0">
                <a:effectLst/>
                <a:latin typeface="Söhne"/>
              </a:rPr>
              <a:t> some brands may have higher average prices due to factors such as brand reputation, vehicle features, and market demand like as per the analysis Toyota has the most expensive cars and Maruti has the least expensive cars.</a:t>
            </a:r>
          </a:p>
        </p:txBody>
      </p:sp>
      <p:sp>
        <p:nvSpPr>
          <p:cNvPr id="3" name="Title 9">
            <a:extLst>
              <a:ext uri="{FF2B5EF4-FFF2-40B4-BE49-F238E27FC236}">
                <a16:creationId xmlns:a16="http://schemas.microsoft.com/office/drawing/2014/main" id="{C2F9E6B4-9FE6-6A6F-9BAF-607FB7C7A5BC}"/>
              </a:ext>
            </a:extLst>
          </p:cNvPr>
          <p:cNvSpPr txBox="1">
            <a:spLocks/>
          </p:cNvSpPr>
          <p:nvPr/>
        </p:nvSpPr>
        <p:spPr>
          <a:xfrm>
            <a:off x="1181100" y="312420"/>
            <a:ext cx="4926330" cy="7995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ctr"/>
            <a:r>
              <a:rPr lang="en-US" sz="4600" dirty="0"/>
              <a:t>Insight_5</a:t>
            </a:r>
          </a:p>
        </p:txBody>
      </p:sp>
      <p:graphicFrame>
        <p:nvGraphicFramePr>
          <p:cNvPr id="4" name="Chart 3">
            <a:extLst>
              <a:ext uri="{FF2B5EF4-FFF2-40B4-BE49-F238E27FC236}">
                <a16:creationId xmlns:a16="http://schemas.microsoft.com/office/drawing/2014/main" id="{28D06BA9-4911-4323-8D40-9DEBB7C18F05}"/>
              </a:ext>
            </a:extLst>
          </p:cNvPr>
          <p:cNvGraphicFramePr>
            <a:graphicFrameLocks/>
          </p:cNvGraphicFramePr>
          <p:nvPr>
            <p:extLst>
              <p:ext uri="{D42A27DB-BD31-4B8C-83A1-F6EECF244321}">
                <p14:modId xmlns:p14="http://schemas.microsoft.com/office/powerpoint/2010/main" val="340415740"/>
              </p:ext>
            </p:extLst>
          </p:nvPr>
        </p:nvGraphicFramePr>
        <p:xfrm>
          <a:off x="1181100" y="1180549"/>
          <a:ext cx="4926330" cy="36886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23135534-3200-4D7A-B4B6-90F2D95EC1DD}"/>
              </a:ext>
            </a:extLst>
          </p:cNvPr>
          <p:cNvGraphicFramePr>
            <a:graphicFrameLocks/>
          </p:cNvGraphicFramePr>
          <p:nvPr>
            <p:extLst>
              <p:ext uri="{D42A27DB-BD31-4B8C-83A1-F6EECF244321}">
                <p14:modId xmlns:p14="http://schemas.microsoft.com/office/powerpoint/2010/main" val="2492015283"/>
              </p:ext>
            </p:extLst>
          </p:nvPr>
        </p:nvGraphicFramePr>
        <p:xfrm>
          <a:off x="6288033" y="1180549"/>
          <a:ext cx="4714503" cy="3688631"/>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 Placeholder 42">
            <a:extLst>
              <a:ext uri="{FF2B5EF4-FFF2-40B4-BE49-F238E27FC236}">
                <a16:creationId xmlns:a16="http://schemas.microsoft.com/office/drawing/2014/main" id="{2BF9793A-0DA3-EB58-7705-B3B2976BE1AC}"/>
              </a:ext>
            </a:extLst>
          </p:cNvPr>
          <p:cNvSpPr txBox="1">
            <a:spLocks/>
          </p:cNvSpPr>
          <p:nvPr/>
        </p:nvSpPr>
        <p:spPr>
          <a:xfrm>
            <a:off x="6246967" y="5078730"/>
            <a:ext cx="4824894" cy="1447135"/>
          </a:xfrm>
          <a:prstGeom prst="rect">
            <a:avLst/>
          </a:prstGeom>
        </p:spPr>
        <p:txBody>
          <a:bodyPr vert="horz" lIns="91440" tIns="45720" rIns="91440" bIns="45720" rtlCol="0" anchor="t">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just"/>
            <a:r>
              <a:rPr lang="en-US" sz="1600" dirty="0">
                <a:solidFill>
                  <a:schemeClr val="accent6"/>
                </a:solidFill>
                <a:latin typeface="Söhne"/>
              </a:rPr>
              <a:t>As per the analysis of </a:t>
            </a:r>
            <a:r>
              <a:rPr lang="en-US" sz="1600" b="0" i="0" dirty="0">
                <a:solidFill>
                  <a:schemeClr val="accent6"/>
                </a:solidFill>
                <a:effectLst/>
                <a:latin typeface="Söhne"/>
              </a:rPr>
              <a:t>fuel types Petrol is most preferable type among the people and least preferable fuel type is CNG. It means people are more user friendly with petrol cars.</a:t>
            </a:r>
            <a:endParaRPr lang="en-US" sz="1600" dirty="0">
              <a:solidFill>
                <a:schemeClr val="accent6"/>
              </a:solidFill>
              <a:latin typeface="Söhne"/>
            </a:endParaRPr>
          </a:p>
        </p:txBody>
      </p:sp>
    </p:spTree>
    <p:extLst>
      <p:ext uri="{BB962C8B-B14F-4D97-AF65-F5344CB8AC3E}">
        <p14:creationId xmlns:p14="http://schemas.microsoft.com/office/powerpoint/2010/main" val="2116626504"/>
      </p:ext>
    </p:extLst>
  </p:cSld>
  <p:clrMapOvr>
    <a:masterClrMapping/>
  </p:clrMapOvr>
  <mc:AlternateContent xmlns:mc="http://schemas.openxmlformats.org/markup-compatibility/2006">
    <mc:Choice xmlns:p14="http://schemas.microsoft.com/office/powerpoint/2010/main" Requires="p14">
      <p:transition spd="slow" p14:dur="1300" advTm="30000">
        <p14:reveal/>
      </p:transition>
    </mc:Choice>
    <mc:Fallback>
      <p:transition spd="slow" advTm="30000">
        <p:fade/>
      </p:transition>
    </mc:Fallback>
  </mc:AlternateContent>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704</TotalTime>
  <Words>1171</Words>
  <Application>Microsoft Office PowerPoint</Application>
  <PresentationFormat>Widescreen</PresentationFormat>
  <Paragraphs>103</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等线</vt:lpstr>
      <vt:lpstr>Abadi</vt:lpstr>
      <vt:lpstr>Arial</vt:lpstr>
      <vt:lpstr>Calibri</vt:lpstr>
      <vt:lpstr>Posterama Text Black</vt:lpstr>
      <vt:lpstr>Posterama Text SemiBold</vt:lpstr>
      <vt:lpstr>SFMono-Regular</vt:lpstr>
      <vt:lpstr>Sohne</vt:lpstr>
      <vt:lpstr>Söhne</vt:lpstr>
      <vt:lpstr>Custom​​</vt:lpstr>
      <vt:lpstr>Cars24 Data Analysis</vt:lpstr>
      <vt:lpstr>Introduction</vt:lpstr>
      <vt:lpstr>Dataset overview</vt:lpstr>
      <vt:lpstr>Methodology</vt:lpstr>
      <vt:lpstr>Insight_1</vt:lpstr>
      <vt:lpstr>Insight_2</vt:lpstr>
      <vt:lpstr>Insight_3</vt:lpstr>
      <vt:lpstr>Insight_4</vt:lpstr>
      <vt:lpstr>Insight_6</vt:lpstr>
      <vt:lpstr>PowerPoint Presentation</vt:lpstr>
      <vt:lpstr>Conclusion</vt:lpstr>
      <vt:lpstr>After analyzing the Cars24 data through different columns like Brand, Car prices, Car emi, Fuel type, location etc; customers requirements can be understandable  and based on that better services and offerings can be provided to the various customers as per their needs.  Based on the analysis it can be suggested to expand into new markets, introducing new product lines, optimizing pricing strategies, improving customer service, and more.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Gaurav yadav</dc:creator>
  <cp:lastModifiedBy>Gaurav yadav</cp:lastModifiedBy>
  <cp:revision>90</cp:revision>
  <dcterms:created xsi:type="dcterms:W3CDTF">2024-02-28T08:30:54Z</dcterms:created>
  <dcterms:modified xsi:type="dcterms:W3CDTF">2024-03-03T10:29:05Z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