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60" r:id="rId5"/>
    <p:sldId id="258"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263A69-E37F-496B-A1E3-371AADE43D39}"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D2638-68F9-4DB7-A404-EA365B63502C}"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473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2263A69-E37F-496B-A1E3-371AADE43D39}" type="datetimeFigureOut">
              <a:rPr lang="en-IN" smtClean="0"/>
              <a:t>08-05-2025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D2638-68F9-4DB7-A404-EA365B63502C}" type="slidenum">
              <a:rPr lang="en-IN" smtClean="0"/>
              <a:t>‹#›</a:t>
            </a:fld>
            <a:endParaRPr lang="en-IN"/>
          </a:p>
        </p:txBody>
      </p:sp>
    </p:spTree>
    <p:extLst>
      <p:ext uri="{BB962C8B-B14F-4D97-AF65-F5344CB8AC3E}">
        <p14:creationId xmlns:p14="http://schemas.microsoft.com/office/powerpoint/2010/main" val="306176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63A69-E37F-496B-A1E3-371AADE43D39}"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D2638-68F9-4DB7-A404-EA365B63502C}" type="slidenum">
              <a:rPr lang="en-IN" smtClean="0"/>
              <a:t>‹#›</a:t>
            </a:fld>
            <a:endParaRPr lang="en-IN"/>
          </a:p>
        </p:txBody>
      </p:sp>
    </p:spTree>
    <p:extLst>
      <p:ext uri="{BB962C8B-B14F-4D97-AF65-F5344CB8AC3E}">
        <p14:creationId xmlns:p14="http://schemas.microsoft.com/office/powerpoint/2010/main" val="3565206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63A69-E37F-496B-A1E3-371AADE43D39}"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D2638-68F9-4DB7-A404-EA365B63502C}"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14396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63A69-E37F-496B-A1E3-371AADE43D39}"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D2638-68F9-4DB7-A404-EA365B63502C}" type="slidenum">
              <a:rPr lang="en-IN" smtClean="0"/>
              <a:t>‹#›</a:t>
            </a:fld>
            <a:endParaRPr lang="en-IN"/>
          </a:p>
        </p:txBody>
      </p:sp>
    </p:spTree>
    <p:extLst>
      <p:ext uri="{BB962C8B-B14F-4D97-AF65-F5344CB8AC3E}">
        <p14:creationId xmlns:p14="http://schemas.microsoft.com/office/powerpoint/2010/main" val="160249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63A69-E37F-496B-A1E3-371AADE43D39}"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D2638-68F9-4DB7-A404-EA365B63502C}"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28092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63A69-E37F-496B-A1E3-371AADE43D39}"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D2638-68F9-4DB7-A404-EA365B63502C}" type="slidenum">
              <a:rPr lang="en-IN" smtClean="0"/>
              <a:t>‹#›</a:t>
            </a:fld>
            <a:endParaRPr lang="en-IN"/>
          </a:p>
        </p:txBody>
      </p:sp>
    </p:spTree>
    <p:extLst>
      <p:ext uri="{BB962C8B-B14F-4D97-AF65-F5344CB8AC3E}">
        <p14:creationId xmlns:p14="http://schemas.microsoft.com/office/powerpoint/2010/main" val="1658278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63A69-E37F-496B-A1E3-371AADE43D39}"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D2638-68F9-4DB7-A404-EA365B63502C}" type="slidenum">
              <a:rPr lang="en-IN" smtClean="0"/>
              <a:t>‹#›</a:t>
            </a:fld>
            <a:endParaRPr lang="en-IN"/>
          </a:p>
        </p:txBody>
      </p:sp>
    </p:spTree>
    <p:extLst>
      <p:ext uri="{BB962C8B-B14F-4D97-AF65-F5344CB8AC3E}">
        <p14:creationId xmlns:p14="http://schemas.microsoft.com/office/powerpoint/2010/main" val="4152647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63A69-E37F-496B-A1E3-371AADE43D39}"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D2638-68F9-4DB7-A404-EA365B63502C}" type="slidenum">
              <a:rPr lang="en-IN" smtClean="0"/>
              <a:t>‹#›</a:t>
            </a:fld>
            <a:endParaRPr lang="en-IN"/>
          </a:p>
        </p:txBody>
      </p:sp>
    </p:spTree>
    <p:extLst>
      <p:ext uri="{BB962C8B-B14F-4D97-AF65-F5344CB8AC3E}">
        <p14:creationId xmlns:p14="http://schemas.microsoft.com/office/powerpoint/2010/main" val="1215336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63A69-E37F-496B-A1E3-371AADE43D39}"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D2638-68F9-4DB7-A404-EA365B63502C}" type="slidenum">
              <a:rPr lang="en-IN" smtClean="0"/>
              <a:t>‹#›</a:t>
            </a:fld>
            <a:endParaRPr lang="en-IN"/>
          </a:p>
        </p:txBody>
      </p:sp>
    </p:spTree>
    <p:extLst>
      <p:ext uri="{BB962C8B-B14F-4D97-AF65-F5344CB8AC3E}">
        <p14:creationId xmlns:p14="http://schemas.microsoft.com/office/powerpoint/2010/main" val="119797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63A69-E37F-496B-A1E3-371AADE43D39}"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D2638-68F9-4DB7-A404-EA365B63502C}" type="slidenum">
              <a:rPr lang="en-IN" smtClean="0"/>
              <a:t>‹#›</a:t>
            </a:fld>
            <a:endParaRPr lang="en-IN"/>
          </a:p>
        </p:txBody>
      </p:sp>
    </p:spTree>
    <p:extLst>
      <p:ext uri="{BB962C8B-B14F-4D97-AF65-F5344CB8AC3E}">
        <p14:creationId xmlns:p14="http://schemas.microsoft.com/office/powerpoint/2010/main" val="373843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263A69-E37F-496B-A1E3-371AADE43D39}"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D2638-68F9-4DB7-A404-EA365B63502C}" type="slidenum">
              <a:rPr lang="en-IN" smtClean="0"/>
              <a:t>‹#›</a:t>
            </a:fld>
            <a:endParaRPr lang="en-IN"/>
          </a:p>
        </p:txBody>
      </p:sp>
    </p:spTree>
    <p:extLst>
      <p:ext uri="{BB962C8B-B14F-4D97-AF65-F5344CB8AC3E}">
        <p14:creationId xmlns:p14="http://schemas.microsoft.com/office/powerpoint/2010/main" val="173749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263A69-E37F-496B-A1E3-371AADE43D39}" type="datetimeFigureOut">
              <a:rPr lang="en-IN" smtClean="0"/>
              <a:t>08-05-2025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D2638-68F9-4DB7-A404-EA365B63502C}" type="slidenum">
              <a:rPr lang="en-IN" smtClean="0"/>
              <a:t>‹#›</a:t>
            </a:fld>
            <a:endParaRPr lang="en-IN"/>
          </a:p>
        </p:txBody>
      </p:sp>
    </p:spTree>
    <p:extLst>
      <p:ext uri="{BB962C8B-B14F-4D97-AF65-F5344CB8AC3E}">
        <p14:creationId xmlns:p14="http://schemas.microsoft.com/office/powerpoint/2010/main" val="3259183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263A69-E37F-496B-A1E3-371AADE43D39}" type="datetimeFigureOut">
              <a:rPr lang="en-IN" smtClean="0"/>
              <a:t>08-05-2025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D2638-68F9-4DB7-A404-EA365B63502C}" type="slidenum">
              <a:rPr lang="en-IN" smtClean="0"/>
              <a:t>‹#›</a:t>
            </a:fld>
            <a:endParaRPr lang="en-IN"/>
          </a:p>
        </p:txBody>
      </p:sp>
    </p:spTree>
    <p:extLst>
      <p:ext uri="{BB962C8B-B14F-4D97-AF65-F5344CB8AC3E}">
        <p14:creationId xmlns:p14="http://schemas.microsoft.com/office/powerpoint/2010/main" val="1048721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63A69-E37F-496B-A1E3-371AADE43D39}" type="datetimeFigureOut">
              <a:rPr lang="en-IN" smtClean="0"/>
              <a:t>08-05-2025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D2638-68F9-4DB7-A404-EA365B63502C}" type="slidenum">
              <a:rPr lang="en-IN" smtClean="0"/>
              <a:t>‹#›</a:t>
            </a:fld>
            <a:endParaRPr lang="en-IN"/>
          </a:p>
        </p:txBody>
      </p:sp>
    </p:spTree>
    <p:extLst>
      <p:ext uri="{BB962C8B-B14F-4D97-AF65-F5344CB8AC3E}">
        <p14:creationId xmlns:p14="http://schemas.microsoft.com/office/powerpoint/2010/main" val="140231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263A69-E37F-496B-A1E3-371AADE43D39}"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D2638-68F9-4DB7-A404-EA365B63502C}" type="slidenum">
              <a:rPr lang="en-IN" smtClean="0"/>
              <a:t>‹#›</a:t>
            </a:fld>
            <a:endParaRPr lang="en-IN"/>
          </a:p>
        </p:txBody>
      </p:sp>
    </p:spTree>
    <p:extLst>
      <p:ext uri="{BB962C8B-B14F-4D97-AF65-F5344CB8AC3E}">
        <p14:creationId xmlns:p14="http://schemas.microsoft.com/office/powerpoint/2010/main" val="297289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263A69-E37F-496B-A1E3-371AADE43D39}"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D2638-68F9-4DB7-A404-EA365B63502C}" type="slidenum">
              <a:rPr lang="en-IN" smtClean="0"/>
              <a:t>‹#›</a:t>
            </a:fld>
            <a:endParaRPr lang="en-IN"/>
          </a:p>
        </p:txBody>
      </p:sp>
    </p:spTree>
    <p:extLst>
      <p:ext uri="{BB962C8B-B14F-4D97-AF65-F5344CB8AC3E}">
        <p14:creationId xmlns:p14="http://schemas.microsoft.com/office/powerpoint/2010/main" val="81916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263A69-E37F-496B-A1E3-371AADE43D39}" type="datetimeFigureOut">
              <a:rPr lang="en-IN" smtClean="0"/>
              <a:t>08-05-2025</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24D2638-68F9-4DB7-A404-EA365B63502C}" type="slidenum">
              <a:rPr lang="en-IN" smtClean="0"/>
              <a:t>‹#›</a:t>
            </a:fld>
            <a:endParaRPr lang="en-IN"/>
          </a:p>
        </p:txBody>
      </p:sp>
    </p:spTree>
    <p:extLst>
      <p:ext uri="{BB962C8B-B14F-4D97-AF65-F5344CB8AC3E}">
        <p14:creationId xmlns:p14="http://schemas.microsoft.com/office/powerpoint/2010/main" val="3974993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411C-221B-601C-9040-9447BFBCF2CC}"/>
              </a:ext>
            </a:extLst>
          </p:cNvPr>
          <p:cNvSpPr>
            <a:spLocks noGrp="1"/>
          </p:cNvSpPr>
          <p:nvPr>
            <p:ph type="ctrTitle"/>
          </p:nvPr>
        </p:nvSpPr>
        <p:spPr/>
        <p:txBody>
          <a:bodyPr/>
          <a:lstStyle/>
          <a:p>
            <a:r>
              <a:rPr lang="en-IN" dirty="0"/>
              <a:t>Netflix Engagement Dataset</a:t>
            </a:r>
          </a:p>
        </p:txBody>
      </p:sp>
      <p:sp>
        <p:nvSpPr>
          <p:cNvPr id="3" name="Subtitle 2">
            <a:extLst>
              <a:ext uri="{FF2B5EF4-FFF2-40B4-BE49-F238E27FC236}">
                <a16:creationId xmlns:a16="http://schemas.microsoft.com/office/drawing/2014/main" id="{98BD8B70-A337-0AD4-E8EF-ACC089EB2989}"/>
              </a:ext>
            </a:extLst>
          </p:cNvPr>
          <p:cNvSpPr>
            <a:spLocks noGrp="1"/>
          </p:cNvSpPr>
          <p:nvPr>
            <p:ph type="subTitle" idx="1"/>
          </p:nvPr>
        </p:nvSpPr>
        <p:spPr/>
        <p:txBody>
          <a:bodyPr/>
          <a:lstStyle/>
          <a:p>
            <a:r>
              <a:rPr lang="en-US" dirty="0">
                <a:solidFill>
                  <a:schemeClr val="bg1">
                    <a:lumMod val="95000"/>
                    <a:lumOff val="5000"/>
                  </a:schemeClr>
                </a:solidFill>
              </a:rPr>
              <a:t>Submitted By—</a:t>
            </a:r>
          </a:p>
          <a:p>
            <a:r>
              <a:rPr lang="en-US" dirty="0">
                <a:solidFill>
                  <a:schemeClr val="bg1">
                    <a:lumMod val="95000"/>
                    <a:lumOff val="5000"/>
                  </a:schemeClr>
                </a:solidFill>
              </a:rPr>
              <a:t>Parivesh Rohilla (B.Tech AIML 2</a:t>
            </a:r>
            <a:r>
              <a:rPr lang="en-US" baseline="30000" dirty="0">
                <a:solidFill>
                  <a:schemeClr val="bg1">
                    <a:lumMod val="95000"/>
                    <a:lumOff val="5000"/>
                  </a:schemeClr>
                </a:solidFill>
              </a:rPr>
              <a:t>nd</a:t>
            </a:r>
            <a:r>
              <a:rPr lang="en-US" dirty="0">
                <a:solidFill>
                  <a:schemeClr val="bg1">
                    <a:lumMod val="95000"/>
                    <a:lumOff val="5000"/>
                  </a:schemeClr>
                </a:solidFill>
              </a:rPr>
              <a:t> Yr)</a:t>
            </a:r>
          </a:p>
          <a:p>
            <a:r>
              <a:rPr lang="en-US" dirty="0">
                <a:solidFill>
                  <a:schemeClr val="bg1">
                    <a:lumMod val="95000"/>
                    <a:lumOff val="5000"/>
                  </a:schemeClr>
                </a:solidFill>
              </a:rPr>
              <a:t>Pawan Bhatt (B.Tech AIML 2</a:t>
            </a:r>
            <a:r>
              <a:rPr lang="en-US" baseline="30000" dirty="0">
                <a:solidFill>
                  <a:schemeClr val="bg1">
                    <a:lumMod val="95000"/>
                    <a:lumOff val="5000"/>
                  </a:schemeClr>
                </a:solidFill>
              </a:rPr>
              <a:t>nd</a:t>
            </a:r>
            <a:r>
              <a:rPr lang="en-US" dirty="0">
                <a:solidFill>
                  <a:schemeClr val="bg1">
                    <a:lumMod val="95000"/>
                    <a:lumOff val="5000"/>
                  </a:schemeClr>
                </a:solidFill>
              </a:rPr>
              <a:t> Yr)</a:t>
            </a:r>
          </a:p>
          <a:p>
            <a:r>
              <a:rPr lang="en-US" dirty="0">
                <a:solidFill>
                  <a:schemeClr val="bg1">
                    <a:lumMod val="95000"/>
                    <a:lumOff val="5000"/>
                  </a:schemeClr>
                </a:solidFill>
              </a:rPr>
              <a:t>Shivank (B.Tech AIML 2</a:t>
            </a:r>
            <a:r>
              <a:rPr lang="en-US" baseline="30000" dirty="0">
                <a:solidFill>
                  <a:schemeClr val="bg1">
                    <a:lumMod val="95000"/>
                    <a:lumOff val="5000"/>
                  </a:schemeClr>
                </a:solidFill>
              </a:rPr>
              <a:t>nd</a:t>
            </a:r>
            <a:r>
              <a:rPr lang="en-US" dirty="0">
                <a:solidFill>
                  <a:schemeClr val="bg1">
                    <a:lumMod val="95000"/>
                    <a:lumOff val="5000"/>
                  </a:schemeClr>
                </a:solidFill>
              </a:rPr>
              <a:t> Yr)</a:t>
            </a:r>
            <a:endParaRPr lang="en-IN" dirty="0">
              <a:solidFill>
                <a:schemeClr val="bg1">
                  <a:lumMod val="95000"/>
                  <a:lumOff val="5000"/>
                </a:schemeClr>
              </a:solidFill>
            </a:endParaRPr>
          </a:p>
        </p:txBody>
      </p:sp>
    </p:spTree>
    <p:extLst>
      <p:ext uri="{BB962C8B-B14F-4D97-AF65-F5344CB8AC3E}">
        <p14:creationId xmlns:p14="http://schemas.microsoft.com/office/powerpoint/2010/main" val="164082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992A-57C6-907E-1980-2978EFA2E328}"/>
              </a:ext>
            </a:extLst>
          </p:cNvPr>
          <p:cNvSpPr>
            <a:spLocks noGrp="1"/>
          </p:cNvSpPr>
          <p:nvPr>
            <p:ph type="title"/>
          </p:nvPr>
        </p:nvSpPr>
        <p:spPr>
          <a:xfrm>
            <a:off x="1578948" y="102143"/>
            <a:ext cx="8534400" cy="1507067"/>
          </a:xfrm>
        </p:spPr>
        <p:txBody>
          <a:bodyPr/>
          <a:lstStyle/>
          <a:p>
            <a:r>
              <a:rPr lang="en-US" b="1" u="sng" dirty="0">
                <a:solidFill>
                  <a:schemeClr val="accent1">
                    <a:lumMod val="50000"/>
                  </a:schemeClr>
                </a:solidFill>
              </a:rPr>
              <a:t>Introduction</a:t>
            </a:r>
            <a:endParaRPr lang="en-IN" b="1" u="sng" dirty="0">
              <a:solidFill>
                <a:schemeClr val="accent1">
                  <a:lumMod val="50000"/>
                </a:schemeClr>
              </a:solidFill>
            </a:endParaRPr>
          </a:p>
        </p:txBody>
      </p:sp>
      <p:sp>
        <p:nvSpPr>
          <p:cNvPr id="4" name="TextBox 3">
            <a:extLst>
              <a:ext uri="{FF2B5EF4-FFF2-40B4-BE49-F238E27FC236}">
                <a16:creationId xmlns:a16="http://schemas.microsoft.com/office/drawing/2014/main" id="{174CEF0B-F7D4-A2EF-3E9F-45C4277D5190}"/>
              </a:ext>
            </a:extLst>
          </p:cNvPr>
          <p:cNvSpPr txBox="1"/>
          <p:nvPr/>
        </p:nvSpPr>
        <p:spPr>
          <a:xfrm>
            <a:off x="1533831" y="1288025"/>
            <a:ext cx="8544233" cy="4801314"/>
          </a:xfrm>
          <a:prstGeom prst="rect">
            <a:avLst/>
          </a:prstGeom>
          <a:noFill/>
        </p:spPr>
        <p:txBody>
          <a:bodyPr wrap="square" rtlCol="0">
            <a:spAutoFit/>
          </a:bodyPr>
          <a:lstStyle/>
          <a:p>
            <a:pPr>
              <a:buNone/>
            </a:pPr>
            <a:r>
              <a:rPr lang="en-US" dirty="0"/>
              <a:t>Netflix is one of the world’s leading over-the-top (OTT) streaming platforms, offering a vast library of movies, series, and documentaries to millions of users across the globe. As competition in the streaming industry intensifies, understanding user behavior has become a strategic necessity.</a:t>
            </a:r>
          </a:p>
          <a:p>
            <a:pPr>
              <a:buNone/>
            </a:pPr>
            <a:endParaRPr lang="en-US" dirty="0"/>
          </a:p>
          <a:p>
            <a:pPr>
              <a:buNone/>
            </a:pPr>
            <a:r>
              <a:rPr lang="en-US" b="1" dirty="0"/>
              <a:t>User engagement</a:t>
            </a:r>
            <a:r>
              <a:rPr lang="en-US" dirty="0"/>
              <a:t>—measured through metrics such as watch time, preferred genres, device usage, and churn rate—is crucial for tailoring content recommendations, improving user experience, and ensuring customer retention. Insights derived from such engagement data help platforms like Netflix refine their content strategy and marketing efforts.</a:t>
            </a:r>
          </a:p>
          <a:p>
            <a:pPr>
              <a:buNone/>
            </a:pPr>
            <a:endParaRPr lang="en-US" dirty="0"/>
          </a:p>
          <a:p>
            <a:r>
              <a:rPr lang="en-US" dirty="0"/>
              <a:t>This project leverages </a:t>
            </a:r>
            <a:r>
              <a:rPr lang="en-US" b="1" dirty="0"/>
              <a:t>Microsoft Power BI</a:t>
            </a:r>
            <a:r>
              <a:rPr lang="en-US" dirty="0"/>
              <a:t>, a powerful business intelligence tool, to transform raw Netflix engagement data into meaningful visual narratives. By utilizing interactive dashboards and dynamic charts, the project aims to uncover trends, patterns, and insights that can drive informed business decisions in the entertainment industry.</a:t>
            </a:r>
          </a:p>
          <a:p>
            <a:endParaRPr lang="en-IN" dirty="0"/>
          </a:p>
        </p:txBody>
      </p:sp>
    </p:spTree>
    <p:extLst>
      <p:ext uri="{BB962C8B-B14F-4D97-AF65-F5344CB8AC3E}">
        <p14:creationId xmlns:p14="http://schemas.microsoft.com/office/powerpoint/2010/main" val="289353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63562E-584A-CF10-67D4-A12FD0EAD7F5}"/>
              </a:ext>
            </a:extLst>
          </p:cNvPr>
          <p:cNvPicPr>
            <a:picLocks noChangeAspect="1"/>
          </p:cNvPicPr>
          <p:nvPr/>
        </p:nvPicPr>
        <p:blipFill>
          <a:blip r:embed="rId2"/>
          <a:stretch>
            <a:fillRect/>
          </a:stretch>
        </p:blipFill>
        <p:spPr>
          <a:xfrm>
            <a:off x="0" y="796413"/>
            <a:ext cx="12192000" cy="5536002"/>
          </a:xfrm>
          <a:prstGeom prst="rect">
            <a:avLst/>
          </a:prstGeom>
        </p:spPr>
      </p:pic>
      <p:sp>
        <p:nvSpPr>
          <p:cNvPr id="8" name="TextBox 7">
            <a:extLst>
              <a:ext uri="{FF2B5EF4-FFF2-40B4-BE49-F238E27FC236}">
                <a16:creationId xmlns:a16="http://schemas.microsoft.com/office/drawing/2014/main" id="{C7E526C3-FB83-7DEF-7130-A9A623884EE6}"/>
              </a:ext>
            </a:extLst>
          </p:cNvPr>
          <p:cNvSpPr txBox="1"/>
          <p:nvPr/>
        </p:nvSpPr>
        <p:spPr>
          <a:xfrm>
            <a:off x="2300748" y="137652"/>
            <a:ext cx="7836310" cy="523220"/>
          </a:xfrm>
          <a:prstGeom prst="rect">
            <a:avLst/>
          </a:prstGeom>
          <a:noFill/>
        </p:spPr>
        <p:txBody>
          <a:bodyPr wrap="square" rtlCol="0">
            <a:spAutoFit/>
          </a:bodyPr>
          <a:lstStyle/>
          <a:p>
            <a:r>
              <a:rPr lang="en-US" sz="2800" b="1" dirty="0">
                <a:solidFill>
                  <a:schemeClr val="accent1">
                    <a:lumMod val="50000"/>
                  </a:schemeClr>
                </a:solidFill>
              </a:rPr>
              <a:t>Given Netflix Engagement Dataset</a:t>
            </a:r>
            <a:endParaRPr lang="en-IN" sz="2800" b="1" dirty="0">
              <a:solidFill>
                <a:schemeClr val="accent1">
                  <a:lumMod val="50000"/>
                </a:schemeClr>
              </a:solidFill>
            </a:endParaRPr>
          </a:p>
        </p:txBody>
      </p:sp>
    </p:spTree>
    <p:extLst>
      <p:ext uri="{BB962C8B-B14F-4D97-AF65-F5344CB8AC3E}">
        <p14:creationId xmlns:p14="http://schemas.microsoft.com/office/powerpoint/2010/main" val="331930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06F8-FAEF-69DB-0430-2619E6AFE4E3}"/>
              </a:ext>
            </a:extLst>
          </p:cNvPr>
          <p:cNvSpPr>
            <a:spLocks noGrp="1"/>
          </p:cNvSpPr>
          <p:nvPr>
            <p:ph type="title"/>
          </p:nvPr>
        </p:nvSpPr>
        <p:spPr>
          <a:xfrm>
            <a:off x="241760" y="180803"/>
            <a:ext cx="8534400" cy="1507067"/>
          </a:xfrm>
        </p:spPr>
        <p:txBody>
          <a:bodyPr/>
          <a:lstStyle/>
          <a:p>
            <a:r>
              <a:rPr lang="en-US" b="1" u="sng" dirty="0">
                <a:solidFill>
                  <a:schemeClr val="accent1">
                    <a:lumMod val="50000"/>
                  </a:schemeClr>
                </a:solidFill>
              </a:rPr>
              <a:t>Final visual dashboard</a:t>
            </a:r>
            <a:endParaRPr lang="en-IN" b="1" u="sng" dirty="0">
              <a:solidFill>
                <a:schemeClr val="accent1">
                  <a:lumMod val="50000"/>
                </a:schemeClr>
              </a:solidFill>
            </a:endParaRPr>
          </a:p>
        </p:txBody>
      </p:sp>
      <p:sp>
        <p:nvSpPr>
          <p:cNvPr id="4" name="TextBox 3">
            <a:extLst>
              <a:ext uri="{FF2B5EF4-FFF2-40B4-BE49-F238E27FC236}">
                <a16:creationId xmlns:a16="http://schemas.microsoft.com/office/drawing/2014/main" id="{987C6826-78CD-1004-BAA1-B519792B5FFA}"/>
              </a:ext>
            </a:extLst>
          </p:cNvPr>
          <p:cNvSpPr txBox="1"/>
          <p:nvPr/>
        </p:nvSpPr>
        <p:spPr>
          <a:xfrm>
            <a:off x="855406" y="1337187"/>
            <a:ext cx="8780207" cy="2031325"/>
          </a:xfrm>
          <a:prstGeom prst="rect">
            <a:avLst/>
          </a:prstGeom>
          <a:noFill/>
        </p:spPr>
        <p:txBody>
          <a:bodyPr wrap="square" rtlCol="0">
            <a:spAutoFit/>
          </a:bodyPr>
          <a:lstStyle/>
          <a:p>
            <a:r>
              <a:rPr lang="en-US" dirty="0"/>
              <a:t>Many graphs , filters , slicers and cards are being used in this dashboard so  as to make it visually attractive and so that we can understand the data given easily and can make assumptions correctly.</a:t>
            </a:r>
          </a:p>
          <a:p>
            <a:r>
              <a:rPr lang="en-US" dirty="0"/>
              <a:t>Graphs used are </a:t>
            </a:r>
          </a:p>
          <a:p>
            <a:r>
              <a:rPr lang="en-IN" dirty="0"/>
              <a:t>Bar chart, column chart, line chart, area chart, pie chart, doughnut chart, combo chart, scatter chart, waterfall chart, funnel, table, matrix, slicer, ......</a:t>
            </a:r>
          </a:p>
          <a:p>
            <a:endParaRPr lang="en-IN" dirty="0"/>
          </a:p>
        </p:txBody>
      </p:sp>
      <p:pic>
        <p:nvPicPr>
          <p:cNvPr id="6" name="Picture 5">
            <a:extLst>
              <a:ext uri="{FF2B5EF4-FFF2-40B4-BE49-F238E27FC236}">
                <a16:creationId xmlns:a16="http://schemas.microsoft.com/office/drawing/2014/main" id="{D9615988-7EB4-1AAC-30E9-2F6421B8D013}"/>
              </a:ext>
            </a:extLst>
          </p:cNvPr>
          <p:cNvPicPr>
            <a:picLocks noChangeAspect="1"/>
          </p:cNvPicPr>
          <p:nvPr/>
        </p:nvPicPr>
        <p:blipFill>
          <a:blip r:embed="rId2"/>
          <a:stretch>
            <a:fillRect/>
          </a:stretch>
        </p:blipFill>
        <p:spPr>
          <a:xfrm>
            <a:off x="285140" y="3094274"/>
            <a:ext cx="6272981" cy="3119714"/>
          </a:xfrm>
          <a:prstGeom prst="rect">
            <a:avLst/>
          </a:prstGeom>
        </p:spPr>
      </p:pic>
      <p:sp>
        <p:nvSpPr>
          <p:cNvPr id="11" name="Rectangle 1">
            <a:extLst>
              <a:ext uri="{FF2B5EF4-FFF2-40B4-BE49-F238E27FC236}">
                <a16:creationId xmlns:a16="http://schemas.microsoft.com/office/drawing/2014/main" id="{F1095D4C-AE90-157E-EDC5-31BD53610C41}"/>
              </a:ext>
            </a:extLst>
          </p:cNvPr>
          <p:cNvSpPr>
            <a:spLocks noGrp="1" noChangeArrowheads="1"/>
          </p:cNvSpPr>
          <p:nvPr>
            <p:ph idx="1"/>
          </p:nvPr>
        </p:nvSpPr>
        <p:spPr bwMode="auto">
          <a:xfrm>
            <a:off x="6642560" y="3177965"/>
            <a:ext cx="562809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        </a:t>
            </a:r>
            <a:r>
              <a:rPr kumimoji="0" lang="en-US" altLang="en-US" sz="1800" b="1" i="0" u="sng" strike="noStrike" cap="none" normalizeH="0" baseline="0" dirty="0">
                <a:ln>
                  <a:noFill/>
                </a:ln>
                <a:solidFill>
                  <a:schemeClr val="accent1">
                    <a:lumMod val="50000"/>
                  </a:schemeClr>
                </a:solidFill>
                <a:effectLst/>
                <a:latin typeface="Arial" panose="020B0604020202020204" pitchFamily="34" charset="0"/>
              </a:rPr>
              <a:t>Some Examples of graphs 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Bar Chart:</a:t>
            </a:r>
            <a:r>
              <a:rPr kumimoji="0" lang="en-US" altLang="en-US" sz="1800" b="0" i="0" u="none" strike="noStrike" cap="none" normalizeH="0" baseline="0" dirty="0">
                <a:ln>
                  <a:noFill/>
                </a:ln>
                <a:solidFill>
                  <a:schemeClr val="tx1"/>
                </a:solidFill>
                <a:effectLst/>
                <a:latin typeface="Arial" panose="020B0604020202020204" pitchFamily="34" charset="0"/>
              </a:rPr>
              <a:t> Top genres by engagement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Line Chart:</a:t>
            </a:r>
            <a:r>
              <a:rPr kumimoji="0" lang="en-US" altLang="en-US" sz="1800" b="0" i="0" u="none" strike="noStrike" cap="none" normalizeH="0" baseline="0" dirty="0">
                <a:ln>
                  <a:noFill/>
                </a:ln>
                <a:solidFill>
                  <a:schemeClr val="tx1"/>
                </a:solidFill>
                <a:effectLst/>
                <a:latin typeface="Arial" panose="020B0604020202020204" pitchFamily="34" charset="0"/>
              </a:rPr>
              <a:t> Watch time over months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Pie Chart:</a:t>
            </a:r>
            <a:r>
              <a:rPr kumimoji="0" lang="en-US" altLang="en-US" sz="1800" b="0" i="0" u="none" strike="noStrike" cap="none" normalizeH="0" baseline="0" dirty="0">
                <a:ln>
                  <a:noFill/>
                </a:ln>
                <a:solidFill>
                  <a:schemeClr val="tx1"/>
                </a:solidFill>
                <a:effectLst/>
                <a:latin typeface="Arial" panose="020B0604020202020204" pitchFamily="34" charset="0"/>
              </a:rPr>
              <a:t> Subscription plan distribution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Treemap</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Region-wise user count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KPI Card:</a:t>
            </a:r>
            <a:r>
              <a:rPr kumimoji="0" lang="en-US" altLang="en-US" sz="1800" b="0" i="0" u="none" strike="noStrike" cap="none" normalizeH="0" baseline="0" dirty="0">
                <a:ln>
                  <a:noFill/>
                </a:ln>
                <a:solidFill>
                  <a:schemeClr val="tx1"/>
                </a:solidFill>
                <a:effectLst/>
                <a:latin typeface="Arial" panose="020B0604020202020204" pitchFamily="34" charset="0"/>
              </a:rPr>
              <a:t> Average watch time, churn rate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Funnel Chart:</a:t>
            </a:r>
            <a:r>
              <a:rPr kumimoji="0" lang="en-US" altLang="en-US" sz="1800" b="0" i="0" u="none" strike="noStrike" cap="none" normalizeH="0" baseline="0" dirty="0">
                <a:ln>
                  <a:noFill/>
                </a:ln>
                <a:solidFill>
                  <a:schemeClr val="tx1"/>
                </a:solidFill>
                <a:effectLst/>
                <a:latin typeface="Arial" panose="020B0604020202020204" pitchFamily="34" charset="0"/>
              </a:rPr>
              <a:t> Support queries → Churn correlation</a:t>
            </a:r>
          </a:p>
        </p:txBody>
      </p:sp>
    </p:spTree>
    <p:extLst>
      <p:ext uri="{BB962C8B-B14F-4D97-AF65-F5344CB8AC3E}">
        <p14:creationId xmlns:p14="http://schemas.microsoft.com/office/powerpoint/2010/main" val="3021313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F18723-E4CD-3A5A-8A5D-710A91F8D755}"/>
              </a:ext>
            </a:extLst>
          </p:cNvPr>
          <p:cNvPicPr>
            <a:picLocks noChangeAspect="1"/>
          </p:cNvPicPr>
          <p:nvPr/>
        </p:nvPicPr>
        <p:blipFill>
          <a:blip r:embed="rId2"/>
          <a:stretch>
            <a:fillRect/>
          </a:stretch>
        </p:blipFill>
        <p:spPr>
          <a:xfrm>
            <a:off x="415105" y="552450"/>
            <a:ext cx="11106150" cy="6305550"/>
          </a:xfrm>
          <a:prstGeom prst="rect">
            <a:avLst/>
          </a:prstGeom>
        </p:spPr>
      </p:pic>
      <p:sp>
        <p:nvSpPr>
          <p:cNvPr id="6" name="TextBox 5">
            <a:extLst>
              <a:ext uri="{FF2B5EF4-FFF2-40B4-BE49-F238E27FC236}">
                <a16:creationId xmlns:a16="http://schemas.microsoft.com/office/drawing/2014/main" id="{6CCE1F20-887B-418B-BDC1-ECC54225CEA0}"/>
              </a:ext>
            </a:extLst>
          </p:cNvPr>
          <p:cNvSpPr txBox="1"/>
          <p:nvPr/>
        </p:nvSpPr>
        <p:spPr>
          <a:xfrm>
            <a:off x="3637935" y="0"/>
            <a:ext cx="4955459" cy="1077218"/>
          </a:xfrm>
          <a:prstGeom prst="rect">
            <a:avLst/>
          </a:prstGeom>
          <a:noFill/>
        </p:spPr>
        <p:txBody>
          <a:bodyPr wrap="square" rtlCol="0">
            <a:spAutoFit/>
          </a:bodyPr>
          <a:lstStyle/>
          <a:p>
            <a:r>
              <a:rPr lang="en-US" sz="3200" b="1" u="sng" dirty="0">
                <a:solidFill>
                  <a:schemeClr val="accent1">
                    <a:lumMod val="50000"/>
                  </a:schemeClr>
                </a:solidFill>
              </a:rPr>
              <a:t>Dashboard 1</a:t>
            </a:r>
          </a:p>
          <a:p>
            <a:endParaRPr lang="en-IN" sz="3200" b="1" u="sng" dirty="0">
              <a:solidFill>
                <a:schemeClr val="accent1">
                  <a:lumMod val="50000"/>
                </a:schemeClr>
              </a:solidFill>
            </a:endParaRPr>
          </a:p>
        </p:txBody>
      </p:sp>
    </p:spTree>
    <p:extLst>
      <p:ext uri="{BB962C8B-B14F-4D97-AF65-F5344CB8AC3E}">
        <p14:creationId xmlns:p14="http://schemas.microsoft.com/office/powerpoint/2010/main" val="279434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E919-DE15-5F38-5735-104F3E79AA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592543-C4F3-94DF-06DD-D327A3BF007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E9CE70C-CA75-5C6D-489E-8DABCA612427}"/>
              </a:ext>
            </a:extLst>
          </p:cNvPr>
          <p:cNvPicPr>
            <a:picLocks noChangeAspect="1"/>
          </p:cNvPicPr>
          <p:nvPr/>
        </p:nvPicPr>
        <p:blipFill>
          <a:blip r:embed="rId2"/>
          <a:stretch>
            <a:fillRect/>
          </a:stretch>
        </p:blipFill>
        <p:spPr>
          <a:xfrm>
            <a:off x="304799" y="542369"/>
            <a:ext cx="10779741" cy="6069823"/>
          </a:xfrm>
          <a:prstGeom prst="rect">
            <a:avLst/>
          </a:prstGeom>
        </p:spPr>
      </p:pic>
      <p:sp>
        <p:nvSpPr>
          <p:cNvPr id="6" name="TextBox 5">
            <a:extLst>
              <a:ext uri="{FF2B5EF4-FFF2-40B4-BE49-F238E27FC236}">
                <a16:creationId xmlns:a16="http://schemas.microsoft.com/office/drawing/2014/main" id="{B0761371-EA95-1755-CEA6-489B72057590}"/>
              </a:ext>
            </a:extLst>
          </p:cNvPr>
          <p:cNvSpPr txBox="1"/>
          <p:nvPr/>
        </p:nvSpPr>
        <p:spPr>
          <a:xfrm>
            <a:off x="2684206" y="-68826"/>
            <a:ext cx="6534406" cy="646331"/>
          </a:xfrm>
          <a:prstGeom prst="rect">
            <a:avLst/>
          </a:prstGeom>
          <a:noFill/>
        </p:spPr>
        <p:txBody>
          <a:bodyPr wrap="square" rtlCol="0">
            <a:spAutoFit/>
          </a:bodyPr>
          <a:lstStyle/>
          <a:p>
            <a:r>
              <a:rPr lang="en-US" sz="3600" b="1" u="sng" dirty="0">
                <a:solidFill>
                  <a:srgbClr val="002060"/>
                </a:solidFill>
              </a:rPr>
              <a:t>Dashboard 2</a:t>
            </a:r>
          </a:p>
        </p:txBody>
      </p:sp>
    </p:spTree>
    <p:extLst>
      <p:ext uri="{BB962C8B-B14F-4D97-AF65-F5344CB8AC3E}">
        <p14:creationId xmlns:p14="http://schemas.microsoft.com/office/powerpoint/2010/main" val="99724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6B8082-743A-EB8C-9625-FA9204EA47DA}"/>
              </a:ext>
            </a:extLst>
          </p:cNvPr>
          <p:cNvSpPr>
            <a:spLocks noGrp="1"/>
          </p:cNvSpPr>
          <p:nvPr>
            <p:ph idx="1"/>
          </p:nvPr>
        </p:nvSpPr>
        <p:spPr>
          <a:xfrm>
            <a:off x="1460961" y="1501877"/>
            <a:ext cx="8534400" cy="3615267"/>
          </a:xfrm>
        </p:spPr>
        <p:txBody>
          <a:bodyPr>
            <a:normAutofit/>
          </a:bodyPr>
          <a:lstStyle/>
          <a:p>
            <a:pPr marL="0" indent="0" algn="ctr">
              <a:buNone/>
            </a:pPr>
            <a:r>
              <a:rPr lang="en-US" sz="11500" i="1" dirty="0">
                <a:solidFill>
                  <a:schemeClr val="accent6"/>
                </a:solidFill>
                <a:latin typeface="Colonna MT" panose="04020805060202030203" pitchFamily="82" charset="0"/>
              </a:rPr>
              <a:t>Thank You </a:t>
            </a:r>
            <a:endParaRPr lang="en-IN" sz="11500" i="1" dirty="0">
              <a:solidFill>
                <a:schemeClr val="accent6"/>
              </a:solidFill>
              <a:latin typeface="Colonna MT" panose="04020805060202030203" pitchFamily="82" charset="0"/>
            </a:endParaRPr>
          </a:p>
        </p:txBody>
      </p:sp>
    </p:spTree>
    <p:extLst>
      <p:ext uri="{BB962C8B-B14F-4D97-AF65-F5344CB8AC3E}">
        <p14:creationId xmlns:p14="http://schemas.microsoft.com/office/powerpoint/2010/main" val="412542945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32</TotalTime>
  <Words>332</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Colonna MT</vt:lpstr>
      <vt:lpstr>Wingdings 3</vt:lpstr>
      <vt:lpstr>Slice</vt:lpstr>
      <vt:lpstr>Netflix Engagement Dataset</vt:lpstr>
      <vt:lpstr>Introduction</vt:lpstr>
      <vt:lpstr>PowerPoint Presentation</vt:lpstr>
      <vt:lpstr>Final visual dashboard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 Pundir</dc:creator>
  <cp:lastModifiedBy>Shiva Pundir</cp:lastModifiedBy>
  <cp:revision>3</cp:revision>
  <dcterms:created xsi:type="dcterms:W3CDTF">2025-05-08T05:51:26Z</dcterms:created>
  <dcterms:modified xsi:type="dcterms:W3CDTF">2025-05-08T06:24:08Z</dcterms:modified>
</cp:coreProperties>
</file>