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72" r:id="rId5"/>
    <p:sldId id="263" r:id="rId6"/>
    <p:sldId id="273" r:id="rId7"/>
    <p:sldId id="282" r:id="rId8"/>
    <p:sldId id="283" r:id="rId9"/>
    <p:sldId id="260" r:id="rId10"/>
    <p:sldId id="264" r:id="rId11"/>
    <p:sldId id="274" r:id="rId12"/>
    <p:sldId id="277" r:id="rId13"/>
    <p:sldId id="278" r:id="rId14"/>
    <p:sldId id="268" r:id="rId15"/>
    <p:sldId id="285" r:id="rId16"/>
    <p:sldId id="284" r:id="rId17"/>
    <p:sldId id="269" r:id="rId18"/>
    <p:sldId id="266" r:id="rId19"/>
    <p:sldId id="267" r:id="rId20"/>
    <p:sldId id="279" r:id="rId21"/>
    <p:sldId id="275" r:id="rId22"/>
    <p:sldId id="270" r:id="rId23"/>
    <p:sldId id="281" r:id="rId24"/>
    <p:sldId id="276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6764" autoAdjust="0"/>
  </p:normalViewPr>
  <p:slideViewPr>
    <p:cSldViewPr snapToGrid="0" snapToObjects="1">
      <p:cViewPr>
        <p:scale>
          <a:sx n="75" d="100"/>
          <a:sy n="75" d="100"/>
        </p:scale>
        <p:origin x="-10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2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1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Vagrant</a:t>
            </a:r>
            <a:r>
              <a:rPr lang="de-CH" baseline="0" dirty="0" smtClean="0"/>
              <a:t> Box:</a:t>
            </a:r>
          </a:p>
          <a:p>
            <a:r>
              <a:rPr lang="de-CH" dirty="0" smtClean="0"/>
              <a:t>https://bitbucket.org/inftec/vagrant-playground/branch/docker-demo</a:t>
            </a:r>
          </a:p>
          <a:p>
            <a:endParaRPr lang="de-CH" dirty="0" smtClean="0"/>
          </a:p>
          <a:p>
            <a:r>
              <a:rPr lang="de-CH" dirty="0" smtClean="0"/>
              <a:t>VM: \\192.168.0.200\Public\2014-12-18 Workshop Docker</a:t>
            </a:r>
          </a:p>
          <a:p>
            <a:endParaRPr lang="de-CH" dirty="0" smtClean="0"/>
          </a:p>
          <a:p>
            <a:r>
              <a:rPr lang="de-CH" dirty="0" smtClean="0"/>
              <a:t>DEPRECATED:</a:t>
            </a:r>
          </a:p>
          <a:p>
            <a:endParaRPr lang="de-CH" dirty="0" smtClean="0"/>
          </a:p>
          <a:p>
            <a:r>
              <a:rPr lang="de-CH" dirty="0" smtClean="0"/>
              <a:t>Preparation: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Windows: Install boot2docker: https://github.com/boot2docker/boot2docker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i="1" dirty="0" smtClean="0"/>
              <a:t>Optional:</a:t>
            </a:r>
            <a:r>
              <a:rPr lang="de-CH" i="1" baseline="0" dirty="0" smtClean="0"/>
              <a:t> Clean images and containers from installation</a:t>
            </a:r>
            <a:endParaRPr lang="de-CH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Pull required Images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docker pull ubuntu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docker pull training/webapp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Use</a:t>
            </a:r>
            <a:r>
              <a:rPr lang="de-CH" baseline="0" dirty="0" smtClean="0"/>
              <a:t> ifconfig -&gt; eht1 to access from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skydock / skydns: Docker discovery by lightweight DNS server</a:t>
            </a:r>
          </a:p>
          <a:p>
            <a:r>
              <a:rPr lang="de-CH" dirty="0" smtClean="0"/>
              <a:t>fig:</a:t>
            </a:r>
            <a:r>
              <a:rPr lang="de-CH" baseline="0" dirty="0" smtClean="0"/>
              <a:t> fig.xml: discribe how to build or retrieve each service’s Docker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Automatically</a:t>
            </a:r>
            <a:r>
              <a:rPr lang="de-CH" baseline="0" dirty="0" smtClean="0"/>
              <a:t> build a Docker image on Docker-Hub:</a:t>
            </a:r>
          </a:p>
          <a:p>
            <a:endParaRPr lang="de-CH" baseline="0" dirty="0" smtClean="0"/>
          </a:p>
          <a:p>
            <a:r>
              <a:rPr lang="de-CH" dirty="0" smtClean="0"/>
              <a:t>Example: playground-docker-echoey</a:t>
            </a:r>
            <a:r>
              <a:rPr lang="de-CH" baseline="0" dirty="0" smtClean="0"/>
              <a:t> in Bitbucket: https://bitbucket.org/inftec/playground-docker-echoey/overview </a:t>
            </a:r>
          </a:p>
          <a:p>
            <a:endParaRPr lang="de-CH" baseline="0" dirty="0" smtClean="0"/>
          </a:p>
          <a:p>
            <a:r>
              <a:rPr lang="de-CH" dirty="0" smtClean="0"/>
              <a:t>Automated</a:t>
            </a:r>
            <a:r>
              <a:rPr lang="de-CH" baseline="0" dirty="0" smtClean="0"/>
              <a:t> Build Repository on Docker Hub: https://registry.hub.docker.com/u/pazoozoo/playground-docker-echoey/</a:t>
            </a:r>
          </a:p>
          <a:p>
            <a:endParaRPr lang="de-CH" dirty="0" smtClean="0"/>
          </a:p>
          <a:p>
            <a:r>
              <a:rPr lang="de-CH" dirty="0" smtClean="0"/>
              <a:t>Build took around 5 minutes...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Run on AWS Elastic Beanstalk: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Need to ZIP Dockerfile and dependencies (ADD files)</a:t>
            </a:r>
          </a:p>
          <a:p>
            <a:pPr marL="171450" indent="-171450">
              <a:buFontTx/>
              <a:buChar char="-"/>
            </a:pPr>
            <a:r>
              <a:rPr lang="de-CH" smtClean="0"/>
              <a:t>Beanstalk</a:t>
            </a:r>
            <a:r>
              <a:rPr lang="de-CH" baseline="0" smtClean="0"/>
              <a:t> environment expects HTTP service on first EXPOSEd port though </a:t>
            </a:r>
            <a:r>
              <a:rPr lang="de-CH" baseline="0" smtClean="0">
                <a:sym typeface="Wingdings" panose="05000000000000000000" pitchFamily="2" charset="2"/>
              </a:rPr>
              <a:t> not working with dummy echo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cat /proc/meminfo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serverCount</a:t>
            </a:r>
            <a:r>
              <a:rPr lang="en-US" dirty="0" smtClean="0"/>
              <a:t>=1</a:t>
            </a:r>
          </a:p>
          <a:p>
            <a:r>
              <a:rPr lang="en-US" dirty="0" err="1" smtClean="0"/>
              <a:t>startDate</a:t>
            </a:r>
            <a:r>
              <a:rPr lang="en-US" dirty="0" smtClean="0"/>
              <a:t>=$(date)</a:t>
            </a:r>
          </a:p>
          <a:p>
            <a:r>
              <a:rPr lang="en-US" dirty="0" smtClean="0"/>
              <a:t>for n in $(</a:t>
            </a:r>
            <a:r>
              <a:rPr lang="en-US" dirty="0" err="1" smtClean="0"/>
              <a:t>seq</a:t>
            </a:r>
            <a:r>
              <a:rPr lang="en-US" dirty="0" smtClean="0"/>
              <a:t> 1 1 $</a:t>
            </a:r>
            <a:r>
              <a:rPr lang="en-US" dirty="0" err="1" smtClean="0"/>
              <a:t>serverCount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hostPort</a:t>
            </a:r>
            <a:r>
              <a:rPr lang="en-US" dirty="0" smtClean="0"/>
              <a:t>=$(($n + 10000))</a:t>
            </a:r>
          </a:p>
          <a:p>
            <a:r>
              <a:rPr lang="en-US" dirty="0" smtClean="0"/>
              <a:t>  provider="World #$n"</a:t>
            </a:r>
          </a:p>
          <a:p>
            <a:r>
              <a:rPr lang="en-US" dirty="0" smtClean="0"/>
              <a:t>  echo Starting $n. Host Port: $</a:t>
            </a:r>
            <a:r>
              <a:rPr lang="en-US" dirty="0" err="1" smtClean="0"/>
              <a:t>hostPort</a:t>
            </a:r>
            <a:r>
              <a:rPr lang="en-US" dirty="0" smtClean="0"/>
              <a:t>, Message: $provider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-d -p $hostPort:5000 -e "PROVIDER=$provider" training/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>echo</a:t>
            </a:r>
          </a:p>
          <a:p>
            <a:r>
              <a:rPr lang="en-US" dirty="0" smtClean="0"/>
              <a:t>echo Started $n containers. Start time: $</a:t>
            </a:r>
            <a:r>
              <a:rPr lang="en-US" dirty="0" err="1" smtClean="0"/>
              <a:t>startDate</a:t>
            </a:r>
            <a:r>
              <a:rPr lang="en-US" dirty="0" smtClean="0"/>
              <a:t>, end time: $(date)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Stop</a:t>
            </a:r>
            <a:r>
              <a:rPr lang="de-CH" baseline="0" dirty="0" smtClean="0"/>
              <a:t> all: docker stop $(docker ps –q)</a:t>
            </a:r>
          </a:p>
          <a:p>
            <a:r>
              <a:rPr lang="de-CH" baseline="0" dirty="0" smtClean="0"/>
              <a:t>Remove all stopped: docker rm $(docker ps –aq)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Test run:</a:t>
            </a:r>
          </a:p>
          <a:p>
            <a:r>
              <a:rPr lang="de-CH" baseline="0" dirty="0" smtClean="0"/>
              <a:t>free –m: 1494</a:t>
            </a:r>
          </a:p>
          <a:p>
            <a:r>
              <a:rPr lang="de-CH" baseline="0" dirty="0" smtClean="0"/>
              <a:t>1 Container: 1480</a:t>
            </a:r>
            <a:endParaRPr lang="en-US" baseline="0" dirty="0" smtClean="0"/>
          </a:p>
          <a:p>
            <a:r>
              <a:rPr lang="de-CH" baseline="0" dirty="0" smtClean="0"/>
              <a:t>100 Containers: 124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 –a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New Image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4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docker run -ti d97 /bin/bash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testFile.txt -&gt; present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set -&gt; env Variable PROVIDER set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–P</a:t>
            </a:r>
            <a:r>
              <a:rPr lang="en-US" baseline="0" dirty="0" smtClean="0"/>
              <a:t> </a:t>
            </a:r>
            <a:r>
              <a:rPr lang="en-US" dirty="0" smtClean="0"/>
              <a:t>-d d97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Use docker start, docker attach to reuse container</a:t>
            </a:r>
          </a:p>
          <a:p>
            <a:endParaRPr lang="de-CH" dirty="0" smtClean="0"/>
          </a:p>
          <a:p>
            <a:r>
              <a:rPr lang="de-CH" dirty="0" smtClean="0"/>
              <a:t>Change script to echo ... &gt;&gt; /log/hello3.log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78560"/>
            <a:ext cx="9144000" cy="3579440"/>
          </a:xfrm>
          <a:prstGeom prst="rect">
            <a:avLst/>
          </a:prstGeom>
          <a:gradFill>
            <a:gsLst>
              <a:gs pos="77000">
                <a:schemeClr val="bg1">
                  <a:lumMod val="95000"/>
                </a:schemeClr>
              </a:gs>
              <a:gs pos="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75972" y="4386414"/>
            <a:ext cx="6760495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04407" y="4008740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04407" y="5174448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 XX.XX.XXXX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122326"/>
            <a:ext cx="9153479" cy="74515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8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1551" y="959109"/>
            <a:ext cx="628658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8351" y="6316321"/>
            <a:ext cx="3222555" cy="365125"/>
          </a:xfr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9153479" cy="686747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1753" y="4203814"/>
            <a:ext cx="6760495" cy="361271"/>
          </a:xfrm>
        </p:spPr>
        <p:txBody>
          <a:bodyPr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91753" y="4582832"/>
            <a:ext cx="6760495" cy="364062"/>
          </a:xfrm>
        </p:spPr>
        <p:txBody>
          <a:bodyPr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Thank you for viewing.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0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204" y="4662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878" y="1830388"/>
            <a:ext cx="8229600" cy="414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2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isdocker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tec.atlassian.net/wiki/display/TEC/Docker" TargetMode="External"/><Relationship Id="rId5" Type="http://schemas.openxmlformats.org/officeDocument/2006/relationships/hyperlink" Target="https://docs.docker.com/" TargetMode="External"/><Relationship Id="rId4" Type="http://schemas.openxmlformats.org/officeDocument/2006/relationships/hyperlink" Target="https://www.docker.com/tryi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Pariwesh Gupta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Simple Command - Ad-Hoc Container</a:t>
            </a: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ubuntu echo Hello World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images [-a]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ps –a</a:t>
            </a:r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5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923933"/>
            <a:ext cx="7566965" cy="4043729"/>
          </a:xfrm>
        </p:spPr>
        <p:txBody>
          <a:bodyPr>
            <a:normAutofit/>
          </a:bodyPr>
          <a:lstStyle/>
          <a:p>
            <a:r>
              <a:rPr lang="de-CH" dirty="0" smtClean="0"/>
              <a:t>Persisted snapshot that can be run</a:t>
            </a:r>
          </a:p>
          <a:p>
            <a:pPr lvl="1"/>
            <a:r>
              <a:rPr lang="de-CH" i="1" dirty="0" smtClean="0"/>
              <a:t>images: </a:t>
            </a:r>
            <a:r>
              <a:rPr lang="de-CH" dirty="0" smtClean="0"/>
              <a:t>List all local images</a:t>
            </a:r>
          </a:p>
          <a:p>
            <a:pPr lvl="1"/>
            <a:r>
              <a:rPr lang="de-CH" i="1" dirty="0" smtClean="0"/>
              <a:t>run</a:t>
            </a:r>
            <a:r>
              <a:rPr lang="de-CH" dirty="0" smtClean="0"/>
              <a:t>: Create a container from an image and execute a command in it</a:t>
            </a:r>
          </a:p>
          <a:p>
            <a:pPr lvl="1"/>
            <a:r>
              <a:rPr lang="de-CH" i="1" dirty="0" smtClean="0"/>
              <a:t>tag</a:t>
            </a:r>
            <a:r>
              <a:rPr lang="de-CH" dirty="0" smtClean="0"/>
              <a:t>: Tag an image</a:t>
            </a:r>
          </a:p>
          <a:p>
            <a:pPr lvl="1"/>
            <a:r>
              <a:rPr lang="de-CH" i="1" dirty="0" smtClean="0"/>
              <a:t>pull</a:t>
            </a:r>
            <a:r>
              <a:rPr lang="de-CH" dirty="0" smtClean="0"/>
              <a:t>: Download image from repository</a:t>
            </a:r>
          </a:p>
          <a:p>
            <a:pPr lvl="1"/>
            <a:r>
              <a:rPr lang="de-CH" i="1" dirty="0" smtClean="0"/>
              <a:t>rmi</a:t>
            </a:r>
            <a:r>
              <a:rPr lang="de-CH" dirty="0" smtClean="0"/>
              <a:t>: Delete a local image</a:t>
            </a:r>
          </a:p>
          <a:p>
            <a:pPr lvl="2"/>
            <a:r>
              <a:rPr lang="de-CH" dirty="0" smtClean="0"/>
              <a:t>This will also remove intermediate images if no longer used</a:t>
            </a:r>
          </a:p>
        </p:txBody>
      </p:sp>
    </p:spTree>
    <p:extLst>
      <p:ext uri="{BB962C8B-B14F-4D97-AF65-F5344CB8AC3E}">
        <p14:creationId xmlns:p14="http://schemas.microsoft.com/office/powerpoint/2010/main" val="40215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Terminology - Container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7379176" cy="4055761"/>
          </a:xfrm>
        </p:spPr>
        <p:txBody>
          <a:bodyPr>
            <a:normAutofit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</a:p>
          <a:p>
            <a:pPr lvl="1"/>
            <a:r>
              <a:rPr lang="de-CH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</a:p>
          <a:p>
            <a:pPr lvl="1"/>
            <a:r>
              <a:rPr lang="de-CH" i="1" dirty="0" smtClean="0"/>
              <a:t>ps </a:t>
            </a:r>
            <a:r>
              <a:rPr lang="de-CH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</a:p>
          <a:p>
            <a:pPr lvl="1"/>
            <a:r>
              <a:rPr lang="de-CH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i="1" dirty="0" smtClean="0"/>
              <a:t>start</a:t>
            </a:r>
            <a:r>
              <a:rPr lang="de-CH" dirty="0"/>
              <a:t>: Start a stopped container</a:t>
            </a:r>
          </a:p>
          <a:p>
            <a:pPr lvl="1"/>
            <a:r>
              <a:rPr lang="de-CH" i="1" dirty="0" smtClean="0"/>
              <a:t>stop</a:t>
            </a:r>
            <a:r>
              <a:rPr lang="de-CH" dirty="0"/>
              <a:t>: Stop a running container</a:t>
            </a:r>
          </a:p>
          <a:p>
            <a:pPr lvl="1"/>
            <a:r>
              <a:rPr lang="de-CH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</a:p>
          <a:p>
            <a:pPr lvl="1"/>
            <a:r>
              <a:rPr lang="de-CH" i="1" dirty="0" smtClean="0"/>
              <a:t>rm</a:t>
            </a:r>
            <a:r>
              <a:rPr lang="de-CH" dirty="0" smtClean="0"/>
              <a:t>: Delete a container</a:t>
            </a:r>
          </a:p>
          <a:p>
            <a:pPr lvl="1"/>
            <a:r>
              <a:rPr lang="de-CH" i="1" dirty="0" smtClean="0"/>
              <a:t>commit</a:t>
            </a:r>
            <a:r>
              <a:rPr lang="de-CH" dirty="0" smtClean="0"/>
              <a:t>: Create an image from a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45498" y="509564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3098" y="473223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Image vs. 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270" y="190918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</a:p>
          <a:p>
            <a:pPr algn="ctr"/>
            <a:r>
              <a:rPr lang="de-CH" i="1" dirty="0" smtClean="0"/>
              <a:t>ubuntu:latest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5433" y="190918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813538" y="2265903"/>
            <a:ext cx="2471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191856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32238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6144567" y="2622619"/>
            <a:ext cx="0" cy="6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23" y="278100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2829812" y="3676645"/>
            <a:ext cx="2455621" cy="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1544" y="331992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</a:p>
          <a:p>
            <a:pPr algn="ctr"/>
            <a:r>
              <a:rPr lang="de-CH" dirty="0" smtClean="0"/>
              <a:t>iid1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9666" y="33223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1954404" y="2622620"/>
            <a:ext cx="16274" cy="69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1226" y="28015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40698" y="437886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1970678" y="4033361"/>
            <a:ext cx="3370020" cy="7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849" y="4045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Create images automatically using a build script: «Dockerfile»</a:t>
            </a:r>
          </a:p>
          <a:p>
            <a:r>
              <a:rPr lang="de-CH" dirty="0" smtClean="0"/>
              <a:t>Can be versioned in a version control system like Git or SVN, along with all dependencies</a:t>
            </a:r>
          </a:p>
          <a:p>
            <a:r>
              <a:rPr lang="de-CH" dirty="0" smtClean="0"/>
              <a:t>Docker Hub can automatically build images based on dockerfiles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5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a\Netapp-Micro-services\Docker\Screenshot_2018-06-17-20-23-45-133_com.google.android.yout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00"/>
            <a:ext cx="9042399" cy="524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5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Create images automatically using a build script: «Dockerfile»</a:t>
            </a:r>
          </a:p>
          <a:p>
            <a:r>
              <a:rPr lang="de-CH" dirty="0" smtClean="0"/>
              <a:t>Can be versioned in a version control system like Git or SVN, along with all dependencies</a:t>
            </a:r>
          </a:p>
          <a:p>
            <a:r>
              <a:rPr lang="de-CH" dirty="0" smtClean="0"/>
              <a:t>Docker Hub can automatically build images based on dockerfiles on Github</a:t>
            </a:r>
            <a:endParaRPr lang="en-US" dirty="0"/>
          </a:p>
        </p:txBody>
      </p:sp>
      <p:pic>
        <p:nvPicPr>
          <p:cNvPr id="3074" name="Picture 2" descr="C:\a\Netapp-Micro-services\Docker\Screenshot_2018-06-17-23-17-38-643_com.google.android.yout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50043"/>
            <a:ext cx="9169400" cy="57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Dockerfile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923934"/>
            <a:ext cx="6661001" cy="3741142"/>
          </a:xfrm>
        </p:spPr>
        <p:txBody>
          <a:bodyPr/>
          <a:lstStyle/>
          <a:p>
            <a:r>
              <a:rPr lang="de-CH" dirty="0" smtClean="0"/>
              <a:t>Dockerfile:</a:t>
            </a:r>
            <a:endParaRPr lang="en-US" dirty="0" smtClean="0"/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ubuntu</a:t>
            </a:r>
            <a:b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DOCK_MESSAGE Hello My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/files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["bash",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someScript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build [DockerFileDir]</a:t>
            </a: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inspect [imageId]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4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Mount Volumes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3574498"/>
          </a:xfrm>
        </p:spPr>
        <p:txBody>
          <a:bodyPr/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</a:p>
          <a:p>
            <a:r>
              <a:rPr lang="de-CH" dirty="0" smtClean="0"/>
              <a:t>Run second container: Volume can be shared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--volumes-from firstContainerName ubuntu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1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Publish 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 –p 8080:80 ubuntu nc –l 80</a:t>
            </a:r>
          </a:p>
          <a:p>
            <a:pPr lvl="1"/>
            <a:r>
              <a:rPr lang="de-CH" dirty="0" smtClean="0"/>
              <a:t>Map container port 80 to host port 8080</a:t>
            </a:r>
          </a:p>
          <a:p>
            <a:pPr lvl="1"/>
            <a:r>
              <a:rPr lang="de-CH" dirty="0" smtClean="0"/>
              <a:t>Check on host: nc localhost 8080</a:t>
            </a:r>
          </a:p>
          <a:p>
            <a:r>
              <a:rPr lang="de-CH" dirty="0" smtClean="0"/>
              <a:t>Link with other docker container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-ti --link containerName:alias ubuntu</a:t>
            </a:r>
          </a:p>
          <a:p>
            <a:pPr lvl="1"/>
            <a:r>
              <a:rPr lang="de-CH" dirty="0" smtClean="0"/>
              <a:t>See link info with 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011550" y="1923934"/>
            <a:ext cx="7712035" cy="4098494"/>
          </a:xfrm>
        </p:spPr>
        <p:txBody>
          <a:bodyPr>
            <a:normAutofit/>
          </a:bodyPr>
          <a:lstStyle/>
          <a:p>
            <a:r>
              <a:rPr lang="de-CH" dirty="0" smtClean="0"/>
              <a:t>What is Docker?</a:t>
            </a:r>
          </a:p>
          <a:p>
            <a:pPr lvl="1"/>
            <a:r>
              <a:rPr lang="de-CH" dirty="0" smtClean="0"/>
              <a:t>Docker vs. Virtual Machine</a:t>
            </a:r>
          </a:p>
          <a:p>
            <a:pPr lvl="1"/>
            <a:r>
              <a:rPr lang="de-CH" dirty="0" smtClean="0"/>
              <a:t>History, Status, Run Platforms</a:t>
            </a:r>
          </a:p>
          <a:p>
            <a:pPr lvl="1"/>
            <a:r>
              <a:rPr lang="de-CH" dirty="0" smtClean="0"/>
              <a:t>Hello World</a:t>
            </a:r>
          </a:p>
          <a:p>
            <a:r>
              <a:rPr lang="de-CH" dirty="0" smtClean="0"/>
              <a:t>Images and Containers</a:t>
            </a:r>
          </a:p>
          <a:p>
            <a:r>
              <a:rPr lang="de-CH" dirty="0" smtClean="0"/>
              <a:t>Volume Mounting, Port Publishing, Linking</a:t>
            </a:r>
          </a:p>
          <a:p>
            <a:r>
              <a:rPr lang="de-CH" dirty="0" smtClean="0"/>
              <a:t>Around Docker, Docker Use Cases</a:t>
            </a:r>
          </a:p>
          <a:p>
            <a:r>
              <a:rPr lang="de-CH" dirty="0" smtClean="0"/>
              <a:t>Hands-On Workshop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Around Docker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Docker Images: Docker Hub</a:t>
            </a:r>
          </a:p>
          <a:p>
            <a:r>
              <a:rPr lang="de-CH" dirty="0" smtClean="0"/>
              <a:t>Vagrant: «Docker for VMs»</a:t>
            </a:r>
          </a:p>
          <a:p>
            <a:r>
              <a:rPr lang="de-CH" dirty="0" smtClean="0"/>
              <a:t>Automated Setup</a:t>
            </a:r>
          </a:p>
          <a:p>
            <a:pPr lvl="1"/>
            <a:r>
              <a:rPr lang="de-CH" dirty="0" smtClean="0"/>
              <a:t>Puppet, Chef, Ansible, ...</a:t>
            </a:r>
          </a:p>
          <a:p>
            <a:r>
              <a:rPr lang="de-CH" dirty="0" smtClean="0"/>
              <a:t>Docker Ecosystem</a:t>
            </a:r>
          </a:p>
          <a:p>
            <a:pPr lvl="1"/>
            <a:r>
              <a:rPr lang="de-CH" dirty="0" smtClean="0"/>
              <a:t>skydock / skydns</a:t>
            </a:r>
          </a:p>
          <a:p>
            <a:pPr lvl="1"/>
            <a:r>
              <a:rPr lang="de-CH" dirty="0" smtClean="0"/>
              <a:t>fig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7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Hub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Public repository of Docker images</a:t>
            </a:r>
          </a:p>
          <a:p>
            <a:pPr lvl="1"/>
            <a:r>
              <a:rPr lang="en-US" dirty="0">
                <a:hlinkClick r:id="rId3"/>
              </a:rPr>
              <a:t>https://hub.docker.com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de-CH" dirty="0" smtClean="0"/>
              <a:t>docker search [term]</a:t>
            </a:r>
          </a:p>
          <a:p>
            <a:r>
              <a:rPr lang="de-CH" dirty="0" smtClean="0"/>
              <a:t>Automated: Has been automatically built from Dockerfile</a:t>
            </a:r>
          </a:p>
          <a:p>
            <a:pPr lvl="1"/>
            <a:r>
              <a:rPr lang="de-CH" dirty="0" smtClean="0"/>
              <a:t>Source for build is available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Resource Usage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top / ps / free -m</a:t>
            </a:r>
          </a:p>
          <a:p>
            <a:r>
              <a:rPr lang="de-CH" dirty="0" smtClean="0"/>
              <a:t>Start 100 WebServer containers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-p $hostPort:5000 -e "PROVIDER=$provider" </a:t>
            </a:r>
            <a:r>
              <a:rPr lang="en-US" dirty="0" smtClean="0"/>
              <a:t>training/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de-CH" dirty="0" smtClean="0"/>
              <a:t>docker ps [containerId]</a:t>
            </a:r>
          </a:p>
          <a:p>
            <a:r>
              <a:rPr lang="de-CH" dirty="0" smtClean="0"/>
              <a:t>top / ps / free -m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91855"/>
          </a:xfrm>
        </p:spPr>
        <p:txBody>
          <a:bodyPr/>
          <a:lstStyle/>
          <a:p>
            <a:r>
              <a:rPr lang="de-CH" dirty="0" smtClean="0"/>
              <a:t>Development Environment</a:t>
            </a:r>
          </a:p>
          <a:p>
            <a:r>
              <a:rPr lang="de-CH" dirty="0" smtClean="0"/>
              <a:t>Environments for Integration Tests</a:t>
            </a:r>
          </a:p>
          <a:p>
            <a:r>
              <a:rPr lang="de-CH" dirty="0" smtClean="0"/>
              <a:t>Quick evaluation of software</a:t>
            </a:r>
          </a:p>
          <a:p>
            <a:r>
              <a:rPr lang="de-CH" dirty="0" smtClean="0"/>
              <a:t>Microservices</a:t>
            </a:r>
          </a:p>
          <a:p>
            <a:r>
              <a:rPr lang="de-CH" dirty="0" smtClean="0"/>
              <a:t>Multi-Tenancy</a:t>
            </a:r>
          </a:p>
          <a:p>
            <a:r>
              <a:rPr lang="de-CH" dirty="0" smtClean="0"/>
              <a:t>Unified execution environment (dev </a:t>
            </a:r>
            <a:r>
              <a:rPr lang="de-CH" dirty="0" smtClean="0">
                <a:sym typeface="Wingdings" panose="05000000000000000000" pitchFamily="2" charset="2"/>
              </a:rPr>
              <a:t> test  prod (local, VM, cloud,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99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7771502" cy="412795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Docker homepage: </a:t>
            </a:r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://www.docker.com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3"/>
              </a:rPr>
              <a:t>https://www.docker.com/whatisdocker</a:t>
            </a:r>
            <a:r>
              <a:rPr lang="de-CH" dirty="0" smtClean="0">
                <a:hlinkClick r:id="rId3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tutorial: </a:t>
            </a:r>
            <a:r>
              <a:rPr lang="de-CH" dirty="0">
                <a:hlinkClick r:id="rId4"/>
              </a:rPr>
              <a:t>https://www.docker.com/tryit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Installation and user guide: </a:t>
            </a:r>
            <a:r>
              <a:rPr lang="de-CH" dirty="0">
                <a:hlinkClick r:id="rId5"/>
              </a:rPr>
              <a:t>https://docs.docker.com</a:t>
            </a:r>
            <a:r>
              <a:rPr lang="de-CH" dirty="0" smtClean="0">
                <a:hlinkClick r:id="rId5"/>
              </a:rPr>
              <a:t>/</a:t>
            </a:r>
            <a:endParaRPr lang="de-CH" dirty="0" smtClean="0"/>
          </a:p>
          <a:p>
            <a:r>
              <a:rPr lang="de-CH" dirty="0"/>
              <a:t>InfTec TecBoard: </a:t>
            </a:r>
            <a:r>
              <a:rPr lang="de-CH" dirty="0">
                <a:hlinkClick r:id="rId6"/>
              </a:rPr>
              <a:t>https://</a:t>
            </a:r>
            <a:r>
              <a:rPr lang="de-CH" dirty="0" smtClean="0">
                <a:hlinkClick r:id="rId6"/>
              </a:rPr>
              <a:t>inftec.atlassian.net/wiki/display/TEC/Docker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Includes this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607425" y="6316663"/>
            <a:ext cx="536575" cy="365125"/>
          </a:xfrm>
        </p:spPr>
        <p:txBody>
          <a:bodyPr/>
          <a:lstStyle/>
          <a:p>
            <a:fld id="{1BA865F8-D0B2-3245-A9F6-5F06F5A3A0C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What is Docker?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3303386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 is an open-source project that automates the deployment of applications inside software containers, by providing an additional layer of abstraction and automation of operating system–level virtualization on </a:t>
            </a:r>
            <a:r>
              <a:rPr lang="en-US" i="1" dirty="0" smtClean="0"/>
              <a:t>Linux.</a:t>
            </a:r>
          </a:p>
          <a:p>
            <a:pPr marL="0" indent="0" algn="r">
              <a:buNone/>
            </a:pPr>
            <a:r>
              <a:rPr lang="de-CH" sz="1800" dirty="0"/>
              <a:t>[Source</a:t>
            </a:r>
            <a:r>
              <a:rPr lang="de-CH" sz="1800" dirty="0" smtClean="0"/>
              <a:t>: en.wikipedia.org]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28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Docker: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7743566" cy="4119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b="1" dirty="0" smtClean="0"/>
              <a:t>docker [naut.]: der Dockarbeiter, der Hafenarbeiter</a:t>
            </a:r>
          </a:p>
          <a:p>
            <a:pPr marL="0" indent="0" algn="r">
              <a:buNone/>
            </a:pPr>
            <a:r>
              <a:rPr lang="de-CH" sz="1800" dirty="0" smtClean="0"/>
              <a:t>Source: leo.org</a:t>
            </a:r>
          </a:p>
          <a:p>
            <a:r>
              <a:rPr lang="de-CH" dirty="0" smtClean="0"/>
              <a:t>Provide a uniformed wrapper around a software package: </a:t>
            </a:r>
            <a:r>
              <a:rPr lang="de-CH" i="1" dirty="0" smtClean="0"/>
              <a:t>«Build, Ship and Run Any App, Anywhere»</a:t>
            </a:r>
            <a:r>
              <a:rPr lang="de-CH" dirty="0" smtClean="0"/>
              <a:t> </a:t>
            </a:r>
            <a:r>
              <a:rPr lang="de-CH" sz="1800" dirty="0" smtClean="0"/>
              <a:t>[www.docker.com]</a:t>
            </a:r>
          </a:p>
          <a:p>
            <a:pPr lvl="1"/>
            <a:r>
              <a:rPr lang="de-CH" sz="2800" dirty="0" smtClean="0"/>
              <a:t>Similar to shipping containers: The container is always the same, regardless of the contents and thus fits on all trucks, cranes, ships,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27228" y="235112"/>
            <a:ext cx="2678411" cy="1795404"/>
            <a:chOff x="6327228" y="235112"/>
            <a:chExt cx="2678411" cy="17954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7228" y="235112"/>
              <a:ext cx="2599920" cy="17610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75815" y="1784295"/>
              <a:ext cx="1229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[www.docker.com]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68" y="1716527"/>
            <a:ext cx="3305799" cy="368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1" y="2732552"/>
            <a:ext cx="3325624" cy="26714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4845" y="5755149"/>
            <a:ext cx="494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Source: https://www.docker.com/whatisdocker/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Technology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libvirt: Platform Virtualization</a:t>
            </a:r>
          </a:p>
          <a:p>
            <a:r>
              <a:rPr lang="de-CH" dirty="0" smtClean="0"/>
              <a:t>LXC (LinuX Containers): Multiple isolated Linux systems (containers) on a single host</a:t>
            </a:r>
          </a:p>
          <a:p>
            <a:r>
              <a:rPr lang="de-CH" dirty="0" smtClean="0"/>
              <a:t>Layered File System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00008" y="3331779"/>
            <a:ext cx="4247204" cy="2669628"/>
            <a:chOff x="5200008" y="3331779"/>
            <a:chExt cx="4247204" cy="2669628"/>
          </a:xfrm>
        </p:grpSpPr>
        <p:pic>
          <p:nvPicPr>
            <p:cNvPr id="1026" name="Picture 2" descr="https://docs.docker.com/terms/images/docker-filesystems-multilay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008" y="3331779"/>
              <a:ext cx="3559504" cy="266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11614" y="5735708"/>
              <a:ext cx="3435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/>
                <a:t>[Source: https://docs.docker.com/terms/layer</a:t>
              </a:r>
              <a:r>
                <a:rPr lang="de-CH" sz="1000" dirty="0" smtClean="0"/>
                <a:t>/]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3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Technology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libvirt: Platform Virtualization</a:t>
            </a:r>
          </a:p>
          <a:p>
            <a:r>
              <a:rPr lang="de-CH" dirty="0" smtClean="0"/>
              <a:t>LXC (LinuX Containers): Multiple isolated Linux systems (containers) on a single host</a:t>
            </a:r>
          </a:p>
          <a:p>
            <a:r>
              <a:rPr lang="de-CH" dirty="0" smtClean="0"/>
              <a:t>Layered File System</a:t>
            </a:r>
            <a:endParaRPr lang="en-US" dirty="0"/>
          </a:p>
        </p:txBody>
      </p:sp>
      <p:pic>
        <p:nvPicPr>
          <p:cNvPr id="7" name="Picture 2" descr="C:\a\Netapp-Micro-services\Docker\Screenshot_2018-06-17-20-19-02-013_com.google.android.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" y="495300"/>
            <a:ext cx="903111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1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a\Netapp-Micro-services\Docker\Screenshot_2018-06-17-23-07-17-849_com.google.android.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5500"/>
            <a:ext cx="9098844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85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Docker History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2013-03: Releases as Open Source</a:t>
            </a:r>
          </a:p>
          <a:p>
            <a:r>
              <a:rPr lang="de-CH" dirty="0" smtClean="0"/>
              <a:t>2013-09: Red Hat collaboration (Fedora, RHEL, OpenShift)</a:t>
            </a:r>
          </a:p>
          <a:p>
            <a:r>
              <a:rPr lang="de-CH" dirty="0" smtClean="0"/>
              <a:t>2014-03: 34th most starred GitHub project</a:t>
            </a:r>
          </a:p>
          <a:p>
            <a:r>
              <a:rPr lang="de-CH" dirty="0" smtClean="0"/>
              <a:t>2014-05: JAX Innovation Award (most innovative open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fTec">
      <a:dk1>
        <a:srgbClr val="3C3C3C"/>
      </a:dk1>
      <a:lt1>
        <a:sysClr val="window" lastClr="FFFFFF"/>
      </a:lt1>
      <a:dk2>
        <a:srgbClr val="000000"/>
      </a:dk2>
      <a:lt2>
        <a:srgbClr val="EFF0F2"/>
      </a:lt2>
      <a:accent1>
        <a:srgbClr val="E80018"/>
      </a:accent1>
      <a:accent2>
        <a:srgbClr val="ED7C00"/>
      </a:accent2>
      <a:accent3>
        <a:srgbClr val="3C3C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1229</Words>
  <Application>Microsoft Office PowerPoint</Application>
  <PresentationFormat>On-screen Show (4:3)</PresentationFormat>
  <Paragraphs>253</Paragraphs>
  <Slides>25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Northstar 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Pariwesh</cp:lastModifiedBy>
  <cp:revision>78</cp:revision>
  <dcterms:created xsi:type="dcterms:W3CDTF">2011-11-08T16:41:51Z</dcterms:created>
  <dcterms:modified xsi:type="dcterms:W3CDTF">2018-07-24T10:08:47Z</dcterms:modified>
</cp:coreProperties>
</file>