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2"/>
  </p:notesMasterIdLst>
  <p:handoutMasterIdLst>
    <p:handoutMasterId r:id="rId63"/>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8" d="100"/>
          <a:sy n="78" d="100"/>
        </p:scale>
        <p:origin x="-924" y="-96"/>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5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2E5DEF0C-7D4E-4D5B-9C29-61CA3BE73684}" type="slidenum">
              <a:t>‹#›</a:t>
            </a:fld>
            <a:endParaRPr lang="en-US" sz="1400" b="0" i="0" u="none" strike="noStrike" baseline="0">
              <a:ln>
                <a:noFill/>
              </a:ln>
              <a:solidFill>
                <a:srgbClr val="4D4D4D"/>
              </a:solidFill>
              <a:latin typeface="Arial" pitchFamily="18"/>
              <a:ea typeface="ＭＳ Ｐゴシック" pitchFamily="2"/>
              <a:cs typeface="ＭＳ Ｐゴシック" pitchFamily="2"/>
            </a:endParaRPr>
          </a:p>
        </p:txBody>
      </p:sp>
    </p:spTree>
    <p:extLst>
      <p:ext uri="{BB962C8B-B14F-4D97-AF65-F5344CB8AC3E}">
        <p14:creationId xmlns:p14="http://schemas.microsoft.com/office/powerpoint/2010/main" val="16367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089000" y="694800"/>
            <a:ext cx="4680000" cy="351000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extLst>
      <p:ext uri="{BB962C8B-B14F-4D97-AF65-F5344CB8AC3E}">
        <p14:creationId xmlns:p14="http://schemas.microsoft.com/office/powerpoint/2010/main" val="2732583018"/>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Calibri" pitchFamily="18"/>
        <a:ea typeface="ＭＳ Ｐゴシック"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github.com/kennyk65/cglib-proxy-demo"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kern="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AA1B07B9-44A5-4141-A751-C2F57DB637E8}" type="slidenum">
              <a:t>10</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b="1"/>
              <a:t>Concern</a:t>
            </a:r>
          </a:p>
          <a:p>
            <a:pPr marL="457200" lvl="0">
              <a:tabLst>
                <a:tab pos="457200" algn="l"/>
                <a:tab pos="914400" algn="l"/>
                <a:tab pos="1371600" algn="l"/>
                <a:tab pos="1828799" algn="l"/>
                <a:tab pos="2286000" algn="l"/>
                <a:tab pos="2743200" algn="l"/>
                <a:tab pos="3200399" algn="l"/>
                <a:tab pos="3657600" algn="l"/>
                <a:tab pos="4114800" algn="l"/>
                <a:tab pos="4572000" algn="l"/>
                <a:tab pos="5029200" algn="l"/>
                <a:tab pos="5486400" algn="l"/>
                <a:tab pos="5943599" algn="l"/>
                <a:tab pos="6400800" algn="l"/>
                <a:tab pos="6857999" algn="l"/>
                <a:tab pos="7315200" algn="l"/>
                <a:tab pos="7772400" algn="l"/>
                <a:tab pos="8229600" algn="l"/>
                <a:tab pos="8686800" algn="l"/>
                <a:tab pos="9144000" algn="l"/>
                <a:tab pos="9601200" algn="l"/>
              </a:tabLst>
            </a:pPr>
            <a:r>
              <a:rPr lang="en-US" sz="1260"/>
              <a:t>A requirement, design element, or implementation</a:t>
            </a:r>
          </a:p>
          <a:p>
            <a:pPr marL="457200" lvl="0">
              <a:tabLst>
                <a:tab pos="457200" algn="l"/>
                <a:tab pos="914400" algn="l"/>
                <a:tab pos="1371600" algn="l"/>
                <a:tab pos="1828799" algn="l"/>
                <a:tab pos="2286000" algn="l"/>
                <a:tab pos="2743200" algn="l"/>
                <a:tab pos="3200399" algn="l"/>
                <a:tab pos="3657600" algn="l"/>
                <a:tab pos="4114800" algn="l"/>
                <a:tab pos="4572000" algn="l"/>
                <a:tab pos="5029200" algn="l"/>
                <a:tab pos="5486400" algn="l"/>
                <a:tab pos="5943599" algn="l"/>
                <a:tab pos="6400800" algn="l"/>
                <a:tab pos="6857999" algn="l"/>
                <a:tab pos="7315200" algn="l"/>
                <a:tab pos="7772400" algn="l"/>
                <a:tab pos="8229600" algn="l"/>
                <a:tab pos="8686800" algn="l"/>
                <a:tab pos="9144000" algn="l"/>
                <a:tab pos="9601200" algn="l"/>
              </a:tabLst>
            </a:pPr>
            <a:endParaRPr lang="en-US" sz="1260"/>
          </a:p>
          <a:p>
            <a:pPr lvl="0"/>
            <a:r>
              <a:rPr lang="en-US" sz="1260" b="1"/>
              <a:t>Crosscutting concern</a:t>
            </a:r>
          </a:p>
          <a:p>
            <a:pPr marL="457200" lvl="0">
              <a:tabLst>
                <a:tab pos="457200" algn="l"/>
                <a:tab pos="914400" algn="l"/>
                <a:tab pos="1371600" algn="l"/>
                <a:tab pos="1828799" algn="l"/>
                <a:tab pos="2286000" algn="l"/>
                <a:tab pos="2743200" algn="l"/>
                <a:tab pos="3200399" algn="l"/>
                <a:tab pos="3657600" algn="l"/>
                <a:tab pos="4114800" algn="l"/>
                <a:tab pos="4572000" algn="l"/>
                <a:tab pos="5029200" algn="l"/>
                <a:tab pos="5486400" algn="l"/>
                <a:tab pos="5943599" algn="l"/>
                <a:tab pos="6400800" algn="l"/>
                <a:tab pos="6857999" algn="l"/>
                <a:tab pos="7315200" algn="l"/>
                <a:tab pos="7772400" algn="l"/>
                <a:tab pos="8229600" algn="l"/>
                <a:tab pos="8686800" algn="l"/>
                <a:tab pos="9144000" algn="l"/>
                <a:tab pos="9601200" algn="l"/>
              </a:tabLst>
            </a:pPr>
            <a:r>
              <a:rPr lang="en-US" sz="1260"/>
              <a:t>A concern that spans multiple modules</a:t>
            </a:r>
          </a:p>
          <a:p>
            <a:pPr marL="457200" lvl="0">
              <a:tabLst>
                <a:tab pos="457200" algn="l"/>
                <a:tab pos="914400" algn="l"/>
                <a:tab pos="1371600" algn="l"/>
                <a:tab pos="1828799" algn="l"/>
                <a:tab pos="2286000" algn="l"/>
                <a:tab pos="2743200" algn="l"/>
                <a:tab pos="3200399" algn="l"/>
                <a:tab pos="3657600" algn="l"/>
                <a:tab pos="4114800" algn="l"/>
                <a:tab pos="4572000" algn="l"/>
                <a:tab pos="5029200" algn="l"/>
                <a:tab pos="5486400" algn="l"/>
                <a:tab pos="5943599" algn="l"/>
                <a:tab pos="6400800" algn="l"/>
                <a:tab pos="6857999" algn="l"/>
                <a:tab pos="7315200" algn="l"/>
                <a:tab pos="7772400" algn="l"/>
                <a:tab pos="8229600" algn="l"/>
                <a:tab pos="8686800" algn="l"/>
                <a:tab pos="9144000" algn="l"/>
                <a:tab pos="9601200" algn="l"/>
              </a:tabLst>
            </a:pPr>
            <a:r>
              <a:rPr lang="en-US" sz="1260"/>
              <a:t>Impossible to modularize using traditional means</a:t>
            </a:r>
          </a:p>
          <a:p>
            <a:pPr lvl="0"/>
            <a:endParaRPr lang="en-US" sz="126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ABDA781C-59EA-4AD3-B266-F438C5555A28}" type="slidenum">
              <a:t>11</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solidFill>
            <a:srgbClr val="FFFFFF"/>
          </a:solidFill>
        </p:spPr>
        <p:txBody>
          <a:bodyPr lIns="4680" tIns="4680" rIns="4680" bIns="468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C703BFF-9629-42FF-8FF1-0C65A1BA59D7}" type="slidenum">
              <a:t>12</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Now we implement the 1-1 principle.</a:t>
            </a:r>
          </a:p>
          <a:p>
            <a:pPr lvl="0"/>
            <a:endParaRPr lang="en-US" sz="1260"/>
          </a:p>
          <a:p>
            <a:pPr lvl="0"/>
            <a:r>
              <a:rPr lang="en-US" sz="1260" b="1"/>
              <a:t>The 1:1 Principle</a:t>
            </a:r>
          </a:p>
          <a:p>
            <a:pPr lvl="0"/>
            <a:r>
              <a:rPr lang="en-US" sz="1260" i="1"/>
              <a:t>Express each concern once and only once</a:t>
            </a:r>
          </a:p>
          <a:p>
            <a:pPr lvl="0"/>
            <a:endParaRPr lang="en-US" sz="1260"/>
          </a:p>
          <a:p>
            <a:pPr lvl="0"/>
            <a:r>
              <a:rPr lang="en-US" sz="1260"/>
              <a:t>The opposite of this would be 1:n, for example, when dealing with security there may be a single (1) concern for doing a role-based security check before every method, but the number of times that concern is implemented is ‘n’ where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9F46BEC-8CA4-40A1-8A9E-B2EAA03F24D9}" type="slidenum">
              <a:t>13</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Need to show weaving here</a:t>
            </a:r>
          </a:p>
          <a:p>
            <a:pPr lvl="0"/>
            <a:endParaRPr lang="en-US" sz="1260"/>
          </a:p>
          <a:p>
            <a:pPr lvl="0"/>
            <a:r>
              <a:rPr lang="en-US" sz="1260"/>
              <a:t>Ultimately the code is all over the place – wherever it needs to run.</a:t>
            </a:r>
          </a:p>
          <a:p>
            <a:pPr lvl="0">
              <a:buSzPct val="45000"/>
              <a:buFont typeface="StarSymbol"/>
              <a:buChar char="●"/>
            </a:pPr>
            <a:r>
              <a:rPr lang="en-US" sz="1260"/>
              <a:t>But doing it manually is </a:t>
            </a:r>
            <a:r>
              <a:rPr lang="en-US" sz="1260" i="1"/>
              <a:t>tangling</a:t>
            </a:r>
            <a:r>
              <a:rPr lang="en-US" sz="1260"/>
              <a:t> and that is bad.</a:t>
            </a:r>
          </a:p>
          <a:p>
            <a:pPr lvl="0">
              <a:buSzPct val="45000"/>
              <a:buFont typeface="StarSymbol"/>
              <a:buChar char="●"/>
            </a:pPr>
            <a:r>
              <a:rPr lang="en-US" sz="1260"/>
              <a:t>Getting the system to do it for you is </a:t>
            </a:r>
            <a:r>
              <a:rPr lang="en-US" sz="1260" i="1"/>
              <a:t>weaving</a:t>
            </a:r>
            <a:r>
              <a:rPr lang="en-US" sz="1260"/>
              <a:t> and that is good!</a:t>
            </a:r>
          </a:p>
          <a:p>
            <a:pPr lvl="0">
              <a:buSzPct val="45000"/>
              <a:buFont typeface="StarSymbol"/>
              <a:buChar char="●"/>
            </a:pPr>
            <a:r>
              <a:rPr lang="en-US" sz="1260"/>
              <a:t>So </a:t>
            </a:r>
            <a:r>
              <a:rPr lang="en-US" sz="1260" i="1"/>
              <a:t>tangling</a:t>
            </a:r>
            <a:r>
              <a:rPr lang="en-US" sz="1260"/>
              <a:t> is bad, but </a:t>
            </a:r>
            <a:r>
              <a:rPr lang="en-US" sz="1260" i="1"/>
              <a:t>weaving</a:t>
            </a:r>
            <a:r>
              <a:rPr lang="en-US" sz="1260"/>
              <a:t> is good!</a:t>
            </a:r>
          </a:p>
          <a:p>
            <a:pPr lvl="0"/>
            <a:r>
              <a:rPr lang="en-US" sz="1260"/>
              <a:t>Why? Because weaving is </a:t>
            </a:r>
            <a:r>
              <a:rPr lang="en-US" sz="1260" i="1"/>
              <a:t>automated</a:t>
            </a:r>
            <a:r>
              <a:rPr lang="en-US" sz="1260"/>
              <a:t>.  Every time an aspect is changed the new code is rewoven the next time the application runs.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E8A13F27-1E04-4847-9683-98CBA8544B9A}" type="slidenum">
              <a:t>14</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AspectJ came out of Xerox PARC, but like everything else there, awesome technology, no ability to productize.</a:t>
            </a:r>
          </a:p>
          <a:p>
            <a:pPr lvl="0"/>
            <a:r>
              <a:rPr lang="en-US" sz="1260"/>
              <a:t>Fortunately IBM loved it, acquired it, and created what we know now as the AspectJ product/project.</a:t>
            </a:r>
          </a:p>
          <a:p>
            <a:pPr lvl="0"/>
            <a:r>
              <a:rPr lang="en-US" sz="1260"/>
              <a:t>Aspect J is more powerful than Spring AOP but requires a separate development environment (it has an extended Java syntax, needs its own compiler and debugger).  STS does have this installed.</a:t>
            </a:r>
          </a:p>
          <a:p>
            <a:pPr lvl="0"/>
            <a:r>
              <a:rPr lang="en-US" sz="1260"/>
              <a:t>Spring AOP allows you to stick with your familiar Java environment – you only have to learn pointcut expression syntax.  But it is not as capable.</a:t>
            </a:r>
          </a:p>
          <a:p>
            <a:pPr lvl="0"/>
            <a:r>
              <a:rPr lang="en-US" sz="1260"/>
              <a:t>The usual 80/20 rule.  Spring AOP covers the typical 80% of needs.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DBE878D-B7B8-4D9D-BF03-2CB740A591B8}" type="slidenum">
              <a:t>15</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lnSpc>
                <a:spcPct val="80000"/>
              </a:lnSpc>
              <a:spcBef>
                <a:spcPts val="298"/>
              </a:spcBef>
            </a:pPr>
            <a:endParaRPr lang="en-US" sz="800" b="1"/>
          </a:p>
          <a:p>
            <a:pPr lvl="0">
              <a:lnSpc>
                <a:spcPct val="80000"/>
              </a:lnSpc>
              <a:spcBef>
                <a:spcPts val="298"/>
              </a:spcBef>
            </a:pPr>
            <a:endParaRPr lang="en-US" sz="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1E905ED-22C5-4FB6-A57A-9F65E43D7710}" type="slidenum">
              <a:t>16</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“Join point” is a menu of places where you could apply functionality.</a:t>
            </a:r>
          </a:p>
          <a:p>
            <a:pPr lvl="0"/>
            <a:r>
              <a:rPr lang="en-US" sz="1260"/>
              <a:t>A “pointcut” is a selection from the menu.</a:t>
            </a:r>
          </a:p>
          <a:p>
            <a:pPr lvl="0"/>
            <a:endParaRPr lang="en-US" sz="1260"/>
          </a:p>
          <a:p>
            <a:pPr lvl="0"/>
            <a:r>
              <a:rPr lang="en-US" sz="1260"/>
              <a:t>The term </a:t>
            </a:r>
            <a:r>
              <a:rPr lang="en-US" sz="1260" i="1"/>
              <a:t>advice</a:t>
            </a:r>
            <a:r>
              <a:rPr lang="en-US" sz="1260"/>
              <a:t> goes back to the term </a:t>
            </a:r>
            <a:r>
              <a:rPr lang="en-US" sz="1260" i="1"/>
              <a:t>advising</a:t>
            </a:r>
            <a:r>
              <a:rPr lang="en-US" sz="1260"/>
              <a:t> as introduced by Warren Teitelman in his PhD thesis in 1966. Here is a quote from Chapter 3 of his thesis:</a:t>
            </a:r>
          </a:p>
          <a:p>
            <a:pPr marL="108000" lvl="0">
              <a:tabLst>
                <a:tab pos="108000" algn="l"/>
                <a:tab pos="565200" algn="l"/>
                <a:tab pos="1022400" algn="l"/>
                <a:tab pos="1479599" algn="l"/>
                <a:tab pos="1936800" algn="l"/>
                <a:tab pos="2394000" algn="l"/>
                <a:tab pos="2851199" algn="l"/>
                <a:tab pos="3308400" algn="l"/>
                <a:tab pos="3765600" algn="l"/>
                <a:tab pos="4222800" algn="l"/>
                <a:tab pos="4680000" algn="l"/>
                <a:tab pos="5137200" algn="l"/>
                <a:tab pos="5594399" algn="l"/>
                <a:tab pos="6051600" algn="l"/>
                <a:tab pos="6508799" algn="l"/>
                <a:tab pos="6966000" algn="l"/>
                <a:tab pos="7423200" algn="l"/>
                <a:tab pos="7880400" algn="l"/>
                <a:tab pos="8337600" algn="l"/>
                <a:tab pos="8794800" algn="l"/>
                <a:tab pos="9252000" algn="l"/>
              </a:tabLst>
            </a:pPr>
            <a:r>
              <a:rPr lang="en-US" sz="1260">
                <a:solidFill>
                  <a:srgbClr val="004586"/>
                </a:solidFill>
              </a:rPr>
              <a:t>Advising is the basic innovation in the model, and in the PILOT system. Advising consists of inserting new procedures at any or all of the entry or exit points to a particular procedure (or class of procedures). The procedures inserted are called "advice procedures" or simply "advice".</a:t>
            </a:r>
          </a:p>
          <a:p>
            <a:pPr lvl="0"/>
            <a:r>
              <a:rPr lang="en-US" sz="1260"/>
              <a:t>For Java, we have methods instead of procedures.</a:t>
            </a:r>
          </a:p>
          <a:p>
            <a:pPr lvl="0"/>
            <a:r>
              <a:rPr lang="en-US" sz="1260"/>
              <a:t>The combination of an advice and where to use it (pointcut expression) is an </a:t>
            </a:r>
            <a:r>
              <a:rPr lang="en-US" sz="1260" i="1"/>
              <a:t>aspect</a:t>
            </a:r>
            <a:r>
              <a:rPr lang="en-US" sz="126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Make sure they understand proxies now since they come up several times during this course.  Some discussion points:</a:t>
            </a:r>
          </a:p>
          <a:p>
            <a:pPr lvl="0">
              <a:buSzPct val="45000"/>
              <a:buFont typeface="StarSymbol"/>
              <a:buChar char="●"/>
            </a:pPr>
            <a:r>
              <a:rPr lang="en-US"/>
              <a:t>Either a human proxy, for example someone that (you hope) will vote as you tell them at a shareholders meeting for example.</a:t>
            </a:r>
          </a:p>
          <a:p>
            <a:pPr lvl="0">
              <a:buSzPct val="45000"/>
              <a:buFont typeface="StarSymbol"/>
              <a:buChar char="●"/>
            </a:pPr>
            <a:r>
              <a:rPr lang="en-US"/>
              <a:t>Or the familiar web-proxy that allows users to access the Internet through the company firewall.</a:t>
            </a:r>
          </a:p>
          <a:p>
            <a:pPr lvl="0"/>
            <a:endParaRPr lang="en-US"/>
          </a:p>
          <a:p>
            <a:pPr lvl="0"/>
            <a:r>
              <a:rPr lang="en-US"/>
              <a:t>They share two common features:</a:t>
            </a:r>
          </a:p>
          <a:p>
            <a:pPr lvl="0">
              <a:buSzPct val="45000"/>
              <a:buFont typeface="StarSymbol"/>
              <a:buChar char="●"/>
            </a:pPr>
            <a:r>
              <a:rPr lang="en-US"/>
              <a:t>Provide additional behavior/functionality so you don't have to do it yourself.  A web-proxy handles the whole business of passing requests through the firewall and routing replies back to the right place. They often implement caching too.</a:t>
            </a:r>
          </a:p>
          <a:p>
            <a:pPr lvl="0">
              <a:buSzPct val="45000"/>
              <a:buFont typeface="StarSymbol"/>
              <a:buChar char="●"/>
            </a:pPr>
            <a:r>
              <a:rPr lang="en-US"/>
              <a:t>Both may choose NOT to carry out your wishes – web-proxy may block some web-sites such a social-media, email or unsuitable content,  Human proxy can be bribed or may decide at the last minute that it would be better to do something else.</a:t>
            </a:r>
          </a:p>
          <a:p>
            <a:pPr lvl="0"/>
            <a:endParaRPr lang="en-US"/>
          </a:p>
          <a:p>
            <a:pPr lvl="0"/>
            <a:r>
              <a:rPr lang="en-US"/>
              <a:t>The subclassed </a:t>
            </a:r>
            <a:r>
              <a:rPr lang="en-US" i="1"/>
              <a:t>@Configuration</a:t>
            </a:r>
            <a:r>
              <a:rPr lang="en-US"/>
              <a:t> class is effectively a proxy – it replaces the original to support singletons.</a:t>
            </a:r>
          </a:p>
          <a:p>
            <a:pPr lvl="0">
              <a:buSzPct val="45000"/>
              <a:buFont typeface="StarSymbol"/>
              <a:buChar char="●"/>
            </a:pPr>
            <a:r>
              <a:rPr lang="en-US" sz="1250"/>
              <a:t>As a general rule in this course: </a:t>
            </a:r>
            <a:r>
              <a:rPr lang="en-US" sz="1250" i="1"/>
              <a:t>Where there is Spring “magic”, there is a Proxy!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67331EA6-4D57-40EC-A9A7-C5B0D4528F3D}" type="slidenum">
              <a:t>18</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solidFill>
            <a:srgbClr val="FFFFFF"/>
          </a:solidFill>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38E52062-0AE0-4362-9226-B41A8386795A}" type="slidenum">
              <a:t>19</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How can we do this with AOP, using the concepts we just discussed?</a:t>
            </a:r>
          </a:p>
          <a:p>
            <a:pPr lvl="0"/>
            <a:endParaRPr lang="en-US" sz="126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Set the scene.  Why does Spring exist?  What problems are we trying to solve?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98D1DE82-7372-4C56-914C-E982AE82670C}" type="slidenum">
              <a:t>20</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solidFill>
            <a:srgbClr val="FFFFFF"/>
          </a:solidFill>
        </p:spPr>
        <p:txBody>
          <a:bodyPr lIns="4680" tIns="4680" rIns="4680" bIns="468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This is a simple object that has properties.  A common point of confusion is that properties are the private fields.  Properties are defined by the getter and setter methods, not the private fields.</a:t>
            </a:r>
          </a:p>
          <a:p>
            <a:pPr lvl="0"/>
            <a:endParaRPr lang="en-US" sz="1260"/>
          </a:p>
          <a:p>
            <a:pPr lvl="0"/>
            <a:r>
              <a:rPr lang="en-US" sz="1260"/>
              <a:t>If anyone asks about </a:t>
            </a:r>
            <a:r>
              <a:rPr lang="en-US" sz="1260" i="1"/>
              <a:t>setDataSource()</a:t>
            </a:r>
            <a:r>
              <a:rPr lang="en-US" sz="1260"/>
              <a:t>, which is </a:t>
            </a:r>
            <a:r>
              <a:rPr lang="en-US" sz="1260" i="1"/>
              <a:t>not</a:t>
            </a:r>
            <a:r>
              <a:rPr lang="en-US" sz="1260"/>
              <a:t> on the interface, hold discussion until you show how it works.  Then ask the class if it will be proxied?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413960"/>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latin typeface="Arial" pitchFamily="34"/>
                <a:cs typeface="Arial" pitchFamily="34"/>
              </a:rPr>
              <a:t>At this point, syntax is the least important. Focus on how the players come together.</a:t>
            </a:r>
          </a:p>
          <a:p>
            <a:pPr lvl="0"/>
            <a:endParaRPr lang="en-US" sz="1260">
              <a:latin typeface="Arial" pitchFamily="34"/>
              <a:cs typeface="Arial" pitchFamily="34"/>
            </a:endParaRPr>
          </a:p>
          <a:p>
            <a:pPr lvl="0"/>
            <a:r>
              <a:rPr lang="en-US" sz="1260">
                <a:latin typeface="Arial" pitchFamily="34"/>
                <a:cs typeface="Arial" pitchFamily="34"/>
              </a:rPr>
              <a:t>How to present this slide:</a:t>
            </a:r>
          </a:p>
          <a:p>
            <a:pPr lvl="0"/>
            <a:endParaRPr lang="en-US" sz="1260">
              <a:latin typeface="Arial" pitchFamily="34"/>
              <a:cs typeface="Arial" pitchFamily="34"/>
            </a:endParaRPr>
          </a:p>
          <a:p>
            <a:pPr lvl="0"/>
            <a:r>
              <a:rPr lang="en-US" sz="1260" i="1">
                <a:latin typeface="Arial" pitchFamily="34"/>
                <a:cs typeface="Arial" pitchFamily="34"/>
              </a:rPr>
              <a:t>To implement our property change tracking requirement as an aspect using Spring AOP, we just create a class, and here that class is aptly named ‘PropertyChangeTracker’, because tracking property changes is the one and only thing that this class is going to do.</a:t>
            </a:r>
          </a:p>
          <a:p>
            <a:pPr lvl="0"/>
            <a:r>
              <a:rPr lang="en-US" sz="1260" i="1">
                <a:latin typeface="Arial" pitchFamily="34"/>
                <a:cs typeface="Arial" pitchFamily="34"/>
              </a:rPr>
              <a:t>We tell Spring that this class is to be used as an aspect by adding the @Aspect annotation &lt;first animation click&gt;</a:t>
            </a:r>
          </a:p>
          <a:p>
            <a:pPr lvl="0"/>
            <a:r>
              <a:rPr lang="en-US" sz="1260" i="1">
                <a:latin typeface="Arial" pitchFamily="34"/>
                <a:cs typeface="Arial" pitchFamily="34"/>
              </a:rPr>
              <a:t>Then we tell Spring when and where we want our property change tracking code to be run by adding the @Before annotation &lt;second click&gt;</a:t>
            </a:r>
          </a:p>
          <a:p>
            <a:pPr lvl="0"/>
            <a:r>
              <a:rPr lang="en-US" sz="1260" i="1">
                <a:latin typeface="Arial" pitchFamily="34"/>
                <a:cs typeface="Arial" pitchFamily="34"/>
              </a:rPr>
              <a:t>The argument to the @Before annotation is a pointcut expression, and all together, this reads as follows:</a:t>
            </a:r>
          </a:p>
          <a:p>
            <a:pPr lvl="0"/>
            <a:r>
              <a:rPr lang="en-US" sz="1260" i="1">
                <a:latin typeface="Arial" pitchFamily="34"/>
                <a:cs typeface="Arial" pitchFamily="34"/>
              </a:rPr>
              <a:t>‘before the execution of any method that returns void, begins with “set” and takes a single argument, execute the trackChange() method’</a:t>
            </a:r>
          </a:p>
          <a:p>
            <a:pPr lvl="0"/>
            <a:endParaRPr lang="en-US" sz="1260">
              <a:latin typeface="Arial" pitchFamily="34"/>
              <a:cs typeface="Arial" pitchFamily="34"/>
            </a:endParaRPr>
          </a:p>
          <a:p>
            <a:pPr lvl="0"/>
            <a:r>
              <a:rPr lang="en-US" sz="1260">
                <a:latin typeface="Arial" pitchFamily="34"/>
                <a:cs typeface="Arial" pitchFamily="34"/>
              </a:rPr>
              <a:t>Take questions and make sure this slide is reasonably clear before moving 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AE1FEC98-8BEF-4445-BBA3-E0C82A7AA96E}" type="slidenum">
              <a:t>22</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xfrm>
            <a:off x="685799" y="4343400"/>
            <a:ext cx="5486040" cy="4162680"/>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By default both </a:t>
            </a:r>
            <a:r>
              <a:rPr lang="en-US" i="1"/>
              <a:t>@EnableAspectJAutoProxy</a:t>
            </a:r>
            <a:r>
              <a:rPr lang="en-US"/>
              <a:t> and </a:t>
            </a:r>
            <a:r>
              <a:rPr lang="en-US" i="1"/>
              <a:t>&lt;aop:aspectj-autoproxy&gt;</a:t>
            </a:r>
            <a:r>
              <a:rPr lang="en-US"/>
              <a:t> automatically use any bean annotated with </a:t>
            </a:r>
            <a:r>
              <a:rPr lang="en-US" i="1"/>
              <a:t>@Aspect</a:t>
            </a:r>
            <a:r>
              <a:rPr lang="en-US"/>
              <a:t> to generate proxies.</a:t>
            </a:r>
          </a:p>
          <a:p>
            <a:pPr lvl="0"/>
            <a:endParaRPr lang="en-US"/>
          </a:p>
          <a:p>
            <a:pPr lvl="0"/>
            <a:r>
              <a:rPr lang="en-US"/>
              <a:t>Please note that the only remaining reference to XML and AOP in the certification exam is </a:t>
            </a:r>
            <a:r>
              <a:rPr lang="en-US" i="1"/>
              <a:t>&lt;aop:aspectj-autoproxy/&gt;</a:t>
            </a:r>
            <a:r>
              <a:rPr lang="en-US"/>
              <a:t> so students need to have seen it.  They </a:t>
            </a:r>
            <a:r>
              <a:rPr lang="en-US" i="1"/>
              <a:t>do not</a:t>
            </a:r>
            <a:r>
              <a:rPr lang="en-US"/>
              <a:t> need to know how to write pointcuts in XML.</a:t>
            </a:r>
          </a:p>
          <a:p>
            <a:pPr lvl="0"/>
            <a:endParaRPr lang="en-US"/>
          </a:p>
          <a:p>
            <a:pPr lvl="0"/>
            <a:r>
              <a:rPr lang="en-US" i="1"/>
              <a:t>&lt;aop:aspectj-autoproxy&gt;</a:t>
            </a:r>
            <a:r>
              <a:rPr lang="en-US"/>
              <a:t> has an optional </a:t>
            </a:r>
            <a:r>
              <a:rPr lang="en-US" i="1"/>
              <a:t>&lt;aop:include&gt;</a:t>
            </a:r>
            <a:r>
              <a:rPr lang="en-US"/>
              <a:t> sub-element that can reference a bean id.  This allows you to explicitly list which beans to use as aspects.  (note that @EnableAspectJAutoProxy does not offer this).</a:t>
            </a:r>
          </a:p>
          <a:p>
            <a:pPr lvl="0"/>
            <a:r>
              <a:rPr lang="en-US"/>
              <a:t>Two advantages:</a:t>
            </a:r>
          </a:p>
          <a:p>
            <a:pPr lvl="0"/>
            <a:r>
              <a:rPr lang="en-US"/>
              <a:t>1. Performance – it is a bit quicker as Spring doesn't have to check every bean for @Aspect.</a:t>
            </a:r>
          </a:p>
          <a:p>
            <a:pPr lvl="0"/>
            <a:r>
              <a:rPr lang="en-US"/>
              <a:t>2. Allows aspects to be selectively enabled (or disabled by removing its </a:t>
            </a:r>
            <a:r>
              <a:rPr lang="en-US" i="1"/>
              <a:t>&lt;aop:include&gt; </a:t>
            </a:r>
            <a:r>
              <a:rPr lang="en-US"/>
              <a:t>element.  Very useful during debugging.</a:t>
            </a:r>
          </a:p>
          <a:p>
            <a:pPr lvl="0"/>
            <a:r>
              <a:rPr lang="en-US"/>
              <a:t>Notice that many applications will only use &lt;aop:aspectj-autoproxy/&gt; without explicitly including the aspects. This has a slight performance impact on startup, but after that it doesn't matter.</a:t>
            </a:r>
          </a:p>
          <a:p>
            <a:pPr lvl="0"/>
            <a:r>
              <a:rPr lang="en-US"/>
              <a:t>Explicitly including or excluding aspects if most useful during development (for debugging as mentioned).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CAFE3C0-26DA-46C7-BFFF-C34DFDF3D1B6}" type="slidenum">
              <a:t>23</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Notice how we are giving each cache a name so we can identify it later.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F63D58D9-06B9-4539-AC21-CC88B74C9B66}" type="slidenum">
              <a:t>24</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88D5DE4B-158E-4F51-991A-89531825EBC4}" type="slidenum">
              <a:t>25</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At configuration time your object is wrapped in a proxy. When the proxy is invoked the aspect is applied.</a:t>
            </a:r>
          </a:p>
          <a:p>
            <a:pPr lvl="0"/>
            <a:r>
              <a:rPr lang="en-US" sz="1260"/>
              <a:t>When you get to this slide, you should also take the opportunity to discuss the fact that the pointcut expression is used twice. Once to make the decision to actually wrap the target bean when it’s created, and then on every invocation of a method through the proxy, to decide if the advice should actually apply. Reassure the class that this is efficient, as a compiled form of the expression is used.</a:t>
            </a:r>
          </a:p>
          <a:p>
            <a:pPr lvl="0"/>
            <a:r>
              <a:rPr lang="en-US" sz="1260"/>
              <a:t>You can also address the efficiency question that always seems to come up, talking about the fact that proxy AOP adds one level of indirection, and a reflective method call instead of normal one, which usually will have no impact (JDK 1.5 reflection adds 30% overhead to an empty method). Compared to most things you are doing, this is negligible.</a:t>
            </a:r>
          </a:p>
          <a:p>
            <a:pPr lvl="0"/>
            <a:r>
              <a:rPr lang="en-US" sz="1260"/>
              <a:t>Make sure students really get what is happening here – if you lose them now you won't get them back.  Don't be afraid to go over this (and the previous 4 slides) two or three times if need be.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309D8604-E7EB-43F3-B1A3-ED964C1FD5F5}" type="slidenum">
              <a:t>26</a:t>
            </a:fld>
            <a:endParaRPr lang="en-US" sz="229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xfrm>
            <a:off x="685799" y="4343400"/>
            <a:ext cx="5486040" cy="4579200"/>
          </a:xfrm>
          <a:solidFill>
            <a:srgbClr val="FFFFFF"/>
          </a:solidFill>
        </p:spPr>
        <p:txBody>
          <a:bodyPr lIns="4680" tIns="4680" rIns="4680" bIns="468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 point is that only methods on the interface are proxied by default (interface based).  So </a:t>
            </a:r>
            <a:r>
              <a:rPr lang="en-US" i="1"/>
              <a:t>setCacheSize()</a:t>
            </a:r>
            <a:r>
              <a:rPr lang="en-US"/>
              <a:t> is proxied but </a:t>
            </a:r>
            <a:r>
              <a:rPr lang="en-US" i="1"/>
              <a:t>setDataSource()</a:t>
            </a:r>
            <a:r>
              <a:rPr lang="en-US"/>
              <a:t> is not. (This is the original definition of SimpleCache from previous versions of this course.)</a:t>
            </a:r>
          </a:p>
          <a:p>
            <a:pPr lvl="0"/>
            <a:r>
              <a:rPr lang="en-US" sz="1260"/>
              <a:t>Adding this slide here also has the advantage that when we discuss the </a:t>
            </a:r>
            <a:r>
              <a:rPr lang="en-US" sz="1260" i="1"/>
              <a:t>toString()</a:t>
            </a:r>
            <a:r>
              <a:rPr lang="en-US" sz="1260"/>
              <a:t> method on the next slide, you only have to go back one slide to show it.</a:t>
            </a:r>
          </a:p>
          <a:p>
            <a:pPr lvl="0"/>
            <a:r>
              <a:rPr lang="en-US" b="1" i="1"/>
              <a:t>Note 1:</a:t>
            </a:r>
            <a:r>
              <a:rPr lang="en-US"/>
              <a:t> Consider how you would access the unproxied object.  This won't work:</a:t>
            </a:r>
          </a:p>
          <a:p>
            <a:pPr lvl="0"/>
            <a:r>
              <a:rPr lang="en-US" sz="1100" b="1">
                <a:latin typeface="Courier New" pitchFamily="50"/>
              </a:rPr>
              <a:t>  </a:t>
            </a:r>
            <a:r>
              <a:rPr lang="en-US" sz="1100" b="1">
                <a:solidFill>
                  <a:srgbClr val="0000FF"/>
                </a:solidFill>
                <a:latin typeface="Courier New" pitchFamily="50"/>
              </a:rPr>
              <a:t>@Autowired DatabaseCache myCache;</a:t>
            </a:r>
          </a:p>
          <a:p>
            <a:pPr lvl="0"/>
            <a:r>
              <a:rPr lang="en-US"/>
              <a:t>Here is a useful way to access the target inside the proxy:</a:t>
            </a:r>
          </a:p>
          <a:p>
            <a:pPr lvl="0"/>
            <a:r>
              <a:rPr lang="en-US" sz="1000" b="1">
                <a:solidFill>
                  <a:srgbClr val="0000FF"/>
                </a:solidFill>
                <a:latin typeface="Courier New" pitchFamily="50"/>
              </a:rPr>
              <a:t>  @Autowired Cache myCache;</a:t>
            </a:r>
          </a:p>
          <a:p>
            <a:pPr lvl="0"/>
            <a:r>
              <a:rPr lang="en-US" sz="1000" b="1">
                <a:solidFill>
                  <a:srgbClr val="0000FF"/>
                </a:solidFill>
                <a:latin typeface="Courier New" pitchFamily="50"/>
              </a:rPr>
              <a:t>  DatabaseCache dbc = getTargetObject(myCache, DatabaseCache.class)</a:t>
            </a:r>
          </a:p>
          <a:p>
            <a:pPr lvl="0"/>
            <a:endParaRPr lang="en-US" sz="1000">
              <a:solidFill>
                <a:srgbClr val="0000FF"/>
              </a:solidFill>
            </a:endParaRPr>
          </a:p>
          <a:p>
            <a:pPr lvl="0"/>
            <a:r>
              <a:rPr lang="en-US" sz="1000" b="1">
                <a:solidFill>
                  <a:srgbClr val="0000FF"/>
                </a:solidFill>
                <a:latin typeface="Courier New" pitchFamily="50"/>
              </a:rPr>
              <a:t>  protected &lt;T&gt; T getTargetObject(Object proxy, Class&lt;T&gt; targetClass)</a:t>
            </a:r>
            <a:br>
              <a:rPr lang="en-US" sz="1000" b="1">
                <a:solidFill>
                  <a:srgbClr val="0000FF"/>
                </a:solidFill>
                <a:latin typeface="Courier New" pitchFamily="50"/>
              </a:rPr>
            </a:br>
            <a:r>
              <a:rPr lang="en-US" sz="1000" b="1">
                <a:solidFill>
                  <a:srgbClr val="0000FF"/>
                </a:solidFill>
                <a:latin typeface="Courier New" pitchFamily="50"/>
              </a:rPr>
              <a:t>     throws Exception {</a:t>
            </a:r>
          </a:p>
          <a:p>
            <a:pPr lvl="0"/>
            <a:r>
              <a:rPr lang="en-US" sz="1000" b="1">
                <a:solidFill>
                  <a:srgbClr val="0000FF"/>
                </a:solidFill>
                <a:latin typeface="Courier New" pitchFamily="50"/>
              </a:rPr>
              <a:t>      if (AopUtils.isJdkDynamicProxy(proxy)) {</a:t>
            </a:r>
          </a:p>
          <a:p>
            <a:pPr lvl="0"/>
            <a:r>
              <a:rPr lang="en-US" sz="1000" b="1">
                <a:solidFill>
                  <a:srgbClr val="0000FF"/>
                </a:solidFill>
                <a:latin typeface="Courier New" pitchFamily="50"/>
              </a:rPr>
              <a:t>        return (T) ((Advised)proxy).getTargetSource().getTarget();</a:t>
            </a:r>
          </a:p>
          <a:p>
            <a:pPr lvl="0"/>
            <a:r>
              <a:rPr lang="en-US" sz="1000" b="1">
                <a:solidFill>
                  <a:srgbClr val="0000FF"/>
                </a:solidFill>
                <a:latin typeface="Courier New" pitchFamily="50"/>
              </a:rPr>
              <a:t>      } else {</a:t>
            </a:r>
          </a:p>
          <a:p>
            <a:pPr lvl="0"/>
            <a:r>
              <a:rPr lang="en-US" sz="1000" b="1">
                <a:solidFill>
                  <a:srgbClr val="0000FF"/>
                </a:solidFill>
                <a:latin typeface="Courier New" pitchFamily="50"/>
              </a:rPr>
              <a:t>        return (T) proxy; // CGLIB proxy is simply a subclass</a:t>
            </a:r>
          </a:p>
          <a:p>
            <a:pPr lvl="0"/>
            <a:r>
              <a:rPr lang="en-US" sz="1000" b="1">
                <a:solidFill>
                  <a:srgbClr val="0000FF"/>
                </a:solidFill>
                <a:latin typeface="Courier New" pitchFamily="50"/>
              </a:rPr>
              <a:t>      }</a:t>
            </a:r>
          </a:p>
          <a:p>
            <a:pPr lvl="0"/>
            <a:r>
              <a:rPr lang="en-US" sz="1000" b="1">
                <a:solidFill>
                  <a:srgbClr val="0000FF"/>
                </a:solidFill>
                <a:latin typeface="Courier New" pitchFamily="50"/>
              </a:rPr>
              <a:t>  }</a:t>
            </a:r>
          </a:p>
          <a:p>
            <a:pPr lvl="0"/>
            <a:r>
              <a:rPr lang="en-US" sz="1260" b="1" i="1"/>
              <a:t>Note 2:</a:t>
            </a:r>
            <a:r>
              <a:rPr lang="en-US" sz="1260"/>
              <a:t> If using CGLIB it </a:t>
            </a:r>
            <a:r>
              <a:rPr lang="en-US" sz="1260" i="1"/>
              <a:t>is</a:t>
            </a:r>
            <a:r>
              <a:rPr lang="en-US" sz="1260"/>
              <a:t> possible to proxy additional setters – such as </a:t>
            </a:r>
            <a:r>
              <a:rPr lang="en-US" sz="1260" i="1"/>
              <a:t>setDataSource(</a:t>
            </a:r>
            <a:r>
              <a:rPr lang="en-US" sz="1260"/>
              <a:t>) although the point cut expression is different, the + qualifier is required. All of which is outside the scope of this material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2053080"/>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is where we see point of giving the SimpleCache object a name – we can print it's name in the log message – show </a:t>
            </a:r>
            <a:r>
              <a:rPr lang="en-US" i="1"/>
              <a:t>toString()</a:t>
            </a:r>
            <a:r>
              <a:rPr lang="en-US"/>
              <a:t> on previous slide if needed.</a:t>
            </a:r>
          </a:p>
          <a:p>
            <a:pPr lvl="0"/>
            <a:endParaRPr lang="en-US"/>
          </a:p>
          <a:p>
            <a:pPr lvl="0"/>
            <a:r>
              <a:rPr lang="en-US"/>
              <a:t>Alternatively we could have made SimpleCache implement </a:t>
            </a:r>
            <a:r>
              <a:rPr lang="en-US" i="1"/>
              <a:t>BeanNameAware</a:t>
            </a:r>
            <a:r>
              <a:rPr lang="en-US"/>
              <a:t>.  This forces it to provide a </a:t>
            </a:r>
            <a:r>
              <a:rPr lang="en-US" i="1"/>
              <a:t>setBeanName()</a:t>
            </a:r>
            <a:r>
              <a:rPr lang="en-US"/>
              <a:t> name method which spring calls automatically. There is no annotation to do the same thing.  To keep the example simpler we provided a name via the constructor.</a:t>
            </a:r>
          </a:p>
          <a:p>
            <a:pPr lvl="0"/>
            <a:r>
              <a:rPr lang="en-US"/>
              <a:t>Debugging and logging are the usual reasons for using </a:t>
            </a:r>
            <a:r>
              <a:rPr lang="en-US" i="1"/>
              <a:t>BeanNameAware</a:t>
            </a:r>
            <a:r>
              <a:rPr lang="en-US"/>
              <a:t>.  Typically a Spring bean should have no reason to know it is a Spring bean or need to know its name.</a:t>
            </a:r>
          </a:p>
          <a:p>
            <a:pPr lvl="0"/>
            <a:r>
              <a:rPr lang="en-US"/>
              <a:t>And all of this has </a:t>
            </a:r>
            <a:r>
              <a:rPr lang="en-US" i="1"/>
              <a:t>nothing</a:t>
            </a:r>
            <a:r>
              <a:rPr lang="en-US"/>
              <a:t> to do with AOP!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3E3A858D-06E0-429A-B79D-29D3CB13A922}" type="slidenum">
              <a:t>28</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0480538E-4E68-4C7A-83D6-F72DF59E17D9}" type="slidenum">
              <a:t>29</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361799" y="4343400"/>
            <a:ext cx="6355080" cy="4515840"/>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b="1"/>
              <a:t>Description of theory presented in “Aspect Oriented Programming Concepts”</a:t>
            </a:r>
          </a:p>
          <a:p>
            <a:pPr lvl="0"/>
            <a:r>
              <a:rPr lang="en-US"/>
              <a:t>The goal of this module is to put AOP into context with a problem/solution approach. Therefore, we immediately begin by explaining the symptoms of the problem: scattering of duplicated orthogonal logic (typically described as cross-cutting concerns – or more simply: not directly relevant to the business problem at hand) and tangling of those different concerns within the code (flip-side of the coin… same point though: the code is not focused on doing 1 thing and doing it well). Here we can mention the 1:1 principle, and DRY SOCs (Don’t Repeat Yourself + Separation of Concerns). All of this will lead into the AOP solution as one of modularization.</a:t>
            </a:r>
          </a:p>
          <a:p>
            <a:pPr lvl="0"/>
            <a:r>
              <a:rPr lang="en-US"/>
              <a:t>Remaining slides present core terminology of AOP (note no Spring-specific terms or concepts yet): join points, pointcuts &amp; advice. When describing advices, we quickly cover before, after-returning, after-throwing, after (finally), and around types along with capabilities of each.</a:t>
            </a:r>
          </a:p>
          <a:p>
            <a:pPr lvl="0"/>
            <a:r>
              <a:rPr lang="en-US" i="1"/>
              <a:t>Recommended presentation time: 45 minutes</a:t>
            </a:r>
          </a:p>
          <a:p>
            <a:pPr lvl="0"/>
            <a:r>
              <a:rPr lang="en-US"/>
              <a:t>What will students have learnt after this module?</a:t>
            </a:r>
          </a:p>
          <a:p>
            <a:pPr lvl="0">
              <a:buSzPct val="45000"/>
              <a:buFont typeface="StarSymbol"/>
              <a:buChar char="●"/>
            </a:pPr>
            <a:r>
              <a:rPr lang="en-US"/>
              <a:t>The motivation for AOP</a:t>
            </a:r>
          </a:p>
          <a:p>
            <a:pPr lvl="0">
              <a:buSzPct val="45000"/>
              <a:buFont typeface="StarSymbol"/>
              <a:buChar char="●"/>
            </a:pPr>
            <a:r>
              <a:rPr lang="en-US"/>
              <a:t> AOP is about modularization (achieving 1:1 and DRY SOCs)</a:t>
            </a:r>
          </a:p>
          <a:p>
            <a:pPr lvl="0">
              <a:buSzPct val="45000"/>
              <a:buFont typeface="StarSymbol"/>
              <a:buChar char="●"/>
            </a:pPr>
            <a:r>
              <a:rPr lang="en-US"/>
              <a:t> AOP complements traditional OO (including the limitations of decorator &amp; command patterns)</a:t>
            </a:r>
          </a:p>
          <a:p>
            <a:pPr lvl="0">
              <a:buSzPct val="45000"/>
              <a:buFont typeface="StarSymbol"/>
              <a:buChar char="●"/>
            </a:pPr>
            <a:r>
              <a:rPr lang="en-US"/>
              <a:t> Basic terminology of AOP: join points, pointcuts, and advice</a:t>
            </a:r>
          </a:p>
          <a:p>
            <a:pPr lvl="0">
              <a:buSzPct val="45000"/>
              <a:buFont typeface="StarSymbol"/>
              <a:buChar char="●"/>
            </a:pPr>
            <a:r>
              <a:rPr lang="en-US"/>
              <a:t> The advice types: before, after-returning, after-throwing, after (finally), and around</a:t>
            </a:r>
          </a:p>
          <a:p>
            <a:pPr lvl="0"/>
            <a:endParaRPr lang="en-US"/>
          </a:p>
          <a:p>
            <a:pPr lvl="0"/>
            <a:r>
              <a:rPr lang="en-US"/>
              <a:t>What are prerequisites?  NONE</a:t>
            </a:r>
          </a:p>
          <a:p>
            <a:pPr lvl="0"/>
            <a:r>
              <a:rPr lang="en-US"/>
              <a:t>Suggested discussions, required reading, et cetera: Ch 1 of “AspectJ in Action”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64C30BE7-723A-4239-B68A-1DE2F7264B77}" type="slidenum">
              <a:t>30</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AspectJ has several pointcut designators: call, cflow …  Spring AOP only supports </a:t>
            </a:r>
            <a:r>
              <a:rPr lang="en-US" sz="1260" i="1"/>
              <a:t>execution</a:t>
            </a:r>
            <a:r>
              <a:rPr lang="en-US" sz="1260"/>
              <a:t> and you must </a:t>
            </a:r>
            <a:r>
              <a:rPr lang="en-US" sz="1260" i="1"/>
              <a:t>always</a:t>
            </a:r>
            <a:r>
              <a:rPr lang="en-US" sz="1260"/>
              <a:t> put </a:t>
            </a:r>
            <a:r>
              <a:rPr lang="en-US" sz="1260" i="1"/>
              <a:t>execution</a:t>
            </a:r>
            <a:r>
              <a:rPr lang="en-US" sz="1260"/>
              <a:t> in the expression.</a:t>
            </a:r>
          </a:p>
          <a:p>
            <a:pPr lvl="0"/>
            <a:r>
              <a:rPr lang="en-US" sz="1260"/>
              <a:t>The initial </a:t>
            </a:r>
            <a:r>
              <a:rPr lang="en-US" sz="1260" i="1"/>
              <a:t>[Modifiers]</a:t>
            </a:r>
            <a:r>
              <a:rPr lang="en-US" sz="1260"/>
              <a:t> are limited.  The method must be public (Spring uses interface proxies by default) and cannot be static.  That leaves final and synchronized.  If you want CGlib proxies to be a possibility, the methods can't be final either.</a:t>
            </a:r>
          </a:p>
          <a:p>
            <a:pPr lvl="0"/>
            <a:endParaRPr lang="en-US" sz="1260"/>
          </a:p>
          <a:p>
            <a:pPr lvl="0"/>
            <a:r>
              <a:rPr lang="en-US" sz="1260"/>
              <a:t>The Arguments are a bit of a special case.  Examples:</a:t>
            </a:r>
          </a:p>
          <a:p>
            <a:pPr lvl="0"/>
            <a:r>
              <a:rPr lang="en-US" sz="1260"/>
              <a:t>    public set**)	– matches methods with </a:t>
            </a:r>
            <a:r>
              <a:rPr lang="en-US" sz="1260" i="1"/>
              <a:t>no</a:t>
            </a:r>
            <a:r>
              <a:rPr lang="en-US" sz="1260"/>
              <a:t> arguments</a:t>
            </a:r>
          </a:p>
          <a:p>
            <a:pPr lvl="0"/>
            <a:r>
              <a:rPr lang="en-US" sz="1260"/>
              <a:t>    public set*(*)	– matches methods with one argument</a:t>
            </a:r>
          </a:p>
          <a:p>
            <a:pPr lvl="0"/>
            <a:r>
              <a:rPr lang="en-US" sz="1260"/>
              <a:t>    public set*(*, *)	– matches methods with two arguments</a:t>
            </a:r>
          </a:p>
          <a:p>
            <a:pPr lvl="0"/>
            <a:r>
              <a:rPr lang="en-US" sz="1260"/>
              <a:t> </a:t>
            </a:r>
          </a:p>
          <a:p>
            <a:pPr lvl="0"/>
            <a:r>
              <a:rPr lang="en-US" sz="1260"/>
              <a:t>To match any number of arguments requires a new wildcard:</a:t>
            </a:r>
          </a:p>
          <a:p>
            <a:pPr lvl="0"/>
            <a:r>
              <a:rPr lang="en-US" sz="1260"/>
              <a:t>    public set(..)       – matches methods with zero or more arguments</a:t>
            </a:r>
          </a:p>
          <a:p>
            <a:pPr lvl="0"/>
            <a:r>
              <a:rPr lang="en-US" sz="1260"/>
              <a:t>They will see .. on a later slide</a:t>
            </a:r>
          </a:p>
          <a:p>
            <a:pPr lvl="0"/>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Suggestion: Present these examples by parsing them </a:t>
            </a:r>
            <a:r>
              <a:rPr lang="en-US" sz="1260" i="1"/>
              <a:t>right to lef</a:t>
            </a:r>
            <a:r>
              <a:rPr lang="en-US" sz="1260"/>
              <a:t>t:</a:t>
            </a:r>
          </a:p>
          <a:p>
            <a:pPr marL="108000" marR="108000" lvl="0">
              <a:tabLst>
                <a:tab pos="108000" algn="l"/>
                <a:tab pos="565200" algn="l"/>
                <a:tab pos="1022400" algn="l"/>
                <a:tab pos="1479599" algn="l"/>
                <a:tab pos="1936800" algn="l"/>
                <a:tab pos="2394000" algn="l"/>
                <a:tab pos="2851199" algn="l"/>
                <a:tab pos="3308400" algn="l"/>
                <a:tab pos="3765600" algn="l"/>
                <a:tab pos="4222800" algn="l"/>
                <a:tab pos="4680000" algn="l"/>
                <a:tab pos="5137200" algn="l"/>
                <a:tab pos="5594399" algn="l"/>
                <a:tab pos="6051600" algn="l"/>
                <a:tab pos="6508799" algn="l"/>
                <a:tab pos="6966000" algn="l"/>
                <a:tab pos="7423200" algn="l"/>
                <a:tab pos="7880400" algn="l"/>
                <a:tab pos="8337600" algn="l"/>
                <a:tab pos="8794800" algn="l"/>
                <a:tab pos="9252000" algn="l"/>
              </a:tabLst>
            </a:pPr>
            <a:r>
              <a:rPr lang="en-US" sz="1260" i="1"/>
              <a:t>Any method whose name begins with find, taking any arguments, on a class whose name ends in Service, in the rewards.restaurant package, returning anything.</a:t>
            </a:r>
          </a:p>
          <a:p>
            <a:pPr lvl="0"/>
            <a:r>
              <a:rPr lang="en-US" sz="1260"/>
              <a:t>Reading right to left forces you to read what you have written, not what you </a:t>
            </a:r>
            <a:r>
              <a:rPr lang="en-US" sz="1260" i="1"/>
              <a:t>thought</a:t>
            </a:r>
            <a:r>
              <a:rPr lang="en-US" sz="1260"/>
              <a:t> you'd written.</a:t>
            </a:r>
          </a:p>
          <a:p>
            <a:pPr lvl="0"/>
            <a:endParaRPr lang="en-US" sz="1260"/>
          </a:p>
          <a:p>
            <a:pPr lvl="0"/>
            <a:r>
              <a:rPr lang="en-US" sz="1260"/>
              <a:t>On the whiteboard write the list of operators:</a:t>
            </a:r>
          </a:p>
          <a:p>
            <a:pPr lvl="0"/>
            <a:r>
              <a:rPr lang="en-US" sz="1260">
                <a:solidFill>
                  <a:srgbClr val="004586"/>
                </a:solidFill>
              </a:rPr>
              <a:t>  *  = matches ONCE</a:t>
            </a:r>
          </a:p>
          <a:p>
            <a:pPr lvl="0"/>
            <a:r>
              <a:rPr lang="en-US" sz="1260">
                <a:solidFill>
                  <a:srgbClr val="004586"/>
                </a:solidFill>
              </a:rPr>
              <a:t>  .. = matches ZERO or MORE</a:t>
            </a:r>
          </a:p>
          <a:p>
            <a:pPr lvl="0"/>
            <a:endParaRPr lang="en-US" sz="1260"/>
          </a:p>
          <a:p>
            <a:pPr lvl="0"/>
            <a:r>
              <a:rPr lang="en-US" sz="1260"/>
              <a:t>Ask students what the pointcut expression would be to match any method on any Spring Bean. Note the space between the two asterisks.</a:t>
            </a:r>
          </a:p>
          <a:p>
            <a:pPr lvl="0"/>
            <a:r>
              <a:rPr lang="en-US" sz="1260"/>
              <a:t>          </a:t>
            </a:r>
            <a:r>
              <a:rPr lang="en-US" sz="1260" b="1">
                <a:solidFill>
                  <a:srgbClr val="004586"/>
                </a:solidFill>
                <a:latin typeface="Courier New" pitchFamily="18"/>
              </a:rPr>
              <a:t>*  *(..)</a:t>
            </a:r>
          </a:p>
          <a:p>
            <a:pPr lvl="0"/>
            <a:endParaRPr lang="en-US" sz="1260"/>
          </a:p>
          <a:p>
            <a:pPr lvl="0"/>
            <a:r>
              <a:rPr lang="en-US" sz="1260"/>
              <a:t>Emphasize that this mechanism </a:t>
            </a:r>
            <a:r>
              <a:rPr lang="en-US" sz="1260" i="1"/>
              <a:t>only</a:t>
            </a:r>
            <a:r>
              <a:rPr lang="en-US" sz="1260"/>
              <a:t> matches Spring Beans.  Full </a:t>
            </a:r>
            <a:r>
              <a:rPr lang="en-US" sz="1260" i="1"/>
              <a:t>AspectJ</a:t>
            </a:r>
            <a:r>
              <a:rPr lang="en-US" sz="1260"/>
              <a:t> can match any method on any object in the system (even those in third-party libraries).  Very powerful </a:t>
            </a:r>
            <a:r>
              <a:rPr lang="en-US" sz="1260" i="1"/>
              <a:t>and</a:t>
            </a:r>
            <a:r>
              <a:rPr lang="en-US" sz="1260"/>
              <a:t> potentially dangerous!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378D639-493E-49D3-9E68-49615865BAFC}" type="slidenum">
              <a:t>32</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Like all  the examples we have seen so far, these only specify method names, return types and parameters.  Matches are not limited to any class or package (that's coming).</a:t>
            </a:r>
          </a:p>
          <a:p>
            <a:pPr lvl="0"/>
            <a:endParaRPr lang="en-US" sz="1260"/>
          </a:p>
          <a:p>
            <a:pPr lvl="0"/>
            <a:r>
              <a:rPr lang="en-US" sz="1260"/>
              <a:t>At example three, ask the class to define a method with an int parameter somewhere, but not necessarily the first.</a:t>
            </a:r>
          </a:p>
          <a:p>
            <a:pPr lvl="0"/>
            <a:r>
              <a:rPr lang="en-US" sz="1260" b="1"/>
              <a:t>Answer:</a:t>
            </a:r>
            <a:r>
              <a:rPr lang="en-US" sz="1260"/>
              <a:t> </a:t>
            </a:r>
            <a:r>
              <a:rPr lang="en-US" sz="1260">
                <a:solidFill>
                  <a:srgbClr val="004586"/>
                </a:solidFill>
              </a:rPr>
              <a:t>execution(* send(.., int, ..))</a:t>
            </a:r>
          </a:p>
          <a:p>
            <a:pPr lvl="0"/>
            <a:r>
              <a:rPr lang="en-US" sz="1260"/>
              <a:t>Note that there are commas between the arguments, even after ..  – a lot of people forget the commas by mistake.</a:t>
            </a:r>
          </a:p>
          <a:p>
            <a:pPr lvl="0"/>
            <a:endParaRPr lang="en-US" sz="1260"/>
          </a:p>
          <a:p>
            <a:pPr lvl="0"/>
            <a:r>
              <a:rPr lang="en-US" sz="1260"/>
              <a:t>When writing this on the whiteboard, deliberately miss the second closing bracket.  If no-one spots it, ask them what is wrong.  This is another very common error – they concentrate so hard on the expression, they forget the second bracket.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2BB19AAB-6DD2-4B27-A5AA-DE35DC8D4BD9}" type="slidenum">
              <a:t>33</a:t>
            </a:fld>
            <a:endParaRPr lang="en-US" sz="229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xfrm>
            <a:off x="685799" y="4343400"/>
            <a:ext cx="5486040" cy="4502160"/>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Pointcut expressions can be restricted to matching specific types.  It is possible to match on a class** or an implementation.  Note fully qualified classnames.  Matching on just </a:t>
            </a:r>
            <a:r>
              <a:rPr lang="en-US" i="1"/>
              <a:t>MessageService</a:t>
            </a:r>
            <a:r>
              <a:rPr lang="en-US"/>
              <a:t> would only work if </a:t>
            </a:r>
            <a:r>
              <a:rPr lang="en-US" i="1"/>
              <a:t>MessageService</a:t>
            </a:r>
            <a:r>
              <a:rPr lang="en-US"/>
              <a:t> was in the default package.  We come back to this in a few slides time.</a:t>
            </a:r>
          </a:p>
          <a:p>
            <a:pPr lvl="0"/>
            <a:endParaRPr lang="en-US"/>
          </a:p>
          <a:p>
            <a:pPr lvl="0"/>
            <a:r>
              <a:rPr lang="en-US"/>
              <a:t>The point of these  examples is that the first only matches </a:t>
            </a:r>
            <a:r>
              <a:rPr lang="en-US" i="1"/>
              <a:t>MessageServiceImpl</a:t>
            </a:r>
            <a:r>
              <a:rPr lang="en-US"/>
              <a:t>.  If the implementation changes to </a:t>
            </a:r>
            <a:r>
              <a:rPr lang="en-US" i="1"/>
              <a:t>JmsMessageService</a:t>
            </a:r>
            <a:r>
              <a:rPr lang="en-US"/>
              <a:t>, it will not match any more.  The DI pattern allows interchangeable implementations, so we probably want the aspect to still work.</a:t>
            </a:r>
          </a:p>
          <a:p>
            <a:pPr lvl="0"/>
            <a:r>
              <a:rPr lang="en-US"/>
              <a:t>Thus, the second example is more generic.  Assuming MessageService is the parent interface/base-class for both </a:t>
            </a:r>
            <a:r>
              <a:rPr lang="en-US" i="1"/>
              <a:t>MessageServiceImpl</a:t>
            </a:r>
            <a:r>
              <a:rPr lang="en-US"/>
              <a:t> and </a:t>
            </a:r>
            <a:r>
              <a:rPr lang="en-US" i="1"/>
              <a:t>JmsMessageService</a:t>
            </a:r>
            <a:r>
              <a:rPr lang="en-US"/>
              <a:t> then it will match either implementation.</a:t>
            </a:r>
          </a:p>
          <a:p>
            <a:pPr lvl="0"/>
            <a:endParaRPr lang="en-US"/>
          </a:p>
          <a:p>
            <a:pPr lvl="0"/>
            <a:r>
              <a:rPr lang="en-US"/>
              <a:t>** Recall that Spring AOP </a:t>
            </a:r>
            <a:r>
              <a:rPr lang="en-US" i="1"/>
              <a:t>can</a:t>
            </a:r>
            <a:r>
              <a:rPr lang="en-US"/>
              <a:t> be applied to classes with no interface – we sub-class the matched class directly using CGLIB to override the matched methods.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DD451A0-D122-4F5C-BF9B-EAA8F6D093FD}" type="slidenum">
              <a:t>34</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xfrm>
            <a:off x="685799" y="4343400"/>
            <a:ext cx="5486040" cy="4502160"/>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shows that the use of annotations </a:t>
            </a:r>
            <a:r>
              <a:rPr lang="en-US" i="1"/>
              <a:t>on your own classes</a:t>
            </a:r>
            <a:r>
              <a:rPr lang="en-US"/>
              <a:t> (which is also the limitation) is very powerful.  AOP assumes all the methods you want to match obey a common naming convention and that you know how to write pointcut expressions well enough to match them all.  Neither is probably true!</a:t>
            </a:r>
          </a:p>
          <a:p>
            <a:pPr lvl="0"/>
            <a:r>
              <a:rPr lang="en-US"/>
              <a:t>Instead, simply mark the methods you wish to match with an annotation.</a:t>
            </a:r>
          </a:p>
          <a:p>
            <a:pPr lvl="0"/>
            <a:endParaRPr lang="en-US" b="1"/>
          </a:p>
          <a:p>
            <a:pPr lvl="0"/>
            <a:r>
              <a:rPr lang="en-US" b="1"/>
              <a:t>Whiteboard example:</a:t>
            </a:r>
          </a:p>
          <a:p>
            <a:pPr lvl="0"/>
            <a:r>
              <a:rPr lang="en-US"/>
              <a:t>For example, invent a new annotation </a:t>
            </a:r>
            <a:r>
              <a:rPr lang="en-US" i="1"/>
              <a:t>@Logged</a:t>
            </a:r>
            <a:r>
              <a:rPr lang="en-US"/>
              <a:t>.  Then add it to classes like this:</a:t>
            </a:r>
          </a:p>
          <a:p>
            <a:pPr lvl="0"/>
            <a:r>
              <a:rPr lang="en-US"/>
              <a:t>    </a:t>
            </a:r>
            <a:r>
              <a:rPr lang="en-US" sz="1000">
                <a:solidFill>
                  <a:srgbClr val="7F0055"/>
                </a:solidFill>
                <a:latin typeface="Monaco" pitchFamily="50"/>
              </a:rPr>
              <a:t>public</a:t>
            </a:r>
            <a:r>
              <a:rPr lang="en-US" sz="1000">
                <a:latin typeface="Monaco" pitchFamily="50"/>
              </a:rPr>
              <a:t> </a:t>
            </a:r>
            <a:r>
              <a:rPr lang="en-US" sz="1000">
                <a:solidFill>
                  <a:srgbClr val="7F0055"/>
                </a:solidFill>
                <a:latin typeface="Monaco" pitchFamily="50"/>
              </a:rPr>
              <a:t>class</a:t>
            </a:r>
            <a:r>
              <a:rPr lang="en-US" sz="1000">
                <a:latin typeface="Monaco" pitchFamily="50"/>
              </a:rPr>
              <a:t> Mailer {</a:t>
            </a:r>
          </a:p>
          <a:p>
            <a:pPr lvl="0">
              <a:spcBef>
                <a:spcPts val="0"/>
              </a:spcBef>
            </a:pPr>
            <a:r>
              <a:rPr lang="en-US" sz="1000">
                <a:latin typeface="Monaco" pitchFamily="50"/>
              </a:rPr>
              <a:t>	</a:t>
            </a:r>
            <a:r>
              <a:rPr lang="en-US" sz="1000">
                <a:solidFill>
                  <a:srgbClr val="646464"/>
                </a:solidFill>
                <a:latin typeface="Monaco" pitchFamily="50"/>
              </a:rPr>
              <a:t>@</a:t>
            </a:r>
            <a:r>
              <a:rPr lang="en-US" sz="1000">
                <a:latin typeface="Monaco" pitchFamily="50"/>
              </a:rPr>
              <a:t>Logger</a:t>
            </a:r>
          </a:p>
          <a:p>
            <a:pPr lvl="0">
              <a:spcBef>
                <a:spcPts val="0"/>
              </a:spcBef>
            </a:pPr>
            <a:r>
              <a:rPr lang="en-US" sz="1000">
                <a:latin typeface="Monaco" pitchFamily="50"/>
              </a:rPr>
              <a:t>	</a:t>
            </a:r>
            <a:r>
              <a:rPr lang="en-US" sz="1000">
                <a:solidFill>
                  <a:srgbClr val="7F0055"/>
                </a:solidFill>
                <a:latin typeface="Monaco" pitchFamily="50"/>
              </a:rPr>
              <a:t>public</a:t>
            </a:r>
            <a:r>
              <a:rPr lang="en-US" sz="1000">
                <a:latin typeface="Monaco" pitchFamily="50"/>
              </a:rPr>
              <a:t> </a:t>
            </a:r>
            <a:r>
              <a:rPr lang="en-US" sz="1000">
                <a:solidFill>
                  <a:srgbClr val="7F0055"/>
                </a:solidFill>
                <a:latin typeface="Monaco" pitchFamily="50"/>
              </a:rPr>
              <a:t>void</a:t>
            </a:r>
            <a:r>
              <a:rPr lang="en-US" sz="1000">
                <a:latin typeface="Monaco" pitchFamily="50"/>
              </a:rPr>
              <a:t> sendMessage(String </a:t>
            </a:r>
            <a:r>
              <a:rPr lang="en-US" sz="1000">
                <a:solidFill>
                  <a:srgbClr val="6A3E3E"/>
                </a:solidFill>
                <a:latin typeface="Monaco" pitchFamily="50"/>
              </a:rPr>
              <a:t>msg</a:t>
            </a:r>
            <a:r>
              <a:rPr lang="en-US" sz="1000">
                <a:latin typeface="Monaco" pitchFamily="50"/>
              </a:rPr>
              <a:t>); </a:t>
            </a:r>
            <a:r>
              <a:rPr lang="en-US" sz="1000">
                <a:solidFill>
                  <a:srgbClr val="579D1C"/>
                </a:solidFill>
                <a:latin typeface="Monaco" pitchFamily="50"/>
              </a:rPr>
              <a:t>// Logged</a:t>
            </a:r>
          </a:p>
          <a:p>
            <a:pPr lvl="0">
              <a:spcBef>
                <a:spcPts val="0"/>
              </a:spcBef>
            </a:pPr>
            <a:r>
              <a:rPr lang="en-US" sz="1000">
                <a:latin typeface="Monaco" pitchFamily="50"/>
              </a:rPr>
              <a:t>	</a:t>
            </a:r>
          </a:p>
          <a:p>
            <a:pPr lvl="0">
              <a:spcBef>
                <a:spcPts val="0"/>
              </a:spcBef>
            </a:pPr>
            <a:r>
              <a:rPr lang="en-US" sz="1000">
                <a:latin typeface="Monaco" pitchFamily="50"/>
              </a:rPr>
              <a:t>	</a:t>
            </a:r>
            <a:r>
              <a:rPr lang="en-US" sz="1000">
                <a:solidFill>
                  <a:srgbClr val="7F0055"/>
                </a:solidFill>
                <a:latin typeface="Monaco" pitchFamily="50"/>
              </a:rPr>
              <a:t>public</a:t>
            </a:r>
            <a:r>
              <a:rPr lang="en-US" sz="1000">
                <a:latin typeface="Monaco" pitchFamily="50"/>
              </a:rPr>
              <a:t> URL getServerUrl();           </a:t>
            </a:r>
            <a:r>
              <a:rPr lang="en-US" sz="1000">
                <a:solidFill>
                  <a:srgbClr val="579D1C"/>
                </a:solidFill>
                <a:latin typeface="Monaco" pitchFamily="50"/>
              </a:rPr>
              <a:t>// Not logged</a:t>
            </a:r>
          </a:p>
          <a:p>
            <a:pPr lvl="0"/>
            <a:r>
              <a:rPr lang="en-US" sz="1000">
                <a:latin typeface="Monaco" pitchFamily="50"/>
              </a:rPr>
              <a:t>  }</a:t>
            </a:r>
          </a:p>
          <a:p>
            <a:pPr lvl="0"/>
            <a:r>
              <a:rPr lang="en-US"/>
              <a:t>Ask the class what the pointcut expression is to match any @Logged method:</a:t>
            </a:r>
          </a:p>
          <a:p>
            <a:pPr lvl="0"/>
            <a:r>
              <a:rPr lang="en-US" b="1"/>
              <a:t>	execution( @example.Logger * *(..) )</a:t>
            </a:r>
          </a:p>
          <a:p>
            <a:pPr lvl="0"/>
            <a:r>
              <a:rPr lang="en-US"/>
              <a:t>Matches any method </a:t>
            </a:r>
            <a:r>
              <a:rPr lang="en-US" b="1" i="1"/>
              <a:t>but only if</a:t>
            </a:r>
            <a:r>
              <a:rPr lang="en-US"/>
              <a:t> it is annotated with </a:t>
            </a:r>
            <a:r>
              <a:rPr lang="en-US" i="1"/>
              <a:t>@Logged</a:t>
            </a:r>
            <a:r>
              <a:rPr lang="en-US"/>
              <a:t>.  So </a:t>
            </a:r>
            <a:r>
              <a:rPr lang="en-US" i="1"/>
              <a:t>sendMessage</a:t>
            </a:r>
            <a:r>
              <a:rPr lang="en-US"/>
              <a:t> is logged, </a:t>
            </a:r>
            <a:r>
              <a:rPr lang="en-US" i="1"/>
              <a:t>getserverUrl</a:t>
            </a:r>
            <a:r>
              <a:rPr lang="en-US"/>
              <a:t> is not. Simple, easy and no pointcut expression guru required!</a:t>
            </a:r>
          </a:p>
          <a:p>
            <a:pPr lvl="0"/>
            <a:r>
              <a:rPr lang="en-US"/>
              <a:t>BTW – use opportunity to ensure they understand that there are typically </a:t>
            </a:r>
            <a:r>
              <a:rPr lang="en-US" b="1"/>
              <a:t>TWO</a:t>
            </a:r>
            <a:r>
              <a:rPr lang="en-US"/>
              <a:t> closing brackets in a pointcut expression.  One closes the </a:t>
            </a:r>
            <a:r>
              <a:rPr lang="en-US" i="1"/>
              <a:t>method</a:t>
            </a:r>
            <a:r>
              <a:rPr lang="en-US"/>
              <a:t>, the other </a:t>
            </a:r>
            <a:r>
              <a:rPr lang="en-US" i="1"/>
              <a:t>execution()</a:t>
            </a:r>
            <a:r>
              <a:rPr lang="en-US"/>
              <a:t>.  Students often forget this in he lab.</a:t>
            </a:r>
          </a:p>
          <a:p>
            <a:pPr lvl="0"/>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711C9186-2621-4441-8F03-17FFC89C209E}" type="slidenum">
              <a:t>35</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As soon as you introduce the classname (or a wild card for it) you need fully qualified classnames, or the default package is assumed and nothing ever matches.</a:t>
            </a:r>
          </a:p>
          <a:p>
            <a:pPr lvl="0"/>
            <a:r>
              <a:rPr lang="en-US" sz="1260"/>
              <a:t>This means there are three components </a:t>
            </a:r>
            <a:r>
              <a:rPr lang="en-US" sz="1260">
                <a:solidFill>
                  <a:srgbClr val="0000FF"/>
                </a:solidFill>
              </a:rPr>
              <a:t>package.class.method</a:t>
            </a:r>
            <a:r>
              <a:rPr lang="en-US" sz="1260"/>
              <a:t> – or wildcards for any of them.</a:t>
            </a:r>
          </a:p>
          <a:p>
            <a:pPr lvl="0"/>
            <a:r>
              <a:rPr lang="en-US" sz="1260"/>
              <a:t>To demonstrate this, cover-up the last * in the first example.  This will still compile but never work:</a:t>
            </a:r>
          </a:p>
          <a:p>
            <a:pPr lvl="0" algn="ctr"/>
            <a:r>
              <a:rPr lang="en-US">
                <a:solidFill>
                  <a:srgbClr val="0000C0"/>
                </a:solidFill>
                <a:latin typeface="Arial" pitchFamily="50"/>
                <a:cs typeface="Arial" pitchFamily="50"/>
              </a:rPr>
              <a:t>execution(* rewards.*.restaurant.*(..))</a:t>
            </a:r>
          </a:p>
          <a:p>
            <a:pPr lvl="0"/>
            <a:r>
              <a:rPr lang="en-US" sz="1260"/>
              <a:t>Ask the class what how it is interpreted.  Any method in a class called restaurant. This is where reading right to left helps you see what you have </a:t>
            </a:r>
            <a:r>
              <a:rPr lang="en-US" sz="1260" i="1"/>
              <a:t>actually</a:t>
            </a:r>
            <a:r>
              <a:rPr lang="en-US" sz="1260"/>
              <a:t> written.</a:t>
            </a:r>
          </a:p>
          <a:p>
            <a:pPr lvl="0"/>
            <a:r>
              <a:rPr lang="en-US" sz="1260"/>
              <a:t>Missing out the method wildcard is a common error (especially in the lab).</a:t>
            </a:r>
          </a:p>
          <a:p>
            <a:pPr lvl="0"/>
            <a:endParaRPr lang="en-US">
              <a:latin typeface="Arial" pitchFamily="34"/>
              <a:cs typeface="Arial" pitchFamily="50"/>
            </a:endParaRPr>
          </a:p>
          <a:p>
            <a:pPr lvl="0"/>
            <a:r>
              <a:rPr lang="en-US">
                <a:latin typeface="Arial" pitchFamily="34"/>
                <a:cs typeface="Arial" pitchFamily="50"/>
              </a:rPr>
              <a:t>On the whiteboard, one last symbol:</a:t>
            </a:r>
          </a:p>
          <a:p>
            <a:pPr lvl="0"/>
            <a:r>
              <a:rPr lang="en-US">
                <a:latin typeface="Arial" pitchFamily="34"/>
                <a:cs typeface="Arial" pitchFamily="50"/>
              </a:rPr>
              <a:t>  </a:t>
            </a:r>
            <a:r>
              <a:rPr lang="en-US">
                <a:solidFill>
                  <a:srgbClr val="004586"/>
                </a:solidFill>
                <a:latin typeface="Arial" pitchFamily="34"/>
                <a:cs typeface="Arial" pitchFamily="50"/>
              </a:rPr>
              <a:t>*.. =  matches ZERO or MORE PACKAGES</a:t>
            </a:r>
          </a:p>
          <a:p>
            <a:pPr lvl="0"/>
            <a:r>
              <a:rPr lang="en-US">
                <a:latin typeface="Arial" pitchFamily="34"/>
                <a:cs typeface="Arial" pitchFamily="50"/>
              </a:rPr>
              <a:t>An expression with a leading .. </a:t>
            </a:r>
            <a:r>
              <a:rPr lang="en-US" i="1">
                <a:latin typeface="Arial" pitchFamily="34"/>
                <a:cs typeface="Arial" pitchFamily="50"/>
              </a:rPr>
              <a:t>does not work.</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F402E169-31FD-4B0E-B35E-4636F88BE718}" type="slidenum">
              <a:t>36</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This is a good point to break if the class are finding this section hard.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F2174E90-5564-4108-B2CA-AEC5A64C5BCC}" type="slidenum">
              <a:t>37</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A common behavior of a BeforeAdvice is to throw an exception, thus preventing the target method from being invoked (security for example).</a:t>
            </a:r>
          </a:p>
          <a:p>
            <a:pPr lvl="0"/>
            <a:r>
              <a:rPr lang="en-US" sz="1260"/>
              <a:t>If you do throw an exception in any aspect it must be an exception the target method is defined to throw (otherwise there will be no catch for it).  Easiest to throw unchecked exceptions.  The Proxy will raise an exception of its own if you throw an illegal exception in you aspect.</a:t>
            </a:r>
          </a:p>
          <a:p>
            <a:pPr lvl="0"/>
            <a:endParaRPr lang="en-US" sz="1260"/>
          </a:p>
          <a:p>
            <a:pPr lvl="0"/>
            <a:r>
              <a:rPr lang="en-US" sz="1260"/>
              <a:t>It is worth reiterating that with AspectJ there is no separate proxy and target object, but the general idea for each advice type is the same.  In fact the advice is part of the proxy.</a:t>
            </a:r>
          </a:p>
          <a:p>
            <a:pPr lvl="0"/>
            <a:r>
              <a:rPr lang="en-US" sz="1260"/>
              <a:t>Also with AspectJ, an advice can be applied to more join point types (cflow, call … not just method execution as with proxies).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F2BD37B5-2812-4623-B38E-2A5EBAAED8AC}" type="slidenum">
              <a:t>38</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89280" tIns="44640" rIns="89280" bIns="446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b="1"/>
              <a:t>Warning: </a:t>
            </a:r>
            <a:r>
              <a:rPr lang="en-US"/>
              <a:t>This slide now builds, </a:t>
            </a:r>
            <a:r>
              <a:rPr lang="en-US" b="1"/>
              <a:t>Note</a:t>
            </a:r>
            <a:r>
              <a:rPr lang="en-US"/>
              <a:t> appears on click.</a:t>
            </a:r>
          </a:p>
          <a:p>
            <a:pPr lvl="0"/>
            <a:r>
              <a:rPr lang="en-US" b="1"/>
              <a:t>Final note: U</a:t>
            </a:r>
            <a:r>
              <a:rPr lang="en-US"/>
              <a:t>sing a Before advice to guard a method is one possible use. We discussed this in the trainer notes on the previous slide – now here it is on the slide for students to remember later.</a:t>
            </a:r>
          </a:p>
          <a:p>
            <a:pPr lvl="0"/>
            <a:endParaRPr lang="en-US"/>
          </a:p>
          <a:p>
            <a:pPr lvl="0"/>
            <a:r>
              <a:rPr lang="en-US"/>
              <a:t>This is how a Security interceptor works.  If you don't have permission, </a:t>
            </a:r>
            <a:r>
              <a:rPr lang="en-US" i="1"/>
              <a:t>AccessDeniedException</a:t>
            </a:r>
            <a:r>
              <a:rPr lang="en-US"/>
              <a:t> is thrown and the protected method is never called.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306BCD07-40A0-48F4-8085-6EC8297C6AB2}" type="slidenum">
              <a:t>39</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49F2302-5300-4B79-8B91-D472A53B75F2}" type="slidenum">
              <a:t>4</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What does that mean?</a:t>
            </a:r>
          </a:p>
          <a:p>
            <a:pPr lvl="0"/>
            <a:endParaRPr lang="en-US" sz="1150"/>
          </a:p>
          <a:p>
            <a:pPr lvl="0"/>
            <a:r>
              <a:rPr lang="en-US" sz="1150"/>
              <a:t>Modularization – the code for the cross-cutting concern is all in a single place, in a module (which in Java is a class)</a:t>
            </a:r>
          </a:p>
          <a:p>
            <a:pPr lvl="0"/>
            <a:endParaRPr lang="en-US" sz="1150"/>
          </a:p>
          <a:p>
            <a:pPr lvl="0"/>
            <a:r>
              <a:rPr lang="en-US" sz="1150"/>
              <a:t>Cross Cutting concern?  Next slide ...</a:t>
            </a:r>
          </a:p>
          <a:p>
            <a:pPr lvl="0"/>
            <a:endParaRPr lang="en-US" sz="115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434519" y="4343400"/>
            <a:ext cx="5989320" cy="4526280"/>
          </a:xfrm>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This is the first time we show the ‘value=“xxx”’ style which allows us to set the pointcut expression when there are also other values. Make sure the class is clear on this.</a:t>
            </a:r>
          </a:p>
          <a:p>
            <a:pPr lvl="0"/>
            <a:r>
              <a:rPr lang="en-US"/>
              <a:t>Advice invoked if 1) pointcut expression matches and 2) if the value returned from the method matches the type of </a:t>
            </a:r>
            <a:r>
              <a:rPr lang="en-US" i="1"/>
              <a:t>reward</a:t>
            </a:r>
            <a:r>
              <a:rPr lang="en-US"/>
              <a:t> – from the advice signature reward is of type Reward.</a:t>
            </a:r>
          </a:p>
          <a:p>
            <a:pPr lvl="0"/>
            <a:r>
              <a:rPr lang="en-US"/>
              <a:t>Can modify the returning object (buy calling any method on it) but cannot return a different object (need an @Around for that).</a:t>
            </a:r>
          </a:p>
          <a:p>
            <a:pPr lvl="0"/>
            <a:endParaRPr lang="en-US"/>
          </a:p>
          <a:p>
            <a:pPr lvl="0"/>
            <a:r>
              <a:rPr lang="en-US"/>
              <a:t>BTW, imagine the pointcut expression above as a regular-expression – escaping periods/full-stops  everywhere!</a:t>
            </a:r>
          </a:p>
          <a:p>
            <a:pPr lvl="0"/>
            <a:endParaRPr lang="en-US"/>
          </a:p>
          <a:p>
            <a:pPr lvl="0"/>
            <a:r>
              <a:rPr lang="en-US"/>
              <a:t>There is another example in the advanced section showing an annotated return type – look for the </a:t>
            </a:r>
            <a:r>
              <a:rPr lang="en-US" i="1"/>
              <a:t>@Sensitive MedicalRecord</a:t>
            </a:r>
            <a:r>
              <a:rPr lang="en-US"/>
              <a:t> example.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871C12BA-BDC5-4600-A866-6CC35643E73B}" type="slidenum">
              <a:t>41</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1AFF85C7-AF7F-4210-9DD3-BD78E1AB6ABC}" type="slidenum">
              <a:t>42</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Yes, this does a runtime check against the exception type that was actually thrown. No way to avoid this with a proxy. This is more expensive than most other (non-throws) advice.</a:t>
            </a:r>
          </a:p>
          <a:p>
            <a:pPr lvl="0"/>
            <a:r>
              <a:rPr lang="en-US"/>
              <a:t>Compare to</a:t>
            </a:r>
          </a:p>
          <a:p>
            <a:pPr lvl="0"/>
            <a:r>
              <a:rPr lang="en-US">
                <a:solidFill>
                  <a:srgbClr val="0000C0"/>
                </a:solidFill>
                <a:latin typeface="Arial" pitchFamily="50"/>
                <a:cs typeface="Arial" pitchFamily="50"/>
              </a:rPr>
              <a:t>execution(* *..Repository+.*(..) throws DataAccessException)</a:t>
            </a:r>
          </a:p>
          <a:p>
            <a:pPr lvl="0"/>
            <a:r>
              <a:rPr lang="en-US">
                <a:latin typeface="Arial" pitchFamily="50"/>
                <a:cs typeface="Arial" pitchFamily="50"/>
              </a:rPr>
              <a:t>Putting the throws in the pointcut expression matches methods with this signature regardless of whether the exception is thrown.</a:t>
            </a:r>
          </a:p>
          <a:p>
            <a:pPr lvl="0"/>
            <a:r>
              <a:rPr lang="en-US">
                <a:latin typeface="Arial" pitchFamily="50"/>
                <a:cs typeface="Arial" pitchFamily="50"/>
              </a:rPr>
              <a:t>Using an AfterThrowing, an exception must actually have been thrown.  Also:</a:t>
            </a:r>
          </a:p>
          <a:p>
            <a:pPr lvl="0">
              <a:buSzPct val="45000"/>
              <a:buFont typeface="StarSymbol"/>
              <a:buChar char="●"/>
            </a:pPr>
            <a:r>
              <a:rPr lang="en-US">
                <a:latin typeface="Arial" pitchFamily="50"/>
                <a:cs typeface="Arial" pitchFamily="50"/>
              </a:rPr>
              <a:t>DataAccessException is an unchecked exception, so it would not typically referenced in a throws clause</a:t>
            </a:r>
          </a:p>
          <a:p>
            <a:pPr lvl="0">
              <a:buSzPct val="45000"/>
              <a:buFont typeface="StarSymbol"/>
              <a:buChar char="●"/>
            </a:pPr>
            <a:r>
              <a:rPr lang="en-US">
                <a:latin typeface="Arial" pitchFamily="50"/>
                <a:cs typeface="Arial" pitchFamily="50"/>
              </a:rPr>
              <a:t>DataAccessException is an abstract class, so this </a:t>
            </a:r>
            <a:r>
              <a:rPr lang="en-US" i="1">
                <a:latin typeface="Arial" pitchFamily="50"/>
                <a:cs typeface="Arial" pitchFamily="50"/>
              </a:rPr>
              <a:t>will</a:t>
            </a:r>
            <a:r>
              <a:rPr lang="en-US">
                <a:latin typeface="Arial" pitchFamily="50"/>
                <a:cs typeface="Arial" pitchFamily="50"/>
              </a:rPr>
              <a:t> catch any sub-type that is thrown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5E5ACA68-2FC3-461F-84E7-9BB02170A5DE}" type="slidenum">
              <a:t>43</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Two common examples:</a:t>
            </a:r>
          </a:p>
          <a:p>
            <a:pPr lvl="0"/>
            <a:r>
              <a:rPr lang="en-US"/>
              <a:t>1. Catch a checked exception and rethrow an unchecked exception.</a:t>
            </a:r>
          </a:p>
          <a:p>
            <a:pPr lvl="0"/>
            <a:r>
              <a:rPr lang="en-US"/>
              <a:t>2. Take a low-level infrastructure exception (as here) and rethrow as a logical or business exception.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626AFBD4-2562-4F00-98C2-BC8100620489}" type="slidenum">
              <a:t>44</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3940E2B-F6C0-4A5D-8C62-DAE456C1C07D}" type="slidenum">
              <a:t>45</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89280" tIns="44640" rIns="89280" bIns="446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0BDE20AF-3CD9-4267-94F2-624B0CC930C6}" type="slidenum">
              <a:t>46</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A bit of humor that generally works fine here is… “(and I forgot) there is another type of advice: unsolicited…”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C82D58BE-9F62-463D-A1E6-4A746B1FDCDA}" type="slidenum">
              <a:t>47</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xfrm>
            <a:off x="685799" y="4343400"/>
            <a:ext cx="5486040" cy="4321440"/>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b="1"/>
              <a:t>Warning:</a:t>
            </a:r>
            <a:r>
              <a:rPr lang="en-US"/>
              <a:t> This slide now builds. Let us know if this is better or worse.</a:t>
            </a:r>
          </a:p>
          <a:p>
            <a:pPr lvl="0"/>
            <a:r>
              <a:rPr lang="en-US"/>
              <a:t>In theory this is the only advice you need – it can be used to emulate all the others.  But it is more complicated and easier to get wrong, so don't use it unless you need it.</a:t>
            </a:r>
          </a:p>
          <a:p>
            <a:pPr lvl="0"/>
            <a:r>
              <a:rPr lang="en-US"/>
              <a:t>The </a:t>
            </a:r>
            <a:r>
              <a:rPr lang="en-US" i="1"/>
              <a:t>CacheUtils</a:t>
            </a:r>
            <a:r>
              <a:rPr lang="en-US"/>
              <a:t> class is invented for this example – it allows a key to be generated from the join-point.  If the same method, on the same class is invoked with the same arguments, it returns the same key.</a:t>
            </a:r>
          </a:p>
          <a:p>
            <a:pPr lvl="0"/>
            <a:endParaRPr lang="en-US"/>
          </a:p>
          <a:p>
            <a:pPr lvl="0"/>
            <a:r>
              <a:rPr lang="en-US"/>
              <a:t>The @Around also allows any exception to be caught or a different object returned:</a:t>
            </a:r>
          </a:p>
          <a:p>
            <a:pPr lvl="0"/>
            <a:endParaRPr lang="en-US"/>
          </a:p>
          <a:p>
            <a:pPr marL="72000" lvl="0">
              <a:tabLst>
                <a:tab pos="72000" algn="l"/>
                <a:tab pos="529200" algn="l"/>
                <a:tab pos="986400" algn="l"/>
                <a:tab pos="1443599" algn="l"/>
                <a:tab pos="1900800" algn="l"/>
                <a:tab pos="2358000" algn="l"/>
                <a:tab pos="2815199" algn="l"/>
                <a:tab pos="3272400" algn="l"/>
                <a:tab pos="3729600" algn="l"/>
                <a:tab pos="4186800" algn="l"/>
                <a:tab pos="4644000" algn="l"/>
                <a:tab pos="5101200" algn="l"/>
                <a:tab pos="5558399" algn="l"/>
                <a:tab pos="6015600" algn="l"/>
                <a:tab pos="6472799" algn="l"/>
                <a:tab pos="6930000" algn="l"/>
                <a:tab pos="7387200" algn="l"/>
                <a:tab pos="7844400" algn="l"/>
                <a:tab pos="8301600" algn="l"/>
                <a:tab pos="8758800" algn="l"/>
                <a:tab pos="9216000" algn="l"/>
              </a:tabLst>
            </a:pPr>
            <a:r>
              <a:rPr lang="en-US">
                <a:solidFill>
                  <a:srgbClr val="0000FF"/>
                </a:solidFill>
                <a:latin typeface="Courier New" pitchFamily="49"/>
              </a:rPr>
              <a:t>Set value;</a:t>
            </a:r>
          </a:p>
          <a:p>
            <a:pPr marL="72000" lvl="0">
              <a:tabLst>
                <a:tab pos="72000" algn="l"/>
                <a:tab pos="529200" algn="l"/>
                <a:tab pos="986400" algn="l"/>
                <a:tab pos="1443599" algn="l"/>
                <a:tab pos="1900800" algn="l"/>
                <a:tab pos="2358000" algn="l"/>
                <a:tab pos="2815199" algn="l"/>
                <a:tab pos="3272400" algn="l"/>
                <a:tab pos="3729600" algn="l"/>
                <a:tab pos="4186800" algn="l"/>
                <a:tab pos="4644000" algn="l"/>
                <a:tab pos="5101200" algn="l"/>
                <a:tab pos="5558399" algn="l"/>
                <a:tab pos="6015600" algn="l"/>
                <a:tab pos="6472799" algn="l"/>
                <a:tab pos="6930000" algn="l"/>
                <a:tab pos="7387200" algn="l"/>
                <a:tab pos="7844400" algn="l"/>
                <a:tab pos="8301600" algn="l"/>
                <a:tab pos="8758800" algn="l"/>
                <a:tab pos="9216000" algn="l"/>
              </a:tabLst>
            </a:pPr>
            <a:r>
              <a:rPr lang="en-US">
                <a:solidFill>
                  <a:srgbClr val="800000"/>
                </a:solidFill>
                <a:latin typeface="Courier New" pitchFamily="49"/>
              </a:rPr>
              <a:t>try</a:t>
            </a:r>
            <a:r>
              <a:rPr lang="en-US">
                <a:solidFill>
                  <a:srgbClr val="0000FF"/>
                </a:solidFill>
                <a:latin typeface="Courier New" pitchFamily="49"/>
              </a:rPr>
              <a:t> {</a:t>
            </a:r>
          </a:p>
          <a:p>
            <a:pPr marL="72000" lvl="0">
              <a:tabLst>
                <a:tab pos="72000" algn="l"/>
                <a:tab pos="529200" algn="l"/>
                <a:tab pos="986400" algn="l"/>
                <a:tab pos="1443599" algn="l"/>
                <a:tab pos="1900800" algn="l"/>
                <a:tab pos="2358000" algn="l"/>
                <a:tab pos="2815199" algn="l"/>
                <a:tab pos="3272400" algn="l"/>
                <a:tab pos="3729600" algn="l"/>
                <a:tab pos="4186800" algn="l"/>
                <a:tab pos="4644000" algn="l"/>
                <a:tab pos="5101200" algn="l"/>
                <a:tab pos="5558399" algn="l"/>
                <a:tab pos="6015600" algn="l"/>
                <a:tab pos="6472799" algn="l"/>
                <a:tab pos="6930000" algn="l"/>
                <a:tab pos="7387200" algn="l"/>
                <a:tab pos="7844400" algn="l"/>
                <a:tab pos="8301600" algn="l"/>
                <a:tab pos="8758800" algn="l"/>
                <a:tab pos="9216000" algn="l"/>
              </a:tabLst>
            </a:pPr>
            <a:r>
              <a:rPr lang="en-US">
                <a:solidFill>
                  <a:srgbClr val="0000FF"/>
                </a:solidFill>
                <a:latin typeface="Courier New" pitchFamily="49"/>
              </a:rPr>
              <a:t>    value = point.proceed();</a:t>
            </a:r>
          </a:p>
          <a:p>
            <a:pPr marL="72000" lvl="0">
              <a:tabLst>
                <a:tab pos="72000" algn="l"/>
                <a:tab pos="529200" algn="l"/>
                <a:tab pos="986400" algn="l"/>
                <a:tab pos="1443599" algn="l"/>
                <a:tab pos="1900800" algn="l"/>
                <a:tab pos="2358000" algn="l"/>
                <a:tab pos="2815199" algn="l"/>
                <a:tab pos="3272400" algn="l"/>
                <a:tab pos="3729600" algn="l"/>
                <a:tab pos="4186800" algn="l"/>
                <a:tab pos="4644000" algn="l"/>
                <a:tab pos="5101200" algn="l"/>
                <a:tab pos="5558399" algn="l"/>
                <a:tab pos="6015600" algn="l"/>
                <a:tab pos="6472799" algn="l"/>
                <a:tab pos="6930000" algn="l"/>
                <a:tab pos="7387200" algn="l"/>
                <a:tab pos="7844400" algn="l"/>
                <a:tab pos="8301600" algn="l"/>
                <a:tab pos="8758800" algn="l"/>
                <a:tab pos="9216000" algn="l"/>
              </a:tabLst>
            </a:pPr>
            <a:r>
              <a:rPr lang="en-US">
                <a:solidFill>
                  <a:srgbClr val="0000FF"/>
                </a:solidFill>
                <a:latin typeface="Courier New" pitchFamily="49"/>
              </a:rPr>
              <a:t>    value = </a:t>
            </a:r>
            <a:r>
              <a:rPr lang="en-US">
                <a:solidFill>
                  <a:srgbClr val="800000"/>
                </a:solidFill>
                <a:latin typeface="Courier New" pitchFamily="49"/>
              </a:rPr>
              <a:t>new</a:t>
            </a:r>
            <a:r>
              <a:rPr lang="en-US">
                <a:solidFill>
                  <a:srgbClr val="0000FF"/>
                </a:solidFill>
                <a:latin typeface="Courier New" pitchFamily="49"/>
              </a:rPr>
              <a:t> TreeSet(value);  </a:t>
            </a:r>
            <a:r>
              <a:rPr lang="en-US">
                <a:solidFill>
                  <a:srgbClr val="355E00"/>
                </a:solidFill>
                <a:latin typeface="Courier New" pitchFamily="49"/>
              </a:rPr>
              <a:t>// Return different object</a:t>
            </a:r>
          </a:p>
          <a:p>
            <a:pPr marL="72000" lvl="0">
              <a:tabLst>
                <a:tab pos="72000" algn="l"/>
                <a:tab pos="529200" algn="l"/>
                <a:tab pos="986400" algn="l"/>
                <a:tab pos="1443599" algn="l"/>
                <a:tab pos="1900800" algn="l"/>
                <a:tab pos="2358000" algn="l"/>
                <a:tab pos="2815199" algn="l"/>
                <a:tab pos="3272400" algn="l"/>
                <a:tab pos="3729600" algn="l"/>
                <a:tab pos="4186800" algn="l"/>
                <a:tab pos="4644000" algn="l"/>
                <a:tab pos="5101200" algn="l"/>
                <a:tab pos="5558399" algn="l"/>
                <a:tab pos="6015600" algn="l"/>
                <a:tab pos="6472799" algn="l"/>
                <a:tab pos="6930000" algn="l"/>
                <a:tab pos="7387200" algn="l"/>
                <a:tab pos="7844400" algn="l"/>
                <a:tab pos="8301600" algn="l"/>
                <a:tab pos="8758800" algn="l"/>
                <a:tab pos="9216000" algn="l"/>
              </a:tabLst>
            </a:pPr>
            <a:r>
              <a:rPr lang="en-US">
                <a:solidFill>
                  <a:srgbClr val="0000FF"/>
                </a:solidFill>
                <a:latin typeface="Courier New" pitchFamily="49"/>
              </a:rPr>
              <a:t>} </a:t>
            </a:r>
            <a:r>
              <a:rPr lang="en-US">
                <a:solidFill>
                  <a:srgbClr val="800000"/>
                </a:solidFill>
                <a:latin typeface="Courier New" pitchFamily="49"/>
              </a:rPr>
              <a:t>catch</a:t>
            </a:r>
            <a:r>
              <a:rPr lang="en-US">
                <a:solidFill>
                  <a:srgbClr val="0000FF"/>
                </a:solidFill>
                <a:latin typeface="Courier New" pitchFamily="49"/>
              </a:rPr>
              <a:t> (Exception e) {</a:t>
            </a:r>
          </a:p>
          <a:p>
            <a:pPr marL="72000" lvl="0">
              <a:tabLst>
                <a:tab pos="72000" algn="l"/>
                <a:tab pos="529200" algn="l"/>
                <a:tab pos="986400" algn="l"/>
                <a:tab pos="1443599" algn="l"/>
                <a:tab pos="1900800" algn="l"/>
                <a:tab pos="2358000" algn="l"/>
                <a:tab pos="2815199" algn="l"/>
                <a:tab pos="3272400" algn="l"/>
                <a:tab pos="3729600" algn="l"/>
                <a:tab pos="4186800" algn="l"/>
                <a:tab pos="4644000" algn="l"/>
                <a:tab pos="5101200" algn="l"/>
                <a:tab pos="5558399" algn="l"/>
                <a:tab pos="6015600" algn="l"/>
                <a:tab pos="6472799" algn="l"/>
                <a:tab pos="6930000" algn="l"/>
                <a:tab pos="7387200" algn="l"/>
                <a:tab pos="7844400" algn="l"/>
                <a:tab pos="8301600" algn="l"/>
                <a:tab pos="8758800" algn="l"/>
                <a:tab pos="9216000" algn="l"/>
              </a:tabLst>
            </a:pPr>
            <a:r>
              <a:rPr lang="en-US">
                <a:solidFill>
                  <a:srgbClr val="0000FF"/>
                </a:solidFill>
                <a:latin typeface="Courier New" pitchFamily="49"/>
                <a:cs typeface="Courier New" pitchFamily="49"/>
              </a:rPr>
              <a:t>    </a:t>
            </a:r>
            <a:r>
              <a:rPr lang="en-US">
                <a:solidFill>
                  <a:srgbClr val="355E00"/>
                </a:solidFill>
                <a:latin typeface="Courier New" pitchFamily="49"/>
                <a:cs typeface="Courier New" pitchFamily="49"/>
              </a:rPr>
              <a:t>// Halt the exception, return empty value instead</a:t>
            </a:r>
          </a:p>
          <a:p>
            <a:pPr marL="72000" lvl="0">
              <a:tabLst>
                <a:tab pos="72000" algn="l"/>
                <a:tab pos="529200" algn="l"/>
                <a:tab pos="986400" algn="l"/>
                <a:tab pos="1443599" algn="l"/>
                <a:tab pos="1900800" algn="l"/>
                <a:tab pos="2358000" algn="l"/>
                <a:tab pos="2815199" algn="l"/>
                <a:tab pos="3272400" algn="l"/>
                <a:tab pos="3729600" algn="l"/>
                <a:tab pos="4186800" algn="l"/>
                <a:tab pos="4644000" algn="l"/>
                <a:tab pos="5101200" algn="l"/>
                <a:tab pos="5558399" algn="l"/>
                <a:tab pos="6015600" algn="l"/>
                <a:tab pos="6472799" algn="l"/>
                <a:tab pos="6930000" algn="l"/>
                <a:tab pos="7387200" algn="l"/>
                <a:tab pos="7844400" algn="l"/>
                <a:tab pos="8301600" algn="l"/>
                <a:tab pos="8758800" algn="l"/>
                <a:tab pos="9216000" algn="l"/>
              </a:tabLst>
            </a:pPr>
            <a:r>
              <a:rPr lang="en-US">
                <a:solidFill>
                  <a:srgbClr val="0000FF"/>
                </a:solidFill>
                <a:latin typeface="Courier New" pitchFamily="49"/>
              </a:rPr>
              <a:t>    value = </a:t>
            </a:r>
            <a:r>
              <a:rPr lang="en-US">
                <a:solidFill>
                  <a:srgbClr val="800000"/>
                </a:solidFill>
                <a:latin typeface="Courier New" pitchFamily="49"/>
                <a:cs typeface="Tahoma" pitchFamily="2"/>
              </a:rPr>
              <a:t>new</a:t>
            </a:r>
            <a:r>
              <a:rPr lang="en-US">
                <a:solidFill>
                  <a:srgbClr val="0000FF"/>
                </a:solidFill>
                <a:latin typeface="Courier New" pitchFamily="49"/>
                <a:cs typeface="Tahoma" pitchFamily="2"/>
              </a:rPr>
              <a:t> TreeSet</a:t>
            </a:r>
            <a:r>
              <a:rPr lang="en-US">
                <a:solidFill>
                  <a:srgbClr val="0000FF"/>
                </a:solidFill>
                <a:latin typeface="Courier New" pitchFamily="49"/>
              </a:rPr>
              <a:t>();</a:t>
            </a:r>
          </a:p>
          <a:p>
            <a:pPr marL="72000" lvl="0">
              <a:tabLst>
                <a:tab pos="72000" algn="l"/>
                <a:tab pos="529200" algn="l"/>
                <a:tab pos="986400" algn="l"/>
                <a:tab pos="1443599" algn="l"/>
                <a:tab pos="1900800" algn="l"/>
                <a:tab pos="2358000" algn="l"/>
                <a:tab pos="2815199" algn="l"/>
                <a:tab pos="3272400" algn="l"/>
                <a:tab pos="3729600" algn="l"/>
                <a:tab pos="4186800" algn="l"/>
                <a:tab pos="4644000" algn="l"/>
                <a:tab pos="5101200" algn="l"/>
                <a:tab pos="5558399" algn="l"/>
                <a:tab pos="6015600" algn="l"/>
                <a:tab pos="6472799" algn="l"/>
                <a:tab pos="6930000" algn="l"/>
                <a:tab pos="7387200" algn="l"/>
                <a:tab pos="7844400" algn="l"/>
                <a:tab pos="8301600" algn="l"/>
                <a:tab pos="8758800" algn="l"/>
                <a:tab pos="9216000" algn="l"/>
              </a:tabLst>
            </a:pPr>
            <a:r>
              <a:rPr lang="en-US">
                <a:solidFill>
                  <a:srgbClr val="0000FF"/>
                </a:solidFill>
                <a:latin typeface="Courier New" pitchFamily="49"/>
              </a:rPr>
              <a:t>}</a:t>
            </a:r>
          </a:p>
          <a:p>
            <a:pPr lvl="0"/>
            <a:endParaRPr lang="en-US">
              <a:latin typeface="Courier New" pitchFamily="49"/>
            </a:endParaRPr>
          </a:p>
          <a:p>
            <a:pPr lvl="0"/>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90A87D7-8B1C-4D6D-900C-5FA6D04188BD}" type="slidenum">
              <a:t>48</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000" b="1">
                <a:latin typeface="Arial" pitchFamily="34"/>
              </a:rPr>
              <a:t>Non-private methods </a:t>
            </a:r>
            <a:r>
              <a:rPr lang="en-US" sz="1000">
                <a:latin typeface="Arial" pitchFamily="34"/>
              </a:rPr>
              <a:t>– we used to say 'public', but this is not entirely true</a:t>
            </a:r>
            <a:r>
              <a:rPr lang="en-US" sz="1000">
                <a:solidFill>
                  <a:srgbClr val="262626"/>
                </a:solidFill>
                <a:latin typeface="Arial" pitchFamily="34"/>
              </a:rPr>
              <a:t> if implementing proxies with dynamic class generation - which is the case if the class does not implement interface(s) and CGLIB is in class path.  </a:t>
            </a:r>
            <a:r>
              <a:rPr lang="en-US" sz="1000">
                <a:latin typeface="Arial" pitchFamily="34"/>
              </a:rPr>
              <a:t> See </a:t>
            </a:r>
            <a:r>
              <a:rPr lang="en-US" sz="1000">
                <a:latin typeface="Arial" pitchFamily="34"/>
                <a:hlinkClick r:id="rId3"/>
              </a:rPr>
              <a:t>https://github.com/kennyk65/cglib-proxy-demo</a:t>
            </a:r>
            <a:r>
              <a:rPr lang="en-US" sz="1000">
                <a:latin typeface="Arial" pitchFamily="34"/>
              </a:rPr>
              <a:t> for test code. Protected and friendly methods are also advised, though it is tough to imagine a case where you would make use of this.  Public joinpoints are basically the only practical use.</a:t>
            </a:r>
          </a:p>
          <a:p>
            <a:pPr lvl="0"/>
            <a:endParaRPr lang="en-US" sz="1000">
              <a:latin typeface="Arial" pitchFamily="34"/>
            </a:endParaRPr>
          </a:p>
          <a:p>
            <a:pPr lvl="0"/>
            <a:r>
              <a:rPr lang="en-US" sz="1000">
                <a:latin typeface="Arial" pitchFamily="34"/>
              </a:rPr>
              <a:t>A method on a class will not be proxied if it is not also on the interface.  CGLib proxies don't have this limitation.</a:t>
            </a:r>
          </a:p>
          <a:p>
            <a:pPr lvl="0"/>
            <a:r>
              <a:rPr lang="en-US" sz="1000">
                <a:latin typeface="Arial" pitchFamily="34"/>
              </a:rPr>
              <a:t>CGLib proxies use subclassing so the class and its methods may not be final.</a:t>
            </a:r>
          </a:p>
          <a:p>
            <a:pPr lvl="0"/>
            <a:r>
              <a:rPr lang="en-US" sz="1000">
                <a:latin typeface="Arial" pitchFamily="34"/>
              </a:rPr>
              <a:t>Sadly, you cannot just use one proxy type, each has its strengths and limitations.</a:t>
            </a:r>
          </a:p>
          <a:p>
            <a:pPr lvl="0"/>
            <a:endParaRPr lang="en-US" sz="1000">
              <a:latin typeface="Arial" pitchFamily="34"/>
            </a:endParaRPr>
          </a:p>
          <a:p>
            <a:pPr lvl="0"/>
            <a:r>
              <a:rPr lang="en-US" sz="1000">
                <a:latin typeface="Arial" pitchFamily="34"/>
              </a:rPr>
              <a:t>To manually force a CGlib proxy, use the proxy-target-class option (show this in STS):</a:t>
            </a:r>
          </a:p>
          <a:p>
            <a:pPr lvl="0"/>
            <a:endParaRPr lang="en-US"/>
          </a:p>
          <a:p>
            <a:pPr lvl="0"/>
            <a:r>
              <a:rPr lang="en-US" sz="1100">
                <a:solidFill>
                  <a:srgbClr val="008080"/>
                </a:solidFill>
                <a:latin typeface="Monaco" pitchFamily="49"/>
              </a:rPr>
              <a:t>&lt;</a:t>
            </a:r>
            <a:r>
              <a:rPr lang="en-US" sz="1100">
                <a:solidFill>
                  <a:srgbClr val="3F7F7F"/>
                </a:solidFill>
                <a:latin typeface="Monaco" pitchFamily="49"/>
              </a:rPr>
              <a:t>aop:config</a:t>
            </a:r>
            <a:r>
              <a:rPr lang="en-US" sz="1100">
                <a:latin typeface="Monaco" pitchFamily="49"/>
              </a:rPr>
              <a:t> </a:t>
            </a:r>
            <a:r>
              <a:rPr lang="en-US" sz="1100">
                <a:solidFill>
                  <a:srgbClr val="7F007F"/>
                </a:solidFill>
                <a:latin typeface="Monaco" pitchFamily="49"/>
              </a:rPr>
              <a:t>proxy-target-class</a:t>
            </a:r>
            <a:r>
              <a:rPr lang="en-US" sz="1100">
                <a:latin typeface="Monaco" pitchFamily="49"/>
              </a:rPr>
              <a:t>=</a:t>
            </a:r>
            <a:r>
              <a:rPr lang="en-US" sz="1100" i="1">
                <a:solidFill>
                  <a:srgbClr val="2A00FF"/>
                </a:solidFill>
                <a:latin typeface="Monaco" pitchFamily="49"/>
              </a:rPr>
              <a:t>"true"</a:t>
            </a:r>
            <a:r>
              <a:rPr lang="en-US" sz="1100">
                <a:solidFill>
                  <a:srgbClr val="008080"/>
                </a:solidFill>
                <a:latin typeface="Monaco" pitchFamily="49"/>
              </a:rPr>
              <a:t>&gt;</a:t>
            </a:r>
          </a:p>
          <a:p>
            <a:pPr lvl="0"/>
            <a:r>
              <a:rPr lang="en-US" sz="1100">
                <a:solidFill>
                  <a:srgbClr val="008080"/>
                </a:solidFill>
                <a:latin typeface="Monaco" pitchFamily="49"/>
              </a:rPr>
              <a:t>&lt;</a:t>
            </a:r>
            <a:r>
              <a:rPr lang="en-US" sz="1100">
                <a:solidFill>
                  <a:srgbClr val="3F7F7F"/>
                </a:solidFill>
                <a:latin typeface="Monaco" pitchFamily="49"/>
              </a:rPr>
              <a:t>aop:</a:t>
            </a:r>
            <a:r>
              <a:rPr lang="en-US" sz="1100">
                <a:solidFill>
                  <a:srgbClr val="008080"/>
                </a:solidFill>
                <a:latin typeface="Monaco" pitchFamily="49"/>
              </a:rPr>
              <a:t>aspectj-autoproxy </a:t>
            </a:r>
            <a:r>
              <a:rPr lang="en-US" sz="1100">
                <a:solidFill>
                  <a:srgbClr val="7F007F"/>
                </a:solidFill>
                <a:latin typeface="Monaco" pitchFamily="49"/>
              </a:rPr>
              <a:t>proxy-target-class</a:t>
            </a:r>
            <a:r>
              <a:rPr lang="en-US" sz="1100">
                <a:latin typeface="Monaco" pitchFamily="49"/>
              </a:rPr>
              <a:t>=</a:t>
            </a:r>
            <a:r>
              <a:rPr lang="en-US" sz="1100" i="1">
                <a:solidFill>
                  <a:srgbClr val="2A00FF"/>
                </a:solidFill>
                <a:latin typeface="Monaco" pitchFamily="49"/>
              </a:rPr>
              <a:t>"true"</a:t>
            </a:r>
            <a:r>
              <a:rPr lang="en-US" sz="1100">
                <a:solidFill>
                  <a:srgbClr val="008080"/>
                </a:solidFill>
                <a:latin typeface="Monaco" pitchFamily="49"/>
              </a:rPr>
              <a:t>&gt;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9EA6A60-AA2A-48A3-BE71-294ACF83CE3E}" type="slidenum">
              <a:t>49</a:t>
            </a:fld>
            <a:endParaRPr lang="en-US" sz="229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399BB078-D7F9-478B-9B44-385382BCCA48}" type="slidenum">
              <a:t>5</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8F1A82FC-C7BE-4F3D-A794-97F8B6F86474}" type="slidenum">
              <a:t>50</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lnSpc>
                <a:spcPct val="80000"/>
              </a:lnSpc>
              <a:spcBef>
                <a:spcPts val="298"/>
              </a:spcBef>
            </a:pPr>
            <a:r>
              <a:rPr lang="en-US" sz="1150"/>
              <a:t>Don't bother with these if you need to make up time or if your class has struggled to  keep up.</a:t>
            </a:r>
          </a:p>
          <a:p>
            <a:pPr lvl="0">
              <a:lnSpc>
                <a:spcPct val="80000"/>
              </a:lnSpc>
              <a:spcBef>
                <a:spcPts val="298"/>
              </a:spcBef>
            </a:pPr>
            <a:endParaRPr lang="en-US" sz="1150"/>
          </a:p>
          <a:p>
            <a:pPr lvl="0">
              <a:lnSpc>
                <a:spcPct val="80000"/>
              </a:lnSpc>
              <a:spcBef>
                <a:spcPts val="298"/>
              </a:spcBef>
            </a:pPr>
            <a:r>
              <a:rPr lang="en-US" sz="1150"/>
              <a:t>Please note that </a:t>
            </a:r>
            <a:r>
              <a:rPr lang="en-US" sz="1150" b="1"/>
              <a:t>named pointcuts</a:t>
            </a:r>
            <a:r>
              <a:rPr lang="en-US" sz="1150"/>
              <a:t> are </a:t>
            </a:r>
            <a:r>
              <a:rPr lang="en-US" sz="1150" b="1" i="1"/>
              <a:t>not</a:t>
            </a:r>
            <a:r>
              <a:rPr lang="en-US" sz="1150"/>
              <a:t> in the certification exam and are not used anywhere else in this course.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150"/>
              <a:t>The trouble with this is it looks like a hack.  The empty methods only exist to hang the annotation on, they will never be used in your code.</a:t>
            </a:r>
          </a:p>
          <a:p>
            <a:pPr lvl="0"/>
            <a:endParaRPr lang="en-US" sz="1150"/>
          </a:p>
          <a:p>
            <a:pPr lvl="0"/>
            <a:r>
              <a:rPr lang="en-US" sz="1260"/>
              <a:t>The XML equivalent feels a lot more natural than this annotated approach.</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Apparently this is considered best-practice, but it just looks very verbose.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459F075-35D9-437A-8DB9-D12FCEB12028}" type="slidenum">
              <a:t>53</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solidFill>
            <a:srgbClr val="FFFFFF"/>
          </a:solidFill>
        </p:spPr>
        <p:txBody>
          <a:bodyPr wrap="square" lIns="89280" tIns="44640" rIns="89280" bIns="446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AU"/>
              <a:t>Now mention that most of the time, you actually wish to break out your pointcuts to named pointcuts, instead of using anonymous pointcuts.</a:t>
            </a:r>
          </a:p>
          <a:p>
            <a:pPr lvl="0"/>
            <a:r>
              <a:rPr lang="en-AU"/>
              <a:t>This allows you to re-use pointcuts from different advice, and to compose pointcut expression by creating an expression referring to multiple named pointcuts.</a:t>
            </a:r>
          </a:p>
          <a:p>
            <a:pPr lvl="0"/>
            <a:endParaRPr lang="nl-NL"/>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1A13AE2F-BB83-462F-B410-8AFF15283A90}" type="slidenum">
              <a:t>54</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056E4242-49FD-4581-8E73-ED1F795F2554}" type="slidenum">
              <a:t>55</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B8CDC166-7096-421B-9030-A033908B8BC5}" type="slidenum">
              <a:t>56</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solidFill>
            <a:srgbClr val="FFFFFF"/>
          </a:solidFill>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How can we do this with AOP, using the concepts we just discussed?</a:t>
            </a:r>
          </a:p>
          <a:p>
            <a:pPr lvl="0"/>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C918D56D-1358-4107-8058-AFA499394458}" type="slidenum">
              <a:t>57</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solidFill>
            <a:srgbClr val="FFFFFF"/>
          </a:solidFill>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lnSpc>
                <a:spcPct val="90000"/>
              </a:lnSpc>
              <a:spcBef>
                <a:spcPts val="374"/>
              </a:spcBef>
            </a:pPr>
            <a:r>
              <a:rPr lang="en-GB">
                <a:latin typeface="Arial" pitchFamily="34"/>
              </a:rPr>
              <a:t>This is what we have seen already and is perfectly OK.  However it is up to the developer to keep the pointcut expression and the aspect in sync.</a:t>
            </a:r>
          </a:p>
          <a:p>
            <a:pPr lvl="0">
              <a:lnSpc>
                <a:spcPct val="90000"/>
              </a:lnSpc>
              <a:spcBef>
                <a:spcPts val="374"/>
              </a:spcBef>
            </a:pPr>
            <a:r>
              <a:rPr lang="en-GB">
                <a:latin typeface="Arial" pitchFamily="34"/>
              </a:rPr>
              <a:t>If the pointcut expression is changed to match </a:t>
            </a:r>
            <a:r>
              <a:rPr lang="en-GB" b="1">
                <a:latin typeface="Courier New" pitchFamily="50"/>
              </a:rPr>
              <a:t>Process.start</a:t>
            </a:r>
            <a:r>
              <a:rPr lang="en-GB">
                <a:latin typeface="Arial" pitchFamily="34"/>
              </a:rPr>
              <a:t> instead of </a:t>
            </a:r>
            <a:r>
              <a:rPr lang="en-GB" b="1">
                <a:latin typeface="Courier New" pitchFamily="50"/>
              </a:rPr>
              <a:t>Server.start</a:t>
            </a:r>
            <a:r>
              <a:rPr lang="en-GB">
                <a:latin typeface="Arial" pitchFamily="34"/>
              </a:rPr>
              <a:t>, the code must </a:t>
            </a:r>
            <a:r>
              <a:rPr lang="en-GB" i="1">
                <a:latin typeface="Arial" pitchFamily="34"/>
              </a:rPr>
              <a:t>also</a:t>
            </a:r>
            <a:r>
              <a:rPr lang="en-GB">
                <a:latin typeface="Arial" pitchFamily="34"/>
              </a:rPr>
              <a:t> be changed to cast to </a:t>
            </a:r>
            <a:r>
              <a:rPr lang="en-GB" b="1">
                <a:latin typeface="Courier New" pitchFamily="50"/>
              </a:rPr>
              <a:t>Process</a:t>
            </a:r>
            <a:r>
              <a:rPr lang="en-GB">
                <a:latin typeface="Arial" pitchFamily="34"/>
              </a:rPr>
              <a:t>, but the compiler won't help you.  You will only discover your mistake if you run it.  Checking the target type would avoid the class cast error.</a:t>
            </a:r>
          </a:p>
          <a:p>
            <a:pPr lvl="0">
              <a:lnSpc>
                <a:spcPct val="90000"/>
              </a:lnSpc>
              <a:spcBef>
                <a:spcPts val="374"/>
              </a:spcBef>
            </a:pPr>
            <a:endParaRPr lang="en-GB">
              <a:latin typeface="Arial" pitchFamily="34"/>
            </a:endParaRPr>
          </a:p>
          <a:p>
            <a:pPr lvl="0">
              <a:lnSpc>
                <a:spcPct val="90000"/>
              </a:lnSpc>
              <a:spcBef>
                <a:spcPts val="374"/>
              </a:spcBef>
            </a:pPr>
            <a:r>
              <a:rPr lang="en-GB">
                <a:latin typeface="Arial" pitchFamily="34"/>
              </a:rPr>
              <a:t>Note that this is a very specific pointcut expression.  More generic expressions can cause problems if a class is refactored and the code in the advice is not changed to match.</a:t>
            </a:r>
          </a:p>
          <a:p>
            <a:pPr lvl="0">
              <a:lnSpc>
                <a:spcPct val="90000"/>
              </a:lnSpc>
              <a:spcBef>
                <a:spcPts val="374"/>
              </a:spcBef>
            </a:pPr>
            <a:endParaRPr lang="en-GB">
              <a:latin typeface="Arial" pitchFamily="34"/>
            </a:endParaRPr>
          </a:p>
          <a:p>
            <a:pPr lvl="0">
              <a:lnSpc>
                <a:spcPct val="90000"/>
              </a:lnSpc>
              <a:spcBef>
                <a:spcPts val="374"/>
              </a:spcBef>
            </a:pPr>
            <a:r>
              <a:rPr lang="en-GB" b="1">
                <a:latin typeface="Arial" pitchFamily="34"/>
              </a:rPr>
              <a:t>Recommendation:</a:t>
            </a:r>
            <a:r>
              <a:rPr lang="en-GB">
                <a:latin typeface="Arial" pitchFamily="34"/>
              </a:rPr>
              <a:t> Code an advice defensively – here for example, check the target really is a Server before casting it; check the input arg exists and really is a Map.  (We didn't have room on the slide for all the checks).</a:t>
            </a:r>
          </a:p>
          <a:p>
            <a:pPr lvl="0">
              <a:lnSpc>
                <a:spcPct val="90000"/>
              </a:lnSpc>
              <a:spcBef>
                <a:spcPts val="374"/>
              </a:spcBef>
            </a:pPr>
            <a:endParaRPr lang="en-GB" sz="1000">
              <a:latin typeface="Verdana" pitchFamily="34"/>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182D8330-26F4-45ED-B249-E2B2C987419A}" type="slidenum">
              <a:t>58</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solidFill>
            <a:srgbClr val="FFFFFF"/>
          </a:solidFill>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spcBef>
                <a:spcPts val="652"/>
              </a:spcBef>
            </a:pPr>
            <a:r>
              <a:rPr lang="en-GB">
                <a:solidFill>
                  <a:srgbClr val="0000C0"/>
                </a:solidFill>
                <a:latin typeface="Arial" pitchFamily="34"/>
              </a:rPr>
              <a:t>execution</a:t>
            </a:r>
            <a:r>
              <a:rPr lang="en-GB">
                <a:latin typeface="Arial" pitchFamily="34"/>
              </a:rPr>
              <a:t> matches Server start methods accepting a single Map parameter.</a:t>
            </a:r>
          </a:p>
          <a:p>
            <a:pPr lvl="0">
              <a:spcBef>
                <a:spcPts val="652"/>
              </a:spcBef>
            </a:pPr>
            <a:r>
              <a:rPr lang="en-GB">
                <a:solidFill>
                  <a:srgbClr val="0000C0"/>
                </a:solidFill>
                <a:latin typeface="Arial" pitchFamily="34"/>
              </a:rPr>
              <a:t>target </a:t>
            </a:r>
            <a:r>
              <a:rPr lang="en-GB">
                <a:latin typeface="Arial" pitchFamily="34"/>
              </a:rPr>
              <a:t>will bind the executing object to the server argument, provided it is of the same type as the server parameter (Server).</a:t>
            </a:r>
          </a:p>
          <a:p>
            <a:pPr lvl="0">
              <a:spcBef>
                <a:spcPts val="652"/>
              </a:spcBef>
            </a:pPr>
            <a:r>
              <a:rPr lang="en-GB">
                <a:solidFill>
                  <a:srgbClr val="0000C0"/>
                </a:solidFill>
                <a:latin typeface="Arial" pitchFamily="34"/>
              </a:rPr>
              <a:t>args</a:t>
            </a:r>
            <a:r>
              <a:rPr lang="en-GB">
                <a:latin typeface="Arial" pitchFamily="34"/>
              </a:rPr>
              <a:t> will bind the single argument value to the input argument, provided it is of the same type as the server parameter (Map).</a:t>
            </a:r>
          </a:p>
          <a:p>
            <a:pPr lvl="0">
              <a:spcBef>
                <a:spcPts val="652"/>
              </a:spcBef>
            </a:pPr>
            <a:endParaRPr lang="en-GB">
              <a:latin typeface="Arial" pitchFamily="34"/>
            </a:endParaRPr>
          </a:p>
          <a:p>
            <a:pPr lvl="0">
              <a:spcBef>
                <a:spcPts val="652"/>
              </a:spcBef>
            </a:pPr>
            <a:r>
              <a:rPr lang="en-GB">
                <a:latin typeface="Arial" pitchFamily="34"/>
              </a:rPr>
              <a:t>The advantage here is that we get type-safety for the target and args.  If the target is not a Server or the first (and only) argument is not a Map, the advice is quietly ignored.  Makes the advice more robust in the face of change and refactoring.</a:t>
            </a:r>
          </a:p>
          <a:p>
            <a:pPr lvl="0">
              <a:spcBef>
                <a:spcPts val="652"/>
              </a:spcBef>
            </a:pPr>
            <a:r>
              <a:rPr lang="en-GB">
                <a:latin typeface="Arial" pitchFamily="34"/>
              </a:rPr>
              <a:t>If you have multiple parameters, you can use args(x, y ,z) and on the advice method you would need three parameters x, y and z.</a:t>
            </a:r>
          </a:p>
          <a:p>
            <a:pPr lvl="0">
              <a:spcBef>
                <a:spcPts val="652"/>
              </a:spcBef>
            </a:pPr>
            <a:endParaRPr lang="en-US"/>
          </a:p>
          <a:p>
            <a:pPr lvl="0">
              <a:spcBef>
                <a:spcPts val="652"/>
              </a:spcBef>
            </a:pPr>
            <a:r>
              <a:rPr lang="en-GB">
                <a:latin typeface="Arial" pitchFamily="34"/>
              </a:rPr>
              <a:t>Note that if we would have bound “this”, you get into a tricky situation. This is the proxy, so if somebody mistakenly calls the start() method on the server again, you’re in an infinite loop. It’s best to define your pointcuts in such a way that you can’t make such mistakes. </a:t>
            </a:r>
            <a:r>
              <a:rPr lang="en-GB" i="1">
                <a:latin typeface="Arial" pitchFamily="34"/>
              </a:rPr>
              <a:t>target</a:t>
            </a:r>
            <a:r>
              <a:rPr lang="en-GB">
                <a:latin typeface="Arial" pitchFamily="34"/>
              </a:rPr>
              <a:t> makes more sense here.</a:t>
            </a:r>
          </a:p>
          <a:p>
            <a:pPr lvl="0">
              <a:spcBef>
                <a:spcPts val="652"/>
              </a:spcBef>
            </a:pPr>
            <a:endParaRPr lang="en-GB">
              <a:latin typeface="Arial" pitchFamily="34"/>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D58EC755-A959-417C-98B5-4FED942792E5}" type="slidenum">
              <a:t>59</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a:solidFill>
            <a:srgbClr val="FFFFFF"/>
          </a:solidFill>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lnSpc>
                <a:spcPct val="90000"/>
              </a:lnSpc>
              <a:spcBef>
                <a:spcPts val="374"/>
              </a:spcBef>
            </a:pPr>
            <a:r>
              <a:rPr lang="en-GB">
                <a:latin typeface="Arial" pitchFamily="34"/>
              </a:rPr>
              <a:t>Now show named pointcut variant – just in case this wasn't hard enough! :)</a:t>
            </a:r>
          </a:p>
          <a:p>
            <a:pPr lvl="0">
              <a:lnSpc>
                <a:spcPct val="90000"/>
              </a:lnSpc>
              <a:spcBef>
                <a:spcPts val="374"/>
              </a:spcBef>
            </a:pPr>
            <a:endParaRPr lang="en-GB">
              <a:latin typeface="Arial" pitchFamily="34"/>
            </a:endParaRPr>
          </a:p>
          <a:p>
            <a:pPr lvl="0">
              <a:lnSpc>
                <a:spcPct val="90000"/>
              </a:lnSpc>
              <a:spcBef>
                <a:spcPts val="374"/>
              </a:spcBef>
            </a:pPr>
            <a:r>
              <a:rPr lang="en-GB">
                <a:latin typeface="Arial" pitchFamily="34"/>
              </a:rPr>
              <a:t>The “dummy” empty method the @Pointcut hangs from </a:t>
            </a:r>
            <a:r>
              <a:rPr lang="en-GB" i="1">
                <a:latin typeface="Arial" pitchFamily="34"/>
              </a:rPr>
              <a:t>must</a:t>
            </a:r>
            <a:r>
              <a:rPr lang="en-GB">
                <a:latin typeface="Arial" pitchFamily="34"/>
              </a:rPr>
              <a:t> have the </a:t>
            </a:r>
            <a:r>
              <a:rPr lang="en-GB" i="1">
                <a:latin typeface="Arial" pitchFamily="34"/>
              </a:rPr>
              <a:t>same</a:t>
            </a:r>
            <a:r>
              <a:rPr lang="en-GB">
                <a:latin typeface="Arial" pitchFamily="34"/>
              </a:rPr>
              <a:t> signature as the advice method.</a:t>
            </a:r>
          </a:p>
          <a:p>
            <a:pPr lvl="0">
              <a:lnSpc>
                <a:spcPct val="90000"/>
              </a:lnSpc>
              <a:spcBef>
                <a:spcPts val="374"/>
              </a:spcBef>
            </a:pPr>
            <a:endParaRPr lang="en-GB">
              <a:latin typeface="Arial" pitchFamily="34"/>
            </a:endParaRPr>
          </a:p>
          <a:p>
            <a:pPr lvl="0">
              <a:lnSpc>
                <a:spcPct val="90000"/>
              </a:lnSpc>
              <a:spcBef>
                <a:spcPts val="374"/>
              </a:spcBef>
            </a:pPr>
            <a:r>
              <a:rPr lang="en-GB">
                <a:latin typeface="Arial" pitchFamily="34"/>
              </a:rPr>
              <a:t>Looks even more like a hack!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51B09964-3A83-44C3-BF9F-39A217FC0206}" type="slidenum">
              <a:t>6</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“Wildcard” words like “every” or “all” indicate that cross-cutting concerns are probably in play.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6A9F131B-D049-441D-AC29-A124E695BA9D}" type="slidenum">
              <a:t>7</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wrap="square" lIns="96840" tIns="48240" rIns="96840" bIns="4824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b="1"/>
              <a:t>Tangling</a:t>
            </a:r>
          </a:p>
          <a:p>
            <a:pPr marL="457200" lvl="0">
              <a:tabLst>
                <a:tab pos="457200" algn="l"/>
                <a:tab pos="914400" algn="l"/>
                <a:tab pos="1371600" algn="l"/>
                <a:tab pos="1828799" algn="l"/>
                <a:tab pos="2286000" algn="l"/>
                <a:tab pos="2743200" algn="l"/>
                <a:tab pos="3200399" algn="l"/>
                <a:tab pos="3657600" algn="l"/>
                <a:tab pos="4114800" algn="l"/>
                <a:tab pos="4572000" algn="l"/>
                <a:tab pos="5029200" algn="l"/>
                <a:tab pos="5486400" algn="l"/>
                <a:tab pos="5943599" algn="l"/>
                <a:tab pos="6400800" algn="l"/>
                <a:tab pos="6857999" algn="l"/>
                <a:tab pos="7315200" algn="l"/>
                <a:tab pos="7772400" algn="l"/>
                <a:tab pos="8229600" algn="l"/>
                <a:tab pos="8686800" algn="l"/>
                <a:tab pos="9144000" algn="l"/>
                <a:tab pos="9601200" algn="l"/>
              </a:tabLst>
            </a:pPr>
            <a:r>
              <a:rPr lang="en-US" sz="1260"/>
              <a:t>Multiple concerns are considered simultaneously</a:t>
            </a:r>
          </a:p>
          <a:p>
            <a:pPr marL="457200" lvl="0">
              <a:tabLst>
                <a:tab pos="457200" algn="l"/>
                <a:tab pos="914400" algn="l"/>
                <a:tab pos="1371600" algn="l"/>
                <a:tab pos="1828799" algn="l"/>
                <a:tab pos="2286000" algn="l"/>
                <a:tab pos="2743200" algn="l"/>
                <a:tab pos="3200399" algn="l"/>
                <a:tab pos="3657600" algn="l"/>
                <a:tab pos="4114800" algn="l"/>
                <a:tab pos="4572000" algn="l"/>
                <a:tab pos="5029200" algn="l"/>
                <a:tab pos="5486400" algn="l"/>
                <a:tab pos="5943599" algn="l"/>
                <a:tab pos="6400800" algn="l"/>
                <a:tab pos="6857999" algn="l"/>
                <a:tab pos="7315200" algn="l"/>
                <a:tab pos="7772400" algn="l"/>
                <a:tab pos="8229600" algn="l"/>
                <a:tab pos="8686800" algn="l"/>
                <a:tab pos="9144000" algn="l"/>
                <a:tab pos="9601200" algn="l"/>
              </a:tabLst>
            </a:pPr>
            <a:r>
              <a:rPr lang="en-US" sz="1260"/>
              <a:t>Implications:</a:t>
            </a:r>
          </a:p>
          <a:p>
            <a:pPr marL="914400" lvl="0">
              <a:tabLst>
                <a:tab pos="914400" algn="l"/>
                <a:tab pos="1371600" algn="l"/>
                <a:tab pos="1828800" algn="l"/>
                <a:tab pos="2285999" algn="l"/>
                <a:tab pos="2743200" algn="l"/>
                <a:tab pos="3200400" algn="l"/>
                <a:tab pos="3657599" algn="l"/>
                <a:tab pos="4114800" algn="l"/>
                <a:tab pos="4572000" algn="l"/>
                <a:tab pos="5029200" algn="l"/>
                <a:tab pos="5486400" algn="l"/>
                <a:tab pos="5943600" algn="l"/>
                <a:tab pos="6400799" algn="l"/>
                <a:tab pos="6858000" algn="l"/>
                <a:tab pos="7315199" algn="l"/>
                <a:tab pos="7772400" algn="l"/>
                <a:tab pos="8229600" algn="l"/>
                <a:tab pos="8686800" algn="l"/>
                <a:tab pos="9144000" algn="l"/>
                <a:tab pos="9601200" algn="l"/>
                <a:tab pos="10058400" algn="l"/>
              </a:tabLst>
            </a:pPr>
            <a:r>
              <a:rPr lang="en-US" sz="1260"/>
              <a:t>Unclear implementation</a:t>
            </a:r>
          </a:p>
          <a:p>
            <a:pPr marL="914400" lvl="0">
              <a:tabLst>
                <a:tab pos="914400" algn="l"/>
                <a:tab pos="1371600" algn="l"/>
                <a:tab pos="1828800" algn="l"/>
                <a:tab pos="2285999" algn="l"/>
                <a:tab pos="2743200" algn="l"/>
                <a:tab pos="3200400" algn="l"/>
                <a:tab pos="3657599" algn="l"/>
                <a:tab pos="4114800" algn="l"/>
                <a:tab pos="4572000" algn="l"/>
                <a:tab pos="5029200" algn="l"/>
                <a:tab pos="5486400" algn="l"/>
                <a:tab pos="5943600" algn="l"/>
                <a:tab pos="6400799" algn="l"/>
                <a:tab pos="6858000" algn="l"/>
                <a:tab pos="7315199" algn="l"/>
                <a:tab pos="7772400" algn="l"/>
                <a:tab pos="8229600" algn="l"/>
                <a:tab pos="8686800" algn="l"/>
                <a:tab pos="9144000" algn="l"/>
                <a:tab pos="9601200" algn="l"/>
                <a:tab pos="10058400" algn="l"/>
              </a:tabLst>
            </a:pPr>
            <a:r>
              <a:rPr lang="en-US" sz="1260"/>
              <a:t>Defocusing</a:t>
            </a:r>
          </a:p>
          <a:p>
            <a:pPr marL="914400" lvl="0">
              <a:tabLst>
                <a:tab pos="914400" algn="l"/>
                <a:tab pos="1371600" algn="l"/>
                <a:tab pos="1828800" algn="l"/>
                <a:tab pos="2285999" algn="l"/>
                <a:tab pos="2743200" algn="l"/>
                <a:tab pos="3200400" algn="l"/>
                <a:tab pos="3657599" algn="l"/>
                <a:tab pos="4114800" algn="l"/>
                <a:tab pos="4572000" algn="l"/>
                <a:tab pos="5029200" algn="l"/>
                <a:tab pos="5486400" algn="l"/>
                <a:tab pos="5943600" algn="l"/>
                <a:tab pos="6400799" algn="l"/>
                <a:tab pos="6858000" algn="l"/>
                <a:tab pos="7315199" algn="l"/>
                <a:tab pos="7772400" algn="l"/>
                <a:tab pos="8229600" algn="l"/>
                <a:tab pos="8686800" algn="l"/>
                <a:tab pos="9144000" algn="l"/>
                <a:tab pos="9601200" algn="l"/>
                <a:tab pos="10058400" algn="l"/>
              </a:tabLst>
            </a:pPr>
            <a:r>
              <a:rPr lang="en-US" sz="1260"/>
              <a:t>Poor quality code – lacks </a:t>
            </a:r>
            <a:r>
              <a:rPr lang="en-US" sz="1260" i="1"/>
              <a:t>cohesion</a:t>
            </a:r>
          </a:p>
          <a:p>
            <a:pPr marL="914400" lvl="0">
              <a:tabLst>
                <a:tab pos="914400" algn="l"/>
                <a:tab pos="1371600" algn="l"/>
                <a:tab pos="1828800" algn="l"/>
                <a:tab pos="2285999" algn="l"/>
                <a:tab pos="2743200" algn="l"/>
                <a:tab pos="3200400" algn="l"/>
                <a:tab pos="3657599" algn="l"/>
                <a:tab pos="4114800" algn="l"/>
                <a:tab pos="4572000" algn="l"/>
                <a:tab pos="5029200" algn="l"/>
                <a:tab pos="5486400" algn="l"/>
                <a:tab pos="5943600" algn="l"/>
                <a:tab pos="6400799" algn="l"/>
                <a:tab pos="6858000" algn="l"/>
                <a:tab pos="7315199" algn="l"/>
                <a:tab pos="7772400" algn="l"/>
                <a:tab pos="8229600" algn="l"/>
                <a:tab pos="8686800" algn="l"/>
                <a:tab pos="9144000" algn="l"/>
                <a:tab pos="9601200" algn="l"/>
                <a:tab pos="10058400" algn="l"/>
              </a:tabLst>
            </a:pPr>
            <a:r>
              <a:rPr lang="en-US" sz="1260"/>
              <a:t>Unintended prioritizing of concerns</a:t>
            </a:r>
          </a:p>
          <a:p>
            <a:pPr marL="914400" lvl="0">
              <a:tabLst>
                <a:tab pos="914400" algn="l"/>
                <a:tab pos="1371600" algn="l"/>
                <a:tab pos="1828800" algn="l"/>
                <a:tab pos="2285999" algn="l"/>
                <a:tab pos="2743200" algn="l"/>
                <a:tab pos="3200400" algn="l"/>
                <a:tab pos="3657599" algn="l"/>
                <a:tab pos="4114800" algn="l"/>
                <a:tab pos="4572000" algn="l"/>
                <a:tab pos="5029200" algn="l"/>
                <a:tab pos="5486400" algn="l"/>
                <a:tab pos="5943600" algn="l"/>
                <a:tab pos="6400799" algn="l"/>
                <a:tab pos="6858000" algn="l"/>
                <a:tab pos="7315199" algn="l"/>
                <a:tab pos="7772400" algn="l"/>
                <a:tab pos="8229600" algn="l"/>
                <a:tab pos="8686800" algn="l"/>
                <a:tab pos="9144000" algn="l"/>
                <a:tab pos="9601200" algn="l"/>
                <a:tab pos="10058400" algn="l"/>
              </a:tabLst>
            </a:pPr>
            <a:r>
              <a:rPr lang="en-US" sz="1260"/>
              <a:t>Difficult to test</a:t>
            </a:r>
          </a:p>
          <a:p>
            <a:pPr lvl="0"/>
            <a:endParaRPr lang="en-US" sz="1260"/>
          </a:p>
          <a:p>
            <a:pPr lvl="0"/>
            <a:r>
              <a:rPr lang="en-US" sz="1260" b="1"/>
              <a:t>Scattering</a:t>
            </a:r>
          </a:p>
          <a:p>
            <a:pPr marL="457200" lvl="0">
              <a:tabLst>
                <a:tab pos="457200" algn="l"/>
                <a:tab pos="914400" algn="l"/>
                <a:tab pos="1371600" algn="l"/>
                <a:tab pos="1828799" algn="l"/>
                <a:tab pos="2286000" algn="l"/>
                <a:tab pos="2743200" algn="l"/>
                <a:tab pos="3200399" algn="l"/>
                <a:tab pos="3657600" algn="l"/>
                <a:tab pos="4114800" algn="l"/>
                <a:tab pos="4572000" algn="l"/>
                <a:tab pos="5029200" algn="l"/>
                <a:tab pos="5486400" algn="l"/>
                <a:tab pos="5943599" algn="l"/>
                <a:tab pos="6400800" algn="l"/>
                <a:tab pos="6857999" algn="l"/>
                <a:tab pos="7315200" algn="l"/>
                <a:tab pos="7772400" algn="l"/>
                <a:tab pos="8229600" algn="l"/>
                <a:tab pos="8686800" algn="l"/>
                <a:tab pos="9144000" algn="l"/>
                <a:tab pos="9601200" algn="l"/>
              </a:tabLst>
            </a:pPr>
            <a:r>
              <a:rPr lang="en-US" sz="1260"/>
              <a:t>Same concern is spread over many modules</a:t>
            </a:r>
          </a:p>
          <a:p>
            <a:pPr marL="457200" lvl="0">
              <a:tabLst>
                <a:tab pos="457200" algn="l"/>
                <a:tab pos="914400" algn="l"/>
                <a:tab pos="1371600" algn="l"/>
                <a:tab pos="1828799" algn="l"/>
                <a:tab pos="2286000" algn="l"/>
                <a:tab pos="2743200" algn="l"/>
                <a:tab pos="3200399" algn="l"/>
                <a:tab pos="3657600" algn="l"/>
                <a:tab pos="4114800" algn="l"/>
                <a:tab pos="4572000" algn="l"/>
                <a:tab pos="5029200" algn="l"/>
                <a:tab pos="5486400" algn="l"/>
                <a:tab pos="5943599" algn="l"/>
                <a:tab pos="6400800" algn="l"/>
                <a:tab pos="6857999" algn="l"/>
                <a:tab pos="7315200" algn="l"/>
                <a:tab pos="7772400" algn="l"/>
                <a:tab pos="8229600" algn="l"/>
                <a:tab pos="8686800" algn="l"/>
                <a:tab pos="9144000" algn="l"/>
                <a:tab pos="9601200" algn="l"/>
              </a:tabLst>
            </a:pPr>
            <a:r>
              <a:rPr lang="en-US" sz="1260"/>
              <a:t>Implications:</a:t>
            </a:r>
          </a:p>
          <a:p>
            <a:pPr marL="914400" lvl="0">
              <a:tabLst>
                <a:tab pos="914400" algn="l"/>
                <a:tab pos="1371600" algn="l"/>
                <a:tab pos="1828800" algn="l"/>
                <a:tab pos="2285999" algn="l"/>
                <a:tab pos="2743200" algn="l"/>
                <a:tab pos="3200400" algn="l"/>
                <a:tab pos="3657599" algn="l"/>
                <a:tab pos="4114800" algn="l"/>
                <a:tab pos="4572000" algn="l"/>
                <a:tab pos="5029200" algn="l"/>
                <a:tab pos="5486400" algn="l"/>
                <a:tab pos="5943600" algn="l"/>
                <a:tab pos="6400799" algn="l"/>
                <a:tab pos="6858000" algn="l"/>
                <a:tab pos="7315199" algn="l"/>
                <a:tab pos="7772400" algn="l"/>
                <a:tab pos="8229600" algn="l"/>
                <a:tab pos="8686800" algn="l"/>
                <a:tab pos="9144000" algn="l"/>
                <a:tab pos="9601200" algn="l"/>
                <a:tab pos="10058400" algn="l"/>
              </a:tabLst>
            </a:pPr>
            <a:r>
              <a:rPr lang="en-US" sz="1260"/>
              <a:t>Duplicated code</a:t>
            </a:r>
          </a:p>
          <a:p>
            <a:pPr marL="914400" lvl="0">
              <a:tabLst>
                <a:tab pos="914400" algn="l"/>
                <a:tab pos="1371600" algn="l"/>
                <a:tab pos="1828800" algn="l"/>
                <a:tab pos="2285999" algn="l"/>
                <a:tab pos="2743200" algn="l"/>
                <a:tab pos="3200400" algn="l"/>
                <a:tab pos="3657599" algn="l"/>
                <a:tab pos="4114800" algn="l"/>
                <a:tab pos="4572000" algn="l"/>
                <a:tab pos="5029200" algn="l"/>
                <a:tab pos="5486400" algn="l"/>
                <a:tab pos="5943600" algn="l"/>
                <a:tab pos="6400799" algn="l"/>
                <a:tab pos="6858000" algn="l"/>
                <a:tab pos="7315199" algn="l"/>
                <a:tab pos="7772400" algn="l"/>
                <a:tab pos="8229600" algn="l"/>
                <a:tab pos="8686800" algn="l"/>
                <a:tab pos="9144000" algn="l"/>
                <a:tab pos="9601200" algn="l"/>
                <a:tab pos="10058400" algn="l"/>
              </a:tabLst>
            </a:pPr>
            <a:r>
              <a:rPr lang="en-US" sz="1260"/>
              <a:t>Inconsistent implementation</a:t>
            </a:r>
          </a:p>
          <a:p>
            <a:pPr marL="914400" lvl="0">
              <a:tabLst>
                <a:tab pos="914400" algn="l"/>
                <a:tab pos="1371600" algn="l"/>
                <a:tab pos="1828800" algn="l"/>
                <a:tab pos="2285999" algn="l"/>
                <a:tab pos="2743200" algn="l"/>
                <a:tab pos="3200400" algn="l"/>
                <a:tab pos="3657599" algn="l"/>
                <a:tab pos="4114800" algn="l"/>
                <a:tab pos="4572000" algn="l"/>
                <a:tab pos="5029200" algn="l"/>
                <a:tab pos="5486400" algn="l"/>
                <a:tab pos="5943600" algn="l"/>
                <a:tab pos="6400799" algn="l"/>
                <a:tab pos="6858000" algn="l"/>
                <a:tab pos="7315199" algn="l"/>
                <a:tab pos="7772400" algn="l"/>
                <a:tab pos="8229600" algn="l"/>
                <a:tab pos="8686800" algn="l"/>
                <a:tab pos="9144000" algn="l"/>
                <a:tab pos="9601200" algn="l"/>
                <a:tab pos="10058400" algn="l"/>
              </a:tabLst>
            </a:pPr>
            <a:r>
              <a:rPr lang="en-US" sz="1260"/>
              <a:t>Difficult evolution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9A37A95D-E7C2-4EE3-83E5-227FD6F15FB7}" type="slidenum">
              <a:t>8</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Note that to test the business logic in this method you would also have to setup a security context.</a:t>
            </a:r>
          </a:p>
          <a:p>
            <a:pPr lvl="0"/>
            <a:endParaRPr lang="en-US" sz="1260"/>
          </a:p>
          <a:p>
            <a:pPr lvl="0"/>
            <a:r>
              <a:rPr lang="en-US" sz="1260"/>
              <a:t>Strictly speaking, security is not the </a:t>
            </a:r>
            <a:r>
              <a:rPr lang="en-US" sz="1260" i="1"/>
              <a:t>concern</a:t>
            </a:r>
            <a:r>
              <a:rPr lang="en-US" sz="1260"/>
              <a:t> (responsibility) of a business method.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884040" y="8685720"/>
            <a:ext cx="2972160" cy="45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4553EA2E-1805-496D-9DCB-24FD89C32C7F}" type="slidenum">
              <a:t>9</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Slide Image Placeholder 2"/>
          <p:cNvSpPr>
            <a:spLocks noGrp="1" noRot="1" noChangeAspect="1" noResize="1"/>
          </p:cNvSpPr>
          <p:nvPr>
            <p:ph type="sldImg"/>
          </p:nvPr>
        </p:nvSpPr>
        <p:spPr>
          <a:xfrm>
            <a:off x="1089025" y="695325"/>
            <a:ext cx="4679950" cy="3509963"/>
          </a:xfrm>
          <a:solidFill>
            <a:srgbClr val="CFE7F5"/>
          </a:solidFill>
          <a:ln w="25400">
            <a:solidFill>
              <a:srgbClr val="808080"/>
            </a:solidFill>
            <a:prstDash val="solid"/>
          </a:ln>
        </p:spPr>
      </p:sp>
      <p:sp>
        <p:nvSpPr>
          <p:cNvPr id="4" name="Notes Placeholder 3"/>
          <p:cNvSpPr txBox="1">
            <a:spLocks noGrp="1"/>
          </p:cNvSpPr>
          <p:nvPr>
            <p:ph type="body" sz="quarter" idx="1"/>
          </p:nvPr>
        </p:nvSpPr>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sz="1260"/>
              <a:t>Duplicated code – hard to maintain.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775640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5436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7891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621730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5479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353723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47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5273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4327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108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5658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8454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3197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1738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97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5326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685451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07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3222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7180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1376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02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033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3064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18"/>
          <a:ea typeface="ＭＳ Ｐゴシック"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TextBox 7"/>
          <p:cNvSpPr/>
          <p:nvPr/>
        </p:nvSpPr>
        <p:spPr>
          <a:xfrm flipH="1">
            <a:off x="8525520" y="6723000"/>
            <a:ext cx="533160" cy="274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352F2464-860F-421B-9B6C-B1A64C08B03D}" type="slidenum">
              <a:t>‹#›</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TextBox 9"/>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pic>
        <p:nvPicPr>
          <p:cNvPr id="5" name="Picture 11" descr="Pivotal_Logo_white.png"/>
          <p:cNvPicPr>
            <a:picLocks noChangeAspect="1"/>
          </p:cNvPicPr>
          <p:nvPr/>
        </p:nvPicPr>
        <p:blipFill>
          <a:blip r:embed="rId13">
            <a:lum/>
            <a:alphaModFix/>
          </a:blip>
          <a:srcRect/>
          <a:stretch>
            <a:fillRect/>
          </a:stretch>
        </p:blipFill>
        <p:spPr>
          <a:xfrm>
            <a:off x="7961400" y="6402240"/>
            <a:ext cx="957239" cy="219240"/>
          </a:xfrm>
          <a:prstGeom prst="rect">
            <a:avLst/>
          </a:prstGeom>
          <a:noFill/>
          <a:ln>
            <a:noFill/>
          </a:ln>
        </p:spPr>
      </p:pic>
      <p:sp>
        <p:nvSpPr>
          <p:cNvPr id="6" name="Rectangle 8"/>
          <p:cNvSpPr/>
          <p:nvPr/>
        </p:nvSpPr>
        <p:spPr>
          <a:xfrm>
            <a:off x="0" y="0"/>
            <a:ext cx="9144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12600">
            <a:solidFill>
              <a:srgbClr val="000000"/>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Rectangle 10"/>
          <p:cNvSpPr/>
          <p:nvPr/>
        </p:nvSpPr>
        <p:spPr>
          <a:xfrm>
            <a:off x="0" y="6329519"/>
            <a:ext cx="914400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786E"/>
          </a:solid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Box 12"/>
          <p:cNvSpPr/>
          <p:nvPr/>
        </p:nvSpPr>
        <p:spPr>
          <a:xfrm flipH="1">
            <a:off x="8525520" y="6723000"/>
            <a:ext cx="533160" cy="274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fld id="{7AFE40DE-5A67-4B90-9548-D58ACBE8C381}" type="slidenum">
              <a:t>‹#›</a:t>
            </a:fld>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9" name="Picture 13" descr="EMC logo white-lg.png"/>
          <p:cNvPicPr>
            <a:picLocks noChangeAspect="1"/>
          </p:cNvPicPr>
          <p:nvPr/>
        </p:nvPicPr>
        <p:blipFill>
          <a:blip r:embed="rId14">
            <a:lum/>
            <a:alphaModFix/>
          </a:blip>
          <a:srcRect/>
          <a:stretch>
            <a:fillRect/>
          </a:stretch>
        </p:blipFill>
        <p:spPr>
          <a:xfrm>
            <a:off x="7951679" y="6386399"/>
            <a:ext cx="898559" cy="255600"/>
          </a:xfrm>
          <a:prstGeom prst="rect">
            <a:avLst/>
          </a:prstGeom>
          <a:noFill/>
          <a:ln>
            <a:noFill/>
          </a:ln>
        </p:spPr>
      </p:pic>
      <p:sp>
        <p:nvSpPr>
          <p:cNvPr id="10" name="TextBox 14"/>
          <p:cNvSpPr/>
          <p:nvPr/>
        </p:nvSpPr>
        <p:spPr>
          <a:xfrm>
            <a:off x="366839" y="6719760"/>
            <a:ext cx="2274840" cy="9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600" b="0" i="0" u="none" strike="noStrike" baseline="0">
                <a:ln>
                  <a:noFill/>
                </a:ln>
                <a:solidFill>
                  <a:srgbClr val="7F7F7F"/>
                </a:solidFill>
                <a:latin typeface="Arial" pitchFamily="18"/>
                <a:ea typeface="Arial" pitchFamily="2"/>
                <a:cs typeface="Arial" pitchFamily="2"/>
              </a:rPr>
              <a:t>© Copyright 2014 Pivotal. All rights reserved.</a:t>
            </a:r>
          </a:p>
        </p:txBody>
      </p:sp>
      <p:sp>
        <p:nvSpPr>
          <p:cNvPr id="11" name="Title Placeholder 10"/>
          <p:cNvSpPr txBox="1">
            <a:spLocks noGrp="1"/>
          </p:cNvSpPr>
          <p:nvPr>
            <p:ph type="title"/>
          </p:nvPr>
        </p:nvSpPr>
        <p:spPr>
          <a:xfrm>
            <a:off x="457200" y="274320"/>
            <a:ext cx="8229600" cy="114300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12" name="Text Placeholder 11"/>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3" name=""/>
          <p:cNvPicPr>
            <a:picLocks noChangeAspect="1"/>
          </p:cNvPicPr>
          <p:nvPr/>
        </p:nvPicPr>
        <p:blipFill>
          <a:blip r:embed="rId15">
            <a:lum/>
            <a:alphaModFix/>
          </a:blip>
          <a:srcRect/>
          <a:stretch>
            <a:fillRect/>
          </a:stretch>
        </p:blipFill>
        <p:spPr>
          <a:xfrm>
            <a:off x="7041240" y="176400"/>
            <a:ext cx="1885320" cy="646920"/>
          </a:xfrm>
          <a:prstGeom prst="rect">
            <a:avLst/>
          </a:prstGeom>
          <a:noFill/>
          <a:ln>
            <a:noFill/>
          </a:ln>
        </p:spPr>
      </p:pic>
      <p:pic>
        <p:nvPicPr>
          <p:cNvPr id="14" name=""/>
          <p:cNvPicPr>
            <a:picLocks noChangeAspect="1"/>
          </p:cNvPicPr>
          <p:nvPr/>
        </p:nvPicPr>
        <p:blipFill>
          <a:blip r:embed="rId15">
            <a:lum/>
            <a:alphaModFix/>
          </a:blip>
          <a:srcRect/>
          <a:stretch>
            <a:fillRect/>
          </a:stretch>
        </p:blipFill>
        <p:spPr>
          <a:xfrm>
            <a:off x="199440" y="6348960"/>
            <a:ext cx="1080000" cy="370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l" rtl="0" hangingPunct="1">
        <a:lnSpc>
          <a:spcPct val="100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3200" b="0" i="0" u="none" strike="noStrike" kern="1200" baseline="0">
          <a:ln>
            <a:noFill/>
          </a:ln>
          <a:solidFill>
            <a:srgbClr val="008881"/>
          </a:solidFill>
          <a:latin typeface="Arial" pitchFamily="18"/>
          <a:ea typeface="ＭＳ Ｐゴシック" pitchFamily="2"/>
        </a:defRPr>
      </a:lvl1pPr>
    </p:titleStyle>
    <p:bodyStyle>
      <a:lvl1pPr marL="0" marR="0" indent="0" algn="l" rtl="0" hangingPunct="1">
        <a:lnSpc>
          <a:spcPct val="100000"/>
        </a:lnSpc>
        <a:spcBef>
          <a:spcPts val="598"/>
        </a:spcBef>
        <a:spcAft>
          <a:spcPts val="0"/>
        </a:spcAft>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18"/>
          <a:ea typeface="ＭＳ Ｐゴシック"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docs.spring.io/spring/docs/current/spring-framework-reference/htmlsingle/#ao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eclipse.org/aspectj/docs.php"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hyperlink" Target="http://docs.spring.io/spring/docs/current/spring-framework-reference/htmlsingle/#aop-pointcuts"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Title in Upper &amp; LC Bold Typ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0639" y="2437200"/>
            <a:ext cx="4384800" cy="1042559"/>
          </a:xfrm>
        </p:spPr>
        <p:txBody>
          <a:bodyPr wrap="square" lIns="0" tIns="0" rIns="0" bIns="0" anchor="b">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nSpc>
                <a:spcPct val="90000"/>
              </a:lnSpc>
            </a:pPr>
            <a:r>
              <a:rPr lang="en-US" sz="3600" b="1">
                <a:solidFill>
                  <a:srgbClr val="F16F3B"/>
                </a:solidFill>
              </a:rPr>
              <a:t>Developing Aspects with Spring AOP</a:t>
            </a:r>
          </a:p>
        </p:txBody>
      </p:sp>
      <p:sp>
        <p:nvSpPr>
          <p:cNvPr id="3" name="TextBox 2"/>
          <p:cNvSpPr txBox="1"/>
          <p:nvPr/>
        </p:nvSpPr>
        <p:spPr>
          <a:xfrm>
            <a:off x="890280" y="3793679"/>
            <a:ext cx="6048360" cy="731880"/>
          </a:xfrm>
          <a:prstGeom prst="rect">
            <a:avLst/>
          </a:prstGeom>
          <a:noFill/>
          <a:ln>
            <a:noFill/>
          </a:ln>
        </p:spPr>
        <p:txBody>
          <a:bodyPr vert="horz" wrap="square" lIns="0" tIns="0" rIns="0" bIns="0" anchor="t" anchorCtr="0" compatLnSpc="1">
            <a:spAutoFit/>
          </a:bodyPr>
          <a:lstStyle>
            <a:defPPr lvl="0">
              <a:buNone/>
            </a:defPPr>
            <a:lvl1pPr lvl="0">
              <a:buNone/>
            </a:lvl1pPr>
            <a:lvl2pPr lvl="1">
              <a:buClr>
                <a:srgbClr val="33928A"/>
              </a:buClr>
              <a:buSzPct val="100000"/>
              <a:buFont typeface="Arial" pitchFamily="34"/>
              <a:buChar char="–"/>
            </a:lvl2pPr>
            <a:lvl3pPr lvl="2">
              <a:buClr>
                <a:srgbClr val="33928A"/>
              </a:buClr>
              <a:buSzPct val="100000"/>
              <a:buFont typeface="Arial" pitchFamily="34"/>
              <a:buChar char="•"/>
            </a:lvl3pPr>
            <a:lvl4pPr lvl="3">
              <a:buClr>
                <a:srgbClr val="33928A"/>
              </a:buClr>
              <a:buSzPct val="100000"/>
              <a:buFont typeface="Arial" pitchFamily="34"/>
              <a:buChar char="–"/>
            </a:lvl4pPr>
            <a:lvl5pPr lvl="4">
              <a:buClr>
                <a:srgbClr val="33928A"/>
              </a:buClr>
              <a:buSzPct val="100000"/>
              <a:buFont typeface="Arial" pitchFamily="34"/>
              <a:buChar char="»"/>
            </a:lvl5pPr>
            <a:lvl6pPr lvl="5">
              <a:buClr>
                <a:srgbClr val="33928A"/>
              </a:buClr>
              <a:buSzPct val="100000"/>
              <a:buFont typeface="Arial" pitchFamily="34"/>
              <a:buChar char="»"/>
            </a:lvl6pPr>
            <a:lvl7pPr lvl="6">
              <a:buClr>
                <a:srgbClr val="33928A"/>
              </a:buClr>
              <a:buSzPct val="100000"/>
              <a:buFont typeface="Arial" pitchFamily="34"/>
              <a:buChar char="»"/>
            </a:lvl7pPr>
            <a:lvl8pPr lvl="7">
              <a:buClr>
                <a:srgbClr val="33928A"/>
              </a:buClr>
              <a:buSzPct val="100000"/>
              <a:buFont typeface="Arial" pitchFamily="34"/>
              <a:buChar char="»"/>
            </a:lvl8pPr>
            <a:lvl9pPr lvl="8">
              <a:buClr>
                <a:srgbClr val="33928A"/>
              </a:buClr>
              <a:buSzPct val="100000"/>
              <a:buFont typeface="Arial" pitchFamily="34"/>
              <a:buChar char="»"/>
            </a:lvl9p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kern="1200" baseline="0">
                <a:ln>
                  <a:noFill/>
                </a:ln>
                <a:solidFill>
                  <a:srgbClr val="3EA7BC"/>
                </a:solidFill>
                <a:latin typeface="Arial" pitchFamily="18"/>
                <a:ea typeface="Arial" pitchFamily="2"/>
                <a:cs typeface="Arial" pitchFamily="2"/>
              </a:rPr>
              <a:t>Aspect Oriented Programming For Declarative Enterprise Services</a:t>
            </a:r>
          </a:p>
        </p:txBody>
      </p:sp>
      <p:sp>
        <p:nvSpPr>
          <p:cNvPr id="4" name="Text Placeholder 3"/>
          <p:cNvSpPr txBox="1">
            <a:spLocks noGrp="1"/>
          </p:cNvSpPr>
          <p:nvPr>
            <p:ph type="body" idx="4294967295"/>
          </p:nvPr>
        </p:nvSpPr>
        <p:spPr>
          <a:xfrm>
            <a:off x="907919" y="4870079"/>
            <a:ext cx="5027760" cy="276480"/>
          </a:xfrm>
        </p:spPr>
        <p:txBody>
          <a:bodyPr wrap="square" lIns="0" tIns="0" rIns="0" bIns="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kern="1200"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kern="1200"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kern="1200"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kern="1200"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kern="1200" baseline="0">
                <a:ln>
                  <a:noFill/>
                </a:ln>
                <a:solidFill>
                  <a:srgbClr val="4D4D4D"/>
                </a:solidFill>
                <a:latin typeface="Arial" pitchFamily="2"/>
                <a:ea typeface="ＭＳ Ｐゴシック" pitchFamily="2"/>
                <a:cs typeface="ＭＳ Ｐゴシック" pitchFamily="2"/>
              </a:defRPr>
            </a:lvl9pPr>
          </a:lstStyle>
          <a:p>
            <a:pPr lvl="0">
              <a:spcBef>
                <a:spcPts val="0"/>
              </a:spcBef>
              <a:buNone/>
            </a:pPr>
            <a:r>
              <a:rPr lang="en-US" sz="1800">
                <a:solidFill>
                  <a:srgbClr val="7F7F7F"/>
                </a:solidFill>
                <a:latin typeface="" pitchFamily="16"/>
                <a:cs typeface="Arial" pitchFamily="2"/>
              </a:rPr>
              <a:t>Using and Implementing Spring Proxies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name="System Evolution Without Modularization">
    <p:spTree>
      <p:nvGrpSpPr>
        <p:cNvPr id="1" name=""/>
        <p:cNvGrpSpPr/>
        <p:nvPr/>
      </p:nvGrpSpPr>
      <p:grpSpPr>
        <a:xfrm>
          <a:off x="0" y="0"/>
          <a:ext cx="0" cy="0"/>
          <a:chOff x="0" y="0"/>
          <a:chExt cx="0" cy="0"/>
        </a:xfrm>
      </p:grpSpPr>
      <p:sp>
        <p:nvSpPr>
          <p:cNvPr id="2" name="Rectangle 2"/>
          <p:cNvSpPr/>
          <p:nvPr/>
        </p:nvSpPr>
        <p:spPr>
          <a:xfrm>
            <a:off x="1525320" y="3271320"/>
            <a:ext cx="1371599" cy="2011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 name="Rectangle 3"/>
          <p:cNvSpPr/>
          <p:nvPr/>
        </p:nvSpPr>
        <p:spPr>
          <a:xfrm>
            <a:off x="3622320" y="3271320"/>
            <a:ext cx="1371599" cy="2011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Rectangle 4"/>
          <p:cNvSpPr/>
          <p:nvPr/>
        </p:nvSpPr>
        <p:spPr>
          <a:xfrm>
            <a:off x="5719320" y="3271320"/>
            <a:ext cx="1371599" cy="2011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 Box 5"/>
          <p:cNvSpPr/>
          <p:nvPr/>
        </p:nvSpPr>
        <p:spPr>
          <a:xfrm>
            <a:off x="1294920" y="5333760"/>
            <a:ext cx="18288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1" i="0" u="none" strike="noStrike" baseline="0">
                <a:ln>
                  <a:noFill/>
                </a:ln>
                <a:solidFill>
                  <a:srgbClr val="4D4D4D"/>
                </a:solidFill>
                <a:latin typeface="Verdana" pitchFamily="34"/>
                <a:ea typeface="ＭＳ Ｐゴシック" pitchFamily="2"/>
                <a:cs typeface="ＭＳ Ｐゴシック" pitchFamily="2"/>
              </a:rPr>
              <a:t>BankService</a:t>
            </a:r>
          </a:p>
        </p:txBody>
      </p:sp>
      <p:sp>
        <p:nvSpPr>
          <p:cNvPr id="6" name="Title 5"/>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System Evolution Without Modularization</a:t>
            </a:r>
          </a:p>
        </p:txBody>
      </p:sp>
      <p:grpSp>
        <p:nvGrpSpPr>
          <p:cNvPr id="7" name="Group 15"/>
          <p:cNvGrpSpPr/>
          <p:nvPr/>
        </p:nvGrpSpPr>
        <p:grpSpPr>
          <a:xfrm>
            <a:off x="1525320" y="3582720"/>
            <a:ext cx="5565599" cy="1054080"/>
            <a:chOff x="1525320" y="3582720"/>
            <a:chExt cx="5565599" cy="1054080"/>
          </a:xfrm>
        </p:grpSpPr>
        <p:sp>
          <p:nvSpPr>
            <p:cNvPr id="8" name="Rectangle 16"/>
            <p:cNvSpPr/>
            <p:nvPr/>
          </p:nvSpPr>
          <p:spPr>
            <a:xfrm>
              <a:off x="1525320" y="35827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Rectangle 17"/>
            <p:cNvSpPr/>
            <p:nvPr/>
          </p:nvSpPr>
          <p:spPr>
            <a:xfrm>
              <a:off x="5719320" y="365400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Rectangle 18"/>
            <p:cNvSpPr/>
            <p:nvPr/>
          </p:nvSpPr>
          <p:spPr>
            <a:xfrm>
              <a:off x="3622320" y="39193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Rectangle 19"/>
            <p:cNvSpPr/>
            <p:nvPr/>
          </p:nvSpPr>
          <p:spPr>
            <a:xfrm>
              <a:off x="1525320" y="456048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Rectangle 20"/>
            <p:cNvSpPr/>
            <p:nvPr/>
          </p:nvSpPr>
          <p:spPr>
            <a:xfrm>
              <a:off x="3622320" y="43225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Rectangle 21"/>
            <p:cNvSpPr/>
            <p:nvPr/>
          </p:nvSpPr>
          <p:spPr>
            <a:xfrm>
              <a:off x="5717880" y="441972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grpSp>
        <p:nvGrpSpPr>
          <p:cNvPr id="14" name="Group 22"/>
          <p:cNvGrpSpPr/>
          <p:nvPr/>
        </p:nvGrpSpPr>
        <p:grpSpPr>
          <a:xfrm>
            <a:off x="7076520" y="3696840"/>
            <a:ext cx="1381320" cy="759240"/>
            <a:chOff x="7076520" y="3696840"/>
            <a:chExt cx="1381320" cy="759240"/>
          </a:xfrm>
        </p:grpSpPr>
        <p:sp>
          <p:nvSpPr>
            <p:cNvPr id="15" name="Line 23"/>
            <p:cNvSpPr/>
            <p:nvPr/>
          </p:nvSpPr>
          <p:spPr>
            <a:xfrm flipH="1" flipV="1">
              <a:off x="7087320" y="3873240"/>
              <a:ext cx="684359" cy="164879"/>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Line 24"/>
            <p:cNvSpPr/>
            <p:nvPr/>
          </p:nvSpPr>
          <p:spPr>
            <a:xfrm flipH="1" flipV="1">
              <a:off x="7076520" y="3696840"/>
              <a:ext cx="695159" cy="341279"/>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Line 25"/>
            <p:cNvSpPr/>
            <p:nvPr/>
          </p:nvSpPr>
          <p:spPr>
            <a:xfrm flipH="1">
              <a:off x="7085880" y="4038119"/>
              <a:ext cx="685799"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8" name="Line 26"/>
            <p:cNvSpPr/>
            <p:nvPr/>
          </p:nvSpPr>
          <p:spPr>
            <a:xfrm flipH="1">
              <a:off x="7092360" y="4038119"/>
              <a:ext cx="679319" cy="246241"/>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9" name="Text Box 27"/>
            <p:cNvSpPr/>
            <p:nvPr/>
          </p:nvSpPr>
          <p:spPr>
            <a:xfrm>
              <a:off x="7578360" y="3763440"/>
              <a:ext cx="879480" cy="58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Times New Roman" pitchFamily="18"/>
                  <a:ea typeface="ＭＳ Ｐゴシック" pitchFamily="2"/>
                  <a:cs typeface="ＭＳ Ｐゴシック" pitchFamily="2"/>
                </a:rPr>
                <a:t>Code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Times New Roman" pitchFamily="18"/>
                  <a:ea typeface="ＭＳ Ｐゴシック" pitchFamily="2"/>
                  <a:cs typeface="ＭＳ Ｐゴシック" pitchFamily="2"/>
                </a:rPr>
                <a:t>tangling</a:t>
              </a:r>
            </a:p>
          </p:txBody>
        </p:sp>
        <p:sp>
          <p:nvSpPr>
            <p:cNvPr id="20" name="Line 28"/>
            <p:cNvSpPr/>
            <p:nvPr/>
          </p:nvSpPr>
          <p:spPr>
            <a:xfrm flipH="1">
              <a:off x="7101720" y="4038119"/>
              <a:ext cx="670319" cy="417961"/>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grpSp>
        <p:nvGrpSpPr>
          <p:cNvPr id="21" name="Group 29"/>
          <p:cNvGrpSpPr/>
          <p:nvPr/>
        </p:nvGrpSpPr>
        <p:grpSpPr>
          <a:xfrm>
            <a:off x="1525320" y="3741480"/>
            <a:ext cx="5565599" cy="1197000"/>
            <a:chOff x="1525320" y="3741480"/>
            <a:chExt cx="5565599" cy="1197000"/>
          </a:xfrm>
        </p:grpSpPr>
        <p:sp>
          <p:nvSpPr>
            <p:cNvPr id="22" name="Rectangle 30"/>
            <p:cNvSpPr/>
            <p:nvPr/>
          </p:nvSpPr>
          <p:spPr>
            <a:xfrm>
              <a:off x="3622320" y="41749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3" name="Rectangle 31"/>
            <p:cNvSpPr/>
            <p:nvPr/>
          </p:nvSpPr>
          <p:spPr>
            <a:xfrm>
              <a:off x="5719320" y="427176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4" name="Rectangle 32"/>
            <p:cNvSpPr/>
            <p:nvPr/>
          </p:nvSpPr>
          <p:spPr>
            <a:xfrm>
              <a:off x="1525320" y="486216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5" name="Rectangle 33"/>
            <p:cNvSpPr/>
            <p:nvPr/>
          </p:nvSpPr>
          <p:spPr>
            <a:xfrm>
              <a:off x="3620880" y="374148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6" name="Rectangle 34"/>
            <p:cNvSpPr/>
            <p:nvPr/>
          </p:nvSpPr>
          <p:spPr>
            <a:xfrm>
              <a:off x="1533240" y="4220639"/>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7" name="Rectangle 35"/>
            <p:cNvSpPr/>
            <p:nvPr/>
          </p:nvSpPr>
          <p:spPr>
            <a:xfrm>
              <a:off x="3615839" y="464472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grpSp>
        <p:nvGrpSpPr>
          <p:cNvPr id="28" name="Group 36"/>
          <p:cNvGrpSpPr/>
          <p:nvPr/>
        </p:nvGrpSpPr>
        <p:grpSpPr>
          <a:xfrm>
            <a:off x="1525320" y="3560400"/>
            <a:ext cx="5565599" cy="1433520"/>
            <a:chOff x="1525320" y="3560400"/>
            <a:chExt cx="5565599" cy="1433520"/>
          </a:xfrm>
        </p:grpSpPr>
        <p:sp>
          <p:nvSpPr>
            <p:cNvPr id="29" name="Rectangle 37"/>
            <p:cNvSpPr/>
            <p:nvPr/>
          </p:nvSpPr>
          <p:spPr>
            <a:xfrm>
              <a:off x="1525320" y="395100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0" name="Rectangle 38"/>
            <p:cNvSpPr/>
            <p:nvPr/>
          </p:nvSpPr>
          <p:spPr>
            <a:xfrm>
              <a:off x="5719320" y="400500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1" name="Rectangle 39"/>
            <p:cNvSpPr/>
            <p:nvPr/>
          </p:nvSpPr>
          <p:spPr>
            <a:xfrm>
              <a:off x="3622320" y="356040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2" name="Rectangle 40"/>
            <p:cNvSpPr/>
            <p:nvPr/>
          </p:nvSpPr>
          <p:spPr>
            <a:xfrm>
              <a:off x="3615839" y="491760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sp>
        <p:nvSpPr>
          <p:cNvPr id="33" name="Rectangle 56"/>
          <p:cNvSpPr/>
          <p:nvPr/>
        </p:nvSpPr>
        <p:spPr>
          <a:xfrm>
            <a:off x="1590480" y="2425320"/>
            <a:ext cx="609480"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4" name="Rectangle 57"/>
          <p:cNvSpPr/>
          <p:nvPr/>
        </p:nvSpPr>
        <p:spPr>
          <a:xfrm>
            <a:off x="1599840" y="2133360"/>
            <a:ext cx="609480"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5" name="Rectangle 58"/>
          <p:cNvSpPr/>
          <p:nvPr/>
        </p:nvSpPr>
        <p:spPr>
          <a:xfrm>
            <a:off x="1590480" y="2774520"/>
            <a:ext cx="609480"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6" name="Text Box 59"/>
          <p:cNvSpPr/>
          <p:nvPr/>
        </p:nvSpPr>
        <p:spPr>
          <a:xfrm>
            <a:off x="2213280" y="2286000"/>
            <a:ext cx="1469880" cy="33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Verdana" pitchFamily="34"/>
                <a:ea typeface="ＭＳ Ｐゴシック" pitchFamily="2"/>
                <a:cs typeface="ＭＳ Ｐゴシック" pitchFamily="2"/>
              </a:rPr>
              <a:t>Transactions</a:t>
            </a:r>
          </a:p>
        </p:txBody>
      </p:sp>
      <p:sp>
        <p:nvSpPr>
          <p:cNvPr id="37" name="Text Box 60"/>
          <p:cNvSpPr/>
          <p:nvPr/>
        </p:nvSpPr>
        <p:spPr>
          <a:xfrm>
            <a:off x="2211839" y="1980720"/>
            <a:ext cx="1017359" cy="33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Verdana" pitchFamily="34"/>
                <a:ea typeface="ＭＳ Ｐゴシック" pitchFamily="2"/>
                <a:cs typeface="ＭＳ Ｐゴシック" pitchFamily="2"/>
              </a:rPr>
              <a:t>Security</a:t>
            </a:r>
          </a:p>
        </p:txBody>
      </p:sp>
      <p:sp>
        <p:nvSpPr>
          <p:cNvPr id="38" name="Text Box 61"/>
          <p:cNvSpPr/>
          <p:nvPr/>
        </p:nvSpPr>
        <p:spPr>
          <a:xfrm>
            <a:off x="2211839" y="2590560"/>
            <a:ext cx="981000" cy="33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Verdana" pitchFamily="34"/>
                <a:ea typeface="ＭＳ Ｐゴシック" pitchFamily="2"/>
                <a:cs typeface="ＭＳ Ｐゴシック" pitchFamily="2"/>
              </a:rPr>
              <a:t>Logging</a:t>
            </a:r>
          </a:p>
        </p:txBody>
      </p:sp>
      <p:sp>
        <p:nvSpPr>
          <p:cNvPr id="39" name="Text Box 62"/>
          <p:cNvSpPr/>
          <p:nvPr/>
        </p:nvSpPr>
        <p:spPr>
          <a:xfrm>
            <a:off x="3352320" y="5333760"/>
            <a:ext cx="190512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1" i="0" u="none" strike="noStrike" baseline="0">
                <a:ln>
                  <a:noFill/>
                </a:ln>
                <a:solidFill>
                  <a:srgbClr val="4D4D4D"/>
                </a:solidFill>
                <a:latin typeface="Verdana" pitchFamily="34"/>
                <a:ea typeface="ＭＳ Ｐゴシック" pitchFamily="2"/>
                <a:cs typeface="ＭＳ Ｐゴシック" pitchFamily="2"/>
              </a:rPr>
              <a:t>CustomerService</a:t>
            </a:r>
          </a:p>
        </p:txBody>
      </p:sp>
      <p:sp>
        <p:nvSpPr>
          <p:cNvPr id="40" name="Text Box 63"/>
          <p:cNvSpPr/>
          <p:nvPr/>
        </p:nvSpPr>
        <p:spPr>
          <a:xfrm>
            <a:off x="5409720" y="5333760"/>
            <a:ext cx="20574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1" i="0" u="none" strike="noStrike" baseline="0">
                <a:ln>
                  <a:noFill/>
                </a:ln>
                <a:solidFill>
                  <a:srgbClr val="4D4D4D"/>
                </a:solidFill>
                <a:latin typeface="Verdana" pitchFamily="34"/>
                <a:ea typeface="ＭＳ Ｐゴシック" pitchFamily="2"/>
                <a:cs typeface="ＭＳ Ｐゴシック" pitchFamily="2"/>
              </a:rPr>
              <a:t>ReportingService</a:t>
            </a:r>
          </a:p>
        </p:txBody>
      </p:sp>
      <p:grpSp>
        <p:nvGrpSpPr>
          <p:cNvPr id="41" name="Group 8"/>
          <p:cNvGrpSpPr/>
          <p:nvPr/>
        </p:nvGrpSpPr>
        <p:grpSpPr>
          <a:xfrm>
            <a:off x="2800080" y="2187360"/>
            <a:ext cx="3311280" cy="1749240"/>
            <a:chOff x="2800080" y="2187360"/>
            <a:chExt cx="3311280" cy="1749240"/>
          </a:xfrm>
        </p:grpSpPr>
        <p:sp>
          <p:nvSpPr>
            <p:cNvPr id="42" name="Line 9"/>
            <p:cNvSpPr/>
            <p:nvPr/>
          </p:nvSpPr>
          <p:spPr>
            <a:xfrm>
              <a:off x="4376520" y="2769839"/>
              <a:ext cx="1734840" cy="896761"/>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3" name="Line 11"/>
            <p:cNvSpPr/>
            <p:nvPr/>
          </p:nvSpPr>
          <p:spPr>
            <a:xfrm flipH="1">
              <a:off x="2800080" y="2771280"/>
              <a:ext cx="1573199" cy="81756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4" name="Text Box 12"/>
            <p:cNvSpPr/>
            <p:nvPr/>
          </p:nvSpPr>
          <p:spPr>
            <a:xfrm>
              <a:off x="3881159" y="2187360"/>
              <a:ext cx="1007999" cy="58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Times New Roman" pitchFamily="18"/>
                  <a:ea typeface="ＭＳ Ｐゴシック" pitchFamily="2"/>
                  <a:cs typeface="ＭＳ Ｐゴシック" pitchFamily="2"/>
                </a:rPr>
                <a:t>Code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0" u="none" strike="noStrike" baseline="0">
                  <a:ln>
                    <a:noFill/>
                  </a:ln>
                  <a:solidFill>
                    <a:srgbClr val="4D4D4D"/>
                  </a:solidFill>
                  <a:latin typeface="Times New Roman" pitchFamily="18"/>
                  <a:ea typeface="ＭＳ Ｐゴシック" pitchFamily="2"/>
                  <a:cs typeface="ＭＳ Ｐゴシック" pitchFamily="2"/>
                </a:rPr>
                <a:t>scattering</a:t>
              </a:r>
            </a:p>
          </p:txBody>
        </p:sp>
        <p:sp>
          <p:nvSpPr>
            <p:cNvPr id="45" name="Line 10"/>
            <p:cNvSpPr/>
            <p:nvPr/>
          </p:nvSpPr>
          <p:spPr>
            <a:xfrm flipH="1">
              <a:off x="3804840" y="2773080"/>
              <a:ext cx="566640" cy="116352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0" fill="hold">
                                          <p:stCondLst>
                                            <p:cond delay="0"/>
                                          </p:stCondLst>
                                        </p:cTn>
                                        <p:tgtEl>
                                          <p:spTgt spid="28"/>
                                        </p:tgtEl>
                                        <p:attrNameLst>
                                          <p:attrName>style.visibility</p:attrName>
                                        </p:attrNameLst>
                                      </p:cBhvr>
                                      <p:to>
                                        <p:strVal val="visible"/>
                                      </p:to>
                                    </p:set>
                                  </p:childTnLst>
                                </p:cTn>
                              </p:par>
                            </p:childTnLst>
                          </p:cTn>
                        </p:par>
                        <p:par>
                          <p:cTn id="7" fill="hold">
                            <p:stCondLst>
                              <p:cond delay="1"/>
                            </p:stCondLst>
                            <p:childTnLst>
                              <p:par>
                                <p:cTn id="8" presetClass="entr" fill="hold" nodeType="afterEffect">
                                  <p:stCondLst>
                                    <p:cond delay="0"/>
                                  </p:stCondLst>
                                  <p:childTnLst>
                                    <p:set>
                                      <p:cBhvr>
                                        <p:cTn id="9" dur="0" fill="hold">
                                          <p:stCondLst>
                                            <p:cond delay="0"/>
                                          </p:stCondLst>
                                        </p:cTn>
                                        <p:tgtEl>
                                          <p:spTgt spid="34"/>
                                        </p:tgtEl>
                                        <p:attrNameLst>
                                          <p:attrName>style.visibility</p:attrName>
                                        </p:attrNameLst>
                                      </p:cBhvr>
                                      <p:to>
                                        <p:strVal val="visible"/>
                                      </p:to>
                                    </p:set>
                                  </p:childTnLst>
                                </p:cTn>
                              </p:par>
                            </p:childTnLst>
                          </p:cTn>
                        </p:par>
                        <p:par>
                          <p:cTn id="10" fill="hold">
                            <p:stCondLst>
                              <p:cond delay="2"/>
                            </p:stCondLst>
                            <p:childTnLst>
                              <p:par>
                                <p:cTn id="11" presetClass="entr" fill="hold" nodeType="afterEffect">
                                  <p:stCondLst>
                                    <p:cond delay="0"/>
                                  </p:stCondLst>
                                  <p:childTnLst>
                                    <p:set>
                                      <p:cBhvr>
                                        <p:cTn id="12" dur="0"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0" fill="hold">
                                          <p:stCondLst>
                                            <p:cond delay="0"/>
                                          </p:stCondLst>
                                        </p:cTn>
                                        <p:tgtEl>
                                          <p:spTgt spid="7"/>
                                        </p:tgtEl>
                                        <p:attrNameLst>
                                          <p:attrName>style.visibility</p:attrName>
                                        </p:attrNameLst>
                                      </p:cBhvr>
                                      <p:to>
                                        <p:strVal val="visible"/>
                                      </p:to>
                                    </p:set>
                                  </p:childTnLst>
                                </p:cTn>
                              </p:par>
                            </p:childTnLst>
                          </p:cTn>
                        </p:par>
                        <p:par>
                          <p:cTn id="17" fill="hold">
                            <p:stCondLst>
                              <p:cond delay="1"/>
                            </p:stCondLst>
                            <p:childTnLst>
                              <p:par>
                                <p:cTn id="18" presetClass="entr" fill="hold" nodeType="afterEffect">
                                  <p:stCondLst>
                                    <p:cond delay="0"/>
                                  </p:stCondLst>
                                  <p:childTnLst>
                                    <p:set>
                                      <p:cBhvr>
                                        <p:cTn id="19" dur="0" fill="hold">
                                          <p:stCondLst>
                                            <p:cond delay="0"/>
                                          </p:stCondLst>
                                        </p:cTn>
                                        <p:tgtEl>
                                          <p:spTgt spid="36"/>
                                        </p:tgtEl>
                                        <p:attrNameLst>
                                          <p:attrName>style.visibility</p:attrName>
                                        </p:attrNameLst>
                                      </p:cBhvr>
                                      <p:to>
                                        <p:strVal val="visible"/>
                                      </p:to>
                                    </p:set>
                                  </p:childTnLst>
                                </p:cTn>
                              </p:par>
                            </p:childTnLst>
                          </p:cTn>
                        </p:par>
                        <p:par>
                          <p:cTn id="20" fill="hold">
                            <p:stCondLst>
                              <p:cond delay="2"/>
                            </p:stCondLst>
                            <p:childTnLst>
                              <p:par>
                                <p:cTn id="21" presetClass="entr" fill="hold" nodeType="afterEffect">
                                  <p:stCondLst>
                                    <p:cond delay="0"/>
                                  </p:stCondLst>
                                  <p:childTnLst>
                                    <p:set>
                                      <p:cBhvr>
                                        <p:cTn id="22" dur="0"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0" fill="hold">
                                          <p:stCondLst>
                                            <p:cond delay="0"/>
                                          </p:stCondLst>
                                        </p:cTn>
                                        <p:tgtEl>
                                          <p:spTgt spid="21"/>
                                        </p:tgtEl>
                                        <p:attrNameLst>
                                          <p:attrName>style.visibility</p:attrName>
                                        </p:attrNameLst>
                                      </p:cBhvr>
                                      <p:to>
                                        <p:strVal val="visible"/>
                                      </p:to>
                                    </p:set>
                                  </p:childTnLst>
                                </p:cTn>
                              </p:par>
                            </p:childTnLst>
                          </p:cTn>
                        </p:par>
                        <p:par>
                          <p:cTn id="27" fill="hold">
                            <p:stCondLst>
                              <p:cond delay="1"/>
                            </p:stCondLst>
                            <p:childTnLst>
                              <p:par>
                                <p:cTn id="28" presetClass="entr" fill="hold" nodeType="afterEffect">
                                  <p:stCondLst>
                                    <p:cond delay="0"/>
                                  </p:stCondLst>
                                  <p:childTnLst>
                                    <p:set>
                                      <p:cBhvr>
                                        <p:cTn id="29" dur="0" fill="hold">
                                          <p:stCondLst>
                                            <p:cond delay="0"/>
                                          </p:stCondLst>
                                        </p:cTn>
                                        <p:tgtEl>
                                          <p:spTgt spid="35"/>
                                        </p:tgtEl>
                                        <p:attrNameLst>
                                          <p:attrName>style.visibility</p:attrName>
                                        </p:attrNameLst>
                                      </p:cBhvr>
                                      <p:to>
                                        <p:strVal val="visible"/>
                                      </p:to>
                                    </p:set>
                                  </p:childTnLst>
                                </p:cTn>
                              </p:par>
                            </p:childTnLst>
                          </p:cTn>
                        </p:par>
                        <p:par>
                          <p:cTn id="30" fill="hold">
                            <p:stCondLst>
                              <p:cond delay="2"/>
                            </p:stCondLst>
                            <p:childTnLst>
                              <p:par>
                                <p:cTn id="31" presetClass="entr" fill="hold" nodeType="afterEffect">
                                  <p:stCondLst>
                                    <p:cond delay="0"/>
                                  </p:stCondLst>
                                  <p:childTnLst>
                                    <p:set>
                                      <p:cBhvr>
                                        <p:cTn id="32" dur="0"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fill="hold" nodeType="clickEffect">
                                  <p:stCondLst>
                                    <p:cond delay="0"/>
                                  </p:stCondLst>
                                  <p:childTnLst>
                                    <p:set>
                                      <p:cBhvr>
                                        <p:cTn id="36" dur="1" fill="hold">
                                          <p:stCondLst>
                                            <p:cond delay="499"/>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fill="hold" nodeType="clickEffect">
                                  <p:stCondLst>
                                    <p:cond delay="0"/>
                                  </p:stCondLst>
                                  <p:childTnLst>
                                    <p:set>
                                      <p:cBhvr>
                                        <p:cTn id="4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name="Aspect Oriented Programming (AOP)">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Aspect Oriented Programming (AOP)</a:t>
            </a:r>
          </a:p>
        </p:txBody>
      </p:sp>
      <p:sp>
        <p:nvSpPr>
          <p:cNvPr id="3" name="Text Placeholder 2"/>
          <p:cNvSpPr txBox="1">
            <a:spLocks noGrp="1"/>
          </p:cNvSpPr>
          <p:nvPr>
            <p:ph type="body" idx="4294967295"/>
          </p:nvPr>
        </p:nvSpPr>
        <p:spPr>
          <a:xfrm>
            <a:off x="627840" y="1676160"/>
            <a:ext cx="7867800" cy="164772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Aspect-Oriented Programming (AOP) enables modularization of cross-cutting concerns</a:t>
            </a:r>
          </a:p>
          <a:p>
            <a:pPr lvl="1"/>
            <a:r>
              <a:rPr lang="en-US">
                <a:latin typeface="" pitchFamily="16"/>
              </a:rPr>
              <a:t>To avoid tangling</a:t>
            </a:r>
          </a:p>
          <a:p>
            <a:pPr lvl="1"/>
            <a:r>
              <a:rPr lang="en-US">
                <a:latin typeface="" pitchFamily="16"/>
              </a:rPr>
              <a:t>To eliminate scattering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name="How AOP Work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How AOP Works</a:t>
            </a:r>
          </a:p>
        </p:txBody>
      </p:sp>
      <p:sp>
        <p:nvSpPr>
          <p:cNvPr id="3" name="Text Placeholder 2"/>
          <p:cNvSpPr txBox="1">
            <a:spLocks noGrp="1"/>
          </p:cNvSpPr>
          <p:nvPr>
            <p:ph type="body" idx="4294967295"/>
          </p:nvPr>
        </p:nvSpPr>
        <p:spPr>
          <a:xfrm>
            <a:off x="457200" y="1600200"/>
            <a:ext cx="8229600" cy="257651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Implement your mainline application logic</a:t>
            </a:r>
          </a:p>
          <a:p>
            <a:pPr lvl="1"/>
            <a:r>
              <a:rPr lang="en-US">
                <a:latin typeface="" pitchFamily="16"/>
              </a:rPr>
              <a:t>Focusing on the core problem</a:t>
            </a:r>
          </a:p>
          <a:p>
            <a:pPr lvl="0"/>
            <a:r>
              <a:rPr lang="en-US">
                <a:latin typeface="" pitchFamily="16"/>
              </a:rPr>
              <a:t>Write aspects to implement your cross-cutting concerns</a:t>
            </a:r>
          </a:p>
          <a:p>
            <a:pPr lvl="1"/>
            <a:r>
              <a:rPr lang="en-US">
                <a:latin typeface="" pitchFamily="16"/>
              </a:rPr>
              <a:t>Spring provides many aspects out-of-the-box</a:t>
            </a:r>
          </a:p>
          <a:p>
            <a:pPr lvl="0"/>
            <a:r>
              <a:rPr lang="en-US">
                <a:latin typeface="" pitchFamily="16"/>
              </a:rPr>
              <a:t>Weave the aspects into your application</a:t>
            </a:r>
          </a:p>
          <a:p>
            <a:pPr lvl="1"/>
            <a:r>
              <a:rPr lang="en-US">
                <a:latin typeface="" pitchFamily="16"/>
              </a:rPr>
              <a:t>Adding the cross-cutting behaviours to the right places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name="System Evolution: AOP base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System Evolution: AOP based</a:t>
            </a:r>
          </a:p>
        </p:txBody>
      </p:sp>
      <p:grpSp>
        <p:nvGrpSpPr>
          <p:cNvPr id="3" name="Group 3"/>
          <p:cNvGrpSpPr/>
          <p:nvPr/>
        </p:nvGrpSpPr>
        <p:grpSpPr>
          <a:xfrm>
            <a:off x="3504959" y="4266720"/>
            <a:ext cx="1538280" cy="1637639"/>
            <a:chOff x="3504959" y="4266720"/>
            <a:chExt cx="1538280" cy="1637639"/>
          </a:xfrm>
        </p:grpSpPr>
        <p:sp>
          <p:nvSpPr>
            <p:cNvPr id="4" name="Rectangle 4"/>
            <p:cNvSpPr/>
            <p:nvPr/>
          </p:nvSpPr>
          <p:spPr>
            <a:xfrm>
              <a:off x="3908520" y="4266720"/>
              <a:ext cx="731519" cy="109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 Box 5"/>
            <p:cNvSpPr/>
            <p:nvPr/>
          </p:nvSpPr>
          <p:spPr>
            <a:xfrm>
              <a:off x="3504959" y="5384160"/>
              <a:ext cx="1538280" cy="5201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Times New Roman" pitchFamily="18"/>
                  <a:ea typeface="ＭＳ Ｐゴシック" pitchFamily="2"/>
                  <a:cs typeface="ＭＳ Ｐゴシック" pitchFamily="2"/>
                </a:rPr>
                <a:t>Transaction</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Times New Roman" pitchFamily="18"/>
                  <a:ea typeface="ＭＳ Ｐゴシック" pitchFamily="2"/>
                  <a:cs typeface="ＭＳ Ｐゴシック" pitchFamily="2"/>
                </a:rPr>
                <a:t>Aspect</a:t>
              </a:r>
            </a:p>
          </p:txBody>
        </p:sp>
      </p:grpSp>
      <p:grpSp>
        <p:nvGrpSpPr>
          <p:cNvPr id="6" name="Group 6"/>
          <p:cNvGrpSpPr/>
          <p:nvPr/>
        </p:nvGrpSpPr>
        <p:grpSpPr>
          <a:xfrm>
            <a:off x="1676160" y="4266720"/>
            <a:ext cx="1498319" cy="1637639"/>
            <a:chOff x="1676160" y="4266720"/>
            <a:chExt cx="1498319" cy="1637639"/>
          </a:xfrm>
        </p:grpSpPr>
        <p:sp>
          <p:nvSpPr>
            <p:cNvPr id="7" name="Rectangle 7"/>
            <p:cNvSpPr/>
            <p:nvPr/>
          </p:nvSpPr>
          <p:spPr>
            <a:xfrm>
              <a:off x="2058480" y="4266720"/>
              <a:ext cx="731880" cy="109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 Box 8"/>
            <p:cNvSpPr/>
            <p:nvPr/>
          </p:nvSpPr>
          <p:spPr>
            <a:xfrm>
              <a:off x="1676160" y="5384160"/>
              <a:ext cx="1498319" cy="5201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Times New Roman" pitchFamily="18"/>
                  <a:ea typeface="ＭＳ Ｐゴシック" pitchFamily="2"/>
                  <a:cs typeface="ＭＳ Ｐゴシック" pitchFamily="2"/>
                </a:rPr>
                <a:t>Security</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Times New Roman" pitchFamily="18"/>
                  <a:ea typeface="ＭＳ Ｐゴシック" pitchFamily="2"/>
                  <a:cs typeface="ＭＳ Ｐゴシック" pitchFamily="2"/>
                </a:rPr>
                <a:t>Aspect</a:t>
              </a:r>
            </a:p>
          </p:txBody>
        </p:sp>
      </p:grpSp>
      <p:sp>
        <p:nvSpPr>
          <p:cNvPr id="9" name="Rectangle 9"/>
          <p:cNvSpPr/>
          <p:nvPr/>
        </p:nvSpPr>
        <p:spPr>
          <a:xfrm>
            <a:off x="1525320" y="1630079"/>
            <a:ext cx="1371599" cy="201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Rectangle 10"/>
          <p:cNvSpPr/>
          <p:nvPr/>
        </p:nvSpPr>
        <p:spPr>
          <a:xfrm>
            <a:off x="3622320" y="1630079"/>
            <a:ext cx="1371599" cy="201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Rectangle 11"/>
          <p:cNvSpPr/>
          <p:nvPr/>
        </p:nvSpPr>
        <p:spPr>
          <a:xfrm>
            <a:off x="5719320" y="1630079"/>
            <a:ext cx="1371599" cy="201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Text Box 12"/>
          <p:cNvSpPr/>
          <p:nvPr/>
        </p:nvSpPr>
        <p:spPr>
          <a:xfrm>
            <a:off x="1804680" y="3647879"/>
            <a:ext cx="762120" cy="396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nvGrpSpPr>
          <p:cNvPr id="13" name="Group 19"/>
          <p:cNvGrpSpPr/>
          <p:nvPr/>
        </p:nvGrpSpPr>
        <p:grpSpPr>
          <a:xfrm>
            <a:off x="5409720" y="4308120"/>
            <a:ext cx="1498319" cy="1637639"/>
            <a:chOff x="5409720" y="4308120"/>
            <a:chExt cx="1498319" cy="1637639"/>
          </a:xfrm>
        </p:grpSpPr>
        <p:sp>
          <p:nvSpPr>
            <p:cNvPr id="14" name="Rectangle 20"/>
            <p:cNvSpPr/>
            <p:nvPr/>
          </p:nvSpPr>
          <p:spPr>
            <a:xfrm>
              <a:off x="5792039" y="4308120"/>
              <a:ext cx="731880" cy="109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9999"/>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Text Box 21"/>
            <p:cNvSpPr/>
            <p:nvPr/>
          </p:nvSpPr>
          <p:spPr>
            <a:xfrm>
              <a:off x="5409720" y="5425560"/>
              <a:ext cx="1498319" cy="5201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Times New Roman" pitchFamily="18"/>
                  <a:ea typeface="ＭＳ Ｐゴシック" pitchFamily="2"/>
                  <a:cs typeface="ＭＳ Ｐゴシック" pitchFamily="2"/>
                </a:rPr>
                <a:t>Logging</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0" i="0" u="none" strike="noStrike" baseline="0">
                  <a:ln>
                    <a:noFill/>
                  </a:ln>
                  <a:solidFill>
                    <a:srgbClr val="4D4D4D"/>
                  </a:solidFill>
                  <a:latin typeface="Times New Roman" pitchFamily="18"/>
                  <a:ea typeface="ＭＳ Ｐゴシック" pitchFamily="2"/>
                  <a:cs typeface="ＭＳ Ｐゴシック" pitchFamily="2"/>
                </a:rPr>
                <a:t>Aspect</a:t>
              </a:r>
            </a:p>
          </p:txBody>
        </p:sp>
      </p:grpSp>
      <p:sp>
        <p:nvSpPr>
          <p:cNvPr id="16" name="Text Box 22"/>
          <p:cNvSpPr/>
          <p:nvPr/>
        </p:nvSpPr>
        <p:spPr>
          <a:xfrm>
            <a:off x="1294920" y="3657600"/>
            <a:ext cx="18288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1" i="0" u="none" strike="noStrike" baseline="0">
                <a:ln>
                  <a:noFill/>
                </a:ln>
                <a:solidFill>
                  <a:srgbClr val="4D4D4D"/>
                </a:solidFill>
                <a:latin typeface="Verdana" pitchFamily="34"/>
                <a:ea typeface="ＭＳ Ｐゴシック" pitchFamily="2"/>
                <a:cs typeface="ＭＳ Ｐゴシック" pitchFamily="2"/>
              </a:rPr>
              <a:t>BankService</a:t>
            </a:r>
          </a:p>
        </p:txBody>
      </p:sp>
      <p:sp>
        <p:nvSpPr>
          <p:cNvPr id="17" name="Text Box 23"/>
          <p:cNvSpPr/>
          <p:nvPr/>
        </p:nvSpPr>
        <p:spPr>
          <a:xfrm>
            <a:off x="3352320" y="3657600"/>
            <a:ext cx="190512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1" i="0" u="none" strike="noStrike" baseline="0">
                <a:ln>
                  <a:noFill/>
                </a:ln>
                <a:solidFill>
                  <a:srgbClr val="4D4D4D"/>
                </a:solidFill>
                <a:latin typeface="Verdana" pitchFamily="34"/>
                <a:ea typeface="ＭＳ Ｐゴシック" pitchFamily="2"/>
                <a:cs typeface="ＭＳ Ｐゴシック" pitchFamily="2"/>
              </a:rPr>
              <a:t>CustomerService</a:t>
            </a:r>
          </a:p>
        </p:txBody>
      </p:sp>
      <p:sp>
        <p:nvSpPr>
          <p:cNvPr id="18" name="Text Box 24"/>
          <p:cNvSpPr/>
          <p:nvPr/>
        </p:nvSpPr>
        <p:spPr>
          <a:xfrm>
            <a:off x="5409720" y="3657600"/>
            <a:ext cx="20574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400" b="1" i="0" u="none" strike="noStrike" baseline="0">
                <a:ln>
                  <a:noFill/>
                </a:ln>
                <a:solidFill>
                  <a:srgbClr val="4D4D4D"/>
                </a:solidFill>
                <a:latin typeface="Verdana" pitchFamily="34"/>
                <a:ea typeface="ＭＳ Ｐゴシック" pitchFamily="2"/>
                <a:cs typeface="ＭＳ Ｐゴシック" pitchFamily="2"/>
              </a:rPr>
              <a:t>ReportingService</a:t>
            </a:r>
          </a:p>
        </p:txBody>
      </p:sp>
      <p:grpSp>
        <p:nvGrpSpPr>
          <p:cNvPr id="19" name="Group 25"/>
          <p:cNvGrpSpPr/>
          <p:nvPr/>
        </p:nvGrpSpPr>
        <p:grpSpPr>
          <a:xfrm>
            <a:off x="1523520" y="1926719"/>
            <a:ext cx="5565599" cy="1054081"/>
            <a:chOff x="1523520" y="1926719"/>
            <a:chExt cx="5565599" cy="1054081"/>
          </a:xfrm>
        </p:grpSpPr>
        <p:sp>
          <p:nvSpPr>
            <p:cNvPr id="20" name="Rectangle 26"/>
            <p:cNvSpPr/>
            <p:nvPr/>
          </p:nvSpPr>
          <p:spPr>
            <a:xfrm>
              <a:off x="1523520" y="1926719"/>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1" name="Rectangle 27"/>
            <p:cNvSpPr/>
            <p:nvPr/>
          </p:nvSpPr>
          <p:spPr>
            <a:xfrm>
              <a:off x="5717520" y="199800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2" name="Rectangle 28"/>
            <p:cNvSpPr/>
            <p:nvPr/>
          </p:nvSpPr>
          <p:spPr>
            <a:xfrm>
              <a:off x="3620520" y="22633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3" name="Rectangle 29"/>
            <p:cNvSpPr/>
            <p:nvPr/>
          </p:nvSpPr>
          <p:spPr>
            <a:xfrm>
              <a:off x="1523520" y="290448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4" name="Rectangle 30"/>
            <p:cNvSpPr/>
            <p:nvPr/>
          </p:nvSpPr>
          <p:spPr>
            <a:xfrm>
              <a:off x="3620520" y="26665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5" name="Rectangle 31"/>
            <p:cNvSpPr/>
            <p:nvPr/>
          </p:nvSpPr>
          <p:spPr>
            <a:xfrm>
              <a:off x="5716080" y="269172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66FF"/>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grpSp>
        <p:nvGrpSpPr>
          <p:cNvPr id="26" name="Group 32"/>
          <p:cNvGrpSpPr/>
          <p:nvPr/>
        </p:nvGrpSpPr>
        <p:grpSpPr>
          <a:xfrm>
            <a:off x="1523520" y="2085480"/>
            <a:ext cx="5565599" cy="1197000"/>
            <a:chOff x="1523520" y="2085480"/>
            <a:chExt cx="5565599" cy="1197000"/>
          </a:xfrm>
        </p:grpSpPr>
        <p:sp>
          <p:nvSpPr>
            <p:cNvPr id="27" name="Rectangle 33"/>
            <p:cNvSpPr/>
            <p:nvPr/>
          </p:nvSpPr>
          <p:spPr>
            <a:xfrm>
              <a:off x="3620520" y="251892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8" name="Rectangle 34"/>
            <p:cNvSpPr/>
            <p:nvPr/>
          </p:nvSpPr>
          <p:spPr>
            <a:xfrm>
              <a:off x="5717520" y="261576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9" name="Rectangle 35"/>
            <p:cNvSpPr/>
            <p:nvPr/>
          </p:nvSpPr>
          <p:spPr>
            <a:xfrm>
              <a:off x="1523520" y="320616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0" name="Rectangle 36"/>
            <p:cNvSpPr/>
            <p:nvPr/>
          </p:nvSpPr>
          <p:spPr>
            <a:xfrm>
              <a:off x="3619080" y="208548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1" name="Rectangle 37"/>
            <p:cNvSpPr/>
            <p:nvPr/>
          </p:nvSpPr>
          <p:spPr>
            <a:xfrm>
              <a:off x="1531439" y="2564639"/>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2" name="Rectangle 38"/>
            <p:cNvSpPr/>
            <p:nvPr/>
          </p:nvSpPr>
          <p:spPr>
            <a:xfrm>
              <a:off x="3614040" y="298872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grpSp>
        <p:nvGrpSpPr>
          <p:cNvPr id="33" name="Group 39"/>
          <p:cNvGrpSpPr/>
          <p:nvPr/>
        </p:nvGrpSpPr>
        <p:grpSpPr>
          <a:xfrm>
            <a:off x="1523520" y="1904760"/>
            <a:ext cx="5565599" cy="1433520"/>
            <a:chOff x="1523520" y="1904760"/>
            <a:chExt cx="5565599" cy="1433520"/>
          </a:xfrm>
        </p:grpSpPr>
        <p:sp>
          <p:nvSpPr>
            <p:cNvPr id="34" name="Rectangle 40"/>
            <p:cNvSpPr/>
            <p:nvPr/>
          </p:nvSpPr>
          <p:spPr>
            <a:xfrm>
              <a:off x="1523520" y="229536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5" name="Rectangle 41"/>
            <p:cNvSpPr/>
            <p:nvPr/>
          </p:nvSpPr>
          <p:spPr>
            <a:xfrm>
              <a:off x="5717520" y="2349360"/>
              <a:ext cx="1371599" cy="7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6" name="Rectangle 42"/>
            <p:cNvSpPr/>
            <p:nvPr/>
          </p:nvSpPr>
          <p:spPr>
            <a:xfrm>
              <a:off x="3620520" y="190476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7" name="Rectangle 43"/>
            <p:cNvSpPr/>
            <p:nvPr/>
          </p:nvSpPr>
          <p:spPr>
            <a:xfrm>
              <a:off x="3614040" y="3261960"/>
              <a:ext cx="1371599" cy="7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9900"/>
            </a:solidFill>
            <a:ln w="9360">
              <a:solidFill>
                <a:srgbClr val="000000"/>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grpSp>
        <p:nvGrpSpPr>
          <p:cNvPr id="38" name="Group 58"/>
          <p:cNvGrpSpPr/>
          <p:nvPr/>
        </p:nvGrpSpPr>
        <p:grpSpPr>
          <a:xfrm>
            <a:off x="2361600" y="1980360"/>
            <a:ext cx="4115160" cy="2286360"/>
            <a:chOff x="2361600" y="1980360"/>
            <a:chExt cx="4115160" cy="2286360"/>
          </a:xfrm>
        </p:grpSpPr>
        <p:sp>
          <p:nvSpPr>
            <p:cNvPr id="39" name="Line 44"/>
            <p:cNvSpPr/>
            <p:nvPr/>
          </p:nvSpPr>
          <p:spPr>
            <a:xfrm flipH="1" flipV="1">
              <a:off x="2361600" y="2361600"/>
              <a:ext cx="75960" cy="190476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0" name="Line 45"/>
            <p:cNvSpPr/>
            <p:nvPr/>
          </p:nvSpPr>
          <p:spPr>
            <a:xfrm flipV="1">
              <a:off x="2590560" y="3352320"/>
              <a:ext cx="1447559" cy="91440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1" name="Line 46"/>
            <p:cNvSpPr/>
            <p:nvPr/>
          </p:nvSpPr>
          <p:spPr>
            <a:xfrm flipV="1">
              <a:off x="2514240" y="1980720"/>
              <a:ext cx="1447920" cy="228600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2" name="Line 48"/>
            <p:cNvSpPr/>
            <p:nvPr/>
          </p:nvSpPr>
          <p:spPr>
            <a:xfrm flipV="1">
              <a:off x="2590560" y="2437920"/>
              <a:ext cx="3733560" cy="182880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3" name="Line 49"/>
            <p:cNvSpPr/>
            <p:nvPr/>
          </p:nvSpPr>
          <p:spPr>
            <a:xfrm flipV="1">
              <a:off x="4266720" y="2742480"/>
              <a:ext cx="2057400" cy="152388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4" name="Line 50"/>
            <p:cNvSpPr/>
            <p:nvPr/>
          </p:nvSpPr>
          <p:spPr>
            <a:xfrm flipV="1">
              <a:off x="4266720" y="2057039"/>
              <a:ext cx="2057400" cy="2209681"/>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5" name="Line 51"/>
            <p:cNvSpPr/>
            <p:nvPr/>
          </p:nvSpPr>
          <p:spPr>
            <a:xfrm flipV="1">
              <a:off x="4266720" y="2742480"/>
              <a:ext cx="0" cy="152388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6" name="Line 52"/>
            <p:cNvSpPr/>
            <p:nvPr/>
          </p:nvSpPr>
          <p:spPr>
            <a:xfrm flipV="1">
              <a:off x="4266720" y="2361600"/>
              <a:ext cx="381240" cy="190476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7" name="Line 53"/>
            <p:cNvSpPr/>
            <p:nvPr/>
          </p:nvSpPr>
          <p:spPr>
            <a:xfrm flipH="1" flipV="1">
              <a:off x="2590560" y="2971440"/>
              <a:ext cx="1676160" cy="129528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8" name="Line 54"/>
            <p:cNvSpPr/>
            <p:nvPr/>
          </p:nvSpPr>
          <p:spPr>
            <a:xfrm flipH="1" flipV="1">
              <a:off x="2590560" y="1980360"/>
              <a:ext cx="1676160" cy="2210039"/>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9" name="Line 55"/>
            <p:cNvSpPr/>
            <p:nvPr/>
          </p:nvSpPr>
          <p:spPr>
            <a:xfrm flipV="1">
              <a:off x="6171840" y="2666160"/>
              <a:ext cx="304920" cy="160020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0" name="Line 56"/>
            <p:cNvSpPr/>
            <p:nvPr/>
          </p:nvSpPr>
          <p:spPr>
            <a:xfrm flipH="1" flipV="1">
              <a:off x="4723920" y="3047760"/>
              <a:ext cx="1447920" cy="121896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1" name="Line 57"/>
            <p:cNvSpPr/>
            <p:nvPr/>
          </p:nvSpPr>
          <p:spPr>
            <a:xfrm flipH="1" flipV="1">
              <a:off x="2742480" y="3276000"/>
              <a:ext cx="3429000" cy="990360"/>
            </a:xfrm>
            <a:prstGeom prst="line">
              <a:avLst/>
            </a:prstGeom>
            <a:noFill/>
            <a:ln w="936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Class="entr"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Class="entr"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Class="entr"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name="Leading AOP Technologie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Leading AOP Technologies</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AspectJ</a:t>
            </a:r>
          </a:p>
          <a:p>
            <a:pPr lvl="1"/>
            <a:r>
              <a:rPr lang="en-US">
                <a:latin typeface="" pitchFamily="16"/>
              </a:rPr>
              <a:t>Original AOP technology (first version in 1995)</a:t>
            </a:r>
          </a:p>
          <a:p>
            <a:pPr lvl="1"/>
            <a:r>
              <a:rPr lang="en-US">
                <a:latin typeface="" pitchFamily="16"/>
              </a:rPr>
              <a:t>A full-blown Aspect Oriented Programming language</a:t>
            </a:r>
          </a:p>
          <a:p>
            <a:pPr lvl="2"/>
            <a:r>
              <a:rPr lang="en-US">
                <a:latin typeface="" pitchFamily="16"/>
              </a:rPr>
              <a:t>Uses byte code modification for aspect weaving</a:t>
            </a:r>
          </a:p>
          <a:p>
            <a:pPr lvl="0"/>
            <a:r>
              <a:rPr lang="en-US">
                <a:latin typeface="" pitchFamily="16"/>
              </a:rPr>
              <a:t>Spring AOP</a:t>
            </a:r>
          </a:p>
          <a:p>
            <a:pPr lvl="1"/>
            <a:r>
              <a:rPr lang="en-US">
                <a:latin typeface="" pitchFamily="16"/>
              </a:rPr>
              <a:t>Java-based AOP framework with AspectJ integration</a:t>
            </a:r>
          </a:p>
          <a:p>
            <a:pPr lvl="2"/>
            <a:r>
              <a:rPr lang="en-US">
                <a:latin typeface="" pitchFamily="16"/>
              </a:rPr>
              <a:t>Uses dynamic proxies for aspect weaving</a:t>
            </a:r>
          </a:p>
          <a:p>
            <a:pPr lvl="1"/>
            <a:r>
              <a:rPr lang="en-US">
                <a:latin typeface="" pitchFamily="16"/>
              </a:rPr>
              <a:t>Focuses on using AOP to solve enterprise problems</a:t>
            </a:r>
          </a:p>
          <a:p>
            <a:pPr lvl="1"/>
            <a:r>
              <a:rPr lang="en-US">
                <a:latin typeface="" pitchFamily="16"/>
              </a:rPr>
              <a:t>The focus of this session</a:t>
            </a:r>
          </a:p>
        </p:txBody>
      </p:sp>
      <p:grpSp>
        <p:nvGrpSpPr>
          <p:cNvPr id="4" name="Group 3"/>
          <p:cNvGrpSpPr/>
          <p:nvPr/>
        </p:nvGrpSpPr>
        <p:grpSpPr>
          <a:xfrm>
            <a:off x="384120" y="5538240"/>
            <a:ext cx="8330400" cy="635760"/>
            <a:chOff x="384120" y="5538240"/>
            <a:chExt cx="8330400" cy="635760"/>
          </a:xfrm>
        </p:grpSpPr>
        <p:sp>
          <p:nvSpPr>
            <p:cNvPr id="5" name="Freeform 4"/>
            <p:cNvSpPr/>
            <p:nvPr/>
          </p:nvSpPr>
          <p:spPr>
            <a:xfrm>
              <a:off x="384120" y="5538240"/>
              <a:ext cx="833040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3">
              <a:lum/>
              <a:alphaModFix/>
            </a:blip>
            <a:srcRect/>
            <a:stretch>
              <a:fillRect/>
            </a:stretch>
          </p:blipFill>
          <p:spPr>
            <a:xfrm>
              <a:off x="598680" y="5644800"/>
              <a:ext cx="426240" cy="385560"/>
            </a:xfrm>
            <a:prstGeom prst="rect">
              <a:avLst/>
            </a:prstGeom>
            <a:noFill/>
            <a:ln>
              <a:noFill/>
            </a:ln>
          </p:spPr>
        </p:pic>
        <p:sp>
          <p:nvSpPr>
            <p:cNvPr id="7" name="TextBox 6"/>
            <p:cNvSpPr txBox="1"/>
            <p:nvPr/>
          </p:nvSpPr>
          <p:spPr>
            <a:xfrm>
              <a:off x="426960" y="5545800"/>
              <a:ext cx="8112960" cy="628200"/>
            </a:xfrm>
            <a:prstGeom prst="rect">
              <a:avLst/>
            </a:prstGeom>
            <a:noFill/>
            <a:ln>
              <a:noFill/>
            </a:ln>
          </p:spPr>
          <p:txBody>
            <a:bodyPr vert="horz" wrap="none" lIns="90000" tIns="45000" rIns="90000" bIns="45000"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See:  </a:t>
              </a:r>
              <a:r>
                <a:rPr lang="en-US" sz="1800" b="0" i="0" u="none" strike="noStrike" baseline="0">
                  <a:ln>
                    <a:noFill/>
                  </a:ln>
                  <a:solidFill>
                    <a:srgbClr val="4D4D4D"/>
                  </a:solidFill>
                  <a:latin typeface="Arial" pitchFamily="34"/>
                  <a:ea typeface="Helvetica" pitchFamily="34"/>
                  <a:cs typeface="Helvetica" pitchFamily="34"/>
                  <a:hlinkClick r:id="rId4"/>
                </a:rPr>
                <a:t>Spring Framework Reference – Aspect Oriented Programming</a:t>
              </a:r>
            </a:p>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400" b="0" i="0" u="none" strike="noStrike" baseline="0">
                  <a:ln>
                    <a:noFill/>
                  </a:ln>
                  <a:solidFill>
                    <a:srgbClr val="4D4D4D"/>
                  </a:solidFill>
                  <a:latin typeface="Arial" pitchFamily="34"/>
                  <a:ea typeface="Helvetica" pitchFamily="34"/>
                  <a:cs typeface="Helvetica" pitchFamily="34"/>
                </a:rPr>
                <a:t>https://docs.spring.io/spring/docs/current/spring-framework-reference/core.html#aop</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311003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Problem Does AOP Solve?</a:t>
            </a:r>
          </a:p>
          <a:p>
            <a:pPr lvl="0"/>
            <a:r>
              <a:rPr lang="en-US" b="1">
                <a:latin typeface="" pitchFamily="16"/>
              </a:rPr>
              <a:t>Core AOP Concepts</a:t>
            </a:r>
          </a:p>
          <a:p>
            <a:pPr lvl="0"/>
            <a:r>
              <a:rPr lang="en-US">
                <a:latin typeface="" pitchFamily="16"/>
              </a:rPr>
              <a:t>Quick Start</a:t>
            </a:r>
          </a:p>
          <a:p>
            <a:pPr lvl="0"/>
            <a:r>
              <a:rPr lang="en-US">
                <a:latin typeface="" pitchFamily="16"/>
              </a:rPr>
              <a:t>Defining Pointcuts</a:t>
            </a:r>
          </a:p>
          <a:p>
            <a:pPr lvl="0"/>
            <a:r>
              <a:rPr lang="en-US">
                <a:latin typeface="" pitchFamily="16"/>
              </a:rPr>
              <a:t>Implementing Advice</a:t>
            </a:r>
          </a:p>
          <a:p>
            <a:pPr lvl="0"/>
            <a:r>
              <a:rPr lang="en-US">
                <a:latin typeface="" pitchFamily="16"/>
              </a:rPr>
              <a:t>Lab</a:t>
            </a:r>
          </a:p>
          <a:p>
            <a:pPr lvl="0"/>
            <a:r>
              <a:rPr lang="en-US">
                <a:latin typeface="" pitchFamily="16"/>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name="Core AOP Concept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4320"/>
            <a:ext cx="8229600" cy="8229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Core AOP Concepts</a:t>
            </a:r>
          </a:p>
        </p:txBody>
      </p:sp>
      <p:sp>
        <p:nvSpPr>
          <p:cNvPr id="3" name="Text Placeholder 2"/>
          <p:cNvSpPr txBox="1">
            <a:spLocks noGrp="1"/>
          </p:cNvSpPr>
          <p:nvPr>
            <p:ph type="body" idx="4294967295"/>
          </p:nvPr>
        </p:nvSpPr>
        <p:spPr>
          <a:xfrm>
            <a:off x="457200" y="1312200"/>
            <a:ext cx="8229600" cy="461736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Join Point</a:t>
            </a:r>
          </a:p>
          <a:p>
            <a:pPr lvl="1"/>
            <a:r>
              <a:rPr lang="en-US">
                <a:latin typeface="" pitchFamily="16"/>
              </a:rPr>
              <a:t>A point in the execution of a program such as a method call or exception thrown</a:t>
            </a:r>
          </a:p>
          <a:p>
            <a:pPr lvl="0"/>
            <a:r>
              <a:rPr lang="en-US">
                <a:latin typeface="" pitchFamily="16"/>
              </a:rPr>
              <a:t>Pointcut</a:t>
            </a:r>
          </a:p>
          <a:p>
            <a:pPr lvl="1"/>
            <a:r>
              <a:rPr lang="en-US">
                <a:latin typeface="" pitchFamily="16"/>
              </a:rPr>
              <a:t>An expression that selects one or more Join Points</a:t>
            </a:r>
          </a:p>
          <a:p>
            <a:pPr lvl="0"/>
            <a:r>
              <a:rPr lang="en-US">
                <a:latin typeface="" pitchFamily="16"/>
              </a:rPr>
              <a:t>Advice</a:t>
            </a:r>
          </a:p>
          <a:p>
            <a:pPr lvl="1"/>
            <a:r>
              <a:rPr lang="en-US">
                <a:latin typeface="" pitchFamily="16"/>
              </a:rPr>
              <a:t>Code to be executed at each selected Join Point</a:t>
            </a:r>
          </a:p>
          <a:p>
            <a:pPr lvl="0"/>
            <a:r>
              <a:rPr lang="en-US">
                <a:latin typeface="" pitchFamily="16"/>
              </a:rPr>
              <a:t>Aspect</a:t>
            </a:r>
          </a:p>
          <a:p>
            <a:pPr lvl="1"/>
            <a:r>
              <a:rPr lang="en-US">
                <a:latin typeface="" pitchFamily="16"/>
              </a:rPr>
              <a:t>A module that encapsulates pointcuts and advice</a:t>
            </a:r>
          </a:p>
          <a:p>
            <a:pPr lvl="0"/>
            <a:r>
              <a:rPr lang="en-US">
                <a:latin typeface="" pitchFamily="16"/>
              </a:rPr>
              <a:t>Weaving</a:t>
            </a:r>
          </a:p>
          <a:p>
            <a:pPr lvl="1"/>
            <a:r>
              <a:rPr lang="en-US">
                <a:latin typeface="" pitchFamily="16"/>
              </a:rPr>
              <a:t>Technique by which aspects are combined with main code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Core AOP Concepts: Proxy</a:t>
            </a:r>
          </a:p>
        </p:txBody>
      </p:sp>
      <p:sp>
        <p:nvSpPr>
          <p:cNvPr id="3" name="Text Placeholder 2"/>
          <p:cNvSpPr txBox="1">
            <a:spLocks noGrp="1"/>
          </p:cNvSpPr>
          <p:nvPr>
            <p:ph type="body" idx="4294967295"/>
          </p:nvPr>
        </p:nvSpPr>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Proxy</a:t>
            </a:r>
          </a:p>
          <a:p>
            <a:pPr lvl="1"/>
            <a:r>
              <a:rPr lang="en-US">
                <a:latin typeface="" pitchFamily="16"/>
              </a:rPr>
              <a:t>Someone who stands </a:t>
            </a:r>
            <a:r>
              <a:rPr lang="en-US" i="1">
                <a:latin typeface="" pitchFamily="16"/>
              </a:rPr>
              <a:t>in place of  </a:t>
            </a:r>
            <a:r>
              <a:rPr lang="en-US">
                <a:latin typeface="" pitchFamily="16"/>
              </a:rPr>
              <a:t>someone else</a:t>
            </a:r>
          </a:p>
          <a:p>
            <a:pPr lvl="2"/>
            <a:r>
              <a:rPr lang="en-US">
                <a:latin typeface="" pitchFamily="16"/>
              </a:rPr>
              <a:t>Such as at an auction or an official meeting</a:t>
            </a:r>
          </a:p>
          <a:p>
            <a:pPr lvl="1"/>
            <a:r>
              <a:rPr lang="en-US">
                <a:latin typeface="" pitchFamily="16"/>
              </a:rPr>
              <a:t>Web-proxy</a:t>
            </a:r>
          </a:p>
          <a:p>
            <a:pPr lvl="2"/>
            <a:r>
              <a:rPr lang="en-US">
                <a:latin typeface="" pitchFamily="16"/>
              </a:rPr>
              <a:t>Allows access through company firewall</a:t>
            </a:r>
          </a:p>
          <a:p>
            <a:pPr lvl="1"/>
            <a:endParaRPr lang="en-US">
              <a:latin typeface="" pitchFamily="16"/>
            </a:endParaRPr>
          </a:p>
          <a:p>
            <a:pPr lvl="0"/>
            <a:r>
              <a:rPr lang="en-US">
                <a:latin typeface="" pitchFamily="16"/>
              </a:rPr>
              <a:t>In AOP</a:t>
            </a:r>
          </a:p>
          <a:p>
            <a:pPr lvl="1"/>
            <a:r>
              <a:rPr lang="en-US">
                <a:latin typeface="" pitchFamily="16"/>
              </a:rPr>
              <a:t>The “woven” class that stands </a:t>
            </a:r>
            <a:r>
              <a:rPr lang="en-US" i="1">
                <a:latin typeface="" pitchFamily="16"/>
              </a:rPr>
              <a:t>in place of  </a:t>
            </a:r>
            <a:r>
              <a:rPr lang="en-US">
                <a:latin typeface="" pitchFamily="16"/>
              </a:rPr>
              <a:t>your original</a:t>
            </a:r>
          </a:p>
          <a:p>
            <a:pPr lvl="2"/>
            <a:r>
              <a:rPr lang="en-US">
                <a:latin typeface="" pitchFamily="16"/>
              </a:rPr>
              <a:t>With extra behavior (Aspect) added (</a:t>
            </a:r>
            <a:r>
              <a:rPr lang="en-US" i="1">
                <a:latin typeface="" pitchFamily="16"/>
              </a:rPr>
              <a:t>woven</a:t>
            </a:r>
            <a:r>
              <a:rPr lang="en-US">
                <a:latin typeface="" pitchFamily="16"/>
              </a:rPr>
              <a:t>) into it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311003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Problem Does AOP Solve?</a:t>
            </a:r>
          </a:p>
          <a:p>
            <a:pPr lvl="0"/>
            <a:r>
              <a:rPr lang="en-US">
                <a:latin typeface="" pitchFamily="16"/>
              </a:rPr>
              <a:t>Core AOP Concepts</a:t>
            </a:r>
          </a:p>
          <a:p>
            <a:pPr lvl="0"/>
            <a:r>
              <a:rPr lang="en-US" b="1">
                <a:latin typeface="" pitchFamily="16"/>
              </a:rPr>
              <a:t>Quick Start</a:t>
            </a:r>
          </a:p>
          <a:p>
            <a:pPr lvl="0"/>
            <a:r>
              <a:rPr lang="en-US">
                <a:latin typeface="" pitchFamily="16"/>
              </a:rPr>
              <a:t>Defining Pointcuts</a:t>
            </a:r>
          </a:p>
          <a:p>
            <a:pPr lvl="0"/>
            <a:r>
              <a:rPr lang="en-US">
                <a:latin typeface="" pitchFamily="16"/>
              </a:rPr>
              <a:t>Implementing Advice</a:t>
            </a:r>
          </a:p>
          <a:p>
            <a:pPr lvl="0"/>
            <a:r>
              <a:rPr lang="en-US">
                <a:latin typeface="" pitchFamily="16"/>
              </a:rPr>
              <a:t>Lab</a:t>
            </a:r>
          </a:p>
          <a:p>
            <a:pPr lvl="0"/>
            <a:r>
              <a:rPr lang="en-US">
                <a:latin typeface="" pitchFamily="16"/>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name="AOP Quick Star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AOP Quick Start</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Consider this basic requirement</a:t>
            </a:r>
          </a:p>
          <a:p>
            <a:pPr lvl="0">
              <a:buNone/>
            </a:pPr>
            <a:endParaRPr lang="en-US">
              <a:latin typeface="" pitchFamily="16"/>
            </a:endParaRPr>
          </a:p>
          <a:p>
            <a:pPr lvl="0">
              <a:buNone/>
            </a:pPr>
            <a:endParaRPr lang="en-US">
              <a:latin typeface="" pitchFamily="16"/>
            </a:endParaRPr>
          </a:p>
          <a:p>
            <a:pPr lvl="0">
              <a:buNone/>
            </a:pPr>
            <a:endParaRPr lang="en-US">
              <a:latin typeface="" pitchFamily="16"/>
            </a:endParaRPr>
          </a:p>
          <a:p>
            <a:pPr marL="0" lvl="0" indent="0"/>
            <a:r>
              <a:rPr lang="en-US">
                <a:latin typeface="" pitchFamily="16"/>
              </a:rPr>
              <a:t>How can you use AOP to meet it?</a:t>
            </a:r>
          </a:p>
          <a:p>
            <a:pPr lvl="0">
              <a:buNone/>
            </a:pPr>
            <a:endParaRPr lang="en-US">
              <a:latin typeface="" pitchFamily="16"/>
            </a:endParaRPr>
          </a:p>
        </p:txBody>
      </p:sp>
      <p:sp>
        <p:nvSpPr>
          <p:cNvPr id="4" name="Text Box 1028"/>
          <p:cNvSpPr/>
          <p:nvPr/>
        </p:nvSpPr>
        <p:spPr>
          <a:xfrm>
            <a:off x="599040" y="2262240"/>
            <a:ext cx="794592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a:effectLst>
            <a:outerShdw dist="17819" dir="2700000" algn="tl">
              <a:srgbClr val="808080"/>
            </a:outerShdw>
          </a:effectLst>
        </p:spPr>
        <p:txBody>
          <a:bodyPr vert="horz" wrap="none" lIns="90000" tIns="46800" rIns="90000" bIns="468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1" u="none" strike="noStrike" baseline="0">
                <a:ln>
                  <a:noFill/>
                </a:ln>
                <a:solidFill>
                  <a:srgbClr val="004586"/>
                </a:solidFill>
                <a:latin typeface="Arial" pitchFamily="50"/>
                <a:ea typeface="ＭＳ Ｐゴシック" pitchFamily="2"/>
                <a:cs typeface="ＭＳ Ｐゴシック" pitchFamily="2"/>
              </a:rPr>
              <a:t>Log a message every time a property is about to change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name="page2">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5943600" y="3931920"/>
            <a:ext cx="2761200" cy="2110680"/>
          </a:xfrm>
          <a:prstGeom prst="rect">
            <a:avLst/>
          </a:prstGeom>
          <a:noFill/>
          <a:ln>
            <a:noFill/>
          </a:ln>
        </p:spPr>
      </p:pic>
      <p:sp>
        <p:nvSpPr>
          <p:cNvPr id="3" name="Title 2"/>
          <p:cNvSpPr txBox="1">
            <a:spLocks noGrp="1"/>
          </p:cNvSpPr>
          <p:nvPr>
            <p:ph type="title" idx="4294967295"/>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Objectives</a:t>
            </a:r>
          </a:p>
        </p:txBody>
      </p:sp>
      <p:sp>
        <p:nvSpPr>
          <p:cNvPr id="4" name="Text Placeholder 3"/>
          <p:cNvSpPr txBox="1">
            <a:spLocks noGrp="1"/>
          </p:cNvSpPr>
          <p:nvPr>
            <p:ph type="body" idx="4294967295"/>
          </p:nvPr>
        </p:nvSpPr>
        <p:spPr>
          <a:xfrm>
            <a:off x="457200" y="1600200"/>
            <a:ext cx="8229600" cy="4525920"/>
          </a:xfrm>
        </p:spPr>
        <p:txBody>
          <a:bodyPr wrap="square">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After completing this lesson, you should be able to:</a:t>
            </a:r>
          </a:p>
          <a:p>
            <a:pPr lvl="1"/>
            <a:r>
              <a:rPr lang="en-US" sz="2400">
                <a:latin typeface="" pitchFamily="16"/>
              </a:rPr>
              <a:t>Explain the concepts behind AOP and the problem that it solves</a:t>
            </a:r>
          </a:p>
          <a:p>
            <a:pPr lvl="1"/>
            <a:r>
              <a:rPr lang="en-US">
                <a:latin typeface="" pitchFamily="16"/>
              </a:rPr>
              <a:t>Implement and deploy an Advice using Spring</a:t>
            </a:r>
          </a:p>
          <a:p>
            <a:pPr lvl="1"/>
            <a:r>
              <a:rPr lang="en-US">
                <a:latin typeface="" pitchFamily="16"/>
              </a:rPr>
              <a:t>Use AOP Pointcut Expressions</a:t>
            </a:r>
          </a:p>
          <a:p>
            <a:pPr lvl="1"/>
            <a:r>
              <a:rPr lang="en-US">
                <a:latin typeface="" pitchFamily="16"/>
              </a:rPr>
              <a:t>Explain the 5 different Types of Advice</a:t>
            </a:r>
          </a:p>
          <a:p>
            <a:pPr lvl="2"/>
            <a:r>
              <a:rPr lang="en-US">
                <a:latin typeface="" pitchFamily="16"/>
              </a:rPr>
              <a:t>And when to use them</a:t>
            </a:r>
          </a:p>
          <a:p>
            <a:pPr lvl="1"/>
            <a:endParaRPr lang="en-US" sz="2400">
              <a:latin typeface="" pitchFamily="16"/>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311400"/>
            <a:ext cx="8229600" cy="106884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An Application Object Whose Properties Could Change</a:t>
            </a:r>
          </a:p>
        </p:txBody>
      </p:sp>
      <p:sp>
        <p:nvSpPr>
          <p:cNvPr id="3" name="Rectangle 2"/>
          <p:cNvSpPr/>
          <p:nvPr/>
        </p:nvSpPr>
        <p:spPr>
          <a:xfrm>
            <a:off x="457200" y="2126160"/>
            <a:ext cx="8087759" cy="3908880"/>
          </a:xfrm>
          <a:prstGeom prst="rect">
            <a:avLst/>
          </a:prstGeom>
          <a:solidFill>
            <a:srgbClr val="FFFFCC"/>
          </a:solidFill>
          <a:ln w="0">
            <a:solidFill>
              <a:srgbClr val="808080"/>
            </a:solidFill>
            <a:prstDash val="solid"/>
          </a:ln>
        </p:spPr>
        <p:txBody>
          <a:bodyPr vert="horz" wrap="none" lIns="144000" tIns="72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public class</a:t>
            </a:r>
            <a:r>
              <a:rPr lang="en-GB" sz="1800" b="0" i="0" u="none" strike="noStrike" baseline="0">
                <a:ln>
                  <a:noFill/>
                </a:ln>
                <a:solidFill>
                  <a:srgbClr val="4D4D4D"/>
                </a:solidFill>
                <a:latin typeface="Arial" pitchFamily="50"/>
                <a:ea typeface="ＭＳ Ｐゴシック" pitchFamily="2"/>
                <a:cs typeface="ＭＳ Ｐゴシック" pitchFamily="2"/>
              </a:rPr>
              <a:t> SimpleCache </a:t>
            </a:r>
            <a:r>
              <a:rPr lang="en-GB" sz="1800" b="0" i="0" u="none" strike="noStrike" baseline="0">
                <a:ln>
                  <a:noFill/>
                </a:ln>
                <a:solidFill>
                  <a:srgbClr val="7F0055"/>
                </a:solidFill>
                <a:latin typeface="Arial" pitchFamily="50"/>
                <a:ea typeface="ＭＳ Ｐゴシック" pitchFamily="2"/>
                <a:cs typeface="ＭＳ Ｐゴシック" pitchFamily="2"/>
              </a:rPr>
              <a:t>implements</a:t>
            </a:r>
            <a:r>
              <a:rPr lang="en-GB" sz="1800" b="0" i="0" u="none" strike="noStrike" baseline="0">
                <a:ln>
                  <a:noFill/>
                </a:ln>
                <a:solidFill>
                  <a:srgbClr val="4D4D4D"/>
                </a:solidFill>
                <a:latin typeface="Arial" pitchFamily="50"/>
                <a:ea typeface="ＭＳ Ｐゴシック" pitchFamily="2"/>
                <a:cs typeface="ＭＳ Ｐゴシック" pitchFamily="2"/>
              </a:rPr>
              <a:t> Cache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800000"/>
                </a:solidFill>
                <a:latin typeface="Arial" pitchFamily="50"/>
                <a:ea typeface="ＭＳ Ｐゴシック" pitchFamily="2"/>
                <a:cs typeface="ＭＳ Ｐゴシック" pitchFamily="2"/>
              </a:rPr>
              <a:t>     </a:t>
            </a:r>
            <a:r>
              <a:rPr lang="en-GB" sz="1800" b="0" i="0" u="none" strike="noStrike" baseline="0">
                <a:ln>
                  <a:noFill/>
                </a:ln>
                <a:solidFill>
                  <a:srgbClr val="7F0055"/>
                </a:solidFill>
                <a:latin typeface="Arial" pitchFamily="50"/>
                <a:ea typeface="ＭＳ Ｐゴシック" pitchFamily="2"/>
                <a:cs typeface="ＭＳ Ｐゴシック" pitchFamily="2"/>
              </a:rPr>
              <a:t>private</a:t>
            </a:r>
            <a:r>
              <a:rPr lang="en-GB" sz="1800" b="0" i="0" u="none" strike="noStrike" baseline="0">
                <a:ln>
                  <a:noFill/>
                </a:ln>
                <a:solidFill>
                  <a:srgbClr val="4D4D4D"/>
                </a:solidFill>
                <a:latin typeface="Arial" pitchFamily="50"/>
                <a:ea typeface="ＭＳ Ｐゴシック" pitchFamily="2"/>
                <a:cs typeface="ＭＳ Ｐゴシック" pitchFamily="2"/>
              </a:rPr>
              <a:t> int </a:t>
            </a:r>
            <a:r>
              <a:rPr lang="en-GB" sz="1800" b="0" i="0" u="none" strike="noStrike" baseline="0">
                <a:ln>
                  <a:noFill/>
                </a:ln>
                <a:solidFill>
                  <a:srgbClr val="0000C0"/>
                </a:solidFill>
                <a:latin typeface="Arial" pitchFamily="50"/>
                <a:ea typeface="ＭＳ Ｐゴシック" pitchFamily="2"/>
                <a:cs typeface="ＭＳ Ｐゴシック" pitchFamily="2"/>
              </a:rPr>
              <a:t>cacheSize</a:t>
            </a:r>
            <a:r>
              <a:rPr lang="en-GB" sz="1800" b="0" i="0" u="none" strike="noStrike" baseline="0">
                <a:ln>
                  <a:noFill/>
                </a:ln>
                <a:solidFill>
                  <a:srgbClr val="4D4D4D"/>
                </a:solidFill>
                <a:latin typeface="Arial" pitchFamily="50"/>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     </a:t>
            </a:r>
            <a:r>
              <a:rPr lang="en-GB" sz="1800" b="0" i="0" u="none" strike="noStrike" baseline="0">
                <a:ln>
                  <a:noFill/>
                </a:ln>
                <a:solidFill>
                  <a:srgbClr val="7F0055"/>
                </a:solidFill>
                <a:latin typeface="Arial" pitchFamily="50"/>
                <a:ea typeface="Arial" pitchFamily="50"/>
                <a:cs typeface="Arial" pitchFamily="50"/>
              </a:rPr>
              <a:t>private</a:t>
            </a:r>
            <a:r>
              <a:rPr lang="en-GB" sz="1800" b="0" i="0" u="none" strike="noStrike" baseline="0">
                <a:ln>
                  <a:noFill/>
                </a:ln>
                <a:solidFill>
                  <a:srgbClr val="4D4D4D"/>
                </a:solidFill>
                <a:latin typeface="Arial" pitchFamily="50"/>
                <a:ea typeface="Arial" pitchFamily="50"/>
                <a:cs typeface="Arial" pitchFamily="50"/>
              </a:rPr>
              <a:t> String </a:t>
            </a:r>
            <a:r>
              <a:rPr lang="en-GB" sz="1800" b="0" i="0" u="none" strike="noStrike" baseline="0">
                <a:ln>
                  <a:noFill/>
                </a:ln>
                <a:solidFill>
                  <a:srgbClr val="0000C0"/>
                </a:solidFill>
                <a:latin typeface="Arial" pitchFamily="50"/>
                <a:ea typeface="Arial" pitchFamily="50"/>
                <a:cs typeface="Arial" pitchFamily="50"/>
              </a:rPr>
              <a:t>name</a:t>
            </a:r>
            <a:r>
              <a:rPr lang="en-GB" sz="1800" b="0" i="0" u="none" strike="noStrike" baseline="0">
                <a:ln>
                  <a:noFill/>
                </a:ln>
                <a:solidFill>
                  <a:srgbClr val="000000"/>
                </a:solidFill>
                <a:latin typeface="Arial" pitchFamily="50"/>
                <a:ea typeface="Arial" pitchFamily="50"/>
                <a:cs typeface="Arial" pitchFamily="50"/>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18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public </a:t>
            </a:r>
            <a:r>
              <a:rPr lang="en-GB" sz="1800" b="0" i="0" u="none" strike="noStrike" baseline="0">
                <a:ln>
                  <a:noFill/>
                </a:ln>
                <a:solidFill>
                  <a:srgbClr val="4D4D4D"/>
                </a:solidFill>
                <a:latin typeface="Arial" pitchFamily="50"/>
                <a:ea typeface="ＭＳ Ｐゴシック" pitchFamily="2"/>
                <a:cs typeface="ＭＳ Ｐゴシック" pitchFamily="2"/>
              </a:rPr>
              <a:t>SimpleCache(String beanName) { </a:t>
            </a:r>
            <a:r>
              <a:rPr lang="en-GB" sz="1800" b="0" i="0" u="none" strike="noStrike" baseline="0">
                <a:ln>
                  <a:noFill/>
                </a:ln>
                <a:solidFill>
                  <a:srgbClr val="0000C0"/>
                </a:solidFill>
                <a:latin typeface="Arial" pitchFamily="50"/>
                <a:ea typeface="ＭＳ Ｐゴシック" pitchFamily="2"/>
                <a:cs typeface="ＭＳ Ｐゴシック" pitchFamily="2"/>
              </a:rPr>
              <a:t>name</a:t>
            </a:r>
            <a:r>
              <a:rPr lang="en-GB" sz="1800" b="0" i="0" u="none" strike="noStrike" baseline="0">
                <a:ln>
                  <a:noFill/>
                </a:ln>
                <a:solidFill>
                  <a:srgbClr val="4D4D4D"/>
                </a:solidFill>
                <a:latin typeface="Arial" pitchFamily="50"/>
                <a:ea typeface="ＭＳ Ｐゴシック" pitchFamily="2"/>
                <a:cs typeface="ＭＳ Ｐゴシック" pitchFamily="2"/>
              </a:rPr>
              <a:t> = beanName;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18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public void</a:t>
            </a:r>
            <a:r>
              <a:rPr lang="en-GB" sz="1800" b="0" i="0" u="none" strike="noStrike" baseline="0">
                <a:ln>
                  <a:noFill/>
                </a:ln>
                <a:solidFill>
                  <a:srgbClr val="4D4D4D"/>
                </a:solidFill>
                <a:latin typeface="Arial" pitchFamily="50"/>
                <a:ea typeface="ＭＳ Ｐゴシック" pitchFamily="2"/>
                <a:cs typeface="ＭＳ Ｐゴシック" pitchFamily="2"/>
              </a:rPr>
              <a:t> setCacheSize(int size) { </a:t>
            </a:r>
            <a:r>
              <a:rPr lang="en-GB" sz="1800" b="0" i="0" u="none" strike="noStrike" baseline="0">
                <a:ln>
                  <a:noFill/>
                </a:ln>
                <a:solidFill>
                  <a:srgbClr val="0000C0"/>
                </a:solidFill>
                <a:latin typeface="Arial" pitchFamily="50"/>
                <a:ea typeface="ＭＳ Ｐゴシック" pitchFamily="2"/>
                <a:cs typeface="ＭＳ Ｐゴシック" pitchFamily="2"/>
              </a:rPr>
              <a:t>cacheSize</a:t>
            </a:r>
            <a:r>
              <a:rPr lang="en-GB" sz="1800" b="0" i="0" u="none" strike="noStrike" baseline="0">
                <a:ln>
                  <a:noFill/>
                </a:ln>
                <a:solidFill>
                  <a:srgbClr val="4D4D4D"/>
                </a:solidFill>
                <a:latin typeface="Arial" pitchFamily="50"/>
                <a:ea typeface="ＭＳ Ｐゴシック" pitchFamily="2"/>
                <a:cs typeface="ＭＳ Ｐゴシック" pitchFamily="2"/>
              </a:rPr>
              <a:t> = size;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18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a:t>
            </a:r>
            <a:r>
              <a:rPr lang="en-GB" sz="1800" b="0" i="0" u="none" strike="noStrike" baseline="0">
                <a:ln>
                  <a:noFill/>
                </a:ln>
                <a:solidFill>
                  <a:srgbClr val="4D4D4D"/>
                </a:solidFill>
                <a:latin typeface="Arial" pitchFamily="50"/>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18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public</a:t>
            </a:r>
            <a:r>
              <a:rPr lang="en-GB" sz="1800" b="0" i="0" u="none" strike="noStrike" baseline="0">
                <a:ln>
                  <a:noFill/>
                </a:ln>
                <a:solidFill>
                  <a:srgbClr val="4D4D4D"/>
                </a:solidFill>
                <a:latin typeface="Arial" pitchFamily="50"/>
                <a:ea typeface="ＭＳ Ｐゴシック" pitchFamily="2"/>
                <a:cs typeface="ＭＳ Ｐゴシック" pitchFamily="2"/>
              </a:rPr>
              <a:t> String toString() { </a:t>
            </a:r>
            <a:r>
              <a:rPr lang="en-GB" sz="1800" b="0" i="0" u="none" strike="noStrike" baseline="0">
                <a:ln>
                  <a:noFill/>
                </a:ln>
                <a:solidFill>
                  <a:srgbClr val="7F0055"/>
                </a:solidFill>
                <a:latin typeface="Arial" pitchFamily="50"/>
                <a:ea typeface="Arial" pitchFamily="50"/>
                <a:cs typeface="Arial" pitchFamily="50"/>
              </a:rPr>
              <a:t>return</a:t>
            </a:r>
            <a:r>
              <a:rPr lang="en-GB" sz="1800" b="0" i="0" u="none" strike="noStrike" baseline="0">
                <a:ln>
                  <a:noFill/>
                </a:ln>
                <a:solidFill>
                  <a:srgbClr val="4D4D4D"/>
                </a:solidFill>
                <a:latin typeface="Arial" pitchFamily="50"/>
                <a:ea typeface="Arial" pitchFamily="50"/>
                <a:cs typeface="Arial" pitchFamily="50"/>
              </a:rPr>
              <a:t> </a:t>
            </a:r>
            <a:r>
              <a:rPr lang="en-GB" sz="1800" b="0" i="0" u="none" strike="noStrike" baseline="0">
                <a:ln>
                  <a:noFill/>
                </a:ln>
                <a:solidFill>
                  <a:srgbClr val="0000C0"/>
                </a:solidFill>
                <a:latin typeface="Arial" pitchFamily="50"/>
                <a:ea typeface="Arial" pitchFamily="50"/>
                <a:cs typeface="Arial" pitchFamily="50"/>
              </a:rPr>
              <a:t>name</a:t>
            </a:r>
            <a:r>
              <a:rPr lang="en-GB" sz="1800" b="0" i="0" u="none" strike="noStrike" baseline="0">
                <a:ln>
                  <a:noFill/>
                </a:ln>
                <a:solidFill>
                  <a:srgbClr val="000000"/>
                </a:solidFill>
                <a:latin typeface="Arial" pitchFamily="50"/>
                <a:ea typeface="Arial" pitchFamily="50"/>
                <a:cs typeface="Arial" pitchFamily="50"/>
              </a:rPr>
              <a:t>;</a:t>
            </a:r>
            <a:r>
              <a:rPr lang="en-GB" sz="1800" b="0" i="0" u="none" strike="noStrike" baseline="0">
                <a:ln>
                  <a:noFill/>
                </a:ln>
                <a:solidFill>
                  <a:srgbClr val="4D4D4D"/>
                </a:solidFill>
                <a:latin typeface="Arial" pitchFamily="50"/>
                <a:ea typeface="ＭＳ Ｐゴシック" pitchFamily="2"/>
                <a:cs typeface="ＭＳ Ｐゴシック" pitchFamily="2"/>
              </a:rPr>
              <a:t> } </a:t>
            </a:r>
            <a:r>
              <a:rPr lang="en-GB" sz="1800" b="0" i="0" u="none" strike="noStrike" baseline="0">
                <a:ln>
                  <a:noFill/>
                </a:ln>
                <a:solidFill>
                  <a:srgbClr val="4D4D4D"/>
                </a:solidFill>
                <a:latin typeface="Arial" pitchFamily="34"/>
                <a:ea typeface="ＭＳ Ｐゴシック" pitchFamily="2"/>
                <a:cs typeface="ＭＳ Ｐゴシック" pitchFamily="2"/>
              </a:rPr>
              <a:t>  </a:t>
            </a:r>
            <a:r>
              <a:rPr lang="en-GB" sz="1800" b="0" i="0" u="none" strike="noStrike" kern="1200" baseline="0">
                <a:ln>
                  <a:noFill/>
                </a:ln>
                <a:solidFill>
                  <a:srgbClr val="000000"/>
                </a:solidFill>
                <a:latin typeface="Arial" pitchFamily="34"/>
                <a:ea typeface="Monaco" pitchFamily="2"/>
                <a:cs typeface="Monaco" pitchFamily="2"/>
              </a:rPr>
              <a:t>    </a:t>
            </a:r>
            <a:r>
              <a:rPr lang="en-GB" sz="1800" b="0" i="0" u="none" strike="noStrike" kern="1200" baseline="0">
                <a:ln>
                  <a:noFill/>
                </a:ln>
                <a:solidFill>
                  <a:srgbClr val="3F7F5F"/>
                </a:solidFill>
                <a:latin typeface="Arial" pitchFamily="34"/>
                <a:ea typeface="Monaco" pitchFamily="2"/>
                <a:cs typeface="Monaco" pitchFamily="2"/>
              </a:rPr>
              <a:t>// For convenience later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a:t>
            </a:r>
          </a:p>
        </p:txBody>
      </p:sp>
      <p:sp>
        <p:nvSpPr>
          <p:cNvPr id="4" name="Rectangle 3"/>
          <p:cNvSpPr/>
          <p:nvPr/>
        </p:nvSpPr>
        <p:spPr>
          <a:xfrm>
            <a:off x="514439" y="1495799"/>
            <a:ext cx="8087759" cy="4703760"/>
          </a:xfrm>
          <a:prstGeom prst="rect">
            <a:avLst/>
          </a:prstGeom>
          <a:noFill/>
          <a:ln>
            <a:noFill/>
            <a:prstDash val="solid"/>
          </a:ln>
        </p:spPr>
        <p:txBody>
          <a:bodyPr vert="horz" wrap="none" lIns="90000" tIns="45000" rIns="90000" bIns="450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7F0055"/>
                </a:solidFill>
                <a:latin typeface="Arial" pitchFamily="50"/>
                <a:ea typeface="Arial" pitchFamily="50"/>
                <a:cs typeface="Arial" pitchFamily="50"/>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7F0055"/>
                </a:solidFill>
                <a:latin typeface="Arial" pitchFamily="50"/>
                <a:ea typeface="ＭＳ Ｐゴシック" pitchFamily="2"/>
                <a:cs typeface="ＭＳ Ｐゴシック" pitchFamily="2"/>
              </a:rPr>
              <a:t> </a:t>
            </a:r>
          </a:p>
        </p:txBody>
      </p:sp>
      <p:sp>
        <p:nvSpPr>
          <p:cNvPr id="5" name="Rectangle 4"/>
          <p:cNvSpPr/>
          <p:nvPr/>
        </p:nvSpPr>
        <p:spPr>
          <a:xfrm>
            <a:off x="4846320" y="1280159"/>
            <a:ext cx="3899880" cy="939600"/>
          </a:xfrm>
          <a:prstGeom prst="rect">
            <a:avLst/>
          </a:prstGeom>
          <a:solidFill>
            <a:srgbClr val="E6E6E6"/>
          </a:solidFill>
          <a:ln w="0">
            <a:solidFill>
              <a:srgbClr val="808080"/>
            </a:solidFill>
            <a:prstDash val="solid"/>
          </a:ln>
        </p:spPr>
        <p:txBody>
          <a:bodyPr vert="horz" wrap="none" lIns="90000" tIns="45000" rIns="90000" bIns="450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public interface</a:t>
            </a:r>
            <a:r>
              <a:rPr lang="en-GB" sz="1800" b="0" i="0" u="none" strike="noStrike" baseline="0">
                <a:ln>
                  <a:noFill/>
                </a:ln>
                <a:solidFill>
                  <a:srgbClr val="4D4D4D"/>
                </a:solidFill>
                <a:latin typeface="Arial" pitchFamily="50"/>
                <a:ea typeface="ＭＳ Ｐゴシック" pitchFamily="2"/>
                <a:cs typeface="ＭＳ Ｐゴシック" pitchFamily="2"/>
              </a:rPr>
              <a:t> Cache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public void</a:t>
            </a:r>
            <a:r>
              <a:rPr lang="en-GB" sz="1800" b="0" i="0" u="none" strike="noStrike" baseline="0">
                <a:ln>
                  <a:noFill/>
                </a:ln>
                <a:solidFill>
                  <a:srgbClr val="4D4D4D"/>
                </a:solidFill>
                <a:latin typeface="Arial" pitchFamily="50"/>
                <a:ea typeface="ＭＳ Ｐゴシック" pitchFamily="2"/>
                <a:cs typeface="ＭＳ Ｐゴシック" pitchFamily="2"/>
              </a:rPr>
              <a:t> setCacheSize(int size);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Implement the Aspect</a:t>
            </a:r>
          </a:p>
        </p:txBody>
      </p:sp>
      <p:sp>
        <p:nvSpPr>
          <p:cNvPr id="3" name="Text Placeholder 2"/>
          <p:cNvSpPr txBox="1">
            <a:spLocks noGrp="1"/>
          </p:cNvSpPr>
          <p:nvPr>
            <p:ph type="body" idx="4294967295"/>
          </p:nvPr>
        </p:nvSpPr>
        <p:spPr>
          <a:xfrm>
            <a:off x="761759" y="1905120"/>
            <a:ext cx="7772400" cy="3234240"/>
          </a:xfrm>
          <a:solidFill>
            <a:srgbClr val="FFFFCC"/>
          </a:solidFill>
          <a:ln w="6480">
            <a:solidFill>
              <a:srgbClr val="000000"/>
            </a:solidFill>
            <a:prstDash val="solid"/>
            <a:miter/>
          </a:ln>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80000"/>
              </a:lnSpc>
              <a:spcBef>
                <a:spcPts val="499"/>
              </a:spcBef>
              <a:buNone/>
            </a:pPr>
            <a:endParaRPr lang="en-GB" sz="2000">
              <a:solidFill>
                <a:srgbClr val="646464"/>
              </a:solidFill>
              <a:latin typeface="Arial" pitchFamily="50"/>
              <a:cs typeface="Arial" pitchFamily="50"/>
            </a:endParaRPr>
          </a:p>
          <a:p>
            <a:pPr lvl="0">
              <a:buNone/>
            </a:pPr>
            <a:r>
              <a:rPr lang="en-GB" sz="2000">
                <a:solidFill>
                  <a:srgbClr val="646464"/>
                </a:solidFill>
                <a:latin typeface="Arial" pitchFamily="50"/>
                <a:cs typeface="Arial" pitchFamily="50"/>
              </a:rPr>
              <a:t>@Component</a:t>
            </a:r>
          </a:p>
          <a:p>
            <a:pPr lvl="0">
              <a:lnSpc>
                <a:spcPct val="80000"/>
              </a:lnSpc>
              <a:spcBef>
                <a:spcPts val="499"/>
              </a:spcBef>
              <a:buNone/>
            </a:pPr>
            <a:r>
              <a:rPr lang="en-GB" sz="2000">
                <a:solidFill>
                  <a:srgbClr val="7F0055"/>
                </a:solidFill>
                <a:latin typeface="Arial" pitchFamily="50"/>
              </a:rPr>
              <a:t>public class</a:t>
            </a:r>
            <a:r>
              <a:rPr lang="en-GB" sz="2000">
                <a:latin typeface="Arial" pitchFamily="50"/>
              </a:rPr>
              <a:t> PropertyChangeTracker {</a:t>
            </a:r>
          </a:p>
          <a:p>
            <a:pPr lvl="0">
              <a:lnSpc>
                <a:spcPct val="80000"/>
              </a:lnSpc>
              <a:spcBef>
                <a:spcPts val="499"/>
              </a:spcBef>
              <a:buNone/>
            </a:pPr>
            <a:r>
              <a:rPr lang="en-GB" sz="2000">
                <a:solidFill>
                  <a:srgbClr val="7F0055"/>
                </a:solidFill>
                <a:latin typeface="Arial" pitchFamily="50"/>
              </a:rPr>
              <a:t>    private</a:t>
            </a:r>
            <a:r>
              <a:rPr lang="en-GB" sz="2000">
                <a:latin typeface="Arial" pitchFamily="50"/>
              </a:rPr>
              <a:t> Logger logger = Logger.getLogger(getClass());</a:t>
            </a:r>
          </a:p>
          <a:p>
            <a:pPr lvl="0">
              <a:lnSpc>
                <a:spcPct val="80000"/>
              </a:lnSpc>
              <a:spcBef>
                <a:spcPts val="499"/>
              </a:spcBef>
              <a:buNone/>
            </a:pPr>
            <a:endParaRPr lang="en-GB" sz="2000">
              <a:latin typeface="Arial" pitchFamily="50"/>
            </a:endParaRPr>
          </a:p>
          <a:p>
            <a:pPr lvl="0">
              <a:lnSpc>
                <a:spcPct val="80000"/>
              </a:lnSpc>
              <a:spcBef>
                <a:spcPts val="499"/>
              </a:spcBef>
              <a:buNone/>
            </a:pPr>
            <a:r>
              <a:rPr lang="en-GB" sz="2000">
                <a:latin typeface="Arial" pitchFamily="50"/>
              </a:rPr>
              <a:t>    </a:t>
            </a:r>
          </a:p>
          <a:p>
            <a:pPr lvl="0">
              <a:lnSpc>
                <a:spcPct val="80000"/>
              </a:lnSpc>
              <a:spcBef>
                <a:spcPts val="499"/>
              </a:spcBef>
              <a:buNone/>
            </a:pPr>
            <a:r>
              <a:rPr lang="en-GB" sz="2000">
                <a:solidFill>
                  <a:srgbClr val="7F0055"/>
                </a:solidFill>
                <a:latin typeface="Arial" pitchFamily="50"/>
              </a:rPr>
              <a:t>    public void</a:t>
            </a:r>
            <a:r>
              <a:rPr lang="en-GB" sz="2000">
                <a:latin typeface="Arial" pitchFamily="50"/>
              </a:rPr>
              <a:t> </a:t>
            </a:r>
            <a:r>
              <a:rPr lang="en-US" sz="2000">
                <a:latin typeface="Arial" pitchFamily="50"/>
              </a:rPr>
              <a:t>trackChange()</a:t>
            </a:r>
            <a:r>
              <a:rPr lang="en-GB" sz="2000">
                <a:latin typeface="Arial" pitchFamily="50"/>
              </a:rPr>
              <a:t> {</a:t>
            </a:r>
          </a:p>
          <a:p>
            <a:pPr lvl="0">
              <a:lnSpc>
                <a:spcPct val="80000"/>
              </a:lnSpc>
              <a:spcBef>
                <a:spcPts val="499"/>
              </a:spcBef>
              <a:buNone/>
            </a:pPr>
            <a:r>
              <a:rPr lang="en-GB" sz="2000">
                <a:latin typeface="Arial" pitchFamily="50"/>
              </a:rPr>
              <a:t>        logger.info(</a:t>
            </a:r>
            <a:r>
              <a:rPr lang="en-GB" sz="2000">
                <a:solidFill>
                  <a:srgbClr val="0000C0"/>
                </a:solidFill>
                <a:latin typeface="Arial" pitchFamily="50"/>
              </a:rPr>
              <a:t>“Property about to change…”</a:t>
            </a:r>
            <a:r>
              <a:rPr lang="en-GB" sz="2000">
                <a:latin typeface="Arial" pitchFamily="50"/>
              </a:rPr>
              <a:t>);  </a:t>
            </a:r>
          </a:p>
          <a:p>
            <a:pPr lvl="0">
              <a:lnSpc>
                <a:spcPct val="80000"/>
              </a:lnSpc>
              <a:spcBef>
                <a:spcPts val="499"/>
              </a:spcBef>
              <a:buNone/>
            </a:pPr>
            <a:r>
              <a:rPr lang="en-GB" sz="2000">
                <a:latin typeface="Arial" pitchFamily="50"/>
              </a:rPr>
              <a:t>    }</a:t>
            </a:r>
          </a:p>
          <a:p>
            <a:pPr lvl="0">
              <a:lnSpc>
                <a:spcPct val="80000"/>
              </a:lnSpc>
              <a:spcBef>
                <a:spcPts val="499"/>
              </a:spcBef>
              <a:buNone/>
            </a:pPr>
            <a:r>
              <a:rPr lang="en-GB" sz="2000">
                <a:latin typeface="Arial" pitchFamily="50"/>
              </a:rPr>
              <a:t>}</a:t>
            </a:r>
          </a:p>
        </p:txBody>
      </p:sp>
      <p:sp>
        <p:nvSpPr>
          <p:cNvPr id="4" name="TextBox 3"/>
          <p:cNvSpPr txBox="1"/>
          <p:nvPr/>
        </p:nvSpPr>
        <p:spPr>
          <a:xfrm>
            <a:off x="1006920" y="3425400"/>
            <a:ext cx="4358880" cy="39528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646464"/>
                </a:solidFill>
                <a:latin typeface="Arial" pitchFamily="50"/>
                <a:ea typeface="Arial" pitchFamily="50"/>
                <a:cs typeface="Arial" pitchFamily="50"/>
              </a:rPr>
              <a:t>@Before</a:t>
            </a:r>
            <a:r>
              <a:rPr lang="en-US" sz="2000" b="0" i="0" u="none" strike="noStrike" baseline="0">
                <a:ln>
                  <a:noFill/>
                </a:ln>
                <a:solidFill>
                  <a:srgbClr val="4D4D4D"/>
                </a:solidFill>
                <a:latin typeface="Arial" pitchFamily="50"/>
                <a:ea typeface="Arial" pitchFamily="50"/>
                <a:cs typeface="Arial" pitchFamily="50"/>
              </a:rPr>
              <a:t>(</a:t>
            </a:r>
            <a:r>
              <a:rPr lang="en-US" sz="2000" b="0" i="0" u="none" strike="noStrike" baseline="0">
                <a:ln>
                  <a:noFill/>
                </a:ln>
                <a:solidFill>
                  <a:srgbClr val="0000C0"/>
                </a:solidFill>
                <a:latin typeface="Arial" pitchFamily="50"/>
                <a:ea typeface="Arial" pitchFamily="50"/>
                <a:cs typeface="Arial" pitchFamily="50"/>
              </a:rPr>
              <a:t>“execution(void set*(*))”</a:t>
            </a:r>
            <a:r>
              <a:rPr lang="en-US" sz="2000" b="0" i="0" u="none" strike="noStrike" baseline="0">
                <a:ln>
                  <a:noFill/>
                </a:ln>
                <a:solidFill>
                  <a:srgbClr val="000000"/>
                </a:solidFill>
                <a:latin typeface="Arial" pitchFamily="50"/>
                <a:ea typeface="Arial" pitchFamily="50"/>
                <a:cs typeface="Arial" pitchFamily="50"/>
              </a:rPr>
              <a:t>)</a:t>
            </a:r>
          </a:p>
        </p:txBody>
      </p:sp>
      <p:sp>
        <p:nvSpPr>
          <p:cNvPr id="5" name="TextBox 4"/>
          <p:cNvSpPr txBox="1"/>
          <p:nvPr/>
        </p:nvSpPr>
        <p:spPr>
          <a:xfrm>
            <a:off x="761759" y="1890360"/>
            <a:ext cx="7742160" cy="48708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646464"/>
                </a:solidFill>
                <a:latin typeface="Arial" pitchFamily="50"/>
                <a:ea typeface="Arial" pitchFamily="50"/>
                <a:cs typeface="Arial" pitchFamily="50"/>
              </a:rPr>
              <a:t>@Aspect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name="page22">
    <p:spTree>
      <p:nvGrpSpPr>
        <p:cNvPr id="1" name=""/>
        <p:cNvGrpSpPr/>
        <p:nvPr/>
      </p:nvGrpSpPr>
      <p:grpSpPr>
        <a:xfrm>
          <a:off x="0" y="0"/>
          <a:ext cx="0" cy="0"/>
          <a:chOff x="0" y="0"/>
          <a:chExt cx="0" cy="0"/>
        </a:xfrm>
      </p:grpSpPr>
      <p:sp>
        <p:nvSpPr>
          <p:cNvPr id="2" name="Rectangle 1029"/>
          <p:cNvSpPr/>
          <p:nvPr/>
        </p:nvSpPr>
        <p:spPr>
          <a:xfrm>
            <a:off x="1313280" y="4137120"/>
            <a:ext cx="6872400" cy="177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85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ＭＳ Ｐゴシック" pitchFamily="2"/>
                <a:cs typeface="ＭＳ Ｐゴシック" pitchFamily="2"/>
              </a:rPr>
              <a:t>&lt;beans&gt;</a:t>
            </a:r>
          </a:p>
          <a:p>
            <a:pPr marL="342720" marR="0" lvl="0" indent="-342720" algn="l" rtl="0" hangingPunct="1">
              <a:lnSpc>
                <a:spcPct val="85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1" i="0" u="none" strike="noStrike" baseline="0">
                <a:ln>
                  <a:noFill/>
                </a:ln>
                <a:solidFill>
                  <a:srgbClr val="3F7F7F"/>
                </a:solidFill>
                <a:latin typeface="Arial" pitchFamily="50"/>
                <a:ea typeface="ＭＳ Ｐゴシック" pitchFamily="2"/>
                <a:cs typeface="ＭＳ Ｐゴシック" pitchFamily="2"/>
              </a:rPr>
              <a:t>    &lt;aop:aspectj-autoproxy /&gt;</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ＭＳ Ｐゴシック" pitchFamily="2"/>
                <a:cs typeface="ＭＳ Ｐゴシック" pitchFamily="2"/>
              </a:rPr>
              <a:t>  </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ＭＳ Ｐゴシック" pitchFamily="2"/>
                <a:cs typeface="ＭＳ Ｐゴシック" pitchFamily="2"/>
              </a:rPr>
              <a:t>    &lt;context:component-scan </a:t>
            </a:r>
            <a:r>
              <a:rPr lang="en-US" sz="1800" b="0" i="0" u="none" strike="noStrike" baseline="0">
                <a:ln>
                  <a:noFill/>
                </a:ln>
                <a:solidFill>
                  <a:srgbClr val="4D4D4D"/>
                </a:solidFill>
                <a:latin typeface="Arial" pitchFamily="50"/>
                <a:ea typeface="ＭＳ Ｐゴシック" pitchFamily="2"/>
                <a:cs typeface="ＭＳ Ｐゴシック" pitchFamily="2"/>
              </a:rPr>
              <a:t> </a:t>
            </a:r>
            <a:r>
              <a:rPr lang="en-US" sz="1800" b="0" i="0" u="none" strike="noStrike" baseline="0">
                <a:ln>
                  <a:noFill/>
                </a:ln>
                <a:solidFill>
                  <a:srgbClr val="7F0055"/>
                </a:solidFill>
                <a:latin typeface="Arial" pitchFamily="50"/>
                <a:ea typeface="ＭＳ Ｐゴシック" pitchFamily="2"/>
                <a:cs typeface="ＭＳ Ｐゴシック" pitchFamily="2"/>
              </a:rPr>
              <a:t>base-package</a:t>
            </a:r>
            <a:r>
              <a:rPr lang="en-US" sz="1800" b="0" i="0" u="none" strike="noStrike" baseline="0">
                <a:ln>
                  <a:noFill/>
                </a:ln>
                <a:solidFill>
                  <a:srgbClr val="4D4D4D"/>
                </a:solidFill>
                <a:latin typeface="Arial" pitchFamily="50"/>
                <a:ea typeface="ＭＳ Ｐゴシック" pitchFamily="2"/>
                <a:cs typeface="ＭＳ Ｐゴシック" pitchFamily="2"/>
              </a:rPr>
              <a:t>=</a:t>
            </a:r>
            <a:r>
              <a:rPr lang="en-US" sz="1800" b="0" i="0" u="none" strike="noStrike" baseline="0">
                <a:ln>
                  <a:noFill/>
                </a:ln>
                <a:solidFill>
                  <a:srgbClr val="0000C0"/>
                </a:solidFill>
                <a:latin typeface="Arial" pitchFamily="50"/>
                <a:ea typeface="ＭＳ Ｐゴシック" pitchFamily="2"/>
                <a:cs typeface="ＭＳ Ｐゴシック" pitchFamily="2"/>
              </a:rPr>
              <a:t>“com.example” </a:t>
            </a:r>
            <a:r>
              <a:rPr lang="en-US" sz="1800" b="0" i="0" u="none" strike="noStrike" baseline="0">
                <a:ln>
                  <a:noFill/>
                </a:ln>
                <a:solidFill>
                  <a:srgbClr val="3F7F7F"/>
                </a:solidFill>
                <a:latin typeface="Arial" pitchFamily="50"/>
                <a:ea typeface="ＭＳ Ｐゴシック" pitchFamily="2"/>
                <a:cs typeface="ＭＳ Ｐゴシック" pitchFamily="2"/>
              </a:rPr>
              <a:t>/&gt;</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ＭＳ Ｐゴシック" pitchFamily="2"/>
                <a:cs typeface="ＭＳ Ｐゴシック" pitchFamily="2"/>
              </a:rPr>
              <a:t>&lt;/beans&gt;</a:t>
            </a:r>
          </a:p>
        </p:txBody>
      </p:sp>
      <p:sp>
        <p:nvSpPr>
          <p:cNvPr id="3" name="Freeform 2"/>
          <p:cNvSpPr/>
          <p:nvPr/>
        </p:nvSpPr>
        <p:spPr>
          <a:xfrm>
            <a:off x="2806200" y="1493640"/>
            <a:ext cx="5991480" cy="19421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646464"/>
                </a:solidFill>
                <a:latin typeface="Arial" pitchFamily="34"/>
                <a:ea typeface="Monaco" pitchFamily="49"/>
                <a:cs typeface="Monaco" pitchFamily="49"/>
              </a:rPr>
              <a:t> @Configuration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646464"/>
                </a:solidFill>
                <a:latin typeface="Arial" pitchFamily="34"/>
                <a:ea typeface="Courier New" pitchFamily="49"/>
                <a:cs typeface="Courier New" pitchFamily="49"/>
              </a:rPr>
              <a:t> @EnableAspectJAutoProxy</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646464"/>
                </a:solidFill>
                <a:latin typeface="Arial" pitchFamily="34"/>
                <a:ea typeface="Courier New" pitchFamily="49"/>
                <a:cs typeface="Courier New" pitchFamily="49"/>
              </a:rPr>
              <a:t> @ComponentScan(basePackages=</a:t>
            </a:r>
            <a:r>
              <a:rPr lang="en-US" sz="1800" b="1" i="0" u="none" strike="noStrike" kern="1200" baseline="0">
                <a:ln>
                  <a:noFill/>
                </a:ln>
                <a:solidFill>
                  <a:srgbClr val="0000FF"/>
                </a:solidFill>
                <a:latin typeface="Arial" pitchFamily="34"/>
                <a:ea typeface="Courier New" pitchFamily="49"/>
                <a:cs typeface="Courier New" pitchFamily="49"/>
              </a:rPr>
              <a:t>“com.example”</a:t>
            </a:r>
            <a:r>
              <a:rPr lang="en-US" sz="1800" b="1" i="0" u="none" strike="noStrike" baseline="0">
                <a:ln>
                  <a:noFill/>
                </a:ln>
                <a:solidFill>
                  <a:srgbClr val="646464"/>
                </a:solidFill>
                <a:latin typeface="Arial" pitchFamily="34"/>
                <a:ea typeface="Courier New" pitchFamily="49"/>
                <a:cs typeface="Courier New" pitchFamily="49"/>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7F0055"/>
                </a:solidFill>
                <a:latin typeface="Arial" pitchFamily="34"/>
                <a:ea typeface="Monaco" pitchFamily="49"/>
                <a:cs typeface="Monaco" pitchFamily="49"/>
              </a:rPr>
              <a:t> public</a:t>
            </a:r>
            <a:r>
              <a:rPr lang="en-US" sz="1800" b="0" i="0" u="none" strike="noStrike" baseline="0">
                <a:ln>
                  <a:noFill/>
                </a:ln>
                <a:solidFill>
                  <a:srgbClr val="000000"/>
                </a:solidFill>
                <a:latin typeface="Arial" pitchFamily="34"/>
                <a:ea typeface="Monaco" pitchFamily="49"/>
                <a:cs typeface="Monaco" pitchFamily="49"/>
              </a:rPr>
              <a:t> </a:t>
            </a:r>
            <a:r>
              <a:rPr lang="en-US" sz="1800" b="0" i="0" u="none" strike="noStrike" baseline="0">
                <a:ln>
                  <a:noFill/>
                </a:ln>
                <a:solidFill>
                  <a:srgbClr val="7F0055"/>
                </a:solidFill>
                <a:latin typeface="Arial" pitchFamily="34"/>
                <a:ea typeface="Monaco" pitchFamily="49"/>
                <a:cs typeface="Monaco" pitchFamily="49"/>
              </a:rPr>
              <a:t>class</a:t>
            </a:r>
            <a:r>
              <a:rPr lang="en-US" sz="1800" b="0" i="0" u="none" strike="noStrike" baseline="0">
                <a:ln>
                  <a:noFill/>
                </a:ln>
                <a:solidFill>
                  <a:srgbClr val="000000"/>
                </a:solidFill>
                <a:latin typeface="Arial" pitchFamily="34"/>
                <a:ea typeface="Monaco" pitchFamily="49"/>
                <a:cs typeface="Monaco" pitchFamily="49"/>
              </a:rPr>
              <a:t> AspectConfig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646464"/>
                </a:solidFill>
                <a:latin typeface="Arial" pitchFamily="34"/>
                <a:ea typeface="Courier New" pitchFamily="49"/>
                <a:cs typeface="Courier New" pitchFamily="49"/>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000000"/>
                </a:solidFill>
                <a:latin typeface="Arial" pitchFamily="34"/>
                <a:ea typeface="Courier New" pitchFamily="49"/>
                <a:cs typeface="Courier New" pitchFamily="49"/>
              </a:rPr>
              <a:t> }</a:t>
            </a:r>
          </a:p>
        </p:txBody>
      </p:sp>
      <p:sp>
        <p:nvSpPr>
          <p:cNvPr id="4" name="Title 3"/>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Configure Aspect as a Bean</a:t>
            </a:r>
          </a:p>
        </p:txBody>
      </p:sp>
      <p:sp>
        <p:nvSpPr>
          <p:cNvPr id="5" name="Text Box 1033"/>
          <p:cNvSpPr/>
          <p:nvPr/>
        </p:nvSpPr>
        <p:spPr>
          <a:xfrm>
            <a:off x="4438800" y="3566160"/>
            <a:ext cx="63180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OR</a:t>
            </a:r>
          </a:p>
        </p:txBody>
      </p:sp>
      <p:sp>
        <p:nvSpPr>
          <p:cNvPr id="6" name="Straight Connector 5"/>
          <p:cNvSpPr/>
          <p:nvPr/>
        </p:nvSpPr>
        <p:spPr>
          <a:xfrm>
            <a:off x="1609920" y="3419279"/>
            <a:ext cx="1280159" cy="1188721"/>
          </a:xfrm>
          <a:prstGeom prst="line">
            <a:avLst/>
          </a:prstGeom>
          <a:noFill/>
          <a:ln w="0">
            <a:solidFill>
              <a:srgbClr val="80000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Box 6"/>
          <p:cNvSpPr txBox="1"/>
          <p:nvPr/>
        </p:nvSpPr>
        <p:spPr>
          <a:xfrm>
            <a:off x="6730560" y="1296720"/>
            <a:ext cx="1937880" cy="398880"/>
          </a:xfrm>
          <a:prstGeom prst="rect">
            <a:avLst/>
          </a:prstGeom>
          <a:solidFill>
            <a:srgbClr val="FFFFFF"/>
          </a:solidFill>
          <a:ln>
            <a:solidFill>
              <a:srgbClr val="000000"/>
            </a:solidFill>
            <a:prstDash val="solid"/>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gn="ctr">
              <a:buNone/>
            </a:pPr>
            <a:r>
              <a:rPr lang="en-US" sz="2000" b="0" i="1" u="none" strike="noStrike" baseline="0">
                <a:ln>
                  <a:noFill/>
                </a:ln>
                <a:solidFill>
                  <a:srgbClr val="800000"/>
                </a:solidFill>
                <a:latin typeface="Verdana" pitchFamily="34"/>
                <a:ea typeface="Verdana" pitchFamily="34"/>
                <a:cs typeface="Verdana" pitchFamily="34"/>
              </a:rPr>
              <a:t>Using Java</a:t>
            </a:r>
          </a:p>
        </p:txBody>
      </p:sp>
      <p:sp>
        <p:nvSpPr>
          <p:cNvPr id="8" name="TextBox 7"/>
          <p:cNvSpPr txBox="1"/>
          <p:nvPr/>
        </p:nvSpPr>
        <p:spPr>
          <a:xfrm>
            <a:off x="6298199" y="3954240"/>
            <a:ext cx="1758239" cy="398880"/>
          </a:xfrm>
          <a:prstGeom prst="rect">
            <a:avLst/>
          </a:prstGeom>
          <a:solidFill>
            <a:srgbClr val="FFFFFF"/>
          </a:solidFill>
          <a:ln>
            <a:solidFill>
              <a:srgbClr val="000000"/>
            </a:solidFill>
            <a:prstDash val="solid"/>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gn="ctr">
              <a:buNone/>
            </a:pPr>
            <a:r>
              <a:rPr lang="en-US" sz="2000" b="0" i="1" u="none" strike="noStrike" baseline="0">
                <a:ln>
                  <a:noFill/>
                </a:ln>
                <a:solidFill>
                  <a:srgbClr val="800000"/>
                </a:solidFill>
                <a:latin typeface="Verdana" pitchFamily="34"/>
                <a:ea typeface="Verdana" pitchFamily="34"/>
                <a:cs typeface="Verdana" pitchFamily="34"/>
              </a:rPr>
              <a:t>Using XML</a:t>
            </a:r>
          </a:p>
        </p:txBody>
      </p:sp>
      <p:sp>
        <p:nvSpPr>
          <p:cNvPr id="9" name="Straight Connector 8"/>
          <p:cNvSpPr/>
          <p:nvPr/>
        </p:nvSpPr>
        <p:spPr>
          <a:xfrm flipV="1">
            <a:off x="1609560" y="2103120"/>
            <a:ext cx="1316519" cy="493200"/>
          </a:xfrm>
          <a:prstGeom prst="line">
            <a:avLst/>
          </a:prstGeom>
          <a:noFill/>
          <a:ln w="0">
            <a:solidFill>
              <a:srgbClr val="800000"/>
            </a:solidFill>
            <a:prstDash val="solid"/>
            <a:tailEnd type="arrow"/>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Text Box 1031"/>
          <p:cNvSpPr/>
          <p:nvPr/>
        </p:nvSpPr>
        <p:spPr>
          <a:xfrm>
            <a:off x="302760" y="2479320"/>
            <a:ext cx="2073600" cy="91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800000"/>
            </a:solidFill>
            <a:prstDash val="solid"/>
            <a:miter/>
          </a:ln>
        </p:spPr>
        <p:txBody>
          <a:bodyPr vert="horz" wrap="none" lIns="90000" tIns="46800" rIns="90000" bIns="468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800000"/>
                </a:solidFill>
                <a:latin typeface="Arial" pitchFamily="50"/>
                <a:ea typeface="ＭＳ Ｐゴシック" pitchFamily="2"/>
                <a:cs typeface="ＭＳ Ｐゴシック" pitchFamily="2"/>
              </a:rPr>
              <a:t>Configures Spring</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800000"/>
                </a:solidFill>
                <a:latin typeface="Arial" pitchFamily="50"/>
                <a:ea typeface="ＭＳ Ｐゴシック" pitchFamily="2"/>
                <a:cs typeface="ＭＳ Ｐゴシック" pitchFamily="2"/>
              </a:rPr>
              <a:t>to apply @Aspect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800000"/>
                </a:solidFill>
                <a:latin typeface="Arial" pitchFamily="50"/>
                <a:ea typeface="ＭＳ Ｐゴシック" pitchFamily="2"/>
                <a:cs typeface="ＭＳ Ｐゴシック" pitchFamily="2"/>
              </a:rPr>
              <a:t>to your beans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name="Include the Aspect Configur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Include the Aspect Configuration</a:t>
            </a:r>
          </a:p>
        </p:txBody>
      </p:sp>
      <p:sp>
        <p:nvSpPr>
          <p:cNvPr id="3" name="Rectangle 1028"/>
          <p:cNvSpPr/>
          <p:nvPr/>
        </p:nvSpPr>
        <p:spPr>
          <a:xfrm>
            <a:off x="1033199" y="1835280"/>
            <a:ext cx="7013519" cy="36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ＭＳ Ｐゴシック" pitchFamily="2"/>
                <a:cs typeface="ＭＳ Ｐゴシック" pitchFamily="2"/>
              </a:rPr>
              <a:t>@Configuration</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Arial" pitchFamily="34"/>
                <a:cs typeface="Arial" pitchFamily="34"/>
              </a:rPr>
              <a:t>@Import(</a:t>
            </a:r>
            <a:r>
              <a:rPr lang="en-US" sz="1800" b="0" i="0" u="none" strike="noStrike" baseline="0">
                <a:ln>
                  <a:noFill/>
                </a:ln>
                <a:solidFill>
                  <a:srgbClr val="000000"/>
                </a:solidFill>
                <a:latin typeface="Arial" pitchFamily="50"/>
                <a:ea typeface="Arial" pitchFamily="34"/>
                <a:cs typeface="Arial" pitchFamily="34"/>
              </a:rPr>
              <a:t>AspectConfig</a:t>
            </a:r>
            <a:r>
              <a:rPr lang="en-US" sz="1800" b="0" i="0" u="none" strike="noStrike" baseline="0">
                <a:ln>
                  <a:noFill/>
                </a:ln>
                <a:solidFill>
                  <a:srgbClr val="3F7F7F"/>
                </a:solidFill>
                <a:latin typeface="Arial" pitchFamily="50"/>
                <a:ea typeface="Arial" pitchFamily="34"/>
                <a:cs typeface="Arial" pitchFamily="34"/>
              </a:rPr>
              <a:t>.</a:t>
            </a:r>
            <a:r>
              <a:rPr lang="en-US" sz="1800" b="0" i="0" u="none" strike="noStrike" baseline="0">
                <a:ln>
                  <a:noFill/>
                </a:ln>
                <a:solidFill>
                  <a:srgbClr val="800000"/>
                </a:solidFill>
                <a:latin typeface="Arial" pitchFamily="50"/>
                <a:ea typeface="Arial" pitchFamily="34"/>
                <a:cs typeface="Arial" pitchFamily="34"/>
              </a:rPr>
              <a:t>class</a:t>
            </a:r>
            <a:r>
              <a:rPr lang="en-US" sz="1800" b="0" i="0" u="none" strike="noStrike" baseline="0">
                <a:ln>
                  <a:noFill/>
                </a:ln>
                <a:solidFill>
                  <a:srgbClr val="3F7F7F"/>
                </a:solidFill>
                <a:latin typeface="Arial" pitchFamily="50"/>
                <a:ea typeface="Arial" pitchFamily="34"/>
                <a:cs typeface="Arial" pitchFamily="34"/>
              </a:rPr>
              <a:t>)</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Arial" pitchFamily="34"/>
                <a:cs typeface="Arial" pitchFamily="34"/>
              </a:rPr>
              <a:t>public</a:t>
            </a:r>
            <a:r>
              <a:rPr lang="en-US" sz="1800" b="0" i="0" u="none" strike="noStrike" baseline="0">
                <a:ln>
                  <a:noFill/>
                </a:ln>
                <a:solidFill>
                  <a:srgbClr val="000000"/>
                </a:solidFill>
                <a:latin typeface="Arial" pitchFamily="34"/>
                <a:ea typeface="Arial" pitchFamily="34"/>
                <a:cs typeface="Arial" pitchFamily="34"/>
              </a:rPr>
              <a:t> </a:t>
            </a:r>
            <a:r>
              <a:rPr lang="en-US" sz="1800" b="0" i="0" u="none" strike="noStrike" baseline="0">
                <a:ln>
                  <a:noFill/>
                </a:ln>
                <a:solidFill>
                  <a:srgbClr val="7F0055"/>
                </a:solidFill>
                <a:latin typeface="Arial" pitchFamily="34"/>
                <a:ea typeface="Arial" pitchFamily="34"/>
                <a:cs typeface="Arial" pitchFamily="34"/>
              </a:rPr>
              <a:t>class</a:t>
            </a:r>
            <a:r>
              <a:rPr lang="en-US" sz="1800" b="0" i="0" u="none" strike="noStrike" baseline="0">
                <a:ln>
                  <a:noFill/>
                </a:ln>
                <a:solidFill>
                  <a:srgbClr val="000000"/>
                </a:solidFill>
                <a:latin typeface="Arial" pitchFamily="34"/>
                <a:ea typeface="Arial" pitchFamily="34"/>
                <a:cs typeface="Arial" pitchFamily="34"/>
              </a:rPr>
              <a:t> MainConfig {</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Arial" pitchFamily="34"/>
                <a:cs typeface="Arial" pitchFamily="34"/>
              </a:rPr>
              <a:t>    </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646464"/>
                </a:solidFill>
                <a:latin typeface="Arial" pitchFamily="34"/>
                <a:ea typeface="Arial" pitchFamily="34"/>
                <a:cs typeface="Arial" pitchFamily="34"/>
              </a:rPr>
              <a:t>    @Bean</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Arial" pitchFamily="34"/>
                <a:cs typeface="Arial" pitchFamily="34"/>
              </a:rPr>
              <a:t>    public</a:t>
            </a:r>
            <a:r>
              <a:rPr lang="en-US" sz="1800" b="0" i="0" u="none" strike="noStrike" baseline="0">
                <a:ln>
                  <a:noFill/>
                </a:ln>
                <a:solidFill>
                  <a:srgbClr val="000000"/>
                </a:solidFill>
                <a:latin typeface="Arial" pitchFamily="34"/>
                <a:ea typeface="Arial" pitchFamily="34"/>
                <a:cs typeface="Arial" pitchFamily="34"/>
              </a:rPr>
              <a:t> Cache cacheA() { </a:t>
            </a:r>
            <a:r>
              <a:rPr lang="en-US" sz="1800" b="0" i="0" u="none" strike="noStrike" baseline="0">
                <a:ln>
                  <a:noFill/>
                </a:ln>
                <a:solidFill>
                  <a:srgbClr val="800000"/>
                </a:solidFill>
                <a:latin typeface="Arial" pitchFamily="34"/>
                <a:ea typeface="Arial" pitchFamily="34"/>
                <a:cs typeface="Arial" pitchFamily="34"/>
              </a:rPr>
              <a:t>return new</a:t>
            </a:r>
            <a:r>
              <a:rPr lang="en-US" sz="1800" b="0" i="0" u="none" strike="noStrike" baseline="0">
                <a:ln>
                  <a:noFill/>
                </a:ln>
                <a:solidFill>
                  <a:srgbClr val="000000"/>
                </a:solidFill>
                <a:latin typeface="Arial" pitchFamily="34"/>
                <a:ea typeface="Arial" pitchFamily="34"/>
                <a:cs typeface="Arial" pitchFamily="34"/>
              </a:rPr>
              <a:t> SimpleCache(</a:t>
            </a:r>
            <a:r>
              <a:rPr lang="en-US" sz="1800" b="0" i="0" u="none" strike="noStrike" baseline="0">
                <a:ln>
                  <a:noFill/>
                </a:ln>
                <a:solidFill>
                  <a:srgbClr val="0000FF"/>
                </a:solidFill>
                <a:latin typeface="Arial" pitchFamily="34"/>
                <a:ea typeface="Arial" pitchFamily="34"/>
                <a:cs typeface="Arial" pitchFamily="34"/>
              </a:rPr>
              <a:t>“cacheA”</a:t>
            </a:r>
            <a:r>
              <a:rPr lang="en-US" sz="1800" b="0" i="0" u="none" strike="noStrike" baseline="0">
                <a:ln>
                  <a:noFill/>
                </a:ln>
                <a:solidFill>
                  <a:srgbClr val="000000"/>
                </a:solidFill>
                <a:latin typeface="Arial" pitchFamily="34"/>
                <a:ea typeface="Arial" pitchFamily="34"/>
                <a:cs typeface="Arial" pitchFamily="34"/>
              </a:rPr>
              <a:t>); }</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Arial" pitchFamily="34"/>
                <a:cs typeface="Arial" pitchFamily="34"/>
              </a:rPr>
              <a:t>    </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646464"/>
                </a:solidFill>
                <a:latin typeface="Arial" pitchFamily="34"/>
                <a:ea typeface="Arial" pitchFamily="34"/>
                <a:cs typeface="Arial" pitchFamily="34"/>
              </a:rPr>
              <a:t>    @Bean</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Arial" pitchFamily="34"/>
                <a:cs typeface="Arial" pitchFamily="34"/>
              </a:rPr>
              <a:t>    public</a:t>
            </a:r>
            <a:r>
              <a:rPr lang="en-US" sz="1800" b="0" i="0" u="none" strike="noStrike" baseline="0">
                <a:ln>
                  <a:noFill/>
                </a:ln>
                <a:solidFill>
                  <a:srgbClr val="000000"/>
                </a:solidFill>
                <a:latin typeface="Arial" pitchFamily="34"/>
                <a:ea typeface="Arial" pitchFamily="34"/>
                <a:cs typeface="Arial" pitchFamily="34"/>
              </a:rPr>
              <a:t> Cache cacheB() { </a:t>
            </a:r>
            <a:r>
              <a:rPr lang="en-US" sz="1800" b="0" i="0" u="none" strike="noStrike" baseline="0">
                <a:ln>
                  <a:noFill/>
                </a:ln>
                <a:solidFill>
                  <a:srgbClr val="800000"/>
                </a:solidFill>
                <a:latin typeface="Arial" pitchFamily="34"/>
                <a:ea typeface="Arial" pitchFamily="34"/>
                <a:cs typeface="Arial" pitchFamily="34"/>
              </a:rPr>
              <a:t>return new</a:t>
            </a:r>
            <a:r>
              <a:rPr lang="en-US" sz="1800" b="0" i="0" u="none" strike="noStrike" baseline="0">
                <a:ln>
                  <a:noFill/>
                </a:ln>
                <a:solidFill>
                  <a:srgbClr val="000000"/>
                </a:solidFill>
                <a:latin typeface="Arial" pitchFamily="34"/>
                <a:ea typeface="Arial" pitchFamily="34"/>
                <a:cs typeface="Arial" pitchFamily="34"/>
              </a:rPr>
              <a:t> SimpleCache(</a:t>
            </a:r>
            <a:r>
              <a:rPr lang="en-US" sz="1800" b="0" i="0" u="none" strike="noStrike" baseline="0">
                <a:ln>
                  <a:noFill/>
                </a:ln>
                <a:solidFill>
                  <a:srgbClr val="0000FF"/>
                </a:solidFill>
                <a:latin typeface="Arial" pitchFamily="34"/>
                <a:ea typeface="Arial" pitchFamily="34"/>
                <a:cs typeface="Arial" pitchFamily="34"/>
              </a:rPr>
              <a:t>“cacheB”</a:t>
            </a:r>
            <a:r>
              <a:rPr lang="en-US" sz="1800" b="0" i="0" u="none" strike="noStrike" baseline="0">
                <a:ln>
                  <a:noFill/>
                </a:ln>
                <a:solidFill>
                  <a:srgbClr val="000000"/>
                </a:solidFill>
                <a:latin typeface="Arial" pitchFamily="34"/>
                <a:ea typeface="Arial" pitchFamily="34"/>
                <a:cs typeface="Arial" pitchFamily="34"/>
              </a:rPr>
              <a:t>); }</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Arial" pitchFamily="34"/>
                <a:cs typeface="Arial" pitchFamily="34"/>
              </a:rPr>
              <a:t>    </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646464"/>
                </a:solidFill>
                <a:latin typeface="Arial" pitchFamily="34"/>
                <a:ea typeface="Arial" pitchFamily="34"/>
                <a:cs typeface="Arial" pitchFamily="34"/>
              </a:rPr>
              <a:t>    @Bean</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7F0055"/>
                </a:solidFill>
                <a:latin typeface="Arial" pitchFamily="34"/>
                <a:ea typeface="Arial" pitchFamily="34"/>
                <a:cs typeface="Arial" pitchFamily="34"/>
              </a:rPr>
              <a:t>    public</a:t>
            </a:r>
            <a:r>
              <a:rPr lang="en-US" sz="1800" b="0" i="0" u="none" strike="noStrike" baseline="0">
                <a:ln>
                  <a:noFill/>
                </a:ln>
                <a:solidFill>
                  <a:srgbClr val="000000"/>
                </a:solidFill>
                <a:latin typeface="Arial" pitchFamily="34"/>
                <a:ea typeface="Arial" pitchFamily="34"/>
                <a:cs typeface="Arial" pitchFamily="34"/>
              </a:rPr>
              <a:t> Cache cacheC() { </a:t>
            </a:r>
            <a:r>
              <a:rPr lang="en-US" sz="1800" b="0" i="0" u="none" strike="noStrike" baseline="0">
                <a:ln>
                  <a:noFill/>
                </a:ln>
                <a:solidFill>
                  <a:srgbClr val="800000"/>
                </a:solidFill>
                <a:latin typeface="Arial" pitchFamily="34"/>
                <a:ea typeface="Arial" pitchFamily="34"/>
                <a:cs typeface="Arial" pitchFamily="34"/>
              </a:rPr>
              <a:t>return new</a:t>
            </a:r>
            <a:r>
              <a:rPr lang="en-US" sz="1800" b="0" i="0" u="none" strike="noStrike" baseline="0">
                <a:ln>
                  <a:noFill/>
                </a:ln>
                <a:solidFill>
                  <a:srgbClr val="000000"/>
                </a:solidFill>
                <a:latin typeface="Arial" pitchFamily="34"/>
                <a:ea typeface="Arial" pitchFamily="34"/>
                <a:cs typeface="Arial" pitchFamily="34"/>
              </a:rPr>
              <a:t> SimpleCache(</a:t>
            </a:r>
            <a:r>
              <a:rPr lang="en-US" sz="1800" b="0" i="0" u="none" strike="noStrike" baseline="0">
                <a:ln>
                  <a:noFill/>
                </a:ln>
                <a:solidFill>
                  <a:srgbClr val="0000FF"/>
                </a:solidFill>
                <a:latin typeface="Arial" pitchFamily="34"/>
                <a:ea typeface="Arial" pitchFamily="34"/>
                <a:cs typeface="Arial" pitchFamily="34"/>
              </a:rPr>
              <a:t>“cacheC”</a:t>
            </a:r>
            <a:r>
              <a:rPr lang="en-US" sz="1800" b="0" i="0" u="none" strike="noStrike" baseline="0">
                <a:ln>
                  <a:noFill/>
                </a:ln>
                <a:solidFill>
                  <a:srgbClr val="000000"/>
                </a:solidFill>
                <a:latin typeface="Arial" pitchFamily="34"/>
                <a:ea typeface="Arial" pitchFamily="34"/>
                <a:cs typeface="Arial" pitchFamily="34"/>
              </a:rPr>
              <a:t>); }</a:t>
            </a:r>
          </a:p>
          <a:p>
            <a:pPr marL="342720" marR="0" lvl="0" indent="-342720" algn="l" rtl="0" hangingPunct="1">
              <a:lnSpc>
                <a:spcPct val="80000"/>
              </a:lnSpc>
              <a:spcBef>
                <a:spcPts val="448"/>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3F7F7F"/>
                </a:solidFill>
                <a:latin typeface="Arial" pitchFamily="50"/>
                <a:ea typeface="ＭＳ Ｐゴシック" pitchFamily="2"/>
                <a:cs typeface="ＭＳ Ｐゴシック" pitchFamily="2"/>
              </a:rPr>
              <a:t>}</a:t>
            </a:r>
          </a:p>
        </p:txBody>
      </p:sp>
      <p:sp>
        <p:nvSpPr>
          <p:cNvPr id="4" name="Straight Connector 3"/>
          <p:cNvSpPr/>
          <p:nvPr/>
        </p:nvSpPr>
        <p:spPr>
          <a:xfrm flipH="1">
            <a:off x="4203360" y="2080800"/>
            <a:ext cx="1371600" cy="182880"/>
          </a:xfrm>
          <a:prstGeom prst="line">
            <a:avLst/>
          </a:prstGeom>
          <a:noFill/>
          <a:ln w="0">
            <a:solidFill>
              <a:srgbClr val="800000"/>
            </a:solidFill>
            <a:prstDash val="solid"/>
            <a:tailEnd type="arrow"/>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 Box 1031"/>
          <p:cNvSpPr/>
          <p:nvPr/>
        </p:nvSpPr>
        <p:spPr>
          <a:xfrm>
            <a:off x="5311440" y="1715039"/>
            <a:ext cx="165456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800000"/>
            </a:solidFill>
            <a:prstDash val="solid"/>
            <a:miter/>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800000"/>
                </a:solidFill>
                <a:latin typeface="Arial" pitchFamily="50"/>
                <a:ea typeface="ＭＳ Ｐゴシック" pitchFamily="2"/>
                <a:cs typeface="ＭＳ Ｐゴシック" pitchFamily="2"/>
              </a:rPr>
              <a:t>Include aspect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800000"/>
                </a:solidFill>
                <a:latin typeface="Arial" pitchFamily="50"/>
                <a:ea typeface="ＭＳ Ｐゴシック" pitchFamily="2"/>
                <a:cs typeface="ＭＳ Ｐゴシック" pitchFamily="2"/>
              </a:rPr>
              <a:t>configuration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name="Test the Applic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Test the Application</a:t>
            </a:r>
          </a:p>
        </p:txBody>
      </p:sp>
      <p:sp>
        <p:nvSpPr>
          <p:cNvPr id="3" name="Rectangle 1028"/>
          <p:cNvSpPr/>
          <p:nvPr/>
        </p:nvSpPr>
        <p:spPr>
          <a:xfrm>
            <a:off x="609120" y="3185640"/>
            <a:ext cx="8153640" cy="1904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US" sz="2000" b="0" i="0" u="none" strike="noStrike" baseline="0">
              <a:ln>
                <a:noFill/>
              </a:ln>
              <a:solidFill>
                <a:srgbClr val="808080"/>
              </a:solidFill>
              <a:latin typeface="Arial" pitchFamily="50"/>
              <a:ea typeface="ＭＳ Ｐゴシック" pitchFamily="2"/>
              <a:cs typeface="ＭＳ Ｐゴシック" pitchFamily="2"/>
            </a:endParaRP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0" i="0" u="none" strike="noStrike" baseline="0">
                <a:ln>
                  <a:noFill/>
                </a:ln>
                <a:solidFill>
                  <a:srgbClr val="808080"/>
                </a:solidFill>
                <a:latin typeface="Arial" pitchFamily="50"/>
                <a:ea typeface="ＭＳ Ｐゴシック" pitchFamily="2"/>
                <a:cs typeface="ＭＳ Ｐゴシック" pitchFamily="2"/>
              </a:rPr>
              <a:t>  @Autowired @Qualifier</a:t>
            </a:r>
            <a:r>
              <a:rPr lang="en-US" sz="2000" b="0" i="0" u="none" strike="noStrike" baseline="0">
                <a:ln>
                  <a:noFill/>
                </a:ln>
                <a:solidFill>
                  <a:srgbClr val="4D4D4D"/>
                </a:solidFill>
                <a:latin typeface="Arial" pitchFamily="50"/>
                <a:ea typeface="ＭＳ Ｐゴシック" pitchFamily="2"/>
                <a:cs typeface="ＭＳ Ｐゴシック" pitchFamily="2"/>
              </a:rPr>
              <a:t>(</a:t>
            </a:r>
            <a:r>
              <a:rPr lang="en-US" sz="2000" b="0" i="0" u="none" strike="noStrike" baseline="0">
                <a:ln>
                  <a:noFill/>
                </a:ln>
                <a:solidFill>
                  <a:srgbClr val="0000C0"/>
                </a:solidFill>
                <a:latin typeface="Arial" pitchFamily="50"/>
                <a:ea typeface="ＭＳ Ｐゴシック" pitchFamily="2"/>
                <a:cs typeface="ＭＳ Ｐゴシック" pitchFamily="2"/>
              </a:rPr>
              <a:t>”cacheA”</a:t>
            </a:r>
            <a:r>
              <a:rPr lang="en-US"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7F0055"/>
                </a:solidFill>
                <a:latin typeface="Arial" pitchFamily="50"/>
                <a:ea typeface="ＭＳ Ｐゴシック" pitchFamily="2"/>
                <a:cs typeface="ＭＳ Ｐゴシック" pitchFamily="2"/>
              </a:rPr>
              <a:t>  private</a:t>
            </a:r>
            <a:r>
              <a:rPr lang="en-GB" sz="2000" b="0" i="0" u="none" strike="noStrike" baseline="0">
                <a:ln>
                  <a:noFill/>
                </a:ln>
                <a:solidFill>
                  <a:srgbClr val="4D4D4D"/>
                </a:solidFill>
                <a:latin typeface="Arial" pitchFamily="50"/>
                <a:ea typeface="ＭＳ Ｐゴシック" pitchFamily="2"/>
                <a:cs typeface="ＭＳ Ｐゴシック" pitchFamily="2"/>
              </a:rPr>
              <a:t> </a:t>
            </a:r>
            <a:r>
              <a:rPr lang="en-US" sz="2000" b="0" i="0" u="none" strike="noStrike" baseline="0">
                <a:ln>
                  <a:noFill/>
                </a:ln>
                <a:solidFill>
                  <a:srgbClr val="4D4D4D"/>
                </a:solidFill>
                <a:latin typeface="Arial" pitchFamily="50"/>
                <a:ea typeface="ＭＳ Ｐゴシック" pitchFamily="2"/>
                <a:cs typeface="ＭＳ Ｐゴシック" pitchFamily="2"/>
              </a:rPr>
              <a:t>Cache cache;</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0" i="0" u="none" strike="noStrike" baseline="0">
                <a:ln>
                  <a:noFill/>
                </a:ln>
                <a:solidFill>
                  <a:srgbClr val="4D4D4D"/>
                </a:solidFill>
                <a:latin typeface="Arial" pitchFamily="50"/>
                <a:ea typeface="ＭＳ Ｐゴシック" pitchFamily="2"/>
                <a:cs typeface="ＭＳ Ｐゴシック" pitchFamily="2"/>
              </a:rPr>
              <a:t>  …</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0" i="0" u="none" strike="noStrike" baseline="0">
                <a:ln>
                  <a:noFill/>
                </a:ln>
                <a:solidFill>
                  <a:srgbClr val="4D4D4D"/>
                </a:solidFill>
                <a:latin typeface="Arial" pitchFamily="50"/>
                <a:ea typeface="ＭＳ Ｐゴシック" pitchFamily="2"/>
                <a:cs typeface="ＭＳ Ｐゴシック" pitchFamily="2"/>
              </a:rPr>
              <a:t>  cache.setCacheSize(2500);</a:t>
            </a:r>
          </a:p>
        </p:txBody>
      </p:sp>
      <p:sp>
        <p:nvSpPr>
          <p:cNvPr id="4" name="Rectangle 1029"/>
          <p:cNvSpPr/>
          <p:nvPr/>
        </p:nvSpPr>
        <p:spPr>
          <a:xfrm>
            <a:off x="1676160" y="5056920"/>
            <a:ext cx="6477119" cy="5209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12600">
            <a:solidFill>
              <a:srgbClr val="000000"/>
            </a:solidFill>
            <a:prstDash val="solid"/>
            <a:miter/>
          </a:ln>
          <a:effectLst>
            <a:outerShdw dist="17819" dir="2700000" algn="tl">
              <a:srgbClr val="808080"/>
            </a:outerShdw>
          </a:effectLst>
        </p:spPr>
        <p:txBody>
          <a:bodyPr vert="horz" wrap="square" lIns="90000" tIns="46800" rIns="90000" bIns="46800" anchor="ctr" anchorCtr="0" compatLnSpc="1"/>
          <a:lstStyle/>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0" i="0" u="none" strike="noStrike" baseline="0">
                <a:ln>
                  <a:noFill/>
                </a:ln>
                <a:solidFill>
                  <a:srgbClr val="4D4D4D"/>
                </a:solidFill>
                <a:latin typeface="Arial" pitchFamily="50"/>
                <a:ea typeface="ＭＳ Ｐゴシック" pitchFamily="2"/>
                <a:cs typeface="ＭＳ Ｐゴシック" pitchFamily="2"/>
              </a:rPr>
              <a:t>INFO: Property about to change…</a:t>
            </a:r>
          </a:p>
        </p:txBody>
      </p:sp>
      <p:sp>
        <p:nvSpPr>
          <p:cNvPr id="5" name="Rectangle 1028"/>
          <p:cNvSpPr/>
          <p:nvPr/>
        </p:nvSpPr>
        <p:spPr>
          <a:xfrm>
            <a:off x="609120" y="1925640"/>
            <a:ext cx="8153640" cy="451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0" i="0" u="none" strike="noStrike" baseline="0">
                <a:ln>
                  <a:noFill/>
                </a:ln>
                <a:solidFill>
                  <a:srgbClr val="4D4D4D"/>
                </a:solidFill>
                <a:latin typeface="Arial" pitchFamily="50"/>
                <a:ea typeface="ＭＳ Ｐゴシック" pitchFamily="2"/>
                <a:cs typeface="ＭＳ Ｐゴシック" pitchFamily="2"/>
              </a:rPr>
              <a:t>ApplicationContext context = SpringApplication.run(MainConfig.</a:t>
            </a:r>
            <a:r>
              <a:rPr lang="en-US" sz="2000" b="0" i="0" u="none" strike="noStrike" baseline="0">
                <a:ln>
                  <a:noFill/>
                </a:ln>
                <a:solidFill>
                  <a:srgbClr val="800000"/>
                </a:solidFill>
                <a:latin typeface="Arial" pitchFamily="50"/>
                <a:ea typeface="ＭＳ Ｐゴシック" pitchFamily="2"/>
                <a:cs typeface="ＭＳ Ｐゴシック" pitchFamily="2"/>
              </a:rPr>
              <a:t>class</a:t>
            </a:r>
            <a:r>
              <a:rPr lang="en-US" sz="2000" b="0" i="0" u="none" strike="noStrike" baseline="0">
                <a:ln>
                  <a:noFill/>
                </a:ln>
                <a:solidFill>
                  <a:srgbClr val="4D4D4D"/>
                </a:solidFill>
                <a:latin typeface="Arial" pitchFamily="50"/>
                <a:ea typeface="ＭＳ Ｐゴシック" pitchFamily="2"/>
                <a:cs typeface="ＭＳ Ｐゴシック"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name="How Aspects are Applied">
    <p:spTree>
      <p:nvGrpSpPr>
        <p:cNvPr id="1" name=""/>
        <p:cNvGrpSpPr/>
        <p:nvPr/>
      </p:nvGrpSpPr>
      <p:grpSpPr>
        <a:xfrm>
          <a:off x="0" y="0"/>
          <a:ext cx="0" cy="0"/>
          <a:chOff x="0" y="0"/>
          <a:chExt cx="0" cy="0"/>
        </a:xfrm>
      </p:grpSpPr>
      <p:sp>
        <p:nvSpPr>
          <p:cNvPr id="2" name="Freeform 1"/>
          <p:cNvSpPr/>
          <p:nvPr/>
        </p:nvSpPr>
        <p:spPr>
          <a:xfrm>
            <a:off x="5953320" y="1374839"/>
            <a:ext cx="2083680" cy="8161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23FF23"/>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Arial" pitchFamily="50"/>
                <a:cs typeface="Arial" pitchFamily="50"/>
              </a:rPr>
              <a:t>&lt;&lt;interface&gt;&gt;</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Arial" pitchFamily="50"/>
                <a:cs typeface="Arial" pitchFamily="50"/>
              </a:rPr>
              <a:t>Cache</a:t>
            </a:r>
          </a:p>
        </p:txBody>
      </p:sp>
      <p:sp>
        <p:nvSpPr>
          <p:cNvPr id="3" name="Freeform 2"/>
          <p:cNvSpPr/>
          <p:nvPr/>
        </p:nvSpPr>
        <p:spPr>
          <a:xfrm>
            <a:off x="2831760" y="2875320"/>
            <a:ext cx="5440320" cy="13586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C99"/>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000000"/>
              </a:solidFill>
              <a:latin typeface="Arial" pitchFamily="50"/>
              <a:ea typeface="Arial" pitchFamily="50"/>
              <a:cs typeface="Arial" pitchFamily="50"/>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000000"/>
              </a:solidFill>
              <a:latin typeface="Arial" pitchFamily="50"/>
              <a:ea typeface="Arial" pitchFamily="50"/>
              <a:cs typeface="Arial" pitchFamily="50"/>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000000"/>
              </a:solidFill>
              <a:latin typeface="Arial" pitchFamily="50"/>
              <a:ea typeface="Arial" pitchFamily="50"/>
              <a:cs typeface="Arial" pitchFamily="50"/>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000000"/>
              </a:solidFill>
              <a:latin typeface="Arial" pitchFamily="50"/>
              <a:ea typeface="Arial" pitchFamily="50"/>
              <a:cs typeface="Arial" pitchFamily="50"/>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000000"/>
              </a:solidFill>
              <a:latin typeface="Arial" pitchFamily="50"/>
              <a:ea typeface="Arial" pitchFamily="50"/>
              <a:cs typeface="Arial" pitchFamily="50"/>
            </a:endParaRPr>
          </a:p>
        </p:txBody>
      </p:sp>
      <p:sp>
        <p:nvSpPr>
          <p:cNvPr id="4" name="Title 3"/>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How Aspects are Applied</a:t>
            </a:r>
          </a:p>
        </p:txBody>
      </p:sp>
      <p:sp>
        <p:nvSpPr>
          <p:cNvPr id="5" name="Line 8"/>
          <p:cNvSpPr/>
          <p:nvPr/>
        </p:nvSpPr>
        <p:spPr>
          <a:xfrm>
            <a:off x="7012799" y="2201399"/>
            <a:ext cx="0" cy="1068120"/>
          </a:xfrm>
          <a:custGeom>
            <a:avLst/>
            <a:gdLst/>
            <a:ahLst/>
            <a:cxnLst>
              <a:cxn ang="3cd4">
                <a:pos x="hc" y="t"/>
              </a:cxn>
              <a:cxn ang="cd2">
                <a:pos x="l" y="vc"/>
              </a:cxn>
              <a:cxn ang="cd4">
                <a:pos x="hc" y="b"/>
              </a:cxn>
              <a:cxn ang="0">
                <a:pos x="r" y="vc"/>
              </a:cxn>
            </a:cxnLst>
            <a:rect l="l" t="t" r="r" b="b"/>
            <a:pathLst>
              <a:path w="1" h="2968" fill="none">
                <a:moveTo>
                  <a:pt x="0" y="2968"/>
                </a:moveTo>
                <a:lnTo>
                  <a:pt x="1" y="0"/>
                </a:lnTo>
              </a:path>
            </a:pathLst>
          </a:custGeom>
          <a:noFill/>
          <a:ln w="12600">
            <a:solidFill>
              <a:srgbClr val="000000"/>
            </a:solidFill>
            <a:custDash>
              <a:ds d="402857"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Line 10"/>
          <p:cNvSpPr/>
          <p:nvPr/>
        </p:nvSpPr>
        <p:spPr>
          <a:xfrm>
            <a:off x="5441400" y="2218319"/>
            <a:ext cx="1400400" cy="641520"/>
          </a:xfrm>
          <a:custGeom>
            <a:avLst/>
            <a:gdLst/>
            <a:ahLst/>
            <a:cxnLst>
              <a:cxn ang="3cd4">
                <a:pos x="hc" y="t"/>
              </a:cxn>
              <a:cxn ang="cd2">
                <a:pos x="l" y="vc"/>
              </a:cxn>
              <a:cxn ang="cd4">
                <a:pos x="hc" y="b"/>
              </a:cxn>
              <a:cxn ang="0">
                <a:pos x="r" y="vc"/>
              </a:cxn>
            </a:cxnLst>
            <a:rect l="l" t="t" r="r" b="b"/>
            <a:pathLst>
              <a:path w="3891" h="1783" fill="none">
                <a:moveTo>
                  <a:pt x="0" y="1783"/>
                </a:moveTo>
                <a:lnTo>
                  <a:pt x="3891" y="0"/>
                </a:lnTo>
              </a:path>
            </a:pathLst>
          </a:custGeom>
          <a:noFill/>
          <a:ln w="12600">
            <a:solidFill>
              <a:srgbClr val="000000"/>
            </a:solidFill>
            <a:custDash>
              <a:ds d="402857"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 Box 14"/>
          <p:cNvSpPr/>
          <p:nvPr/>
        </p:nvSpPr>
        <p:spPr>
          <a:xfrm>
            <a:off x="4438440" y="1306800"/>
            <a:ext cx="1569240" cy="33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600" b="0" i="1" u="none" strike="noStrike" baseline="0">
                <a:ln>
                  <a:noFill/>
                </a:ln>
                <a:solidFill>
                  <a:srgbClr val="4D4D4D"/>
                </a:solidFill>
                <a:latin typeface="Arial" pitchFamily="50"/>
                <a:ea typeface="ＭＳ Ｐゴシック" pitchFamily="2"/>
                <a:cs typeface="ＭＳ Ｐゴシック" pitchFamily="2"/>
              </a:rPr>
              <a:t>setCacheSize()</a:t>
            </a:r>
          </a:p>
        </p:txBody>
      </p:sp>
      <p:sp>
        <p:nvSpPr>
          <p:cNvPr id="8" name="Line 20"/>
          <p:cNvSpPr/>
          <p:nvPr/>
        </p:nvSpPr>
        <p:spPr>
          <a:xfrm>
            <a:off x="5373360" y="3573720"/>
            <a:ext cx="736200" cy="0"/>
          </a:xfrm>
          <a:custGeom>
            <a:avLst/>
            <a:gdLst/>
            <a:ahLst/>
            <a:cxnLst>
              <a:cxn ang="3cd4">
                <a:pos x="hc" y="t"/>
              </a:cxn>
              <a:cxn ang="cd2">
                <a:pos x="l" y="vc"/>
              </a:cxn>
              <a:cxn ang="cd4">
                <a:pos x="hc" y="b"/>
              </a:cxn>
              <a:cxn ang="0">
                <a:pos x="r" y="vc"/>
              </a:cxn>
            </a:cxnLst>
            <a:rect l="l" t="t" r="r" b="b"/>
            <a:pathLst>
              <a:path w="2046" fill="none">
                <a:moveTo>
                  <a:pt x="0" y="0"/>
                </a:moveTo>
                <a:lnTo>
                  <a:pt x="2046" y="0"/>
                </a:lnTo>
              </a:path>
            </a:pathLst>
          </a:cu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Line 21"/>
          <p:cNvSpPr/>
          <p:nvPr/>
        </p:nvSpPr>
        <p:spPr>
          <a:xfrm>
            <a:off x="5373360" y="3766320"/>
            <a:ext cx="736200" cy="0"/>
          </a:xfrm>
          <a:custGeom>
            <a:avLst/>
            <a:gdLst/>
            <a:ahLst/>
            <a:cxnLst>
              <a:cxn ang="3cd4">
                <a:pos x="hc" y="t"/>
              </a:cxn>
              <a:cxn ang="cd2">
                <a:pos x="l" y="vc"/>
              </a:cxn>
              <a:cxn ang="cd4">
                <a:pos x="hc" y="b"/>
              </a:cxn>
              <a:cxn ang="0">
                <a:pos x="r" y="vc"/>
              </a:cxn>
            </a:cxnLst>
            <a:rect l="l" t="t" r="r" b="b"/>
            <a:pathLst>
              <a:path w="2046" fill="none">
                <a:moveTo>
                  <a:pt x="2046" y="0"/>
                </a:moveTo>
                <a:lnTo>
                  <a:pt x="0" y="0"/>
                </a:lnTo>
              </a:path>
            </a:pathLst>
          </a:custGeom>
          <a:noFill/>
          <a:ln w="1260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Line 29"/>
          <p:cNvSpPr/>
          <p:nvPr/>
        </p:nvSpPr>
        <p:spPr>
          <a:xfrm>
            <a:off x="1649520" y="4165200"/>
            <a:ext cx="1383480" cy="772920"/>
          </a:xfrm>
          <a:custGeom>
            <a:avLst/>
            <a:gdLst/>
            <a:ahLst/>
            <a:cxnLst>
              <a:cxn ang="3cd4">
                <a:pos x="hc" y="t"/>
              </a:cxn>
              <a:cxn ang="cd2">
                <a:pos x="l" y="vc"/>
              </a:cxn>
              <a:cxn ang="cd4">
                <a:pos x="hc" y="b"/>
              </a:cxn>
              <a:cxn ang="0">
                <a:pos x="r" y="vc"/>
              </a:cxn>
            </a:cxnLst>
            <a:rect l="l" t="t" r="r" b="b"/>
            <a:pathLst>
              <a:path w="3844" h="2148" fill="none">
                <a:moveTo>
                  <a:pt x="0" y="2148"/>
                </a:moveTo>
                <a:lnTo>
                  <a:pt x="3844" y="0"/>
                </a:lnTo>
              </a:path>
            </a:pathLst>
          </a:custGeom>
          <a:noFill/>
          <a:ln w="9360">
            <a:solidFill>
              <a:srgbClr val="8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Line 32"/>
          <p:cNvSpPr/>
          <p:nvPr/>
        </p:nvSpPr>
        <p:spPr>
          <a:xfrm>
            <a:off x="5382360" y="2116080"/>
            <a:ext cx="793440" cy="400680"/>
          </a:xfrm>
          <a:custGeom>
            <a:avLst/>
            <a:gdLst/>
            <a:ahLst/>
            <a:cxnLst>
              <a:cxn ang="3cd4">
                <a:pos x="hc" y="t"/>
              </a:cxn>
              <a:cxn ang="cd2">
                <a:pos x="l" y="vc"/>
              </a:cxn>
              <a:cxn ang="cd4">
                <a:pos x="hc" y="b"/>
              </a:cxn>
              <a:cxn ang="0">
                <a:pos x="r" y="vc"/>
              </a:cxn>
            </a:cxnLst>
            <a:rect l="l" t="t" r="r" b="b"/>
            <a:pathLst>
              <a:path w="2205" h="1114" fill="none">
                <a:moveTo>
                  <a:pt x="0" y="0"/>
                </a:moveTo>
                <a:lnTo>
                  <a:pt x="2205" y="1114"/>
                </a:lnTo>
              </a:path>
            </a:pathLst>
          </a:custGeom>
          <a:noFill/>
          <a:ln w="9360">
            <a:solidFill>
              <a:srgbClr val="8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Text Box 33"/>
          <p:cNvSpPr/>
          <p:nvPr/>
        </p:nvSpPr>
        <p:spPr>
          <a:xfrm>
            <a:off x="2800800" y="1767960"/>
            <a:ext cx="260676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8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2. Proxy implements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    target interface(s)</a:t>
            </a:r>
          </a:p>
        </p:txBody>
      </p:sp>
      <p:sp>
        <p:nvSpPr>
          <p:cNvPr id="13" name="Line 13"/>
          <p:cNvSpPr/>
          <p:nvPr/>
        </p:nvSpPr>
        <p:spPr>
          <a:xfrm>
            <a:off x="433799" y="3609360"/>
            <a:ext cx="2793600" cy="0"/>
          </a:xfrm>
          <a:custGeom>
            <a:avLst/>
            <a:gdLst/>
            <a:ahLst/>
            <a:cxnLst>
              <a:cxn ang="3cd4">
                <a:pos x="hc" y="t"/>
              </a:cxn>
              <a:cxn ang="cd2">
                <a:pos x="l" y="vc"/>
              </a:cxn>
              <a:cxn ang="cd4">
                <a:pos x="hc" y="b"/>
              </a:cxn>
              <a:cxn ang="0">
                <a:pos x="r" y="vc"/>
              </a:cxn>
            </a:cxnLst>
            <a:rect l="l" t="t" r="r" b="b"/>
            <a:pathLst>
              <a:path w="7761" fill="none">
                <a:moveTo>
                  <a:pt x="0" y="0"/>
                </a:moveTo>
                <a:lnTo>
                  <a:pt x="7761" y="0"/>
                </a:lnTo>
              </a:path>
            </a:pathLst>
          </a:cu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4" name="Text Box 14"/>
          <p:cNvSpPr/>
          <p:nvPr/>
        </p:nvSpPr>
        <p:spPr>
          <a:xfrm>
            <a:off x="449639" y="3299040"/>
            <a:ext cx="225180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setCacheSize(2500)</a:t>
            </a:r>
          </a:p>
        </p:txBody>
      </p:sp>
      <p:sp>
        <p:nvSpPr>
          <p:cNvPr id="15" name="Line 26"/>
          <p:cNvSpPr/>
          <p:nvPr/>
        </p:nvSpPr>
        <p:spPr>
          <a:xfrm>
            <a:off x="421560" y="3802320"/>
            <a:ext cx="2785680" cy="0"/>
          </a:xfrm>
          <a:custGeom>
            <a:avLst/>
            <a:gdLst/>
            <a:ahLst/>
            <a:cxnLst>
              <a:cxn ang="3cd4">
                <a:pos x="hc" y="t"/>
              </a:cxn>
              <a:cxn ang="cd2">
                <a:pos x="l" y="vc"/>
              </a:cxn>
              <a:cxn ang="cd4">
                <a:pos x="hc" y="b"/>
              </a:cxn>
              <a:cxn ang="0">
                <a:pos x="r" y="vc"/>
              </a:cxn>
            </a:cxnLst>
            <a:rect l="l" t="t" r="r" b="b"/>
            <a:pathLst>
              <a:path w="7739" fill="none">
                <a:moveTo>
                  <a:pt x="7739" y="0"/>
                </a:moveTo>
                <a:lnTo>
                  <a:pt x="0" y="0"/>
                </a:lnTo>
              </a:path>
            </a:pathLst>
          </a:custGeom>
          <a:noFill/>
          <a:ln w="1260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Freeform 15"/>
          <p:cNvSpPr/>
          <p:nvPr/>
        </p:nvSpPr>
        <p:spPr>
          <a:xfrm>
            <a:off x="3215880" y="4381920"/>
            <a:ext cx="2126880" cy="8283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23FF23">
              <a:alpha val="80000"/>
            </a:srgbClr>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Arial" pitchFamily="50"/>
                <a:cs typeface="Arial" pitchFamily="50"/>
              </a:rPr>
              <a:t>PropertyChange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Arial" pitchFamily="50"/>
                <a:cs typeface="Arial" pitchFamily="50"/>
              </a:rPr>
              <a:t>Tracker (</a:t>
            </a:r>
            <a:r>
              <a:rPr lang="en-US" sz="2000" b="0" i="1" u="none" strike="noStrike" baseline="0">
                <a:ln>
                  <a:noFill/>
                </a:ln>
                <a:solidFill>
                  <a:srgbClr val="4D4D4D"/>
                </a:solidFill>
                <a:latin typeface="Arial" pitchFamily="50"/>
                <a:ea typeface="Arial" pitchFamily="50"/>
                <a:cs typeface="Arial" pitchFamily="50"/>
              </a:rPr>
              <a:t>aspect</a:t>
            </a:r>
            <a:r>
              <a:rPr lang="en-US" sz="2000" b="0" i="0" u="none" strike="noStrike" baseline="0">
                <a:ln>
                  <a:noFill/>
                </a:ln>
                <a:solidFill>
                  <a:srgbClr val="4D4D4D"/>
                </a:solidFill>
                <a:latin typeface="Arial" pitchFamily="50"/>
                <a:ea typeface="Arial" pitchFamily="50"/>
                <a:cs typeface="Arial" pitchFamily="50"/>
              </a:rPr>
              <a:t>)</a:t>
            </a:r>
          </a:p>
        </p:txBody>
      </p:sp>
      <p:sp>
        <p:nvSpPr>
          <p:cNvPr id="17" name="Freeform 16"/>
          <p:cNvSpPr/>
          <p:nvPr/>
        </p:nvSpPr>
        <p:spPr>
          <a:xfrm>
            <a:off x="6103080" y="3266640"/>
            <a:ext cx="1853280" cy="8283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Arial" pitchFamily="50"/>
                <a:cs typeface="Arial" pitchFamily="50"/>
              </a:rPr>
              <a:t>SimpleCache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Arial" pitchFamily="50"/>
                <a:cs typeface="Arial" pitchFamily="50"/>
              </a:rPr>
              <a:t>(</a:t>
            </a:r>
            <a:r>
              <a:rPr lang="en-US" sz="2000" b="0" i="1" u="none" strike="noStrike" baseline="0">
                <a:ln>
                  <a:noFill/>
                </a:ln>
                <a:solidFill>
                  <a:srgbClr val="4D4D4D"/>
                </a:solidFill>
                <a:latin typeface="Arial" pitchFamily="50"/>
                <a:ea typeface="Arial" pitchFamily="50"/>
                <a:cs typeface="Arial" pitchFamily="50"/>
              </a:rPr>
              <a:t>target</a:t>
            </a:r>
            <a:r>
              <a:rPr lang="en-US" sz="2000" b="0" i="0" u="none" strike="noStrike" baseline="0">
                <a:ln>
                  <a:noFill/>
                </a:ln>
                <a:solidFill>
                  <a:srgbClr val="4D4D4D"/>
                </a:solidFill>
                <a:latin typeface="Arial" pitchFamily="50"/>
                <a:ea typeface="Arial" pitchFamily="50"/>
                <a:cs typeface="Arial" pitchFamily="50"/>
              </a:rPr>
              <a:t>)</a:t>
            </a:r>
          </a:p>
        </p:txBody>
      </p:sp>
      <p:sp>
        <p:nvSpPr>
          <p:cNvPr id="18" name="Freeform 17"/>
          <p:cNvSpPr/>
          <p:nvPr/>
        </p:nvSpPr>
        <p:spPr>
          <a:xfrm>
            <a:off x="6103080" y="3266640"/>
            <a:ext cx="1853280" cy="8283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Arial" pitchFamily="50"/>
                <a:cs typeface="Arial" pitchFamily="50"/>
              </a:rPr>
              <a:t>SimpleCache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Arial" pitchFamily="50"/>
                <a:cs typeface="Arial" pitchFamily="50"/>
              </a:rPr>
              <a:t>(</a:t>
            </a:r>
            <a:r>
              <a:rPr lang="en-US" sz="2000" b="0" i="1" u="none" strike="noStrike" baseline="0">
                <a:ln>
                  <a:noFill/>
                </a:ln>
                <a:solidFill>
                  <a:srgbClr val="4D4D4D"/>
                </a:solidFill>
                <a:latin typeface="Arial" pitchFamily="50"/>
                <a:ea typeface="Arial" pitchFamily="50"/>
                <a:cs typeface="Arial" pitchFamily="50"/>
              </a:rPr>
              <a:t>target</a:t>
            </a:r>
            <a:r>
              <a:rPr lang="en-US" sz="2000" b="0" i="0" u="none" strike="noStrike" baseline="0">
                <a:ln>
                  <a:noFill/>
                </a:ln>
                <a:solidFill>
                  <a:srgbClr val="4D4D4D"/>
                </a:solidFill>
                <a:latin typeface="Arial" pitchFamily="50"/>
                <a:ea typeface="Arial" pitchFamily="50"/>
                <a:cs typeface="Arial" pitchFamily="50"/>
              </a:rPr>
              <a:t>)</a:t>
            </a:r>
          </a:p>
        </p:txBody>
      </p:sp>
      <p:sp>
        <p:nvSpPr>
          <p:cNvPr id="19" name="Freeform 18"/>
          <p:cNvSpPr/>
          <p:nvPr/>
        </p:nvSpPr>
        <p:spPr>
          <a:xfrm>
            <a:off x="6103080" y="3266640"/>
            <a:ext cx="1853280" cy="8283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0" name="Freeform 19"/>
          <p:cNvSpPr/>
          <p:nvPr/>
        </p:nvSpPr>
        <p:spPr>
          <a:xfrm>
            <a:off x="6103080" y="3266640"/>
            <a:ext cx="1853280" cy="8283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23FF23">
              <a:alpha val="80000"/>
            </a:srgbClr>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Arial" pitchFamily="50"/>
                <a:cs typeface="Arial" pitchFamily="50"/>
              </a:rPr>
              <a:t>Simple</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Arial" pitchFamily="50"/>
                <a:cs typeface="Arial" pitchFamily="50"/>
              </a:rPr>
              <a:t>Cache</a:t>
            </a:r>
          </a:p>
        </p:txBody>
      </p:sp>
      <p:sp>
        <p:nvSpPr>
          <p:cNvPr id="21" name="Line 29"/>
          <p:cNvSpPr/>
          <p:nvPr/>
        </p:nvSpPr>
        <p:spPr>
          <a:xfrm>
            <a:off x="5267880" y="4845960"/>
            <a:ext cx="939240" cy="563040"/>
          </a:xfrm>
          <a:custGeom>
            <a:avLst/>
            <a:gdLst/>
            <a:ahLst/>
            <a:cxnLst>
              <a:cxn ang="3cd4">
                <a:pos x="hc" y="t"/>
              </a:cxn>
              <a:cxn ang="cd2">
                <a:pos x="l" y="vc"/>
              </a:cxn>
              <a:cxn ang="cd4">
                <a:pos x="hc" y="b"/>
              </a:cxn>
              <a:cxn ang="0">
                <a:pos x="r" y="vc"/>
              </a:cxn>
            </a:cxnLst>
            <a:rect l="l" t="t" r="r" b="b"/>
            <a:pathLst>
              <a:path w="2610" h="1565" fill="none">
                <a:moveTo>
                  <a:pt x="2610" y="1565"/>
                </a:moveTo>
                <a:lnTo>
                  <a:pt x="0" y="0"/>
                </a:lnTo>
              </a:path>
            </a:pathLst>
          </a:custGeom>
          <a:noFill/>
          <a:ln w="9360">
            <a:solidFill>
              <a:srgbClr val="8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2" name="Line 29"/>
          <p:cNvSpPr/>
          <p:nvPr/>
        </p:nvSpPr>
        <p:spPr>
          <a:xfrm>
            <a:off x="6427080" y="3946320"/>
            <a:ext cx="939240" cy="563040"/>
          </a:xfrm>
          <a:custGeom>
            <a:avLst/>
            <a:gdLst/>
            <a:ahLst/>
            <a:cxnLst>
              <a:cxn ang="3cd4">
                <a:pos x="hc" y="t"/>
              </a:cxn>
              <a:cxn ang="cd2">
                <a:pos x="l" y="vc"/>
              </a:cxn>
              <a:cxn ang="cd4">
                <a:pos x="hc" y="b"/>
              </a:cxn>
              <a:cxn ang="0">
                <a:pos x="r" y="vc"/>
              </a:cxn>
            </a:cxnLst>
            <a:rect l="l" t="t" r="r" b="b"/>
            <a:pathLst>
              <a:path w="2610" h="1565" fill="none">
                <a:moveTo>
                  <a:pt x="2610" y="1565"/>
                </a:moveTo>
                <a:lnTo>
                  <a:pt x="0" y="0"/>
                </a:lnTo>
              </a:path>
            </a:pathLst>
          </a:custGeom>
          <a:noFill/>
          <a:ln w="9360">
            <a:solidFill>
              <a:srgbClr val="8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3" name="TextBox 22"/>
          <p:cNvSpPr txBox="1"/>
          <p:nvPr/>
        </p:nvSpPr>
        <p:spPr>
          <a:xfrm>
            <a:off x="3601080" y="2886120"/>
            <a:ext cx="3256919" cy="700200"/>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000000"/>
                </a:solidFill>
                <a:latin typeface="Arial" pitchFamily="50"/>
                <a:ea typeface="Arial" pitchFamily="50"/>
                <a:cs typeface="Arial" pitchFamily="50"/>
              </a:rPr>
              <a:t>Spring AOP Proxy (</a:t>
            </a:r>
            <a:r>
              <a:rPr lang="en-US" sz="2000" b="0" i="1" u="none" strike="noStrike" baseline="0">
                <a:ln>
                  <a:noFill/>
                </a:ln>
                <a:solidFill>
                  <a:srgbClr val="000000"/>
                </a:solidFill>
                <a:latin typeface="Arial" pitchFamily="50"/>
                <a:ea typeface="Arial" pitchFamily="50"/>
                <a:cs typeface="Arial" pitchFamily="50"/>
              </a:rPr>
              <a:t>this</a:t>
            </a:r>
            <a:r>
              <a:rPr lang="en-US" sz="2000" b="0" i="0" u="none" strike="noStrike" baseline="0">
                <a:ln>
                  <a:noFill/>
                </a:ln>
                <a:solidFill>
                  <a:srgbClr val="000000"/>
                </a:solidFill>
                <a:latin typeface="Arial" pitchFamily="50"/>
                <a:ea typeface="Arial" pitchFamily="50"/>
                <a:cs typeface="Arial" pitchFamily="50"/>
              </a:rPr>
              <a:t>)</a:t>
            </a:r>
          </a:p>
        </p:txBody>
      </p:sp>
      <p:sp>
        <p:nvSpPr>
          <p:cNvPr id="24" name="Text Box 30"/>
          <p:cNvSpPr/>
          <p:nvPr/>
        </p:nvSpPr>
        <p:spPr>
          <a:xfrm>
            <a:off x="524880" y="4882680"/>
            <a:ext cx="2369160" cy="91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8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1. Spring creates a</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    proxy 'weaving'</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    aspect &amp; target</a:t>
            </a:r>
          </a:p>
        </p:txBody>
      </p:sp>
      <p:sp>
        <p:nvSpPr>
          <p:cNvPr id="25" name="Text Box 34"/>
          <p:cNvSpPr/>
          <p:nvPr/>
        </p:nvSpPr>
        <p:spPr>
          <a:xfrm>
            <a:off x="5033160" y="5380560"/>
            <a:ext cx="233568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8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4. Matching advice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    is executed</a:t>
            </a:r>
          </a:p>
        </p:txBody>
      </p:sp>
      <p:sp>
        <p:nvSpPr>
          <p:cNvPr id="26" name="Text Box 34"/>
          <p:cNvSpPr/>
          <p:nvPr/>
        </p:nvSpPr>
        <p:spPr>
          <a:xfrm>
            <a:off x="6718680" y="4386960"/>
            <a:ext cx="218772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8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5. Target method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    is executed</a:t>
            </a:r>
          </a:p>
        </p:txBody>
      </p:sp>
      <p:sp>
        <p:nvSpPr>
          <p:cNvPr id="27" name="Freeform 26"/>
          <p:cNvSpPr/>
          <p:nvPr/>
        </p:nvSpPr>
        <p:spPr>
          <a:xfrm>
            <a:off x="3241440" y="3265200"/>
            <a:ext cx="2126880" cy="8283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FF">
              <a:alpha val="80000"/>
            </a:srgbClr>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50"/>
                <a:ea typeface="Arial" pitchFamily="50"/>
                <a:cs typeface="Arial" pitchFamily="50"/>
              </a:rPr>
              <a:t>Method</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4D4D4D"/>
                </a:solidFill>
                <a:latin typeface="Arial" pitchFamily="50"/>
                <a:ea typeface="Arial" pitchFamily="50"/>
                <a:cs typeface="Arial" pitchFamily="50"/>
              </a:rPr>
              <a:t>Interceptor</a:t>
            </a:r>
          </a:p>
        </p:txBody>
      </p:sp>
      <p:sp>
        <p:nvSpPr>
          <p:cNvPr id="28" name="Line 20"/>
          <p:cNvSpPr/>
          <p:nvPr/>
        </p:nvSpPr>
        <p:spPr>
          <a:xfrm>
            <a:off x="4253400" y="4097160"/>
            <a:ext cx="0" cy="290160"/>
          </a:xfrm>
          <a:custGeom>
            <a:avLst/>
            <a:gdLst/>
            <a:ahLst/>
            <a:cxnLst>
              <a:cxn ang="3cd4">
                <a:pos x="hc" y="t"/>
              </a:cxn>
              <a:cxn ang="cd2">
                <a:pos x="l" y="vc"/>
              </a:cxn>
              <a:cxn ang="cd4">
                <a:pos x="hc" y="b"/>
              </a:cxn>
              <a:cxn ang="0">
                <a:pos x="r" y="vc"/>
              </a:cxn>
            </a:cxnLst>
            <a:rect l="l" t="t" r="r" b="b"/>
            <a:pathLst>
              <a:path h="807" fill="none">
                <a:moveTo>
                  <a:pt x="0" y="0"/>
                </a:moveTo>
                <a:lnTo>
                  <a:pt x="0" y="807"/>
                </a:lnTo>
              </a:path>
            </a:pathLst>
          </a:custGeom>
          <a:noFill/>
          <a:ln w="10800">
            <a:solidFill>
              <a:srgbClr val="000000"/>
            </a:solidFill>
            <a:prstDash val="solid"/>
            <a:miter/>
            <a:tailEnd type="arrow"/>
          </a:ln>
        </p:spPr>
        <p:txBody>
          <a:bodyPr vert="horz" wrap="none" lIns="90720" tIns="47520" rIns="90720" bIns="4752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29" name="Line 21"/>
          <p:cNvSpPr/>
          <p:nvPr/>
        </p:nvSpPr>
        <p:spPr>
          <a:xfrm>
            <a:off x="4060800" y="4097160"/>
            <a:ext cx="0" cy="290160"/>
          </a:xfrm>
          <a:custGeom>
            <a:avLst/>
            <a:gdLst/>
            <a:ahLst/>
            <a:cxnLst>
              <a:cxn ang="3cd4">
                <a:pos x="hc" y="t"/>
              </a:cxn>
              <a:cxn ang="cd2">
                <a:pos x="l" y="vc"/>
              </a:cxn>
              <a:cxn ang="cd4">
                <a:pos x="hc" y="b"/>
              </a:cxn>
              <a:cxn ang="0">
                <a:pos x="r" y="vc"/>
              </a:cxn>
            </a:cxnLst>
            <a:rect l="l" t="t" r="r" b="b"/>
            <a:pathLst>
              <a:path h="807" fill="none">
                <a:moveTo>
                  <a:pt x="0" y="807"/>
                </a:moveTo>
                <a:lnTo>
                  <a:pt x="0" y="0"/>
                </a:lnTo>
              </a:path>
            </a:pathLst>
          </a:custGeom>
          <a:noFill/>
          <a:ln w="12600">
            <a:solidFill>
              <a:srgbClr val="000000"/>
            </a:solidFill>
            <a:custDash>
              <a:ds d="100000" sp="100000"/>
            </a:custDash>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0" name="Line 29"/>
          <p:cNvSpPr/>
          <p:nvPr/>
        </p:nvSpPr>
        <p:spPr>
          <a:xfrm>
            <a:off x="1640519" y="2761920"/>
            <a:ext cx="1691279" cy="720000"/>
          </a:xfrm>
          <a:custGeom>
            <a:avLst/>
            <a:gdLst/>
            <a:ahLst/>
            <a:cxnLst>
              <a:cxn ang="3cd4">
                <a:pos x="hc" y="t"/>
              </a:cxn>
              <a:cxn ang="cd2">
                <a:pos x="l" y="vc"/>
              </a:cxn>
              <a:cxn ang="cd4">
                <a:pos x="hc" y="b"/>
              </a:cxn>
              <a:cxn ang="0">
                <a:pos x="r" y="vc"/>
              </a:cxn>
            </a:cxnLst>
            <a:rect l="l" t="t" r="r" b="b"/>
            <a:pathLst>
              <a:path w="4699" h="2001" fill="none">
                <a:moveTo>
                  <a:pt x="0" y="0"/>
                </a:moveTo>
                <a:lnTo>
                  <a:pt x="4699" y="2001"/>
                </a:lnTo>
              </a:path>
            </a:pathLst>
          </a:custGeom>
          <a:noFill/>
          <a:ln w="9360">
            <a:solidFill>
              <a:srgbClr val="8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1" name="Text Box 44"/>
          <p:cNvSpPr/>
          <p:nvPr/>
        </p:nvSpPr>
        <p:spPr>
          <a:xfrm>
            <a:off x="267840" y="1946160"/>
            <a:ext cx="2181600" cy="91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8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3. All calls routed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    through proxy</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800000"/>
                </a:solidFill>
                <a:latin typeface="Verdana" pitchFamily="34"/>
                <a:ea typeface="ＭＳ Ｐゴシック" pitchFamily="2"/>
                <a:cs typeface="ＭＳ Ｐゴシック" pitchFamily="2"/>
              </a:rPr>
              <a:t>    interceptor</a:t>
            </a:r>
          </a:p>
        </p:txBody>
      </p:sp>
      <p:sp>
        <p:nvSpPr>
          <p:cNvPr id="32" name="Line 20"/>
          <p:cNvSpPr/>
          <p:nvPr/>
        </p:nvSpPr>
        <p:spPr>
          <a:xfrm>
            <a:off x="4253400" y="4097520"/>
            <a:ext cx="0" cy="290160"/>
          </a:xfrm>
          <a:custGeom>
            <a:avLst/>
            <a:gdLst/>
            <a:ahLst/>
            <a:cxnLst>
              <a:cxn ang="3cd4">
                <a:pos x="hc" y="t"/>
              </a:cxn>
              <a:cxn ang="cd2">
                <a:pos x="l" y="vc"/>
              </a:cxn>
              <a:cxn ang="cd4">
                <a:pos x="hc" y="b"/>
              </a:cxn>
              <a:cxn ang="0">
                <a:pos x="r" y="vc"/>
              </a:cxn>
            </a:cxnLst>
            <a:rect l="l" t="t" r="r" b="b"/>
            <a:pathLst>
              <a:path h="807" fill="none">
                <a:moveTo>
                  <a:pt x="0" y="0"/>
                </a:moveTo>
                <a:lnTo>
                  <a:pt x="0" y="807"/>
                </a:lnTo>
              </a:path>
            </a:pathLst>
          </a:custGeom>
          <a:noFill/>
          <a:ln w="25200">
            <a:solidFill>
              <a:srgbClr val="000080"/>
            </a:solidFill>
            <a:custDash>
              <a:ds d="0" sp="0"/>
            </a:custDash>
            <a:miter/>
            <a:tailEnd type="arrow"/>
          </a:ln>
        </p:spPr>
        <p:txBody>
          <a:bodyPr vert="horz" wrap="none" lIns="97920" tIns="54720" rIns="97920" bIns="5472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3" name="Line 20"/>
          <p:cNvSpPr/>
          <p:nvPr/>
        </p:nvSpPr>
        <p:spPr>
          <a:xfrm>
            <a:off x="5373360" y="3573720"/>
            <a:ext cx="736200" cy="0"/>
          </a:xfrm>
          <a:custGeom>
            <a:avLst/>
            <a:gdLst/>
            <a:ahLst/>
            <a:cxnLst>
              <a:cxn ang="3cd4">
                <a:pos x="hc" y="t"/>
              </a:cxn>
              <a:cxn ang="cd2">
                <a:pos x="l" y="vc"/>
              </a:cxn>
              <a:cxn ang="cd4">
                <a:pos x="hc" y="b"/>
              </a:cxn>
              <a:cxn ang="0">
                <a:pos x="r" y="vc"/>
              </a:cxn>
            </a:cxnLst>
            <a:rect l="l" t="t" r="r" b="b"/>
            <a:pathLst>
              <a:path w="2046" fill="none">
                <a:moveTo>
                  <a:pt x="0" y="0"/>
                </a:moveTo>
                <a:lnTo>
                  <a:pt x="2046" y="0"/>
                </a:lnTo>
              </a:path>
            </a:pathLst>
          </a:custGeom>
          <a:noFill/>
          <a:ln w="25200">
            <a:solidFill>
              <a:srgbClr val="000080"/>
            </a:solidFill>
            <a:custDash>
              <a:ds d="0" sp="0"/>
            </a:custDash>
            <a:miter/>
            <a:tailEnd type="arrow"/>
          </a:ln>
        </p:spPr>
        <p:txBody>
          <a:bodyPr vert="horz" wrap="none" lIns="97920" tIns="54720" rIns="97920" bIns="5472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34" name="TextBox 33"/>
          <p:cNvSpPr txBox="1"/>
          <p:nvPr/>
        </p:nvSpPr>
        <p:spPr>
          <a:xfrm>
            <a:off x="7301519" y="2984759"/>
            <a:ext cx="928080" cy="398520"/>
          </a:xfrm>
          <a:prstGeom prst="rect">
            <a:avLst/>
          </a:prstGeom>
          <a:solidFill>
            <a:srgbClr val="C0C0C0"/>
          </a:solid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Calibri" pitchFamily="34"/>
                <a:ea typeface="ＭＳ Ｐゴシック" pitchFamily="2"/>
                <a:cs typeface="ＭＳ Ｐゴシック" pitchFamily="2"/>
              </a:rPr>
              <a:t>Target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Class="entr"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Class="entr"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Class="entr"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Class="entr"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Class="entr"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Class="exit" fill="hold" nodeType="withEffect">
                                  <p:stCondLst>
                                    <p:cond delay="0"/>
                                  </p:stCondLst>
                                  <p:childTnLst>
                                    <p:animEffect transition="out" filter="fade">
                                      <p:cBhvr>
                                        <p:cTn id="34" dur="2000"/>
                                        <p:tgtEl>
                                          <p:spTgt spid="33"/>
                                        </p:tgtEl>
                                      </p:cBhvr>
                                    </p:animEffect>
                                    <p:set>
                                      <p:cBhvr>
                                        <p:cTn id="35" dur="1" fill="hold">
                                          <p:stCondLst>
                                            <p:cond delay="1999"/>
                                          </p:stCondLst>
                                        </p:cTn>
                                        <p:tgtEl>
                                          <p:spTgt spid="33"/>
                                        </p:tgtEl>
                                        <p:attrNameLst>
                                          <p:attrName>style.visibility</p:attrName>
                                        </p:attrNameLst>
                                      </p:cBhvr>
                                      <p:to>
                                        <p:strVal val="hidden"/>
                                      </p:to>
                                    </p:set>
                                  </p:childTnLst>
                                </p:cTn>
                              </p:par>
                              <p:par>
                                <p:cTn id="36" presetClass="entr" fill="hold" nodeType="withEffect">
                                  <p:stCondLst>
                                    <p:cond delay="0"/>
                                  </p:stCondLst>
                                  <p:childTnLst>
                                    <p:set>
                                      <p:cBhvr>
                                        <p:cTn id="37" dur="1" fill="hold">
                                          <p:stCondLst>
                                            <p:cond delay="0"/>
                                          </p:stCondLst>
                                        </p:cTn>
                                        <p:tgtEl>
                                          <p:spTgt spid="6"/>
                                        </p:tgtEl>
                                        <p:attrNameLst>
                                          <p:attrName>style.visibility</p:attrName>
                                        </p:attrNameLst>
                                      </p:cBhvr>
                                      <p:to>
                                        <p:strVal val="visible"/>
                                      </p:to>
                                    </p:set>
                                  </p:childTnLst>
                                </p:cTn>
                              </p:par>
                              <p:par>
                                <p:cTn id="38" presetClass="entr"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Class="exit" fill="hold" nodeType="withEffect">
                                  <p:stCondLst>
                                    <p:cond delay="0"/>
                                  </p:stCondLst>
                                  <p:childTnLst>
                                    <p:animEffect transition="out" filter="fade">
                                      <p:cBhvr>
                                        <p:cTn id="41" dur="2000"/>
                                        <p:tgtEl>
                                          <p:spTgt spid="32"/>
                                        </p:tgtEl>
                                      </p:cBhvr>
                                    </p:animEffect>
                                    <p:set>
                                      <p:cBhvr>
                                        <p:cTn id="42" dur="1" fill="hold">
                                          <p:stCondLst>
                                            <p:cond delay="1999"/>
                                          </p:stCondLst>
                                        </p:cTn>
                                        <p:tgtEl>
                                          <p:spTgt spid="3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Class="entr" fill="hold" nodeType="clickEffect">
                                  <p:stCondLst>
                                    <p:cond delay="0"/>
                                  </p:stCondLst>
                                  <p:childTnLst>
                                    <p:set>
                                      <p:cBhvr>
                                        <p:cTn id="46" dur="0" fill="hold">
                                          <p:stCondLst>
                                            <p:cond delay="0"/>
                                          </p:stCondLst>
                                        </p:cTn>
                                        <p:tgtEl>
                                          <p:spTgt spid="13"/>
                                        </p:tgtEl>
                                        <p:attrNameLst>
                                          <p:attrName>style.visibility</p:attrName>
                                        </p:attrNameLst>
                                      </p:cBhvr>
                                      <p:to>
                                        <p:strVal val="visible"/>
                                      </p:to>
                                    </p:set>
                                  </p:childTnLst>
                                </p:cTn>
                              </p:par>
                              <p:par>
                                <p:cTn id="47" presetClass="entr"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Class="entr"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Class="entr"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Class="entr"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Class="entr"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Class="entr"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Class="entr" fill="hold" nodeType="with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Class="entr"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ntr" fill="hold"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par>
                                <p:cTn id="75" presetClass="entr" fill="hold" nodeType="with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Which Setter is Proxied?</a:t>
            </a:r>
          </a:p>
        </p:txBody>
      </p:sp>
      <p:sp>
        <p:nvSpPr>
          <p:cNvPr id="3" name="Rectangle 2"/>
          <p:cNvSpPr/>
          <p:nvPr/>
        </p:nvSpPr>
        <p:spPr>
          <a:xfrm>
            <a:off x="514439" y="1486079"/>
            <a:ext cx="8087759" cy="4730759"/>
          </a:xfrm>
          <a:prstGeom prst="rect">
            <a:avLst/>
          </a:prstGeom>
          <a:solidFill>
            <a:srgbClr val="FFFFCC"/>
          </a:solidFill>
          <a:ln w="0">
            <a:solidFill>
              <a:srgbClr val="808080"/>
            </a:solidFill>
            <a:prstDash val="solid"/>
          </a:ln>
        </p:spPr>
        <p:txBody>
          <a:bodyPr vert="horz" wrap="none" lIns="72000" tIns="72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public class</a:t>
            </a:r>
            <a:r>
              <a:rPr lang="en-GB" sz="1800" b="0" i="0" u="none" strike="noStrike" baseline="0">
                <a:ln>
                  <a:noFill/>
                </a:ln>
                <a:solidFill>
                  <a:srgbClr val="4D4D4D"/>
                </a:solidFill>
                <a:latin typeface="Arial" pitchFamily="50"/>
                <a:ea typeface="ＭＳ Ｐゴシック" pitchFamily="2"/>
                <a:cs typeface="ＭＳ Ｐゴシック" pitchFamily="2"/>
              </a:rPr>
              <a:t> DatabaseCache </a:t>
            </a:r>
            <a:r>
              <a:rPr lang="en-GB" sz="1800" b="0" i="0" u="none" strike="noStrike" baseline="0">
                <a:ln>
                  <a:noFill/>
                </a:ln>
                <a:solidFill>
                  <a:srgbClr val="7F0055"/>
                </a:solidFill>
                <a:latin typeface="Arial" pitchFamily="50"/>
                <a:ea typeface="ＭＳ Ｐゴシック" pitchFamily="2"/>
                <a:cs typeface="ＭＳ Ｐゴシック" pitchFamily="2"/>
              </a:rPr>
              <a:t>implements</a:t>
            </a:r>
            <a:r>
              <a:rPr lang="en-GB" sz="1800" b="0" i="0" u="none" strike="noStrike" baseline="0">
                <a:ln>
                  <a:noFill/>
                </a:ln>
                <a:solidFill>
                  <a:srgbClr val="4D4D4D"/>
                </a:solidFill>
                <a:latin typeface="Arial" pitchFamily="50"/>
                <a:ea typeface="ＭＳ Ｐゴシック" pitchFamily="2"/>
                <a:cs typeface="ＭＳ Ｐゴシック" pitchFamily="2"/>
              </a:rPr>
              <a:t> Cache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800000"/>
                </a:solidFill>
                <a:latin typeface="Arial" pitchFamily="50"/>
                <a:ea typeface="ＭＳ Ｐゴシック" pitchFamily="2"/>
                <a:cs typeface="ＭＳ Ｐゴシック" pitchFamily="2"/>
              </a:rPr>
              <a:t>   </a:t>
            </a:r>
            <a:r>
              <a:rPr lang="en-GB" sz="1800" b="0" i="0" u="none" strike="noStrike" baseline="0">
                <a:ln>
                  <a:noFill/>
                </a:ln>
                <a:solidFill>
                  <a:srgbClr val="7F0055"/>
                </a:solidFill>
                <a:latin typeface="Arial" pitchFamily="50"/>
                <a:ea typeface="ＭＳ Ｐゴシック" pitchFamily="2"/>
                <a:cs typeface="ＭＳ Ｐゴシック" pitchFamily="2"/>
              </a:rPr>
              <a:t>private</a:t>
            </a:r>
            <a:r>
              <a:rPr lang="en-GB" sz="1800" b="0" i="0" u="none" strike="noStrike" baseline="0">
                <a:ln>
                  <a:noFill/>
                </a:ln>
                <a:solidFill>
                  <a:srgbClr val="4D4D4D"/>
                </a:solidFill>
                <a:latin typeface="Arial" pitchFamily="50"/>
                <a:ea typeface="ＭＳ Ｐゴシック" pitchFamily="2"/>
                <a:cs typeface="ＭＳ Ｐゴシック" pitchFamily="2"/>
              </a:rPr>
              <a:t> int </a:t>
            </a:r>
            <a:r>
              <a:rPr lang="en-GB" sz="1800" b="0" i="0" u="none" strike="noStrike" baseline="0">
                <a:ln>
                  <a:noFill/>
                </a:ln>
                <a:solidFill>
                  <a:srgbClr val="0000C0"/>
                </a:solidFill>
                <a:latin typeface="Arial" pitchFamily="50"/>
                <a:ea typeface="ＭＳ Ｐゴシック" pitchFamily="2"/>
                <a:cs typeface="ＭＳ Ｐゴシック" pitchFamily="2"/>
              </a:rPr>
              <a:t>cacheSize</a:t>
            </a:r>
            <a:r>
              <a:rPr lang="en-GB" sz="1800" b="0" i="0" u="none" strike="noStrike" baseline="0">
                <a:ln>
                  <a:noFill/>
                </a:ln>
                <a:solidFill>
                  <a:srgbClr val="4D4D4D"/>
                </a:solidFill>
                <a:latin typeface="Arial" pitchFamily="50"/>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private</a:t>
            </a:r>
            <a:r>
              <a:rPr lang="en-GB" sz="1800" b="0" i="0" u="none" strike="noStrike" baseline="0">
                <a:ln>
                  <a:noFill/>
                </a:ln>
                <a:solidFill>
                  <a:srgbClr val="4D4D4D"/>
                </a:solidFill>
                <a:latin typeface="Arial" pitchFamily="50"/>
                <a:ea typeface="ＭＳ Ｐゴシック" pitchFamily="2"/>
                <a:cs typeface="ＭＳ Ｐゴシック" pitchFamily="2"/>
              </a:rPr>
              <a:t> DataSource </a:t>
            </a:r>
            <a:r>
              <a:rPr lang="en-GB" sz="1800" b="0" i="0" u="none" strike="noStrike" baseline="0">
                <a:ln>
                  <a:noFill/>
                </a:ln>
                <a:solidFill>
                  <a:srgbClr val="0000C0"/>
                </a:solidFill>
                <a:latin typeface="Arial" pitchFamily="50"/>
                <a:ea typeface="ＭＳ Ｐゴシック" pitchFamily="2"/>
                <a:cs typeface="ＭＳ Ｐゴシック" pitchFamily="2"/>
              </a:rPr>
              <a:t>dataSource</a:t>
            </a:r>
            <a:r>
              <a:rPr lang="en-GB" sz="1800" b="0" i="0" u="none" strike="noStrike" baseline="0">
                <a:ln>
                  <a:noFill/>
                </a:ln>
                <a:solidFill>
                  <a:srgbClr val="4D4D4D"/>
                </a:solidFill>
                <a:latin typeface="Arial" pitchFamily="50"/>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   </a:t>
            </a:r>
            <a:r>
              <a:rPr lang="en-GB" sz="1800" b="0" i="0" u="none" strike="noStrike" baseline="0">
                <a:ln>
                  <a:noFill/>
                </a:ln>
                <a:solidFill>
                  <a:srgbClr val="7F0055"/>
                </a:solidFill>
                <a:latin typeface="Arial" pitchFamily="50"/>
                <a:ea typeface="Arial" pitchFamily="50"/>
                <a:cs typeface="Arial" pitchFamily="50"/>
              </a:rPr>
              <a:t>private</a:t>
            </a:r>
            <a:r>
              <a:rPr lang="en-GB" sz="1800" b="0" i="0" u="none" strike="noStrike" baseline="0">
                <a:ln>
                  <a:noFill/>
                </a:ln>
                <a:solidFill>
                  <a:srgbClr val="4D4D4D"/>
                </a:solidFill>
                <a:latin typeface="Arial" pitchFamily="50"/>
                <a:ea typeface="Arial" pitchFamily="50"/>
                <a:cs typeface="Arial" pitchFamily="50"/>
              </a:rPr>
              <a:t> String </a:t>
            </a:r>
            <a:r>
              <a:rPr lang="en-GB" sz="1800" b="0" i="0" u="none" strike="noStrike" baseline="0">
                <a:ln>
                  <a:noFill/>
                </a:ln>
                <a:solidFill>
                  <a:srgbClr val="0000C0"/>
                </a:solidFill>
                <a:latin typeface="Arial" pitchFamily="50"/>
                <a:ea typeface="Arial" pitchFamily="50"/>
                <a:cs typeface="Arial" pitchFamily="50"/>
              </a:rPr>
              <a:t>name</a:t>
            </a:r>
            <a:r>
              <a:rPr lang="en-GB" sz="1800" b="0" i="0" u="none" strike="noStrike" baseline="0">
                <a:ln>
                  <a:noFill/>
                </a:ln>
                <a:solidFill>
                  <a:srgbClr val="000000"/>
                </a:solidFill>
                <a:latin typeface="Arial" pitchFamily="50"/>
                <a:ea typeface="Arial" pitchFamily="50"/>
                <a:cs typeface="Arial" pitchFamily="50"/>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18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public </a:t>
            </a:r>
            <a:r>
              <a:rPr lang="en-GB" sz="1800" b="0" i="0" u="none" strike="noStrike" baseline="0">
                <a:ln>
                  <a:noFill/>
                </a:ln>
                <a:solidFill>
                  <a:srgbClr val="4D4D4D"/>
                </a:solidFill>
                <a:latin typeface="Arial" pitchFamily="50"/>
                <a:ea typeface="ＭＳ Ｐゴシック" pitchFamily="2"/>
                <a:cs typeface="ＭＳ Ｐゴシック" pitchFamily="2"/>
              </a:rPr>
              <a:t>SimpleCache(String beanName) { </a:t>
            </a:r>
            <a:r>
              <a:rPr lang="en-GB" sz="1800" b="0" i="0" u="none" strike="noStrike" baseline="0">
                <a:ln>
                  <a:noFill/>
                </a:ln>
                <a:solidFill>
                  <a:srgbClr val="0000C0"/>
                </a:solidFill>
                <a:latin typeface="Arial" pitchFamily="50"/>
                <a:ea typeface="ＭＳ Ｐゴシック" pitchFamily="2"/>
                <a:cs typeface="ＭＳ Ｐゴシック" pitchFamily="2"/>
              </a:rPr>
              <a:t>name</a:t>
            </a:r>
            <a:r>
              <a:rPr lang="en-GB" sz="1800" b="0" i="0" u="none" strike="noStrike" baseline="0">
                <a:ln>
                  <a:noFill/>
                </a:ln>
                <a:solidFill>
                  <a:srgbClr val="4D4D4D"/>
                </a:solidFill>
                <a:latin typeface="Arial" pitchFamily="50"/>
                <a:ea typeface="ＭＳ Ｐゴシック" pitchFamily="2"/>
                <a:cs typeface="ＭＳ Ｐゴシック" pitchFamily="2"/>
              </a:rPr>
              <a:t> = beanName;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18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public void</a:t>
            </a:r>
            <a:r>
              <a:rPr lang="en-GB" sz="1800" b="0" i="0" u="none" strike="noStrike" baseline="0">
                <a:ln>
                  <a:noFill/>
                </a:ln>
                <a:solidFill>
                  <a:srgbClr val="4D4D4D"/>
                </a:solidFill>
                <a:latin typeface="Arial" pitchFamily="50"/>
                <a:ea typeface="ＭＳ Ｐゴシック" pitchFamily="2"/>
                <a:cs typeface="ＭＳ Ｐゴシック" pitchFamily="2"/>
              </a:rPr>
              <a:t> setCacheSize(int size) { </a:t>
            </a:r>
            <a:r>
              <a:rPr lang="en-GB" sz="1800" b="0" i="0" u="none" strike="noStrike" baseline="0">
                <a:ln>
                  <a:noFill/>
                </a:ln>
                <a:solidFill>
                  <a:srgbClr val="0000C0"/>
                </a:solidFill>
                <a:latin typeface="Arial" pitchFamily="50"/>
                <a:ea typeface="ＭＳ Ｐゴシック" pitchFamily="2"/>
                <a:cs typeface="ＭＳ Ｐゴシック" pitchFamily="2"/>
              </a:rPr>
              <a:t>cacheSize</a:t>
            </a:r>
            <a:r>
              <a:rPr lang="en-GB" sz="1800" b="0" i="0" u="none" strike="noStrike" baseline="0">
                <a:ln>
                  <a:noFill/>
                </a:ln>
                <a:solidFill>
                  <a:srgbClr val="4D4D4D"/>
                </a:solidFill>
                <a:latin typeface="Arial" pitchFamily="50"/>
                <a:ea typeface="ＭＳ Ｐゴシック" pitchFamily="2"/>
                <a:cs typeface="ＭＳ Ｐゴシック" pitchFamily="2"/>
              </a:rPr>
              <a:t> = size;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18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  </a:t>
            </a:r>
            <a:r>
              <a:rPr lang="en-GB" sz="1800" b="0" i="0" u="none" strike="noStrike" baseline="0">
                <a:ln>
                  <a:noFill/>
                </a:ln>
                <a:solidFill>
                  <a:srgbClr val="7F0055"/>
                </a:solidFill>
                <a:latin typeface="Arial" pitchFamily="50"/>
                <a:ea typeface="ＭＳ Ｐゴシック" pitchFamily="2"/>
                <a:cs typeface="ＭＳ Ｐゴシック" pitchFamily="2"/>
              </a:rPr>
              <a:t> public void</a:t>
            </a:r>
            <a:r>
              <a:rPr lang="en-GB" sz="1800" b="0" i="0" u="none" strike="noStrike" baseline="0">
                <a:ln>
                  <a:noFill/>
                </a:ln>
                <a:solidFill>
                  <a:srgbClr val="4D4D4D"/>
                </a:solidFill>
                <a:latin typeface="Arial" pitchFamily="50"/>
                <a:ea typeface="ＭＳ Ｐゴシック" pitchFamily="2"/>
                <a:cs typeface="ＭＳ Ｐゴシック" pitchFamily="2"/>
              </a:rPr>
              <a:t> setDataSource(DataSource ds) { </a:t>
            </a:r>
            <a:r>
              <a:rPr lang="en-GB" sz="1800" b="0" i="0" u="none" strike="noStrike" baseline="0">
                <a:ln>
                  <a:noFill/>
                </a:ln>
                <a:solidFill>
                  <a:srgbClr val="0000C0"/>
                </a:solidFill>
                <a:latin typeface="Arial" pitchFamily="50"/>
                <a:ea typeface="ＭＳ Ｐゴシック" pitchFamily="2"/>
                <a:cs typeface="ＭＳ Ｐゴシック" pitchFamily="2"/>
              </a:rPr>
              <a:t>dataSource</a:t>
            </a:r>
            <a:r>
              <a:rPr lang="en-GB" sz="1800" b="0" i="0" u="none" strike="noStrike" baseline="0">
                <a:ln>
                  <a:noFill/>
                </a:ln>
                <a:solidFill>
                  <a:srgbClr val="4D4D4D"/>
                </a:solidFill>
                <a:latin typeface="Arial" pitchFamily="50"/>
                <a:ea typeface="ＭＳ Ｐゴシック" pitchFamily="2"/>
                <a:cs typeface="ＭＳ Ｐゴシック" pitchFamily="2"/>
              </a:rPr>
              <a:t> = ds;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18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a:t>
            </a:r>
            <a:r>
              <a:rPr lang="en-GB" sz="1800" b="0" i="0" u="none" strike="noStrike" baseline="0">
                <a:ln>
                  <a:noFill/>
                </a:ln>
                <a:solidFill>
                  <a:srgbClr val="4D4D4D"/>
                </a:solidFill>
                <a:latin typeface="Arial" pitchFamily="50"/>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18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   </a:t>
            </a:r>
            <a:r>
              <a:rPr lang="en-GB" sz="1800" b="0" i="0" u="none" strike="noStrike" baseline="0">
                <a:ln>
                  <a:noFill/>
                </a:ln>
                <a:solidFill>
                  <a:srgbClr val="7F0055"/>
                </a:solidFill>
                <a:latin typeface="Arial" pitchFamily="50"/>
                <a:ea typeface="ＭＳ Ｐゴシック" pitchFamily="2"/>
                <a:cs typeface="ＭＳ Ｐゴシック" pitchFamily="2"/>
              </a:rPr>
              <a:t>public</a:t>
            </a:r>
            <a:r>
              <a:rPr lang="en-GB" sz="1800" b="0" i="0" u="none" strike="noStrike" baseline="0">
                <a:ln>
                  <a:noFill/>
                </a:ln>
                <a:solidFill>
                  <a:srgbClr val="4D4D4D"/>
                </a:solidFill>
                <a:latin typeface="Arial" pitchFamily="50"/>
                <a:ea typeface="ＭＳ Ｐゴシック" pitchFamily="2"/>
                <a:cs typeface="ＭＳ Ｐゴシック" pitchFamily="2"/>
              </a:rPr>
              <a:t> String toString() { </a:t>
            </a:r>
            <a:r>
              <a:rPr lang="en-GB" sz="1800" b="0" i="0" u="none" strike="noStrike" baseline="0">
                <a:ln>
                  <a:noFill/>
                </a:ln>
                <a:solidFill>
                  <a:srgbClr val="7F0055"/>
                </a:solidFill>
                <a:latin typeface="Arial" pitchFamily="50"/>
                <a:ea typeface="Arial" pitchFamily="50"/>
                <a:cs typeface="Arial" pitchFamily="50"/>
              </a:rPr>
              <a:t>return</a:t>
            </a:r>
            <a:r>
              <a:rPr lang="en-GB" sz="1800" b="0" i="0" u="none" strike="noStrike" baseline="0">
                <a:ln>
                  <a:noFill/>
                </a:ln>
                <a:solidFill>
                  <a:srgbClr val="4D4D4D"/>
                </a:solidFill>
                <a:latin typeface="Arial" pitchFamily="50"/>
                <a:ea typeface="Arial" pitchFamily="50"/>
                <a:cs typeface="Arial" pitchFamily="50"/>
              </a:rPr>
              <a:t> </a:t>
            </a:r>
            <a:r>
              <a:rPr lang="en-GB" sz="1800" b="0" i="0" u="none" strike="noStrike" baseline="0">
                <a:ln>
                  <a:noFill/>
                </a:ln>
                <a:solidFill>
                  <a:srgbClr val="0000C0"/>
                </a:solidFill>
                <a:latin typeface="Arial" pitchFamily="50"/>
                <a:ea typeface="Arial" pitchFamily="50"/>
                <a:cs typeface="Arial" pitchFamily="50"/>
              </a:rPr>
              <a:t>name</a:t>
            </a:r>
            <a:r>
              <a:rPr lang="en-GB" sz="1800" b="0" i="0" u="none" strike="noStrike" baseline="0">
                <a:ln>
                  <a:noFill/>
                </a:ln>
                <a:solidFill>
                  <a:srgbClr val="000000"/>
                </a:solidFill>
                <a:latin typeface="Arial" pitchFamily="50"/>
                <a:ea typeface="Arial" pitchFamily="50"/>
                <a:cs typeface="Arial" pitchFamily="50"/>
              </a:rPr>
              <a:t>;</a:t>
            </a:r>
            <a:r>
              <a:rPr lang="en-GB" sz="1800" b="0" i="0" u="none" strike="noStrike" baseline="0">
                <a:ln>
                  <a:noFill/>
                </a:ln>
                <a:solidFill>
                  <a:srgbClr val="4D4D4D"/>
                </a:solidFill>
                <a:latin typeface="Arial" pitchFamily="50"/>
                <a:ea typeface="ＭＳ Ｐゴシック" pitchFamily="2"/>
                <a:cs typeface="ＭＳ Ｐゴシック" pitchFamily="2"/>
              </a:rPr>
              <a:t> } </a:t>
            </a:r>
            <a:r>
              <a:rPr lang="en-GB" sz="1800" b="0" i="0" u="none" strike="noStrike" baseline="0">
                <a:ln>
                  <a:noFill/>
                </a:ln>
                <a:solidFill>
                  <a:srgbClr val="4D4D4D"/>
                </a:solidFill>
                <a:latin typeface="Arial" pitchFamily="34"/>
                <a:ea typeface="ＭＳ Ｐゴシック" pitchFamily="2"/>
                <a:cs typeface="ＭＳ Ｐゴシック" pitchFamily="2"/>
              </a:rPr>
              <a:t>  </a:t>
            </a:r>
            <a:r>
              <a:rPr lang="en-GB" sz="1800" b="0" i="0" u="none" strike="noStrike" kern="1200" baseline="0">
                <a:ln>
                  <a:noFill/>
                </a:ln>
                <a:solidFill>
                  <a:srgbClr val="000000"/>
                </a:solidFill>
                <a:latin typeface="Arial" pitchFamily="34"/>
                <a:ea typeface="Monaco" pitchFamily="2"/>
                <a:cs typeface="Monaco" pitchFamily="2"/>
              </a:rPr>
              <a:t>    </a:t>
            </a:r>
            <a:r>
              <a:rPr lang="en-GB" sz="1800" b="0" i="0" u="none" strike="noStrike" kern="1200" baseline="0">
                <a:ln>
                  <a:noFill/>
                </a:ln>
                <a:solidFill>
                  <a:srgbClr val="3F7F5F"/>
                </a:solidFill>
                <a:latin typeface="Arial" pitchFamily="34"/>
                <a:ea typeface="Monaco" pitchFamily="2"/>
                <a:cs typeface="Monaco" pitchFamily="2"/>
              </a:rPr>
              <a:t>// For convenience later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a:t>
            </a:r>
          </a:p>
        </p:txBody>
      </p:sp>
      <p:sp>
        <p:nvSpPr>
          <p:cNvPr id="4" name="Rectangle 3"/>
          <p:cNvSpPr/>
          <p:nvPr/>
        </p:nvSpPr>
        <p:spPr>
          <a:xfrm>
            <a:off x="514439" y="1495799"/>
            <a:ext cx="8087759" cy="4703760"/>
          </a:xfrm>
          <a:prstGeom prst="rect">
            <a:avLst/>
          </a:prstGeom>
          <a:noFill/>
          <a:ln>
            <a:noFill/>
            <a:prstDash val="solid"/>
          </a:ln>
        </p:spPr>
        <p:txBody>
          <a:bodyPr vert="horz" wrap="none" lIns="90000" tIns="45000" rIns="90000" bIns="450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7F0055"/>
                </a:solidFill>
                <a:latin typeface="Arial" pitchFamily="50"/>
                <a:ea typeface="Arial" pitchFamily="50"/>
                <a:cs typeface="Arial" pitchFamily="50"/>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7F0055"/>
                </a:solidFill>
                <a:latin typeface="Arial" pitchFamily="50"/>
                <a:ea typeface="ＭＳ Ｐゴシック" pitchFamily="2"/>
                <a:cs typeface="ＭＳ Ｐゴシック" pitchFamily="2"/>
              </a:rPr>
              <a:t> </a:t>
            </a:r>
          </a:p>
        </p:txBody>
      </p:sp>
      <p:sp>
        <p:nvSpPr>
          <p:cNvPr id="5" name="Rectangle 4"/>
          <p:cNvSpPr/>
          <p:nvPr/>
        </p:nvSpPr>
        <p:spPr>
          <a:xfrm>
            <a:off x="4956120" y="2025359"/>
            <a:ext cx="3899880" cy="939600"/>
          </a:xfrm>
          <a:prstGeom prst="rect">
            <a:avLst/>
          </a:prstGeom>
          <a:solidFill>
            <a:srgbClr val="E6E6E6"/>
          </a:solidFill>
          <a:ln w="0">
            <a:solidFill>
              <a:srgbClr val="808080"/>
            </a:solidFill>
            <a:prstDash val="solid"/>
          </a:ln>
        </p:spPr>
        <p:txBody>
          <a:bodyPr vert="horz" wrap="none" lIns="90000" tIns="45000" rIns="90000" bIns="450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public interface</a:t>
            </a:r>
            <a:r>
              <a:rPr lang="en-GB" sz="1800" b="0" i="0" u="none" strike="noStrike" baseline="0">
                <a:ln>
                  <a:noFill/>
                </a:ln>
                <a:solidFill>
                  <a:srgbClr val="4D4D4D"/>
                </a:solidFill>
                <a:latin typeface="Arial" pitchFamily="50"/>
                <a:ea typeface="ＭＳ Ｐゴシック" pitchFamily="2"/>
                <a:cs typeface="ＭＳ Ｐゴシック" pitchFamily="2"/>
              </a:rPr>
              <a:t> Cache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public void</a:t>
            </a:r>
            <a:r>
              <a:rPr lang="en-GB" sz="1800" b="0" i="0" u="none" strike="noStrike" baseline="0">
                <a:ln>
                  <a:noFill/>
                </a:ln>
                <a:solidFill>
                  <a:srgbClr val="4D4D4D"/>
                </a:solidFill>
                <a:latin typeface="Arial" pitchFamily="50"/>
                <a:ea typeface="ＭＳ Ｐゴシック" pitchFamily="2"/>
                <a:cs typeface="ＭＳ Ｐゴシック" pitchFamily="2"/>
              </a:rPr>
              <a:t> setCacheSize(int size);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a:t>
            </a:r>
          </a:p>
        </p:txBody>
      </p:sp>
      <p:sp>
        <p:nvSpPr>
          <p:cNvPr id="6" name="Line 7"/>
          <p:cNvSpPr/>
          <p:nvPr/>
        </p:nvSpPr>
        <p:spPr>
          <a:xfrm>
            <a:off x="6400799" y="4023360"/>
            <a:ext cx="456839" cy="0"/>
          </a:xfrm>
          <a:custGeom>
            <a:avLst/>
            <a:gdLst/>
            <a:ahLst/>
            <a:cxnLst>
              <a:cxn ang="3cd4">
                <a:pos x="hc" y="t"/>
              </a:cxn>
              <a:cxn ang="cd2">
                <a:pos x="l" y="vc"/>
              </a:cxn>
              <a:cxn ang="cd4">
                <a:pos x="hc" y="b"/>
              </a:cxn>
              <a:cxn ang="0">
                <a:pos x="r" y="vc"/>
              </a:cxn>
            </a:cxnLst>
            <a:rect l="l" t="t" r="r" b="b"/>
            <a:pathLst>
              <a:path w="1270" fill="none">
                <a:moveTo>
                  <a:pt x="1270" y="0"/>
                </a:moveTo>
                <a:lnTo>
                  <a:pt x="0" y="0"/>
                </a:lnTo>
              </a:path>
            </a:pathLst>
          </a:cu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Freeform 6"/>
          <p:cNvSpPr/>
          <p:nvPr/>
        </p:nvSpPr>
        <p:spPr>
          <a:xfrm>
            <a:off x="6858000" y="3673080"/>
            <a:ext cx="2052000" cy="7074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YES – on </a:t>
            </a:r>
            <a:r>
              <a:rPr lang="en-US" sz="1800" b="1" i="0" u="none" strike="noStrike" baseline="0">
                <a:ln>
                  <a:noFill/>
                </a:ln>
                <a:solidFill>
                  <a:srgbClr val="4D4D4D"/>
                </a:solidFill>
                <a:latin typeface="Courier New" pitchFamily="50"/>
                <a:ea typeface="ＭＳ Ｐゴシック" pitchFamily="2"/>
                <a:cs typeface="ＭＳ Ｐゴシック" pitchFamily="2"/>
              </a:rPr>
              <a:t>Cache </a:t>
            </a:r>
            <a:r>
              <a:rPr lang="en-US" sz="1800" b="0" i="0" u="none" strike="noStrike" baseline="0">
                <a:ln>
                  <a:noFill/>
                </a:ln>
                <a:solidFill>
                  <a:srgbClr val="4D4D4D"/>
                </a:solidFill>
                <a:latin typeface="Arial" pitchFamily="18"/>
                <a:ea typeface="ＭＳ Ｐゴシック" pitchFamily="2"/>
                <a:cs typeface="ＭＳ Ｐゴシック" pitchFamily="2"/>
              </a:rPr>
              <a:t>interface</a:t>
            </a:r>
          </a:p>
        </p:txBody>
      </p:sp>
      <p:sp>
        <p:nvSpPr>
          <p:cNvPr id="8" name="Freeform 7"/>
          <p:cNvSpPr/>
          <p:nvPr/>
        </p:nvSpPr>
        <p:spPr>
          <a:xfrm>
            <a:off x="6858000" y="4753080"/>
            <a:ext cx="2052000" cy="7081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square" lIns="90000" tIns="45000" rIns="90000" bIns="45000" anchor="ctr"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NO – </a:t>
            </a:r>
            <a:r>
              <a:rPr lang="en-US" sz="1800" b="0" i="1" u="none" strike="noStrike" baseline="0">
                <a:ln>
                  <a:noFill/>
                </a:ln>
                <a:solidFill>
                  <a:srgbClr val="4D4D4D"/>
                </a:solidFill>
                <a:latin typeface="Arial" pitchFamily="34"/>
                <a:ea typeface="ＭＳ Ｐゴシック" pitchFamily="2"/>
                <a:cs typeface="ＭＳ Ｐゴシック" pitchFamily="2"/>
              </a:rPr>
              <a:t>not</a:t>
            </a:r>
            <a:r>
              <a:rPr lang="en-US" sz="1800" b="0" i="0" u="none" strike="noStrike" baseline="0">
                <a:ln>
                  <a:noFill/>
                </a:ln>
                <a:solidFill>
                  <a:srgbClr val="4D4D4D"/>
                </a:solidFill>
                <a:latin typeface="Arial" pitchFamily="34"/>
                <a:ea typeface="ＭＳ Ｐゴシック" pitchFamily="2"/>
                <a:cs typeface="ＭＳ Ｐゴシック" pitchFamily="2"/>
              </a:rPr>
              <a:t> on </a:t>
            </a:r>
            <a:r>
              <a:rPr lang="en-US" sz="1800" b="1" i="0" u="none" strike="noStrike" baseline="0">
                <a:ln>
                  <a:noFill/>
                </a:ln>
                <a:solidFill>
                  <a:srgbClr val="4D4D4D"/>
                </a:solidFill>
                <a:latin typeface="Courier New" pitchFamily="50"/>
                <a:ea typeface="ＭＳ Ｐゴシック" pitchFamily="2"/>
                <a:cs typeface="ＭＳ Ｐゴシック" pitchFamily="2"/>
              </a:rPr>
              <a:t>Cache </a:t>
            </a:r>
            <a:r>
              <a:rPr lang="en-US" sz="1800" b="0" i="0" u="none" strike="noStrike" baseline="0">
                <a:ln>
                  <a:noFill/>
                </a:ln>
                <a:solidFill>
                  <a:srgbClr val="4D4D4D"/>
                </a:solidFill>
                <a:latin typeface="Arial" pitchFamily="34"/>
                <a:ea typeface="ＭＳ Ｐゴシック" pitchFamily="2"/>
                <a:cs typeface="ＭＳ Ｐゴシック" pitchFamily="2"/>
              </a:rPr>
              <a:t>interface</a:t>
            </a:r>
          </a:p>
        </p:txBody>
      </p:sp>
      <p:sp>
        <p:nvSpPr>
          <p:cNvPr id="9" name="Line 7"/>
          <p:cNvSpPr/>
          <p:nvPr/>
        </p:nvSpPr>
        <p:spPr>
          <a:xfrm>
            <a:off x="5212080" y="4754879"/>
            <a:ext cx="1645560" cy="365399"/>
          </a:xfrm>
          <a:custGeom>
            <a:avLst/>
            <a:gdLst/>
            <a:ahLst/>
            <a:cxnLst>
              <a:cxn ang="3cd4">
                <a:pos x="hc" y="t"/>
              </a:cxn>
              <a:cxn ang="cd2">
                <a:pos x="l" y="vc"/>
              </a:cxn>
              <a:cxn ang="cd4">
                <a:pos x="hc" y="b"/>
              </a:cxn>
              <a:cxn ang="0">
                <a:pos x="r" y="vc"/>
              </a:cxn>
            </a:cxnLst>
            <a:rect l="l" t="t" r="r" b="b"/>
            <a:pathLst>
              <a:path w="4572" h="1016" fill="none">
                <a:moveTo>
                  <a:pt x="4572" y="1016"/>
                </a:moveTo>
                <a:lnTo>
                  <a:pt x="0" y="0"/>
                </a:lnTo>
              </a:path>
            </a:pathLst>
          </a:cu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Tracking Property Changes – With Context</a:t>
            </a:r>
          </a:p>
        </p:txBody>
      </p:sp>
      <p:sp>
        <p:nvSpPr>
          <p:cNvPr id="3" name="Text Placeholder 2"/>
          <p:cNvSpPr txBox="1">
            <a:spLocks noGrp="1"/>
          </p:cNvSpPr>
          <p:nvPr>
            <p:ph type="body" idx="4294967295"/>
          </p:nvPr>
        </p:nvSpPr>
        <p:spPr>
          <a:xfrm>
            <a:off x="457200" y="1600200"/>
            <a:ext cx="8229600" cy="45971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Context provided by the </a:t>
            </a:r>
            <a:r>
              <a:rPr lang="en-US" i="1">
                <a:latin typeface="" pitchFamily="16"/>
              </a:rPr>
              <a:t>JoinPoint</a:t>
            </a:r>
            <a:r>
              <a:rPr lang="en-US">
                <a:latin typeface="" pitchFamily="16"/>
              </a:rPr>
              <a:t> parameter</a:t>
            </a:r>
          </a:p>
        </p:txBody>
      </p:sp>
      <p:sp>
        <p:nvSpPr>
          <p:cNvPr id="4" name="Text Placeholder 3"/>
          <p:cNvSpPr txBox="1">
            <a:spLocks noGrp="1"/>
          </p:cNvSpPr>
          <p:nvPr>
            <p:ph type="body" idx="4294967295"/>
          </p:nvPr>
        </p:nvSpPr>
        <p:spPr>
          <a:xfrm>
            <a:off x="577800" y="2103480"/>
            <a:ext cx="8077320" cy="4039920"/>
          </a:xfrm>
          <a:solidFill>
            <a:srgbClr val="FFFFCC"/>
          </a:solidFill>
          <a:ln w="6480">
            <a:solidFill>
              <a:srgbClr val="000000"/>
            </a:solidFill>
            <a:prstDash val="solid"/>
            <a:miter/>
          </a:ln>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80000"/>
              </a:lnSpc>
              <a:spcBef>
                <a:spcPts val="499"/>
              </a:spcBef>
              <a:buNone/>
            </a:pPr>
            <a:r>
              <a:rPr lang="en-GB" sz="1800">
                <a:solidFill>
                  <a:srgbClr val="646464"/>
                </a:solidFill>
                <a:latin typeface="Arial" pitchFamily="50"/>
              </a:rPr>
              <a:t>@Aspect</a:t>
            </a:r>
          </a:p>
          <a:p>
            <a:pPr lvl="0">
              <a:lnSpc>
                <a:spcPct val="80000"/>
              </a:lnSpc>
              <a:spcBef>
                <a:spcPts val="499"/>
              </a:spcBef>
              <a:buNone/>
            </a:pPr>
            <a:r>
              <a:rPr lang="en-GB" sz="1800">
                <a:solidFill>
                  <a:srgbClr val="7F0055"/>
                </a:solidFill>
                <a:latin typeface="Arial" pitchFamily="50"/>
              </a:rPr>
              <a:t>public class</a:t>
            </a:r>
            <a:r>
              <a:rPr lang="en-GB" sz="1800">
                <a:latin typeface="Arial" pitchFamily="50"/>
              </a:rPr>
              <a:t> PropertyChangeTracker {</a:t>
            </a:r>
          </a:p>
          <a:p>
            <a:pPr lvl="0">
              <a:lnSpc>
                <a:spcPct val="80000"/>
              </a:lnSpc>
              <a:spcBef>
                <a:spcPts val="499"/>
              </a:spcBef>
              <a:buNone/>
            </a:pPr>
            <a:r>
              <a:rPr lang="en-GB" sz="1800">
                <a:solidFill>
                  <a:srgbClr val="7F0055"/>
                </a:solidFill>
                <a:latin typeface="Arial" pitchFamily="50"/>
              </a:rPr>
              <a:t>    private</a:t>
            </a:r>
            <a:r>
              <a:rPr lang="en-GB" sz="1800">
                <a:latin typeface="Arial" pitchFamily="50"/>
              </a:rPr>
              <a:t> Logger logger = Logger.getLogger(getClass());</a:t>
            </a:r>
          </a:p>
          <a:p>
            <a:pPr lvl="0">
              <a:lnSpc>
                <a:spcPct val="80000"/>
              </a:lnSpc>
              <a:spcBef>
                <a:spcPts val="499"/>
              </a:spcBef>
              <a:buNone/>
            </a:pPr>
            <a:endParaRPr lang="en-GB" sz="1800">
              <a:latin typeface="Arial" pitchFamily="50"/>
            </a:endParaRPr>
          </a:p>
          <a:p>
            <a:pPr lvl="0">
              <a:lnSpc>
                <a:spcPct val="80000"/>
              </a:lnSpc>
              <a:spcBef>
                <a:spcPts val="499"/>
              </a:spcBef>
              <a:buNone/>
            </a:pPr>
            <a:r>
              <a:rPr lang="en-GB" sz="1800">
                <a:latin typeface="Arial" pitchFamily="50"/>
              </a:rPr>
              <a:t>    </a:t>
            </a:r>
          </a:p>
          <a:p>
            <a:pPr lvl="0">
              <a:lnSpc>
                <a:spcPct val="80000"/>
              </a:lnSpc>
              <a:spcBef>
                <a:spcPts val="499"/>
              </a:spcBef>
              <a:buNone/>
            </a:pPr>
            <a:r>
              <a:rPr lang="en-GB" sz="1800">
                <a:solidFill>
                  <a:srgbClr val="646464"/>
                </a:solidFill>
                <a:latin typeface="Arial" pitchFamily="50"/>
              </a:rPr>
              <a:t>    @Before</a:t>
            </a:r>
            <a:r>
              <a:rPr lang="en-GB" sz="1800">
                <a:latin typeface="Arial" pitchFamily="50"/>
              </a:rPr>
              <a:t>(</a:t>
            </a:r>
            <a:r>
              <a:rPr lang="en-GB" sz="1800">
                <a:solidFill>
                  <a:srgbClr val="0000C0"/>
                </a:solidFill>
                <a:latin typeface="Arial" pitchFamily="50"/>
              </a:rPr>
              <a:t>“</a:t>
            </a:r>
            <a:r>
              <a:rPr lang="en-US" sz="1800">
                <a:solidFill>
                  <a:srgbClr val="0000C0"/>
                </a:solidFill>
                <a:latin typeface="Arial" pitchFamily="50"/>
              </a:rPr>
              <a:t>execution(void set*(*))</a:t>
            </a:r>
            <a:r>
              <a:rPr lang="en-GB" sz="1800">
                <a:solidFill>
                  <a:srgbClr val="0000C0"/>
                </a:solidFill>
                <a:latin typeface="Arial" pitchFamily="50"/>
              </a:rPr>
              <a:t>”</a:t>
            </a:r>
            <a:r>
              <a:rPr lang="en-GB" sz="1800">
                <a:latin typeface="Arial" pitchFamily="50"/>
              </a:rPr>
              <a:t>)</a:t>
            </a:r>
          </a:p>
          <a:p>
            <a:pPr lvl="0">
              <a:lnSpc>
                <a:spcPct val="80000"/>
              </a:lnSpc>
              <a:spcBef>
                <a:spcPts val="499"/>
              </a:spcBef>
              <a:buNone/>
            </a:pPr>
            <a:r>
              <a:rPr lang="en-GB" sz="1800">
                <a:solidFill>
                  <a:srgbClr val="7F0055"/>
                </a:solidFill>
                <a:latin typeface="Arial" pitchFamily="50"/>
              </a:rPr>
              <a:t>    public void</a:t>
            </a:r>
            <a:r>
              <a:rPr lang="en-GB" sz="1800">
                <a:latin typeface="Arial" pitchFamily="50"/>
              </a:rPr>
              <a:t> </a:t>
            </a:r>
            <a:r>
              <a:rPr lang="en-US" sz="1800">
                <a:latin typeface="Arial" pitchFamily="50"/>
              </a:rPr>
              <a:t>trackChange(</a:t>
            </a:r>
            <a:r>
              <a:rPr lang="en-US" sz="1800" b="1">
                <a:latin typeface="Arial" pitchFamily="50"/>
              </a:rPr>
              <a:t>JoinPoint point</a:t>
            </a:r>
            <a:r>
              <a:rPr lang="en-US" sz="1800">
                <a:latin typeface="Arial" pitchFamily="50"/>
              </a:rPr>
              <a:t>)</a:t>
            </a:r>
            <a:r>
              <a:rPr lang="en-GB" sz="1800">
                <a:latin typeface="Arial" pitchFamily="50"/>
              </a:rPr>
              <a:t> {</a:t>
            </a:r>
          </a:p>
          <a:p>
            <a:pPr lvl="0">
              <a:lnSpc>
                <a:spcPct val="80000"/>
              </a:lnSpc>
              <a:spcBef>
                <a:spcPts val="499"/>
              </a:spcBef>
              <a:buNone/>
            </a:pPr>
            <a:r>
              <a:rPr lang="en-GB" sz="1800">
                <a:latin typeface="Arial" pitchFamily="50"/>
              </a:rPr>
              <a:t>        String methodName = point.getSignature().getName();</a:t>
            </a:r>
          </a:p>
          <a:p>
            <a:pPr lvl="0">
              <a:lnSpc>
                <a:spcPct val="80000"/>
              </a:lnSpc>
              <a:spcBef>
                <a:spcPts val="499"/>
              </a:spcBef>
              <a:buNone/>
            </a:pPr>
            <a:r>
              <a:rPr lang="en-GB" sz="1800">
                <a:latin typeface="Arial" pitchFamily="50"/>
              </a:rPr>
              <a:t>        Object newValue = point.getArgs()[0];</a:t>
            </a:r>
          </a:p>
          <a:p>
            <a:pPr lvl="0">
              <a:lnSpc>
                <a:spcPct val="80000"/>
              </a:lnSpc>
              <a:spcBef>
                <a:spcPts val="499"/>
              </a:spcBef>
              <a:buNone/>
            </a:pPr>
            <a:r>
              <a:rPr lang="en-GB" sz="1800">
                <a:latin typeface="Arial" pitchFamily="50"/>
              </a:rPr>
              <a:t>        logger.info(methodName +</a:t>
            </a:r>
            <a:r>
              <a:rPr lang="en-GB" sz="1800">
                <a:solidFill>
                  <a:srgbClr val="0000C0"/>
                </a:solidFill>
                <a:latin typeface="Arial" pitchFamily="50"/>
              </a:rPr>
              <a:t> “ about to change to ” </a:t>
            </a:r>
            <a:r>
              <a:rPr lang="en-GB" sz="1800">
                <a:latin typeface="Arial" pitchFamily="50"/>
              </a:rPr>
              <a:t>+</a:t>
            </a:r>
          </a:p>
          <a:p>
            <a:pPr lvl="0">
              <a:lnSpc>
                <a:spcPct val="80000"/>
              </a:lnSpc>
              <a:spcBef>
                <a:spcPts val="499"/>
              </a:spcBef>
              <a:buNone/>
            </a:pPr>
            <a:r>
              <a:rPr lang="en-GB" sz="1800">
                <a:latin typeface="Arial" pitchFamily="50"/>
              </a:rPr>
              <a:t>                          newValue + </a:t>
            </a:r>
            <a:r>
              <a:rPr lang="en-GB" sz="1800">
                <a:solidFill>
                  <a:srgbClr val="0000C0"/>
                </a:solidFill>
                <a:latin typeface="Arial" pitchFamily="50"/>
              </a:rPr>
              <a:t>“ on ”</a:t>
            </a:r>
            <a:r>
              <a:rPr lang="en-GB" sz="1800">
                <a:latin typeface="Arial" pitchFamily="50"/>
              </a:rPr>
              <a:t> +</a:t>
            </a:r>
          </a:p>
          <a:p>
            <a:pPr lvl="0">
              <a:lnSpc>
                <a:spcPct val="80000"/>
              </a:lnSpc>
              <a:spcBef>
                <a:spcPts val="499"/>
              </a:spcBef>
              <a:buNone/>
            </a:pPr>
            <a:r>
              <a:rPr lang="en-GB" sz="1800">
                <a:latin typeface="Arial" pitchFamily="50"/>
              </a:rPr>
              <a:t>                          point.getTarget());  </a:t>
            </a:r>
          </a:p>
          <a:p>
            <a:pPr lvl="0">
              <a:lnSpc>
                <a:spcPct val="80000"/>
              </a:lnSpc>
              <a:spcBef>
                <a:spcPts val="499"/>
              </a:spcBef>
              <a:buNone/>
            </a:pPr>
            <a:r>
              <a:rPr lang="en-GB" sz="1800">
                <a:latin typeface="Arial" pitchFamily="50"/>
              </a:rPr>
              <a:t>    }</a:t>
            </a:r>
          </a:p>
          <a:p>
            <a:pPr lvl="0">
              <a:lnSpc>
                <a:spcPct val="80000"/>
              </a:lnSpc>
              <a:spcBef>
                <a:spcPts val="499"/>
              </a:spcBef>
              <a:buNone/>
            </a:pPr>
            <a:r>
              <a:rPr lang="en-GB" sz="1800">
                <a:latin typeface="Arial" pitchFamily="50"/>
              </a:rPr>
              <a:t>}</a:t>
            </a:r>
          </a:p>
        </p:txBody>
      </p:sp>
      <p:sp>
        <p:nvSpPr>
          <p:cNvPr id="5" name="Line 7"/>
          <p:cNvSpPr/>
          <p:nvPr/>
        </p:nvSpPr>
        <p:spPr>
          <a:xfrm flipH="1">
            <a:off x="4496760" y="3336840"/>
            <a:ext cx="1023120" cy="330839"/>
          </a:xfrm>
          <a:prstGeom prst="line">
            <a:avLst/>
          </a:pr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Rectangle 10"/>
          <p:cNvSpPr/>
          <p:nvPr/>
        </p:nvSpPr>
        <p:spPr>
          <a:xfrm>
            <a:off x="1368000" y="5768280"/>
            <a:ext cx="6953040" cy="449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12600">
            <a:solidFill>
              <a:srgbClr val="000000"/>
            </a:solidFill>
            <a:prstDash val="solid"/>
            <a:miter/>
          </a:ln>
          <a:effectLst>
            <a:outerShdw dist="17819" dir="2700000" algn="tl">
              <a:srgbClr val="808080"/>
            </a:outerShdw>
          </a:effectLst>
        </p:spPr>
        <p:txBody>
          <a:bodyPr vert="horz" wrap="square" lIns="90000" tIns="46800" rIns="90000" bIns="46800" anchor="ctr" anchorCtr="0" compatLnSpc="1"/>
          <a:lstStyle/>
          <a:p>
            <a:pPr marL="342720" marR="0" lvl="0" indent="-342720" algn="ctr"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2000" b="0" i="0" u="none" strike="noStrike" baseline="0">
                <a:ln>
                  <a:noFill/>
                </a:ln>
                <a:solidFill>
                  <a:srgbClr val="4D4D4D"/>
                </a:solidFill>
                <a:latin typeface="Arial" pitchFamily="50"/>
                <a:ea typeface="ＭＳ Ｐゴシック" pitchFamily="2"/>
                <a:cs typeface="ＭＳ Ｐゴシック" pitchFamily="2"/>
              </a:rPr>
              <a:t>INFO: </a:t>
            </a:r>
            <a:r>
              <a:rPr lang="en-US" sz="2000" b="0" i="0" u="none" strike="noStrike" baseline="0">
                <a:ln>
                  <a:noFill/>
                </a:ln>
                <a:solidFill>
                  <a:srgbClr val="0000FF"/>
                </a:solidFill>
                <a:latin typeface="Arial" pitchFamily="50"/>
                <a:ea typeface="ＭＳ Ｐゴシック" pitchFamily="2"/>
                <a:cs typeface="ＭＳ Ｐゴシック" pitchFamily="2"/>
              </a:rPr>
              <a:t>setCacheSize</a:t>
            </a:r>
            <a:r>
              <a:rPr lang="en-US" sz="2000" b="0" i="0" u="none" strike="noStrike" baseline="0">
                <a:ln>
                  <a:noFill/>
                </a:ln>
                <a:solidFill>
                  <a:srgbClr val="4D4D4D"/>
                </a:solidFill>
                <a:latin typeface="Arial" pitchFamily="50"/>
                <a:ea typeface="ＭＳ Ｐゴシック" pitchFamily="2"/>
                <a:cs typeface="ＭＳ Ｐゴシック" pitchFamily="2"/>
              </a:rPr>
              <a:t> about to change to </a:t>
            </a:r>
            <a:r>
              <a:rPr lang="en-US" sz="2000" b="0" i="0" u="none" strike="noStrike" baseline="0">
                <a:ln>
                  <a:noFill/>
                </a:ln>
                <a:solidFill>
                  <a:srgbClr val="0000FF"/>
                </a:solidFill>
                <a:latin typeface="Arial" pitchFamily="50"/>
                <a:ea typeface="ＭＳ Ｐゴシック" pitchFamily="2"/>
                <a:cs typeface="ＭＳ Ｐゴシック" pitchFamily="2"/>
              </a:rPr>
              <a:t>2500</a:t>
            </a:r>
            <a:r>
              <a:rPr lang="en-US" sz="2000" b="0" i="0" u="none" strike="noStrike" baseline="0">
                <a:ln>
                  <a:noFill/>
                </a:ln>
                <a:solidFill>
                  <a:srgbClr val="4D4D4D"/>
                </a:solidFill>
                <a:latin typeface="Arial" pitchFamily="50"/>
                <a:ea typeface="ＭＳ Ｐゴシック" pitchFamily="2"/>
                <a:cs typeface="ＭＳ Ｐゴシック" pitchFamily="2"/>
              </a:rPr>
              <a:t> on </a:t>
            </a:r>
            <a:r>
              <a:rPr lang="en-US" sz="2000" b="0" i="0" u="none" strike="noStrike" baseline="0">
                <a:ln>
                  <a:noFill/>
                </a:ln>
                <a:solidFill>
                  <a:srgbClr val="0000FF"/>
                </a:solidFill>
                <a:latin typeface="Arial" pitchFamily="50"/>
                <a:ea typeface="ＭＳ Ｐゴシック" pitchFamily="2"/>
                <a:cs typeface="ＭＳ Ｐゴシック" pitchFamily="2"/>
              </a:rPr>
              <a:t>cacheA</a:t>
            </a:r>
          </a:p>
        </p:txBody>
      </p:sp>
      <p:sp>
        <p:nvSpPr>
          <p:cNvPr id="7" name="Line 7"/>
          <p:cNvSpPr/>
          <p:nvPr/>
        </p:nvSpPr>
        <p:spPr>
          <a:xfrm>
            <a:off x="4206240" y="5212080"/>
            <a:ext cx="1462680" cy="182520"/>
          </a:xfrm>
          <a:custGeom>
            <a:avLst/>
            <a:gdLst/>
            <a:ahLst/>
            <a:cxnLst>
              <a:cxn ang="3cd4">
                <a:pos x="hc" y="t"/>
              </a:cxn>
              <a:cxn ang="cd2">
                <a:pos x="l" y="vc"/>
              </a:cxn>
              <a:cxn ang="cd4">
                <a:pos x="hc" y="b"/>
              </a:cxn>
              <a:cxn ang="0">
                <a:pos x="r" y="vc"/>
              </a:cxn>
            </a:cxnLst>
            <a:rect l="l" t="t" r="r" b="b"/>
            <a:pathLst>
              <a:path w="4064" h="508" fill="none">
                <a:moveTo>
                  <a:pt x="4064" y="0"/>
                </a:moveTo>
                <a:lnTo>
                  <a:pt x="0" y="508"/>
                </a:lnTo>
              </a:path>
            </a:pathLst>
          </a:cu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Line 7"/>
          <p:cNvSpPr/>
          <p:nvPr/>
        </p:nvSpPr>
        <p:spPr>
          <a:xfrm>
            <a:off x="7395480" y="5216040"/>
            <a:ext cx="417960" cy="597600"/>
          </a:xfrm>
          <a:custGeom>
            <a:avLst/>
            <a:gdLst/>
            <a:ahLst/>
            <a:cxnLst>
              <a:cxn ang="3cd4">
                <a:pos x="hc" y="t"/>
              </a:cxn>
              <a:cxn ang="cd2">
                <a:pos x="l" y="vc"/>
              </a:cxn>
              <a:cxn ang="cd4">
                <a:pos x="hc" y="b"/>
              </a:cxn>
              <a:cxn ang="0">
                <a:pos x="r" y="vc"/>
              </a:cxn>
            </a:cxnLst>
            <a:rect l="l" t="t" r="r" b="b"/>
            <a:pathLst>
              <a:path w="1162" h="1661" fill="none">
                <a:moveTo>
                  <a:pt x="1162" y="0"/>
                </a:moveTo>
                <a:lnTo>
                  <a:pt x="0" y="1661"/>
                </a:lnTo>
              </a:path>
            </a:pathLst>
          </a:cu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Freeform 8"/>
          <p:cNvSpPr/>
          <p:nvPr/>
        </p:nvSpPr>
        <p:spPr>
          <a:xfrm>
            <a:off x="5029200" y="3017520"/>
            <a:ext cx="3931920" cy="5029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Context about the intercepted point</a:t>
            </a:r>
          </a:p>
        </p:txBody>
      </p:sp>
      <p:sp>
        <p:nvSpPr>
          <p:cNvPr id="10" name="Freeform 9"/>
          <p:cNvSpPr/>
          <p:nvPr/>
        </p:nvSpPr>
        <p:spPr>
          <a:xfrm>
            <a:off x="5505840" y="5009760"/>
            <a:ext cx="3383280" cy="5029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1" u="none" strike="noStrike" baseline="0">
                <a:ln>
                  <a:noFill/>
                </a:ln>
                <a:solidFill>
                  <a:srgbClr val="4D4D4D"/>
                </a:solidFill>
                <a:latin typeface="Arial" pitchFamily="34"/>
                <a:ea typeface="ＭＳ Ｐゴシック" pitchFamily="2"/>
                <a:cs typeface="ＭＳ Ｐゴシック" pitchFamily="2"/>
              </a:rPr>
              <a:t>toString()</a:t>
            </a:r>
            <a:r>
              <a:rPr lang="en-US" sz="1800" b="0" i="0" u="none" strike="noStrike" baseline="0">
                <a:ln>
                  <a:noFill/>
                </a:ln>
                <a:solidFill>
                  <a:srgbClr val="4D4D4D"/>
                </a:solidFill>
                <a:latin typeface="Arial" pitchFamily="34"/>
                <a:ea typeface="ＭＳ Ｐゴシック" pitchFamily="2"/>
                <a:cs typeface="ＭＳ Ｐゴシック" pitchFamily="2"/>
              </a:rPr>
              <a:t> returns bean-name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311003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Problem Does AOP Solve?</a:t>
            </a:r>
          </a:p>
          <a:p>
            <a:pPr lvl="0"/>
            <a:r>
              <a:rPr lang="en-US">
                <a:latin typeface="" pitchFamily="16"/>
              </a:rPr>
              <a:t>Core AOP Concepts</a:t>
            </a:r>
          </a:p>
          <a:p>
            <a:pPr lvl="0"/>
            <a:r>
              <a:rPr lang="en-US">
                <a:latin typeface="" pitchFamily="16"/>
              </a:rPr>
              <a:t>Quick Start</a:t>
            </a:r>
          </a:p>
          <a:p>
            <a:pPr lvl="0"/>
            <a:r>
              <a:rPr lang="en-US" b="1">
                <a:latin typeface="" pitchFamily="16"/>
              </a:rPr>
              <a:t>Defining Pointcuts</a:t>
            </a:r>
          </a:p>
          <a:p>
            <a:pPr lvl="0"/>
            <a:r>
              <a:rPr lang="en-US">
                <a:latin typeface="" pitchFamily="16"/>
              </a:rPr>
              <a:t>Implementing Advice</a:t>
            </a:r>
          </a:p>
          <a:p>
            <a:pPr lvl="0"/>
            <a:r>
              <a:rPr lang="en-US">
                <a:latin typeface="" pitchFamily="16"/>
              </a:rPr>
              <a:t>Lab</a:t>
            </a:r>
          </a:p>
          <a:p>
            <a:pPr lvl="0"/>
            <a:r>
              <a:rPr lang="en-US">
                <a:latin typeface="" pitchFamily="16"/>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name="Defining Pointcut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Defining Pointcuts</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Spring AOP uses AspectJ’s pointcut expression language</a:t>
            </a:r>
          </a:p>
          <a:p>
            <a:pPr lvl="1"/>
            <a:r>
              <a:rPr lang="en-US">
                <a:latin typeface="" pitchFamily="16"/>
              </a:rPr>
              <a:t>For selecting where to apply advice</a:t>
            </a:r>
          </a:p>
          <a:p>
            <a:pPr lvl="0"/>
            <a:endParaRPr lang="en-US">
              <a:latin typeface="" pitchFamily="16"/>
            </a:endParaRPr>
          </a:p>
          <a:p>
            <a:pPr lvl="0"/>
            <a:r>
              <a:rPr lang="en-US">
                <a:latin typeface="" pitchFamily="16"/>
              </a:rPr>
              <a:t>Complete expression language reference available at</a:t>
            </a:r>
          </a:p>
          <a:p>
            <a:pPr lvl="1"/>
            <a:r>
              <a:rPr lang="en-US">
                <a:latin typeface="" pitchFamily="16"/>
                <a:hlinkClick r:id="rId3"/>
              </a:rPr>
              <a:t>http://www.eclipse.org/aspectj/docs.php</a:t>
            </a:r>
          </a:p>
          <a:p>
            <a:pPr lvl="1"/>
            <a:endParaRPr lang="en-US">
              <a:latin typeface="" pitchFamily="16"/>
            </a:endParaRPr>
          </a:p>
          <a:p>
            <a:pPr lvl="0"/>
            <a:r>
              <a:rPr lang="en-US">
                <a:latin typeface="" pitchFamily="16"/>
              </a:rPr>
              <a:t>Spring AOP supports a practical subset  </a:t>
            </a:r>
          </a:p>
        </p:txBody>
      </p:sp>
      <p:grpSp>
        <p:nvGrpSpPr>
          <p:cNvPr id="4" name="Group 3"/>
          <p:cNvGrpSpPr/>
          <p:nvPr/>
        </p:nvGrpSpPr>
        <p:grpSpPr>
          <a:xfrm>
            <a:off x="237600" y="5613120"/>
            <a:ext cx="8979840" cy="859680"/>
            <a:chOff x="237600" y="5613120"/>
            <a:chExt cx="8979840" cy="859680"/>
          </a:xfrm>
        </p:grpSpPr>
        <p:sp>
          <p:nvSpPr>
            <p:cNvPr id="5" name="Freeform 4"/>
            <p:cNvSpPr/>
            <p:nvPr/>
          </p:nvSpPr>
          <p:spPr>
            <a:xfrm>
              <a:off x="237600" y="5613120"/>
              <a:ext cx="8649000" cy="6357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6" name=""/>
            <p:cNvPicPr>
              <a:picLocks noChangeAspect="1"/>
            </p:cNvPicPr>
            <p:nvPr/>
          </p:nvPicPr>
          <p:blipFill>
            <a:blip r:embed="rId4">
              <a:lum/>
              <a:alphaModFix/>
            </a:blip>
            <a:srcRect/>
            <a:stretch>
              <a:fillRect/>
            </a:stretch>
          </p:blipFill>
          <p:spPr>
            <a:xfrm>
              <a:off x="460439" y="5719680"/>
              <a:ext cx="442439" cy="385560"/>
            </a:xfrm>
            <a:prstGeom prst="rect">
              <a:avLst/>
            </a:prstGeom>
            <a:noFill/>
            <a:ln>
              <a:noFill/>
            </a:ln>
          </p:spPr>
        </p:pic>
        <p:sp>
          <p:nvSpPr>
            <p:cNvPr id="7" name="TextBox 6"/>
            <p:cNvSpPr txBox="1"/>
            <p:nvPr/>
          </p:nvSpPr>
          <p:spPr>
            <a:xfrm>
              <a:off x="244800" y="5620680"/>
              <a:ext cx="8972640" cy="852120"/>
            </a:xfrm>
            <a:prstGeom prst="rect">
              <a:avLst/>
            </a:prstGeom>
            <a:noFill/>
            <a:ln>
              <a:noFill/>
            </a:ln>
          </p:spPr>
          <p:txBody>
            <a:bodyPr vert="horz" wrap="none" lIns="90000" tIns="45000" rIns="90000" bIns="45000" anchorCtr="0" compatLnSpc="1"/>
            <a:lstStyle/>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800" b="0" i="0" u="none" strike="noStrike" baseline="0">
                  <a:ln>
                    <a:noFill/>
                  </a:ln>
                  <a:solidFill>
                    <a:srgbClr val="4D4D4D"/>
                  </a:solidFill>
                  <a:latin typeface="Arial" pitchFamily="34"/>
                  <a:ea typeface="Helvetica" pitchFamily="34"/>
                  <a:cs typeface="Helvetica" pitchFamily="34"/>
                </a:rPr>
                <a:t>See:  </a:t>
              </a:r>
              <a:r>
                <a:rPr lang="en-US" sz="1800" b="0" i="0" u="none" strike="noStrike" baseline="0">
                  <a:ln>
                    <a:noFill/>
                  </a:ln>
                  <a:solidFill>
                    <a:srgbClr val="4D4D4D"/>
                  </a:solidFill>
                  <a:latin typeface="Arial" pitchFamily="34"/>
                  <a:ea typeface="Helvetica" pitchFamily="34"/>
                  <a:cs typeface="Helvetica" pitchFamily="34"/>
                  <a:hlinkClick r:id="rId5"/>
                </a:rPr>
                <a:t>Spring Framework Reference – Declaring a Pointcut</a:t>
              </a:r>
            </a:p>
            <a:p>
              <a:pPr marL="749880" marR="0" lvl="0" indent="0" algn="l" rtl="0" hangingPunct="1">
                <a:lnSpc>
                  <a:spcPct val="100000"/>
                </a:lnSpc>
                <a:spcBef>
                  <a:spcPts val="0"/>
                </a:spcBef>
                <a:spcAft>
                  <a:spcPts val="0"/>
                </a:spcAft>
                <a:buNone/>
                <a:tabLst>
                  <a:tab pos="1207080" algn="l"/>
                  <a:tab pos="1664280" algn="l"/>
                  <a:tab pos="2121479" algn="l"/>
                  <a:tab pos="2578680" algn="l"/>
                  <a:tab pos="3035880" algn="l"/>
                  <a:tab pos="3493079" algn="l"/>
                  <a:tab pos="3950280" algn="l"/>
                  <a:tab pos="4407480" algn="l"/>
                  <a:tab pos="4864680" algn="l"/>
                  <a:tab pos="5321880" algn="l"/>
                  <a:tab pos="5779080" algn="l"/>
                  <a:tab pos="6236279" algn="l"/>
                </a:tabLst>
              </a:pPr>
              <a:r>
                <a:rPr lang="en-US" sz="1400" b="0" i="0" u="none" strike="noStrike" baseline="0">
                  <a:ln>
                    <a:noFill/>
                  </a:ln>
                  <a:solidFill>
                    <a:srgbClr val="4D4D4D"/>
                  </a:solidFill>
                  <a:latin typeface="Arial" pitchFamily="34"/>
                  <a:ea typeface="Helvetica" pitchFamily="34"/>
                  <a:cs typeface="Helvetica" pitchFamily="34"/>
                </a:rPr>
                <a:t>https://docs.spring.io/spring/docs/current/spring-framework-reference/core.html#aop-api-pointcuts</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311003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b="1">
                <a:latin typeface="" pitchFamily="16"/>
              </a:rPr>
              <a:t>What Problem Does AOP Solve?</a:t>
            </a:r>
          </a:p>
          <a:p>
            <a:pPr lvl="0"/>
            <a:r>
              <a:rPr lang="en-US">
                <a:latin typeface="" pitchFamily="16"/>
              </a:rPr>
              <a:t>Core AOP Concepts</a:t>
            </a:r>
          </a:p>
          <a:p>
            <a:pPr lvl="0"/>
            <a:r>
              <a:rPr lang="en-US">
                <a:latin typeface="" pitchFamily="16"/>
              </a:rPr>
              <a:t>Quick Start</a:t>
            </a:r>
          </a:p>
          <a:p>
            <a:pPr lvl="0"/>
            <a:r>
              <a:rPr lang="en-US">
                <a:latin typeface="" pitchFamily="16"/>
              </a:rPr>
              <a:t>Defining Pointcuts</a:t>
            </a:r>
          </a:p>
          <a:p>
            <a:pPr lvl="0"/>
            <a:r>
              <a:rPr lang="en-US">
                <a:latin typeface="" pitchFamily="16"/>
              </a:rPr>
              <a:t>Implementing Advice</a:t>
            </a:r>
          </a:p>
          <a:p>
            <a:pPr lvl="0"/>
            <a:r>
              <a:rPr lang="en-US">
                <a:latin typeface="" pitchFamily="16"/>
              </a:rPr>
              <a:t>Lab</a:t>
            </a:r>
          </a:p>
          <a:p>
            <a:pPr lvl="0"/>
            <a:r>
              <a:rPr lang="en-US">
                <a:latin typeface="" pitchFamily="16"/>
              </a:rPr>
              <a:t>Advanced Topics</a:t>
            </a:r>
          </a:p>
        </p:txBody>
      </p:sp>
      <p:sp>
        <p:nvSpPr>
          <p:cNvPr id="4" name="Rectangle 3"/>
          <p:cNvSpPr/>
          <p:nvPr/>
        </p:nvSpPr>
        <p:spPr>
          <a:xfrm>
            <a:off x="5486399" y="4326480"/>
            <a:ext cx="2834640" cy="1342800"/>
          </a:xfrm>
          <a:prstGeom prst="rect">
            <a:avLst/>
          </a:prstGeom>
          <a:scene3d>
            <a:camera prst="legacyObliqueBottomLeft"/>
            <a:lightRig rig="legacyNormal3" dir="b"/>
          </a:scene3d>
          <a:sp3d extrusionH="457200" prstMaterial="legacyPlastic">
            <a:bevelT w="13500" h="13500" prst="angle"/>
            <a:bevelB w="13500" h="13500" prst="angle"/>
          </a:sp3d>
        </p:spPr>
        <p:txBody>
          <a:bodyPr vert="horz" wrap="square" lIns="90000" tIns="46800" rIns="90000" bIns="46800" fromWordArt="1" anchor="ctr" anchorCtr="1" compatLnSpc="1">
            <a:prstTxWarp prst="textPlain">
              <a:avLst/>
            </a:prstTxWarp>
            <a:scene3d>
              <a:camera prst="legacyObliqueBottomLeft"/>
              <a:lightRig rig="legacyNormal3" dir="b"/>
            </a:scene3d>
            <a:sp3d extrusionH="457200" prstMaterial="legacyPlastic">
              <a:bevelT w="13500" h="13500" prst="angle"/>
              <a:bevelB w="13500" h="13500" prst="angle"/>
            </a:sp3d>
          </a:bodyPr>
          <a:lstStyle/>
          <a:p>
            <a:pPr marL="0" marR="0" lvl="0" indent="0" algn="l" rtl="0" hangingPunct="0">
              <a:lnSpc>
                <a:spcPct val="100000"/>
              </a:lnSpc>
              <a:spcBef>
                <a:spcPts val="0"/>
              </a:spcBef>
              <a:spcAft>
                <a:spcPts val="0"/>
              </a:spcAft>
              <a:buNone/>
              <a:tabLst/>
            </a:pPr>
            <a:r>
              <a:rPr lang="en-US" sz="2400" b="0" i="0" u="none" strike="noStrike" kern="1200" baseline="0">
                <a:ln>
                  <a:noFill/>
                </a:ln>
                <a:gradFill>
                  <a:gsLst>
                    <a:gs pos="0">
                      <a:srgbClr val="FFFFFF"/>
                    </a:gs>
                    <a:gs pos="100000">
                      <a:srgbClr val="000080"/>
                    </a:gs>
                  </a:gsLst>
                  <a:lin ang="2700000"/>
                </a:gradFill>
                <a:effectLst>
                  <a:outerShdw dist="152735" dir="2700000" algn="tl">
                    <a:srgbClr val="868686"/>
                  </a:outerShdw>
                </a:effectLst>
                <a:latin typeface="Arial Black" pitchFamily="18"/>
                <a:ea typeface="MS Gothic" pitchFamily="2"/>
                <a:cs typeface="Tahoma" pitchFamily="2"/>
              </a:rPr>
              <a:t>AOP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name="Common Pointcut Designator">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Common Pointcut Designator</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execution(&lt;method pattern&gt;)</a:t>
            </a:r>
          </a:p>
          <a:p>
            <a:pPr lvl="1"/>
            <a:r>
              <a:rPr lang="en-US">
                <a:latin typeface="" pitchFamily="16"/>
              </a:rPr>
              <a:t>The method must match the pattern</a:t>
            </a:r>
          </a:p>
          <a:p>
            <a:pPr lvl="0"/>
            <a:endParaRPr lang="en-US">
              <a:latin typeface="" pitchFamily="16"/>
            </a:endParaRPr>
          </a:p>
          <a:p>
            <a:pPr lvl="0"/>
            <a:r>
              <a:rPr lang="en-US">
                <a:latin typeface="" pitchFamily="16"/>
              </a:rPr>
              <a:t>Can chain together to create composite pointcuts</a:t>
            </a:r>
          </a:p>
          <a:p>
            <a:pPr lvl="1"/>
            <a:r>
              <a:rPr lang="en-US">
                <a:latin typeface="" pitchFamily="16"/>
              </a:rPr>
              <a:t>&amp;&amp; (and), || (or),  ! (not)</a:t>
            </a:r>
          </a:p>
          <a:p>
            <a:pPr lvl="0">
              <a:buNone/>
            </a:pPr>
            <a:endParaRPr lang="en-US">
              <a:latin typeface="" pitchFamily="16"/>
            </a:endParaRPr>
          </a:p>
          <a:p>
            <a:pPr lvl="0"/>
            <a:r>
              <a:rPr lang="en-US">
                <a:latin typeface="" pitchFamily="16"/>
              </a:rPr>
              <a:t>Method Pattern</a:t>
            </a:r>
          </a:p>
          <a:p>
            <a:pPr lvl="1"/>
            <a:r>
              <a:rPr lang="en-US">
                <a:latin typeface="" pitchFamily="16"/>
              </a:rPr>
              <a:t>[Modifiers] ReturnType [ClassType]</a:t>
            </a:r>
            <a:br>
              <a:rPr lang="en-US">
                <a:latin typeface="" pitchFamily="16"/>
              </a:rPr>
            </a:br>
            <a:r>
              <a:rPr lang="en-US">
                <a:latin typeface="" pitchFamily="16"/>
              </a:rPr>
              <a:t>    MethodName (</a:t>
            </a:r>
            <a:r>
              <a:rPr lang="en-US" i="1">
                <a:latin typeface="" pitchFamily="16"/>
              </a:rPr>
              <a:t>Arguments)</a:t>
            </a:r>
            <a:r>
              <a:rPr lang="en-US">
                <a:latin typeface="" pitchFamily="16"/>
              </a:rPr>
              <a:t> [throws ExceptionType]</a:t>
            </a:r>
          </a:p>
          <a:p>
            <a:pPr lvl="0">
              <a:buNone/>
            </a:pPr>
            <a:endParaRPr lang="en-US">
              <a:latin typeface="" pitchFamily="16"/>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Writing Expressions</a:t>
            </a:r>
          </a:p>
        </p:txBody>
      </p:sp>
      <p:sp>
        <p:nvSpPr>
          <p:cNvPr id="3" name="Text Placeholder 2"/>
          <p:cNvSpPr txBox="1">
            <a:spLocks noGrp="1"/>
          </p:cNvSpPr>
          <p:nvPr>
            <p:ph type="body" idx="4294967295"/>
          </p:nvPr>
        </p:nvSpPr>
        <p:spPr>
          <a:xfrm>
            <a:off x="559080" y="2036519"/>
            <a:ext cx="8039160" cy="689760"/>
          </a:xfrm>
          <a:solidFill>
            <a:srgbClr val="FFFFCC"/>
          </a:solidFill>
          <a:ln w="6480">
            <a:solidFill>
              <a:srgbClr val="000000"/>
            </a:solidFill>
            <a:prstDash val="solid"/>
            <a:miter/>
          </a:ln>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buNone/>
            </a:pPr>
            <a:r>
              <a:rPr lang="en-US">
                <a:solidFill>
                  <a:srgbClr val="0000C0"/>
                </a:solidFill>
                <a:latin typeface="Arial" pitchFamily="50"/>
              </a:rPr>
              <a:t>execution(* rewards.restaurant.*Service.find*(..))</a:t>
            </a:r>
          </a:p>
        </p:txBody>
      </p:sp>
      <p:sp>
        <p:nvSpPr>
          <p:cNvPr id="4" name="Line 5"/>
          <p:cNvSpPr/>
          <p:nvPr/>
        </p:nvSpPr>
        <p:spPr>
          <a:xfrm flipV="1">
            <a:off x="2463480" y="2332440"/>
            <a:ext cx="0" cy="1333440"/>
          </a:xfrm>
          <a:prstGeom prst="line">
            <a:avLst/>
          </a:prstGeom>
          <a:noFill/>
          <a:ln w="12600">
            <a:solidFill>
              <a:srgbClr val="314004"/>
            </a:solidFill>
            <a:prstDash val="solid"/>
            <a:miter/>
            <a:tailEnd type="arrow"/>
          </a:ln>
        </p:spPr>
        <p:txBody>
          <a:bodyPr vert="horz" wrap="square" lIns="96120" tIns="46800" rIns="96120" bIns="468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 Box 4"/>
          <p:cNvSpPr/>
          <p:nvPr/>
        </p:nvSpPr>
        <p:spPr>
          <a:xfrm>
            <a:off x="1582919" y="3665880"/>
            <a:ext cx="1799280" cy="497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wrap="none" lIns="94680" tIns="46800" rIns="94680" bIns="468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650" b="0" i="0" u="none" strike="noStrike" baseline="0">
                <a:ln>
                  <a:noFill/>
                </a:ln>
                <a:solidFill>
                  <a:srgbClr val="314004"/>
                </a:solidFill>
                <a:latin typeface="Arial" pitchFamily="34"/>
                <a:ea typeface="ＭＳ Ｐゴシック" pitchFamily="2"/>
                <a:cs typeface="ＭＳ Ｐゴシック" pitchFamily="2"/>
              </a:rPr>
              <a:t>return type</a:t>
            </a:r>
          </a:p>
        </p:txBody>
      </p:sp>
      <p:sp>
        <p:nvSpPr>
          <p:cNvPr id="6" name="Freeform 5"/>
          <p:cNvSpPr/>
          <p:nvPr/>
        </p:nvSpPr>
        <p:spPr>
          <a:xfrm rot="5406600">
            <a:off x="3744454" y="1254358"/>
            <a:ext cx="279360" cy="2502000"/>
          </a:xfrm>
          <a:custGeom>
            <a:avLst>
              <a:gd name="f0" fmla="val 1800"/>
              <a:gd name="f1" fmla="val 10896"/>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Line 5"/>
          <p:cNvSpPr/>
          <p:nvPr/>
        </p:nvSpPr>
        <p:spPr>
          <a:xfrm flipV="1">
            <a:off x="3896280" y="2705039"/>
            <a:ext cx="0" cy="205201"/>
          </a:xfrm>
          <a:prstGeom prst="line">
            <a:avLst/>
          </a:prstGeom>
          <a:noFill/>
          <a:ln w="12600">
            <a:solidFill>
              <a:srgbClr val="314004"/>
            </a:solidFill>
            <a:prstDash val="solid"/>
            <a:miter/>
            <a:tailEnd type="arrow"/>
          </a:ln>
        </p:spPr>
        <p:txBody>
          <a:bodyPr vert="horz" wrap="square" lIns="96120" tIns="46800" rIns="96120" bIns="468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Text Box 4"/>
          <p:cNvSpPr/>
          <p:nvPr/>
        </p:nvSpPr>
        <p:spPr>
          <a:xfrm>
            <a:off x="3177000" y="2910240"/>
            <a:ext cx="1462680" cy="497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wrap="none" lIns="94680" tIns="46800" rIns="94680" bIns="468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650" b="0" i="0" u="none" strike="noStrike" baseline="0">
                <a:ln>
                  <a:noFill/>
                </a:ln>
                <a:solidFill>
                  <a:srgbClr val="314004"/>
                </a:solidFill>
                <a:latin typeface="Arial" pitchFamily="34"/>
                <a:ea typeface="ＭＳ Ｐゴシック" pitchFamily="2"/>
                <a:cs typeface="ＭＳ Ｐゴシック" pitchFamily="2"/>
              </a:rPr>
              <a:t>package</a:t>
            </a:r>
          </a:p>
        </p:txBody>
      </p:sp>
      <p:sp>
        <p:nvSpPr>
          <p:cNvPr id="9" name="Line 5"/>
          <p:cNvSpPr/>
          <p:nvPr/>
        </p:nvSpPr>
        <p:spPr>
          <a:xfrm flipV="1">
            <a:off x="5805720" y="2693880"/>
            <a:ext cx="8280" cy="757440"/>
          </a:xfrm>
          <a:prstGeom prst="line">
            <a:avLst/>
          </a:prstGeom>
          <a:noFill/>
          <a:ln w="12600">
            <a:solidFill>
              <a:srgbClr val="314004"/>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Text Box 4"/>
          <p:cNvSpPr/>
          <p:nvPr/>
        </p:nvSpPr>
        <p:spPr>
          <a:xfrm>
            <a:off x="5422680" y="3462119"/>
            <a:ext cx="816120" cy="497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650" b="0" i="0" u="none" strike="noStrike" baseline="0">
                <a:ln>
                  <a:noFill/>
                </a:ln>
                <a:solidFill>
                  <a:srgbClr val="314004"/>
                </a:solidFill>
                <a:latin typeface="Arial" pitchFamily="34"/>
                <a:ea typeface="ＭＳ Ｐゴシック" pitchFamily="2"/>
                <a:cs typeface="ＭＳ Ｐゴシック" pitchFamily="2"/>
              </a:rPr>
              <a:t>type</a:t>
            </a:r>
          </a:p>
        </p:txBody>
      </p:sp>
      <p:sp>
        <p:nvSpPr>
          <p:cNvPr id="11" name="Text Box 4"/>
          <p:cNvSpPr/>
          <p:nvPr/>
        </p:nvSpPr>
        <p:spPr>
          <a:xfrm>
            <a:off x="7132320" y="3467159"/>
            <a:ext cx="1311840" cy="497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wrap="none" lIns="94680" tIns="46800" rIns="94680" bIns="468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650" b="0" i="0" u="none" strike="noStrike" baseline="0">
                <a:ln>
                  <a:noFill/>
                </a:ln>
                <a:solidFill>
                  <a:srgbClr val="314004"/>
                </a:solidFill>
                <a:latin typeface="Arial" pitchFamily="34"/>
                <a:ea typeface="ＭＳ Ｐゴシック" pitchFamily="2"/>
                <a:cs typeface="ＭＳ Ｐゴシック" pitchFamily="2"/>
              </a:rPr>
              <a:t>params</a:t>
            </a:r>
          </a:p>
        </p:txBody>
      </p:sp>
      <p:sp>
        <p:nvSpPr>
          <p:cNvPr id="12" name="Line 5"/>
          <p:cNvSpPr/>
          <p:nvPr/>
        </p:nvSpPr>
        <p:spPr>
          <a:xfrm flipH="1" flipV="1">
            <a:off x="7241760" y="2389320"/>
            <a:ext cx="475920" cy="1053360"/>
          </a:xfrm>
          <a:prstGeom prst="line">
            <a:avLst/>
          </a:prstGeom>
          <a:noFill/>
          <a:ln w="12600">
            <a:solidFill>
              <a:srgbClr val="314004"/>
            </a:solidFill>
            <a:prstDash val="solid"/>
            <a:miter/>
            <a:tailEnd type="arrow"/>
          </a:ln>
        </p:spPr>
        <p:txBody>
          <a:bodyPr vert="horz" wrap="square" lIns="96120" tIns="46800" rIns="96120" bIns="468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Freeform 12"/>
          <p:cNvSpPr/>
          <p:nvPr/>
        </p:nvSpPr>
        <p:spPr>
          <a:xfrm rot="5406600">
            <a:off x="5667573" y="1939678"/>
            <a:ext cx="279000" cy="1126440"/>
          </a:xfrm>
          <a:custGeom>
            <a:avLst>
              <a:gd name="f0" fmla="val 1800"/>
              <a:gd name="f1" fmla="val 10896"/>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4" name="Line 5"/>
          <p:cNvSpPr/>
          <p:nvPr/>
        </p:nvSpPr>
        <p:spPr>
          <a:xfrm flipV="1">
            <a:off x="6704640" y="2368440"/>
            <a:ext cx="6840" cy="517320"/>
          </a:xfrm>
          <a:prstGeom prst="line">
            <a:avLst/>
          </a:prstGeom>
          <a:noFill/>
          <a:ln w="12600">
            <a:solidFill>
              <a:srgbClr val="314004"/>
            </a:solidFill>
            <a:prstDash val="solid"/>
            <a:miter/>
            <a:tailEnd type="arrow"/>
          </a:ln>
        </p:spPr>
        <p:txBody>
          <a:bodyPr vert="horz" wrap="square" lIns="96120" tIns="46800" rIns="96120" bIns="468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Text Box 4"/>
          <p:cNvSpPr/>
          <p:nvPr/>
        </p:nvSpPr>
        <p:spPr>
          <a:xfrm>
            <a:off x="6028920" y="2838600"/>
            <a:ext cx="1313280" cy="497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wrap="none" lIns="94680" tIns="46800" rIns="94680" bIns="468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650" b="0" i="0" u="none" strike="noStrike" baseline="0">
                <a:ln>
                  <a:noFill/>
                </a:ln>
                <a:solidFill>
                  <a:srgbClr val="314004"/>
                </a:solidFill>
                <a:latin typeface="Arial" pitchFamily="34"/>
                <a:ea typeface="ＭＳ Ｐゴシック" pitchFamily="2"/>
                <a:cs typeface="ＭＳ Ｐゴシック" pitchFamily="2"/>
              </a:rPr>
              <a:t>method</a:t>
            </a:r>
          </a:p>
        </p:txBody>
      </p:sp>
      <p:sp>
        <p:nvSpPr>
          <p:cNvPr id="16" name="Line 5"/>
          <p:cNvSpPr/>
          <p:nvPr/>
        </p:nvSpPr>
        <p:spPr>
          <a:xfrm flipV="1">
            <a:off x="1376640" y="2368800"/>
            <a:ext cx="6840" cy="517320"/>
          </a:xfrm>
          <a:prstGeom prst="line">
            <a:avLst/>
          </a:prstGeom>
          <a:noFill/>
          <a:ln w="12600">
            <a:solidFill>
              <a:srgbClr val="314004"/>
            </a:solidFill>
            <a:prstDash val="solid"/>
            <a:miter/>
            <a:tailEnd type="arrow"/>
          </a:ln>
        </p:spPr>
        <p:txBody>
          <a:bodyPr vert="horz" wrap="square" lIns="96120" tIns="46800" rIns="96120" bIns="468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Text Box 4"/>
          <p:cNvSpPr/>
          <p:nvPr/>
        </p:nvSpPr>
        <p:spPr>
          <a:xfrm>
            <a:off x="519840" y="2910960"/>
            <a:ext cx="1761480" cy="497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314004"/>
            </a:solidFill>
            <a:prstDash val="solid"/>
            <a:miter/>
          </a:ln>
        </p:spPr>
        <p:txBody>
          <a:bodyPr vert="horz" wrap="none" lIns="94680" tIns="46800" rIns="94680" bIns="46800"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650" b="0" i="0" u="none" strike="noStrike" baseline="0">
                <a:ln>
                  <a:noFill/>
                </a:ln>
                <a:solidFill>
                  <a:srgbClr val="314004"/>
                </a:solidFill>
                <a:latin typeface="Arial" pitchFamily="34"/>
                <a:ea typeface="ＭＳ Ｐゴシック" pitchFamily="2"/>
                <a:cs typeface="ＭＳ Ｐゴシック" pitchFamily="2"/>
              </a:rPr>
              <a:t>designator</a:t>
            </a:r>
          </a:p>
        </p:txBody>
      </p:sp>
      <p:sp>
        <p:nvSpPr>
          <p:cNvPr id="18" name="TextBox 17"/>
          <p:cNvSpPr txBox="1"/>
          <p:nvPr/>
        </p:nvSpPr>
        <p:spPr>
          <a:xfrm>
            <a:off x="217440" y="4937760"/>
            <a:ext cx="8709480" cy="1097280"/>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1" u="none" strike="noStrike" baseline="0">
                <a:ln>
                  <a:noFill/>
                </a:ln>
                <a:solidFill>
                  <a:srgbClr val="7E0021"/>
                </a:solidFill>
                <a:latin typeface="Arial" pitchFamily="18"/>
                <a:ea typeface="ＭＳ Ｐゴシック" pitchFamily="2"/>
                <a:cs typeface="ＭＳ Ｐゴシック" pitchFamily="2"/>
              </a:rPr>
              <a:t>Wildcards: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E0021"/>
                </a:solidFill>
                <a:latin typeface="Arial" pitchFamily="18"/>
                <a:ea typeface="ＭＳ Ｐゴシック" pitchFamily="2"/>
                <a:cs typeface="ＭＳ Ｐゴシック" pitchFamily="2"/>
              </a:rPr>
              <a:t>  *	– matches once (return type, package, class/method name, argument)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E0021"/>
                </a:solidFill>
                <a:latin typeface="Arial" pitchFamily="18"/>
                <a:ea typeface="ＭＳ Ｐゴシック" pitchFamily="2"/>
                <a:cs typeface="ＭＳ Ｐゴシック" pitchFamily="2"/>
              </a:rPr>
              <a:t>  ..	– matches zero or more (arguments or packages)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name="Execution Expression Example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Execution Expression Examples</a:t>
            </a:r>
            <a:br>
              <a:rPr lang="en-US"/>
            </a:br>
            <a:r>
              <a:rPr lang="en-US" sz="2400"/>
              <a:t>Any Class or Package</a:t>
            </a:r>
          </a:p>
        </p:txBody>
      </p:sp>
      <p:sp>
        <p:nvSpPr>
          <p:cNvPr id="3" name="Text Placeholder 2"/>
          <p:cNvSpPr txBox="1">
            <a:spLocks noGrp="1"/>
          </p:cNvSpPr>
          <p:nvPr>
            <p:ph type="body" idx="4294967295"/>
          </p:nvPr>
        </p:nvSpPr>
        <p:spPr>
          <a:xfrm>
            <a:off x="457200" y="1600200"/>
            <a:ext cx="8229600" cy="459719"/>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a:solidFill>
                  <a:srgbClr val="0000FF"/>
                </a:solidFill>
                <a:latin typeface="" pitchFamily="16"/>
              </a:rPr>
              <a:t>execution(void send*(rewards.Dining))</a:t>
            </a:r>
          </a:p>
        </p:txBody>
      </p:sp>
      <p:sp>
        <p:nvSpPr>
          <p:cNvPr id="4" name="Text Placeholder 3"/>
          <p:cNvSpPr txBox="1">
            <a:spLocks noGrp="1"/>
          </p:cNvSpPr>
          <p:nvPr>
            <p:ph type="body" idx="4294967295"/>
          </p:nvPr>
        </p:nvSpPr>
        <p:spPr>
          <a:xfrm>
            <a:off x="457200" y="3436200"/>
            <a:ext cx="8229600" cy="48420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a:solidFill>
                  <a:srgbClr val="0000FF"/>
                </a:solidFill>
                <a:latin typeface="" pitchFamily="16"/>
              </a:rPr>
              <a:t>execution(* send(*))</a:t>
            </a:r>
          </a:p>
        </p:txBody>
      </p:sp>
      <p:sp>
        <p:nvSpPr>
          <p:cNvPr id="5" name="Text Placeholder 4"/>
          <p:cNvSpPr txBox="1">
            <a:spLocks noGrp="1"/>
          </p:cNvSpPr>
          <p:nvPr>
            <p:ph type="body" idx="4294967295"/>
          </p:nvPr>
        </p:nvSpPr>
        <p:spPr>
          <a:xfrm>
            <a:off x="548640" y="3870000"/>
            <a:ext cx="8229600" cy="840239"/>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z="2200">
                <a:latin typeface="" pitchFamily="16"/>
              </a:rPr>
              <a:t>Any method named send that takes a single parameter</a:t>
            </a:r>
          </a:p>
          <a:p>
            <a:pPr lvl="0">
              <a:buNone/>
            </a:pPr>
            <a:endParaRPr lang="en-US" sz="2200">
              <a:solidFill>
                <a:srgbClr val="0000FF"/>
              </a:solidFill>
              <a:latin typeface="" pitchFamily="16"/>
            </a:endParaRPr>
          </a:p>
        </p:txBody>
      </p:sp>
      <p:sp>
        <p:nvSpPr>
          <p:cNvPr id="6" name="Text Placeholder 5"/>
          <p:cNvSpPr txBox="1">
            <a:spLocks noGrp="1"/>
          </p:cNvSpPr>
          <p:nvPr>
            <p:ph type="body" idx="4294967295"/>
          </p:nvPr>
        </p:nvSpPr>
        <p:spPr>
          <a:xfrm>
            <a:off x="594720" y="4991760"/>
            <a:ext cx="8229600" cy="95184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z="2200">
                <a:latin typeface="" pitchFamily="16"/>
              </a:rPr>
              <a:t>Any method named send whose first parameter is an int (the “..” signifies 0 or more parameters may follow)</a:t>
            </a:r>
          </a:p>
        </p:txBody>
      </p:sp>
      <p:sp>
        <p:nvSpPr>
          <p:cNvPr id="7" name="Text Placeholder 6"/>
          <p:cNvSpPr txBox="1">
            <a:spLocks noGrp="1"/>
          </p:cNvSpPr>
          <p:nvPr>
            <p:ph type="body" idx="4294967295"/>
          </p:nvPr>
        </p:nvSpPr>
        <p:spPr>
          <a:xfrm>
            <a:off x="518400" y="4603679"/>
            <a:ext cx="8229600" cy="50256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a:solidFill>
                  <a:srgbClr val="0000FF"/>
                </a:solidFill>
                <a:latin typeface="" pitchFamily="16"/>
              </a:rPr>
              <a:t>execution(* send(int, ..))</a:t>
            </a:r>
          </a:p>
        </p:txBody>
      </p:sp>
      <p:sp>
        <p:nvSpPr>
          <p:cNvPr id="8" name="Text Placeholder 7"/>
          <p:cNvSpPr txBox="1">
            <a:spLocks noGrp="1"/>
          </p:cNvSpPr>
          <p:nvPr>
            <p:ph type="body" idx="4294967295"/>
          </p:nvPr>
        </p:nvSpPr>
        <p:spPr>
          <a:xfrm>
            <a:off x="548640" y="1961280"/>
            <a:ext cx="8229600" cy="1188719"/>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z="2200">
                <a:latin typeface="" pitchFamily="16"/>
              </a:rPr>
              <a:t>Any method starting with send that takes a single Dining parameter and has a void return type</a:t>
            </a:r>
          </a:p>
          <a:p>
            <a:pPr lvl="0"/>
            <a:r>
              <a:rPr lang="en-US" sz="2200">
                <a:latin typeface="" pitchFamily="16"/>
              </a:rPr>
              <a:t>Note use of </a:t>
            </a:r>
            <a:r>
              <a:rPr lang="en-US" sz="2200" i="1">
                <a:latin typeface="" pitchFamily="16"/>
              </a:rPr>
              <a:t>fully-qualified classname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1"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grpId="2"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3"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grpId="4"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uild="p"/>
      <p:bldP spid="5" grpId="2" build="p"/>
      <p:bldP spid="6" grpId="4" build="p"/>
      <p:bldP spid="7" grpId="3" build="p"/>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Execution Expression Examples</a:t>
            </a:r>
            <a:br>
              <a:rPr lang="en-US"/>
            </a:br>
            <a:r>
              <a:rPr lang="en-US" sz="2400"/>
              <a:t>Implementations vs Interfaces</a:t>
            </a:r>
          </a:p>
        </p:txBody>
      </p:sp>
      <p:sp>
        <p:nvSpPr>
          <p:cNvPr id="3" name="Text Placeholder 2"/>
          <p:cNvSpPr txBox="1">
            <a:spLocks noGrp="1"/>
          </p:cNvSpPr>
          <p:nvPr>
            <p:ph type="body" idx="4294967295"/>
          </p:nvPr>
        </p:nvSpPr>
        <p:spPr>
          <a:xfrm>
            <a:off x="457200" y="1528200"/>
            <a:ext cx="8229600" cy="414540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Restrict by </a:t>
            </a:r>
            <a:r>
              <a:rPr lang="en-US" i="1">
                <a:latin typeface="" pitchFamily="16"/>
              </a:rPr>
              <a:t>class</a:t>
            </a:r>
          </a:p>
          <a:p>
            <a:pPr lvl="0"/>
            <a:endParaRPr lang="en-US">
              <a:latin typeface="" pitchFamily="16"/>
            </a:endParaRPr>
          </a:p>
          <a:p>
            <a:pPr lvl="1"/>
            <a:r>
              <a:rPr lang="en-US">
                <a:latin typeface="" pitchFamily="16"/>
              </a:rPr>
              <a:t>Any void method in the </a:t>
            </a:r>
            <a:r>
              <a:rPr lang="en-US" i="1">
                <a:latin typeface="" pitchFamily="16"/>
              </a:rPr>
              <a:t>MessageServiceImpl</a:t>
            </a:r>
            <a:r>
              <a:rPr lang="en-US">
                <a:latin typeface="" pitchFamily="16"/>
              </a:rPr>
              <a:t> class</a:t>
            </a:r>
          </a:p>
          <a:p>
            <a:pPr lvl="2"/>
            <a:r>
              <a:rPr lang="en-US">
                <a:latin typeface="" pitchFamily="16"/>
              </a:rPr>
              <a:t>Including any sub-class</a:t>
            </a:r>
          </a:p>
          <a:p>
            <a:pPr lvl="1"/>
            <a:r>
              <a:rPr lang="en-US">
                <a:latin typeface="" pitchFamily="16"/>
              </a:rPr>
              <a:t>But will be ignored if a different implementation is used</a:t>
            </a:r>
          </a:p>
          <a:p>
            <a:pPr lvl="0"/>
            <a:r>
              <a:rPr lang="en-US">
                <a:latin typeface="" pitchFamily="16"/>
              </a:rPr>
              <a:t>Restrict by </a:t>
            </a:r>
            <a:r>
              <a:rPr lang="en-US" i="1">
                <a:latin typeface="" pitchFamily="16"/>
              </a:rPr>
              <a:t>interface</a:t>
            </a:r>
          </a:p>
          <a:p>
            <a:pPr lvl="0"/>
            <a:endParaRPr lang="en-US">
              <a:latin typeface="" pitchFamily="16"/>
            </a:endParaRPr>
          </a:p>
          <a:p>
            <a:pPr lvl="1"/>
            <a:r>
              <a:rPr lang="en-US">
                <a:latin typeface="" pitchFamily="16"/>
              </a:rPr>
              <a:t>Any void </a:t>
            </a:r>
            <a:r>
              <a:rPr lang="en-US" i="1">
                <a:latin typeface="" pitchFamily="16"/>
              </a:rPr>
              <a:t>send</a:t>
            </a:r>
            <a:r>
              <a:rPr lang="en-US">
                <a:latin typeface="" pitchFamily="16"/>
              </a:rPr>
              <a:t> method taking one argument, in any object implementing </a:t>
            </a:r>
            <a:r>
              <a:rPr lang="en-US" i="1">
                <a:latin typeface="" pitchFamily="16"/>
              </a:rPr>
              <a:t>MessageService</a:t>
            </a:r>
          </a:p>
          <a:p>
            <a:pPr lvl="1"/>
            <a:r>
              <a:rPr lang="en-US">
                <a:latin typeface="" pitchFamily="16"/>
              </a:rPr>
              <a:t>More flexible choice – works if implementation changes</a:t>
            </a:r>
          </a:p>
        </p:txBody>
      </p:sp>
      <p:sp>
        <p:nvSpPr>
          <p:cNvPr id="4" name="TextBox 3"/>
          <p:cNvSpPr txBox="1"/>
          <p:nvPr/>
        </p:nvSpPr>
        <p:spPr>
          <a:xfrm>
            <a:off x="457200" y="3284639"/>
            <a:ext cx="6182280" cy="353160"/>
          </a:xfrm>
          <a:prstGeom prst="rect">
            <a:avLst/>
          </a:prstGeom>
          <a:noFill/>
          <a:ln>
            <a:noFill/>
          </a:ln>
        </p:spPr>
        <p:txBody>
          <a:bodyPr vert="horz" lIns="90000" tIns="46800" rIns="90000" bIns="46800" anchor="t" anchorCtr="0" compatLnSpc="1"/>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sz="1700" b="1" i="0" u="none" strike="noStrike" baseline="0">
                <a:ln>
                  <a:noFill/>
                </a:ln>
                <a:solidFill>
                  <a:srgbClr val="000000"/>
                </a:solidFill>
                <a:latin typeface="Courier New" pitchFamily="49"/>
                <a:ea typeface="Courier New" pitchFamily="49"/>
                <a:cs typeface="Courier New" pitchFamily="49"/>
              </a:rPr>
              <a:t> </a:t>
            </a:r>
          </a:p>
        </p:txBody>
      </p:sp>
      <p:sp>
        <p:nvSpPr>
          <p:cNvPr id="5" name="Text Placeholder 4"/>
          <p:cNvSpPr txBox="1">
            <a:spLocks noGrp="1"/>
          </p:cNvSpPr>
          <p:nvPr>
            <p:ph type="body" idx="4294967295"/>
          </p:nvPr>
        </p:nvSpPr>
        <p:spPr>
          <a:xfrm>
            <a:off x="1105200" y="1960200"/>
            <a:ext cx="6891840" cy="502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sz="2200">
                <a:solidFill>
                  <a:srgbClr val="0000FF"/>
                </a:solidFill>
                <a:latin typeface="" pitchFamily="16"/>
              </a:rPr>
              <a:t>execution(void example.MessageServiceImpl.*(..))</a:t>
            </a:r>
          </a:p>
        </p:txBody>
      </p:sp>
      <p:sp>
        <p:nvSpPr>
          <p:cNvPr id="6" name="Text Placeholder 5"/>
          <p:cNvSpPr txBox="1">
            <a:spLocks noGrp="1"/>
          </p:cNvSpPr>
          <p:nvPr>
            <p:ph type="body" idx="4294967295"/>
          </p:nvPr>
        </p:nvSpPr>
        <p:spPr>
          <a:xfrm>
            <a:off x="1105200" y="4070160"/>
            <a:ext cx="6891840" cy="51768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sz="2200">
                <a:solidFill>
                  <a:srgbClr val="0000FF"/>
                </a:solidFill>
                <a:latin typeface="" pitchFamily="16"/>
              </a:rPr>
              <a:t>execution(void example.MessageService.send(*))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Execution Expression Examples</a:t>
            </a:r>
            <a:br>
              <a:rPr lang="en-US"/>
            </a:br>
            <a:r>
              <a:rPr lang="en-US" sz="2400"/>
              <a:t>Using Annotations</a:t>
            </a:r>
          </a:p>
        </p:txBody>
      </p:sp>
      <p:sp>
        <p:nvSpPr>
          <p:cNvPr id="3" name="Text Placeholder 2"/>
          <p:cNvSpPr txBox="1">
            <a:spLocks noGrp="1"/>
          </p:cNvSpPr>
          <p:nvPr>
            <p:ph type="body" idx="4294967295"/>
          </p:nvPr>
        </p:nvSpPr>
        <p:spPr>
          <a:xfrm>
            <a:off x="457200" y="1600200"/>
            <a:ext cx="8229600" cy="41317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endParaRPr lang="en-US" sz="2000">
              <a:latin typeface="" pitchFamily="16"/>
            </a:endParaRPr>
          </a:p>
          <a:p>
            <a:pPr lvl="0"/>
            <a:r>
              <a:rPr lang="en-US" sz="2000">
                <a:latin typeface="" pitchFamily="16"/>
              </a:rPr>
              <a:t>Any void method whose name starts with “</a:t>
            </a:r>
            <a:r>
              <a:rPr lang="en-US" sz="2000" i="1">
                <a:latin typeface="" pitchFamily="16"/>
              </a:rPr>
              <a:t>send</a:t>
            </a:r>
            <a:r>
              <a:rPr lang="en-US" sz="2000">
                <a:latin typeface="" pitchFamily="16"/>
              </a:rPr>
              <a:t>” that is annotated with the </a:t>
            </a:r>
            <a:r>
              <a:rPr lang="en-US" sz="2000" i="1">
                <a:latin typeface="" pitchFamily="16"/>
              </a:rPr>
              <a:t>@RolesAllowed</a:t>
            </a:r>
            <a:r>
              <a:rPr lang="en-US" sz="2000">
                <a:latin typeface="" pitchFamily="16"/>
              </a:rPr>
              <a:t> annotation</a:t>
            </a:r>
          </a:p>
          <a:p>
            <a:pPr lvl="0"/>
            <a:endParaRPr lang="en-US" sz="2000">
              <a:latin typeface="" pitchFamily="16"/>
            </a:endParaRPr>
          </a:p>
          <a:p>
            <a:pPr lvl="0"/>
            <a:endParaRPr lang="en-US" sz="2000">
              <a:latin typeface="" pitchFamily="16"/>
            </a:endParaRPr>
          </a:p>
          <a:p>
            <a:pPr lvl="0"/>
            <a:endParaRPr lang="en-US" sz="2000">
              <a:latin typeface="" pitchFamily="16"/>
            </a:endParaRPr>
          </a:p>
          <a:p>
            <a:pPr lvl="0"/>
            <a:endParaRPr lang="en-US" sz="2000">
              <a:latin typeface="" pitchFamily="16"/>
            </a:endParaRPr>
          </a:p>
          <a:p>
            <a:pPr lvl="0"/>
            <a:endParaRPr lang="en-US" sz="2000">
              <a:latin typeface="" pitchFamily="16"/>
            </a:endParaRPr>
          </a:p>
          <a:p>
            <a:pPr lvl="0"/>
            <a:r>
              <a:rPr lang="en-US" sz="2000">
                <a:latin typeface="" pitchFamily="16"/>
              </a:rPr>
              <a:t>Ideal for your own classes</a:t>
            </a:r>
          </a:p>
          <a:p>
            <a:pPr lvl="1"/>
            <a:r>
              <a:rPr lang="en-US" sz="2000">
                <a:latin typeface="" pitchFamily="16"/>
              </a:rPr>
              <a:t>Matches if annotation is present</a:t>
            </a:r>
          </a:p>
          <a:p>
            <a:pPr lvl="1"/>
            <a:r>
              <a:rPr lang="en-US" sz="2000">
                <a:latin typeface="" pitchFamily="16"/>
              </a:rPr>
              <a:t>Not if it isn't</a:t>
            </a:r>
          </a:p>
        </p:txBody>
      </p:sp>
      <p:sp>
        <p:nvSpPr>
          <p:cNvPr id="4" name="Text Placeholder 3"/>
          <p:cNvSpPr txBox="1">
            <a:spLocks noGrp="1"/>
          </p:cNvSpPr>
          <p:nvPr>
            <p:ph type="body" idx="4294967295"/>
          </p:nvPr>
        </p:nvSpPr>
        <p:spPr>
          <a:xfrm>
            <a:off x="320040" y="1520639"/>
            <a:ext cx="8503920" cy="51768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sz="2200">
                <a:solidFill>
                  <a:srgbClr val="0000FF"/>
                </a:solidFill>
                <a:latin typeface="" pitchFamily="16"/>
              </a:rPr>
              <a:t>execution(@javax.annotation.security.RolesAllowed void send*(..))</a:t>
            </a:r>
          </a:p>
        </p:txBody>
      </p:sp>
      <p:sp>
        <p:nvSpPr>
          <p:cNvPr id="5" name="Rectangle 4"/>
          <p:cNvSpPr/>
          <p:nvPr/>
        </p:nvSpPr>
        <p:spPr>
          <a:xfrm>
            <a:off x="897839" y="2815200"/>
            <a:ext cx="5760720" cy="1554479"/>
          </a:xfrm>
          <a:prstGeom prst="rect">
            <a:avLst/>
          </a:prstGeom>
          <a:solidFill>
            <a:srgbClr val="FFFFCC"/>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public interface</a:t>
            </a:r>
            <a:r>
              <a:rPr lang="en-GB" sz="1800" b="0" i="0" u="none" strike="noStrike" baseline="0">
                <a:ln>
                  <a:noFill/>
                </a:ln>
                <a:solidFill>
                  <a:srgbClr val="4D4D4D"/>
                </a:solidFill>
                <a:latin typeface="Arial" pitchFamily="50"/>
                <a:ea typeface="ＭＳ Ｐゴシック" pitchFamily="2"/>
                <a:cs typeface="ＭＳ Ｐゴシック" pitchFamily="2"/>
              </a:rPr>
              <a:t> Mailer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     </a:t>
            </a:r>
            <a:r>
              <a:rPr lang="en-GB" sz="1800" b="0" i="1" u="none" strike="noStrike" baseline="0">
                <a:ln>
                  <a:noFill/>
                </a:ln>
                <a:solidFill>
                  <a:srgbClr val="666666"/>
                </a:solidFill>
                <a:latin typeface="Arial" pitchFamily="50"/>
                <a:ea typeface="ＭＳ Ｐゴシック" pitchFamily="2"/>
                <a:cs typeface="ＭＳ Ｐゴシック" pitchFamily="2"/>
              </a:rPr>
              <a:t>@RolesAllowed</a:t>
            </a:r>
            <a:r>
              <a:rPr lang="en-GB" sz="1800" b="0" i="0" u="none" strike="noStrike" baseline="0">
                <a:ln>
                  <a:noFill/>
                </a:ln>
                <a:solidFill>
                  <a:srgbClr val="4D4D4D"/>
                </a:solidFill>
                <a:latin typeface="Arial" pitchFamily="50"/>
                <a:ea typeface="ＭＳ Ｐゴシック" pitchFamily="2"/>
                <a:cs typeface="ＭＳ Ｐゴシック" pitchFamily="2"/>
              </a:rPr>
              <a:t>(</a:t>
            </a:r>
            <a:r>
              <a:rPr lang="en-GB" sz="1800" b="0" i="0" u="none" strike="noStrike" baseline="0">
                <a:ln>
                  <a:noFill/>
                </a:ln>
                <a:solidFill>
                  <a:srgbClr val="3333FF"/>
                </a:solidFill>
                <a:latin typeface="Arial" pitchFamily="50"/>
                <a:ea typeface="ＭＳ Ｐゴシック" pitchFamily="2"/>
                <a:cs typeface="ＭＳ Ｐゴシック" pitchFamily="2"/>
              </a:rPr>
              <a:t>“USER”</a:t>
            </a:r>
            <a:r>
              <a:rPr lang="en-GB" sz="1800" b="0" i="0" u="none" strike="noStrike" baseline="0">
                <a:ln>
                  <a:noFill/>
                </a:ln>
                <a:solidFill>
                  <a:srgbClr val="4D4D4D"/>
                </a:solidFill>
                <a:latin typeface="Arial" pitchFamily="50"/>
                <a:ea typeface="ＭＳ Ｐゴシック" pitchFamily="2"/>
                <a:cs typeface="ＭＳ Ｐゴシック" pitchFamily="2"/>
              </a:rPr>
              <a: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7F0055"/>
                </a:solidFill>
                <a:latin typeface="Arial" pitchFamily="50"/>
                <a:ea typeface="ＭＳ Ｐゴシック" pitchFamily="2"/>
                <a:cs typeface="ＭＳ Ｐゴシック" pitchFamily="2"/>
              </a:rPr>
              <a:t>     public void</a:t>
            </a:r>
            <a:r>
              <a:rPr lang="en-GB" sz="1800" b="0" i="0" u="none" strike="noStrike" baseline="0">
                <a:ln>
                  <a:noFill/>
                </a:ln>
                <a:solidFill>
                  <a:srgbClr val="4D4D4D"/>
                </a:solidFill>
                <a:latin typeface="Arial" pitchFamily="50"/>
                <a:ea typeface="ＭＳ Ｐゴシック" pitchFamily="2"/>
                <a:cs typeface="ＭＳ Ｐゴシック" pitchFamily="2"/>
              </a:rPr>
              <a:t> sendMessage(String text);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50"/>
                <a:ea typeface="ＭＳ Ｐゴシック" pitchFamily="2"/>
                <a:cs typeface="ＭＳ Ｐゴシック"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4"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1"/>
                            </p:stCondLst>
                            <p:childTnLst>
                              <p:par>
                                <p:cTn id="8" presetClass="entr"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1"/>
                            </p:stCondLst>
                            <p:childTnLst>
                              <p:par>
                                <p:cTn id="15" presetClass="entr" fill="hold" nodeType="after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Class="entr"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Class="entr"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4"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chor="t">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sz="2800"/>
              <a:t>Execution Expression Examples</a:t>
            </a:r>
            <a:br>
              <a:rPr lang="en-US" sz="2800"/>
            </a:br>
            <a:r>
              <a:rPr lang="en-US" sz="2400"/>
              <a:t>Working with Packages</a:t>
            </a:r>
          </a:p>
        </p:txBody>
      </p:sp>
      <p:sp>
        <p:nvSpPr>
          <p:cNvPr id="3" name="Text Placeholder 2"/>
          <p:cNvSpPr txBox="1">
            <a:spLocks noGrp="1"/>
          </p:cNvSpPr>
          <p:nvPr>
            <p:ph type="body" idx="4294967295"/>
          </p:nvPr>
        </p:nvSpPr>
        <p:spPr>
          <a:xfrm>
            <a:off x="457200" y="2805840"/>
            <a:ext cx="8229600" cy="59400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a:solidFill>
                  <a:srgbClr val="0000FF"/>
                </a:solidFill>
                <a:latin typeface="" pitchFamily="16"/>
              </a:rPr>
              <a:t>execution(* rewards..restaurant.*.*(..))</a:t>
            </a:r>
          </a:p>
        </p:txBody>
      </p:sp>
      <p:sp>
        <p:nvSpPr>
          <p:cNvPr id="4" name="Text Placeholder 3"/>
          <p:cNvSpPr txBox="1">
            <a:spLocks noGrp="1"/>
          </p:cNvSpPr>
          <p:nvPr>
            <p:ph type="body" idx="4294967295"/>
          </p:nvPr>
        </p:nvSpPr>
        <p:spPr>
          <a:xfrm>
            <a:off x="512640" y="1891439"/>
            <a:ext cx="8229600" cy="59400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z="2200">
                <a:latin typeface="" pitchFamily="16"/>
              </a:rPr>
              <a:t>There is one directory between rewards and restaurant</a:t>
            </a:r>
          </a:p>
        </p:txBody>
      </p:sp>
      <p:sp>
        <p:nvSpPr>
          <p:cNvPr id="5" name="Text Placeholder 4"/>
          <p:cNvSpPr txBox="1">
            <a:spLocks noGrp="1"/>
          </p:cNvSpPr>
          <p:nvPr>
            <p:ph type="body" idx="4294967295"/>
          </p:nvPr>
        </p:nvSpPr>
        <p:spPr>
          <a:xfrm>
            <a:off x="457200" y="1551599"/>
            <a:ext cx="8229600" cy="54864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a:solidFill>
                  <a:srgbClr val="0000FF"/>
                </a:solidFill>
                <a:latin typeface="" pitchFamily="16"/>
              </a:rPr>
              <a:t>execution(* rewards.*.restaurant.*.*(..))</a:t>
            </a:r>
          </a:p>
        </p:txBody>
      </p:sp>
      <p:sp>
        <p:nvSpPr>
          <p:cNvPr id="6" name="Text Placeholder 5"/>
          <p:cNvSpPr txBox="1">
            <a:spLocks noGrp="1"/>
          </p:cNvSpPr>
          <p:nvPr>
            <p:ph type="body" idx="4294967295"/>
          </p:nvPr>
        </p:nvSpPr>
        <p:spPr>
          <a:xfrm>
            <a:off x="493200" y="3200400"/>
            <a:ext cx="8229600" cy="82296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z="2200">
                <a:latin typeface="" pitchFamily="16"/>
              </a:rPr>
              <a:t>There may be several directories between rewards </a:t>
            </a:r>
            <a:br>
              <a:rPr lang="en-US" sz="2200">
                <a:latin typeface="" pitchFamily="16"/>
              </a:rPr>
            </a:br>
            <a:r>
              <a:rPr lang="en-US" sz="2200">
                <a:latin typeface="" pitchFamily="16"/>
              </a:rPr>
              <a:t>and restaurant</a:t>
            </a:r>
          </a:p>
        </p:txBody>
      </p:sp>
      <p:sp>
        <p:nvSpPr>
          <p:cNvPr id="7" name="Text Placeholder 6"/>
          <p:cNvSpPr txBox="1">
            <a:spLocks noGrp="1"/>
          </p:cNvSpPr>
          <p:nvPr>
            <p:ph type="body" idx="4294967295"/>
          </p:nvPr>
        </p:nvSpPr>
        <p:spPr>
          <a:xfrm>
            <a:off x="457200" y="4378680"/>
            <a:ext cx="8229600" cy="54828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buNone/>
            </a:pPr>
            <a:r>
              <a:rPr lang="en-US">
                <a:solidFill>
                  <a:srgbClr val="0000FF"/>
                </a:solidFill>
                <a:latin typeface="" pitchFamily="16"/>
              </a:rPr>
              <a:t>execution(* *..restaurant.*.*(..))</a:t>
            </a:r>
          </a:p>
        </p:txBody>
      </p:sp>
      <p:sp>
        <p:nvSpPr>
          <p:cNvPr id="8" name="Text Placeholder 7"/>
          <p:cNvSpPr txBox="1">
            <a:spLocks noGrp="1"/>
          </p:cNvSpPr>
          <p:nvPr>
            <p:ph type="body" idx="4294967295"/>
          </p:nvPr>
        </p:nvSpPr>
        <p:spPr>
          <a:xfrm>
            <a:off x="493200" y="4773600"/>
            <a:ext cx="8229600" cy="59400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sz="2200">
                <a:latin typeface="" pitchFamily="16"/>
              </a:rPr>
              <a:t>Any sub-package called restaurant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grpId="2"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3"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grpId="4"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4" grpId="0" build="p"/>
      <p:bldP spid="6" grpId="2" build="p"/>
      <p:bldP spid="7" grpId="3" build="p"/>
      <p:bldP spid="8" grpId="4"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311003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Problem Does AOP Solve?</a:t>
            </a:r>
          </a:p>
          <a:p>
            <a:pPr lvl="0"/>
            <a:r>
              <a:rPr lang="en-US">
                <a:latin typeface="" pitchFamily="16"/>
              </a:rPr>
              <a:t>Core AOP Concepts</a:t>
            </a:r>
          </a:p>
          <a:p>
            <a:pPr lvl="0"/>
            <a:r>
              <a:rPr lang="en-US">
                <a:latin typeface="" pitchFamily="16"/>
              </a:rPr>
              <a:t>Quick Start</a:t>
            </a:r>
          </a:p>
          <a:p>
            <a:pPr lvl="0"/>
            <a:r>
              <a:rPr lang="en-US">
                <a:latin typeface="" pitchFamily="16"/>
              </a:rPr>
              <a:t>Defining Pointcuts</a:t>
            </a:r>
          </a:p>
          <a:p>
            <a:pPr lvl="0"/>
            <a:r>
              <a:rPr lang="en-US" b="1">
                <a:latin typeface="" pitchFamily="16"/>
              </a:rPr>
              <a:t>Implementing Advice</a:t>
            </a:r>
          </a:p>
          <a:p>
            <a:pPr lvl="0"/>
            <a:r>
              <a:rPr lang="en-US">
                <a:latin typeface="" pitchFamily="16"/>
              </a:rPr>
              <a:t>Lab</a:t>
            </a:r>
          </a:p>
          <a:p>
            <a:pPr lvl="0"/>
            <a:r>
              <a:rPr lang="en-US">
                <a:latin typeface="" pitchFamily="16"/>
              </a:rPr>
              <a:t>Advanced Topics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name="Advice Types: Befor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Advice Types: Before</a:t>
            </a:r>
          </a:p>
        </p:txBody>
      </p:sp>
      <p:sp>
        <p:nvSpPr>
          <p:cNvPr id="3" name="Line 21"/>
          <p:cNvSpPr/>
          <p:nvPr/>
        </p:nvSpPr>
        <p:spPr>
          <a:xfrm flipH="1">
            <a:off x="2410919" y="2204639"/>
            <a:ext cx="5041" cy="3382921"/>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Rectangle 97"/>
          <p:cNvSpPr/>
          <p:nvPr/>
        </p:nvSpPr>
        <p:spPr>
          <a:xfrm>
            <a:off x="2339640" y="2563560"/>
            <a:ext cx="14328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Rectangle 26"/>
          <p:cNvSpPr/>
          <p:nvPr/>
        </p:nvSpPr>
        <p:spPr>
          <a:xfrm>
            <a:off x="3634920" y="1844279"/>
            <a:ext cx="1657439"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BeforeAdvice</a:t>
            </a:r>
          </a:p>
        </p:txBody>
      </p:sp>
      <p:sp>
        <p:nvSpPr>
          <p:cNvPr id="6" name="Rectangle 19"/>
          <p:cNvSpPr/>
          <p:nvPr/>
        </p:nvSpPr>
        <p:spPr>
          <a:xfrm>
            <a:off x="2050560" y="184427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Proxy</a:t>
            </a:r>
          </a:p>
        </p:txBody>
      </p:sp>
      <p:sp>
        <p:nvSpPr>
          <p:cNvPr id="7" name="Rectangle 34"/>
          <p:cNvSpPr/>
          <p:nvPr/>
        </p:nvSpPr>
        <p:spPr>
          <a:xfrm>
            <a:off x="6082920" y="184427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Target</a:t>
            </a:r>
          </a:p>
        </p:txBody>
      </p:sp>
      <p:sp>
        <p:nvSpPr>
          <p:cNvPr id="8" name="Straight Connector 7"/>
          <p:cNvSpPr/>
          <p:nvPr/>
        </p:nvSpPr>
        <p:spPr>
          <a:xfrm>
            <a:off x="2484000" y="3033360"/>
            <a:ext cx="18702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Straight Connector 8"/>
          <p:cNvSpPr/>
          <p:nvPr/>
        </p:nvSpPr>
        <p:spPr>
          <a:xfrm>
            <a:off x="2482560" y="3931920"/>
            <a:ext cx="4103639"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Straight Connector 9"/>
          <p:cNvSpPr/>
          <p:nvPr/>
        </p:nvSpPr>
        <p:spPr>
          <a:xfrm>
            <a:off x="1329840" y="2563560"/>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Straight Connector 10"/>
          <p:cNvSpPr/>
          <p:nvPr/>
        </p:nvSpPr>
        <p:spPr>
          <a:xfrm flipH="1">
            <a:off x="2482200" y="4508280"/>
            <a:ext cx="4103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Straight Connector 11"/>
          <p:cNvSpPr/>
          <p:nvPr/>
        </p:nvSpPr>
        <p:spPr>
          <a:xfrm flipH="1">
            <a:off x="1329480" y="515592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Line 21"/>
          <p:cNvSpPr/>
          <p:nvPr/>
        </p:nvSpPr>
        <p:spPr>
          <a:xfrm flipH="1">
            <a:off x="4422240" y="2276280"/>
            <a:ext cx="5039"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4" name="Rectangle 96"/>
          <p:cNvSpPr/>
          <p:nvPr/>
        </p:nvSpPr>
        <p:spPr>
          <a:xfrm>
            <a:off x="4354200" y="2995200"/>
            <a:ext cx="144360" cy="470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Line 21"/>
          <p:cNvSpPr/>
          <p:nvPr/>
        </p:nvSpPr>
        <p:spPr>
          <a:xfrm flipH="1">
            <a:off x="6654239" y="2277719"/>
            <a:ext cx="4681"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Rectangle 97"/>
          <p:cNvSpPr/>
          <p:nvPr/>
        </p:nvSpPr>
        <p:spPr>
          <a:xfrm>
            <a:off x="6585840" y="3931920"/>
            <a:ext cx="144360" cy="57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Straight Connector 16"/>
          <p:cNvSpPr/>
          <p:nvPr/>
        </p:nvSpPr>
        <p:spPr>
          <a:xfrm flipH="1">
            <a:off x="2482200" y="3465000"/>
            <a:ext cx="1871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Before Advice Example</a:t>
            </a:r>
          </a:p>
        </p:txBody>
      </p:sp>
      <p:sp>
        <p:nvSpPr>
          <p:cNvPr id="3" name="Text Placeholder 2"/>
          <p:cNvSpPr txBox="1">
            <a:spLocks noGrp="1"/>
          </p:cNvSpPr>
          <p:nvPr>
            <p:ph type="body" idx="4294967295"/>
          </p:nvPr>
        </p:nvSpPr>
        <p:spPr>
          <a:xfrm>
            <a:off x="457200" y="1600200"/>
            <a:ext cx="8229600" cy="435924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Use </a:t>
            </a:r>
            <a:r>
              <a:rPr lang="en-US" i="1">
                <a:latin typeface="" pitchFamily="16"/>
              </a:rPr>
              <a:t>@Before</a:t>
            </a:r>
            <a:r>
              <a:rPr lang="en-US">
                <a:latin typeface="" pitchFamily="16"/>
              </a:rPr>
              <a:t> annotation</a:t>
            </a:r>
          </a:p>
          <a:p>
            <a:pPr lvl="0"/>
            <a:endParaRPr lang="en-US">
              <a:latin typeface="" pitchFamily="16"/>
            </a:endParaRPr>
          </a:p>
          <a:p>
            <a:pPr lvl="0"/>
            <a:endParaRPr lang="en-US">
              <a:latin typeface="" pitchFamily="16"/>
            </a:endParaRPr>
          </a:p>
          <a:p>
            <a:pPr lvl="0"/>
            <a:endParaRPr lang="en-US">
              <a:latin typeface="" pitchFamily="16"/>
            </a:endParaRPr>
          </a:p>
          <a:p>
            <a:pPr lvl="0"/>
            <a:endParaRPr lang="en-US">
              <a:latin typeface="" pitchFamily="16"/>
            </a:endParaRPr>
          </a:p>
          <a:p>
            <a:pPr lvl="0"/>
            <a:endParaRPr lang="en-US">
              <a:latin typeface="" pitchFamily="16"/>
            </a:endParaRPr>
          </a:p>
          <a:p>
            <a:pPr lvl="0"/>
            <a:endParaRPr lang="en-US">
              <a:latin typeface="" pitchFamily="16"/>
            </a:endParaRPr>
          </a:p>
          <a:p>
            <a:pPr lvl="0"/>
            <a:endParaRPr lang="en-US">
              <a:latin typeface="" pitchFamily="16"/>
            </a:endParaRPr>
          </a:p>
          <a:p>
            <a:pPr lvl="0"/>
            <a:r>
              <a:rPr lang="en-US" b="1">
                <a:latin typeface="" pitchFamily="16"/>
              </a:rPr>
              <a:t>Note:</a:t>
            </a:r>
            <a:r>
              <a:rPr lang="en-US">
                <a:latin typeface="" pitchFamily="16"/>
              </a:rPr>
              <a:t> if the advice throws an exception, target will not be called – this is a valid use of a </a:t>
            </a:r>
            <a:r>
              <a:rPr lang="en-US" i="1">
                <a:latin typeface="" pitchFamily="16"/>
              </a:rPr>
              <a:t>Before Advice</a:t>
            </a:r>
          </a:p>
        </p:txBody>
      </p:sp>
      <p:sp>
        <p:nvSpPr>
          <p:cNvPr id="4" name="Text Placeholder 3"/>
          <p:cNvSpPr txBox="1">
            <a:spLocks noGrp="1"/>
          </p:cNvSpPr>
          <p:nvPr>
            <p:ph type="body" idx="4294967295"/>
          </p:nvPr>
        </p:nvSpPr>
        <p:spPr>
          <a:xfrm>
            <a:off x="685799" y="2154600"/>
            <a:ext cx="7772400" cy="2853360"/>
          </a:xfrm>
          <a:solidFill>
            <a:srgbClr val="FFFFCC"/>
          </a:solidFill>
          <a:ln w="6480">
            <a:solidFill>
              <a:srgbClr val="000000"/>
            </a:solidFill>
            <a:prstDash val="solid"/>
            <a:miter/>
          </a:ln>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80000"/>
              </a:lnSpc>
              <a:spcBef>
                <a:spcPts val="499"/>
              </a:spcBef>
              <a:buNone/>
            </a:pPr>
            <a:r>
              <a:rPr lang="en-GB" sz="2000">
                <a:solidFill>
                  <a:srgbClr val="646464"/>
                </a:solidFill>
                <a:latin typeface="Arial" pitchFamily="50"/>
              </a:rPr>
              <a:t>@Aspect</a:t>
            </a:r>
          </a:p>
          <a:p>
            <a:pPr lvl="0">
              <a:lnSpc>
                <a:spcPct val="80000"/>
              </a:lnSpc>
              <a:spcBef>
                <a:spcPts val="499"/>
              </a:spcBef>
              <a:buNone/>
            </a:pPr>
            <a:r>
              <a:rPr lang="en-GB" sz="2000">
                <a:solidFill>
                  <a:srgbClr val="7F0055"/>
                </a:solidFill>
                <a:latin typeface="Arial" pitchFamily="50"/>
              </a:rPr>
              <a:t>public class</a:t>
            </a:r>
            <a:r>
              <a:rPr lang="en-GB" sz="2000">
                <a:latin typeface="Arial" pitchFamily="50"/>
              </a:rPr>
              <a:t> PropertyChangeTracker {</a:t>
            </a:r>
          </a:p>
          <a:p>
            <a:pPr lvl="0">
              <a:lnSpc>
                <a:spcPct val="80000"/>
              </a:lnSpc>
              <a:spcBef>
                <a:spcPts val="499"/>
              </a:spcBef>
              <a:buNone/>
            </a:pPr>
            <a:r>
              <a:rPr lang="en-GB" sz="2000">
                <a:solidFill>
                  <a:srgbClr val="7F0055"/>
                </a:solidFill>
                <a:latin typeface="Arial" pitchFamily="50"/>
              </a:rPr>
              <a:t>    private</a:t>
            </a:r>
            <a:r>
              <a:rPr lang="en-GB" sz="2000">
                <a:latin typeface="Arial" pitchFamily="50"/>
              </a:rPr>
              <a:t> Logger logger = Logger.getLogger(getClass());</a:t>
            </a:r>
          </a:p>
          <a:p>
            <a:pPr lvl="0">
              <a:lnSpc>
                <a:spcPct val="80000"/>
              </a:lnSpc>
              <a:spcBef>
                <a:spcPts val="499"/>
              </a:spcBef>
              <a:buNone/>
            </a:pPr>
            <a:endParaRPr lang="en-GB" sz="2000">
              <a:latin typeface="Arial" pitchFamily="50"/>
            </a:endParaRPr>
          </a:p>
          <a:p>
            <a:pPr lvl="0">
              <a:lnSpc>
                <a:spcPct val="80000"/>
              </a:lnSpc>
              <a:spcBef>
                <a:spcPts val="499"/>
              </a:spcBef>
              <a:buNone/>
            </a:pPr>
            <a:r>
              <a:rPr lang="en-GB" sz="2000">
                <a:latin typeface="Arial" pitchFamily="50"/>
              </a:rPr>
              <a:t>    </a:t>
            </a:r>
            <a:r>
              <a:rPr lang="en-GB" sz="2000">
                <a:solidFill>
                  <a:srgbClr val="646464"/>
                </a:solidFill>
                <a:latin typeface="Arial" pitchFamily="50"/>
              </a:rPr>
              <a:t>@Before</a:t>
            </a:r>
            <a:r>
              <a:rPr lang="en-GB" sz="2000">
                <a:latin typeface="Arial" pitchFamily="50"/>
              </a:rPr>
              <a:t>(</a:t>
            </a:r>
            <a:r>
              <a:rPr lang="en-GB" sz="2000">
                <a:solidFill>
                  <a:srgbClr val="0000C0"/>
                </a:solidFill>
                <a:latin typeface="Arial" pitchFamily="50"/>
              </a:rPr>
              <a:t>“</a:t>
            </a:r>
            <a:r>
              <a:rPr lang="en-US" sz="2000">
                <a:solidFill>
                  <a:srgbClr val="0000C0"/>
                </a:solidFill>
                <a:latin typeface="Arial" pitchFamily="50"/>
              </a:rPr>
              <a:t>execution(void set*(*))</a:t>
            </a:r>
            <a:r>
              <a:rPr lang="en-GB" sz="2000">
                <a:solidFill>
                  <a:srgbClr val="0000C0"/>
                </a:solidFill>
                <a:latin typeface="Arial" pitchFamily="50"/>
              </a:rPr>
              <a:t>”</a:t>
            </a:r>
            <a:r>
              <a:rPr lang="en-GB" sz="2000">
                <a:latin typeface="Arial" pitchFamily="50"/>
              </a:rPr>
              <a:t>)</a:t>
            </a:r>
          </a:p>
          <a:p>
            <a:pPr lvl="0">
              <a:lnSpc>
                <a:spcPct val="80000"/>
              </a:lnSpc>
              <a:spcBef>
                <a:spcPts val="499"/>
              </a:spcBef>
              <a:buNone/>
            </a:pPr>
            <a:r>
              <a:rPr lang="en-GB" sz="2000">
                <a:solidFill>
                  <a:srgbClr val="7F0055"/>
                </a:solidFill>
                <a:latin typeface="Arial" pitchFamily="50"/>
              </a:rPr>
              <a:t>    public void</a:t>
            </a:r>
            <a:r>
              <a:rPr lang="en-GB" sz="2000">
                <a:latin typeface="Arial" pitchFamily="50"/>
              </a:rPr>
              <a:t> </a:t>
            </a:r>
            <a:r>
              <a:rPr lang="en-US" sz="2000">
                <a:latin typeface="Arial" pitchFamily="50"/>
              </a:rPr>
              <a:t>trackChange()</a:t>
            </a:r>
            <a:r>
              <a:rPr lang="en-GB" sz="2000">
                <a:latin typeface="Arial" pitchFamily="50"/>
              </a:rPr>
              <a:t> {</a:t>
            </a:r>
          </a:p>
          <a:p>
            <a:pPr lvl="0">
              <a:lnSpc>
                <a:spcPct val="80000"/>
              </a:lnSpc>
              <a:spcBef>
                <a:spcPts val="499"/>
              </a:spcBef>
              <a:buNone/>
            </a:pPr>
            <a:r>
              <a:rPr lang="en-GB" sz="2000">
                <a:latin typeface="Arial" pitchFamily="50"/>
              </a:rPr>
              <a:t>        logger.info(</a:t>
            </a:r>
            <a:r>
              <a:rPr lang="en-GB" sz="2000">
                <a:solidFill>
                  <a:srgbClr val="0000C0"/>
                </a:solidFill>
                <a:latin typeface="Arial" pitchFamily="50"/>
              </a:rPr>
              <a:t>“Property about to change…”</a:t>
            </a:r>
            <a:r>
              <a:rPr lang="en-GB" sz="2000">
                <a:latin typeface="Arial" pitchFamily="50"/>
              </a:rPr>
              <a:t>);  </a:t>
            </a:r>
          </a:p>
          <a:p>
            <a:pPr lvl="0">
              <a:lnSpc>
                <a:spcPct val="80000"/>
              </a:lnSpc>
              <a:spcBef>
                <a:spcPts val="499"/>
              </a:spcBef>
              <a:buNone/>
            </a:pPr>
            <a:r>
              <a:rPr lang="en-GB" sz="2000">
                <a:latin typeface="Arial" pitchFamily="50"/>
              </a:rPr>
              <a:t>    }</a:t>
            </a:r>
          </a:p>
          <a:p>
            <a:pPr lvl="0">
              <a:lnSpc>
                <a:spcPct val="80000"/>
              </a:lnSpc>
              <a:spcBef>
                <a:spcPts val="499"/>
              </a:spcBef>
              <a:buNone/>
            </a:pPr>
            <a:r>
              <a:rPr lang="en-GB" sz="2000">
                <a:latin typeface="Arial" pitchFamily="50"/>
              </a:rPr>
              <a:t>}</a:t>
            </a:r>
          </a:p>
        </p:txBody>
      </p:sp>
      <p:sp>
        <p:nvSpPr>
          <p:cNvPr id="5" name="Text Box 4"/>
          <p:cNvSpPr/>
          <p:nvPr/>
        </p:nvSpPr>
        <p:spPr>
          <a:xfrm>
            <a:off x="4813200" y="1864800"/>
            <a:ext cx="3840479"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Track calls to all setter methods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name="Advice Types: After Returnin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Advice Types:After Returning</a:t>
            </a:r>
          </a:p>
        </p:txBody>
      </p:sp>
      <p:sp>
        <p:nvSpPr>
          <p:cNvPr id="3" name="Line 21"/>
          <p:cNvSpPr/>
          <p:nvPr/>
        </p:nvSpPr>
        <p:spPr>
          <a:xfrm flipH="1">
            <a:off x="2410919" y="2204639"/>
            <a:ext cx="5041" cy="3382921"/>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Rectangle 97"/>
          <p:cNvSpPr/>
          <p:nvPr/>
        </p:nvSpPr>
        <p:spPr>
          <a:xfrm>
            <a:off x="2339640" y="2563560"/>
            <a:ext cx="14328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Rectangle 26"/>
          <p:cNvSpPr/>
          <p:nvPr/>
        </p:nvSpPr>
        <p:spPr>
          <a:xfrm>
            <a:off x="3202920" y="1844279"/>
            <a:ext cx="237672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AfterReturningAdvice</a:t>
            </a:r>
          </a:p>
        </p:txBody>
      </p:sp>
      <p:sp>
        <p:nvSpPr>
          <p:cNvPr id="6" name="Rectangle 19"/>
          <p:cNvSpPr/>
          <p:nvPr/>
        </p:nvSpPr>
        <p:spPr>
          <a:xfrm>
            <a:off x="2050560" y="184427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Proxy</a:t>
            </a:r>
          </a:p>
        </p:txBody>
      </p:sp>
      <p:sp>
        <p:nvSpPr>
          <p:cNvPr id="7" name="Rectangle 34"/>
          <p:cNvSpPr/>
          <p:nvPr/>
        </p:nvSpPr>
        <p:spPr>
          <a:xfrm>
            <a:off x="6082920" y="184427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Target</a:t>
            </a:r>
          </a:p>
        </p:txBody>
      </p:sp>
      <p:sp>
        <p:nvSpPr>
          <p:cNvPr id="8" name="Straight Connector 7"/>
          <p:cNvSpPr/>
          <p:nvPr/>
        </p:nvSpPr>
        <p:spPr>
          <a:xfrm>
            <a:off x="2484000" y="4149360"/>
            <a:ext cx="18702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Straight Connector 8"/>
          <p:cNvSpPr/>
          <p:nvPr/>
        </p:nvSpPr>
        <p:spPr>
          <a:xfrm>
            <a:off x="2482560" y="2997000"/>
            <a:ext cx="4103639"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Straight Connector 9"/>
          <p:cNvSpPr/>
          <p:nvPr/>
        </p:nvSpPr>
        <p:spPr>
          <a:xfrm>
            <a:off x="1329840" y="2563560"/>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Straight Connector 10"/>
          <p:cNvSpPr/>
          <p:nvPr/>
        </p:nvSpPr>
        <p:spPr>
          <a:xfrm flipH="1">
            <a:off x="2482200" y="3573000"/>
            <a:ext cx="4103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Straight Connector 11"/>
          <p:cNvSpPr/>
          <p:nvPr/>
        </p:nvSpPr>
        <p:spPr>
          <a:xfrm flipH="1">
            <a:off x="1329480" y="515592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Line 21"/>
          <p:cNvSpPr/>
          <p:nvPr/>
        </p:nvSpPr>
        <p:spPr>
          <a:xfrm flipH="1">
            <a:off x="4422240" y="2276280"/>
            <a:ext cx="5039"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4" name="Rectangle 96"/>
          <p:cNvSpPr/>
          <p:nvPr/>
        </p:nvSpPr>
        <p:spPr>
          <a:xfrm>
            <a:off x="4354200" y="4111200"/>
            <a:ext cx="144360" cy="470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Line 21"/>
          <p:cNvSpPr/>
          <p:nvPr/>
        </p:nvSpPr>
        <p:spPr>
          <a:xfrm flipH="1">
            <a:off x="6654239" y="2277719"/>
            <a:ext cx="4681"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Rectangle 97"/>
          <p:cNvSpPr/>
          <p:nvPr/>
        </p:nvSpPr>
        <p:spPr>
          <a:xfrm>
            <a:off x="6585840" y="2997000"/>
            <a:ext cx="144360" cy="57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Straight Connector 16"/>
          <p:cNvSpPr/>
          <p:nvPr/>
        </p:nvSpPr>
        <p:spPr>
          <a:xfrm flipH="1">
            <a:off x="2482200" y="4581000"/>
            <a:ext cx="1871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8" name="Freeform 17"/>
          <p:cNvSpPr/>
          <p:nvPr/>
        </p:nvSpPr>
        <p:spPr>
          <a:xfrm>
            <a:off x="4494960" y="3212640"/>
            <a:ext cx="194688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Successful return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name="What Problem Does AOP Solv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What Problem Does AOP Solve?</a:t>
            </a:r>
          </a:p>
        </p:txBody>
      </p:sp>
      <p:sp>
        <p:nvSpPr>
          <p:cNvPr id="3" name="Text Placeholder 2"/>
          <p:cNvSpPr txBox="1">
            <a:spLocks noGrp="1"/>
          </p:cNvSpPr>
          <p:nvPr>
            <p:ph type="body" idx="4294967295"/>
          </p:nvPr>
        </p:nvSpPr>
        <p:spPr>
          <a:xfrm>
            <a:off x="457200" y="1600200"/>
            <a:ext cx="8229600" cy="82548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Aspect-Oriented Programming (AOP) enables </a:t>
            </a:r>
            <a:r>
              <a:rPr lang="en-US" i="1">
                <a:latin typeface="" pitchFamily="16"/>
              </a:rPr>
              <a:t>modularization</a:t>
            </a:r>
            <a:r>
              <a:rPr lang="en-US">
                <a:latin typeface="" pitchFamily="16"/>
              </a:rPr>
              <a:t> of </a:t>
            </a:r>
            <a:r>
              <a:rPr lang="en-US" i="1">
                <a:latin typeface="" pitchFamily="16"/>
              </a:rPr>
              <a:t>cross-cutting</a:t>
            </a:r>
            <a:r>
              <a:rPr lang="en-US">
                <a:latin typeface="" pitchFamily="16"/>
              </a:rPr>
              <a:t> concerns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name="After Returning Advice - Exampl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After Returning Advice - Example</a:t>
            </a:r>
          </a:p>
        </p:txBody>
      </p:sp>
      <p:sp>
        <p:nvSpPr>
          <p:cNvPr id="3" name="Rectangle 3"/>
          <p:cNvSpPr/>
          <p:nvPr/>
        </p:nvSpPr>
        <p:spPr>
          <a:xfrm>
            <a:off x="685079" y="3123720"/>
            <a:ext cx="8077320" cy="24541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GB" sz="2000" b="0" i="0" u="none" strike="noStrike" baseline="0">
              <a:ln>
                <a:noFill/>
              </a:ln>
              <a:solidFill>
                <a:srgbClr val="646464"/>
              </a:solidFill>
              <a:latin typeface="Arial" pitchFamily="50"/>
              <a:ea typeface="ＭＳ Ｐゴシック" pitchFamily="2"/>
              <a:cs typeface="ＭＳ Ｐゴシック" pitchFamily="2"/>
            </a:endParaRP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646464"/>
                </a:solidFill>
                <a:latin typeface="Arial" pitchFamily="50"/>
                <a:ea typeface="ＭＳ Ｐゴシック" pitchFamily="2"/>
                <a:cs typeface="ＭＳ Ｐゴシック" pitchFamily="2"/>
              </a:rPr>
              <a:t>@AfterReturning</a:t>
            </a:r>
            <a:r>
              <a:rPr lang="en-GB" sz="2000" b="0" i="0" u="none" strike="noStrike" baseline="0">
                <a:ln>
                  <a:noFill/>
                </a:ln>
                <a:solidFill>
                  <a:srgbClr val="4D4D4D"/>
                </a:solidFill>
                <a:latin typeface="Arial" pitchFamily="50"/>
                <a:ea typeface="ＭＳ Ｐゴシック" pitchFamily="2"/>
                <a:cs typeface="ＭＳ Ｐゴシック" pitchFamily="2"/>
              </a:rPr>
              <a:t>(value=</a:t>
            </a:r>
            <a:r>
              <a:rPr lang="en-GB" sz="2000" b="0" i="0" u="none" strike="noStrike" baseline="0">
                <a:ln>
                  <a:noFill/>
                </a:ln>
                <a:solidFill>
                  <a:srgbClr val="0000C0"/>
                </a:solidFill>
                <a:latin typeface="Arial" pitchFamily="50"/>
                <a:ea typeface="ＭＳ Ｐゴシック" pitchFamily="2"/>
                <a:cs typeface="ＭＳ Ｐゴシック" pitchFamily="2"/>
              </a:rPr>
              <a:t>“</a:t>
            </a:r>
            <a:r>
              <a:rPr lang="en-US" sz="2000" b="0" i="0" u="none" strike="noStrike" baseline="0">
                <a:ln>
                  <a:noFill/>
                </a:ln>
                <a:solidFill>
                  <a:srgbClr val="0000C0"/>
                </a:solidFill>
                <a:latin typeface="Arial" pitchFamily="50"/>
                <a:ea typeface="ＭＳ Ｐゴシック" pitchFamily="2"/>
                <a:cs typeface="ＭＳ Ｐゴシック" pitchFamily="2"/>
              </a:rPr>
              <a:t>execution(* service..*.*(..))</a:t>
            </a:r>
            <a:r>
              <a:rPr lang="en-GB" sz="2000" b="0" i="0" u="none" strike="noStrike" baseline="0">
                <a:ln>
                  <a:noFill/>
                </a:ln>
                <a:solidFill>
                  <a:srgbClr val="0000C0"/>
                </a:solidFill>
                <a:latin typeface="Arial" pitchFamily="50"/>
                <a:ea typeface="ＭＳ Ｐゴシック" pitchFamily="2"/>
                <a:cs typeface="ＭＳ Ｐゴシック" pitchFamily="2"/>
              </a:rPr>
              <a:t>”</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returning=</a:t>
            </a:r>
            <a:r>
              <a:rPr lang="en-GB" sz="2000" b="0" i="0" u="none" strike="noStrike" baseline="0">
                <a:ln>
                  <a:noFill/>
                </a:ln>
                <a:solidFill>
                  <a:srgbClr val="0000C0"/>
                </a:solidFill>
                <a:latin typeface="Arial" pitchFamily="50"/>
                <a:ea typeface="ＭＳ Ｐゴシック" pitchFamily="2"/>
                <a:cs typeface="ＭＳ Ｐゴシック" pitchFamily="2"/>
              </a:rPr>
              <a:t>“reward”</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7F0055"/>
                </a:solidFill>
                <a:latin typeface="Arial" pitchFamily="50"/>
                <a:ea typeface="ＭＳ Ｐゴシック" pitchFamily="2"/>
                <a:cs typeface="ＭＳ Ｐゴシック" pitchFamily="2"/>
              </a:rPr>
              <a:t>public void</a:t>
            </a:r>
            <a:r>
              <a:rPr lang="en-GB" sz="2000" b="0" i="0" u="none" strike="noStrike" baseline="0">
                <a:ln>
                  <a:noFill/>
                </a:ln>
                <a:solidFill>
                  <a:srgbClr val="4D4D4D"/>
                </a:solidFill>
                <a:latin typeface="Arial" pitchFamily="50"/>
                <a:ea typeface="ＭＳ Ｐゴシック" pitchFamily="2"/>
                <a:cs typeface="ＭＳ Ｐゴシック" pitchFamily="2"/>
              </a:rPr>
              <a:t> </a:t>
            </a:r>
            <a:r>
              <a:rPr lang="en-US" sz="2000" b="0" i="0" u="none" strike="noStrike" baseline="0">
                <a:ln>
                  <a:noFill/>
                </a:ln>
                <a:solidFill>
                  <a:srgbClr val="4D4D4D"/>
                </a:solidFill>
                <a:latin typeface="Arial" pitchFamily="50"/>
                <a:ea typeface="ＭＳ Ｐゴシック" pitchFamily="2"/>
                <a:cs typeface="ＭＳ Ｐゴシック" pitchFamily="2"/>
              </a:rPr>
              <a:t>audit(JoinPoint jp, Reward</a:t>
            </a:r>
            <a:r>
              <a:rPr lang="en-GB" sz="2000" b="0" i="0" u="none" strike="noStrike" baseline="0">
                <a:ln>
                  <a:noFill/>
                </a:ln>
                <a:solidFill>
                  <a:srgbClr val="4D4D4D"/>
                </a:solidFill>
                <a:latin typeface="Arial" pitchFamily="50"/>
                <a:ea typeface="ＭＳ Ｐゴシック" pitchFamily="2"/>
                <a:cs typeface="ＭＳ Ｐゴシック" pitchFamily="2"/>
              </a:rPr>
              <a:t> reward</a:t>
            </a:r>
            <a:r>
              <a:rPr lang="en-US" sz="2000" b="0" i="0" u="none" strike="noStrike" baseline="0">
                <a:ln>
                  <a:noFill/>
                </a:ln>
                <a:solidFill>
                  <a:srgbClr val="4D4D4D"/>
                </a:solidFill>
                <a:latin typeface="Arial" pitchFamily="50"/>
                <a:ea typeface="ＭＳ Ｐゴシック" pitchFamily="2"/>
                <a:cs typeface="ＭＳ Ｐゴシック" pitchFamily="2"/>
              </a:rPr>
              <a:t>)</a:t>
            </a:r>
            <a:r>
              <a:rPr lang="en-GB" sz="2000" b="0" i="0" u="none" strike="noStrike" baseline="0">
                <a:ln>
                  <a:noFill/>
                </a:ln>
                <a:solidFill>
                  <a:srgbClr val="4D4D4D"/>
                </a:solidFill>
                <a:latin typeface="Arial" pitchFamily="50"/>
                <a:ea typeface="ＭＳ Ｐゴシック" pitchFamily="2"/>
                <a:cs typeface="ＭＳ Ｐゴシック" pitchFamily="2"/>
              </a:rPr>
              <a:t> {</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0000C0"/>
                </a:solidFill>
                <a:latin typeface="Arial" pitchFamily="50"/>
                <a:ea typeface="Arial" pitchFamily="50"/>
                <a:cs typeface="Arial" pitchFamily="50"/>
              </a:rPr>
              <a:t>auditService</a:t>
            </a:r>
            <a:r>
              <a:rPr lang="en-GB" sz="2000" b="0" i="0" u="none" strike="noStrike" baseline="0">
                <a:ln>
                  <a:noFill/>
                </a:ln>
                <a:solidFill>
                  <a:srgbClr val="4D4D4D"/>
                </a:solidFill>
                <a:latin typeface="Arial" pitchFamily="50"/>
                <a:ea typeface="ＭＳ Ｐゴシック" pitchFamily="2"/>
                <a:cs typeface="ＭＳ Ｐゴシック" pitchFamily="2"/>
              </a:rPr>
              <a:t>.logEvent(jp.getSignature() +</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0000C0"/>
                </a:solidFill>
                <a:latin typeface="Arial" pitchFamily="50"/>
                <a:ea typeface="ＭＳ Ｐゴシック" pitchFamily="2"/>
                <a:cs typeface="ＭＳ Ｐゴシック" pitchFamily="2"/>
              </a:rPr>
              <a:t>“ returns the following reward object :”  </a:t>
            </a:r>
            <a:r>
              <a:rPr lang="en-GB" sz="2000" b="0" i="0" u="none" strike="noStrike" baseline="0">
                <a:ln>
                  <a:noFill/>
                </a:ln>
                <a:solidFill>
                  <a:srgbClr val="000000"/>
                </a:solidFill>
                <a:latin typeface="Arial" pitchFamily="50"/>
                <a:ea typeface="ＭＳ Ｐゴシック" pitchFamily="2"/>
                <a:cs typeface="ＭＳ Ｐゴシック" pitchFamily="2"/>
              </a:rPr>
              <a:t>+ reward.toString() </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p:txBody>
      </p:sp>
      <p:sp>
        <p:nvSpPr>
          <p:cNvPr id="4" name="Text Box 4"/>
          <p:cNvSpPr/>
          <p:nvPr/>
        </p:nvSpPr>
        <p:spPr>
          <a:xfrm>
            <a:off x="4206240" y="2508840"/>
            <a:ext cx="4420079" cy="70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Audit all operations in the </a:t>
            </a:r>
            <a:r>
              <a:rPr lang="en-US" sz="2000" b="0" i="1" u="none" strike="noStrike" baseline="0">
                <a:ln>
                  <a:noFill/>
                </a:ln>
                <a:solidFill>
                  <a:srgbClr val="4D4D4D"/>
                </a:solidFill>
                <a:latin typeface="Arial" pitchFamily="50"/>
                <a:ea typeface="ＭＳ Ｐゴシック" pitchFamily="2"/>
                <a:cs typeface="ＭＳ Ｐゴシック" pitchFamily="2"/>
              </a:rPr>
              <a:t>service</a:t>
            </a:r>
            <a:br>
              <a:rPr lang="en-US" sz="2000" b="0" i="1" u="none" strike="noStrike" baseline="0">
                <a:ln>
                  <a:noFill/>
                </a:ln>
                <a:solidFill>
                  <a:srgbClr val="4D4D4D"/>
                </a:solidFill>
                <a:latin typeface="Arial" pitchFamily="50"/>
                <a:ea typeface="ＭＳ Ｐゴシック" pitchFamily="2"/>
                <a:cs typeface="ＭＳ Ｐゴシック" pitchFamily="2"/>
              </a:rPr>
            </a:br>
            <a:r>
              <a:rPr lang="en-US" sz="2000" b="0" i="0" u="none" strike="noStrike" baseline="0">
                <a:ln>
                  <a:noFill/>
                </a:ln>
                <a:solidFill>
                  <a:srgbClr val="4D4D4D"/>
                </a:solidFill>
                <a:latin typeface="Arial" pitchFamily="50"/>
                <a:ea typeface="ＭＳ Ｐゴシック" pitchFamily="2"/>
                <a:cs typeface="ＭＳ Ｐゴシック" pitchFamily="2"/>
              </a:rPr>
              <a:t>package that return a </a:t>
            </a:r>
            <a:r>
              <a:rPr lang="en-US" sz="2000" b="0" i="1" u="none" strike="noStrike" baseline="0">
                <a:ln>
                  <a:noFill/>
                </a:ln>
                <a:solidFill>
                  <a:srgbClr val="4D4D4D"/>
                </a:solidFill>
                <a:latin typeface="Arial" pitchFamily="50"/>
                <a:ea typeface="ＭＳ Ｐゴシック" pitchFamily="2"/>
                <a:cs typeface="ＭＳ Ｐゴシック" pitchFamily="2"/>
              </a:rPr>
              <a:t>Reward</a:t>
            </a:r>
            <a:r>
              <a:rPr lang="en-US" sz="2000" b="0" i="0" u="none" strike="noStrike" baseline="0">
                <a:ln>
                  <a:noFill/>
                </a:ln>
                <a:solidFill>
                  <a:srgbClr val="4D4D4D"/>
                </a:solidFill>
                <a:latin typeface="Arial" pitchFamily="50"/>
                <a:ea typeface="ＭＳ Ｐゴシック" pitchFamily="2"/>
                <a:cs typeface="ＭＳ Ｐゴシック" pitchFamily="2"/>
              </a:rPr>
              <a:t> object</a:t>
            </a:r>
          </a:p>
        </p:txBody>
      </p:sp>
      <p:sp>
        <p:nvSpPr>
          <p:cNvPr id="5" name="Text Placeholder 4"/>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Use </a:t>
            </a:r>
            <a:r>
              <a:rPr lang="en-US" i="1">
                <a:latin typeface="" pitchFamily="16"/>
              </a:rPr>
              <a:t>@AfterReturning</a:t>
            </a:r>
            <a:r>
              <a:rPr lang="en-US">
                <a:latin typeface="" pitchFamily="16"/>
              </a:rPr>
              <a:t> annotation with the </a:t>
            </a:r>
            <a:r>
              <a:rPr lang="en-US" i="1">
                <a:latin typeface="" pitchFamily="16"/>
              </a:rPr>
              <a:t>returning</a:t>
            </a:r>
            <a:r>
              <a:rPr lang="en-US">
                <a:latin typeface="" pitchFamily="16"/>
              </a:rPr>
              <a:t> attribute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name="Advice Types: After Throwin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Advice Types: After Throwing</a:t>
            </a:r>
          </a:p>
        </p:txBody>
      </p:sp>
      <p:sp>
        <p:nvSpPr>
          <p:cNvPr id="3" name="Line 21"/>
          <p:cNvSpPr/>
          <p:nvPr/>
        </p:nvSpPr>
        <p:spPr>
          <a:xfrm flipH="1">
            <a:off x="2410919" y="2204639"/>
            <a:ext cx="5041" cy="3382921"/>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Rectangle 97"/>
          <p:cNvSpPr/>
          <p:nvPr/>
        </p:nvSpPr>
        <p:spPr>
          <a:xfrm>
            <a:off x="2339640" y="2563560"/>
            <a:ext cx="14328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Rectangle 26"/>
          <p:cNvSpPr/>
          <p:nvPr/>
        </p:nvSpPr>
        <p:spPr>
          <a:xfrm>
            <a:off x="3202920" y="1844279"/>
            <a:ext cx="237672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AfterThrowingAdvice</a:t>
            </a:r>
          </a:p>
        </p:txBody>
      </p:sp>
      <p:sp>
        <p:nvSpPr>
          <p:cNvPr id="6" name="Rectangle 19"/>
          <p:cNvSpPr/>
          <p:nvPr/>
        </p:nvSpPr>
        <p:spPr>
          <a:xfrm>
            <a:off x="2050560" y="184427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Proxy</a:t>
            </a:r>
          </a:p>
        </p:txBody>
      </p:sp>
      <p:sp>
        <p:nvSpPr>
          <p:cNvPr id="7" name="Rectangle 34"/>
          <p:cNvSpPr/>
          <p:nvPr/>
        </p:nvSpPr>
        <p:spPr>
          <a:xfrm>
            <a:off x="6082920" y="184427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Target</a:t>
            </a:r>
          </a:p>
        </p:txBody>
      </p:sp>
      <p:sp>
        <p:nvSpPr>
          <p:cNvPr id="8" name="Straight Connector 7"/>
          <p:cNvSpPr/>
          <p:nvPr/>
        </p:nvSpPr>
        <p:spPr>
          <a:xfrm>
            <a:off x="2484000" y="4149360"/>
            <a:ext cx="18702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Straight Connector 8"/>
          <p:cNvSpPr/>
          <p:nvPr/>
        </p:nvSpPr>
        <p:spPr>
          <a:xfrm>
            <a:off x="2482560" y="2997000"/>
            <a:ext cx="4103639"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Straight Connector 9"/>
          <p:cNvSpPr/>
          <p:nvPr/>
        </p:nvSpPr>
        <p:spPr>
          <a:xfrm>
            <a:off x="1329840" y="2563560"/>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Straight Connector 10"/>
          <p:cNvSpPr/>
          <p:nvPr/>
        </p:nvSpPr>
        <p:spPr>
          <a:xfrm flipH="1">
            <a:off x="2482200" y="3572640"/>
            <a:ext cx="4103640" cy="0"/>
          </a:xfrm>
          <a:prstGeom prst="line">
            <a:avLst/>
          </a:prstGeom>
          <a:noFill/>
          <a:ln w="38160">
            <a:solidFill>
              <a:srgbClr val="FF0000"/>
            </a:solidFill>
            <a:custDash>
              <a:ds d="399057"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Straight Connector 11"/>
          <p:cNvSpPr/>
          <p:nvPr/>
        </p:nvSpPr>
        <p:spPr>
          <a:xfrm flipH="1">
            <a:off x="1329480" y="515592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Line 21"/>
          <p:cNvSpPr/>
          <p:nvPr/>
        </p:nvSpPr>
        <p:spPr>
          <a:xfrm flipH="1">
            <a:off x="4422240" y="2276280"/>
            <a:ext cx="5039"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4" name="Rectangle 96"/>
          <p:cNvSpPr/>
          <p:nvPr/>
        </p:nvSpPr>
        <p:spPr>
          <a:xfrm>
            <a:off x="4354200" y="4111200"/>
            <a:ext cx="144360" cy="470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Line 21"/>
          <p:cNvSpPr/>
          <p:nvPr/>
        </p:nvSpPr>
        <p:spPr>
          <a:xfrm flipH="1">
            <a:off x="6654239" y="2277719"/>
            <a:ext cx="4681"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Rectangle 97"/>
          <p:cNvSpPr/>
          <p:nvPr/>
        </p:nvSpPr>
        <p:spPr>
          <a:xfrm>
            <a:off x="6585840" y="2997000"/>
            <a:ext cx="144360" cy="57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Straight Connector 16"/>
          <p:cNvSpPr/>
          <p:nvPr/>
        </p:nvSpPr>
        <p:spPr>
          <a:xfrm flipH="1">
            <a:off x="2482200" y="4581000"/>
            <a:ext cx="1871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8" name="Freeform 17"/>
          <p:cNvSpPr/>
          <p:nvPr/>
        </p:nvSpPr>
        <p:spPr>
          <a:xfrm>
            <a:off x="5293800" y="3212640"/>
            <a:ext cx="12733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1" i="0" u="none" strike="noStrike" baseline="0">
                <a:ln>
                  <a:noFill/>
                </a:ln>
                <a:solidFill>
                  <a:srgbClr val="FF0000"/>
                </a:solidFill>
                <a:latin typeface="Arial" pitchFamily="50"/>
                <a:ea typeface="ＭＳ Ｐゴシック" pitchFamily="2"/>
                <a:cs typeface="ＭＳ Ｐゴシック" pitchFamily="2"/>
              </a:rPr>
              <a:t>Exception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name="Example: After Throwing Advice">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5120"/>
            <a:ext cx="8229600" cy="581400"/>
          </a:xfrm>
        </p:spPr>
        <p:txBody>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After Throwing Advice - Example</a:t>
            </a:r>
          </a:p>
        </p:txBody>
      </p:sp>
      <p:sp>
        <p:nvSpPr>
          <p:cNvPr id="3" name="Rectangle 4"/>
          <p:cNvSpPr/>
          <p:nvPr/>
        </p:nvSpPr>
        <p:spPr>
          <a:xfrm>
            <a:off x="431280" y="3510720"/>
            <a:ext cx="8331480" cy="213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GB" sz="2000" b="0" i="0" u="none" strike="noStrike" baseline="0">
              <a:ln>
                <a:noFill/>
              </a:ln>
              <a:solidFill>
                <a:srgbClr val="646464"/>
              </a:solidFill>
              <a:latin typeface="Arial" pitchFamily="50"/>
              <a:ea typeface="ＭＳ Ｐゴシック" pitchFamily="2"/>
              <a:cs typeface="ＭＳ Ｐゴシック" pitchFamily="2"/>
            </a:endParaRP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646464"/>
                </a:solidFill>
                <a:latin typeface="Arial" pitchFamily="50"/>
                <a:ea typeface="ＭＳ Ｐゴシック" pitchFamily="2"/>
                <a:cs typeface="ＭＳ Ｐゴシック" pitchFamily="2"/>
              </a:rPr>
              <a:t>@AfterThrowing</a:t>
            </a:r>
            <a:r>
              <a:rPr lang="en-GB" sz="2000" b="0" i="0" u="none" strike="noStrike" baseline="0">
                <a:ln>
                  <a:noFill/>
                </a:ln>
                <a:solidFill>
                  <a:srgbClr val="4D4D4D"/>
                </a:solidFill>
                <a:latin typeface="Arial" pitchFamily="50"/>
                <a:ea typeface="ＭＳ Ｐゴシック" pitchFamily="2"/>
                <a:cs typeface="ＭＳ Ｐゴシック" pitchFamily="2"/>
              </a:rPr>
              <a:t>(value=</a:t>
            </a:r>
            <a:r>
              <a:rPr lang="en-GB" sz="2000" b="0" i="0" u="none" strike="noStrike" baseline="0">
                <a:ln>
                  <a:noFill/>
                </a:ln>
                <a:solidFill>
                  <a:srgbClr val="0000C0"/>
                </a:solidFill>
                <a:latin typeface="Arial" pitchFamily="50"/>
                <a:ea typeface="ＭＳ Ｐゴシック" pitchFamily="2"/>
                <a:cs typeface="ＭＳ Ｐゴシック" pitchFamily="2"/>
              </a:rPr>
              <a:t>“</a:t>
            </a:r>
            <a:r>
              <a:rPr lang="en-US" sz="2000" b="0" i="0" u="none" strike="noStrike" baseline="0">
                <a:ln>
                  <a:noFill/>
                </a:ln>
                <a:solidFill>
                  <a:srgbClr val="0000C0"/>
                </a:solidFill>
                <a:latin typeface="Arial" pitchFamily="50"/>
                <a:ea typeface="ＭＳ Ｐゴシック" pitchFamily="2"/>
                <a:cs typeface="ＭＳ Ｐゴシック" pitchFamily="2"/>
              </a:rPr>
              <a:t>execution(* *..Repository.*(..))</a:t>
            </a:r>
            <a:r>
              <a:rPr lang="en-GB" sz="2000" b="0" i="0" u="none" strike="noStrike" baseline="0">
                <a:ln>
                  <a:noFill/>
                </a:ln>
                <a:solidFill>
                  <a:srgbClr val="0000C0"/>
                </a:solidFill>
                <a:latin typeface="Arial" pitchFamily="50"/>
                <a:ea typeface="ＭＳ Ｐゴシック" pitchFamily="2"/>
                <a:cs typeface="ＭＳ Ｐゴシック" pitchFamily="2"/>
              </a:rPr>
              <a:t>”</a:t>
            </a:r>
            <a:r>
              <a:rPr lang="en-GB" sz="2000" b="0" i="0" u="none" strike="noStrike" baseline="0">
                <a:ln>
                  <a:noFill/>
                </a:ln>
                <a:solidFill>
                  <a:srgbClr val="4D4D4D"/>
                </a:solidFill>
                <a:latin typeface="Arial" pitchFamily="50"/>
                <a:ea typeface="ＭＳ Ｐゴシック" pitchFamily="2"/>
                <a:cs typeface="ＭＳ Ｐゴシック" pitchFamily="2"/>
              </a:rPr>
              <a:t>, throwing=</a:t>
            </a:r>
            <a:r>
              <a:rPr lang="en-GB" sz="2000" b="0" i="0" u="none" strike="noStrike" baseline="0">
                <a:ln>
                  <a:noFill/>
                </a:ln>
                <a:solidFill>
                  <a:srgbClr val="0000C0"/>
                </a:solidFill>
                <a:latin typeface="Arial" pitchFamily="50"/>
                <a:ea typeface="ＭＳ Ｐゴシック" pitchFamily="2"/>
                <a:cs typeface="ＭＳ Ｐゴシック" pitchFamily="2"/>
              </a:rPr>
              <a:t>“e”</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7F0055"/>
                </a:solidFill>
                <a:latin typeface="Arial" pitchFamily="50"/>
                <a:ea typeface="ＭＳ Ｐゴシック" pitchFamily="2"/>
                <a:cs typeface="ＭＳ Ｐゴシック" pitchFamily="2"/>
              </a:rPr>
              <a:t>public void</a:t>
            </a:r>
            <a:r>
              <a:rPr lang="en-GB" sz="2000" b="0" i="0" u="none" strike="noStrike" baseline="0">
                <a:ln>
                  <a:noFill/>
                </a:ln>
                <a:solidFill>
                  <a:srgbClr val="4D4D4D"/>
                </a:solidFill>
                <a:latin typeface="Arial" pitchFamily="50"/>
                <a:ea typeface="ＭＳ Ｐゴシック" pitchFamily="2"/>
                <a:cs typeface="ＭＳ Ｐゴシック" pitchFamily="2"/>
              </a:rPr>
              <a:t> </a:t>
            </a:r>
            <a:r>
              <a:rPr lang="en-US" sz="2000" b="0" i="0" u="none" strike="noStrike" baseline="0">
                <a:ln>
                  <a:noFill/>
                </a:ln>
                <a:solidFill>
                  <a:srgbClr val="4D4D4D"/>
                </a:solidFill>
                <a:latin typeface="Arial" pitchFamily="50"/>
                <a:ea typeface="ＭＳ Ｐゴシック" pitchFamily="2"/>
                <a:cs typeface="ＭＳ Ｐゴシック" pitchFamily="2"/>
              </a:rPr>
              <a:t>report(JoinPoint jp, DataAccess</a:t>
            </a:r>
            <a:r>
              <a:rPr lang="en-GB" sz="2000" b="0" i="0" u="none" strike="noStrike" baseline="0">
                <a:ln>
                  <a:noFill/>
                </a:ln>
                <a:solidFill>
                  <a:srgbClr val="4D4D4D"/>
                </a:solidFill>
                <a:latin typeface="Arial" pitchFamily="50"/>
                <a:ea typeface="ＭＳ Ｐゴシック" pitchFamily="2"/>
                <a:cs typeface="ＭＳ Ｐゴシック" pitchFamily="2"/>
              </a:rPr>
              <a:t>Exception e</a:t>
            </a:r>
            <a:r>
              <a:rPr lang="en-US" sz="2000" b="0" i="0" u="none" strike="noStrike" baseline="0">
                <a:ln>
                  <a:noFill/>
                </a:ln>
                <a:solidFill>
                  <a:srgbClr val="4D4D4D"/>
                </a:solidFill>
                <a:latin typeface="Arial" pitchFamily="50"/>
                <a:ea typeface="ＭＳ Ｐゴシック" pitchFamily="2"/>
                <a:cs typeface="ＭＳ Ｐゴシック" pitchFamily="2"/>
              </a:rPr>
              <a:t>)</a:t>
            </a:r>
            <a:r>
              <a:rPr lang="en-GB" sz="2000" b="0" i="0" u="none" strike="noStrike" baseline="0">
                <a:ln>
                  <a:noFill/>
                </a:ln>
                <a:solidFill>
                  <a:srgbClr val="4D4D4D"/>
                </a:solidFill>
                <a:latin typeface="Arial" pitchFamily="50"/>
                <a:ea typeface="ＭＳ Ｐゴシック" pitchFamily="2"/>
                <a:cs typeface="ＭＳ Ｐゴシック" pitchFamily="2"/>
              </a:rPr>
              <a:t> {</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0000C0"/>
                </a:solidFill>
                <a:latin typeface="Arial" pitchFamily="50"/>
                <a:ea typeface="ＭＳ Ｐゴシック" pitchFamily="2"/>
                <a:cs typeface="ＭＳ Ｐゴシック" pitchFamily="2"/>
              </a:rPr>
              <a:t>mailService</a:t>
            </a:r>
            <a:r>
              <a:rPr lang="en-GB" sz="2000" b="0" i="0" u="none" strike="noStrike" baseline="0">
                <a:ln>
                  <a:noFill/>
                </a:ln>
                <a:solidFill>
                  <a:srgbClr val="4D4D4D"/>
                </a:solidFill>
                <a:latin typeface="Arial" pitchFamily="50"/>
                <a:ea typeface="ＭＳ Ｐゴシック" pitchFamily="2"/>
                <a:cs typeface="ＭＳ Ｐゴシック" pitchFamily="2"/>
              </a:rPr>
              <a:t>.emailFailure(“Exception in repository”, jp, e);</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a:t>
            </a:r>
          </a:p>
        </p:txBody>
      </p:sp>
      <p:sp>
        <p:nvSpPr>
          <p:cNvPr id="4" name="Text Box 5"/>
          <p:cNvSpPr/>
          <p:nvPr/>
        </p:nvSpPr>
        <p:spPr>
          <a:xfrm>
            <a:off x="2870640" y="3144959"/>
            <a:ext cx="6035040" cy="70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Send an email every time a Repository class throws an exception of type DataAccessException</a:t>
            </a:r>
          </a:p>
        </p:txBody>
      </p:sp>
      <p:sp>
        <p:nvSpPr>
          <p:cNvPr id="5" name="Text Placeholder 4"/>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Use </a:t>
            </a:r>
            <a:r>
              <a:rPr lang="en-US" i="1">
                <a:latin typeface="" pitchFamily="16"/>
              </a:rPr>
              <a:t>@AfterThrowing</a:t>
            </a:r>
            <a:r>
              <a:rPr lang="en-US">
                <a:latin typeface="" pitchFamily="16"/>
              </a:rPr>
              <a:t> annotation with the </a:t>
            </a:r>
            <a:r>
              <a:rPr lang="en-US" i="1">
                <a:latin typeface="" pitchFamily="16"/>
              </a:rPr>
              <a:t>throwing</a:t>
            </a:r>
            <a:r>
              <a:rPr lang="en-US">
                <a:latin typeface="" pitchFamily="16"/>
              </a:rPr>
              <a:t> attribute</a:t>
            </a:r>
          </a:p>
          <a:p>
            <a:pPr lvl="1"/>
            <a:r>
              <a:rPr lang="en-US">
                <a:latin typeface="" pitchFamily="16"/>
              </a:rPr>
              <a:t>Only invokes advice if the right exception type is thrown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After Throwing Advice - Propagation</a:t>
            </a:r>
          </a:p>
        </p:txBody>
      </p:sp>
      <p:sp>
        <p:nvSpPr>
          <p:cNvPr id="3" name="Rectangle 4"/>
          <p:cNvSpPr/>
          <p:nvPr/>
        </p:nvSpPr>
        <p:spPr>
          <a:xfrm>
            <a:off x="431280" y="2994120"/>
            <a:ext cx="8331480" cy="1940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646464"/>
                </a:solidFill>
                <a:latin typeface="Arial" pitchFamily="50"/>
                <a:ea typeface="ＭＳ Ｐゴシック" pitchFamily="2"/>
                <a:cs typeface="ＭＳ Ｐゴシック" pitchFamily="2"/>
              </a:rPr>
              <a:t>@AfterThrowing</a:t>
            </a:r>
            <a:r>
              <a:rPr lang="en-GB" sz="2000" b="0" i="0" u="none" strike="noStrike" baseline="0">
                <a:ln>
                  <a:noFill/>
                </a:ln>
                <a:solidFill>
                  <a:srgbClr val="4D4D4D"/>
                </a:solidFill>
                <a:latin typeface="Arial" pitchFamily="50"/>
                <a:ea typeface="ＭＳ Ｐゴシック" pitchFamily="2"/>
                <a:cs typeface="ＭＳ Ｐゴシック" pitchFamily="2"/>
              </a:rPr>
              <a:t>(value=</a:t>
            </a:r>
            <a:r>
              <a:rPr lang="en-GB" sz="2000" b="0" i="0" u="none" strike="noStrike" baseline="0">
                <a:ln>
                  <a:noFill/>
                </a:ln>
                <a:solidFill>
                  <a:srgbClr val="0000C0"/>
                </a:solidFill>
                <a:latin typeface="Arial" pitchFamily="50"/>
                <a:ea typeface="ＭＳ Ｐゴシック" pitchFamily="2"/>
                <a:cs typeface="ＭＳ Ｐゴシック" pitchFamily="2"/>
              </a:rPr>
              <a:t>“</a:t>
            </a:r>
            <a:r>
              <a:rPr lang="en-US" sz="2000" b="0" i="0" u="none" strike="noStrike" baseline="0">
                <a:ln>
                  <a:noFill/>
                </a:ln>
                <a:solidFill>
                  <a:srgbClr val="0000C0"/>
                </a:solidFill>
                <a:latin typeface="Arial" pitchFamily="50"/>
                <a:ea typeface="ＭＳ Ｐゴシック" pitchFamily="2"/>
                <a:cs typeface="ＭＳ Ｐゴシック" pitchFamily="2"/>
              </a:rPr>
              <a:t>execution(* *..Repository.*(..))</a:t>
            </a:r>
            <a:r>
              <a:rPr lang="en-GB" sz="2000" b="0" i="0" u="none" strike="noStrike" baseline="0">
                <a:ln>
                  <a:noFill/>
                </a:ln>
                <a:solidFill>
                  <a:srgbClr val="0000C0"/>
                </a:solidFill>
                <a:latin typeface="Arial" pitchFamily="50"/>
                <a:ea typeface="ＭＳ Ｐゴシック" pitchFamily="2"/>
                <a:cs typeface="ＭＳ Ｐゴシック" pitchFamily="2"/>
              </a:rPr>
              <a:t>”</a:t>
            </a:r>
            <a:r>
              <a:rPr lang="en-GB" sz="2000" b="0" i="0" u="none" strike="noStrike" baseline="0">
                <a:ln>
                  <a:noFill/>
                </a:ln>
                <a:solidFill>
                  <a:srgbClr val="4D4D4D"/>
                </a:solidFill>
                <a:latin typeface="Arial" pitchFamily="50"/>
                <a:ea typeface="ＭＳ Ｐゴシック" pitchFamily="2"/>
                <a:cs typeface="ＭＳ Ｐゴシック" pitchFamily="2"/>
              </a:rPr>
              <a:t>, throwing=</a:t>
            </a:r>
            <a:r>
              <a:rPr lang="en-GB" sz="2000" b="0" i="0" u="none" strike="noStrike" baseline="0">
                <a:ln>
                  <a:noFill/>
                </a:ln>
                <a:solidFill>
                  <a:srgbClr val="0000C0"/>
                </a:solidFill>
                <a:latin typeface="Arial" pitchFamily="50"/>
                <a:ea typeface="ＭＳ Ｐゴシック" pitchFamily="2"/>
                <a:cs typeface="ＭＳ Ｐゴシック" pitchFamily="2"/>
              </a:rPr>
              <a:t>“e”</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7F0055"/>
                </a:solidFill>
                <a:latin typeface="Arial" pitchFamily="50"/>
                <a:ea typeface="ＭＳ Ｐゴシック" pitchFamily="2"/>
                <a:cs typeface="ＭＳ Ｐゴシック" pitchFamily="2"/>
              </a:rPr>
              <a:t>public void</a:t>
            </a:r>
            <a:r>
              <a:rPr lang="en-GB" sz="2000" b="0" i="0" u="none" strike="noStrike" baseline="0">
                <a:ln>
                  <a:noFill/>
                </a:ln>
                <a:solidFill>
                  <a:srgbClr val="4D4D4D"/>
                </a:solidFill>
                <a:latin typeface="Arial" pitchFamily="50"/>
                <a:ea typeface="ＭＳ Ｐゴシック" pitchFamily="2"/>
                <a:cs typeface="ＭＳ Ｐゴシック" pitchFamily="2"/>
              </a:rPr>
              <a:t> </a:t>
            </a:r>
            <a:r>
              <a:rPr lang="en-US" sz="2000" b="0" i="0" u="none" strike="noStrike" baseline="0">
                <a:ln>
                  <a:noFill/>
                </a:ln>
                <a:solidFill>
                  <a:srgbClr val="4D4D4D"/>
                </a:solidFill>
                <a:latin typeface="Arial" pitchFamily="50"/>
                <a:ea typeface="ＭＳ Ｐゴシック" pitchFamily="2"/>
                <a:cs typeface="ＭＳ Ｐゴシック" pitchFamily="2"/>
              </a:rPr>
              <a:t>report(JoinPoint jp, DataAccess</a:t>
            </a:r>
            <a:r>
              <a:rPr lang="en-GB" sz="2000" b="0" i="0" u="none" strike="noStrike" baseline="0">
                <a:ln>
                  <a:noFill/>
                </a:ln>
                <a:solidFill>
                  <a:srgbClr val="4D4D4D"/>
                </a:solidFill>
                <a:latin typeface="Arial" pitchFamily="50"/>
                <a:ea typeface="ＭＳ Ｐゴシック" pitchFamily="2"/>
                <a:cs typeface="ＭＳ Ｐゴシック" pitchFamily="2"/>
              </a:rPr>
              <a:t>Exception e</a:t>
            </a:r>
            <a:r>
              <a:rPr lang="en-US" sz="2000" b="0" i="0" u="none" strike="noStrike" baseline="0">
                <a:ln>
                  <a:noFill/>
                </a:ln>
                <a:solidFill>
                  <a:srgbClr val="4D4D4D"/>
                </a:solidFill>
                <a:latin typeface="Arial" pitchFamily="50"/>
                <a:ea typeface="ＭＳ Ｐゴシック" pitchFamily="2"/>
                <a:cs typeface="ＭＳ Ｐゴシック" pitchFamily="2"/>
              </a:rPr>
              <a:t>)</a:t>
            </a:r>
            <a:r>
              <a:rPr lang="en-GB" sz="2000" b="0" i="0" u="none" strike="noStrike" baseline="0">
                <a:ln>
                  <a:noFill/>
                </a:ln>
                <a:solidFill>
                  <a:srgbClr val="4D4D4D"/>
                </a:solidFill>
                <a:latin typeface="Arial" pitchFamily="50"/>
                <a:ea typeface="ＭＳ Ｐゴシック" pitchFamily="2"/>
                <a:cs typeface="ＭＳ Ｐゴシック" pitchFamily="2"/>
              </a:rPr>
              <a:t> {</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0000C0"/>
                </a:solidFill>
                <a:latin typeface="Arial" pitchFamily="50"/>
                <a:ea typeface="ＭＳ Ｐゴシック" pitchFamily="2"/>
                <a:cs typeface="ＭＳ Ｐゴシック" pitchFamily="2"/>
              </a:rPr>
              <a:t>mailService</a:t>
            </a:r>
            <a:r>
              <a:rPr lang="en-GB" sz="2000" b="0" i="0" u="none" strike="noStrike" baseline="0">
                <a:ln>
                  <a:noFill/>
                </a:ln>
                <a:solidFill>
                  <a:srgbClr val="4D4D4D"/>
                </a:solidFill>
                <a:latin typeface="Arial" pitchFamily="50"/>
                <a:ea typeface="ＭＳ Ｐゴシック" pitchFamily="2"/>
                <a:cs typeface="ＭＳ Ｐゴシック" pitchFamily="2"/>
              </a:rPr>
              <a:t>.emailFailure(“Exception in repository”, jp, e);</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993366"/>
                </a:solidFill>
                <a:latin typeface="Arial" pitchFamily="50"/>
                <a:ea typeface="ＭＳ Ｐゴシック" pitchFamily="2"/>
                <a:cs typeface="ＭＳ Ｐゴシック" pitchFamily="2"/>
              </a:rPr>
              <a:t>throw</a:t>
            </a:r>
            <a:r>
              <a:rPr lang="en-GB" sz="2000" b="0" i="0" u="none" strike="noStrike" baseline="0">
                <a:ln>
                  <a:noFill/>
                </a:ln>
                <a:solidFill>
                  <a:srgbClr val="4D4D4D"/>
                </a:solidFill>
                <a:latin typeface="Arial" pitchFamily="50"/>
                <a:ea typeface="ＭＳ Ｐゴシック" pitchFamily="2"/>
                <a:cs typeface="ＭＳ Ｐゴシック" pitchFamily="2"/>
              </a:rPr>
              <a:t> new RewardsException(e);</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a:t>
            </a:r>
          </a:p>
        </p:txBody>
      </p:sp>
      <p:sp>
        <p:nvSpPr>
          <p:cNvPr id="4" name="Text Placeholder 3"/>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The @AfterThrowing advice will not stop the exception from propagating</a:t>
            </a:r>
          </a:p>
          <a:p>
            <a:pPr lvl="1"/>
            <a:r>
              <a:rPr lang="en-US" sz="2000">
                <a:latin typeface="Arial" pitchFamily="50"/>
              </a:rPr>
              <a:t>However it can throw a different type of exception</a:t>
            </a:r>
          </a:p>
        </p:txBody>
      </p:sp>
      <p:grpSp>
        <p:nvGrpSpPr>
          <p:cNvPr id="5" name="Group 4"/>
          <p:cNvGrpSpPr/>
          <p:nvPr/>
        </p:nvGrpSpPr>
        <p:grpSpPr>
          <a:xfrm>
            <a:off x="376560" y="5330880"/>
            <a:ext cx="8445240" cy="711360"/>
            <a:chOff x="376560" y="5330880"/>
            <a:chExt cx="8445240" cy="711360"/>
          </a:xfrm>
        </p:grpSpPr>
        <p:sp>
          <p:nvSpPr>
            <p:cNvPr id="6" name="Freeform 5"/>
            <p:cNvSpPr/>
            <p:nvPr/>
          </p:nvSpPr>
          <p:spPr>
            <a:xfrm>
              <a:off x="376560" y="5330880"/>
              <a:ext cx="8445240" cy="711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FF"/>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pic>
          <p:nvPicPr>
            <p:cNvPr id="7" name=""/>
            <p:cNvPicPr>
              <a:picLocks noChangeAspect="1"/>
            </p:cNvPicPr>
            <p:nvPr/>
          </p:nvPicPr>
          <p:blipFill>
            <a:blip r:embed="rId3">
              <a:lum/>
              <a:alphaModFix/>
            </a:blip>
            <a:srcRect/>
            <a:stretch>
              <a:fillRect/>
            </a:stretch>
          </p:blipFill>
          <p:spPr>
            <a:xfrm>
              <a:off x="632520" y="5450040"/>
              <a:ext cx="432359" cy="431640"/>
            </a:xfrm>
            <a:prstGeom prst="rect">
              <a:avLst/>
            </a:prstGeom>
            <a:noFill/>
            <a:ln>
              <a:noFill/>
            </a:ln>
          </p:spPr>
        </p:pic>
        <p:sp>
          <p:nvSpPr>
            <p:cNvPr id="8" name="TextBox 7"/>
            <p:cNvSpPr txBox="1"/>
            <p:nvPr/>
          </p:nvSpPr>
          <p:spPr>
            <a:xfrm>
              <a:off x="1241280" y="5375160"/>
              <a:ext cx="7498080" cy="667080"/>
            </a:xfrm>
            <a:prstGeom prst="rect">
              <a:avLst/>
            </a:prstGeom>
            <a:noFill/>
            <a:ln>
              <a:noFill/>
            </a:ln>
          </p:spPr>
          <p:txBody>
            <a:bodyPr vert="horz" wrap="none" lIns="90000" tIns="45000" rIns="90000" bIns="45000" anchorCtr="0" compatLnSpc="1"/>
            <a:lstStyle/>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2"/>
                  <a:cs typeface="ＭＳ Ｐゴシック" pitchFamily="2"/>
                </a:rPr>
                <a:t>If you wish to stop the exception from propagating any further, you can 	</a:t>
              </a:r>
            </a:p>
            <a:p>
              <a:pPr marL="342720" marR="0" lvl="0" indent="-342720" algn="l" rtl="0" hangingPunct="1">
                <a:lnSpc>
                  <a:spcPct val="100000"/>
                </a:lnSpc>
                <a:spcBef>
                  <a:spcPts val="0"/>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US" sz="1800" b="0" i="0" u="none" strike="noStrike" baseline="0">
                  <a:ln>
                    <a:noFill/>
                  </a:ln>
                  <a:solidFill>
                    <a:srgbClr val="4D4D4D"/>
                  </a:solidFill>
                  <a:latin typeface="Arial" pitchFamily="34"/>
                  <a:ea typeface="ＭＳ Ｐゴシック" pitchFamily="2"/>
                  <a:cs typeface="ＭＳ Ｐゴシック" pitchFamily="2"/>
                </a:rPr>
                <a:t>use an @Around advice (see later)</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name="Advice Types: After">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Advice Types: After</a:t>
            </a:r>
          </a:p>
        </p:txBody>
      </p:sp>
      <p:sp>
        <p:nvSpPr>
          <p:cNvPr id="3" name="Line 21"/>
          <p:cNvSpPr/>
          <p:nvPr/>
        </p:nvSpPr>
        <p:spPr>
          <a:xfrm flipH="1">
            <a:off x="2410919" y="2204639"/>
            <a:ext cx="5041" cy="3382921"/>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Rectangle 97"/>
          <p:cNvSpPr/>
          <p:nvPr/>
        </p:nvSpPr>
        <p:spPr>
          <a:xfrm>
            <a:off x="2339640" y="2563560"/>
            <a:ext cx="14328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Rectangle 26"/>
          <p:cNvSpPr/>
          <p:nvPr/>
        </p:nvSpPr>
        <p:spPr>
          <a:xfrm>
            <a:off x="3634920" y="1844279"/>
            <a:ext cx="158436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AfterAdvice</a:t>
            </a:r>
          </a:p>
        </p:txBody>
      </p:sp>
      <p:sp>
        <p:nvSpPr>
          <p:cNvPr id="6" name="Rectangle 19"/>
          <p:cNvSpPr/>
          <p:nvPr/>
        </p:nvSpPr>
        <p:spPr>
          <a:xfrm>
            <a:off x="2050560" y="184427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Proxy</a:t>
            </a:r>
          </a:p>
        </p:txBody>
      </p:sp>
      <p:sp>
        <p:nvSpPr>
          <p:cNvPr id="7" name="Rectangle 34"/>
          <p:cNvSpPr/>
          <p:nvPr/>
        </p:nvSpPr>
        <p:spPr>
          <a:xfrm>
            <a:off x="6082920" y="184427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Target</a:t>
            </a:r>
          </a:p>
        </p:txBody>
      </p:sp>
      <p:sp>
        <p:nvSpPr>
          <p:cNvPr id="8" name="Straight Connector 7"/>
          <p:cNvSpPr/>
          <p:nvPr/>
        </p:nvSpPr>
        <p:spPr>
          <a:xfrm>
            <a:off x="2484000" y="4149360"/>
            <a:ext cx="187164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Straight Connector 8"/>
          <p:cNvSpPr/>
          <p:nvPr/>
        </p:nvSpPr>
        <p:spPr>
          <a:xfrm>
            <a:off x="2482560" y="2997000"/>
            <a:ext cx="4103639"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Straight Connector 9"/>
          <p:cNvSpPr/>
          <p:nvPr/>
        </p:nvSpPr>
        <p:spPr>
          <a:xfrm>
            <a:off x="1329840" y="2563560"/>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Straight Connector 10"/>
          <p:cNvSpPr/>
          <p:nvPr/>
        </p:nvSpPr>
        <p:spPr>
          <a:xfrm flipH="1">
            <a:off x="2482200" y="3573000"/>
            <a:ext cx="4103640" cy="0"/>
          </a:xfrm>
          <a:prstGeom prst="line">
            <a:avLst/>
          </a:prstGeom>
          <a:noFill/>
          <a:ln w="12600">
            <a:solidFill>
              <a:srgbClr val="000000"/>
            </a:solidFill>
            <a:custDash>
              <a:ds d="402857"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Straight Connector 11"/>
          <p:cNvSpPr/>
          <p:nvPr/>
        </p:nvSpPr>
        <p:spPr>
          <a:xfrm flipH="1">
            <a:off x="1329480" y="515592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Line 21"/>
          <p:cNvSpPr/>
          <p:nvPr/>
        </p:nvSpPr>
        <p:spPr>
          <a:xfrm flipH="1">
            <a:off x="4422240" y="2276280"/>
            <a:ext cx="5039"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4" name="Rectangle 96"/>
          <p:cNvSpPr/>
          <p:nvPr/>
        </p:nvSpPr>
        <p:spPr>
          <a:xfrm>
            <a:off x="4354200" y="4111200"/>
            <a:ext cx="144360" cy="470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Line 21"/>
          <p:cNvSpPr/>
          <p:nvPr/>
        </p:nvSpPr>
        <p:spPr>
          <a:xfrm flipH="1">
            <a:off x="6654239" y="2277719"/>
            <a:ext cx="4681"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Rectangle 97"/>
          <p:cNvSpPr/>
          <p:nvPr/>
        </p:nvSpPr>
        <p:spPr>
          <a:xfrm>
            <a:off x="6585840" y="2997000"/>
            <a:ext cx="144360" cy="57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Straight Connector 16"/>
          <p:cNvSpPr/>
          <p:nvPr/>
        </p:nvSpPr>
        <p:spPr>
          <a:xfrm flipH="1">
            <a:off x="2482560" y="4581000"/>
            <a:ext cx="1944719"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8" name="Freeform 17"/>
          <p:cNvSpPr/>
          <p:nvPr/>
        </p:nvSpPr>
        <p:spPr>
          <a:xfrm>
            <a:off x="2988360" y="3212640"/>
            <a:ext cx="328032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Successful return </a:t>
            </a:r>
            <a:r>
              <a:rPr lang="en-US" sz="1800" b="0" i="1" u="none" strike="noStrike" baseline="0">
                <a:ln>
                  <a:noFill/>
                </a:ln>
                <a:solidFill>
                  <a:srgbClr val="4D4D4D"/>
                </a:solidFill>
                <a:latin typeface="Arial" pitchFamily="50"/>
                <a:ea typeface="ＭＳ Ｐゴシック" pitchFamily="2"/>
                <a:cs typeface="ＭＳ Ｐゴシック" pitchFamily="2"/>
              </a:rPr>
              <a:t>or</a:t>
            </a:r>
            <a:r>
              <a:rPr lang="en-US" sz="1800" b="0" i="0" u="none" strike="noStrike" baseline="0">
                <a:ln>
                  <a:noFill/>
                </a:ln>
                <a:solidFill>
                  <a:srgbClr val="4D4D4D"/>
                </a:solidFill>
                <a:latin typeface="Arial" pitchFamily="50"/>
                <a:ea typeface="ＭＳ Ｐゴシック" pitchFamily="2"/>
                <a:cs typeface="ＭＳ Ｐゴシック" pitchFamily="2"/>
              </a:rPr>
              <a:t> Exception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After Advice Example</a:t>
            </a:r>
          </a:p>
        </p:txBody>
      </p:sp>
      <p:sp>
        <p:nvSpPr>
          <p:cNvPr id="3" name="Text Placeholder 2"/>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Use </a:t>
            </a:r>
            <a:r>
              <a:rPr lang="en-US" i="1">
                <a:latin typeface="" pitchFamily="16"/>
              </a:rPr>
              <a:t>@After</a:t>
            </a:r>
            <a:r>
              <a:rPr lang="en-US">
                <a:latin typeface="" pitchFamily="16"/>
              </a:rPr>
              <a:t> annotation</a:t>
            </a:r>
          </a:p>
          <a:p>
            <a:pPr lvl="1"/>
            <a:r>
              <a:rPr lang="en-US">
                <a:latin typeface="" pitchFamily="16"/>
              </a:rPr>
              <a:t>Called regardless of whether an exception has been thrown by the target or not</a:t>
            </a:r>
          </a:p>
        </p:txBody>
      </p:sp>
      <p:sp>
        <p:nvSpPr>
          <p:cNvPr id="4" name="Text Placeholder 3"/>
          <p:cNvSpPr txBox="1">
            <a:spLocks noGrp="1"/>
          </p:cNvSpPr>
          <p:nvPr>
            <p:ph type="body" idx="4294967295"/>
          </p:nvPr>
        </p:nvSpPr>
        <p:spPr>
          <a:xfrm>
            <a:off x="685799" y="2930399"/>
            <a:ext cx="7772400" cy="2853360"/>
          </a:xfrm>
          <a:solidFill>
            <a:srgbClr val="FFFFCC"/>
          </a:solidFill>
          <a:ln w="6480">
            <a:solidFill>
              <a:srgbClr val="000000"/>
            </a:solidFill>
            <a:prstDash val="solid"/>
            <a:miter/>
          </a:ln>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80000"/>
              </a:lnSpc>
              <a:spcBef>
                <a:spcPts val="499"/>
              </a:spcBef>
              <a:buNone/>
            </a:pPr>
            <a:r>
              <a:rPr lang="en-GB" sz="2000">
                <a:solidFill>
                  <a:srgbClr val="646464"/>
                </a:solidFill>
                <a:latin typeface="Arial" pitchFamily="50"/>
              </a:rPr>
              <a:t>@Aspect</a:t>
            </a:r>
          </a:p>
          <a:p>
            <a:pPr lvl="0">
              <a:lnSpc>
                <a:spcPct val="80000"/>
              </a:lnSpc>
              <a:spcBef>
                <a:spcPts val="499"/>
              </a:spcBef>
              <a:buNone/>
            </a:pPr>
            <a:r>
              <a:rPr lang="en-GB" sz="2000">
                <a:solidFill>
                  <a:srgbClr val="7F0055"/>
                </a:solidFill>
                <a:latin typeface="Arial" pitchFamily="50"/>
              </a:rPr>
              <a:t>public class</a:t>
            </a:r>
            <a:r>
              <a:rPr lang="en-GB" sz="2000">
                <a:latin typeface="Arial" pitchFamily="50"/>
              </a:rPr>
              <a:t> PropertyChangeTracker {</a:t>
            </a:r>
          </a:p>
          <a:p>
            <a:pPr lvl="0">
              <a:lnSpc>
                <a:spcPct val="80000"/>
              </a:lnSpc>
              <a:spcBef>
                <a:spcPts val="499"/>
              </a:spcBef>
              <a:buNone/>
            </a:pPr>
            <a:r>
              <a:rPr lang="en-GB" sz="2000">
                <a:solidFill>
                  <a:srgbClr val="7F0055"/>
                </a:solidFill>
                <a:latin typeface="Arial" pitchFamily="50"/>
              </a:rPr>
              <a:t>    private</a:t>
            </a:r>
            <a:r>
              <a:rPr lang="en-GB" sz="2000">
                <a:latin typeface="Arial" pitchFamily="50"/>
              </a:rPr>
              <a:t> Logger logger = Logger.getLogger(getClass());</a:t>
            </a:r>
          </a:p>
          <a:p>
            <a:pPr lvl="0">
              <a:lnSpc>
                <a:spcPct val="80000"/>
              </a:lnSpc>
              <a:spcBef>
                <a:spcPts val="499"/>
              </a:spcBef>
              <a:buNone/>
            </a:pPr>
            <a:endParaRPr lang="en-GB" sz="2000">
              <a:latin typeface="Arial" pitchFamily="50"/>
            </a:endParaRPr>
          </a:p>
          <a:p>
            <a:pPr lvl="0">
              <a:lnSpc>
                <a:spcPct val="80000"/>
              </a:lnSpc>
              <a:spcBef>
                <a:spcPts val="499"/>
              </a:spcBef>
              <a:buNone/>
            </a:pPr>
            <a:r>
              <a:rPr lang="en-GB" sz="2000">
                <a:latin typeface="Arial" pitchFamily="50"/>
              </a:rPr>
              <a:t>    </a:t>
            </a:r>
            <a:r>
              <a:rPr lang="en-GB" sz="2000">
                <a:solidFill>
                  <a:srgbClr val="646464"/>
                </a:solidFill>
                <a:latin typeface="Arial" pitchFamily="50"/>
              </a:rPr>
              <a:t>@After</a:t>
            </a:r>
            <a:r>
              <a:rPr lang="en-GB" sz="2000">
                <a:latin typeface="Arial" pitchFamily="50"/>
              </a:rPr>
              <a:t>(</a:t>
            </a:r>
            <a:r>
              <a:rPr lang="en-GB" sz="2000">
                <a:solidFill>
                  <a:srgbClr val="0000C0"/>
                </a:solidFill>
                <a:latin typeface="Arial" pitchFamily="50"/>
              </a:rPr>
              <a:t>“</a:t>
            </a:r>
            <a:r>
              <a:rPr lang="en-US" sz="2000">
                <a:solidFill>
                  <a:srgbClr val="0000C0"/>
                </a:solidFill>
                <a:latin typeface="Arial" pitchFamily="50"/>
              </a:rPr>
              <a:t>execution(void update*(..))</a:t>
            </a:r>
            <a:r>
              <a:rPr lang="en-GB" sz="2000">
                <a:solidFill>
                  <a:srgbClr val="0000C0"/>
                </a:solidFill>
                <a:latin typeface="Arial" pitchFamily="50"/>
              </a:rPr>
              <a:t>”</a:t>
            </a:r>
            <a:r>
              <a:rPr lang="en-GB" sz="2000">
                <a:latin typeface="Arial" pitchFamily="50"/>
              </a:rPr>
              <a:t>)</a:t>
            </a:r>
          </a:p>
          <a:p>
            <a:pPr lvl="0">
              <a:lnSpc>
                <a:spcPct val="80000"/>
              </a:lnSpc>
              <a:spcBef>
                <a:spcPts val="499"/>
              </a:spcBef>
              <a:buNone/>
            </a:pPr>
            <a:r>
              <a:rPr lang="en-GB" sz="2000">
                <a:solidFill>
                  <a:srgbClr val="7F0055"/>
                </a:solidFill>
                <a:latin typeface="Arial" pitchFamily="50"/>
              </a:rPr>
              <a:t>    public void</a:t>
            </a:r>
            <a:r>
              <a:rPr lang="en-GB" sz="2000">
                <a:latin typeface="Arial" pitchFamily="50"/>
              </a:rPr>
              <a:t> </a:t>
            </a:r>
            <a:r>
              <a:rPr lang="en-US" sz="2000">
                <a:latin typeface="Arial" pitchFamily="50"/>
              </a:rPr>
              <a:t>trackUpdate()</a:t>
            </a:r>
            <a:r>
              <a:rPr lang="en-GB" sz="2000">
                <a:latin typeface="Arial" pitchFamily="50"/>
              </a:rPr>
              <a:t> {</a:t>
            </a:r>
          </a:p>
          <a:p>
            <a:pPr lvl="0">
              <a:lnSpc>
                <a:spcPct val="80000"/>
              </a:lnSpc>
              <a:spcBef>
                <a:spcPts val="499"/>
              </a:spcBef>
              <a:buNone/>
            </a:pPr>
            <a:r>
              <a:rPr lang="en-GB" sz="2000">
                <a:latin typeface="Arial" pitchFamily="50"/>
              </a:rPr>
              <a:t>        logger.info(</a:t>
            </a:r>
            <a:r>
              <a:rPr lang="en-GB" sz="2000">
                <a:solidFill>
                  <a:srgbClr val="0000C0"/>
                </a:solidFill>
                <a:latin typeface="Arial" pitchFamily="50"/>
              </a:rPr>
              <a:t>“An update has been attempted …”</a:t>
            </a:r>
            <a:r>
              <a:rPr lang="en-GB" sz="2000">
                <a:latin typeface="Arial" pitchFamily="50"/>
              </a:rPr>
              <a:t>);  </a:t>
            </a:r>
          </a:p>
          <a:p>
            <a:pPr lvl="0">
              <a:lnSpc>
                <a:spcPct val="80000"/>
              </a:lnSpc>
              <a:spcBef>
                <a:spcPts val="499"/>
              </a:spcBef>
              <a:buNone/>
            </a:pPr>
            <a:r>
              <a:rPr lang="en-GB" sz="2000">
                <a:latin typeface="Arial" pitchFamily="50"/>
              </a:rPr>
              <a:t>    }</a:t>
            </a:r>
          </a:p>
          <a:p>
            <a:pPr lvl="0">
              <a:lnSpc>
                <a:spcPct val="80000"/>
              </a:lnSpc>
              <a:spcBef>
                <a:spcPts val="499"/>
              </a:spcBef>
              <a:buNone/>
            </a:pPr>
            <a:r>
              <a:rPr lang="en-GB" sz="2000">
                <a:latin typeface="Arial" pitchFamily="50"/>
              </a:rPr>
              <a:t>}</a:t>
            </a:r>
          </a:p>
        </p:txBody>
      </p:sp>
      <p:sp>
        <p:nvSpPr>
          <p:cNvPr id="5" name="Text Box 4"/>
          <p:cNvSpPr/>
          <p:nvPr/>
        </p:nvSpPr>
        <p:spPr>
          <a:xfrm>
            <a:off x="4763159" y="2657520"/>
            <a:ext cx="397908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Track calls to all update methods</a:t>
            </a:r>
          </a:p>
        </p:txBody>
      </p:sp>
      <p:sp>
        <p:nvSpPr>
          <p:cNvPr id="6" name="Line 5"/>
          <p:cNvSpPr/>
          <p:nvPr/>
        </p:nvSpPr>
        <p:spPr>
          <a:xfrm flipV="1">
            <a:off x="3621240" y="5159520"/>
            <a:ext cx="1554840" cy="424440"/>
          </a:xfrm>
          <a:prstGeom prst="line">
            <a:avLst/>
          </a:pr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 Box 6"/>
          <p:cNvSpPr/>
          <p:nvPr/>
        </p:nvSpPr>
        <p:spPr>
          <a:xfrm>
            <a:off x="1486439" y="5584680"/>
            <a:ext cx="518400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Verdana" pitchFamily="34"/>
                <a:ea typeface="ＭＳ Ｐゴシック" pitchFamily="2"/>
                <a:cs typeface="ＭＳ Ｐゴシック" pitchFamily="2"/>
              </a:rPr>
              <a:t>We don't know how the method terminated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name="Advice Types: Aroun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Advice Types: Around</a:t>
            </a:r>
          </a:p>
        </p:txBody>
      </p:sp>
      <p:sp>
        <p:nvSpPr>
          <p:cNvPr id="3" name="Line 21"/>
          <p:cNvSpPr/>
          <p:nvPr/>
        </p:nvSpPr>
        <p:spPr>
          <a:xfrm flipH="1">
            <a:off x="2410919" y="2204639"/>
            <a:ext cx="5041" cy="3382921"/>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4" name="Rectangle 97"/>
          <p:cNvSpPr/>
          <p:nvPr/>
        </p:nvSpPr>
        <p:spPr>
          <a:xfrm>
            <a:off x="2339640" y="2563560"/>
            <a:ext cx="143280" cy="259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Rectangle 26"/>
          <p:cNvSpPr/>
          <p:nvPr/>
        </p:nvSpPr>
        <p:spPr>
          <a:xfrm>
            <a:off x="3634920" y="1844279"/>
            <a:ext cx="1657439"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60066"/>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AroundAdvice</a:t>
            </a:r>
          </a:p>
        </p:txBody>
      </p:sp>
      <p:sp>
        <p:nvSpPr>
          <p:cNvPr id="6" name="Rectangle 19"/>
          <p:cNvSpPr/>
          <p:nvPr/>
        </p:nvSpPr>
        <p:spPr>
          <a:xfrm>
            <a:off x="2050560" y="1844279"/>
            <a:ext cx="792360" cy="43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00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FFFFFF"/>
                </a:solidFill>
                <a:latin typeface="Arial" pitchFamily="50"/>
                <a:ea typeface="ＭＳ Ｐゴシック" pitchFamily="2"/>
                <a:cs typeface="ＭＳ Ｐゴシック" pitchFamily="2"/>
              </a:rPr>
              <a:t>Proxy</a:t>
            </a:r>
          </a:p>
        </p:txBody>
      </p:sp>
      <p:sp>
        <p:nvSpPr>
          <p:cNvPr id="7" name="Rectangle 34"/>
          <p:cNvSpPr/>
          <p:nvPr/>
        </p:nvSpPr>
        <p:spPr>
          <a:xfrm>
            <a:off x="6082920" y="1844279"/>
            <a:ext cx="108108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0"/>
          </a:solidFill>
          <a:ln w="12600">
            <a:solidFill>
              <a:srgbClr val="000000"/>
            </a:solidFill>
            <a:prstDash val="solid"/>
            <a:miter/>
          </a:ln>
          <a:effectLst>
            <a:outerShdw dist="101823" dir="2700000" algn="tl">
              <a:srgbClr val="808080">
                <a:alpha val="99000"/>
              </a:srgbClr>
            </a:outerShdw>
          </a:effectLst>
        </p:spPr>
        <p:txBody>
          <a:bodyPr vert="horz" wrap="square" lIns="90000" tIns="46800" rIns="90000" bIns="46800" anchor="t"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Target</a:t>
            </a:r>
          </a:p>
        </p:txBody>
      </p:sp>
      <p:sp>
        <p:nvSpPr>
          <p:cNvPr id="8" name="Straight Connector 7"/>
          <p:cNvSpPr/>
          <p:nvPr/>
        </p:nvSpPr>
        <p:spPr>
          <a:xfrm>
            <a:off x="2484000" y="2962079"/>
            <a:ext cx="18702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9" name="Straight Connector 8"/>
          <p:cNvSpPr/>
          <p:nvPr/>
        </p:nvSpPr>
        <p:spPr>
          <a:xfrm flipV="1">
            <a:off x="4500360" y="3501719"/>
            <a:ext cx="2085839" cy="144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Straight Connector 9"/>
          <p:cNvSpPr/>
          <p:nvPr/>
        </p:nvSpPr>
        <p:spPr>
          <a:xfrm>
            <a:off x="1329840" y="2563560"/>
            <a:ext cx="1009800" cy="0"/>
          </a:xfrm>
          <a:prstGeom prst="line">
            <a:avLst/>
          </a:prstGeom>
          <a:noFill/>
          <a:ln w="936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1" name="Straight Connector 10"/>
          <p:cNvSpPr/>
          <p:nvPr/>
        </p:nvSpPr>
        <p:spPr>
          <a:xfrm flipH="1">
            <a:off x="4500360" y="4078080"/>
            <a:ext cx="2085839"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2" name="Straight Connector 11"/>
          <p:cNvSpPr/>
          <p:nvPr/>
        </p:nvSpPr>
        <p:spPr>
          <a:xfrm flipH="1">
            <a:off x="1329480" y="5155920"/>
            <a:ext cx="100836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3" name="Line 21"/>
          <p:cNvSpPr/>
          <p:nvPr/>
        </p:nvSpPr>
        <p:spPr>
          <a:xfrm flipH="1">
            <a:off x="4422240" y="2276280"/>
            <a:ext cx="5039"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4" name="Rectangle 96"/>
          <p:cNvSpPr/>
          <p:nvPr/>
        </p:nvSpPr>
        <p:spPr>
          <a:xfrm>
            <a:off x="4354200" y="2923920"/>
            <a:ext cx="146160" cy="180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5" name="Line 21"/>
          <p:cNvSpPr/>
          <p:nvPr/>
        </p:nvSpPr>
        <p:spPr>
          <a:xfrm flipH="1">
            <a:off x="6654239" y="2277719"/>
            <a:ext cx="4681" cy="3382920"/>
          </a:xfrm>
          <a:prstGeom prst="line">
            <a:avLst/>
          </a:prstGeom>
          <a:noFill/>
          <a:ln w="12600">
            <a:solidFill>
              <a:srgbClr val="000000"/>
            </a:solidFill>
            <a:custDash>
              <a:ds d="402857" sp="100000"/>
            </a:custDash>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6" name="Rectangle 97"/>
          <p:cNvSpPr/>
          <p:nvPr/>
        </p:nvSpPr>
        <p:spPr>
          <a:xfrm>
            <a:off x="6585840" y="3501719"/>
            <a:ext cx="144360" cy="57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7" name="Straight Connector 16"/>
          <p:cNvSpPr/>
          <p:nvPr/>
        </p:nvSpPr>
        <p:spPr>
          <a:xfrm flipH="1">
            <a:off x="2482200" y="4725720"/>
            <a:ext cx="1871640" cy="0"/>
          </a:xfrm>
          <a:prstGeom prst="line">
            <a:avLst/>
          </a:prstGeom>
          <a:noFill/>
          <a:ln w="9360">
            <a:solidFill>
              <a:srgbClr val="000000"/>
            </a:solidFill>
            <a:custDash>
              <a:ds d="403846" sp="100000"/>
            </a:custDash>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8" name="Freeform 17"/>
          <p:cNvSpPr/>
          <p:nvPr/>
        </p:nvSpPr>
        <p:spPr>
          <a:xfrm>
            <a:off x="5077800" y="3141359"/>
            <a:ext cx="115920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proceed()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name="Around Advice Exampl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Around Advice Example</a:t>
            </a:r>
          </a:p>
        </p:txBody>
      </p:sp>
      <p:sp>
        <p:nvSpPr>
          <p:cNvPr id="3" name="Rectangle 5"/>
          <p:cNvSpPr/>
          <p:nvPr/>
        </p:nvSpPr>
        <p:spPr>
          <a:xfrm>
            <a:off x="435600" y="2615760"/>
            <a:ext cx="8272799" cy="3566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ctr" anchorCtr="0" compatLnSpc="1"/>
          <a:lstStyle/>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646464"/>
                </a:solidFill>
                <a:latin typeface="Arial" pitchFamily="50"/>
                <a:ea typeface="ＭＳ Ｐゴシック" pitchFamily="2"/>
                <a:cs typeface="ＭＳ Ｐゴシック" pitchFamily="2"/>
              </a:rPr>
              <a:t>@Around</a:t>
            </a:r>
            <a:r>
              <a:rPr lang="en-GB" sz="2000" b="0" i="0" u="none" strike="noStrike" baseline="0">
                <a:ln>
                  <a:noFill/>
                </a:ln>
                <a:solidFill>
                  <a:srgbClr val="4D4D4D"/>
                </a:solidFill>
                <a:latin typeface="Arial" pitchFamily="50"/>
                <a:ea typeface="ＭＳ Ｐゴシック" pitchFamily="2"/>
                <a:cs typeface="ＭＳ Ｐゴシック" pitchFamily="2"/>
              </a:rPr>
              <a:t>(</a:t>
            </a:r>
            <a:r>
              <a:rPr lang="en-GB" sz="2000" b="0" i="0" u="none" strike="noStrike" baseline="0">
                <a:ln>
                  <a:noFill/>
                </a:ln>
                <a:solidFill>
                  <a:srgbClr val="0000C0"/>
                </a:solidFill>
                <a:latin typeface="Arial" pitchFamily="50"/>
                <a:ea typeface="ＭＳ Ｐゴシック" pitchFamily="2"/>
                <a:cs typeface="ＭＳ Ｐゴシック" pitchFamily="2"/>
              </a:rPr>
              <a:t>“</a:t>
            </a:r>
            <a:r>
              <a:rPr lang="en-US" sz="1900" b="0" i="0" u="none" strike="noStrike" baseline="0">
                <a:ln>
                  <a:noFill/>
                </a:ln>
                <a:solidFill>
                  <a:srgbClr val="0000C0"/>
                </a:solidFill>
                <a:latin typeface="Arial" pitchFamily="50"/>
                <a:ea typeface="ＭＳ Ｐゴシック" pitchFamily="2"/>
                <a:cs typeface="ＭＳ Ｐゴシック" pitchFamily="2"/>
              </a:rPr>
              <a:t>execution(@example.Cacheable * rewards.service..*.*(..))</a:t>
            </a:r>
            <a:r>
              <a:rPr lang="en-GB" sz="2000" b="0" i="0" u="none" strike="noStrike" baseline="0">
                <a:ln>
                  <a:noFill/>
                </a:ln>
                <a:solidFill>
                  <a:srgbClr val="0000C0"/>
                </a:solidFill>
                <a:latin typeface="Arial" pitchFamily="50"/>
                <a:ea typeface="ＭＳ Ｐゴシック" pitchFamily="2"/>
                <a:cs typeface="ＭＳ Ｐゴシック" pitchFamily="2"/>
              </a:rPr>
              <a:t>”</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7F0055"/>
                </a:solidFill>
                <a:latin typeface="Arial" pitchFamily="50"/>
                <a:ea typeface="ＭＳ Ｐゴシック" pitchFamily="2"/>
                <a:cs typeface="ＭＳ Ｐゴシック" pitchFamily="2"/>
              </a:rPr>
              <a:t>public </a:t>
            </a:r>
            <a:r>
              <a:rPr lang="en-US" sz="2000" b="0" i="0" u="none" strike="noStrike" baseline="0">
                <a:ln>
                  <a:noFill/>
                </a:ln>
                <a:solidFill>
                  <a:srgbClr val="4D4D4D"/>
                </a:solidFill>
                <a:latin typeface="Arial" pitchFamily="50"/>
                <a:ea typeface="ＭＳ Ｐゴシック" pitchFamily="2"/>
                <a:cs typeface="ＭＳ Ｐゴシック" pitchFamily="2"/>
              </a:rPr>
              <a:t>Object</a:t>
            </a:r>
            <a:r>
              <a:rPr lang="en-GB" sz="2000" b="0" i="0" u="none" strike="noStrike" baseline="0">
                <a:ln>
                  <a:noFill/>
                </a:ln>
                <a:solidFill>
                  <a:srgbClr val="4D4D4D"/>
                </a:solidFill>
                <a:latin typeface="Arial" pitchFamily="50"/>
                <a:ea typeface="ＭＳ Ｐゴシック" pitchFamily="2"/>
                <a:cs typeface="ＭＳ Ｐゴシック" pitchFamily="2"/>
              </a:rPr>
              <a:t> </a:t>
            </a:r>
            <a:r>
              <a:rPr lang="en-US" sz="2000" b="0" i="0" u="none" strike="noStrike" baseline="0">
                <a:ln>
                  <a:noFill/>
                </a:ln>
                <a:solidFill>
                  <a:srgbClr val="4D4D4D"/>
                </a:solidFill>
                <a:latin typeface="Arial" pitchFamily="50"/>
                <a:ea typeface="ＭＳ Ｐゴシック" pitchFamily="2"/>
                <a:cs typeface="ＭＳ Ｐゴシック" pitchFamily="2"/>
              </a:rPr>
              <a:t>cache(</a:t>
            </a:r>
            <a:r>
              <a:rPr lang="en-US" sz="2000" b="1" i="0" u="none" strike="noStrike" baseline="0">
                <a:ln>
                  <a:noFill/>
                </a:ln>
                <a:solidFill>
                  <a:srgbClr val="4D4D4D"/>
                </a:solidFill>
                <a:latin typeface="Arial" pitchFamily="50"/>
                <a:ea typeface="ＭＳ Ｐゴシック" pitchFamily="2"/>
                <a:cs typeface="ＭＳ Ｐゴシック" pitchFamily="2"/>
              </a:rPr>
              <a:t>ProceedingJoinPoint point</a:t>
            </a:r>
            <a:r>
              <a:rPr lang="en-US" sz="2000" b="0" i="0" u="none" strike="noStrike" baseline="0">
                <a:ln>
                  <a:noFill/>
                </a:ln>
                <a:solidFill>
                  <a:srgbClr val="4D4D4D"/>
                </a:solidFill>
                <a:latin typeface="Arial" pitchFamily="50"/>
                <a:ea typeface="ＭＳ Ｐゴシック" pitchFamily="2"/>
                <a:cs typeface="ＭＳ Ｐゴシック" pitchFamily="2"/>
              </a:rPr>
              <a:t>)</a:t>
            </a: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1" i="0" u="none" strike="noStrike" baseline="0">
                <a:ln>
                  <a:noFill/>
                </a:ln>
                <a:solidFill>
                  <a:srgbClr val="7F0055"/>
                </a:solidFill>
                <a:latin typeface="Arial" pitchFamily="34"/>
                <a:ea typeface="Courier New" pitchFamily="49"/>
                <a:cs typeface="Courier New" pitchFamily="49"/>
              </a:rPr>
              <a:t>throws</a:t>
            </a:r>
            <a:r>
              <a:rPr lang="en-GB" sz="2000" b="0" i="0" u="none" strike="noStrike" baseline="0">
                <a:ln>
                  <a:noFill/>
                </a:ln>
                <a:solidFill>
                  <a:srgbClr val="000000"/>
                </a:solidFill>
                <a:latin typeface="Arial" pitchFamily="34"/>
                <a:ea typeface="Courier New" pitchFamily="49"/>
                <a:cs typeface="Courier New" pitchFamily="49"/>
              </a:rPr>
              <a:t> Throwable </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Object value = cacheStore.get(CacheUtils.</a:t>
            </a:r>
            <a:r>
              <a:rPr lang="en-GB" sz="2000" b="0" i="1" u="none" strike="noStrike" baseline="0">
                <a:ln>
                  <a:noFill/>
                </a:ln>
                <a:solidFill>
                  <a:srgbClr val="4D4D4D"/>
                </a:solidFill>
                <a:latin typeface="Arial" pitchFamily="50"/>
                <a:ea typeface="ＭＳ Ｐゴシック" pitchFamily="2"/>
                <a:cs typeface="ＭＳ Ｐゴシック" pitchFamily="2"/>
              </a:rPr>
              <a:t>toKey</a:t>
            </a:r>
            <a:r>
              <a:rPr lang="en-GB" sz="2000" b="0" i="0" u="none" strike="noStrike" baseline="0">
                <a:ln>
                  <a:noFill/>
                </a:ln>
                <a:solidFill>
                  <a:srgbClr val="4D4D4D"/>
                </a:solidFill>
                <a:latin typeface="Arial" pitchFamily="50"/>
                <a:ea typeface="ＭＳ Ｐゴシック" pitchFamily="2"/>
                <a:cs typeface="ＭＳ Ｐゴシック" pitchFamily="2"/>
              </a:rPr>
              <a:t>(point));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7F0055"/>
                </a:solidFill>
                <a:latin typeface="Arial" pitchFamily="50"/>
                <a:ea typeface="ＭＳ Ｐゴシック" pitchFamily="2"/>
                <a:cs typeface="ＭＳ Ｐゴシック" pitchFamily="2"/>
              </a:rPr>
              <a:t>if</a:t>
            </a:r>
            <a:r>
              <a:rPr lang="en-GB" sz="2000" b="0" i="0" u="none" strike="noStrike" baseline="0">
                <a:ln>
                  <a:noFill/>
                </a:ln>
                <a:solidFill>
                  <a:srgbClr val="4D4D4D"/>
                </a:solidFill>
                <a:latin typeface="Arial" pitchFamily="50"/>
                <a:ea typeface="ＭＳ Ｐゴシック" pitchFamily="2"/>
                <a:cs typeface="ＭＳ Ｐゴシック" pitchFamily="2"/>
              </a:rPr>
              <a:t> (value == </a:t>
            </a:r>
            <a:r>
              <a:rPr lang="en-GB" sz="2000" b="0" i="0" u="none" strike="noStrike" baseline="0">
                <a:ln>
                  <a:noFill/>
                </a:ln>
                <a:solidFill>
                  <a:srgbClr val="7F0055"/>
                </a:solidFill>
                <a:latin typeface="Arial" pitchFamily="50"/>
                <a:ea typeface="ＭＳ Ｐゴシック" pitchFamily="2"/>
                <a:cs typeface="ＭＳ Ｐゴシック" pitchFamily="2"/>
              </a:rPr>
              <a:t>null</a:t>
            </a:r>
            <a:r>
              <a:rPr lang="en-GB" sz="2000" b="0" i="0" u="none" strike="noStrike" baseline="0">
                <a:ln>
                  <a:noFill/>
                </a:ln>
                <a:solidFill>
                  <a:srgbClr val="4D4D4D"/>
                </a:solidFill>
                <a:latin typeface="Arial" pitchFamily="50"/>
                <a:ea typeface="ＭＳ Ｐゴシック" pitchFamily="2"/>
                <a:cs typeface="ＭＳ Ｐゴシック" pitchFamily="2"/>
              </a:rPr>
              <a:t>) {</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value = </a:t>
            </a:r>
            <a:r>
              <a:rPr lang="en-GB" sz="2000" b="1" i="0" u="none" strike="noStrike" baseline="0">
                <a:ln>
                  <a:noFill/>
                </a:ln>
                <a:solidFill>
                  <a:srgbClr val="4D4D4D"/>
                </a:solidFill>
                <a:latin typeface="Arial" pitchFamily="50"/>
                <a:ea typeface="ＭＳ Ｐゴシック" pitchFamily="2"/>
                <a:cs typeface="ＭＳ Ｐゴシック" pitchFamily="2"/>
              </a:rPr>
              <a:t>point.proceed()</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cacheStore.put(CacheUtils.</a:t>
            </a:r>
            <a:r>
              <a:rPr lang="en-GB" sz="2000" b="0" i="1" u="none" strike="noStrike" baseline="0">
                <a:ln>
                  <a:noFill/>
                </a:ln>
                <a:solidFill>
                  <a:srgbClr val="4D4D4D"/>
                </a:solidFill>
                <a:latin typeface="Arial" pitchFamily="50"/>
                <a:ea typeface="ＭＳ Ｐゴシック" pitchFamily="2"/>
                <a:cs typeface="ＭＳ Ｐゴシック" pitchFamily="2"/>
              </a:rPr>
              <a:t>toKey</a:t>
            </a:r>
            <a:r>
              <a:rPr lang="en-GB" sz="2000" b="0" i="0" u="none" strike="noStrike" baseline="0">
                <a:ln>
                  <a:noFill/>
                </a:ln>
                <a:solidFill>
                  <a:srgbClr val="4D4D4D"/>
                </a:solidFill>
                <a:latin typeface="Arial" pitchFamily="50"/>
                <a:ea typeface="ＭＳ Ｐゴシック" pitchFamily="2"/>
                <a:cs typeface="ＭＳ Ｐゴシック" pitchFamily="2"/>
              </a:rPr>
              <a:t>(point), value);</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GB" sz="2000" b="0" i="0" u="none" strike="noStrike" baseline="0">
              <a:ln>
                <a:noFill/>
              </a:ln>
              <a:solidFill>
                <a:srgbClr val="4D4D4D"/>
              </a:solidFill>
              <a:latin typeface="Arial" pitchFamily="50"/>
              <a:ea typeface="ＭＳ Ｐゴシック" pitchFamily="2"/>
              <a:cs typeface="ＭＳ Ｐゴシック" pitchFamily="2"/>
            </a:endParaRP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7F0055"/>
                </a:solidFill>
                <a:latin typeface="Arial" pitchFamily="50"/>
                <a:ea typeface="ＭＳ Ｐゴシック" pitchFamily="2"/>
                <a:cs typeface="ＭＳ Ｐゴシック" pitchFamily="2"/>
              </a:rPr>
              <a:t>return</a:t>
            </a:r>
            <a:r>
              <a:rPr lang="en-GB" sz="2000" b="0" i="0" u="none" strike="noStrike" baseline="0">
                <a:ln>
                  <a:noFill/>
                </a:ln>
                <a:solidFill>
                  <a:srgbClr val="4D4D4D"/>
                </a:solidFill>
                <a:latin typeface="Arial" pitchFamily="50"/>
                <a:ea typeface="ＭＳ Ｐゴシック" pitchFamily="2"/>
                <a:cs typeface="ＭＳ Ｐゴシック" pitchFamily="2"/>
              </a:rPr>
              <a:t> value;</a:t>
            </a:r>
          </a:p>
          <a:p>
            <a:pPr marL="342720" marR="0" lvl="0" indent="-342720" algn="l" rtl="0" hangingPunct="1">
              <a:lnSpc>
                <a:spcPct val="80000"/>
              </a:lnSpc>
              <a:spcBef>
                <a:spcPts val="499"/>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a:t>
            </a:r>
          </a:p>
        </p:txBody>
      </p:sp>
      <p:sp>
        <p:nvSpPr>
          <p:cNvPr id="4" name="Text Box 6"/>
          <p:cNvSpPr/>
          <p:nvPr/>
        </p:nvSpPr>
        <p:spPr>
          <a:xfrm>
            <a:off x="3337200" y="5852160"/>
            <a:ext cx="5532480"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Cache values returned by </a:t>
            </a:r>
            <a:r>
              <a:rPr lang="en-US" sz="2000" b="0" i="1" u="none" strike="noStrike" baseline="0">
                <a:ln>
                  <a:noFill/>
                </a:ln>
                <a:solidFill>
                  <a:srgbClr val="4D4D4D"/>
                </a:solidFill>
                <a:latin typeface="Arial" pitchFamily="50"/>
                <a:ea typeface="ＭＳ Ｐゴシック" pitchFamily="2"/>
                <a:cs typeface="ＭＳ Ｐゴシック" pitchFamily="2"/>
              </a:rPr>
              <a:t>cacheable</a:t>
            </a:r>
            <a:r>
              <a:rPr lang="en-US" sz="2000" b="0" i="0" u="none" strike="noStrike" baseline="0">
                <a:ln>
                  <a:noFill/>
                </a:ln>
                <a:solidFill>
                  <a:srgbClr val="4D4D4D"/>
                </a:solidFill>
                <a:latin typeface="Arial" pitchFamily="50"/>
                <a:ea typeface="ＭＳ Ｐゴシック" pitchFamily="2"/>
                <a:cs typeface="ＭＳ Ｐゴシック" pitchFamily="2"/>
              </a:rPr>
              <a:t> services</a:t>
            </a:r>
          </a:p>
        </p:txBody>
      </p:sp>
      <p:grpSp>
        <p:nvGrpSpPr>
          <p:cNvPr id="5" name="Group 4"/>
          <p:cNvGrpSpPr/>
          <p:nvPr/>
        </p:nvGrpSpPr>
        <p:grpSpPr>
          <a:xfrm>
            <a:off x="3758400" y="3881159"/>
            <a:ext cx="4465079" cy="368279"/>
            <a:chOff x="3758400" y="3881159"/>
            <a:chExt cx="4465079" cy="368279"/>
          </a:xfrm>
        </p:grpSpPr>
        <p:sp>
          <p:nvSpPr>
            <p:cNvPr id="6" name="Line 7"/>
            <p:cNvSpPr/>
            <p:nvPr/>
          </p:nvSpPr>
          <p:spPr>
            <a:xfrm flipH="1">
              <a:off x="3758400" y="4065120"/>
              <a:ext cx="862200" cy="0"/>
            </a:xfrm>
            <a:prstGeom prst="line">
              <a:avLst/>
            </a:pr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Text Box 8"/>
            <p:cNvSpPr/>
            <p:nvPr/>
          </p:nvSpPr>
          <p:spPr>
            <a:xfrm>
              <a:off x="4600079" y="3881159"/>
              <a:ext cx="362340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Value exists, just return it              </a:t>
              </a:r>
            </a:p>
          </p:txBody>
        </p:sp>
      </p:grpSp>
      <p:grpSp>
        <p:nvGrpSpPr>
          <p:cNvPr id="8" name="Group 7"/>
          <p:cNvGrpSpPr/>
          <p:nvPr/>
        </p:nvGrpSpPr>
        <p:grpSpPr>
          <a:xfrm>
            <a:off x="3755880" y="3881159"/>
            <a:ext cx="4494599" cy="368279"/>
            <a:chOff x="3755880" y="3881159"/>
            <a:chExt cx="4494599" cy="368279"/>
          </a:xfrm>
        </p:grpSpPr>
        <p:sp>
          <p:nvSpPr>
            <p:cNvPr id="9" name="Line 7"/>
            <p:cNvSpPr/>
            <p:nvPr/>
          </p:nvSpPr>
          <p:spPr>
            <a:xfrm flipH="1">
              <a:off x="3755880" y="4065120"/>
              <a:ext cx="862200" cy="0"/>
            </a:xfrm>
            <a:prstGeom prst="line">
              <a:avLst/>
            </a:pr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10" name="Text Box 8"/>
            <p:cNvSpPr/>
            <p:nvPr/>
          </p:nvSpPr>
          <p:spPr>
            <a:xfrm>
              <a:off x="4563000" y="3881159"/>
              <a:ext cx="3687479"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18"/>
                  <a:ea typeface="ＭＳ Ｐゴシック" pitchFamily="2"/>
                  <a:cs typeface="ＭＳ Ｐゴシック" pitchFamily="2"/>
                </a:rPr>
                <a:t>Proceed </a:t>
              </a:r>
              <a:r>
                <a:rPr lang="en-US" sz="1800" b="0" i="1" u="none" strike="noStrike" baseline="0">
                  <a:ln>
                    <a:noFill/>
                  </a:ln>
                  <a:solidFill>
                    <a:srgbClr val="4D4D4D"/>
                  </a:solidFill>
                  <a:latin typeface="Arial" pitchFamily="18"/>
                  <a:ea typeface="ＭＳ Ｐゴシック" pitchFamily="2"/>
                  <a:cs typeface="ＭＳ Ｐゴシック" pitchFamily="2"/>
                </a:rPr>
                <a:t>only</a:t>
              </a:r>
              <a:r>
                <a:rPr lang="en-US" sz="1800" b="0" i="0" u="none" strike="noStrike" baseline="0">
                  <a:ln>
                    <a:noFill/>
                  </a:ln>
                  <a:solidFill>
                    <a:srgbClr val="4D4D4D"/>
                  </a:solidFill>
                  <a:latin typeface="Arial" pitchFamily="18"/>
                  <a:ea typeface="ＭＳ Ｐゴシック" pitchFamily="2"/>
                  <a:cs typeface="ＭＳ Ｐゴシック" pitchFamily="2"/>
                </a:rPr>
                <a:t> if not already cached</a:t>
              </a:r>
            </a:p>
          </p:txBody>
        </p:sp>
      </p:grpSp>
      <p:sp>
        <p:nvSpPr>
          <p:cNvPr id="11" name="Text Placeholder 10"/>
          <p:cNvSpPr txBox="1">
            <a:spLocks noGrp="1"/>
          </p:cNvSpPr>
          <p:nvPr>
            <p:ph type="body" idx="4294967295"/>
          </p:nvPr>
        </p:nvSpPr>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Use </a:t>
            </a:r>
            <a:r>
              <a:rPr lang="en-US" i="1">
                <a:latin typeface="" pitchFamily="16"/>
              </a:rPr>
              <a:t>@Around</a:t>
            </a:r>
            <a:r>
              <a:rPr lang="en-US">
                <a:latin typeface="" pitchFamily="16"/>
              </a:rPr>
              <a:t> annotation </a:t>
            </a:r>
            <a:r>
              <a:rPr lang="en-US" i="1">
                <a:latin typeface="" pitchFamily="16"/>
              </a:rPr>
              <a:t>and</a:t>
            </a:r>
            <a:r>
              <a:rPr lang="en-US">
                <a:latin typeface="" pitchFamily="16"/>
              </a:rPr>
              <a:t> a </a:t>
            </a:r>
            <a:r>
              <a:rPr lang="en-US" i="1">
                <a:latin typeface="" pitchFamily="16"/>
              </a:rPr>
              <a:t>ProceedingJoinPoint</a:t>
            </a:r>
          </a:p>
          <a:p>
            <a:pPr lvl="1"/>
            <a:r>
              <a:rPr lang="en-US">
                <a:latin typeface="" pitchFamily="16"/>
              </a:rPr>
              <a:t>Inherits from </a:t>
            </a:r>
            <a:r>
              <a:rPr lang="en-US" i="1">
                <a:latin typeface="" pitchFamily="16"/>
              </a:rPr>
              <a:t>JoinPoint</a:t>
            </a:r>
            <a:r>
              <a:rPr lang="en-US">
                <a:latin typeface="" pitchFamily="16"/>
              </a:rPr>
              <a:t> and adds the </a:t>
            </a:r>
            <a:r>
              <a:rPr lang="en-US" i="1">
                <a:latin typeface="" pitchFamily="16"/>
              </a:rPr>
              <a:t>proceed()</a:t>
            </a:r>
            <a:r>
              <a:rPr lang="en-US">
                <a:latin typeface="" pitchFamily="16"/>
              </a:rPr>
              <a:t> method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Limitations of Spring AOP</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Can only advise </a:t>
            </a:r>
            <a:r>
              <a:rPr lang="en-US" i="1">
                <a:latin typeface="" pitchFamily="16"/>
              </a:rPr>
              <a:t>non-private</a:t>
            </a:r>
            <a:r>
              <a:rPr lang="en-US">
                <a:latin typeface="" pitchFamily="16"/>
              </a:rPr>
              <a:t> methods</a:t>
            </a:r>
          </a:p>
          <a:p>
            <a:pPr lvl="0"/>
            <a:endParaRPr lang="en-US">
              <a:latin typeface="" pitchFamily="16"/>
            </a:endParaRPr>
          </a:p>
          <a:p>
            <a:pPr lvl="0"/>
            <a:r>
              <a:rPr lang="en-US">
                <a:latin typeface="" pitchFamily="16"/>
              </a:rPr>
              <a:t>Can only apply aspects to </a:t>
            </a:r>
            <a:r>
              <a:rPr lang="en-US" i="1">
                <a:latin typeface="" pitchFamily="16"/>
              </a:rPr>
              <a:t>Spring Beans</a:t>
            </a:r>
          </a:p>
          <a:p>
            <a:pPr lvl="0"/>
            <a:endParaRPr lang="en-US">
              <a:latin typeface="" pitchFamily="16"/>
            </a:endParaRPr>
          </a:p>
          <a:p>
            <a:pPr lvl="0"/>
            <a:r>
              <a:rPr lang="en-US">
                <a:latin typeface="" pitchFamily="16"/>
              </a:rPr>
              <a:t>Limitations of weaving with proxies</a:t>
            </a:r>
          </a:p>
          <a:p>
            <a:pPr lvl="1"/>
            <a:r>
              <a:rPr lang="en-US">
                <a:latin typeface="" pitchFamily="16"/>
              </a:rPr>
              <a:t>When using proxies, suppose method a() calls method b() on the </a:t>
            </a:r>
            <a:r>
              <a:rPr lang="en-US" i="1">
                <a:latin typeface="" pitchFamily="16"/>
              </a:rPr>
              <a:t>same</a:t>
            </a:r>
            <a:r>
              <a:rPr lang="en-US">
                <a:latin typeface="" pitchFamily="16"/>
              </a:rPr>
              <a:t> class/interface</a:t>
            </a:r>
          </a:p>
          <a:p>
            <a:pPr lvl="2"/>
            <a:r>
              <a:rPr lang="en-US">
                <a:latin typeface="" pitchFamily="16"/>
              </a:rPr>
              <a:t>advice will </a:t>
            </a:r>
            <a:r>
              <a:rPr lang="en-US" i="1">
                <a:latin typeface="" pitchFamily="16"/>
              </a:rPr>
              <a:t>never</a:t>
            </a:r>
            <a:r>
              <a:rPr lang="en-US">
                <a:latin typeface="" pitchFamily="16"/>
              </a:rPr>
              <a:t> be executed for method b()</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name="Summary">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Summary</a:t>
            </a:r>
          </a:p>
        </p:txBody>
      </p:sp>
      <p:sp>
        <p:nvSpPr>
          <p:cNvPr id="3" name="Text Placeholder 2"/>
          <p:cNvSpPr txBox="1">
            <a:spLocks noGrp="1"/>
          </p:cNvSpPr>
          <p:nvPr>
            <p:ph type="body" idx="4294967295"/>
          </p:nvPr>
        </p:nvSpPr>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spcBef>
                <a:spcPts val="624"/>
              </a:spcBef>
            </a:pPr>
            <a:r>
              <a:rPr lang="en-US" sz="2500">
                <a:latin typeface="" pitchFamily="16"/>
              </a:rPr>
              <a:t>Aspect Oriented Programming (AOP) </a:t>
            </a:r>
            <a:r>
              <a:rPr lang="en-US" sz="2500" i="1">
                <a:latin typeface="" pitchFamily="16"/>
              </a:rPr>
              <a:t>modularizes cross-cutting concerns</a:t>
            </a:r>
          </a:p>
          <a:p>
            <a:pPr lvl="0"/>
            <a:r>
              <a:rPr lang="en-US">
                <a:latin typeface="" pitchFamily="16"/>
              </a:rPr>
              <a:t>An aspect is a module (Java class) containing the cross-cutting behavior</a:t>
            </a:r>
          </a:p>
          <a:p>
            <a:pPr lvl="1"/>
            <a:r>
              <a:rPr lang="en-US">
                <a:latin typeface="" pitchFamily="16"/>
              </a:rPr>
              <a:t>Annotated with </a:t>
            </a:r>
            <a:r>
              <a:rPr lang="en-US" i="1">
                <a:latin typeface="" pitchFamily="16"/>
              </a:rPr>
              <a:t>@Aspect</a:t>
            </a:r>
          </a:p>
          <a:p>
            <a:pPr lvl="1"/>
            <a:r>
              <a:rPr lang="en-US">
                <a:latin typeface="" pitchFamily="16"/>
              </a:rPr>
              <a:t>Behavior is implemented as an “</a:t>
            </a:r>
            <a:r>
              <a:rPr lang="en-US" i="1">
                <a:latin typeface="" pitchFamily="16"/>
              </a:rPr>
              <a:t>advice</a:t>
            </a:r>
            <a:r>
              <a:rPr lang="en-US">
                <a:latin typeface="" pitchFamily="16"/>
              </a:rPr>
              <a:t>” method</a:t>
            </a:r>
          </a:p>
          <a:p>
            <a:pPr lvl="1"/>
            <a:r>
              <a:rPr lang="en-US">
                <a:latin typeface="" pitchFamily="16"/>
              </a:rPr>
              <a:t>Pointcuts select </a:t>
            </a:r>
            <a:r>
              <a:rPr lang="en-US" i="1">
                <a:latin typeface="" pitchFamily="16"/>
              </a:rPr>
              <a:t>joinpoints</a:t>
            </a:r>
            <a:r>
              <a:rPr lang="en-US">
                <a:latin typeface="" pitchFamily="16"/>
              </a:rPr>
              <a:t> (methods) where </a:t>
            </a:r>
            <a:r>
              <a:rPr lang="en-US" i="1">
                <a:latin typeface="" pitchFamily="16"/>
              </a:rPr>
              <a:t>advice</a:t>
            </a:r>
            <a:r>
              <a:rPr lang="en-US">
                <a:latin typeface="" pitchFamily="16"/>
              </a:rPr>
              <a:t> applies</a:t>
            </a:r>
          </a:p>
          <a:p>
            <a:pPr lvl="1"/>
            <a:r>
              <a:rPr lang="en-US">
                <a:latin typeface="" pitchFamily="16"/>
              </a:rPr>
              <a:t>Five advice types</a:t>
            </a:r>
          </a:p>
          <a:p>
            <a:pPr lvl="2"/>
            <a:r>
              <a:rPr lang="en-US">
                <a:latin typeface="" pitchFamily="16"/>
              </a:rPr>
              <a:t>Before, AfterThrowing, AfterReturning, After and Around</a:t>
            </a:r>
          </a:p>
        </p:txBody>
      </p:sp>
      <p:sp>
        <p:nvSpPr>
          <p:cNvPr id="4" name="Rectangle 3"/>
          <p:cNvSpPr/>
          <p:nvPr/>
        </p:nvSpPr>
        <p:spPr>
          <a:xfrm>
            <a:off x="6675119" y="300960"/>
            <a:ext cx="1920239" cy="979200"/>
          </a:xfrm>
          <a:prstGeom prst="rect">
            <a:avLst/>
          </a:prstGeom>
          <a:scene3d>
            <a:camera prst="legacyObliqueBottomLeft"/>
            <a:lightRig rig="legacyNormal3" dir="b"/>
          </a:scene3d>
          <a:sp3d extrusionH="457200" prstMaterial="legacyPlastic">
            <a:bevelT w="13500" h="13500" prst="angle"/>
            <a:bevelB w="13500" h="13500" prst="angle"/>
          </a:sp3d>
        </p:spPr>
        <p:txBody>
          <a:bodyPr vert="horz" wrap="square" lIns="90000" tIns="46800" rIns="90000" bIns="46800" fromWordArt="1" anchor="ctr" anchorCtr="1" compatLnSpc="1">
            <a:prstTxWarp prst="textPlain">
              <a:avLst/>
            </a:prstTxWarp>
            <a:scene3d>
              <a:camera prst="legacyObliqueBottomLeft"/>
              <a:lightRig rig="legacyNormal3" dir="b"/>
            </a:scene3d>
            <a:sp3d extrusionH="457200" prstMaterial="legacyPlastic">
              <a:bevelT w="13500" h="13500" prst="angle"/>
              <a:bevelB w="13500" h="13500" prst="angle"/>
            </a:sp3d>
          </a:bodyPr>
          <a:lstStyle/>
          <a:p>
            <a:pPr marL="0" marR="0" lvl="0" indent="0" algn="l" rtl="0" hangingPunct="0">
              <a:lnSpc>
                <a:spcPct val="100000"/>
              </a:lnSpc>
              <a:spcBef>
                <a:spcPts val="0"/>
              </a:spcBef>
              <a:spcAft>
                <a:spcPts val="0"/>
              </a:spcAft>
              <a:buNone/>
              <a:tabLst/>
            </a:pPr>
            <a:r>
              <a:rPr lang="en-US" sz="2400" b="0" i="0" u="none" strike="noStrike" kern="1200" baseline="0">
                <a:ln>
                  <a:noFill/>
                </a:ln>
                <a:gradFill>
                  <a:gsLst>
                    <a:gs pos="0">
                      <a:srgbClr val="FFFFFF"/>
                    </a:gs>
                    <a:gs pos="100000">
                      <a:srgbClr val="000080"/>
                    </a:gs>
                  </a:gsLst>
                  <a:lin ang="2700000"/>
                </a:gradFill>
                <a:effectLst>
                  <a:outerShdw dist="152735" dir="2700000" algn="tl">
                    <a:srgbClr val="868686"/>
                  </a:outerShdw>
                </a:effectLst>
                <a:latin typeface="Arial Black" pitchFamily="18"/>
                <a:ea typeface="MS Gothic" pitchFamily="2"/>
                <a:cs typeface="Tahoma" pitchFamily="2"/>
              </a:rPr>
              <a:t>AOP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name="What are Cross-Cutting Concern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What are Cross-Cutting Concerns?</a:t>
            </a:r>
          </a:p>
        </p:txBody>
      </p:sp>
      <p:sp>
        <p:nvSpPr>
          <p:cNvPr id="3" name="Text Placeholder 2"/>
          <p:cNvSpPr txBox="1">
            <a:spLocks noGrp="1"/>
          </p:cNvSpPr>
          <p:nvPr>
            <p:ph type="body" idx="4294967295"/>
          </p:nvPr>
        </p:nvSpPr>
        <p:spPr>
          <a:xfrm>
            <a:off x="457200" y="1600200"/>
            <a:ext cx="8229600" cy="4145039"/>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Generic functionality that is needed in many places in your application</a:t>
            </a:r>
          </a:p>
          <a:p>
            <a:pPr lvl="0"/>
            <a:r>
              <a:rPr lang="en-US">
                <a:latin typeface="" pitchFamily="16"/>
              </a:rPr>
              <a:t>Examples</a:t>
            </a:r>
          </a:p>
          <a:p>
            <a:pPr lvl="1"/>
            <a:r>
              <a:rPr lang="en-US">
                <a:latin typeface="" pitchFamily="16"/>
              </a:rPr>
              <a:t>Logging and Tracing</a:t>
            </a:r>
          </a:p>
          <a:p>
            <a:pPr lvl="1"/>
            <a:r>
              <a:rPr lang="en-US">
                <a:latin typeface="" pitchFamily="16"/>
              </a:rPr>
              <a:t>Transaction Management</a:t>
            </a:r>
          </a:p>
          <a:p>
            <a:pPr lvl="1"/>
            <a:r>
              <a:rPr lang="en-US">
                <a:latin typeface="" pitchFamily="16"/>
              </a:rPr>
              <a:t>Security</a:t>
            </a:r>
          </a:p>
          <a:p>
            <a:pPr lvl="1"/>
            <a:r>
              <a:rPr lang="en-US">
                <a:latin typeface="" pitchFamily="16"/>
              </a:rPr>
              <a:t>Caching</a:t>
            </a:r>
          </a:p>
          <a:p>
            <a:pPr lvl="1"/>
            <a:r>
              <a:rPr lang="en-US">
                <a:latin typeface="" pitchFamily="16"/>
              </a:rPr>
              <a:t>Error Handling</a:t>
            </a:r>
          </a:p>
          <a:p>
            <a:pPr lvl="1"/>
            <a:r>
              <a:rPr lang="en-US">
                <a:latin typeface="" pitchFamily="16"/>
              </a:rPr>
              <a:t>Performance Monitoring</a:t>
            </a:r>
          </a:p>
          <a:p>
            <a:pPr lvl="1"/>
            <a:r>
              <a:rPr lang="en-US">
                <a:latin typeface="" pitchFamily="16"/>
              </a:rPr>
              <a:t>Custom Business Rules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431280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Problem Does AOP Solve?</a:t>
            </a:r>
          </a:p>
          <a:p>
            <a:pPr lvl="0"/>
            <a:r>
              <a:rPr lang="en-US">
                <a:latin typeface="" pitchFamily="16"/>
              </a:rPr>
              <a:t>Core AOP Concepts</a:t>
            </a:r>
          </a:p>
          <a:p>
            <a:pPr lvl="0"/>
            <a:r>
              <a:rPr lang="en-US">
                <a:latin typeface="" pitchFamily="16"/>
              </a:rPr>
              <a:t>Quick Start</a:t>
            </a:r>
          </a:p>
          <a:p>
            <a:pPr lvl="0"/>
            <a:r>
              <a:rPr lang="en-US">
                <a:latin typeface="" pitchFamily="16"/>
              </a:rPr>
              <a:t>Defining Pointcuts</a:t>
            </a:r>
          </a:p>
          <a:p>
            <a:pPr lvl="0"/>
            <a:r>
              <a:rPr lang="en-US">
                <a:latin typeface="" pitchFamily="16"/>
              </a:rPr>
              <a:t>Implementing Advice</a:t>
            </a:r>
          </a:p>
          <a:p>
            <a:pPr lvl="0"/>
            <a:r>
              <a:rPr lang="en-US">
                <a:latin typeface="" pitchFamily="16"/>
              </a:rPr>
              <a:t>Advanced topics</a:t>
            </a:r>
          </a:p>
          <a:p>
            <a:pPr lvl="1"/>
            <a:r>
              <a:rPr lang="en-US" b="1">
                <a:latin typeface="" pitchFamily="16"/>
              </a:rPr>
              <a:t>Named Pointcuts</a:t>
            </a:r>
          </a:p>
          <a:p>
            <a:pPr lvl="1"/>
            <a:r>
              <a:rPr lang="en-US">
                <a:latin typeface="" pitchFamily="16"/>
              </a:rPr>
              <a:t>Context-Selecting Pointcuts</a:t>
            </a:r>
          </a:p>
          <a:p>
            <a:pPr lvl="1"/>
            <a:r>
              <a:rPr lang="en-US">
                <a:latin typeface="" pitchFamily="16"/>
              </a:rPr>
              <a:t>Working with Annotations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Named Pointcut Annotation</a:t>
            </a:r>
          </a:p>
        </p:txBody>
      </p:sp>
      <p:sp>
        <p:nvSpPr>
          <p:cNvPr id="3" name="Text Placeholder 2"/>
          <p:cNvSpPr txBox="1">
            <a:spLocks noGrp="1"/>
          </p:cNvSpPr>
          <p:nvPr>
            <p:ph type="body" idx="4294967295"/>
          </p:nvPr>
        </p:nvSpPr>
        <p:spPr>
          <a:xfrm>
            <a:off x="761759" y="1360800"/>
            <a:ext cx="7772400" cy="4402799"/>
          </a:xfrm>
          <a:solidFill>
            <a:srgbClr val="FFFFCC"/>
          </a:solidFill>
          <a:ln w="6480">
            <a:solidFill>
              <a:srgbClr val="000000"/>
            </a:solidFill>
            <a:prstDash val="solid"/>
            <a:miter/>
          </a:ln>
        </p:spPr>
        <p:txBody>
          <a:bodyPr wrap="square" lIns="91440" tIns="45720" rIns="91440" bIns="45720" anchor="ct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80000"/>
              </a:lnSpc>
              <a:spcBef>
                <a:spcPts val="499"/>
              </a:spcBef>
              <a:buNone/>
            </a:pPr>
            <a:r>
              <a:rPr lang="en-GB" sz="1800">
                <a:solidFill>
                  <a:srgbClr val="646464"/>
                </a:solidFill>
                <a:latin typeface="Arial" pitchFamily="50"/>
              </a:rPr>
              <a:t>@Aspect</a:t>
            </a:r>
          </a:p>
          <a:p>
            <a:pPr lvl="0">
              <a:lnSpc>
                <a:spcPct val="80000"/>
              </a:lnSpc>
              <a:spcBef>
                <a:spcPts val="499"/>
              </a:spcBef>
              <a:buNone/>
            </a:pPr>
            <a:r>
              <a:rPr lang="en-GB" sz="1800">
                <a:solidFill>
                  <a:srgbClr val="7F0055"/>
                </a:solidFill>
                <a:latin typeface="Arial" pitchFamily="50"/>
              </a:rPr>
              <a:t>public class</a:t>
            </a:r>
            <a:r>
              <a:rPr lang="en-GB" sz="1800">
                <a:latin typeface="Arial" pitchFamily="50"/>
              </a:rPr>
              <a:t> PropertyChangeTracker {</a:t>
            </a:r>
          </a:p>
          <a:p>
            <a:pPr lvl="0">
              <a:lnSpc>
                <a:spcPct val="80000"/>
              </a:lnSpc>
              <a:spcBef>
                <a:spcPts val="499"/>
              </a:spcBef>
              <a:buNone/>
            </a:pPr>
            <a:r>
              <a:rPr lang="en-GB" sz="1800">
                <a:solidFill>
                  <a:srgbClr val="7F0055"/>
                </a:solidFill>
                <a:latin typeface="Arial" pitchFamily="50"/>
              </a:rPr>
              <a:t>    private</a:t>
            </a:r>
            <a:r>
              <a:rPr lang="en-GB" sz="1800">
                <a:latin typeface="Arial" pitchFamily="50"/>
              </a:rPr>
              <a:t> Logger logger = Logger.getLogger(getClass());</a:t>
            </a:r>
          </a:p>
          <a:p>
            <a:pPr lvl="0">
              <a:lnSpc>
                <a:spcPct val="80000"/>
              </a:lnSpc>
              <a:spcBef>
                <a:spcPts val="499"/>
              </a:spcBef>
              <a:buNone/>
            </a:pPr>
            <a:endParaRPr lang="en-US" sz="1800">
              <a:latin typeface="" pitchFamily="16"/>
            </a:endParaRPr>
          </a:p>
          <a:p>
            <a:pPr lvl="0">
              <a:lnSpc>
                <a:spcPct val="80000"/>
              </a:lnSpc>
              <a:spcBef>
                <a:spcPts val="499"/>
              </a:spcBef>
              <a:buNone/>
            </a:pPr>
            <a:r>
              <a:rPr lang="en-GB" sz="1800">
                <a:latin typeface="Arial" pitchFamily="50"/>
              </a:rPr>
              <a:t>    </a:t>
            </a:r>
            <a:r>
              <a:rPr lang="en-GB" sz="1800">
                <a:solidFill>
                  <a:srgbClr val="646464"/>
                </a:solidFill>
                <a:latin typeface="Arial" pitchFamily="50"/>
              </a:rPr>
              <a:t>@Before</a:t>
            </a:r>
            <a:r>
              <a:rPr lang="en-GB" sz="1800">
                <a:latin typeface="Arial" pitchFamily="50"/>
              </a:rPr>
              <a:t>(</a:t>
            </a:r>
            <a:r>
              <a:rPr lang="en-GB" sz="1800">
                <a:solidFill>
                  <a:srgbClr val="0000C0"/>
                </a:solidFill>
                <a:latin typeface="Arial" pitchFamily="50"/>
              </a:rPr>
              <a:t>“serviceMethod() || repositoryMethod()”</a:t>
            </a:r>
            <a:r>
              <a:rPr lang="en-GB" sz="1800">
                <a:latin typeface="Arial" pitchFamily="50"/>
              </a:rPr>
              <a:t>)</a:t>
            </a:r>
          </a:p>
          <a:p>
            <a:pPr lvl="0">
              <a:lnSpc>
                <a:spcPct val="80000"/>
              </a:lnSpc>
              <a:spcBef>
                <a:spcPts val="499"/>
              </a:spcBef>
              <a:buNone/>
            </a:pPr>
            <a:r>
              <a:rPr lang="en-GB" sz="1800">
                <a:solidFill>
                  <a:srgbClr val="7F0055"/>
                </a:solidFill>
                <a:latin typeface="Arial" pitchFamily="50"/>
              </a:rPr>
              <a:t>    public void</a:t>
            </a:r>
            <a:r>
              <a:rPr lang="en-GB" sz="1800">
                <a:latin typeface="Arial" pitchFamily="50"/>
              </a:rPr>
              <a:t> monitor</a:t>
            </a:r>
            <a:r>
              <a:rPr lang="en-US" sz="1800">
                <a:latin typeface="Arial" pitchFamily="50"/>
              </a:rPr>
              <a:t>()</a:t>
            </a:r>
            <a:r>
              <a:rPr lang="en-GB" sz="1800">
                <a:latin typeface="Arial" pitchFamily="50"/>
              </a:rPr>
              <a:t> {</a:t>
            </a:r>
          </a:p>
          <a:p>
            <a:pPr lvl="0">
              <a:lnSpc>
                <a:spcPct val="80000"/>
              </a:lnSpc>
              <a:spcBef>
                <a:spcPts val="499"/>
              </a:spcBef>
              <a:buNone/>
            </a:pPr>
            <a:r>
              <a:rPr lang="en-GB" sz="1800">
                <a:latin typeface="Arial" pitchFamily="50"/>
              </a:rPr>
              <a:t>        logger.info(</a:t>
            </a:r>
            <a:r>
              <a:rPr lang="en-GB" sz="1800">
                <a:solidFill>
                  <a:srgbClr val="0000C0"/>
                </a:solidFill>
                <a:latin typeface="Arial" pitchFamily="50"/>
              </a:rPr>
              <a:t>“A business method has been accessed…”</a:t>
            </a:r>
            <a:r>
              <a:rPr lang="en-GB" sz="1800">
                <a:latin typeface="Arial" pitchFamily="50"/>
              </a:rPr>
              <a:t>);  </a:t>
            </a:r>
          </a:p>
          <a:p>
            <a:pPr lvl="0">
              <a:lnSpc>
                <a:spcPct val="80000"/>
              </a:lnSpc>
              <a:spcBef>
                <a:spcPts val="499"/>
              </a:spcBef>
              <a:buNone/>
            </a:pPr>
            <a:r>
              <a:rPr lang="en-GB" sz="1800">
                <a:latin typeface="Arial" pitchFamily="50"/>
              </a:rPr>
              <a:t>    }</a:t>
            </a:r>
          </a:p>
          <a:p>
            <a:pPr lvl="0">
              <a:lnSpc>
                <a:spcPct val="80000"/>
              </a:lnSpc>
              <a:spcBef>
                <a:spcPts val="499"/>
              </a:spcBef>
              <a:buNone/>
            </a:pPr>
            <a:endParaRPr lang="en-US" sz="1800">
              <a:latin typeface="" pitchFamily="16"/>
            </a:endParaRPr>
          </a:p>
          <a:p>
            <a:pPr lvl="0">
              <a:lnSpc>
                <a:spcPct val="80000"/>
              </a:lnSpc>
              <a:spcBef>
                <a:spcPts val="499"/>
              </a:spcBef>
              <a:buNone/>
            </a:pPr>
            <a:r>
              <a:rPr lang="en-GB" sz="1800">
                <a:solidFill>
                  <a:srgbClr val="646464"/>
                </a:solidFill>
                <a:latin typeface="Arial" pitchFamily="50"/>
              </a:rPr>
              <a:t>    @Pointcut</a:t>
            </a:r>
            <a:r>
              <a:rPr lang="en-GB" sz="1800">
                <a:latin typeface="Arial" pitchFamily="50"/>
              </a:rPr>
              <a:t>(</a:t>
            </a:r>
            <a:r>
              <a:rPr lang="en-GB" sz="1800">
                <a:solidFill>
                  <a:srgbClr val="0000C0"/>
                </a:solidFill>
                <a:latin typeface="Arial" pitchFamily="50"/>
              </a:rPr>
              <a:t>“</a:t>
            </a:r>
            <a:r>
              <a:rPr lang="en-US" sz="1800">
                <a:solidFill>
                  <a:srgbClr val="0000C0"/>
                </a:solidFill>
                <a:latin typeface="Arial" pitchFamily="50"/>
              </a:rPr>
              <a:t>execution(* rewards.service..*Service.*(..))</a:t>
            </a:r>
            <a:r>
              <a:rPr lang="en-GB" sz="1800">
                <a:solidFill>
                  <a:srgbClr val="0000C0"/>
                </a:solidFill>
                <a:latin typeface="Arial" pitchFamily="50"/>
              </a:rPr>
              <a:t>”</a:t>
            </a:r>
            <a:r>
              <a:rPr lang="en-GB" sz="1800">
                <a:latin typeface="Arial" pitchFamily="50"/>
              </a:rPr>
              <a:t>)</a:t>
            </a:r>
          </a:p>
          <a:p>
            <a:pPr lvl="0">
              <a:lnSpc>
                <a:spcPct val="80000"/>
              </a:lnSpc>
              <a:spcBef>
                <a:spcPts val="499"/>
              </a:spcBef>
              <a:buNone/>
            </a:pPr>
            <a:r>
              <a:rPr lang="en-GB" sz="1800">
                <a:solidFill>
                  <a:srgbClr val="7F0055"/>
                </a:solidFill>
                <a:latin typeface="Arial" pitchFamily="50"/>
              </a:rPr>
              <a:t>    public void</a:t>
            </a:r>
            <a:r>
              <a:rPr lang="en-GB" sz="1800">
                <a:latin typeface="Arial" pitchFamily="50"/>
              </a:rPr>
              <a:t> serviceMethod() {}</a:t>
            </a:r>
          </a:p>
          <a:p>
            <a:pPr lvl="0">
              <a:lnSpc>
                <a:spcPct val="80000"/>
              </a:lnSpc>
              <a:spcBef>
                <a:spcPts val="499"/>
              </a:spcBef>
              <a:buNone/>
            </a:pPr>
            <a:endParaRPr lang="en-US" sz="1800">
              <a:latin typeface="" pitchFamily="16"/>
            </a:endParaRPr>
          </a:p>
          <a:p>
            <a:pPr lvl="0">
              <a:lnSpc>
                <a:spcPct val="80000"/>
              </a:lnSpc>
              <a:spcBef>
                <a:spcPts val="499"/>
              </a:spcBef>
              <a:buNone/>
            </a:pPr>
            <a:r>
              <a:rPr lang="en-GB" sz="1800">
                <a:solidFill>
                  <a:srgbClr val="646464"/>
                </a:solidFill>
                <a:latin typeface="Arial" pitchFamily="50"/>
              </a:rPr>
              <a:t>    @Pointcut</a:t>
            </a:r>
            <a:r>
              <a:rPr lang="en-GB" sz="1800">
                <a:latin typeface="Arial" pitchFamily="50"/>
              </a:rPr>
              <a:t>(</a:t>
            </a:r>
            <a:r>
              <a:rPr lang="en-GB" sz="1800">
                <a:solidFill>
                  <a:srgbClr val="0000C0"/>
                </a:solidFill>
                <a:latin typeface="Arial" pitchFamily="50"/>
              </a:rPr>
              <a:t>“</a:t>
            </a:r>
            <a:r>
              <a:rPr lang="en-US" sz="1800">
                <a:solidFill>
                  <a:srgbClr val="0000C0"/>
                </a:solidFill>
                <a:latin typeface="Arial" pitchFamily="50"/>
              </a:rPr>
              <a:t>execution(* rewards.repository..*Repository.*(..))</a:t>
            </a:r>
            <a:r>
              <a:rPr lang="en-GB" sz="1800">
                <a:solidFill>
                  <a:srgbClr val="0000C0"/>
                </a:solidFill>
                <a:latin typeface="Arial" pitchFamily="50"/>
              </a:rPr>
              <a:t>”</a:t>
            </a:r>
            <a:r>
              <a:rPr lang="en-GB" sz="1800">
                <a:latin typeface="Arial" pitchFamily="50"/>
              </a:rPr>
              <a:t>)</a:t>
            </a:r>
          </a:p>
          <a:p>
            <a:pPr lvl="0">
              <a:lnSpc>
                <a:spcPct val="80000"/>
              </a:lnSpc>
              <a:spcBef>
                <a:spcPts val="499"/>
              </a:spcBef>
              <a:buNone/>
            </a:pPr>
            <a:r>
              <a:rPr lang="en-GB" sz="1800">
                <a:solidFill>
                  <a:srgbClr val="7F0055"/>
                </a:solidFill>
                <a:latin typeface="Arial" pitchFamily="50"/>
              </a:rPr>
              <a:t>    public void</a:t>
            </a:r>
            <a:r>
              <a:rPr lang="en-GB" sz="1800">
                <a:latin typeface="Arial" pitchFamily="50"/>
              </a:rPr>
              <a:t> repositoryMethod() {}</a:t>
            </a:r>
          </a:p>
          <a:p>
            <a:pPr lvl="0">
              <a:lnSpc>
                <a:spcPct val="80000"/>
              </a:lnSpc>
              <a:spcBef>
                <a:spcPts val="499"/>
              </a:spcBef>
              <a:buNone/>
            </a:pPr>
            <a:r>
              <a:rPr lang="en-GB" sz="1800">
                <a:latin typeface="Arial" pitchFamily="50"/>
              </a:rPr>
              <a:t>}</a:t>
            </a:r>
          </a:p>
        </p:txBody>
      </p:sp>
      <p:sp>
        <p:nvSpPr>
          <p:cNvPr id="4" name="Line 7"/>
          <p:cNvSpPr/>
          <p:nvPr/>
        </p:nvSpPr>
        <p:spPr>
          <a:xfrm flipH="1" flipV="1">
            <a:off x="2998080" y="5378400"/>
            <a:ext cx="874799" cy="365760"/>
          </a:xfrm>
          <a:prstGeom prst="line">
            <a:avLst/>
          </a:pr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Freeform 4"/>
          <p:cNvSpPr/>
          <p:nvPr/>
        </p:nvSpPr>
        <p:spPr>
          <a:xfrm>
            <a:off x="3765600" y="5469840"/>
            <a:ext cx="4937760" cy="74231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 The method </a:t>
            </a:r>
            <a:r>
              <a:rPr lang="en-US" sz="1800" b="0" i="1" u="none" strike="noStrike" baseline="0">
                <a:ln>
                  <a:noFill/>
                </a:ln>
                <a:solidFill>
                  <a:srgbClr val="4D4D4D"/>
                </a:solidFill>
                <a:latin typeface="Arial" pitchFamily="34"/>
                <a:ea typeface="ＭＳ Ｐゴシック" pitchFamily="2"/>
                <a:cs typeface="ＭＳ Ｐゴシック" pitchFamily="2"/>
              </a:rPr>
              <a:t>name</a:t>
            </a:r>
            <a:r>
              <a:rPr lang="en-US" sz="1800" b="0" i="0" u="none" strike="noStrike" baseline="0">
                <a:ln>
                  <a:noFill/>
                </a:ln>
                <a:solidFill>
                  <a:srgbClr val="4D4D4D"/>
                </a:solidFill>
                <a:latin typeface="Arial" pitchFamily="34"/>
                <a:ea typeface="ＭＳ Ｐゴシック" pitchFamily="2"/>
                <a:cs typeface="ＭＳ Ｐゴシック" pitchFamily="2"/>
              </a:rPr>
              <a:t> becomes the pointcut ID.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34"/>
                <a:ea typeface="ＭＳ Ｐゴシック" pitchFamily="2"/>
                <a:cs typeface="ＭＳ Ｐゴシック" pitchFamily="2"/>
              </a:rPr>
              <a:t> The method is </a:t>
            </a:r>
            <a:r>
              <a:rPr lang="en-US" sz="1800" b="0" i="1" u="none" strike="noStrike" baseline="0">
                <a:ln>
                  <a:noFill/>
                </a:ln>
                <a:solidFill>
                  <a:srgbClr val="4D4D4D"/>
                </a:solidFill>
                <a:latin typeface="Arial" pitchFamily="34"/>
                <a:ea typeface="ＭＳ Ｐゴシック" pitchFamily="2"/>
                <a:cs typeface="ＭＳ Ｐゴシック" pitchFamily="2"/>
              </a:rPr>
              <a:t>not</a:t>
            </a:r>
            <a:r>
              <a:rPr lang="en-US" sz="1800" b="0" i="0" u="none" strike="noStrike" baseline="0">
                <a:ln>
                  <a:noFill/>
                </a:ln>
                <a:solidFill>
                  <a:srgbClr val="4D4D4D"/>
                </a:solidFill>
                <a:latin typeface="Arial" pitchFamily="34"/>
                <a:ea typeface="ＭＳ Ｐゴシック" pitchFamily="2"/>
                <a:cs typeface="ＭＳ Ｐゴシック" pitchFamily="2"/>
              </a:rPr>
              <a:t> executed.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Named Pointcuts</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Expressions can be externalized</a:t>
            </a:r>
          </a:p>
        </p:txBody>
      </p:sp>
      <p:sp>
        <p:nvSpPr>
          <p:cNvPr id="4" name="Text Placeholder 3"/>
          <p:cNvSpPr txBox="1">
            <a:spLocks noGrp="1"/>
          </p:cNvSpPr>
          <p:nvPr>
            <p:ph type="body" idx="4294967295"/>
          </p:nvPr>
        </p:nvSpPr>
        <p:spPr>
          <a:xfrm>
            <a:off x="761759" y="3538800"/>
            <a:ext cx="7772400" cy="2626920"/>
          </a:xfrm>
          <a:solidFill>
            <a:srgbClr val="FFFFCC"/>
          </a:solidFill>
          <a:ln w="6480">
            <a:solidFill>
              <a:srgbClr val="000000"/>
            </a:solidFill>
            <a:prstDash val="solid"/>
            <a:miter/>
          </a:ln>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80000"/>
              </a:lnSpc>
              <a:spcBef>
                <a:spcPts val="499"/>
              </a:spcBef>
              <a:buNone/>
            </a:pPr>
            <a:r>
              <a:rPr lang="en-GB" sz="1800">
                <a:solidFill>
                  <a:srgbClr val="646464"/>
                </a:solidFill>
                <a:latin typeface="Arial" pitchFamily="50"/>
              </a:rPr>
              <a:t>@Aspect</a:t>
            </a:r>
          </a:p>
          <a:p>
            <a:pPr lvl="0">
              <a:lnSpc>
                <a:spcPct val="80000"/>
              </a:lnSpc>
              <a:spcBef>
                <a:spcPts val="499"/>
              </a:spcBef>
              <a:buNone/>
            </a:pPr>
            <a:r>
              <a:rPr lang="en-GB" sz="1800">
                <a:solidFill>
                  <a:srgbClr val="7F0055"/>
                </a:solidFill>
                <a:latin typeface="Arial" pitchFamily="50"/>
              </a:rPr>
              <a:t>public class</a:t>
            </a:r>
            <a:r>
              <a:rPr lang="en-GB" sz="1800">
                <a:latin typeface="Arial" pitchFamily="50"/>
              </a:rPr>
              <a:t> ServiceMethodInvocationMonitor {</a:t>
            </a:r>
          </a:p>
          <a:p>
            <a:pPr lvl="0">
              <a:lnSpc>
                <a:spcPct val="80000"/>
              </a:lnSpc>
              <a:spcBef>
                <a:spcPts val="499"/>
              </a:spcBef>
              <a:buNone/>
            </a:pPr>
            <a:r>
              <a:rPr lang="en-GB" sz="1800">
                <a:solidFill>
                  <a:srgbClr val="7F0055"/>
                </a:solidFill>
                <a:latin typeface="Arial" pitchFamily="50"/>
              </a:rPr>
              <a:t>    private</a:t>
            </a:r>
            <a:r>
              <a:rPr lang="en-GB" sz="1800">
                <a:latin typeface="Arial" pitchFamily="50"/>
              </a:rPr>
              <a:t> Logger logger = Logger.getLogger(getClass());</a:t>
            </a:r>
          </a:p>
          <a:p>
            <a:pPr lvl="0">
              <a:lnSpc>
                <a:spcPct val="80000"/>
              </a:lnSpc>
              <a:spcBef>
                <a:spcPts val="499"/>
              </a:spcBef>
              <a:buNone/>
            </a:pPr>
            <a:endParaRPr lang="en-US" sz="1800">
              <a:latin typeface="" pitchFamily="16"/>
            </a:endParaRPr>
          </a:p>
          <a:p>
            <a:pPr lvl="0">
              <a:lnSpc>
                <a:spcPct val="80000"/>
              </a:lnSpc>
              <a:spcBef>
                <a:spcPts val="499"/>
              </a:spcBef>
              <a:buNone/>
            </a:pPr>
            <a:r>
              <a:rPr lang="en-GB" sz="1800">
                <a:latin typeface="Arial" pitchFamily="50"/>
              </a:rPr>
              <a:t>    </a:t>
            </a:r>
            <a:r>
              <a:rPr lang="en-GB" sz="1800">
                <a:solidFill>
                  <a:srgbClr val="646464"/>
                </a:solidFill>
                <a:latin typeface="Arial" pitchFamily="50"/>
              </a:rPr>
              <a:t>@Before</a:t>
            </a:r>
            <a:r>
              <a:rPr lang="en-GB" sz="1800">
                <a:latin typeface="Arial" pitchFamily="50"/>
              </a:rPr>
              <a:t>( </a:t>
            </a:r>
            <a:r>
              <a:rPr lang="en-GB" sz="1800">
                <a:solidFill>
                  <a:srgbClr val="0000C0"/>
                </a:solidFill>
                <a:latin typeface="Arial" pitchFamily="50"/>
              </a:rPr>
              <a:t>“com.acme.Pointcuts.serviceMethods()” </a:t>
            </a:r>
            <a:r>
              <a:rPr lang="en-GB" sz="1800">
                <a:latin typeface="Arial" pitchFamily="50"/>
              </a:rPr>
              <a:t>)</a:t>
            </a:r>
          </a:p>
          <a:p>
            <a:pPr lvl="0">
              <a:lnSpc>
                <a:spcPct val="80000"/>
              </a:lnSpc>
              <a:spcBef>
                <a:spcPts val="499"/>
              </a:spcBef>
              <a:buNone/>
            </a:pPr>
            <a:r>
              <a:rPr lang="en-GB" sz="1800">
                <a:solidFill>
                  <a:srgbClr val="7F0055"/>
                </a:solidFill>
                <a:latin typeface="Arial" pitchFamily="50"/>
              </a:rPr>
              <a:t>    public void</a:t>
            </a:r>
            <a:r>
              <a:rPr lang="en-GB" sz="1800">
                <a:latin typeface="Arial" pitchFamily="50"/>
              </a:rPr>
              <a:t> monitor</a:t>
            </a:r>
            <a:r>
              <a:rPr lang="en-US" sz="1800">
                <a:latin typeface="Arial" pitchFamily="50"/>
              </a:rPr>
              <a:t>()</a:t>
            </a:r>
            <a:r>
              <a:rPr lang="en-GB" sz="1800">
                <a:latin typeface="Arial" pitchFamily="50"/>
              </a:rPr>
              <a:t> {</a:t>
            </a:r>
          </a:p>
          <a:p>
            <a:pPr lvl="0">
              <a:lnSpc>
                <a:spcPct val="80000"/>
              </a:lnSpc>
              <a:spcBef>
                <a:spcPts val="499"/>
              </a:spcBef>
              <a:buNone/>
            </a:pPr>
            <a:r>
              <a:rPr lang="en-GB" sz="1800">
                <a:latin typeface="Arial" pitchFamily="50"/>
              </a:rPr>
              <a:t>        logger.info(</a:t>
            </a:r>
            <a:r>
              <a:rPr lang="en-GB" sz="1800">
                <a:solidFill>
                  <a:srgbClr val="0000C0"/>
                </a:solidFill>
                <a:latin typeface="Arial" pitchFamily="50"/>
              </a:rPr>
              <a:t>“A service method has been accessed…”</a:t>
            </a:r>
            <a:r>
              <a:rPr lang="en-GB" sz="1800">
                <a:latin typeface="Arial" pitchFamily="50"/>
              </a:rPr>
              <a:t>);  </a:t>
            </a:r>
          </a:p>
          <a:p>
            <a:pPr lvl="0">
              <a:lnSpc>
                <a:spcPct val="80000"/>
              </a:lnSpc>
              <a:spcBef>
                <a:spcPts val="499"/>
              </a:spcBef>
              <a:buNone/>
            </a:pPr>
            <a:r>
              <a:rPr lang="en-GB" sz="1800">
                <a:latin typeface="Arial" pitchFamily="50"/>
              </a:rPr>
              <a:t>    }</a:t>
            </a:r>
          </a:p>
          <a:p>
            <a:pPr lvl="0">
              <a:lnSpc>
                <a:spcPct val="80000"/>
              </a:lnSpc>
              <a:spcBef>
                <a:spcPts val="499"/>
              </a:spcBef>
              <a:buNone/>
            </a:pPr>
            <a:r>
              <a:rPr lang="en-GB" sz="1800">
                <a:latin typeface="Arial" pitchFamily="50"/>
              </a:rPr>
              <a:t>}</a:t>
            </a:r>
          </a:p>
        </p:txBody>
      </p:sp>
      <p:sp>
        <p:nvSpPr>
          <p:cNvPr id="5" name="Text Placeholder 4"/>
          <p:cNvSpPr txBox="1">
            <a:spLocks noGrp="1"/>
          </p:cNvSpPr>
          <p:nvPr>
            <p:ph type="body" idx="4294967295"/>
          </p:nvPr>
        </p:nvSpPr>
        <p:spPr>
          <a:xfrm>
            <a:off x="765000" y="2127600"/>
            <a:ext cx="7772400" cy="1296720"/>
          </a:xfrm>
          <a:solidFill>
            <a:srgbClr val="FFFFCC"/>
          </a:solidFill>
          <a:ln w="6480">
            <a:solidFill>
              <a:srgbClr val="000000"/>
            </a:solidFill>
            <a:prstDash val="solid"/>
            <a:miter/>
          </a:ln>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lnSpc>
                <a:spcPct val="80000"/>
              </a:lnSpc>
              <a:spcBef>
                <a:spcPts val="499"/>
              </a:spcBef>
              <a:buNone/>
            </a:pPr>
            <a:r>
              <a:rPr lang="en-GB" sz="1800">
                <a:solidFill>
                  <a:srgbClr val="7F0055"/>
                </a:solidFill>
                <a:latin typeface="Arial" pitchFamily="50"/>
              </a:rPr>
              <a:t>public class</a:t>
            </a:r>
            <a:r>
              <a:rPr lang="en-GB" sz="1800">
                <a:latin typeface="Arial" pitchFamily="50"/>
              </a:rPr>
              <a:t> Pointcuts {</a:t>
            </a:r>
          </a:p>
          <a:p>
            <a:pPr lvl="0">
              <a:lnSpc>
                <a:spcPct val="80000"/>
              </a:lnSpc>
              <a:spcBef>
                <a:spcPts val="499"/>
              </a:spcBef>
              <a:buNone/>
            </a:pPr>
            <a:r>
              <a:rPr lang="en-GB" sz="1800">
                <a:solidFill>
                  <a:srgbClr val="646464"/>
                </a:solidFill>
                <a:latin typeface="Arial" pitchFamily="50"/>
              </a:rPr>
              <a:t>    @Pointcut</a:t>
            </a:r>
            <a:r>
              <a:rPr lang="en-GB" sz="1800">
                <a:latin typeface="Arial" pitchFamily="50"/>
              </a:rPr>
              <a:t>(</a:t>
            </a:r>
            <a:r>
              <a:rPr lang="en-GB" sz="1800">
                <a:solidFill>
                  <a:srgbClr val="0000C0"/>
                </a:solidFill>
                <a:latin typeface="Arial" pitchFamily="50"/>
              </a:rPr>
              <a:t>“</a:t>
            </a:r>
            <a:r>
              <a:rPr lang="en-US" sz="1800">
                <a:solidFill>
                  <a:srgbClr val="0000C0"/>
                </a:solidFill>
                <a:latin typeface="Arial" pitchFamily="50"/>
              </a:rPr>
              <a:t>execution(* rewards.service..*Service.*(..))</a:t>
            </a:r>
            <a:r>
              <a:rPr lang="en-GB" sz="1800">
                <a:solidFill>
                  <a:srgbClr val="0000C0"/>
                </a:solidFill>
                <a:latin typeface="Arial" pitchFamily="50"/>
              </a:rPr>
              <a:t>”</a:t>
            </a:r>
            <a:r>
              <a:rPr lang="en-GB" sz="1800">
                <a:latin typeface="Arial" pitchFamily="50"/>
              </a:rPr>
              <a:t>)</a:t>
            </a:r>
          </a:p>
          <a:p>
            <a:pPr lvl="0">
              <a:lnSpc>
                <a:spcPct val="80000"/>
              </a:lnSpc>
              <a:spcBef>
                <a:spcPts val="499"/>
              </a:spcBef>
              <a:buNone/>
            </a:pPr>
            <a:r>
              <a:rPr lang="en-GB" sz="1800">
                <a:solidFill>
                  <a:srgbClr val="7F0055"/>
                </a:solidFill>
                <a:latin typeface="Arial" pitchFamily="50"/>
              </a:rPr>
              <a:t>    public void</a:t>
            </a:r>
            <a:r>
              <a:rPr lang="en-GB" sz="1800">
                <a:latin typeface="Arial" pitchFamily="50"/>
              </a:rPr>
              <a:t> serviceMethods() {}</a:t>
            </a:r>
          </a:p>
          <a:p>
            <a:pPr lvl="0">
              <a:lnSpc>
                <a:spcPct val="80000"/>
              </a:lnSpc>
              <a:spcBef>
                <a:spcPts val="499"/>
              </a:spcBef>
              <a:buNone/>
            </a:pPr>
            <a:r>
              <a:rPr lang="en-GB" sz="1800">
                <a:latin typeface="Arial" pitchFamily="50"/>
              </a:rPr>
              <a:t>}</a:t>
            </a:r>
          </a:p>
        </p:txBody>
      </p:sp>
      <p:sp>
        <p:nvSpPr>
          <p:cNvPr id="6" name="Line 7"/>
          <p:cNvSpPr/>
          <p:nvPr/>
        </p:nvSpPr>
        <p:spPr>
          <a:xfrm>
            <a:off x="6203520" y="4975920"/>
            <a:ext cx="1568519" cy="692999"/>
          </a:xfrm>
          <a:custGeom>
            <a:avLst/>
            <a:gdLst/>
            <a:ahLst/>
            <a:cxnLst>
              <a:cxn ang="3cd4">
                <a:pos x="hc" y="t"/>
              </a:cxn>
              <a:cxn ang="cd2">
                <a:pos x="l" y="vc"/>
              </a:cxn>
              <a:cxn ang="cd4">
                <a:pos x="hc" y="b"/>
              </a:cxn>
              <a:cxn ang="0">
                <a:pos x="r" y="vc"/>
              </a:cxn>
            </a:cxnLst>
            <a:rect l="l" t="t" r="r" b="b"/>
            <a:pathLst>
              <a:path w="4358" h="1926" fill="none">
                <a:moveTo>
                  <a:pt x="4358" y="1926"/>
                </a:moveTo>
                <a:lnTo>
                  <a:pt x="0" y="0"/>
                </a:lnTo>
              </a:path>
            </a:pathLst>
          </a:custGeom>
          <a:noFill/>
          <a:ln w="1260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Freeform 6"/>
          <p:cNvSpPr/>
          <p:nvPr/>
        </p:nvSpPr>
        <p:spPr>
          <a:xfrm>
            <a:off x="4353120" y="2851200"/>
            <a:ext cx="3785039" cy="1994760"/>
          </a:xfrm>
          <a:custGeom>
            <a:avLst/>
            <a:gdLst/>
            <a:ahLst/>
            <a:cxnLst>
              <a:cxn ang="3cd4">
                <a:pos x="hc" y="t"/>
              </a:cxn>
              <a:cxn ang="cd2">
                <a:pos x="l" y="vc"/>
              </a:cxn>
              <a:cxn ang="cd4">
                <a:pos x="hc" y="b"/>
              </a:cxn>
              <a:cxn ang="0">
                <a:pos x="r" y="vc"/>
              </a:cxn>
            </a:cxnLst>
            <a:rect l="l" t="t" r="r" b="b"/>
            <a:pathLst>
              <a:path w="10515" h="5542">
                <a:moveTo>
                  <a:pt x="0" y="0"/>
                </a:moveTo>
                <a:cubicBezTo>
                  <a:pt x="17415" y="0"/>
                  <a:pt x="7944" y="5542"/>
                  <a:pt x="7944" y="5542"/>
                </a:cubicBezTo>
              </a:path>
            </a:pathLst>
          </a:custGeom>
          <a:noFill/>
          <a:ln w="0">
            <a:solidFill>
              <a:srgbClr val="800000"/>
            </a:solidFill>
            <a:prstDash val="solid"/>
            <a:tailEnd type="arrow"/>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Freeform 7"/>
          <p:cNvSpPr/>
          <p:nvPr/>
        </p:nvSpPr>
        <p:spPr>
          <a:xfrm>
            <a:off x="5137200" y="5638320"/>
            <a:ext cx="3566160" cy="3607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EEEEE"/>
          </a:solidFill>
          <a:ln w="0">
            <a:solidFill>
              <a:srgbClr val="808080"/>
            </a:solidFill>
            <a:prstDash val="solid"/>
          </a:ln>
        </p:spPr>
        <p:txBody>
          <a:bodyPr vert="horz" wrap="none" lIns="90000" tIns="45000" rIns="90000" bIns="450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Fully-qualified pointcut name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name="Best Practice –  Use Named Pointcuts">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Can break one complicated expression into several sub-expressions</a:t>
            </a:r>
          </a:p>
          <a:p>
            <a:pPr lvl="0"/>
            <a:r>
              <a:rPr lang="en-US">
                <a:latin typeface="" pitchFamily="16"/>
              </a:rPr>
              <a:t>Allow pointcut expression reusability</a:t>
            </a:r>
          </a:p>
          <a:p>
            <a:pPr lvl="0"/>
            <a:r>
              <a:rPr lang="en-US">
                <a:latin typeface="" pitchFamily="16"/>
              </a:rPr>
              <a:t>Best practice: consider externalizing expressions into one dedicated class</a:t>
            </a:r>
          </a:p>
          <a:p>
            <a:pPr lvl="1"/>
            <a:r>
              <a:rPr lang="en-US">
                <a:latin typeface="" pitchFamily="16"/>
              </a:rPr>
              <a:t>When working with many pointcuts</a:t>
            </a:r>
          </a:p>
          <a:p>
            <a:pPr lvl="1"/>
            <a:r>
              <a:rPr lang="en-US">
                <a:latin typeface="" pitchFamily="16"/>
              </a:rPr>
              <a:t>When writing complicated expressions</a:t>
            </a:r>
          </a:p>
        </p:txBody>
      </p:sp>
      <p:sp>
        <p:nvSpPr>
          <p:cNvPr id="3" name="Title 2"/>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Named Pointcuts - Summary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Topics in this session</a:t>
            </a:r>
          </a:p>
        </p:txBody>
      </p:sp>
      <p:sp>
        <p:nvSpPr>
          <p:cNvPr id="3" name="Text Placeholder 2"/>
          <p:cNvSpPr txBox="1">
            <a:spLocks noGrp="1"/>
          </p:cNvSpPr>
          <p:nvPr>
            <p:ph type="body" idx="4294967295"/>
          </p:nvPr>
        </p:nvSpPr>
        <p:spPr>
          <a:xfrm>
            <a:off x="457200" y="1600200"/>
            <a:ext cx="8229600" cy="431280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What Problem Does AOP Solve?</a:t>
            </a:r>
          </a:p>
          <a:p>
            <a:pPr lvl="0"/>
            <a:r>
              <a:rPr lang="en-US">
                <a:latin typeface="" pitchFamily="16"/>
              </a:rPr>
              <a:t>Core AOP Concepts</a:t>
            </a:r>
          </a:p>
          <a:p>
            <a:pPr lvl="0"/>
            <a:r>
              <a:rPr lang="en-US">
                <a:latin typeface="" pitchFamily="16"/>
              </a:rPr>
              <a:t>Quick Start</a:t>
            </a:r>
          </a:p>
          <a:p>
            <a:pPr lvl="0"/>
            <a:r>
              <a:rPr lang="en-US">
                <a:latin typeface="" pitchFamily="16"/>
              </a:rPr>
              <a:t>Defining Pointcuts</a:t>
            </a:r>
          </a:p>
          <a:p>
            <a:pPr lvl="0"/>
            <a:r>
              <a:rPr lang="en-US">
                <a:latin typeface="" pitchFamily="16"/>
              </a:rPr>
              <a:t>Implementing Advice</a:t>
            </a:r>
          </a:p>
          <a:p>
            <a:pPr lvl="0"/>
            <a:r>
              <a:rPr lang="en-US">
                <a:latin typeface="" pitchFamily="16"/>
              </a:rPr>
              <a:t>Advanced topics</a:t>
            </a:r>
          </a:p>
          <a:p>
            <a:pPr lvl="1"/>
            <a:r>
              <a:rPr lang="en-US">
                <a:latin typeface="" pitchFamily="16"/>
              </a:rPr>
              <a:t>Named Pointcuts</a:t>
            </a:r>
          </a:p>
          <a:p>
            <a:pPr lvl="1"/>
            <a:r>
              <a:rPr lang="en-US" b="1">
                <a:latin typeface="" pitchFamily="16"/>
              </a:rPr>
              <a:t>Context Selecting Pointcuts</a:t>
            </a:r>
          </a:p>
          <a:p>
            <a:pPr lvl="1"/>
            <a:r>
              <a:rPr lang="en-US">
                <a:latin typeface="" pitchFamily="16"/>
              </a:rPr>
              <a:t>Working with Annotations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name="Context Selecting Pointcuts">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Context Selecting Pointcuts</a:t>
            </a:r>
          </a:p>
        </p:txBody>
      </p:sp>
      <p:sp>
        <p:nvSpPr>
          <p:cNvPr id="3" name="Text Placeholder 2"/>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Pointcuts may also select useful join point context</a:t>
            </a:r>
          </a:p>
          <a:p>
            <a:pPr lvl="1"/>
            <a:r>
              <a:rPr lang="en-US">
                <a:latin typeface="" pitchFamily="16"/>
              </a:rPr>
              <a:t>The target object</a:t>
            </a:r>
          </a:p>
          <a:p>
            <a:pPr lvl="1"/>
            <a:r>
              <a:rPr lang="en-US">
                <a:latin typeface="" pitchFamily="16"/>
              </a:rPr>
              <a:t>Method arguments</a:t>
            </a:r>
          </a:p>
          <a:p>
            <a:pPr lvl="1"/>
            <a:r>
              <a:rPr lang="en-US">
                <a:latin typeface="" pitchFamily="16"/>
              </a:rPr>
              <a:t>Annotations associated with the method, target, or arguments</a:t>
            </a:r>
          </a:p>
          <a:p>
            <a:pPr lvl="1"/>
            <a:r>
              <a:rPr lang="en-US">
                <a:latin typeface="" pitchFamily="16"/>
              </a:rPr>
              <a:t>The currently executing object (proxy)</a:t>
            </a:r>
          </a:p>
          <a:p>
            <a:pPr lvl="0"/>
            <a:r>
              <a:rPr lang="en-US">
                <a:latin typeface="" pitchFamily="16"/>
              </a:rPr>
              <a:t>Allows for simple POJO advice methods</a:t>
            </a:r>
          </a:p>
          <a:p>
            <a:pPr lvl="1"/>
            <a:r>
              <a:rPr lang="en-US">
                <a:latin typeface="" pitchFamily="16"/>
              </a:rPr>
              <a:t>Alternative to working with a JoinPoint object directly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name="Context Selecting Exampl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Context Selecting Example</a:t>
            </a:r>
          </a:p>
        </p:txBody>
      </p:sp>
      <p:sp>
        <p:nvSpPr>
          <p:cNvPr id="3" name="Text Placeholder 2"/>
          <p:cNvSpPr txBox="1">
            <a:spLocks noGrp="1"/>
          </p:cNvSpPr>
          <p:nvPr>
            <p:ph type="body" idx="4294967295"/>
          </p:nvPr>
        </p:nvSpPr>
        <p:spPr>
          <a:xfrm>
            <a:off x="457200" y="1600200"/>
            <a:ext cx="8229600" cy="4525920"/>
          </a:xfrm>
        </p:spPr>
        <p:txBody>
          <a:bodyPr wrap="square" lIns="91440" tIns="45720" rIns="91440" bIns="45720">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marL="0" lvl="0" indent="0"/>
            <a:r>
              <a:rPr lang="en-US">
                <a:latin typeface="" pitchFamily="16"/>
              </a:rPr>
              <a:t>Consider this basic requirement</a:t>
            </a:r>
          </a:p>
          <a:p>
            <a:pPr lvl="0">
              <a:buNone/>
            </a:pPr>
            <a:endParaRPr lang="en-US">
              <a:latin typeface="" pitchFamily="16"/>
            </a:endParaRPr>
          </a:p>
        </p:txBody>
      </p:sp>
      <p:sp>
        <p:nvSpPr>
          <p:cNvPr id="4" name="Text Box 4"/>
          <p:cNvSpPr/>
          <p:nvPr/>
        </p:nvSpPr>
        <p:spPr>
          <a:xfrm>
            <a:off x="919080" y="2514240"/>
            <a:ext cx="690912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9360">
            <a:solidFill>
              <a:srgbClr val="000000"/>
            </a:solidFill>
            <a:prstDash val="solid"/>
            <a:miter/>
          </a:ln>
          <a:effectLst>
            <a:outerShdw dist="17819" dir="2700000" algn="tl">
              <a:srgbClr val="808080"/>
            </a:outerShdw>
          </a:effectLst>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4D4D4D"/>
                </a:solidFill>
                <a:latin typeface="Arial" pitchFamily="50"/>
                <a:ea typeface="ＭＳ Ｐゴシック" pitchFamily="2"/>
                <a:cs typeface="ＭＳ Ｐゴシック" pitchFamily="2"/>
              </a:rPr>
              <a:t>Log a message every time Server is about to start</a:t>
            </a:r>
          </a:p>
        </p:txBody>
      </p:sp>
      <p:sp>
        <p:nvSpPr>
          <p:cNvPr id="5" name="Text Box 5"/>
          <p:cNvSpPr/>
          <p:nvPr/>
        </p:nvSpPr>
        <p:spPr>
          <a:xfrm>
            <a:off x="2440080" y="3352320"/>
            <a:ext cx="4263840" cy="1556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EEEEE"/>
          </a:solidFill>
          <a:ln w="9360">
            <a:solidFill>
              <a:srgbClr val="000000"/>
            </a:solidFill>
            <a:prstDash val="solid"/>
            <a:miter/>
          </a:ln>
          <a:effectLst>
            <a:outerShdw dist="17819" dir="2700000" algn="tl">
              <a:srgbClr val="808080"/>
            </a:outerShdw>
          </a:effectLst>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660066"/>
                </a:solidFill>
                <a:latin typeface="Arial" pitchFamily="50"/>
                <a:ea typeface="ＭＳ Ｐゴシック" pitchFamily="2"/>
                <a:cs typeface="ＭＳ Ｐゴシック" pitchFamily="2"/>
              </a:rPr>
              <a:t>public interface</a:t>
            </a:r>
            <a:r>
              <a:rPr lang="en-US" sz="2400" b="0" i="0" u="none" strike="noStrike" baseline="0">
                <a:ln>
                  <a:noFill/>
                </a:ln>
                <a:solidFill>
                  <a:srgbClr val="4D4D4D"/>
                </a:solidFill>
                <a:latin typeface="Arial" pitchFamily="50"/>
                <a:ea typeface="ＭＳ Ｐゴシック" pitchFamily="2"/>
                <a:cs typeface="ＭＳ Ｐゴシック" pitchFamily="2"/>
              </a:rPr>
              <a:t> Server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4D4D4D"/>
                </a:solidFill>
                <a:latin typeface="Arial" pitchFamily="50"/>
                <a:ea typeface="ＭＳ Ｐゴシック" pitchFamily="2"/>
                <a:cs typeface="ＭＳ Ｐゴシック" pitchFamily="2"/>
              </a:rPr>
              <a:t>    </a:t>
            </a:r>
            <a:r>
              <a:rPr lang="en-US" sz="2400" b="0" i="0" u="none" strike="noStrike" baseline="0">
                <a:ln>
                  <a:noFill/>
                </a:ln>
                <a:solidFill>
                  <a:srgbClr val="660066"/>
                </a:solidFill>
                <a:latin typeface="Arial" pitchFamily="50"/>
                <a:ea typeface="ＭＳ Ｐゴシック" pitchFamily="2"/>
                <a:cs typeface="ＭＳ Ｐゴシック" pitchFamily="2"/>
              </a:rPr>
              <a:t>public void</a:t>
            </a:r>
            <a:r>
              <a:rPr lang="en-US" sz="2400" b="0" i="0" u="none" strike="noStrike" baseline="0">
                <a:ln>
                  <a:noFill/>
                </a:ln>
                <a:solidFill>
                  <a:srgbClr val="4D4D4D"/>
                </a:solidFill>
                <a:latin typeface="Arial" pitchFamily="50"/>
                <a:ea typeface="ＭＳ Ｐゴシック" pitchFamily="2"/>
                <a:cs typeface="ＭＳ Ｐゴシック" pitchFamily="2"/>
              </a:rPr>
              <a:t> start(Map input);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4D4D4D"/>
                </a:solidFill>
                <a:latin typeface="Arial" pitchFamily="50"/>
                <a:ea typeface="ＭＳ Ｐゴシック" pitchFamily="2"/>
                <a:cs typeface="ＭＳ Ｐゴシック" pitchFamily="2"/>
              </a:rPr>
              <a:t>    </a:t>
            </a:r>
            <a:r>
              <a:rPr lang="en-US" sz="2400" b="0" i="0" u="none" strike="noStrike" baseline="0">
                <a:ln>
                  <a:noFill/>
                </a:ln>
                <a:solidFill>
                  <a:srgbClr val="660066"/>
                </a:solidFill>
                <a:latin typeface="Arial" pitchFamily="50"/>
                <a:ea typeface="ＭＳ Ｐゴシック" pitchFamily="2"/>
                <a:cs typeface="ＭＳ Ｐゴシック" pitchFamily="2"/>
              </a:rPr>
              <a:t>public void</a:t>
            </a:r>
            <a:r>
              <a:rPr lang="en-US" sz="2400" b="0" i="0" u="none" strike="noStrike" baseline="0">
                <a:ln>
                  <a:noFill/>
                </a:ln>
                <a:solidFill>
                  <a:srgbClr val="4D4D4D"/>
                </a:solidFill>
                <a:latin typeface="Arial" pitchFamily="50"/>
                <a:ea typeface="ＭＳ Ｐゴシック" pitchFamily="2"/>
                <a:cs typeface="ＭＳ Ｐゴシック" pitchFamily="2"/>
              </a:rPr>
              <a:t> stop();</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4D4D4D"/>
                </a:solidFill>
                <a:latin typeface="Arial" pitchFamily="50"/>
                <a:ea typeface="ＭＳ Ｐゴシック" pitchFamily="2"/>
                <a:cs typeface="ＭＳ Ｐゴシック" pitchFamily="2"/>
              </a:rPr>
              <a:t>}</a:t>
            </a:r>
          </a:p>
        </p:txBody>
      </p:sp>
      <p:sp>
        <p:nvSpPr>
          <p:cNvPr id="6" name="Text Box 4"/>
          <p:cNvSpPr/>
          <p:nvPr/>
        </p:nvSpPr>
        <p:spPr>
          <a:xfrm>
            <a:off x="1088280" y="5250600"/>
            <a:ext cx="657072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9360">
            <a:solidFill>
              <a:srgbClr val="000000"/>
            </a:solidFill>
            <a:prstDash val="solid"/>
            <a:miter/>
          </a:ln>
          <a:effectLst>
            <a:outerShdw dist="17819" dir="2700000" algn="tl">
              <a:srgbClr val="808080"/>
            </a:outerShdw>
          </a:effectLst>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0" i="0" u="none" strike="noStrike" baseline="0">
                <a:ln>
                  <a:noFill/>
                </a:ln>
                <a:solidFill>
                  <a:srgbClr val="4D4D4D"/>
                </a:solidFill>
                <a:latin typeface="Arial" pitchFamily="50"/>
                <a:ea typeface="ＭＳ Ｐゴシック" pitchFamily="2"/>
                <a:cs typeface="ＭＳ Ｐゴシック" pitchFamily="2"/>
              </a:rPr>
              <a:t>In the advice, how do we access Server? Map?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name="Logging Server Startup Attempts Context Selection - Anonymous Pointcut">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Without Context Selection</a:t>
            </a:r>
          </a:p>
        </p:txBody>
      </p:sp>
      <p:sp>
        <p:nvSpPr>
          <p:cNvPr id="3" name="Rectangle 4"/>
          <p:cNvSpPr/>
          <p:nvPr/>
        </p:nvSpPr>
        <p:spPr>
          <a:xfrm>
            <a:off x="508320" y="2999160"/>
            <a:ext cx="8127720" cy="3143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646464"/>
                </a:solidFill>
                <a:latin typeface="Arial" pitchFamily="50"/>
                <a:ea typeface="ＭＳ Ｐゴシック" pitchFamily="2"/>
                <a:cs typeface="ＭＳ Ｐゴシック" pitchFamily="2"/>
              </a:rPr>
              <a:t>@Before</a:t>
            </a:r>
            <a:r>
              <a:rPr lang="en-GB" sz="2000" b="0" i="0" u="none" strike="noStrike" baseline="0">
                <a:ln>
                  <a:noFill/>
                </a:ln>
                <a:solidFill>
                  <a:srgbClr val="4D4D4D"/>
                </a:solidFill>
                <a:latin typeface="Arial" pitchFamily="50"/>
                <a:ea typeface="ＭＳ Ｐゴシック" pitchFamily="2"/>
                <a:cs typeface="ＭＳ Ｐゴシック" pitchFamily="2"/>
              </a:rPr>
              <a:t>(</a:t>
            </a:r>
            <a:r>
              <a:rPr lang="en-GB" sz="2000" b="0" i="0" u="none" strike="noStrike" baseline="0">
                <a:ln>
                  <a:noFill/>
                </a:ln>
                <a:solidFill>
                  <a:srgbClr val="0000FF"/>
                </a:solidFill>
                <a:latin typeface="Arial" pitchFamily="50"/>
                <a:ea typeface="ＭＳ Ｐゴシック" pitchFamily="2"/>
                <a:cs typeface="ＭＳ Ｐゴシック" pitchFamily="2"/>
              </a:rPr>
              <a:t>“execution(void example.Server.start(java.util.Map))”</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660066"/>
                </a:solidFill>
                <a:latin typeface="Arial" pitchFamily="50"/>
                <a:ea typeface="ＭＳ Ｐゴシック" pitchFamily="2"/>
                <a:cs typeface="ＭＳ Ｐゴシック" pitchFamily="2"/>
              </a:rPr>
              <a:t>public void</a:t>
            </a:r>
            <a:r>
              <a:rPr lang="en-GB" sz="2000" b="0" i="0" u="none" strike="noStrike" baseline="0">
                <a:ln>
                  <a:noFill/>
                </a:ln>
                <a:solidFill>
                  <a:srgbClr val="4D4D4D"/>
                </a:solidFill>
                <a:latin typeface="Arial" pitchFamily="50"/>
                <a:ea typeface="ＭＳ Ｐゴシック" pitchFamily="2"/>
                <a:cs typeface="ＭＳ Ｐゴシック" pitchFamily="2"/>
              </a:rPr>
              <a:t> logServerStartup(JoinPoint jp) {</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r>
              <a:rPr lang="en-GB" sz="2000" b="0" i="0" u="none" strike="noStrike" baseline="0">
                <a:ln>
                  <a:noFill/>
                </a:ln>
                <a:solidFill>
                  <a:srgbClr val="355E00"/>
                </a:solidFill>
                <a:latin typeface="Arial" pitchFamily="50"/>
                <a:ea typeface="ＭＳ Ｐゴシック" pitchFamily="2"/>
                <a:cs typeface="ＭＳ Ｐゴシック" pitchFamily="2"/>
              </a:rPr>
              <a:t> // A 'safe' implementation would also check target type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4D4D4D"/>
                </a:solidFill>
                <a:latin typeface="Arial" pitchFamily="50"/>
                <a:ea typeface="ＭＳ Ｐゴシック" pitchFamily="2"/>
                <a:cs typeface="ＭＳ Ｐゴシック" pitchFamily="2"/>
              </a:rPr>
              <a:t>        Server</a:t>
            </a:r>
            <a:r>
              <a:rPr lang="en-GB" sz="2000" b="0" i="0" u="none" strike="noStrike" baseline="0">
                <a:ln>
                  <a:noFill/>
                </a:ln>
                <a:solidFill>
                  <a:srgbClr val="000000"/>
                </a:solidFill>
                <a:latin typeface="Arial" pitchFamily="50"/>
                <a:ea typeface="Courier New" pitchFamily="49"/>
                <a:cs typeface="Courier New" pitchFamily="49"/>
              </a:rPr>
              <a:t> server = (Server) jp.getTarget();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000000"/>
                </a:solidFill>
                <a:latin typeface="Arial" pitchFamily="50"/>
                <a:ea typeface="Courier New" pitchFamily="49"/>
                <a:cs typeface="Courier New" pitchFamily="49"/>
              </a:rPr>
              <a:t>        </a:t>
            </a:r>
            <a:r>
              <a:rPr lang="en-GB" sz="2000" b="0" i="0" u="none" strike="noStrike" baseline="0">
                <a:ln>
                  <a:noFill/>
                </a:ln>
                <a:solidFill>
                  <a:srgbClr val="355E00"/>
                </a:solidFill>
                <a:latin typeface="Arial" pitchFamily="50"/>
                <a:ea typeface="Courier New" pitchFamily="49"/>
                <a:cs typeface="Courier New" pitchFamily="49"/>
              </a:rPr>
              <a:t>// Don't assume args[0] exists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000000"/>
                </a:solidFill>
                <a:latin typeface="Arial" pitchFamily="50"/>
                <a:ea typeface="Arial" pitchFamily="50"/>
                <a:cs typeface="Arial" pitchFamily="50"/>
              </a:rPr>
              <a:t>        Object[] args= jp.getArgs();</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a:ln>
                  <a:noFill/>
                </a:ln>
                <a:solidFill>
                  <a:srgbClr val="000000"/>
                </a:solidFill>
                <a:latin typeface="Arial" pitchFamily="50"/>
                <a:ea typeface="Courier New" pitchFamily="49"/>
                <a:cs typeface="Courier New" pitchFamily="49"/>
              </a:rPr>
              <a:t>        Map map = args.length &gt; 0 ? (Map) args[0] : </a:t>
            </a:r>
            <a:r>
              <a:rPr lang="en-GB" sz="2000" b="0" i="0" u="none" strike="noStrike" baseline="0">
                <a:ln>
                  <a:noFill/>
                </a:ln>
                <a:solidFill>
                  <a:srgbClr val="660066"/>
                </a:solidFill>
                <a:latin typeface="Arial" pitchFamily="50"/>
                <a:ea typeface="Arial" pitchFamily="50"/>
                <a:cs typeface="Arial" pitchFamily="50"/>
              </a:rPr>
              <a:t>new</a:t>
            </a:r>
            <a:r>
              <a:rPr lang="en-GB" sz="2000" b="0" i="0" u="none" strike="noStrike" baseline="0">
                <a:ln>
                  <a:noFill/>
                </a:ln>
                <a:solidFill>
                  <a:srgbClr val="000000"/>
                </a:solidFill>
                <a:latin typeface="Arial" pitchFamily="50"/>
                <a:ea typeface="Arial" pitchFamily="50"/>
                <a:cs typeface="Arial" pitchFamily="50"/>
              </a:rPr>
              <a:t> HashMap();</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logger.info( server + </a:t>
            </a:r>
            <a:r>
              <a:rPr lang="en-GB" sz="2000" b="0" i="0" u="none" strike="noStrike" baseline="0">
                <a:ln>
                  <a:noFill/>
                </a:ln>
                <a:solidFill>
                  <a:srgbClr val="0000FF"/>
                </a:solidFill>
                <a:latin typeface="Arial" pitchFamily="50"/>
                <a:ea typeface="ＭＳ Ｐゴシック" pitchFamily="2"/>
                <a:cs typeface="ＭＳ Ｐゴシック" pitchFamily="2"/>
              </a:rPr>
              <a:t>“ starting – params: “</a:t>
            </a:r>
            <a:r>
              <a:rPr lang="en-GB" sz="2000" b="0" i="0" u="none" strike="noStrike" baseline="0">
                <a:ln>
                  <a:noFill/>
                </a:ln>
                <a:solidFill>
                  <a:srgbClr val="4D4D4D"/>
                </a:solidFill>
                <a:latin typeface="Arial" pitchFamily="50"/>
                <a:ea typeface="ＭＳ Ｐゴシック" pitchFamily="2"/>
                <a:cs typeface="ＭＳ Ｐゴシック" pitchFamily="2"/>
              </a:rPr>
              <a:t> + map);</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a:t>
            </a:r>
          </a:p>
        </p:txBody>
      </p:sp>
      <p:sp>
        <p:nvSpPr>
          <p:cNvPr id="4" name="Text Placeholder 3"/>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All needed info must be obtained from </a:t>
            </a:r>
            <a:r>
              <a:rPr lang="en-US" i="1">
                <a:latin typeface="" pitchFamily="16"/>
              </a:rPr>
              <a:t>JoinPoint</a:t>
            </a:r>
            <a:r>
              <a:rPr lang="en-US">
                <a:latin typeface="" pitchFamily="16"/>
              </a:rPr>
              <a:t> object</a:t>
            </a:r>
          </a:p>
          <a:p>
            <a:pPr lvl="1"/>
            <a:r>
              <a:rPr lang="en-US">
                <a:latin typeface="" pitchFamily="16"/>
              </a:rPr>
              <a:t>No type-safety guarantees</a:t>
            </a:r>
          </a:p>
          <a:p>
            <a:pPr lvl="1"/>
            <a:r>
              <a:rPr lang="en-US">
                <a:latin typeface="" pitchFamily="16"/>
              </a:rPr>
              <a:t>Write advice </a:t>
            </a:r>
            <a:r>
              <a:rPr lang="en-US" i="1">
                <a:latin typeface="" pitchFamily="16"/>
              </a:rPr>
              <a:t>defensively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With Context Selection</a:t>
            </a:r>
          </a:p>
        </p:txBody>
      </p:sp>
      <p:sp>
        <p:nvSpPr>
          <p:cNvPr id="3" name="Rectangle 4"/>
          <p:cNvSpPr/>
          <p:nvPr/>
        </p:nvSpPr>
        <p:spPr>
          <a:xfrm>
            <a:off x="1021319" y="3070800"/>
            <a:ext cx="7190640" cy="2049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646464"/>
                </a:solidFill>
                <a:latin typeface="Arial" pitchFamily="50"/>
                <a:ea typeface="ＭＳ Ｐゴシック" pitchFamily="2"/>
                <a:cs typeface="ＭＳ Ｐゴシック" pitchFamily="2"/>
              </a:rPr>
              <a:t>@Before</a:t>
            </a:r>
            <a:r>
              <a:rPr lang="en-GB" sz="2000" b="0" i="0" u="none" strike="noStrike" baseline="0">
                <a:ln>
                  <a:noFill/>
                </a:ln>
                <a:solidFill>
                  <a:srgbClr val="4D4D4D"/>
                </a:solidFill>
                <a:latin typeface="Arial" pitchFamily="50"/>
                <a:ea typeface="ＭＳ Ｐゴシック" pitchFamily="2"/>
                <a:cs typeface="ＭＳ Ｐゴシック" pitchFamily="2"/>
              </a:rPr>
              <a:t>(</a:t>
            </a:r>
            <a:r>
              <a:rPr lang="en-GB" sz="2000" b="0" i="0" u="none" strike="noStrike" baseline="0">
                <a:ln>
                  <a:noFill/>
                </a:ln>
                <a:solidFill>
                  <a:srgbClr val="0000C0"/>
                </a:solidFill>
                <a:latin typeface="Arial" pitchFamily="50"/>
                <a:ea typeface="ＭＳ Ｐゴシック" pitchFamily="2"/>
                <a:cs typeface="ＭＳ Ｐゴシック" pitchFamily="2"/>
              </a:rPr>
              <a:t>“execution(void example.Server.start(java.util.Map))</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0000C0"/>
                </a:solidFill>
                <a:latin typeface="Arial" pitchFamily="50"/>
                <a:ea typeface="ＭＳ Ｐゴシック" pitchFamily="2"/>
                <a:cs typeface="ＭＳ Ｐゴシック" pitchFamily="2"/>
              </a:rPr>
              <a:t>   &amp;&amp; target(server) &amp;&amp; args(input)”</a:t>
            </a:r>
            <a:r>
              <a:rPr lang="en-GB" sz="20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660066"/>
                </a:solidFill>
                <a:latin typeface="Arial" pitchFamily="50"/>
                <a:ea typeface="ＭＳ Ｐゴシック" pitchFamily="2"/>
                <a:cs typeface="ＭＳ Ｐゴシック" pitchFamily="2"/>
              </a:rPr>
              <a:t>public void</a:t>
            </a:r>
            <a:r>
              <a:rPr lang="en-GB" sz="2000" b="0" i="0" u="none" strike="noStrike" baseline="0">
                <a:ln>
                  <a:noFill/>
                </a:ln>
                <a:solidFill>
                  <a:srgbClr val="4D4D4D"/>
                </a:solidFill>
                <a:latin typeface="Arial" pitchFamily="50"/>
                <a:ea typeface="ＭＳ Ｐゴシック" pitchFamily="2"/>
                <a:cs typeface="ＭＳ Ｐゴシック" pitchFamily="2"/>
              </a:rPr>
              <a:t> logServerStartup(Server server, Map input) {</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    …</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000" b="0" i="0" u="none" strike="noStrike" baseline="0">
                <a:ln>
                  <a:noFill/>
                </a:ln>
                <a:solidFill>
                  <a:srgbClr val="4D4D4D"/>
                </a:solidFill>
                <a:latin typeface="Arial" pitchFamily="50"/>
                <a:ea typeface="ＭＳ Ｐゴシック" pitchFamily="2"/>
                <a:cs typeface="ＭＳ Ｐゴシック" pitchFamily="2"/>
              </a:rPr>
              <a:t>}</a:t>
            </a:r>
          </a:p>
        </p:txBody>
      </p:sp>
      <p:sp>
        <p:nvSpPr>
          <p:cNvPr id="4" name="Text Placeholder 3"/>
          <p:cNvSpPr txBox="1">
            <a:spLocks noGrp="1"/>
          </p:cNvSpPr>
          <p:nvPr>
            <p:ph type="body" idx="4294967295"/>
          </p:nvPr>
        </p:nvSpPr>
        <p:spPr>
          <a:xfrm>
            <a:off x="457200" y="1600200"/>
            <a:ext cx="8229600" cy="4525920"/>
          </a:xfrm>
        </p:spPr>
        <p:txBody>
          <a:bodyPr>
            <a:spAutoFit/>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Best practice: use context selection</a:t>
            </a:r>
          </a:p>
          <a:p>
            <a:pPr lvl="1"/>
            <a:r>
              <a:rPr lang="en-US">
                <a:latin typeface="" pitchFamily="16"/>
              </a:rPr>
              <a:t>Method attributes are bound automatically</a:t>
            </a:r>
          </a:p>
          <a:p>
            <a:pPr lvl="1"/>
            <a:r>
              <a:rPr lang="en-US">
                <a:latin typeface="" pitchFamily="16"/>
              </a:rPr>
              <a:t>Types must match or advice skipped</a:t>
            </a:r>
          </a:p>
        </p:txBody>
      </p:sp>
      <p:sp>
        <p:nvSpPr>
          <p:cNvPr id="5" name="Text Box 4"/>
          <p:cNvSpPr/>
          <p:nvPr/>
        </p:nvSpPr>
        <p:spPr>
          <a:xfrm>
            <a:off x="1020239" y="5360040"/>
            <a:ext cx="7215480" cy="70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a:effectLst>
            <a:outerShdw dist="17819" dir="2700000" algn="tl">
              <a:srgbClr val="808080"/>
            </a:outerShdw>
          </a:effectLst>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target(server) selects the target of the execution (your object)</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this(server) would have selected the proxy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name="Context Selection - Named Pointcut">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Context Selection - Named Pointcut</a:t>
            </a:r>
          </a:p>
        </p:txBody>
      </p:sp>
      <p:sp>
        <p:nvSpPr>
          <p:cNvPr id="3" name="Rectangle 4"/>
          <p:cNvSpPr/>
          <p:nvPr/>
        </p:nvSpPr>
        <p:spPr>
          <a:xfrm>
            <a:off x="456839" y="1950840"/>
            <a:ext cx="8229600" cy="3568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6480">
            <a:solidFill>
              <a:srgbClr val="000000"/>
            </a:solidFill>
            <a:prstDash val="solid"/>
            <a:miter/>
          </a:ln>
        </p:spPr>
        <p:txBody>
          <a:bodyPr vert="horz" wrap="square" lIns="90000" tIns="46800" rIns="90000" bIns="46800" anchor="t" anchorCtr="0" compatLnSpc="1"/>
          <a:lstStyle/>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100" b="0" i="0" u="none" strike="noStrike" baseline="0">
                <a:ln>
                  <a:noFill/>
                </a:ln>
                <a:solidFill>
                  <a:srgbClr val="646464"/>
                </a:solidFill>
                <a:latin typeface="Arial" pitchFamily="50"/>
                <a:ea typeface="ＭＳ Ｐゴシック" pitchFamily="2"/>
                <a:cs typeface="ＭＳ Ｐゴシック" pitchFamily="2"/>
              </a:rPr>
              <a:t>@Before</a:t>
            </a:r>
            <a:r>
              <a:rPr lang="en-GB" sz="2100" b="0" i="0" u="none" strike="noStrike" baseline="0">
                <a:ln>
                  <a:noFill/>
                </a:ln>
                <a:solidFill>
                  <a:srgbClr val="4D4D4D"/>
                </a:solidFill>
                <a:latin typeface="Arial" pitchFamily="50"/>
                <a:ea typeface="ＭＳ Ｐゴシック" pitchFamily="2"/>
                <a:cs typeface="ＭＳ Ｐゴシック" pitchFamily="2"/>
              </a:rPr>
              <a:t>(</a:t>
            </a:r>
            <a:r>
              <a:rPr lang="en-GB" sz="2100" b="0" i="0" u="none" strike="noStrike" baseline="0">
                <a:ln>
                  <a:noFill/>
                </a:ln>
                <a:solidFill>
                  <a:srgbClr val="0000C0"/>
                </a:solidFill>
                <a:latin typeface="Arial" pitchFamily="50"/>
                <a:ea typeface="ＭＳ Ｐゴシック" pitchFamily="2"/>
                <a:cs typeface="ＭＳ Ｐゴシック" pitchFamily="2"/>
              </a:rPr>
              <a:t>“serverStartMethod(server, input)”</a:t>
            </a:r>
            <a:r>
              <a:rPr lang="en-GB" sz="21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100" b="0" i="0" u="none" strike="noStrike" baseline="0">
                <a:ln>
                  <a:noFill/>
                </a:ln>
                <a:solidFill>
                  <a:srgbClr val="660066"/>
                </a:solidFill>
                <a:latin typeface="Arial" pitchFamily="50"/>
                <a:ea typeface="ＭＳ Ｐゴシック" pitchFamily="2"/>
                <a:cs typeface="ＭＳ Ｐゴシック" pitchFamily="2"/>
              </a:rPr>
              <a:t>public void</a:t>
            </a:r>
            <a:r>
              <a:rPr lang="en-GB" sz="2100" b="0" i="0" u="none" strike="noStrike" baseline="0">
                <a:ln>
                  <a:noFill/>
                </a:ln>
                <a:solidFill>
                  <a:srgbClr val="4D4D4D"/>
                </a:solidFill>
                <a:latin typeface="Arial" pitchFamily="50"/>
                <a:ea typeface="ＭＳ Ｐゴシック" pitchFamily="2"/>
                <a:cs typeface="ＭＳ Ｐゴシック" pitchFamily="2"/>
              </a:rPr>
              <a:t> logServerStartup(Server server, Map input) {</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100" b="0" i="0" u="none" strike="noStrike" baseline="0">
                <a:ln>
                  <a:noFill/>
                </a:ln>
                <a:solidFill>
                  <a:srgbClr val="4D4D4D"/>
                </a:solidFill>
                <a:latin typeface="Arial" pitchFamily="50"/>
                <a:ea typeface="ＭＳ Ｐゴシック" pitchFamily="2"/>
                <a:cs typeface="ＭＳ Ｐゴシック" pitchFamily="2"/>
              </a:rPr>
              <a:t>    …</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1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GB" sz="2100" b="0" i="0" u="none" strike="noStrike" baseline="0">
              <a:ln>
                <a:noFill/>
              </a:ln>
              <a:solidFill>
                <a:srgbClr val="4D4D4D"/>
              </a:solidFill>
              <a:latin typeface="Arial" pitchFamily="50"/>
              <a:ea typeface="ＭＳ Ｐゴシック" pitchFamily="2"/>
              <a:cs typeface="ＭＳ Ｐゴシック" pitchFamily="2"/>
            </a:endParaRP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100" b="0" i="0" u="none" strike="noStrike" baseline="0">
                <a:ln>
                  <a:noFill/>
                </a:ln>
                <a:solidFill>
                  <a:srgbClr val="646464"/>
                </a:solidFill>
                <a:latin typeface="Arial" pitchFamily="50"/>
                <a:ea typeface="ＭＳ Ｐゴシック" pitchFamily="2"/>
                <a:cs typeface="ＭＳ Ｐゴシック" pitchFamily="2"/>
              </a:rPr>
              <a:t>@Pointcut</a:t>
            </a:r>
            <a:r>
              <a:rPr lang="en-GB" sz="2100" b="0" i="0" u="none" strike="noStrike" baseline="0">
                <a:ln>
                  <a:noFill/>
                </a:ln>
                <a:solidFill>
                  <a:srgbClr val="4D4D4D"/>
                </a:solidFill>
                <a:latin typeface="Arial" pitchFamily="50"/>
                <a:ea typeface="ＭＳ Ｐゴシック" pitchFamily="2"/>
                <a:cs typeface="ＭＳ Ｐゴシック" pitchFamily="2"/>
              </a:rPr>
              <a:t>(</a:t>
            </a:r>
            <a:r>
              <a:rPr lang="en-GB" sz="2100" b="0" i="0" u="none" strike="noStrike" baseline="0">
                <a:ln>
                  <a:noFill/>
                </a:ln>
                <a:solidFill>
                  <a:srgbClr val="0000C0"/>
                </a:solidFill>
                <a:latin typeface="Arial" pitchFamily="50"/>
                <a:ea typeface="ＭＳ Ｐゴシック" pitchFamily="2"/>
                <a:cs typeface="ＭＳ Ｐゴシック" pitchFamily="2"/>
              </a:rPr>
              <a:t>“execution(void example.Server.start(java.util.Map))</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100" b="0" i="0" u="none" strike="noStrike" baseline="0">
                <a:ln>
                  <a:noFill/>
                </a:ln>
                <a:solidFill>
                  <a:srgbClr val="0000C0"/>
                </a:solidFill>
                <a:latin typeface="Arial" pitchFamily="50"/>
                <a:ea typeface="ＭＳ Ｐゴシック" pitchFamily="2"/>
                <a:cs typeface="ＭＳ Ｐゴシック" pitchFamily="2"/>
              </a:rPr>
              <a:t>   &amp;&amp; target(server) &amp;&amp; args(input)”</a:t>
            </a:r>
            <a:r>
              <a:rPr lang="en-GB" sz="2100" b="0" i="0" u="none" strike="noStrike" baseline="0">
                <a:ln>
                  <a:noFill/>
                </a:ln>
                <a:solidFill>
                  <a:srgbClr val="4D4D4D"/>
                </a:solidFill>
                <a:latin typeface="Arial" pitchFamily="50"/>
                <a:ea typeface="ＭＳ Ｐゴシック" pitchFamily="2"/>
                <a:cs typeface="ＭＳ Ｐゴシック" pitchFamily="2"/>
              </a:rPr>
              <a:t>)</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r>
              <a:rPr lang="en-GB" sz="2100" b="0" i="0" u="none" strike="noStrike" baseline="0">
                <a:ln>
                  <a:noFill/>
                </a:ln>
                <a:solidFill>
                  <a:srgbClr val="660066"/>
                </a:solidFill>
                <a:latin typeface="Arial" pitchFamily="50"/>
                <a:ea typeface="ＭＳ Ｐゴシック" pitchFamily="2"/>
                <a:cs typeface="ＭＳ Ｐゴシック" pitchFamily="2"/>
              </a:rPr>
              <a:t>public void</a:t>
            </a:r>
            <a:r>
              <a:rPr lang="en-GB" sz="2100" b="0" i="0" u="none" strike="noStrike" baseline="0">
                <a:ln>
                  <a:noFill/>
                </a:ln>
                <a:solidFill>
                  <a:srgbClr val="4D4D4D"/>
                </a:solidFill>
                <a:latin typeface="Arial" pitchFamily="50"/>
                <a:ea typeface="ＭＳ Ｐゴシック" pitchFamily="2"/>
                <a:cs typeface="ＭＳ Ｐゴシック" pitchFamily="2"/>
              </a:rPr>
              <a:t> serverStartMethod (Server server, Map input) {}</a:t>
            </a: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GB" sz="2100" b="0" i="0" u="none" strike="noStrike" baseline="0">
              <a:ln>
                <a:noFill/>
              </a:ln>
              <a:solidFill>
                <a:srgbClr val="4D4D4D"/>
              </a:solidFill>
              <a:latin typeface="Arial" pitchFamily="50"/>
              <a:ea typeface="ＭＳ Ｐゴシック" pitchFamily="2"/>
              <a:cs typeface="ＭＳ Ｐゴシック" pitchFamily="2"/>
            </a:endParaRPr>
          </a:p>
          <a:p>
            <a:pPr marL="342720" marR="0" lvl="0" indent="-342720" algn="l" rtl="0" hangingPunct="1">
              <a:lnSpc>
                <a:spcPct val="100000"/>
              </a:lnSpc>
              <a:spcBef>
                <a:spcPts val="524"/>
              </a:spcBef>
              <a:spcAft>
                <a:spcPts val="0"/>
              </a:spcAft>
              <a:buNone/>
              <a:tabLst>
                <a:tab pos="342720" algn="l"/>
                <a:tab pos="799920" algn="l"/>
                <a:tab pos="1257120" algn="l"/>
                <a:tab pos="1714319" algn="l"/>
                <a:tab pos="2171520" algn="l"/>
                <a:tab pos="2628720" algn="l"/>
                <a:tab pos="3085919" algn="l"/>
                <a:tab pos="3543120" algn="l"/>
                <a:tab pos="4000320" algn="l"/>
                <a:tab pos="4457520" algn="l"/>
                <a:tab pos="4914720" algn="l"/>
                <a:tab pos="5371920" algn="l"/>
                <a:tab pos="5829119" algn="l"/>
                <a:tab pos="6286320" algn="l"/>
                <a:tab pos="6743519" algn="l"/>
                <a:tab pos="7200720" algn="l"/>
                <a:tab pos="7657920" algn="l"/>
                <a:tab pos="8115120" algn="l"/>
                <a:tab pos="8572320" algn="l"/>
                <a:tab pos="9029520" algn="l"/>
                <a:tab pos="9486720" algn="l"/>
              </a:tabLst>
            </a:pPr>
            <a:endParaRPr lang="en-GB" sz="2100" b="0" i="0" u="none" strike="noStrike" baseline="0">
              <a:ln>
                <a:noFill/>
              </a:ln>
              <a:solidFill>
                <a:srgbClr val="646464"/>
              </a:solidFill>
              <a:latin typeface="Arial" pitchFamily="50"/>
              <a:ea typeface="ＭＳ Ｐゴシック" pitchFamily="2"/>
              <a:cs typeface="ＭＳ Ｐゴシック" pitchFamily="2"/>
            </a:endParaRPr>
          </a:p>
        </p:txBody>
      </p:sp>
      <p:sp>
        <p:nvSpPr>
          <p:cNvPr id="4" name="Line 8"/>
          <p:cNvSpPr/>
          <p:nvPr/>
        </p:nvSpPr>
        <p:spPr>
          <a:xfrm flipV="1">
            <a:off x="3060360" y="2693880"/>
            <a:ext cx="1790640" cy="469799"/>
          </a:xfrm>
          <a:prstGeom prst="line">
            <a:avLst/>
          </a:pr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Text Box 7"/>
          <p:cNvSpPr/>
          <p:nvPr/>
        </p:nvSpPr>
        <p:spPr>
          <a:xfrm>
            <a:off x="869039" y="3181320"/>
            <a:ext cx="3791159"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‘target’ binds the server starting up</a:t>
            </a:r>
          </a:p>
        </p:txBody>
      </p:sp>
      <p:sp>
        <p:nvSpPr>
          <p:cNvPr id="6" name="Text Box 10"/>
          <p:cNvSpPr/>
          <p:nvPr/>
        </p:nvSpPr>
        <p:spPr>
          <a:xfrm>
            <a:off x="4910040" y="3176280"/>
            <a:ext cx="342900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800" b="0" i="0" u="none" strike="noStrike" baseline="0">
                <a:ln>
                  <a:noFill/>
                </a:ln>
                <a:solidFill>
                  <a:srgbClr val="4D4D4D"/>
                </a:solidFill>
                <a:latin typeface="Arial" pitchFamily="50"/>
                <a:ea typeface="ＭＳ Ｐゴシック" pitchFamily="2"/>
                <a:cs typeface="ＭＳ Ｐゴシック" pitchFamily="2"/>
              </a:rPr>
              <a:t>‘args’ binds the argument value</a:t>
            </a:r>
          </a:p>
        </p:txBody>
      </p:sp>
      <p:sp>
        <p:nvSpPr>
          <p:cNvPr id="7" name="Line 11"/>
          <p:cNvSpPr/>
          <p:nvPr/>
        </p:nvSpPr>
        <p:spPr>
          <a:xfrm flipH="1" flipV="1">
            <a:off x="5914079" y="2706840"/>
            <a:ext cx="812881" cy="457200"/>
          </a:xfrm>
          <a:prstGeom prst="line">
            <a:avLst/>
          </a:pr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name="An Example Requirement">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An Example Requirement</a:t>
            </a:r>
          </a:p>
        </p:txBody>
      </p:sp>
      <p:sp>
        <p:nvSpPr>
          <p:cNvPr id="3" name="Text Placeholder 2"/>
          <p:cNvSpPr txBox="1">
            <a:spLocks noGrp="1"/>
          </p:cNvSpPr>
          <p:nvPr>
            <p:ph type="body" idx="4294967295"/>
          </p:nvPr>
        </p:nvSpPr>
        <p:spPr>
          <a:xfrm>
            <a:off x="457200" y="1600200"/>
            <a:ext cx="8229600" cy="82548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Perform a role-based security check before</a:t>
            </a:r>
            <a:br>
              <a:rPr lang="en-US">
                <a:latin typeface="" pitchFamily="16"/>
              </a:rPr>
            </a:br>
            <a:r>
              <a:rPr lang="en-US">
                <a:latin typeface="" pitchFamily="16"/>
              </a:rPr>
              <a:t>every application method</a:t>
            </a:r>
          </a:p>
        </p:txBody>
      </p:sp>
      <p:sp>
        <p:nvSpPr>
          <p:cNvPr id="4" name="Oval 6"/>
          <p:cNvSpPr/>
          <p:nvPr/>
        </p:nvSpPr>
        <p:spPr>
          <a:xfrm>
            <a:off x="659520" y="1991520"/>
            <a:ext cx="1143000" cy="5328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200 f10 1"/>
              <a:gd name="f16" fmla="*/ 18400 f10 1"/>
              <a:gd name="f17" fmla="*/ 18400 f11 1"/>
              <a:gd name="f18" fmla="*/ 3200 f11 1"/>
              <a:gd name="f19" fmla="*/ f12 1 f2"/>
              <a:gd name="f20" fmla="*/ f13 1 f2"/>
              <a:gd name="f21" fmla="*/ f14 1 f2"/>
              <a:gd name="f22" fmla="*/ 10800 f10 1"/>
              <a:gd name="f23" fmla="*/ 0 f11 1"/>
              <a:gd name="f24" fmla="*/ 3160 f10 1"/>
              <a:gd name="f25" fmla="*/ 3160 f11 1"/>
              <a:gd name="f26" fmla="*/ 0 f10 1"/>
              <a:gd name="f27" fmla="*/ 10800 f11 1"/>
              <a:gd name="f28" fmla="*/ 18440 f11 1"/>
              <a:gd name="f29" fmla="*/ 21600 f11 1"/>
              <a:gd name="f30" fmla="*/ 18440 f10 1"/>
              <a:gd name="f31" fmla="*/ 21600 f10 1"/>
              <a:gd name="f32" fmla="+- 0 0 f19"/>
              <a:gd name="f33" fmla="+- f20 0 f1"/>
              <a:gd name="f34" fmla="+- f21 0 f1"/>
              <a:gd name="f35" fmla="*/ f32 f0 1"/>
              <a:gd name="f36" fmla="+- f34 0 f33"/>
              <a:gd name="f37" fmla="*/ f35 1 f5"/>
              <a:gd name="f38" fmla="+- f37 0 f1"/>
              <a:gd name="f39" fmla="cos 1 f38"/>
              <a:gd name="f40" fmla="sin 1 f38"/>
              <a:gd name="f41" fmla="+- 0 0 f39"/>
              <a:gd name="f42" fmla="+- 0 0 f40"/>
              <a:gd name="f43" fmla="*/ 10800 f41 1"/>
              <a:gd name="f44" fmla="*/ 10800 f42 1"/>
              <a:gd name="f45" fmla="*/ f43 f43 1"/>
              <a:gd name="f46" fmla="*/ f44 f44 1"/>
              <a:gd name="f47" fmla="+- f45 f46 0"/>
              <a:gd name="f48" fmla="sqrt f47"/>
              <a:gd name="f49" fmla="*/ f6 1 f48"/>
              <a:gd name="f50" fmla="*/ f41 f49 1"/>
              <a:gd name="f51" fmla="*/ f42 f49 1"/>
              <a:gd name="f52" fmla="+- 10800 0 f50"/>
              <a:gd name="f53" fmla="+- 10800 0 f51"/>
            </a:gdLst>
            <a:ahLst/>
            <a:cxnLst>
              <a:cxn ang="3cd4">
                <a:pos x="hc" y="t"/>
              </a:cxn>
              <a:cxn ang="0">
                <a:pos x="r" y="vc"/>
              </a:cxn>
              <a:cxn ang="cd4">
                <a:pos x="hc" y="b"/>
              </a:cxn>
              <a:cxn ang="cd2">
                <a:pos x="l" y="vc"/>
              </a:cxn>
              <a:cxn ang="f33">
                <a:pos x="f22" y="f23"/>
              </a:cxn>
              <a:cxn ang="f33">
                <a:pos x="f24" y="f25"/>
              </a:cxn>
              <a:cxn ang="f33">
                <a:pos x="f26" y="f27"/>
              </a:cxn>
              <a:cxn ang="f33">
                <a:pos x="f24" y="f28"/>
              </a:cxn>
              <a:cxn ang="f33">
                <a:pos x="f22" y="f29"/>
              </a:cxn>
              <a:cxn ang="f33">
                <a:pos x="f30" y="f28"/>
              </a:cxn>
              <a:cxn ang="f33">
                <a:pos x="f31" y="f27"/>
              </a:cxn>
              <a:cxn ang="f33">
                <a:pos x="f30" y="f25"/>
              </a:cxn>
            </a:cxnLst>
            <a:rect l="f15" t="f18" r="f16" b="f17"/>
            <a:pathLst>
              <a:path w="21600" h="21600">
                <a:moveTo>
                  <a:pt x="f52" y="f53"/>
                </a:moveTo>
                <a:arcTo wR="f9" hR="f9" stAng="f33" swAng="f36"/>
                <a:close/>
              </a:path>
            </a:pathLst>
          </a:custGeom>
          <a:noFill/>
          <a:ln w="38160">
            <a:solidFill>
              <a:srgbClr val="427531"/>
            </a:solidFill>
            <a:prstDash val="solid"/>
            <a:miter/>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5" name="Line 7"/>
          <p:cNvSpPr/>
          <p:nvPr/>
        </p:nvSpPr>
        <p:spPr>
          <a:xfrm>
            <a:off x="1410480" y="2615760"/>
            <a:ext cx="273960" cy="711360"/>
          </a:xfrm>
          <a:custGeom>
            <a:avLst/>
            <a:gdLst/>
            <a:ahLst/>
            <a:cxnLst>
              <a:cxn ang="3cd4">
                <a:pos x="hc" y="t"/>
              </a:cxn>
              <a:cxn ang="cd2">
                <a:pos x="l" y="vc"/>
              </a:cxn>
              <a:cxn ang="cd4">
                <a:pos x="hc" y="b"/>
              </a:cxn>
              <a:cxn ang="0">
                <a:pos x="r" y="vc"/>
              </a:cxn>
            </a:cxnLst>
            <a:rect l="l" t="t" r="r" b="b"/>
            <a:pathLst>
              <a:path w="762" h="1977" fill="none">
                <a:moveTo>
                  <a:pt x="762" y="1977"/>
                </a:moveTo>
                <a:lnTo>
                  <a:pt x="0" y="0"/>
                </a:lnTo>
              </a:path>
            </a:pathLst>
          </a:custGeom>
          <a:noFill/>
          <a:ln w="57240">
            <a:solidFill>
              <a:srgbClr val="427531"/>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8"/>
          <p:cNvSpPr/>
          <p:nvPr/>
        </p:nvSpPr>
        <p:spPr>
          <a:xfrm>
            <a:off x="707040" y="3363480"/>
            <a:ext cx="7534439" cy="39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27531"/>
                </a:solidFill>
                <a:latin typeface="Calibri" pitchFamily="34"/>
                <a:ea typeface="ＭＳ Ｐゴシック" pitchFamily="2"/>
                <a:cs typeface="ＭＳ Ｐゴシック" pitchFamily="2"/>
              </a:rPr>
              <a:t>A sign this requirement is a cross-cutting concern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name="Implementing Cross Cutting Concerns Without Modulariza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73240"/>
            <a:ext cx="8229600" cy="114516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Implementing Cross Cutting Concerns Without Modularization</a:t>
            </a:r>
          </a:p>
        </p:txBody>
      </p:sp>
      <p:sp>
        <p:nvSpPr>
          <p:cNvPr id="3" name="Text Placeholder 2"/>
          <p:cNvSpPr txBox="1">
            <a:spLocks noGrp="1"/>
          </p:cNvSpPr>
          <p:nvPr>
            <p:ph type="body" idx="4294967295"/>
          </p:nvPr>
        </p:nvSpPr>
        <p:spPr>
          <a:xfrm>
            <a:off x="457200" y="1600200"/>
            <a:ext cx="8229600" cy="2409480"/>
          </a:xfrm>
        </p:spPr>
        <p:txBody>
          <a:bodyPr/>
          <a:lstStyle>
            <a:defPPr marL="342720" marR="0" lvl="0" indent="-342720" algn="l" rtl="0" hangingPunct="1">
              <a:lnSpc>
                <a:spcPct val="100000"/>
              </a:lnSpc>
              <a:spcBef>
                <a:spcPts val="598"/>
              </a:spcBef>
              <a:spcAft>
                <a:spcPts val="0"/>
              </a:spcAft>
              <a:buClr>
                <a:srgbClr val="33928A"/>
              </a:buClr>
              <a:buSzPct val="100000"/>
              <a:buFont typeface="Arial" pitchFamily="34"/>
              <a:buNone/>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defPPr>
            <a:lvl1pPr marL="342720" marR="0" lvl="0" indent="-342720" algn="l" rtl="0" hangingPunct="1">
              <a:lnSpc>
                <a:spcPct val="100000"/>
              </a:lnSpc>
              <a:spcBef>
                <a:spcPts val="598"/>
              </a:spcBef>
              <a:spcAft>
                <a:spcPts val="0"/>
              </a:spcAft>
              <a:buClr>
                <a:srgbClr val="33928A"/>
              </a:buClr>
              <a:buSzPct val="100000"/>
              <a:buFont typeface="Arial" pitchFamily="34"/>
              <a:buChar char="•"/>
              <a:tabLst>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defRPr lang="en-US" sz="2400" b="0" i="0" u="none" strike="noStrike" baseline="0">
                <a:ln>
                  <a:noFill/>
                </a:ln>
                <a:solidFill>
                  <a:srgbClr val="4D4D4D"/>
                </a:solidFill>
                <a:latin typeface="Arial" pitchFamily="2"/>
                <a:ea typeface="ＭＳ Ｐゴシック" pitchFamily="2"/>
                <a:cs typeface="ＭＳ Ｐゴシック" pitchFamily="2"/>
              </a:defRPr>
            </a:lvl1pPr>
            <a:lvl2pPr marL="742680" marR="0" lvl="1" indent="-285480" algn="l" rtl="0" hangingPunct="1">
              <a:lnSpc>
                <a:spcPct val="100000"/>
              </a:lnSpc>
              <a:spcBef>
                <a:spcPts val="598"/>
              </a:spcBef>
              <a:spcAft>
                <a:spcPts val="0"/>
              </a:spcAft>
              <a:buClr>
                <a:srgbClr val="33928A"/>
              </a:buClr>
              <a:buSzPct val="100000"/>
              <a:buFont typeface="Arial" pitchFamily="34"/>
              <a:buChar char="–"/>
              <a:tabLst>
                <a:tab pos="171360" algn="l"/>
                <a:tab pos="628560" algn="l"/>
                <a:tab pos="1085759" algn="l"/>
                <a:tab pos="1542960" algn="l"/>
                <a:tab pos="2000160" algn="l"/>
                <a:tab pos="2457360" algn="l"/>
                <a:tab pos="2914560" algn="l"/>
                <a:tab pos="3371760" algn="l"/>
                <a:tab pos="3828959" algn="l"/>
                <a:tab pos="4286160" algn="l"/>
                <a:tab pos="4743360" algn="l"/>
                <a:tab pos="5200560" algn="l"/>
                <a:tab pos="5657760" algn="l"/>
                <a:tab pos="6114959" algn="l"/>
                <a:tab pos="6572160" algn="l"/>
                <a:tab pos="7029360" algn="l"/>
                <a:tab pos="7486560" algn="l"/>
                <a:tab pos="7943760" algn="l"/>
                <a:tab pos="8400960" algn="l"/>
                <a:tab pos="8858160" algn="l"/>
              </a:tabLst>
              <a:defRPr lang="en-US" sz="2200" b="0" i="0" u="none" strike="noStrike" baseline="0">
                <a:ln>
                  <a:noFill/>
                </a:ln>
                <a:solidFill>
                  <a:srgbClr val="4D4D4D"/>
                </a:solidFill>
                <a:latin typeface="Arial" pitchFamily="2"/>
                <a:ea typeface="ＭＳ Ｐゴシック" pitchFamily="2"/>
                <a:cs typeface="ＭＳ Ｐゴシック" pitchFamily="2"/>
              </a:defRPr>
            </a:lvl2pPr>
            <a:lvl3pPr marL="1143000" marR="0" lvl="2"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4D4D4D"/>
                </a:solidFill>
                <a:latin typeface="Arial" pitchFamily="2"/>
                <a:ea typeface="ＭＳ Ｐゴシック" pitchFamily="2"/>
                <a:cs typeface="ＭＳ Ｐゴシック" pitchFamily="2"/>
              </a:defRPr>
            </a:lvl3pPr>
            <a:lvl4pPr marL="1600199" marR="0" lvl="3"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1800" b="0" i="0" u="none" strike="noStrike" baseline="0">
                <a:ln>
                  <a:noFill/>
                </a:ln>
                <a:solidFill>
                  <a:srgbClr val="4D4D4D"/>
                </a:solidFill>
                <a:latin typeface="Arial" pitchFamily="2"/>
                <a:ea typeface="ＭＳ Ｐゴシック" pitchFamily="2"/>
                <a:cs typeface="ＭＳ Ｐゴシック" pitchFamily="2"/>
              </a:defRPr>
            </a:lvl4pPr>
            <a:lvl5pPr marL="2057400" marR="0" lvl="4"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5pPr>
            <a:lvl6pPr marL="2057400" marR="0" lvl="5"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6pPr>
            <a:lvl7pPr marL="2057400" marR="0" lvl="6"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7pPr>
            <a:lvl8pPr marL="2057400" marR="0" lvl="7"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8pPr>
            <a:lvl9pPr marL="2057400" marR="0" lvl="8" indent="-228600" algn="l" rtl="0" hangingPunct="1">
              <a:lnSpc>
                <a:spcPct val="100000"/>
              </a:lnSpc>
              <a:spcBef>
                <a:spcPts val="598"/>
              </a:spcBef>
              <a:spcAft>
                <a:spcPts val="0"/>
              </a:spcAft>
              <a:buClr>
                <a:srgbClr val="33928A"/>
              </a:buClr>
              <a:buSzPct val="100000"/>
              <a:buFont typeface="Arial" pitchFamily="34"/>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1600" b="0" i="0" u="none" strike="noStrike" baseline="0">
                <a:ln>
                  <a:noFill/>
                </a:ln>
                <a:solidFill>
                  <a:srgbClr val="4D4D4D"/>
                </a:solidFill>
                <a:latin typeface="Arial" pitchFamily="2"/>
                <a:ea typeface="ＭＳ Ｐゴシック" pitchFamily="2"/>
                <a:cs typeface="ＭＳ Ｐゴシック" pitchFamily="2"/>
              </a:defRPr>
            </a:lvl9pPr>
          </a:lstStyle>
          <a:p>
            <a:pPr lvl="0"/>
            <a:r>
              <a:rPr lang="en-US">
                <a:latin typeface="" pitchFamily="16"/>
              </a:rPr>
              <a:t>Failing to modularize cross-cutting concerns leads to two things</a:t>
            </a:r>
          </a:p>
          <a:p>
            <a:pPr lvl="1"/>
            <a:r>
              <a:rPr lang="en-US">
                <a:latin typeface="" pitchFamily="16"/>
              </a:rPr>
              <a:t>Code tangling</a:t>
            </a:r>
          </a:p>
          <a:p>
            <a:pPr lvl="2"/>
            <a:r>
              <a:rPr lang="en-US">
                <a:latin typeface="" pitchFamily="16"/>
              </a:rPr>
              <a:t>A coupling of concerns</a:t>
            </a:r>
          </a:p>
          <a:p>
            <a:pPr lvl="1"/>
            <a:r>
              <a:rPr lang="en-US">
                <a:latin typeface="" pitchFamily="16"/>
              </a:rPr>
              <a:t>Code scattering</a:t>
            </a:r>
          </a:p>
          <a:p>
            <a:pPr lvl="2"/>
            <a:r>
              <a:rPr lang="en-US">
                <a:latin typeface="" pitchFamily="16"/>
              </a:rPr>
              <a:t>The same concern spread across modules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name="Symptom #1: Tanglin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Symptom #1: Tangling</a:t>
            </a:r>
          </a:p>
        </p:txBody>
      </p:sp>
      <p:sp>
        <p:nvSpPr>
          <p:cNvPr id="3" name="Text Box 4"/>
          <p:cNvSpPr/>
          <p:nvPr/>
        </p:nvSpPr>
        <p:spPr>
          <a:xfrm>
            <a:off x="509760" y="1732680"/>
            <a:ext cx="8076960" cy="375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public class</a:t>
            </a:r>
            <a:r>
              <a:rPr lang="en-US" sz="2000" b="0" i="0" u="none" strike="noStrike" baseline="0">
                <a:ln>
                  <a:noFill/>
                </a:ln>
                <a:solidFill>
                  <a:srgbClr val="4D4D4D"/>
                </a:solidFill>
                <a:latin typeface="Arial" pitchFamily="50"/>
                <a:ea typeface="ＭＳ Ｐゴシック" pitchFamily="2"/>
                <a:cs typeface="ＭＳ Ｐゴシック" pitchFamily="2"/>
              </a:rPr>
              <a:t> RewardNetworkImpl </a:t>
            </a:r>
            <a:r>
              <a:rPr lang="en-US" sz="2000" b="0" i="0" u="none" strike="noStrike" baseline="0">
                <a:ln>
                  <a:noFill/>
                </a:ln>
                <a:solidFill>
                  <a:srgbClr val="7F0055"/>
                </a:solidFill>
                <a:latin typeface="Arial" pitchFamily="50"/>
                <a:ea typeface="ＭＳ Ｐゴシック" pitchFamily="2"/>
                <a:cs typeface="ＭＳ Ｐゴシック" pitchFamily="2"/>
              </a:rPr>
              <a:t>implements</a:t>
            </a:r>
            <a:r>
              <a:rPr lang="en-US" sz="2000" b="0" i="0" u="none" strike="noStrike" baseline="0">
                <a:ln>
                  <a:noFill/>
                </a:ln>
                <a:solidFill>
                  <a:srgbClr val="4D4D4D"/>
                </a:solidFill>
                <a:latin typeface="Arial" pitchFamily="50"/>
                <a:ea typeface="ＭＳ Ｐゴシック" pitchFamily="2"/>
                <a:cs typeface="ＭＳ Ｐゴシック" pitchFamily="2"/>
              </a:rPr>
              <a:t> RewardNetwork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    public</a:t>
            </a:r>
            <a:r>
              <a:rPr lang="en-US" sz="2000" b="0" i="0" u="none" strike="noStrike" baseline="0">
                <a:ln>
                  <a:noFill/>
                </a:ln>
                <a:solidFill>
                  <a:srgbClr val="4D4D4D"/>
                </a:solidFill>
                <a:latin typeface="Arial" pitchFamily="50"/>
                <a:ea typeface="ＭＳ Ｐゴシック" pitchFamily="2"/>
                <a:cs typeface="ＭＳ Ｐゴシック" pitchFamily="2"/>
              </a:rPr>
              <a:t> RewardConfirmation rewardAccountFor(Dining dining)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        if</a:t>
            </a:r>
            <a:r>
              <a:rPr lang="en-US" sz="2000" b="0" i="0" u="none" strike="noStrike" baseline="0">
                <a:ln>
                  <a:noFill/>
                </a:ln>
                <a:solidFill>
                  <a:srgbClr val="4D4D4D"/>
                </a:solidFill>
                <a:latin typeface="Arial" pitchFamily="50"/>
                <a:ea typeface="ＭＳ Ｐゴシック" pitchFamily="2"/>
                <a:cs typeface="ＭＳ Ｐゴシック" pitchFamily="2"/>
              </a:rPr>
              <a:t> (!hasPermission(SecurityContext.getPrincipal())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            throw</a:t>
            </a:r>
            <a:r>
              <a:rPr lang="en-US" sz="2000" b="0" i="0" u="none" strike="noStrike" baseline="0">
                <a:ln>
                  <a:noFill/>
                </a:ln>
                <a:solidFill>
                  <a:srgbClr val="4D4D4D"/>
                </a:solidFill>
                <a:latin typeface="Arial" pitchFamily="50"/>
                <a:ea typeface="ＭＳ Ｐゴシック" pitchFamily="2"/>
                <a:cs typeface="ＭＳ Ｐゴシック" pitchFamily="2"/>
              </a:rPr>
              <a:t> </a:t>
            </a:r>
            <a:r>
              <a:rPr lang="en-US" sz="2000" b="0" i="0" u="none" strike="noStrike" baseline="0">
                <a:ln>
                  <a:noFill/>
                </a:ln>
                <a:solidFill>
                  <a:srgbClr val="7F0055"/>
                </a:solidFill>
                <a:latin typeface="Arial" pitchFamily="50"/>
                <a:ea typeface="ＭＳ Ｐゴシック" pitchFamily="2"/>
                <a:cs typeface="ＭＳ Ｐゴシック" pitchFamily="2"/>
              </a:rPr>
              <a:t>new</a:t>
            </a:r>
            <a:r>
              <a:rPr lang="en-US" sz="2000" b="0" i="0" u="none" strike="noStrike" baseline="0">
                <a:ln>
                  <a:noFill/>
                </a:ln>
                <a:solidFill>
                  <a:srgbClr val="4D4D4D"/>
                </a:solidFill>
                <a:latin typeface="Arial" pitchFamily="50"/>
                <a:ea typeface="ＭＳ Ｐゴシック" pitchFamily="2"/>
                <a:cs typeface="ＭＳ Ｐゴシック" pitchFamily="2"/>
              </a:rPr>
              <a:t> AccessDeniedException();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000" b="0" i="0" u="none" strike="noStrike" baseline="0">
              <a:ln>
                <a:noFill/>
              </a:ln>
              <a:solidFill>
                <a:srgbClr val="4D4D4D"/>
              </a:solidFill>
              <a:latin typeface="Arial" pitchFamily="50"/>
              <a:ea typeface="ＭＳ Ｐゴシック" pitchFamily="2"/>
              <a:cs typeface="ＭＳ Ｐゴシック" pitchFamily="2"/>
            </a:endParaRP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Account a = </a:t>
            </a:r>
            <a:r>
              <a:rPr lang="en-US" sz="2000" b="0" i="0" u="none" strike="noStrike" baseline="0">
                <a:ln>
                  <a:noFill/>
                </a:ln>
                <a:solidFill>
                  <a:srgbClr val="0000C0"/>
                </a:solidFill>
                <a:latin typeface="Arial" pitchFamily="50"/>
                <a:ea typeface="ＭＳ Ｐゴシック" pitchFamily="2"/>
                <a:cs typeface="ＭＳ Ｐゴシック" pitchFamily="2"/>
              </a:rPr>
              <a:t>accountRepository</a:t>
            </a:r>
            <a:r>
              <a:rPr lang="en-US" sz="2000" b="0" i="0" u="none" strike="noStrike" baseline="0">
                <a:ln>
                  <a:noFill/>
                </a:ln>
                <a:solidFill>
                  <a:srgbClr val="4D4D4D"/>
                </a:solidFill>
                <a:latin typeface="Arial" pitchFamily="50"/>
                <a:ea typeface="ＭＳ Ｐゴシック" pitchFamily="2"/>
                <a:cs typeface="ＭＳ Ｐゴシック" pitchFamily="2"/>
              </a:rPr>
              <a:t>.findByCreditCard(…</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Restaurant r = </a:t>
            </a:r>
            <a:r>
              <a:rPr lang="en-US" sz="2000" b="0" i="0" u="none" strike="noStrike" baseline="0">
                <a:ln>
                  <a:noFill/>
                </a:ln>
                <a:solidFill>
                  <a:srgbClr val="0000C0"/>
                </a:solidFill>
                <a:latin typeface="Arial" pitchFamily="50"/>
                <a:ea typeface="ＭＳ Ｐゴシック" pitchFamily="2"/>
                <a:cs typeface="ＭＳ Ｐゴシック" pitchFamily="2"/>
              </a:rPr>
              <a:t>restaurantRepository</a:t>
            </a:r>
            <a:r>
              <a:rPr lang="en-US" sz="2000" b="0" i="0" u="none" strike="noStrike" baseline="0">
                <a:ln>
                  <a:noFill/>
                </a:ln>
                <a:solidFill>
                  <a:srgbClr val="4D4D4D"/>
                </a:solidFill>
                <a:latin typeface="Arial" pitchFamily="50"/>
                <a:ea typeface="ＭＳ Ｐゴシック" pitchFamily="2"/>
                <a:cs typeface="ＭＳ Ｐゴシック" pitchFamily="2"/>
              </a:rPr>
              <a:t>.findByMerchantNumber(…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MonetaryAmount amt = r.calculateBenefitFor(account, dining);</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a:t>
            </a:r>
          </a:p>
        </p:txBody>
      </p:sp>
      <p:grpSp>
        <p:nvGrpSpPr>
          <p:cNvPr id="4" name="Group 3"/>
          <p:cNvGrpSpPr/>
          <p:nvPr/>
        </p:nvGrpSpPr>
        <p:grpSpPr>
          <a:xfrm>
            <a:off x="5762880" y="2887559"/>
            <a:ext cx="2671200" cy="609841"/>
            <a:chOff x="5762880" y="2887559"/>
            <a:chExt cx="2671200" cy="609841"/>
          </a:xfrm>
        </p:grpSpPr>
        <p:sp>
          <p:nvSpPr>
            <p:cNvPr id="5" name="Text Box 6"/>
            <p:cNvSpPr/>
            <p:nvPr/>
          </p:nvSpPr>
          <p:spPr>
            <a:xfrm>
              <a:off x="6346800" y="2963879"/>
              <a:ext cx="208728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ＭＳ Ｐゴシック" pitchFamily="2"/>
                  <a:cs typeface="ＭＳ Ｐゴシック" pitchFamily="2"/>
                </a:rPr>
                <a:t>Mixing of concerns</a:t>
              </a:r>
            </a:p>
          </p:txBody>
        </p:sp>
        <p:sp>
          <p:nvSpPr>
            <p:cNvPr id="6" name="Line 8"/>
            <p:cNvSpPr/>
            <p:nvPr/>
          </p:nvSpPr>
          <p:spPr>
            <a:xfrm flipH="1" flipV="1">
              <a:off x="5762880" y="2887559"/>
              <a:ext cx="583920" cy="228601"/>
            </a:xfrm>
            <a:prstGeom prst="line">
              <a:avLst/>
            </a:pr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7" name="Line 10"/>
            <p:cNvSpPr/>
            <p:nvPr/>
          </p:nvSpPr>
          <p:spPr>
            <a:xfrm flipH="1">
              <a:off x="5762880" y="3268800"/>
              <a:ext cx="583920" cy="228600"/>
            </a:xfrm>
            <a:prstGeom prst="line">
              <a:avLst/>
            </a:prstGeom>
            <a:noFill/>
            <a:ln w="9360">
              <a:solidFill>
                <a:srgbClr val="000000"/>
              </a:solidFill>
              <a:prstDash val="solid"/>
              <a:miter/>
              <a:tailEnd type="arrow"/>
            </a:ln>
          </p:spPr>
          <p:txBody>
            <a:bodyPr vert="horz" wrap="none" lIns="90000" tIns="46800" rIns="90000" bIns="46800" anchor="ctr"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name="Symptom #2: Scatterin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Symptom #2: Scattering</a:t>
            </a:r>
          </a:p>
        </p:txBody>
      </p:sp>
      <p:sp>
        <p:nvSpPr>
          <p:cNvPr id="3" name="Text Box 7"/>
          <p:cNvSpPr/>
          <p:nvPr/>
        </p:nvSpPr>
        <p:spPr>
          <a:xfrm>
            <a:off x="465120" y="1447560"/>
            <a:ext cx="8306280" cy="192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public class</a:t>
            </a:r>
            <a:r>
              <a:rPr lang="en-US" sz="2000" b="0" i="0" u="none" strike="noStrike" baseline="0">
                <a:ln>
                  <a:noFill/>
                </a:ln>
                <a:solidFill>
                  <a:srgbClr val="4D4D4D"/>
                </a:solidFill>
                <a:latin typeface="Arial" pitchFamily="50"/>
                <a:ea typeface="ＭＳ Ｐゴシック" pitchFamily="2"/>
                <a:cs typeface="ＭＳ Ｐゴシック" pitchFamily="2"/>
              </a:rPr>
              <a:t> JpaAccountManager </a:t>
            </a:r>
            <a:r>
              <a:rPr lang="en-US" sz="2000" b="0" i="0" u="none" strike="noStrike" baseline="0">
                <a:ln>
                  <a:noFill/>
                </a:ln>
                <a:solidFill>
                  <a:srgbClr val="7F0055"/>
                </a:solidFill>
                <a:latin typeface="Arial" pitchFamily="50"/>
                <a:ea typeface="ＭＳ Ｐゴシック" pitchFamily="2"/>
                <a:cs typeface="ＭＳ Ｐゴシック" pitchFamily="2"/>
              </a:rPr>
              <a:t>implements</a:t>
            </a:r>
            <a:r>
              <a:rPr lang="en-US" sz="2000" b="0" i="0" u="none" strike="noStrike" baseline="0">
                <a:ln>
                  <a:noFill/>
                </a:ln>
                <a:solidFill>
                  <a:srgbClr val="4D4D4D"/>
                </a:solidFill>
                <a:latin typeface="Arial" pitchFamily="50"/>
                <a:ea typeface="ＭＳ Ｐゴシック" pitchFamily="2"/>
                <a:cs typeface="ＭＳ Ｐゴシック" pitchFamily="2"/>
              </a:rPr>
              <a:t> AccountManager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    public</a:t>
            </a:r>
            <a:r>
              <a:rPr lang="en-US" sz="2000" b="0" i="0" u="none" strike="noStrike" baseline="0">
                <a:ln>
                  <a:noFill/>
                </a:ln>
                <a:solidFill>
                  <a:srgbClr val="4D4D4D"/>
                </a:solidFill>
                <a:latin typeface="Arial" pitchFamily="50"/>
                <a:ea typeface="ＭＳ Ｐゴシック" pitchFamily="2"/>
                <a:cs typeface="ＭＳ Ｐゴシック" pitchFamily="2"/>
              </a:rPr>
              <a:t> Account getAccountForEditing(Long id)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        if</a:t>
            </a:r>
            <a:r>
              <a:rPr lang="en-US" sz="2000" b="0" i="0" u="none" strike="noStrike" baseline="0">
                <a:ln>
                  <a:noFill/>
                </a:ln>
                <a:solidFill>
                  <a:srgbClr val="4D4D4D"/>
                </a:solidFill>
                <a:latin typeface="Arial" pitchFamily="50"/>
                <a:ea typeface="ＭＳ Ｐゴシック" pitchFamily="2"/>
                <a:cs typeface="ＭＳ Ｐゴシック" pitchFamily="2"/>
              </a:rPr>
              <a:t> (!hasPermission(SecurityContext.getPrincipal())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            throw</a:t>
            </a:r>
            <a:r>
              <a:rPr lang="en-US" sz="2000" b="0" i="0" u="none" strike="noStrike" baseline="0">
                <a:ln>
                  <a:noFill/>
                </a:ln>
                <a:solidFill>
                  <a:srgbClr val="4D4D4D"/>
                </a:solidFill>
                <a:latin typeface="Arial" pitchFamily="50"/>
                <a:ea typeface="ＭＳ Ｐゴシック" pitchFamily="2"/>
                <a:cs typeface="ＭＳ Ｐゴシック" pitchFamily="2"/>
              </a:rPr>
              <a:t> </a:t>
            </a:r>
            <a:r>
              <a:rPr lang="en-US" sz="2000" b="0" i="0" u="none" strike="noStrike" baseline="0">
                <a:ln>
                  <a:noFill/>
                </a:ln>
                <a:solidFill>
                  <a:srgbClr val="7F0055"/>
                </a:solidFill>
                <a:latin typeface="Arial" pitchFamily="50"/>
                <a:ea typeface="ＭＳ Ｐゴシック" pitchFamily="2"/>
                <a:cs typeface="ＭＳ Ｐゴシック" pitchFamily="2"/>
              </a:rPr>
              <a:t>new</a:t>
            </a:r>
            <a:r>
              <a:rPr lang="en-US" sz="2000" b="0" i="0" u="none" strike="noStrike" baseline="0">
                <a:ln>
                  <a:noFill/>
                </a:ln>
                <a:solidFill>
                  <a:srgbClr val="4D4D4D"/>
                </a:solidFill>
                <a:latin typeface="Arial" pitchFamily="50"/>
                <a:ea typeface="ＭＳ Ｐゴシック" pitchFamily="2"/>
                <a:cs typeface="ＭＳ Ｐゴシック" pitchFamily="2"/>
              </a:rPr>
              <a:t> AccessDeniedException();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a:t>
            </a:r>
          </a:p>
        </p:txBody>
      </p:sp>
      <p:sp>
        <p:nvSpPr>
          <p:cNvPr id="4" name="Text Box 8"/>
          <p:cNvSpPr/>
          <p:nvPr/>
        </p:nvSpPr>
        <p:spPr>
          <a:xfrm>
            <a:off x="465120" y="3580919"/>
            <a:ext cx="8338320" cy="253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public class</a:t>
            </a:r>
            <a:r>
              <a:rPr lang="en-US" sz="2000" b="0" i="0" u="none" strike="noStrike" baseline="0">
                <a:ln>
                  <a:noFill/>
                </a:ln>
                <a:solidFill>
                  <a:srgbClr val="4D4D4D"/>
                </a:solidFill>
                <a:latin typeface="Arial" pitchFamily="50"/>
                <a:ea typeface="ＭＳ Ｐゴシック" pitchFamily="2"/>
                <a:cs typeface="ＭＳ Ｐゴシック" pitchFamily="2"/>
              </a:rPr>
              <a:t> JpaMerchantReportingService</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a:t>
            </a:r>
            <a:r>
              <a:rPr lang="en-US" sz="2000" b="0" i="0" u="none" strike="noStrike" baseline="0">
                <a:ln>
                  <a:noFill/>
                </a:ln>
                <a:solidFill>
                  <a:srgbClr val="7F0055"/>
                </a:solidFill>
                <a:latin typeface="Arial" pitchFamily="50"/>
                <a:ea typeface="ＭＳ Ｐゴシック" pitchFamily="2"/>
                <a:cs typeface="ＭＳ Ｐゴシック" pitchFamily="2"/>
              </a:rPr>
              <a:t>implements </a:t>
            </a:r>
            <a:r>
              <a:rPr lang="en-US" sz="2000" b="0" i="0" u="none" strike="noStrike" baseline="0">
                <a:ln>
                  <a:noFill/>
                </a:ln>
                <a:solidFill>
                  <a:srgbClr val="4D4D4D"/>
                </a:solidFill>
                <a:latin typeface="Arial" pitchFamily="50"/>
                <a:ea typeface="ＭＳ Ｐゴシック" pitchFamily="2"/>
                <a:cs typeface="ＭＳ Ｐゴシック" pitchFamily="2"/>
              </a:rPr>
              <a:t>MerchantReportingService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    public</a:t>
            </a:r>
            <a:r>
              <a:rPr lang="en-US" sz="2000" b="0" i="0" u="none" strike="noStrike" baseline="0">
                <a:ln>
                  <a:noFill/>
                </a:ln>
                <a:solidFill>
                  <a:srgbClr val="4D4D4D"/>
                </a:solidFill>
                <a:latin typeface="Arial" pitchFamily="50"/>
                <a:ea typeface="ＭＳ Ｐゴシック" pitchFamily="2"/>
                <a:cs typeface="ＭＳ Ｐゴシック" pitchFamily="2"/>
              </a:rPr>
              <a:t> List&lt;DiningSummary&gt; findDinings(String merchantNumber,</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DateInterval interval)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        if</a:t>
            </a:r>
            <a:r>
              <a:rPr lang="en-US" sz="2000" b="0" i="0" u="none" strike="noStrike" baseline="0">
                <a:ln>
                  <a:noFill/>
                </a:ln>
                <a:solidFill>
                  <a:srgbClr val="4D4D4D"/>
                </a:solidFill>
                <a:latin typeface="Arial" pitchFamily="50"/>
                <a:ea typeface="ＭＳ Ｐゴシック" pitchFamily="2"/>
                <a:cs typeface="ＭＳ Ｐゴシック" pitchFamily="2"/>
              </a:rPr>
              <a:t> (!hasPermission(SecurityContext.getPrincipal())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7F0055"/>
                </a:solidFill>
                <a:latin typeface="Arial" pitchFamily="50"/>
                <a:ea typeface="ＭＳ Ｐゴシック" pitchFamily="2"/>
                <a:cs typeface="ＭＳ Ｐゴシック" pitchFamily="2"/>
              </a:rPr>
              <a:t>            throw</a:t>
            </a:r>
            <a:r>
              <a:rPr lang="en-US" sz="2000" b="0" i="0" u="none" strike="noStrike" baseline="0">
                <a:ln>
                  <a:noFill/>
                </a:ln>
                <a:solidFill>
                  <a:srgbClr val="4D4D4D"/>
                </a:solidFill>
                <a:latin typeface="Arial" pitchFamily="50"/>
                <a:ea typeface="ＭＳ Ｐゴシック" pitchFamily="2"/>
                <a:cs typeface="ＭＳ Ｐゴシック" pitchFamily="2"/>
              </a:rPr>
              <a:t> </a:t>
            </a:r>
            <a:r>
              <a:rPr lang="en-US" sz="2000" b="0" i="0" u="none" strike="noStrike" baseline="0">
                <a:ln>
                  <a:noFill/>
                </a:ln>
                <a:solidFill>
                  <a:srgbClr val="7F0055"/>
                </a:solidFill>
                <a:latin typeface="Arial" pitchFamily="50"/>
                <a:ea typeface="ＭＳ Ｐゴシック" pitchFamily="2"/>
                <a:cs typeface="ＭＳ Ｐゴシック" pitchFamily="2"/>
              </a:rPr>
              <a:t>new</a:t>
            </a:r>
            <a:r>
              <a:rPr lang="en-US" sz="2000" b="0" i="0" u="none" strike="noStrike" baseline="0">
                <a:ln>
                  <a:noFill/>
                </a:ln>
                <a:solidFill>
                  <a:srgbClr val="4D4D4D"/>
                </a:solidFill>
                <a:latin typeface="Arial" pitchFamily="50"/>
                <a:ea typeface="ＭＳ Ｐゴシック" pitchFamily="2"/>
                <a:cs typeface="ＭＳ Ｐゴシック" pitchFamily="2"/>
              </a:rPr>
              <a:t> AccessDeniedException();</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a:t>
            </a:r>
          </a:p>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000" b="0" i="0" u="none" strike="noStrike" baseline="0">
                <a:ln>
                  <a:noFill/>
                </a:ln>
                <a:solidFill>
                  <a:srgbClr val="4D4D4D"/>
                </a:solidFill>
                <a:latin typeface="Arial" pitchFamily="50"/>
                <a:ea typeface="ＭＳ Ｐゴシック" pitchFamily="2"/>
                <a:cs typeface="ＭＳ Ｐゴシック" pitchFamily="2"/>
              </a:rPr>
              <a:t>        …</a:t>
            </a:r>
          </a:p>
        </p:txBody>
      </p:sp>
      <p:sp>
        <p:nvSpPr>
          <p:cNvPr id="5" name="Line 5"/>
          <p:cNvSpPr/>
          <p:nvPr/>
        </p:nvSpPr>
        <p:spPr>
          <a:xfrm flipH="1" flipV="1">
            <a:off x="5852160" y="2651760"/>
            <a:ext cx="1737359" cy="274319"/>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6" name="Text Box 4"/>
          <p:cNvSpPr/>
          <p:nvPr/>
        </p:nvSpPr>
        <p:spPr>
          <a:xfrm>
            <a:off x="7589519" y="2711160"/>
            <a:ext cx="131148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1800" b="0" i="0" u="none" strike="noStrike" baseline="0">
                <a:ln>
                  <a:noFill/>
                </a:ln>
                <a:solidFill>
                  <a:srgbClr val="4D4D4D"/>
                </a:solidFill>
                <a:latin typeface="Arial" pitchFamily="34"/>
                <a:ea typeface="ＭＳ Ｐゴシック" pitchFamily="2"/>
                <a:cs typeface="ＭＳ Ｐゴシック" pitchFamily="2"/>
              </a:rPr>
              <a:t>Duplication</a:t>
            </a:r>
          </a:p>
        </p:txBody>
      </p:sp>
      <p:sp>
        <p:nvSpPr>
          <p:cNvPr id="7" name="Line 6"/>
          <p:cNvSpPr/>
          <p:nvPr/>
        </p:nvSpPr>
        <p:spPr>
          <a:xfrm flipH="1">
            <a:off x="5844960" y="5303520"/>
            <a:ext cx="2658960" cy="91440"/>
          </a:xfrm>
          <a:prstGeom prst="line">
            <a:avLst/>
          </a:prstGeom>
          <a:noFill/>
          <a:ln w="12600">
            <a:solidFill>
              <a:srgbClr val="000000"/>
            </a:solidFill>
            <a:prstDash val="solid"/>
            <a:miter/>
            <a:tailEnd type="arrow"/>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
        <p:nvSpPr>
          <p:cNvPr id="8" name="Line 6"/>
          <p:cNvSpPr/>
          <p:nvPr/>
        </p:nvSpPr>
        <p:spPr>
          <a:xfrm>
            <a:off x="8229600" y="3079440"/>
            <a:ext cx="274320" cy="2224080"/>
          </a:xfrm>
          <a:prstGeom prst="line">
            <a:avLst/>
          </a:prstGeom>
          <a:noFill/>
          <a:ln w="12600">
            <a:solidFill>
              <a:srgbClr val="000000"/>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4D4D4D"/>
              </a:solidFill>
              <a:latin typeface="Arial" pitchFamily="18"/>
              <a:ea typeface="ＭＳ Ｐゴシック" pitchFamily="2"/>
              <a:cs typeface="ＭＳ Ｐゴシック"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1253</TotalTime>
  <Words>7030</Words>
  <Application>Microsoft Office PowerPoint</Application>
  <PresentationFormat>On-screen Show (4:3)</PresentationFormat>
  <Paragraphs>966</Paragraphs>
  <Slides>59</Slides>
  <Notes>59</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Default</vt:lpstr>
      <vt:lpstr>Title1</vt:lpstr>
      <vt:lpstr>Developing Aspects with Spring AOP</vt:lpstr>
      <vt:lpstr>Objectives</vt:lpstr>
      <vt:lpstr>Topics in this session</vt:lpstr>
      <vt:lpstr>What Problem Does AOP Solve?</vt:lpstr>
      <vt:lpstr>What are Cross-Cutting Concerns?</vt:lpstr>
      <vt:lpstr>An Example Requirement</vt:lpstr>
      <vt:lpstr>Implementing Cross Cutting Concerns Without Modularization</vt:lpstr>
      <vt:lpstr>Symptom #1: Tangling</vt:lpstr>
      <vt:lpstr>Symptom #2: Scattering</vt:lpstr>
      <vt:lpstr>System Evolution Without Modularization</vt:lpstr>
      <vt:lpstr>Aspect Oriented Programming (AOP)</vt:lpstr>
      <vt:lpstr>How AOP Works</vt:lpstr>
      <vt:lpstr>System Evolution: AOP based</vt:lpstr>
      <vt:lpstr>Leading AOP Technologies</vt:lpstr>
      <vt:lpstr>Topics in this session</vt:lpstr>
      <vt:lpstr>Core AOP Concepts</vt:lpstr>
      <vt:lpstr>Core AOP Concepts: Proxy</vt:lpstr>
      <vt:lpstr>Topics in this session</vt:lpstr>
      <vt:lpstr>AOP Quick Start</vt:lpstr>
      <vt:lpstr>An Application Object Whose Properties Could Change</vt:lpstr>
      <vt:lpstr>Implement the Aspect</vt:lpstr>
      <vt:lpstr>Configure Aspect as a Bean</vt:lpstr>
      <vt:lpstr>Include the Aspect Configuration</vt:lpstr>
      <vt:lpstr>Test the Application</vt:lpstr>
      <vt:lpstr>How Aspects are Applied</vt:lpstr>
      <vt:lpstr>Which Setter is Proxied?</vt:lpstr>
      <vt:lpstr>Tracking Property Changes – With Context</vt:lpstr>
      <vt:lpstr>Topics in this session</vt:lpstr>
      <vt:lpstr>Defining Pointcuts</vt:lpstr>
      <vt:lpstr>Common Pointcut Designator</vt:lpstr>
      <vt:lpstr>Writing Expressions</vt:lpstr>
      <vt:lpstr>Execution Expression Examples Any Class or Package</vt:lpstr>
      <vt:lpstr>Execution Expression Examples Implementations vs Interfaces</vt:lpstr>
      <vt:lpstr>Execution Expression Examples Using Annotations</vt:lpstr>
      <vt:lpstr>Execution Expression Examples Working with Packages</vt:lpstr>
      <vt:lpstr>Topics in this session</vt:lpstr>
      <vt:lpstr>Advice Types: Before</vt:lpstr>
      <vt:lpstr>Before Advice Example</vt:lpstr>
      <vt:lpstr>Advice Types:After Returning</vt:lpstr>
      <vt:lpstr>After Returning Advice - Example</vt:lpstr>
      <vt:lpstr>Advice Types: After Throwing</vt:lpstr>
      <vt:lpstr>After Throwing Advice - Example</vt:lpstr>
      <vt:lpstr>After Throwing Advice - Propagation</vt:lpstr>
      <vt:lpstr>Advice Types: After</vt:lpstr>
      <vt:lpstr>After Advice Example</vt:lpstr>
      <vt:lpstr>Advice Types: Around</vt:lpstr>
      <vt:lpstr>Around Advice Example</vt:lpstr>
      <vt:lpstr>Limitations of Spring AOP</vt:lpstr>
      <vt:lpstr>Summary</vt:lpstr>
      <vt:lpstr>Topics in this session</vt:lpstr>
      <vt:lpstr>Named Pointcut Annotation</vt:lpstr>
      <vt:lpstr>Named Pointcuts</vt:lpstr>
      <vt:lpstr>Named Pointcuts - Summary</vt:lpstr>
      <vt:lpstr>Topics in this session</vt:lpstr>
      <vt:lpstr>Context Selecting Pointcuts</vt:lpstr>
      <vt:lpstr>Context Selecting Example</vt:lpstr>
      <vt:lpstr>Without Context Selection</vt:lpstr>
      <vt:lpstr>With Context Selection</vt:lpstr>
      <vt:lpstr>Context Selection - Named Pointcut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Chapman</dc:creator>
  <cp:lastModifiedBy>Pariwesh</cp:lastModifiedBy>
  <cp:revision>95</cp:revision>
  <dcterms:created xsi:type="dcterms:W3CDTF">2014-02-04T19:04:54Z</dcterms:created>
  <dcterms:modified xsi:type="dcterms:W3CDTF">2018-07-14T09:24:56Z</dcterms:modified>
</cp:coreProperties>
</file>