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96" r:id="rId4"/>
  </p:sldMasterIdLst>
  <p:notesMasterIdLst>
    <p:notesMasterId r:id="rId39"/>
  </p:notesMasterIdLst>
  <p:handoutMasterIdLst>
    <p:handoutMasterId r:id="rId40"/>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5760" cy="456839"/>
          </a:xfrm>
          <a:prstGeom prst="rect">
            <a:avLst/>
          </a:prstGeom>
          <a:noFill/>
          <a:ln>
            <a:noFill/>
          </a:ln>
        </p:spPr>
        <p:txBody>
          <a:bodyPr vert="horz" wrap="none" lIns="90000" tIns="45000" rIns="90000" bIns="450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Date Placeholder 2"/>
          <p:cNvSpPr txBox="1">
            <a:spLocks noGrp="1"/>
          </p:cNvSpPr>
          <p:nvPr>
            <p:ph type="dt" sz="quarter" idx="1"/>
          </p:nvPr>
        </p:nvSpPr>
        <p:spPr>
          <a:xfrm>
            <a:off x="3881880" y="0"/>
            <a:ext cx="2975760" cy="456839"/>
          </a:xfrm>
          <a:prstGeom prst="rect">
            <a:avLst/>
          </a:prstGeom>
          <a:noFill/>
          <a:ln>
            <a:noFill/>
          </a:ln>
        </p:spPr>
        <p:txBody>
          <a:bodyPr vert="horz" wrap="none" lIns="90000" tIns="45000" rIns="90000" bIns="45000"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4D4D4D"/>
              </a:solidFill>
              <a:latin typeface="Arial" pitchFamily="18"/>
              <a:ea typeface="ＭＳ Ｐゴシック" pitchFamily="2"/>
              <a:cs typeface="ＭＳ Ｐゴシック" pitchFamily="2"/>
            </a:endParaRPr>
          </a:p>
        </p:txBody>
      </p:sp>
      <p:sp>
        <p:nvSpPr>
          <p:cNvPr id="4" name="Footer Placeholder 3"/>
          <p:cNvSpPr txBox="1">
            <a:spLocks noGrp="1"/>
          </p:cNvSpPr>
          <p:nvPr>
            <p:ph type="ftr" sz="quarter" idx="2"/>
          </p:nvPr>
        </p:nvSpPr>
        <p:spPr>
          <a:xfrm>
            <a:off x="0" y="8686800"/>
            <a:ext cx="2975760" cy="456839"/>
          </a:xfrm>
          <a:prstGeom prst="rect">
            <a:avLst/>
          </a:prstGeom>
          <a:noFill/>
          <a:ln>
            <a:noFill/>
          </a:ln>
        </p:spPr>
        <p:txBody>
          <a:bodyPr vert="horz" wrap="none" lIns="90000" tIns="45000" rIns="90000" bIns="4500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Slide Number Placeholder 4"/>
          <p:cNvSpPr txBox="1">
            <a:spLocks noGrp="1"/>
          </p:cNvSpPr>
          <p:nvPr>
            <p:ph type="sldNum" sz="quarter" idx="3"/>
          </p:nvPr>
        </p:nvSpPr>
        <p:spPr>
          <a:xfrm>
            <a:off x="3881880" y="8686800"/>
            <a:ext cx="2975760" cy="456839"/>
          </a:xfrm>
          <a:prstGeom prst="rect">
            <a:avLst/>
          </a:prstGeom>
          <a:noFill/>
          <a:ln>
            <a:noFill/>
          </a:ln>
        </p:spPr>
        <p:txBody>
          <a:bodyPr vert="horz" wrap="none" lIns="90000" tIns="45000" rIns="90000" bIns="4500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fld id="{99779245-25DE-419D-96E2-FD73681E67B9}" type="slidenum">
              <a:t>‹#›</a:t>
            </a:fld>
            <a:endParaRPr lang="en-US" sz="1400" b="0" i="0" u="none" strike="noStrike" baseline="0">
              <a:ln>
                <a:noFill/>
              </a:ln>
              <a:solidFill>
                <a:srgbClr val="4D4D4D"/>
              </a:solidFill>
              <a:latin typeface="Arial" pitchFamily="18"/>
              <a:ea typeface="ＭＳ Ｐゴシック" pitchFamily="2"/>
              <a:cs typeface="ＭＳ Ｐゴシック" pitchFamily="2"/>
            </a:endParaRPr>
          </a:p>
        </p:txBody>
      </p:sp>
    </p:spTree>
    <p:extLst>
      <p:ext uri="{BB962C8B-B14F-4D97-AF65-F5344CB8AC3E}">
        <p14:creationId xmlns:p14="http://schemas.microsoft.com/office/powerpoint/2010/main" val="4687327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089000" y="694800"/>
            <a:ext cx="4680000" cy="3510000"/>
          </a:xfrm>
          <a:prstGeom prst="rect">
            <a:avLst/>
          </a:prstGeom>
          <a:noFill/>
          <a:ln>
            <a:noFill/>
            <a:prstDash val="solid"/>
          </a:ln>
        </p:spPr>
      </p:sp>
      <p:sp>
        <p:nvSpPr>
          <p:cNvPr id="3" name="Notes Placeholder 2"/>
          <p:cNvSpPr txBox="1">
            <a:spLocks noGrp="1"/>
          </p:cNvSpPr>
          <p:nvPr>
            <p:ph type="body" sz="quarter" idx="3"/>
          </p:nvPr>
        </p:nvSpPr>
        <p:spPr>
          <a:xfrm>
            <a:off x="685799" y="4343400"/>
            <a:ext cx="5486040" cy="4114440"/>
          </a:xfrm>
          <a:prstGeom prst="rect">
            <a:avLst/>
          </a:prstGeom>
          <a:noFill/>
          <a:ln>
            <a:noFill/>
          </a:ln>
        </p:spPr>
        <p:txBody>
          <a:bodyPr vert="horz" lIns="0" tIns="0" rIns="0" bIns="0" compatLnSpc="1"/>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extLst>
      <p:ext uri="{BB962C8B-B14F-4D97-AF65-F5344CB8AC3E}">
        <p14:creationId xmlns:p14="http://schemas.microsoft.com/office/powerpoint/2010/main" val="2318923591"/>
      </p:ext>
    </p:extLst>
  </p:cSld>
  <p:clrMap bg1="lt1" tx1="dk1" bg2="lt2" tx2="dk2" accent1="accent1" accent2="accent2" accent3="accent3" accent4="accent4" accent5="accent5" accent6="accent6" hlink="hlink" folHlink="folHlink"/>
  <p:notesStyle>
    <a:lvl1pPr marL="0" marR="0" indent="0" algn="l" rtl="0" hangingPunct="1">
      <a:lnSpc>
        <a:spcPct val="100000"/>
      </a:lnSpc>
      <a:spcBef>
        <a:spcPts val="448"/>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200" b="0" i="0" u="none" strike="noStrike" kern="1200" baseline="0">
        <a:ln>
          <a:noFill/>
        </a:ln>
        <a:solidFill>
          <a:srgbClr val="000000"/>
        </a:solidFill>
        <a:latin typeface="Calibri" pitchFamily="18"/>
        <a:ea typeface="ＭＳ Ｐゴシック"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en.wikipedia.org/wiki/Eureka_(word"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pivotal.io/academy/course/spring-cloud-services"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274320" y="4271400"/>
            <a:ext cx="6309360" cy="4767120"/>
          </a:xfrm>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Microservices are not without their challenges</a:t>
            </a:r>
          </a:p>
          <a:p>
            <a:pPr lvl="0">
              <a:buSzPct val="45000"/>
              <a:buFont typeface="StarSymbol"/>
              <a:buChar char="●"/>
            </a:pPr>
            <a:r>
              <a:rPr lang="en-US"/>
              <a:t>A single monolithic application is replaced by 10-20 collaborating processes (we will see that additional infrastructure processes are also required).  End-to-end testing needed to ensure they work together correctly.</a:t>
            </a:r>
          </a:p>
          <a:p>
            <a:pPr lvl="0">
              <a:buSzPct val="45000"/>
              <a:buFont typeface="StarSymbol"/>
              <a:buChar char="●"/>
            </a:pPr>
            <a:r>
              <a:rPr lang="en-US"/>
              <a:t>A lot more moving parts – typically each microservice is replicated for redundancy and for resilience. Expect failure, handle it and test for it.</a:t>
            </a:r>
          </a:p>
          <a:p>
            <a:pPr lvl="0">
              <a:buSzPct val="45000"/>
              <a:buFont typeface="StarSymbol"/>
              <a:buChar char="●"/>
            </a:pPr>
            <a:r>
              <a:rPr lang="en-US"/>
              <a:t>Harder to monitor and debug so many processes. Much more complicated system to test.</a:t>
            </a:r>
          </a:p>
          <a:p>
            <a:pPr lvl="0">
              <a:buSzPct val="45000"/>
              <a:buFont typeface="StarSymbol"/>
              <a:buChar char="●"/>
            </a:pPr>
            <a:r>
              <a:rPr lang="en-US"/>
              <a:t>This is where a Platform (PaaS) like Cloud Foundry, AWS or Heroku comes in – makes it easier to deploy and keep running so many processes</a:t>
            </a:r>
          </a:p>
          <a:p>
            <a:pPr lvl="0">
              <a:buSzPct val="45000"/>
              <a:buFont typeface="StarSymbol"/>
              <a:buChar char="●"/>
            </a:pPr>
            <a:r>
              <a:rPr lang="en-US"/>
              <a:t>Transactions – the “elephant in the room”</a:t>
            </a:r>
          </a:p>
          <a:p>
            <a:pPr marL="0" lvl="1">
              <a:spcBef>
                <a:spcPts val="448"/>
              </a:spcBef>
              <a:buSzPct val="45000"/>
              <a:buFont typeface="StarSymbol"/>
              <a:buChar char="●"/>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a:solidFill>
                  <a:srgbClr val="000000"/>
                </a:solidFill>
                <a:latin typeface="Calibri" pitchFamily="18"/>
                <a:ea typeface="ＭＳ Ｐゴシック" pitchFamily="2"/>
              </a:rPr>
              <a:t>Distributed 2-phase commit  global transactions should be the solution of last resort as they are more complicated and add extra overhead. Need to be creative and consider other alternatives</a:t>
            </a:r>
          </a:p>
          <a:p>
            <a:pPr marL="0" lvl="1">
              <a:spcBef>
                <a:spcPts val="448"/>
              </a:spcBef>
              <a:buSzPct val="45000"/>
              <a:buFont typeface="StarSymbol"/>
              <a:buChar char="●"/>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i="1">
                <a:solidFill>
                  <a:srgbClr val="000000"/>
                </a:solidFill>
                <a:latin typeface="Calibri" pitchFamily="18"/>
                <a:ea typeface="ＭＳ Ｐゴシック" pitchFamily="2"/>
              </a:rPr>
              <a:t>Eventual consistency</a:t>
            </a:r>
            <a:r>
              <a:rPr lang="en-US">
                <a:solidFill>
                  <a:srgbClr val="000000"/>
                </a:solidFill>
                <a:latin typeface="Calibri" pitchFamily="18"/>
                <a:ea typeface="ＭＳ Ｐゴシック" pitchFamily="2"/>
              </a:rPr>
              <a:t>: Data is eventually the same in all processes but not immediately (similar to master-slave replication),</a:t>
            </a:r>
          </a:p>
          <a:p>
            <a:pPr marL="0" lvl="1">
              <a:spcBef>
                <a:spcPts val="448"/>
              </a:spcBef>
              <a:buSzPct val="45000"/>
              <a:buFont typeface="StarSymbol"/>
              <a:buChar char="●"/>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i="1">
                <a:solidFill>
                  <a:srgbClr val="000000"/>
                </a:solidFill>
                <a:latin typeface="Calibri" pitchFamily="18"/>
                <a:ea typeface="ＭＳ Ｐゴシック" pitchFamily="2"/>
              </a:rPr>
              <a:t>Compensating transactions: </a:t>
            </a:r>
            <a:r>
              <a:rPr lang="en-US">
                <a:solidFill>
                  <a:srgbClr val="000000"/>
                </a:solidFill>
                <a:latin typeface="Calibri" pitchFamily="18"/>
                <a:ea typeface="ＭＳ Ｐゴシック" pitchFamily="2"/>
              </a:rPr>
              <a:t>Use a second transaction to undo the effect of the first, a form of manual rollback that is OK if modified data is not acted on immediately. </a:t>
            </a:r>
            <a:r>
              <a:rPr lang="en-US" i="1">
                <a:solidFill>
                  <a:srgbClr val="000000"/>
                </a:solidFill>
                <a:latin typeface="Calibri" pitchFamily="18"/>
                <a:ea typeface="ＭＳ Ｐゴシック" pitchFamily="2"/>
              </a:rPr>
              <a:t>Example:</a:t>
            </a:r>
            <a:r>
              <a:rPr lang="en-US">
                <a:solidFill>
                  <a:srgbClr val="000000"/>
                </a:solidFill>
                <a:latin typeface="Calibri" pitchFamily="18"/>
                <a:ea typeface="ＭＳ Ｐゴシック" pitchFamily="2"/>
              </a:rPr>
              <a:t> create new order then realize you shouldn't and cancel it.  If order service has built-in delay before orders are processed this works OK.</a:t>
            </a:r>
          </a:p>
          <a:p>
            <a:pPr lvl="0">
              <a:buSzPct val="45000"/>
              <a:buFont typeface="StarSymbol"/>
              <a:buChar char="●"/>
            </a:pPr>
            <a:r>
              <a:rPr lang="en-US"/>
              <a:t>Ideally supported by an agile Dev Ops culture – no good if the microservice can be updated and enhanced rapidly but go-to-production processes end up preventing rapid deployment</a:t>
            </a:r>
          </a:p>
          <a:p>
            <a:pPr marL="0" lvl="1">
              <a:spcBef>
                <a:spcPts val="448"/>
              </a:spcBef>
              <a:buSzPct val="45000"/>
              <a:buFont typeface="StarSymbol"/>
              <a:buChar char="●"/>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a:solidFill>
                  <a:srgbClr val="000000"/>
                </a:solidFill>
                <a:latin typeface="Calibri" pitchFamily="18"/>
                <a:ea typeface="ＭＳ Ｐゴシック" pitchFamily="2"/>
              </a:rPr>
              <a:t>Ultimately a cultural change may be required – for many companies this is extremely hard (typically it would be easier to declare World Peace!)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835880"/>
          </a:xfrm>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We are now much more dependent on a deployment environment that supports what you are doing – this is where a good PaaS comes into play.  Regardless of whether you choose Pivotal's Cloud Foundry, your Platform should allow you to easily run multiple instances of the same application, scale it up and down under load and recover a failed process quickly.</a:t>
            </a:r>
          </a:p>
          <a:p>
            <a:pPr lvl="0"/>
            <a:r>
              <a:rPr lang="en-US"/>
              <a:t>Many organizations find it hard to replicate their production environment for realistic testing.  PCF for example provides isolated spaces to run applications in – one for dev, one for test, one for QA and eventually one for production.  Can be setup identically.</a:t>
            </a:r>
          </a:p>
          <a:p>
            <a:pPr lvl="0"/>
            <a:r>
              <a:rPr lang="en-US"/>
              <a:t>No longer calling local methods but making remote calls (like RPC/RMI).  Compiler will reject bad method calls, but it won't help us with a bad RPC request. So, end-to-end testing is required – need to test all components working together. This brings us onto </a:t>
            </a:r>
            <a:r>
              <a:rPr lang="en-US" i="1"/>
              <a:t>Continuous Deployment</a:t>
            </a:r>
            <a:r>
              <a:rPr lang="en-US"/>
              <a:t>: when any component is changed it is tested on its own and then redeployed (into test </a:t>
            </a:r>
            <a:r>
              <a:rPr lang="en-US" i="1"/>
              <a:t>not</a:t>
            </a:r>
            <a:r>
              <a:rPr lang="en-US"/>
              <a:t> production) for testing with the other microservices.  </a:t>
            </a:r>
          </a:p>
          <a:p>
            <a:pPr lvl="0"/>
            <a:endParaRPr lang="en-US"/>
          </a:p>
          <a:p>
            <a:pPr lvl="0"/>
            <a:r>
              <a:rPr lang="en-US"/>
              <a:t>If you want to get into it:</a:t>
            </a:r>
          </a:p>
          <a:p>
            <a:pPr lvl="0"/>
            <a:r>
              <a:rPr lang="en-US" i="1"/>
              <a:t>Canary or Blue-Green deployment</a:t>
            </a:r>
            <a:r>
              <a:rPr lang="en-US"/>
              <a:t> is a phased roll-out.  One microservice instance is taken down (other instances of same service take up the load) and an upgraded version is deployed.  If all is well, do the same with another instance and another until all instances have been upgraded with no downtime.  If any upgraded instance fail reverse the process to redeploy the previous version.</a:t>
            </a:r>
          </a:p>
          <a:p>
            <a:pPr lvl="0"/>
            <a:r>
              <a:rPr lang="en-US" b="1" i="1"/>
              <a:t>Note:</a:t>
            </a:r>
            <a:r>
              <a:rPr lang="en-US"/>
              <a:t> Not so simple, but still possible: if a database upgrade is also required.  Typically it requires multiple rollouts to achieve.</a:t>
            </a:r>
          </a:p>
          <a:p>
            <a:pPr lvl="0"/>
            <a:endParaRPr lang="en-US"/>
          </a:p>
          <a:p>
            <a:pPr lvl="0"/>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Unfortunately the Platform can't do everything for us.  Our microservices system is going to need some extra functionality to make it work.</a:t>
            </a:r>
          </a:p>
          <a:p>
            <a:pPr lvl="0"/>
            <a:r>
              <a:rPr lang="en-US"/>
              <a:t>Note that deciding which instance to use involves two actions:</a:t>
            </a:r>
          </a:p>
          <a:p>
            <a:pPr lvl="0">
              <a:buSzPct val="45000"/>
              <a:buFont typeface="StarSymbol"/>
              <a:buChar char="●"/>
            </a:pPr>
            <a:r>
              <a:rPr lang="en-US"/>
              <a:t>Find what instances of a service are available and how to access them for example via RESTful URL)</a:t>
            </a:r>
          </a:p>
          <a:p>
            <a:pPr lvl="0">
              <a:buSzPct val="45000"/>
              <a:buFont typeface="StarSymbol"/>
              <a:buChar char="●"/>
            </a:pPr>
            <a:r>
              <a:rPr lang="en-US"/>
              <a:t>Secondly, we use </a:t>
            </a:r>
            <a:r>
              <a:rPr lang="en-US" b="1"/>
              <a:t>client-side</a:t>
            </a:r>
            <a:r>
              <a:rPr lang="en-US"/>
              <a:t> load-balancing to spread multiple calls from one service to another ()remember the all our services will be multi-threaded) across all available instances.</a:t>
            </a:r>
          </a:p>
          <a:p>
            <a:pPr lvl="0"/>
            <a:endParaRPr lang="en-US"/>
          </a:p>
          <a:p>
            <a:pPr lvl="0"/>
            <a:r>
              <a:rPr lang="en-US"/>
              <a:t>This introduction can't go into all of these, so we shall just show that:</a:t>
            </a:r>
          </a:p>
          <a:p>
            <a:pPr lvl="0">
              <a:buSzPct val="45000"/>
              <a:buFont typeface="StarSymbol"/>
              <a:buChar char="●"/>
            </a:pPr>
            <a:r>
              <a:rPr lang="en-US"/>
              <a:t>Spring Cloud provides an easy way to use many of these</a:t>
            </a:r>
          </a:p>
          <a:p>
            <a:pPr lvl="0">
              <a:buSzPct val="45000"/>
              <a:buFont typeface="StarSymbol"/>
              <a:buChar char="●"/>
            </a:pPr>
            <a:r>
              <a:rPr lang="en-US"/>
              <a:t>Service Registration and Client-side Load-Balancing using OSS components from Netflix</a:t>
            </a:r>
          </a:p>
          <a:p>
            <a:pPr lvl="0"/>
            <a:endParaRPr lang="en-US"/>
          </a:p>
          <a:p>
            <a:pPr lvl="0"/>
            <a:r>
              <a:rPr lang="en-US"/>
              <a:t>Another advantage of Pivotal Cloud Foundry is that it provides several of the Spring Cloud services for you – including the Eureka Discovery service we will be using in a moment.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Again this is not the only way to write a microservice in Java, but Spring has everything you need.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We are concerned here with the services (processes) that Spring Cloud provides to support a Microservices architecture such as service discovery and registration and inter-client load-balancing.  Other services (out of scope today) are</a:t>
            </a:r>
          </a:p>
          <a:p>
            <a:pPr lvl="0">
              <a:buSzPct val="45000"/>
              <a:buFont typeface="StarSymbol"/>
              <a:buChar char="●"/>
            </a:pPr>
            <a:r>
              <a:rPr lang="en-US"/>
              <a:t>Shared configuration using Spring Cloud Config Server</a:t>
            </a:r>
          </a:p>
          <a:p>
            <a:pPr lvl="0">
              <a:buSzPct val="45000"/>
              <a:buFont typeface="StarSymbol"/>
              <a:buChar char="●"/>
            </a:pPr>
            <a:r>
              <a:rPr lang="en-US"/>
              <a:t>Using Netflix Hystrix to enable fault-tolerance</a:t>
            </a:r>
          </a:p>
          <a:p>
            <a:pPr lvl="0">
              <a:buSzPct val="45000"/>
              <a:buFont typeface="StarSymbol"/>
              <a:buChar char="●"/>
            </a:pPr>
            <a:r>
              <a:rPr lang="en-US"/>
              <a:t>Security using OAuth2 and Netflix Zuul</a:t>
            </a:r>
          </a:p>
          <a:p>
            <a:pPr lvl="0">
              <a:buSzPct val="45000"/>
              <a:buFont typeface="StarSymbol"/>
              <a:buChar char="●"/>
            </a:pPr>
            <a:r>
              <a:rPr lang="en-US"/>
              <a:t>Cluster management using Spring Cloud Cluster (which provides leadership election in failover scenarios and supports Zookeeper, Redis, Hazelcast or Consul)</a:t>
            </a:r>
          </a:p>
          <a:p>
            <a:pPr lvl="0">
              <a:buSzPct val="45000"/>
              <a:buFont typeface="StarSymbol"/>
              <a:buChar char="●"/>
            </a:pPr>
            <a:r>
              <a:rPr lang="en-US"/>
              <a:t>And more – see project (clickable URL at bottom of slide)</a:t>
            </a:r>
          </a:p>
          <a:p>
            <a:pPr lvl="0"/>
            <a:r>
              <a:rPr lang="en-US"/>
              <a:t>Consul comes from Hashicorp (more well-known perhaps for their </a:t>
            </a:r>
            <a:r>
              <a:rPr lang="en-US" i="1"/>
              <a:t>Vagrant</a:t>
            </a:r>
            <a:r>
              <a:rPr lang="en-US"/>
              <a:t> tool) and is an alternative to both Eureka and Spring Cloud Config Server.</a:t>
            </a:r>
          </a:p>
          <a:p>
            <a:pPr lvl="0"/>
            <a:endParaRPr lang="en-US"/>
          </a:p>
          <a:p>
            <a:pPr lvl="0"/>
            <a:r>
              <a:rPr lang="en-US"/>
              <a:t>Support for Cloud Platforms is another group of Spring Cloud projects that make it easier to interact with the underlying Platform whether you have deployed to Cloud Foundry, Heroku or AWS.  See Spring Cloud Connectors and Spring Cloud AWS.</a:t>
            </a:r>
          </a:p>
          <a:p>
            <a:pPr lvl="0"/>
            <a:r>
              <a:rPr lang="en-US"/>
              <a:t>Most of the Spring Cloud facilities build on Spring Boot and have similar starter POMs.</a:t>
            </a:r>
          </a:p>
          <a:p>
            <a:pPr lvl="0"/>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Spring Cloud also includes:</a:t>
            </a:r>
          </a:p>
          <a:p>
            <a:pPr lvl="0">
              <a:buSzPct val="45000"/>
              <a:buFont typeface="StarSymbol"/>
              <a:buChar char="●"/>
            </a:pPr>
            <a:r>
              <a:rPr lang="en-US" i="1"/>
              <a:t>Spring Cloud Connectors &amp; Spring Cloud AWS</a:t>
            </a:r>
            <a:r>
              <a:rPr lang="en-US"/>
              <a:t> – APIs for easy integration of Cloud Native applications  with Salesforce Heroku, Pivotal Cloud Foundry and Amazon Web Services</a:t>
            </a:r>
          </a:p>
          <a:p>
            <a:pPr lvl="0">
              <a:buSzPct val="45000"/>
              <a:buFont typeface="StarSymbol"/>
              <a:buChar char="●"/>
            </a:pPr>
            <a:r>
              <a:rPr lang="en-US" i="1"/>
              <a:t>Spring Cloud Security</a:t>
            </a:r>
            <a:r>
              <a:rPr lang="en-US"/>
              <a:t> – Support for OAuth2 security for REST clients and Netflix Zuul proxy</a:t>
            </a:r>
          </a:p>
          <a:p>
            <a:pPr lvl="0">
              <a:buSzPct val="45000"/>
              <a:buFont typeface="StarSymbol"/>
              <a:buChar char="●"/>
            </a:pPr>
            <a:r>
              <a:rPr lang="en-US" i="1"/>
              <a:t>Spring Cloud Cluster</a:t>
            </a:r>
            <a:r>
              <a:rPr lang="en-US"/>
              <a:t> – Leadership election and common stateful patterns with an abstraction and implementation for Zookeeper, Redis, Hazelcast, Consul.</a:t>
            </a:r>
          </a:p>
          <a:p>
            <a:pPr lvl="0">
              <a:buSzPct val="45000"/>
              <a:buFont typeface="StarSymbol"/>
              <a:buChar char="●"/>
            </a:pPr>
            <a:r>
              <a:rPr lang="en-US" i="1"/>
              <a:t>Spring Cloud Stream</a:t>
            </a:r>
            <a:r>
              <a:rPr lang="en-US"/>
              <a:t> – A lightweight event-driven microservices framework to quickly build applications that can connect to external systems. Simple declarative model to send and receive messages using Apache Kafka or RabbitMQ between Spring Boot apps.  Part of the underpinning for </a:t>
            </a:r>
            <a:r>
              <a:rPr lang="en-US" i="1"/>
              <a:t>Spring Cloud Data Flow</a:t>
            </a:r>
            <a:r>
              <a:rPr lang="en-US"/>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In this brief overview we only have time to look at a couple of Spring Cloud services – service discovery using </a:t>
            </a:r>
            <a:r>
              <a:rPr lang="en-US" i="1"/>
              <a:t>Eureka</a:t>
            </a:r>
            <a:r>
              <a:rPr lang="en-US"/>
              <a:t> and load-balancing using </a:t>
            </a:r>
            <a:r>
              <a:rPr lang="en-US" i="1"/>
              <a:t>Ribbon</a:t>
            </a:r>
            <a:r>
              <a:rPr lang="en-US"/>
              <a:t>.</a:t>
            </a:r>
          </a:p>
          <a:p>
            <a:pPr lvl="0"/>
            <a:endParaRPr lang="en-US"/>
          </a:p>
          <a:p>
            <a:pPr lvl="0"/>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1996200"/>
          </a:xfrm>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There is no reason why two microservices should communicate via REST, but it is very common.  So Service Discovery is needed – don't want to hard-code URLs in each application – too brittle.  Moreover, if there are multiple instances that come and go over time (due to scaling up/scaling down/failure and recovery/phased “canary” roll-out) we can't know all the URLs ahead of time or which ones are currently valid.</a:t>
            </a:r>
          </a:p>
          <a:p>
            <a:pPr lvl="0"/>
            <a:r>
              <a:rPr lang="en-US"/>
              <a:t>Note that any point-to-point protocol would need service-discovery.</a:t>
            </a:r>
          </a:p>
          <a:p>
            <a:pPr lvl="0"/>
            <a:r>
              <a:rPr lang="en-US"/>
              <a:t>However,  if messaging is used, all you need to know is the name of the queue for each service.  No service discovery or load-balancing is needed – your messaging system handles it all.  Begs the question as to why REST is so popular in this space.</a:t>
            </a:r>
          </a:p>
          <a:p>
            <a:pPr lvl="0"/>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Optional section on Microservices with Spring.</a:t>
            </a:r>
          </a:p>
          <a:p>
            <a:pPr lvl="0"/>
            <a:r>
              <a:rPr lang="en-US"/>
              <a:t>Just a taste of what's involved.  The </a:t>
            </a:r>
            <a:r>
              <a:rPr lang="en-US" b="1" i="1"/>
              <a:t>Spring Cloud Services</a:t>
            </a:r>
            <a:r>
              <a:rPr lang="en-US"/>
              <a:t> course goes into a lot more detail.</a:t>
            </a:r>
          </a:p>
          <a:p>
            <a:pPr lvl="0"/>
            <a:endParaRPr lang="en-US"/>
          </a:p>
          <a:p>
            <a:pPr lvl="0"/>
            <a:r>
              <a:rPr lang="en-US" i="1"/>
              <a:t>This section is no longer required for Certification.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1517400"/>
          </a:xfrm>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The previous slide showing Service Discovery happening.</a:t>
            </a:r>
          </a:p>
          <a:p>
            <a:pPr lvl="0"/>
            <a:r>
              <a:rPr lang="en-US"/>
              <a:t>Typically run more than one Discovery Server to protect against process failure.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What are we trying to do:</a:t>
            </a:r>
          </a:p>
          <a:p>
            <a:pPr lvl="0"/>
            <a:r>
              <a:rPr lang="en-US"/>
              <a:t>1. Register with the system so other microservices can find us</a:t>
            </a:r>
          </a:p>
          <a:p>
            <a:pPr lvl="0"/>
            <a:r>
              <a:rPr lang="en-US"/>
              <a:t>2. Use the same registry to find other microservices</a:t>
            </a:r>
          </a:p>
          <a:p>
            <a:pPr lvl="0"/>
            <a:r>
              <a:rPr lang="en-US"/>
              <a:t>We need an extra process – the Service Registry (which we will refer to using the SpringCloud terminology: </a:t>
            </a:r>
            <a:r>
              <a:rPr lang="en-US" i="1"/>
              <a:t>Discovery Service</a:t>
            </a:r>
            <a:r>
              <a:rPr lang="en-US"/>
              <a:t>).</a:t>
            </a:r>
          </a:p>
          <a:p>
            <a:pPr lvl="0"/>
            <a:endParaRPr lang="en-US"/>
          </a:p>
          <a:p>
            <a:pPr lvl="0"/>
            <a:r>
              <a:rPr lang="en-US"/>
              <a:t>We have a choice of Service Registries – we will be using Netflix OSS (Open Source Software) components today, so that means Eureka.</a:t>
            </a:r>
          </a:p>
          <a:p>
            <a:pPr lvl="0"/>
            <a:r>
              <a:rPr lang="en-US"/>
              <a:t>However Consul and Apache Zookeeper are also a popular choices and Spring Cloud supports both.  </a:t>
            </a:r>
            <a:r>
              <a:rPr lang="en-US" i="1"/>
              <a:t>Background:</a:t>
            </a:r>
            <a:r>
              <a:rPr lang="en-US"/>
              <a:t> HashiCorp is better know for its </a:t>
            </a:r>
            <a:r>
              <a:rPr lang="en-US" i="1"/>
              <a:t>Vagrant</a:t>
            </a:r>
            <a:r>
              <a:rPr lang="en-US"/>
              <a:t> product and Zookeeper is used inside Hadoop.  The man with the shovel is the Zookeeper product logo.</a:t>
            </a:r>
          </a:p>
          <a:p>
            <a:pPr lvl="0"/>
            <a:endParaRPr lang="en-US"/>
          </a:p>
          <a:p>
            <a:pPr lvl="0"/>
            <a:r>
              <a:rPr lang="en-US"/>
              <a:t>We will be using Ribbon too later – another project from Netflix OSS.  Eureka tells clients </a:t>
            </a:r>
            <a:r>
              <a:rPr lang="en-US" i="1"/>
              <a:t>all</a:t>
            </a:r>
            <a:r>
              <a:rPr lang="en-US"/>
              <a:t> the available instances of the service they have looked up – so we need Ribbon to load-balance between them.</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One nice feature of deploying multiple instances of each microservice is that they are active, all processing requests concurrently to provide loa-sharing and increased capacity.  However all pf them are standbys for each other.  If one fails, the others simply pick-up its load.</a:t>
            </a:r>
          </a:p>
          <a:p>
            <a:pPr lvl="0"/>
            <a:endParaRPr lang="en-US"/>
          </a:p>
          <a:p>
            <a:pPr lvl="0"/>
            <a:r>
              <a:rPr lang="en-US"/>
              <a:t>But, when one microservice is making requests of another we don't want all the requests to go to the same instance (assuming we have multiple instances as described).</a:t>
            </a:r>
          </a:p>
          <a:p>
            <a:pPr lvl="0"/>
            <a:r>
              <a:rPr lang="en-US"/>
              <a:t>The client microservice should spread its requests across </a:t>
            </a:r>
            <a:r>
              <a:rPr lang="en-US" i="1"/>
              <a:t>all</a:t>
            </a:r>
            <a:r>
              <a:rPr lang="en-US"/>
              <a:t> instances of the microservice it is calling.</a:t>
            </a:r>
          </a:p>
          <a:p>
            <a:pPr lvl="0"/>
            <a:endParaRPr lang="en-US"/>
          </a:p>
          <a:p>
            <a:pPr lvl="0"/>
            <a:r>
              <a:rPr lang="en-US"/>
              <a:t>We will use Ribbon from Netflix to o this but hide it inside a specially enhanced RestTemplate – there is a slide on this later.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There s a lot more to building a system than we have time to cover here.  So we will build the simplest possible microservice system involving two microservices and a discovery server. A diagram on the whiteboard is useful here.  Similar to the Cart and Checkout example we saw before, but this matches the lab they will do.</a:t>
            </a:r>
          </a:p>
          <a:p>
            <a:pPr lvl="0"/>
            <a:endParaRPr lang="en-US"/>
          </a:p>
          <a:p>
            <a:pPr lvl="0"/>
            <a:r>
              <a:rPr lang="en-US"/>
              <a:t>The terms server and client get very confusing since both our microservices (blue-green boxes) are clients of the  Discovery Server, but the </a:t>
            </a:r>
            <a:r>
              <a:rPr lang="en-US" i="1"/>
              <a:t>Front-End Web Application</a:t>
            </a:r>
            <a:r>
              <a:rPr lang="en-US"/>
              <a:t> is a client of the </a:t>
            </a:r>
            <a:r>
              <a:rPr lang="en-US" i="1"/>
              <a:t>Accounts Microservice</a:t>
            </a:r>
            <a:r>
              <a:rPr lang="en-US"/>
              <a:t> (which is acting as a server for account information).</a:t>
            </a:r>
          </a:p>
          <a:p>
            <a:pPr lvl="0"/>
            <a:r>
              <a:rPr lang="en-US"/>
              <a:t>Instead we will use the messaging terms Producer and Consumer.  These may not be familiar to students so make a point of explaining them to students.</a:t>
            </a:r>
          </a:p>
          <a:p>
            <a:pPr lvl="0"/>
            <a:endParaRPr lang="en-US"/>
          </a:p>
          <a:p>
            <a:pPr lvl="0"/>
            <a:r>
              <a:rPr lang="en-US"/>
              <a:t>In the next few slides:</a:t>
            </a:r>
          </a:p>
          <a:p>
            <a:pPr lvl="0">
              <a:buSzPct val="45000"/>
              <a:buFont typeface="StarSymbol"/>
              <a:buChar char="●"/>
            </a:pPr>
            <a:r>
              <a:rPr lang="en-US" b="1"/>
              <a:t>Server</a:t>
            </a:r>
            <a:r>
              <a:rPr lang="en-US"/>
              <a:t>         – only refers to the Discovery Server (in our case Eureka).</a:t>
            </a:r>
          </a:p>
          <a:p>
            <a:pPr lvl="0">
              <a:buSzPct val="45000"/>
              <a:buFont typeface="StarSymbol"/>
              <a:buChar char="●"/>
            </a:pPr>
            <a:r>
              <a:rPr lang="en-US" b="1"/>
              <a:t>Producer</a:t>
            </a:r>
            <a:r>
              <a:rPr lang="en-US"/>
              <a:t>    – refers to the Accounts microservice</a:t>
            </a:r>
          </a:p>
          <a:p>
            <a:pPr lvl="0">
              <a:buSzPct val="45000"/>
              <a:buFont typeface="StarSymbol"/>
              <a:buChar char="●"/>
            </a:pPr>
            <a:r>
              <a:rPr lang="en-US" b="1"/>
              <a:t>Consumer</a:t>
            </a:r>
            <a:r>
              <a:rPr lang="en-US"/>
              <a:t>  – refers to the Front End web-application.</a:t>
            </a:r>
          </a:p>
          <a:p>
            <a:pPr lvl="0"/>
            <a:endParaRPr lang="en-US"/>
          </a:p>
          <a:p>
            <a:pPr lvl="0"/>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Three processes to implement.</a:t>
            </a:r>
          </a:p>
          <a:p>
            <a:pPr lvl="0"/>
            <a:endParaRPr lang="en-US"/>
          </a:p>
        </p:txBody>
      </p:sp>
      <p:pic>
        <p:nvPicPr>
          <p:cNvPr id="4" name=""/>
          <p:cNvPicPr>
            <a:picLocks noChangeAspect="1"/>
          </p:cNvPicPr>
          <p:nvPr/>
        </p:nvPicPr>
        <p:blipFill>
          <a:blip r:embed="rId3">
            <a:lum/>
            <a:alphaModFix/>
          </a:blip>
          <a:srcRect/>
          <a:stretch>
            <a:fillRect/>
          </a:stretch>
        </p:blipFill>
        <p:spPr>
          <a:xfrm>
            <a:off x="549000" y="5029200"/>
            <a:ext cx="5760000" cy="2386800"/>
          </a:xfrm>
          <a:prstGeom prst="rect">
            <a:avLst/>
          </a:prstGeom>
          <a:noFill/>
          <a:ln>
            <a:noFill/>
          </a:ln>
        </p:spPr>
      </p:pic>
      <p:sp>
        <p:nvSpPr>
          <p:cNvPr id="5" name="TextBox 4"/>
          <p:cNvSpPr txBox="1"/>
          <p:nvPr/>
        </p:nvSpPr>
        <p:spPr>
          <a:xfrm>
            <a:off x="3990240" y="5029200"/>
            <a:ext cx="400320" cy="486360"/>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600" b="0" i="0" u="none" strike="noStrike" baseline="0">
                <a:ln>
                  <a:noFill/>
                </a:ln>
                <a:solidFill>
                  <a:srgbClr val="004586"/>
                </a:solidFill>
                <a:latin typeface="Arial" pitchFamily="18"/>
                <a:ea typeface="ＭＳ Ｐゴシック" pitchFamily="2"/>
                <a:cs typeface="ＭＳ Ｐゴシック" pitchFamily="2"/>
              </a:rPr>
              <a:t>A</a:t>
            </a:r>
          </a:p>
        </p:txBody>
      </p:sp>
      <p:sp>
        <p:nvSpPr>
          <p:cNvPr id="6" name="TextBox 5"/>
          <p:cNvSpPr txBox="1"/>
          <p:nvPr/>
        </p:nvSpPr>
        <p:spPr>
          <a:xfrm>
            <a:off x="4975200" y="6097320"/>
            <a:ext cx="400320" cy="486360"/>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600" b="0" i="0" u="none" strike="noStrike" baseline="0">
                <a:ln>
                  <a:noFill/>
                </a:ln>
                <a:solidFill>
                  <a:srgbClr val="004586"/>
                </a:solidFill>
                <a:latin typeface="Arial" pitchFamily="18"/>
                <a:ea typeface="ＭＳ Ｐゴシック" pitchFamily="2"/>
                <a:cs typeface="ＭＳ Ｐゴシック" pitchFamily="2"/>
              </a:rPr>
              <a:t>B</a:t>
            </a:r>
          </a:p>
        </p:txBody>
      </p:sp>
      <p:sp>
        <p:nvSpPr>
          <p:cNvPr id="7" name="TextBox 6"/>
          <p:cNvSpPr txBox="1"/>
          <p:nvPr/>
        </p:nvSpPr>
        <p:spPr>
          <a:xfrm>
            <a:off x="1280159" y="6035040"/>
            <a:ext cx="400320" cy="486360"/>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600" b="0" i="0" u="none" strike="noStrike" baseline="0">
                <a:ln>
                  <a:noFill/>
                </a:ln>
                <a:solidFill>
                  <a:srgbClr val="004586"/>
                </a:solidFill>
                <a:latin typeface="Arial" pitchFamily="18"/>
                <a:ea typeface="ＭＳ Ｐゴシック" pitchFamily="2"/>
                <a:cs typeface="ＭＳ Ｐゴシック" pitchFamily="2"/>
              </a:rPr>
              <a:t>C</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Spring Cloud does a lot of magic and it sits on Spring Boot to do so.  Most of Spring Cloud cannot be used without Spring Boot.</a:t>
            </a:r>
          </a:p>
          <a:p>
            <a:pPr lvl="0"/>
            <a:endParaRPr lang="en-US"/>
          </a:p>
          <a:p>
            <a:pPr lvl="0"/>
            <a:r>
              <a:rPr lang="en-US"/>
              <a:t>These dependencies apply to all three services that we are going to build.  The spring-cloud-starter-netflix-eureka-client makes the application a Eureka client that can register itself and/or look up microservices by name.</a:t>
            </a:r>
          </a:p>
          <a:p>
            <a:pPr lvl="0"/>
            <a:r>
              <a:rPr lang="en-US"/>
              <a:t>This means even the Discovery Server is </a:t>
            </a:r>
            <a:r>
              <a:rPr lang="en-US" i="1"/>
              <a:t>also</a:t>
            </a:r>
            <a:r>
              <a:rPr lang="en-US"/>
              <a:t> a Discovery Client which seems a bit odd.  It allows a server to find any </a:t>
            </a:r>
            <a:r>
              <a:rPr lang="en-US" i="1"/>
              <a:t>other</a:t>
            </a:r>
            <a:r>
              <a:rPr lang="en-US"/>
              <a:t> Discovery Servers when we are using moe than one for resiliency.  Hence the configuration on the next slide to tell the Eureka service </a:t>
            </a:r>
            <a:r>
              <a:rPr lang="en-US" i="1"/>
              <a:t>not</a:t>
            </a:r>
            <a:r>
              <a:rPr lang="en-US"/>
              <a:t> to register with itself (since we are only running one instance).</a:t>
            </a:r>
          </a:p>
          <a:p>
            <a:pPr lvl="0"/>
            <a:endParaRPr lang="en-US"/>
          </a:p>
          <a:p>
            <a:pPr lvl="0"/>
            <a:r>
              <a:rPr lang="en-US"/>
              <a:t>Note that this dependency has changed its name from </a:t>
            </a:r>
            <a:r>
              <a:rPr lang="en-US" i="1"/>
              <a:t>spring-cloud-starter-eureka</a:t>
            </a:r>
            <a:r>
              <a:rPr lang="en-US"/>
              <a:t>.  An optional slide after the Labs slide covers this change.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599720"/>
          </a:xfrm>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We can take a minimal  Spring Boot application and make it a Discovery Server just by using @EnableEurekaServer.  This in turn does an @Import of the configuration necessary to setup the Eureka Service Registry. The key dependency,  the Eureka Server,  is shown in the gray box.  Note that this dependency has also changed its name, from </a:t>
            </a:r>
            <a:r>
              <a:rPr lang="en-US" i="1"/>
              <a:t>spring-cloud-starter-eureka-server</a:t>
            </a:r>
            <a:r>
              <a:rPr lang="en-US"/>
              <a:t>.</a:t>
            </a:r>
          </a:p>
          <a:p>
            <a:pPr lvl="0"/>
            <a:r>
              <a:rPr lang="en-US"/>
              <a:t>By default the Server also tries to register (in this case with itself) so we use properties to turn that off. We also need to define what port the server listens on (localhost:8761 is actually the default).  We use 1111 in the lab.</a:t>
            </a:r>
          </a:p>
          <a:p>
            <a:pPr lvl="0"/>
            <a:r>
              <a:rPr lang="en-US"/>
              <a:t>For resilience you would run at least two instances and in this case you </a:t>
            </a:r>
            <a:r>
              <a:rPr lang="en-US" i="1"/>
              <a:t>do</a:t>
            </a:r>
            <a:r>
              <a:rPr lang="en-US"/>
              <a:t> want them to register – with each other.  They keep each other up-to-date and </a:t>
            </a:r>
            <a:r>
              <a:rPr lang="en-US" i="1"/>
              <a:t>in sync</a:t>
            </a:r>
            <a:r>
              <a:rPr lang="en-US"/>
              <a:t> as other processes register with them. So if one dies the other can take over.</a:t>
            </a:r>
          </a:p>
          <a:p>
            <a:pPr lvl="0"/>
            <a:r>
              <a:rPr lang="en-US"/>
              <a:t>So now we have our Discovery Service based on Eureka.</a:t>
            </a:r>
          </a:p>
          <a:p>
            <a:pPr lvl="0"/>
            <a:endParaRPr lang="en-US"/>
          </a:p>
          <a:p>
            <a:pPr lvl="0"/>
            <a:r>
              <a:rPr lang="en-US" b="1"/>
              <a:t>Trivia:</a:t>
            </a:r>
            <a:r>
              <a:rPr lang="en-US"/>
              <a:t> Eureka means ”I found it” in Ancient Greek.  Allegedly this is what Archimedes exclaimed when he noticed that the water in his bath washed over the slides when he go into it. From this he was able to prove that a crown, recently made for the king, was fake. He measured the volume that a lump of pure gold of same weight would displace, then the volume displaced by the crown (which was more because the crooked goldsmith has substituted lighter silver for gold, making crown larger for same weight).</a:t>
            </a:r>
          </a:p>
          <a:p>
            <a:pPr lvl="0"/>
            <a:r>
              <a:rPr lang="en-US"/>
              <a:t>    </a:t>
            </a:r>
            <a:r>
              <a:rPr lang="en-US">
                <a:hlinkClick r:id="rId3"/>
              </a:rPr>
              <a:t>https://en.wikipedia.org/wiki/Eureka_(word</a:t>
            </a:r>
            <a:r>
              <a:rPr lang="en-US"/>
              <a:t>)</a:t>
            </a:r>
          </a:p>
          <a:p>
            <a:pPr lvl="0"/>
            <a:r>
              <a:rPr lang="en-US"/>
              <a:t>More relevant to today, Eureka is the only Netflix project name that actually makes sense in context.  What does </a:t>
            </a:r>
            <a:r>
              <a:rPr lang="en-US" i="1"/>
              <a:t>Hystrix</a:t>
            </a:r>
            <a:r>
              <a:rPr lang="en-US"/>
              <a:t> actually mean? (Wikipedia says its a skin disorder, a plant or a porcupine – take your pick!)  Why is a </a:t>
            </a:r>
            <a:r>
              <a:rPr lang="en-US" i="1"/>
              <a:t>Ribbon</a:t>
            </a:r>
            <a:r>
              <a:rPr lang="en-US"/>
              <a:t> a load-balancer?!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Everything else in the system makes itself a Discovery Client – both producers </a:t>
            </a:r>
            <a:r>
              <a:rPr lang="en-US" i="1"/>
              <a:t>and</a:t>
            </a:r>
            <a:r>
              <a:rPr lang="en-US"/>
              <a:t> consumers.</a:t>
            </a:r>
          </a:p>
          <a:p>
            <a:pPr lvl="0"/>
            <a:r>
              <a:rPr lang="en-US"/>
              <a:t>This annotation causes the process to </a:t>
            </a:r>
            <a:r>
              <a:rPr lang="en-US" i="1"/>
              <a:t>register</a:t>
            </a:r>
            <a:r>
              <a:rPr lang="en-US"/>
              <a:t> with the Discovery Service. Notice the annotation is generic – this client could register with a Eureka or a Consul Discovery Service.  If your microservice is only ever a consumer you can disable registration if you really want to.</a:t>
            </a:r>
          </a:p>
          <a:p>
            <a:pPr lvl="0"/>
            <a:r>
              <a:rPr lang="en-US"/>
              <a:t>So now our Accounts </a:t>
            </a:r>
            <a:r>
              <a:rPr lang="en-US" i="1"/>
              <a:t>producer</a:t>
            </a:r>
            <a:r>
              <a:rPr lang="en-US"/>
              <a:t> service is available to service incoming requests.</a:t>
            </a:r>
          </a:p>
          <a:p>
            <a:pPr lvl="0"/>
            <a:r>
              <a:rPr lang="en-US"/>
              <a:t>The properties file defines:</a:t>
            </a:r>
          </a:p>
          <a:p>
            <a:pPr lvl="0">
              <a:buSzPct val="45000"/>
              <a:buFont typeface="StarSymbol"/>
              <a:buChar char="●"/>
            </a:pPr>
            <a:r>
              <a:rPr lang="en-US"/>
              <a:t>The URL of the Discovery Service</a:t>
            </a:r>
          </a:p>
          <a:p>
            <a:pPr lvl="0">
              <a:buSzPct val="45000"/>
              <a:buFont typeface="StarSymbol"/>
              <a:buChar char="●"/>
            </a:pPr>
            <a:r>
              <a:rPr lang="en-US"/>
              <a:t>The name of the application – this is the name it will be registered under and the name other services should use to find it.</a:t>
            </a:r>
          </a:p>
          <a:p>
            <a:pPr lvl="0"/>
            <a:r>
              <a:rPr lang="en-US" i="1"/>
              <a:t>Warning</a:t>
            </a:r>
            <a:r>
              <a:rPr lang="en-US"/>
              <a:t> - The terminology here is very confusing. The Spring "application name" will be used as the "service name" by the service discovery solution.  Eureka refers to this as "service ID".  Ribbon calls it a  "named client"</a:t>
            </a:r>
            <a:r>
              <a:rPr lang="en-US">
                <a:latin typeface="Tahoma" pitchFamily="34"/>
                <a:ea typeface="Tahoma" pitchFamily="34"/>
                <a:cs typeface="Tahoma" pitchFamily="34"/>
              </a:rPr>
              <a:t>.</a:t>
            </a:r>
          </a:p>
          <a:p>
            <a:pPr lvl="0"/>
            <a:r>
              <a:rPr lang="en-US"/>
              <a:t>If multiple instances of this process are run, they will </a:t>
            </a:r>
            <a:r>
              <a:rPr lang="en-US" i="1"/>
              <a:t>all</a:t>
            </a:r>
            <a:r>
              <a:rPr lang="en-US"/>
              <a:t> register.</a:t>
            </a:r>
          </a:p>
          <a:p>
            <a:pPr lvl="0"/>
            <a:r>
              <a:rPr lang="en-US"/>
              <a:t>If there are multiple discovery servers the </a:t>
            </a:r>
            <a:r>
              <a:rPr lang="en-US" i="1"/>
              <a:t>defaultZone</a:t>
            </a:r>
            <a:r>
              <a:rPr lang="en-US"/>
              <a:t> property can specify a list. Client will automatically try all of them until it gets a response.  We do not want the Discovery Server to be a single-point f failure.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Our consumer (Account service client) has to do two things:</a:t>
            </a:r>
          </a:p>
          <a:p>
            <a:pPr lvl="0"/>
            <a:r>
              <a:rPr lang="en-US"/>
              <a:t>1. Find the microservice</a:t>
            </a:r>
          </a:p>
          <a:p>
            <a:pPr lvl="0"/>
            <a:r>
              <a:rPr lang="en-US"/>
              <a:t>2. Use it</a:t>
            </a:r>
          </a:p>
          <a:p>
            <a:pPr lvl="0"/>
            <a:endParaRPr lang="en-US"/>
          </a:p>
          <a:p>
            <a:pPr lvl="0"/>
            <a:r>
              <a:rPr lang="en-US"/>
              <a:t>This slide shows that the main class is </a:t>
            </a:r>
            <a:r>
              <a:rPr lang="en-US" i="1"/>
              <a:t>also</a:t>
            </a:r>
            <a:r>
              <a:rPr lang="en-US"/>
              <a:t> a </a:t>
            </a:r>
            <a:r>
              <a:rPr lang="en-US" i="1"/>
              <a:t>DiscoveryClient</a:t>
            </a:r>
            <a:r>
              <a:rPr lang="en-US"/>
              <a:t>.  So it will automatically connect to the Discovery Service and register itself (even though no-one ever looks for it).</a:t>
            </a:r>
          </a:p>
          <a:p>
            <a:pPr lvl="0"/>
            <a:r>
              <a:rPr lang="en-US"/>
              <a:t>However it can </a:t>
            </a:r>
            <a:r>
              <a:rPr lang="en-US" i="1"/>
              <a:t>also</a:t>
            </a:r>
            <a:r>
              <a:rPr lang="en-US"/>
              <a:t> look for </a:t>
            </a:r>
            <a:r>
              <a:rPr lang="en-US" i="1"/>
              <a:t>other</a:t>
            </a:r>
            <a:r>
              <a:rPr lang="en-US"/>
              <a:t> services, which is what we want.</a:t>
            </a:r>
          </a:p>
          <a:p>
            <a:pPr lvl="0"/>
            <a:r>
              <a:rPr lang="en-US"/>
              <a:t>This double function is a bit confusing.  Make sure students realize that in most cases microservices talk to each other – so they are at the same time </a:t>
            </a:r>
            <a:r>
              <a:rPr lang="en-US" i="1"/>
              <a:t>both</a:t>
            </a:r>
            <a:r>
              <a:rPr lang="en-US"/>
              <a:t> producers of information (servers) </a:t>
            </a:r>
            <a:r>
              <a:rPr lang="en-US" i="1"/>
              <a:t>and</a:t>
            </a:r>
            <a:r>
              <a:rPr lang="en-US"/>
              <a:t> consumers (clients).</a:t>
            </a:r>
          </a:p>
          <a:p>
            <a:pPr lvl="0"/>
            <a:endParaRPr lang="en-US"/>
          </a:p>
          <a:p>
            <a:pPr lvl="0"/>
            <a:r>
              <a:rPr lang="en-US"/>
              <a:t>The RestTemplate we are creating will be augmented with extra </a:t>
            </a:r>
            <a:r>
              <a:rPr lang="en-US" i="1"/>
              <a:t>smarts</a:t>
            </a:r>
            <a:r>
              <a:rPr lang="en-US"/>
              <a:t> to both do the service-discovery and to perform load-balancing if the Discovery Server responds with multiple instances – more on next few slides.  Don't try to explain it yet.</a:t>
            </a:r>
          </a:p>
          <a:p>
            <a:pPr lvl="0"/>
            <a:endParaRPr lang="en-US"/>
          </a:p>
          <a:p>
            <a:pPr lvl="0"/>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We have created a Remote version of an AccountService which will access the microservice using the  “smart” RestTemplate (fully explained in next few slides).</a:t>
            </a:r>
          </a:p>
          <a:p>
            <a:pPr lvl="0"/>
            <a:r>
              <a:rPr lang="en-US"/>
              <a:t>How does this work?  The RestTemplate has been enhanced by Spring to use the Netflix Ribbon load-balancer to work with Eureka.</a:t>
            </a:r>
          </a:p>
          <a:p>
            <a:pPr lvl="0"/>
            <a:r>
              <a:rPr lang="en-US"/>
              <a:t>So it </a:t>
            </a:r>
            <a:r>
              <a:rPr lang="en-US">
                <a:latin typeface="Calibri" pitchFamily="34"/>
              </a:rPr>
              <a:t>takes the logical service-name (as registered with the discovery-server in Step 2) and uses it to request  the actual URL of the chosen microservice from the Discovery Service.  Eureka returns URLs for </a:t>
            </a:r>
            <a:r>
              <a:rPr lang="en-US" i="1">
                <a:latin typeface="Calibri" pitchFamily="34"/>
              </a:rPr>
              <a:t>all</a:t>
            </a:r>
            <a:r>
              <a:rPr lang="en-US">
                <a:latin typeface="Calibri" pitchFamily="34"/>
              </a:rPr>
              <a:t> available instances, so Ribbon then picks one using a load-balancing algorithm (which you can configure if you wish).</a:t>
            </a:r>
          </a:p>
          <a:p>
            <a:pPr lvl="0"/>
            <a:endParaRPr lang="en-US">
              <a:latin typeface="Calibri" pitchFamily="34"/>
            </a:endParaRPr>
          </a:p>
          <a:p>
            <a:pPr lvl="0"/>
            <a:r>
              <a:rPr lang="en-US">
                <a:latin typeface="Calibri" pitchFamily="34"/>
              </a:rPr>
              <a:t>It is possible that you might have more than one RestTemplate declared so the </a:t>
            </a:r>
            <a:r>
              <a:rPr lang="en-US" i="1">
                <a:latin typeface="Calibri" pitchFamily="34"/>
              </a:rPr>
              <a:t>@LoadBalanced</a:t>
            </a:r>
            <a:r>
              <a:rPr lang="en-US">
                <a:latin typeface="Calibri" pitchFamily="34"/>
              </a:rPr>
              <a:t> annotation acts a </a:t>
            </a:r>
            <a:r>
              <a:rPr lang="en-US" i="1">
                <a:latin typeface="Calibri" pitchFamily="34"/>
              </a:rPr>
              <a:t>@Qualifier</a:t>
            </a:r>
            <a:r>
              <a:rPr lang="en-US">
                <a:latin typeface="Calibri" pitchFamily="34"/>
              </a:rPr>
              <a:t> to pick the right one.  If you look at the definition of </a:t>
            </a:r>
            <a:r>
              <a:rPr lang="en-US" i="1">
                <a:latin typeface="Calibri" pitchFamily="34"/>
              </a:rPr>
              <a:t>@LoadBalanced</a:t>
            </a:r>
            <a:r>
              <a:rPr lang="en-US">
                <a:latin typeface="Calibri" pitchFamily="34"/>
              </a:rPr>
              <a:t> you will see that it is annotated with </a:t>
            </a:r>
            <a:r>
              <a:rPr lang="en-US" i="1">
                <a:latin typeface="Calibri" pitchFamily="34"/>
              </a:rPr>
              <a:t>@Qualifier</a:t>
            </a:r>
            <a:r>
              <a:rPr lang="en-US">
                <a:latin typeface="Calibri" pitchFamily="34"/>
              </a:rPr>
              <a: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How does this work?  </a:t>
            </a:r>
          </a:p>
          <a:p>
            <a:pPr lvl="0"/>
            <a:endParaRPr lang="en-US"/>
          </a:p>
          <a:p>
            <a:pPr lvl="0"/>
            <a:r>
              <a:rPr lang="en-US"/>
              <a:t>1. By annotating the @Bean method with @LoadBalanced Spring uses AOP to enhance the RestTemplate with additional capability that integrates Service Discovery and Netflix Ribbon.</a:t>
            </a:r>
          </a:p>
          <a:p>
            <a:pPr lvl="0"/>
            <a:endParaRPr lang="en-US"/>
          </a:p>
          <a:p>
            <a:pPr lvl="0"/>
            <a:r>
              <a:rPr lang="en-US"/>
              <a:t>2. When the template is used, it takes the logical service name in the rwquest URL (on previous slide we passed </a:t>
            </a:r>
            <a:r>
              <a:rPr lang="en-US" sz="1050">
                <a:solidFill>
                  <a:srgbClr val="2A00FF"/>
                </a:solidFill>
                <a:latin typeface="Monaco" pitchFamily="49"/>
              </a:rPr>
              <a:t>http://accounts-microservice/accounts/{id}</a:t>
            </a:r>
            <a:r>
              <a:rPr lang="en-US"/>
              <a:t>).  It looks up the logical service name “accounts-microservice” (we can do this because this application is a discovery service client).  If multiple URLs are returned by the Discovery Server (Eureka) it passes them to Ribbon which uses a load-balancing algorithm to pick one.  RestTemplate then uses the URL from Ribbon to build the actual URL and invokes it in the usual way.</a:t>
            </a:r>
          </a:p>
          <a:p>
            <a:pPr lvl="0"/>
            <a:r>
              <a:rPr lang="en-US">
                <a:latin typeface="Calibri" pitchFamily="34"/>
              </a:rPr>
              <a:t> If you look in the </a:t>
            </a:r>
            <a:r>
              <a:rPr lang="en-US">
                <a:solidFill>
                  <a:srgbClr val="00006D"/>
                </a:solidFill>
                <a:latin typeface="Calibri" pitchFamily="34"/>
              </a:rPr>
              <a:t>RibbonClientHttpRequestFactory </a:t>
            </a:r>
            <a:r>
              <a:rPr lang="en-US">
                <a:latin typeface="Calibri" pitchFamily="34"/>
              </a:rPr>
              <a:t>you will see this code:</a:t>
            </a:r>
          </a:p>
          <a:p>
            <a:pPr lvl="0">
              <a:tabLst>
                <a:tab pos="355680" algn="l"/>
                <a:tab pos="711360" algn="l"/>
                <a:tab pos="1066680" algn="l"/>
                <a:tab pos="1422359" algn="l"/>
                <a:tab pos="1778040" algn="l"/>
                <a:tab pos="2133720" algn="l"/>
                <a:tab pos="2489040" algn="l"/>
                <a:tab pos="2844720" algn="l"/>
                <a:tab pos="3200400" algn="l"/>
                <a:tab pos="3556080" algn="l"/>
                <a:tab pos="3911760" algn="l"/>
                <a:tab pos="4267080" algn="l"/>
              </a:tabLst>
            </a:pPr>
            <a:r>
              <a:rPr lang="en-US" sz="1000">
                <a:latin typeface="CourierNewPSMT" pitchFamily="49"/>
              </a:rPr>
              <a:t>    String serviceId = originalUri.getHost(); // accounts-microservice</a:t>
            </a:r>
          </a:p>
          <a:p>
            <a:pPr lvl="0">
              <a:tabLst>
                <a:tab pos="355680" algn="l"/>
                <a:tab pos="711360" algn="l"/>
                <a:tab pos="1066680" algn="l"/>
                <a:tab pos="1422359" algn="l"/>
                <a:tab pos="1778040" algn="l"/>
                <a:tab pos="2133720" algn="l"/>
                <a:tab pos="2489040" algn="l"/>
                <a:tab pos="2844720" algn="l"/>
                <a:tab pos="3200400" algn="l"/>
                <a:tab pos="3556080" algn="l"/>
                <a:tab pos="3911760" algn="l"/>
                <a:tab pos="4267080" algn="l"/>
              </a:tabLst>
            </a:pPr>
            <a:r>
              <a:rPr lang="en-US" sz="1000">
                <a:latin typeface="CourierNewPSMT" pitchFamily="49"/>
              </a:rPr>
              <a:t>    ServiceInstance instance =</a:t>
            </a:r>
          </a:p>
          <a:p>
            <a:pPr lvl="0">
              <a:tabLst>
                <a:tab pos="355680" algn="l"/>
                <a:tab pos="711360" algn="l"/>
                <a:tab pos="1066680" algn="l"/>
                <a:tab pos="1422359" algn="l"/>
                <a:tab pos="1778040" algn="l"/>
                <a:tab pos="2133720" algn="l"/>
                <a:tab pos="2489040" algn="l"/>
                <a:tab pos="2844720" algn="l"/>
                <a:tab pos="3200400" algn="l"/>
                <a:tab pos="3556080" algn="l"/>
                <a:tab pos="3911760" algn="l"/>
                <a:tab pos="4267080" algn="l"/>
              </a:tabLst>
            </a:pPr>
            <a:r>
              <a:rPr lang="en-US" sz="1000">
                <a:latin typeface="CourierNewPSMT" pitchFamily="49"/>
              </a:rPr>
              <a:t>          loadBalancer.choose(serviceId);  // loadBalancer uses Ribbon</a:t>
            </a:r>
          </a:p>
          <a:p>
            <a:pPr lvl="0">
              <a:tabLst>
                <a:tab pos="355680" algn="l"/>
                <a:tab pos="711360" algn="l"/>
                <a:tab pos="1066680" algn="l"/>
                <a:tab pos="1422359" algn="l"/>
                <a:tab pos="1778040" algn="l"/>
                <a:tab pos="2133720" algn="l"/>
                <a:tab pos="2489040" algn="l"/>
                <a:tab pos="2844720" algn="l"/>
                <a:tab pos="3200400" algn="l"/>
                <a:tab pos="3556080" algn="l"/>
                <a:tab pos="3911760" algn="l"/>
                <a:tab pos="4267080" algn="l"/>
              </a:tabLst>
            </a:pPr>
            <a:r>
              <a:rPr lang="en-US" sz="1000">
                <a:latin typeface="CourierNewPSMT" pitchFamily="49"/>
              </a:rPr>
              <a:t>    ... if instance non-null ...           // If service exists</a:t>
            </a:r>
          </a:p>
          <a:p>
            <a:pPr lvl="0"/>
            <a:r>
              <a:rPr lang="en-US" sz="1000">
                <a:latin typeface="CourierNewPSMT" pitchFamily="49"/>
              </a:rPr>
              <a:t>    URI uri = loadBalancer.reconstructURI(instance, originalUri);</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This is a summary if what we have just covered.  The RestTemplate conveniently abstracts away everything to do with generating a request, but that just means it is hard to understand what is actually happening.</a:t>
            </a:r>
          </a:p>
          <a:p>
            <a:pPr lvl="0"/>
            <a:endParaRPr lang="en-US"/>
          </a:p>
          <a:p>
            <a:pPr lvl="0"/>
            <a:r>
              <a:rPr lang="en-US"/>
              <a:t>Typically each microservice runs multiple instances for resilience.  So, which instance should an application talk to?  Client-side load-balancing ensures that when the service lookup occurs, the best available instance is picked automatically.</a:t>
            </a:r>
          </a:p>
          <a:p>
            <a:pPr lvl="0"/>
            <a:r>
              <a:rPr lang="en-US"/>
              <a:t>A simple microservice application thus involves running multiple processes:</a:t>
            </a:r>
          </a:p>
          <a:p>
            <a:pPr lvl="0">
              <a:buSzPct val="45000"/>
              <a:buFont typeface="StarSymbol"/>
              <a:buChar char="●"/>
            </a:pPr>
            <a:r>
              <a:rPr lang="en-US"/>
              <a:t>Each component process requires at least a second instance for fail-over</a:t>
            </a:r>
          </a:p>
          <a:p>
            <a:pPr lvl="0">
              <a:buSzPct val="45000"/>
              <a:buFont typeface="StarSymbol"/>
              <a:buChar char="●"/>
            </a:pPr>
            <a:r>
              <a:rPr lang="en-US"/>
              <a:t>All register with the registration service</a:t>
            </a:r>
          </a:p>
          <a:p>
            <a:pPr lvl="0">
              <a:buSzPct val="45000"/>
              <a:buFont typeface="StarSymbol"/>
              <a:buChar char="●"/>
            </a:pPr>
            <a:r>
              <a:rPr lang="en-US"/>
              <a:t>Load-balancing is required across instances (as described above)</a:t>
            </a:r>
          </a:p>
          <a:p>
            <a:pPr lvl="0">
              <a:buSzPct val="45000"/>
              <a:buFont typeface="StarSymbol"/>
              <a:buChar char="●"/>
            </a:pPr>
            <a:r>
              <a:rPr lang="en-US"/>
              <a:t>Instances need to share the same data-store in a consistent way</a:t>
            </a:r>
          </a:p>
          <a:p>
            <a:pPr lvl="0">
              <a:buSzPct val="45000"/>
              <a:buFont typeface="StarSymbol"/>
              <a:buChar char="●"/>
            </a:pPr>
            <a:r>
              <a:rPr lang="en-US"/>
              <a:t>If an instance fails it must be restarted ASAP</a:t>
            </a:r>
          </a:p>
          <a:p>
            <a:pPr lvl="0"/>
            <a:r>
              <a:rPr lang="en-US"/>
              <a:t>One way to overcome these logistical challenges is by running microservices in the cloud and/or on a Platform (PaaS).</a:t>
            </a:r>
          </a:p>
          <a:p>
            <a:pPr lvl="0"/>
            <a:endParaRPr lang="en-US"/>
          </a:p>
          <a:p>
            <a:pPr lvl="0"/>
            <a:r>
              <a:rPr lang="en-US"/>
              <a:t>Note that this is not the same load-balancing that students may be familiar with in front of a cluster of web-application servers (where they might use F5 for example).  That is </a:t>
            </a:r>
            <a:r>
              <a:rPr lang="en-US" i="1"/>
              <a:t>server-side</a:t>
            </a:r>
            <a:r>
              <a:rPr lang="en-US"/>
              <a:t> load-balancing.  Here we are using </a:t>
            </a:r>
            <a:r>
              <a:rPr lang="en-US" i="1"/>
              <a:t>client-side</a:t>
            </a:r>
            <a:r>
              <a:rPr lang="en-US"/>
              <a:t> load-balancing.</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The Spring Cloud Services course covers many more Spring Cloud components that we don't have time to cover now, such as the Config Server, Service Bus, Netflix Hystrix ...</a:t>
            </a:r>
          </a:p>
          <a:p>
            <a:pPr lvl="0"/>
            <a:r>
              <a:rPr lang="en-US"/>
              <a:t>Course information at </a:t>
            </a:r>
            <a:r>
              <a:rPr lang="en-US">
                <a:hlinkClick r:id="rId3"/>
              </a:rPr>
              <a:t>https://pivotal.io/academy/course/spring-cloud-services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Can scale up by running multiple instances assuming we wrote the application to support that – typically not the case with older JEE applications for example.</a:t>
            </a:r>
          </a:p>
          <a:p>
            <a:pPr lvl="0"/>
            <a:r>
              <a:rPr lang="en-US"/>
              <a:t>However this is bunt – scales every part of the application, even though only some of it functionality is under load.</a:t>
            </a:r>
          </a:p>
          <a:p>
            <a:pPr lvl="0"/>
            <a:r>
              <a:rPr lang="en-US"/>
              <a:t>Only very disciplined teams can roll-out more than a couple of upgrades a year.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Can now scale each microservice independently (among other advantages – see later slide).  If the Cart Service is the busiest we can have more instances of that service compared to, say, the mostly read-only Catalog Service.</a:t>
            </a:r>
          </a:p>
          <a:p>
            <a:pPr lvl="0"/>
            <a:endParaRPr lang="en-US"/>
          </a:p>
          <a:p>
            <a:pPr lvl="0"/>
            <a:r>
              <a:rPr lang="en-US"/>
              <a:t>Can develop each independently – easier to achieve shorter rollout periods.</a:t>
            </a:r>
          </a:p>
          <a:p>
            <a:pPr lvl="0"/>
            <a:r>
              <a:rPr lang="en-US"/>
              <a:t>Each microservice could be written in a different language and/or use a different database.  The use of MySql and Redis here are just examples, not recommendations.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767120"/>
          </a:xfrm>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Microservices embody similar principles to Spring itself. Conceptually they are not such a big step.</a:t>
            </a:r>
          </a:p>
          <a:p>
            <a:pPr lvl="0"/>
            <a:r>
              <a:rPr lang="en-US"/>
              <a:t>Spring has aways emphasized well-structured applications using highly independent components (Spring Beans) that enable separation-of concerns.  This in turn provides for:</a:t>
            </a:r>
          </a:p>
          <a:p>
            <a:pPr lvl="0">
              <a:buSzPct val="45000"/>
              <a:buFont typeface="StarSymbol"/>
              <a:buChar char="●"/>
            </a:pPr>
            <a:r>
              <a:rPr lang="en-US" b="1"/>
              <a:t>Loose Coupling:</a:t>
            </a:r>
            <a:r>
              <a:rPr lang="en-US"/>
              <a:t> changes to the component do not knock through the system requiring many other components to change.  Spring encourages the use of interfaces for this reason.</a:t>
            </a:r>
          </a:p>
          <a:p>
            <a:pPr lvl="0">
              <a:buSzPct val="45000"/>
              <a:buFont typeface="StarSymbol"/>
              <a:buChar char="●"/>
            </a:pPr>
            <a:r>
              <a:rPr lang="en-US" b="1"/>
              <a:t>Tight Cohesion:</a:t>
            </a:r>
            <a:r>
              <a:rPr lang="en-US"/>
              <a:t> a component has a well-defined purpose with no extraneous functionality.  Spring AOP is in response to this.</a:t>
            </a:r>
          </a:p>
          <a:p>
            <a:pPr lvl="0"/>
            <a:endParaRPr lang="en-US"/>
          </a:p>
          <a:p>
            <a:pPr lvl="0"/>
            <a:r>
              <a:rPr lang="en-US"/>
              <a:t>Like Spring Integration, with microservices we are moving to a message-driven architecture.</a:t>
            </a:r>
          </a:p>
          <a:p>
            <a:pPr lvl="0"/>
            <a:r>
              <a:rPr lang="en-US"/>
              <a:t>A separate process with a well-defined interface (protocol) is the ultimate in a loosely coupled system.  The notion of Bounded Contexts is an echo of tight-cohesion.</a:t>
            </a:r>
          </a:p>
          <a:p>
            <a:pPr lvl="0"/>
            <a:endParaRPr lang="en-US"/>
          </a:p>
          <a:p>
            <a:pPr lvl="0"/>
            <a:r>
              <a:rPr lang="en-US"/>
              <a:t>Microservices have no necessary connection with Spring (they need not be written in Java or use Spring at all) but they embody the core concepts we have been seeing all the way through this course.</a:t>
            </a:r>
          </a:p>
          <a:p>
            <a:pPr lvl="0"/>
            <a:r>
              <a:rPr lang="en-US"/>
              <a:t>If you are happy with what Spring does for you application (or you wouldn't be taking this course) you should be open to how Microservices apply the same principles to your entire system.</a:t>
            </a:r>
          </a:p>
          <a:p>
            <a:pPr lvl="0"/>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Microservice advantages</a:t>
            </a:r>
          </a:p>
          <a:p>
            <a:pPr lvl="0">
              <a:buSzPct val="45000"/>
              <a:buFont typeface="StarSymbol"/>
              <a:buChar char="●"/>
            </a:pPr>
            <a:r>
              <a:rPr lang="en-US"/>
              <a:t>More targeted to its purpose, smaller and easier to maintain, easier for new developers to learn</a:t>
            </a:r>
          </a:p>
          <a:p>
            <a:pPr lvl="0">
              <a:buSzPct val="45000"/>
              <a:buFont typeface="StarSymbol"/>
              <a:buChar char="●"/>
            </a:pPr>
            <a:r>
              <a:rPr lang="en-US"/>
              <a:t>Can be written in any programming language that suits the problem, can use any suitable framework or backend storage (Polyglot Persistence). Can try out different implementations without having to rewrite entire system, just one process.</a:t>
            </a:r>
          </a:p>
          <a:p>
            <a:pPr lvl="0">
              <a:buSzPct val="45000"/>
              <a:buFont typeface="StarSymbol"/>
              <a:buChar char="●"/>
            </a:pPr>
            <a:r>
              <a:rPr lang="en-US"/>
              <a:t>No longer limited to a common single framework</a:t>
            </a:r>
          </a:p>
          <a:p>
            <a:pPr lvl="0">
              <a:buSzPct val="45000"/>
              <a:buFont typeface="StarSymbol"/>
              <a:buChar char="●"/>
            </a:pPr>
            <a:r>
              <a:rPr lang="en-US"/>
              <a:t>Can be enhanced independently of the others, each having a separate release cycle, provided its interface is unchanged – no longer tied to a grand release cycle</a:t>
            </a:r>
          </a:p>
          <a:p>
            <a:pPr lvl="0">
              <a:buSzPct val="45000"/>
              <a:buFont typeface="StarSymbol"/>
              <a:buChar char="●"/>
            </a:pPr>
            <a:r>
              <a:rPr lang="en-US"/>
              <a:t>Interface can be HTTP REST, a message queue …</a:t>
            </a:r>
          </a:p>
          <a:p>
            <a:pPr lvl="0">
              <a:buSzPct val="45000"/>
              <a:buFont typeface="StarSymbol"/>
              <a:buChar char="●"/>
            </a:pPr>
            <a:r>
              <a:rPr lang="en-US"/>
              <a:t>Ideally you can lose one microservice but the rest of the application can keep running.  This is both a challenge, to setup,  and a benefit once in place.</a:t>
            </a:r>
          </a:p>
          <a:p>
            <a:pPr lvl="0">
              <a:buSzPct val="45000"/>
              <a:buFont typeface="StarSymbol"/>
              <a:buChar char="●"/>
            </a:pPr>
            <a:r>
              <a:rPr lang="en-US"/>
              <a:t>Smaller teams and independent deployment only work if the organization is setup to support it – this is a challenge listed on the next page.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0404690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38617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397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397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05321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2198582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504047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5085167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905320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264128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773933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54589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030864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12661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503293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562307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397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397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57207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5701027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324465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133249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856151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135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675945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31309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2212082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367338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668848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16552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397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397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24759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5569784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976419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0135836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49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0146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5142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61533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21762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85729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313408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393907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40758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3050"/>
            <a:ext cx="2057400" cy="58578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3050"/>
            <a:ext cx="6019800" cy="5857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647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100844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78919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51699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952370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568836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457200" y="274320"/>
            <a:ext cx="8229600" cy="1143000"/>
          </a:xfrm>
          <a:prstGeom prst="rect">
            <a:avLst/>
          </a:prstGeom>
          <a:noFill/>
          <a:ln>
            <a:noFill/>
          </a:ln>
        </p:spPr>
        <p:txBody>
          <a:bodyPr vert="horz" lIns="90000" tIns="46800" rIns="90000" bIns="46800" anchor="ctr" anchorCtr="0" compatLnSpc="1"/>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 Placeholder 2"/>
          <p:cNvSpPr txBox="1">
            <a:spLocks noGrp="1"/>
          </p:cNvSpPr>
          <p:nvPr>
            <p:ph type="body" idx="1"/>
          </p:nvPr>
        </p:nvSpPr>
        <p:spPr>
          <a:xfrm>
            <a:off x="457200" y="1600200"/>
            <a:ext cx="8229600" cy="4071240"/>
          </a:xfrm>
          <a:prstGeom prst="rect">
            <a:avLst/>
          </a:prstGeom>
          <a:noFill/>
          <a:ln>
            <a:noFill/>
          </a:ln>
        </p:spPr>
        <p:txBody>
          <a:bodyPr vert="horz" lIns="90000" tIns="46800" rIns="90000" bIns="46800" anchor="t" anchorCtr="0" compatLnSpc="1"/>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p:nvPr/>
        </p:nvSpPr>
        <p:spPr>
          <a:xfrm>
            <a:off x="0" y="6329519"/>
            <a:ext cx="9144000" cy="385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786E"/>
          </a:solid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TextBox 7"/>
          <p:cNvSpPr/>
          <p:nvPr/>
        </p:nvSpPr>
        <p:spPr>
          <a:xfrm flipH="1">
            <a:off x="8526960" y="6723000"/>
            <a:ext cx="5331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90C4D9D0-EB9D-45F5-826F-028A3507B5DB}" type="slidenum">
              <a:t>‹#›</a:t>
            </a:fld>
            <a:endParaRPr lang="en-US" sz="800" b="0" i="0" u="none" strike="noStrike" baseline="0">
              <a:ln>
                <a:noFill/>
              </a:ln>
              <a:solidFill>
                <a:srgbClr val="7F7F7F"/>
              </a:solidFill>
              <a:latin typeface="Arial" pitchFamily="18"/>
              <a:ea typeface="Arial" pitchFamily="2"/>
              <a:cs typeface="Arial" pitchFamily="2"/>
            </a:endParaRPr>
          </a:p>
        </p:txBody>
      </p:sp>
      <p:sp>
        <p:nvSpPr>
          <p:cNvPr id="6" name="TextBox 9"/>
          <p:cNvSpPr/>
          <p:nvPr/>
        </p:nvSpPr>
        <p:spPr>
          <a:xfrm>
            <a:off x="366839" y="6719760"/>
            <a:ext cx="2274840" cy="9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600" b="0" i="0" u="none" strike="noStrike" baseline="0">
                <a:ln>
                  <a:noFill/>
                </a:ln>
                <a:solidFill>
                  <a:srgbClr val="7F7F7F"/>
                </a:solidFill>
                <a:latin typeface="Arial" pitchFamily="18"/>
                <a:ea typeface="Arial" pitchFamily="2"/>
                <a:cs typeface="Arial" pitchFamily="2"/>
              </a:rPr>
              <a:t>© Copyright 2015 Pivotal. All rights reserved.</a:t>
            </a:r>
          </a:p>
        </p:txBody>
      </p:sp>
      <p:pic>
        <p:nvPicPr>
          <p:cNvPr id="7" name="Picture 11" descr="Pivotal_Logo_white.png"/>
          <p:cNvPicPr>
            <a:picLocks noChangeAspect="1"/>
          </p:cNvPicPr>
          <p:nvPr/>
        </p:nvPicPr>
        <p:blipFill>
          <a:blip r:embed="rId13">
            <a:lum/>
            <a:alphaModFix/>
          </a:blip>
          <a:srcRect/>
          <a:stretch>
            <a:fillRect/>
          </a:stretch>
        </p:blipFill>
        <p:spPr>
          <a:xfrm>
            <a:off x="7961400" y="6402240"/>
            <a:ext cx="957239" cy="219240"/>
          </a:xfrm>
          <a:prstGeom prst="rect">
            <a:avLst/>
          </a:prstGeom>
          <a:noFill/>
          <a:ln>
            <a:noFill/>
          </a:ln>
        </p:spPr>
      </p:pic>
      <p:pic>
        <p:nvPicPr>
          <p:cNvPr id="8" name=""/>
          <p:cNvPicPr>
            <a:picLocks noChangeAspect="1"/>
          </p:cNvPicPr>
          <p:nvPr/>
        </p:nvPicPr>
        <p:blipFill>
          <a:blip r:embed="rId14">
            <a:lum/>
            <a:alphaModFix/>
          </a:blip>
          <a:srcRect/>
          <a:stretch>
            <a:fillRect/>
          </a:stretch>
        </p:blipFill>
        <p:spPr>
          <a:xfrm>
            <a:off x="199080" y="6348600"/>
            <a:ext cx="1080000" cy="3708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marL="0" marR="0" indent="0" algn="l" rtl="0" hangingPunct="1">
        <a:lnSpc>
          <a:spcPct val="100000"/>
        </a:lnSpc>
        <a:spcBef>
          <a:spcPts val="0"/>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3200" b="0" i="0" u="none" strike="noStrike" kern="1200" baseline="0">
          <a:ln>
            <a:noFill/>
          </a:ln>
          <a:solidFill>
            <a:srgbClr val="008881"/>
          </a:solidFill>
          <a:latin typeface="Arial" pitchFamily="18"/>
          <a:ea typeface="ＭＳ Ｐゴシック" pitchFamily="2"/>
        </a:defRPr>
      </a:lvl1pPr>
    </p:titleStyle>
    <p:bodyStyle>
      <a:lvl1pPr marL="0" marR="0" indent="0" algn="l" rtl="0" hangingPunct="1">
        <a:lnSpc>
          <a:spcPct val="100000"/>
        </a:lnSpc>
        <a:spcBef>
          <a:spcPts val="598"/>
        </a:spcBef>
        <a:spcAft>
          <a:spcPts val="0"/>
        </a:spcAft>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18"/>
          <a:ea typeface="ＭＳ Ｐゴシック" pitchFamily="2"/>
        </a:defRPr>
      </a:lvl1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0" y="6329519"/>
            <a:ext cx="9144000" cy="385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786E"/>
          </a:solid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TextBox 7"/>
          <p:cNvSpPr/>
          <p:nvPr/>
        </p:nvSpPr>
        <p:spPr>
          <a:xfrm flipH="1">
            <a:off x="8526960" y="6723000"/>
            <a:ext cx="5331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3B797B65-DF5A-43C1-93BB-7AB66191188D}" type="slidenum">
              <a:t>‹#›</a:t>
            </a:fld>
            <a:endParaRPr lang="en-US" sz="800" b="0" i="0" u="none" strike="noStrike" baseline="0">
              <a:ln>
                <a:noFill/>
              </a:ln>
              <a:solidFill>
                <a:srgbClr val="7F7F7F"/>
              </a:solidFill>
              <a:latin typeface="Arial" pitchFamily="18"/>
              <a:ea typeface="Arial" pitchFamily="2"/>
              <a:cs typeface="Arial" pitchFamily="2"/>
            </a:endParaRPr>
          </a:p>
        </p:txBody>
      </p:sp>
      <p:sp>
        <p:nvSpPr>
          <p:cNvPr id="4" name="TextBox 9"/>
          <p:cNvSpPr/>
          <p:nvPr/>
        </p:nvSpPr>
        <p:spPr>
          <a:xfrm>
            <a:off x="366839" y="6719760"/>
            <a:ext cx="2274840" cy="9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600" b="0" i="0" u="none" strike="noStrike" baseline="0">
                <a:ln>
                  <a:noFill/>
                </a:ln>
                <a:solidFill>
                  <a:srgbClr val="7F7F7F"/>
                </a:solidFill>
                <a:latin typeface="Arial" pitchFamily="18"/>
                <a:ea typeface="Arial" pitchFamily="2"/>
                <a:cs typeface="Arial" pitchFamily="2"/>
              </a:rPr>
              <a:t>© Copyright 2014 Pivotal. All rights reserved.</a:t>
            </a:r>
          </a:p>
        </p:txBody>
      </p:sp>
      <p:pic>
        <p:nvPicPr>
          <p:cNvPr id="5" name="Picture 11" descr="Pivotal_Logo_white.png"/>
          <p:cNvPicPr>
            <a:picLocks noChangeAspect="1"/>
          </p:cNvPicPr>
          <p:nvPr/>
        </p:nvPicPr>
        <p:blipFill>
          <a:blip r:embed="rId13">
            <a:lum/>
            <a:alphaModFix/>
          </a:blip>
          <a:srcRect/>
          <a:stretch>
            <a:fillRect/>
          </a:stretch>
        </p:blipFill>
        <p:spPr>
          <a:xfrm>
            <a:off x="7961400" y="6402240"/>
            <a:ext cx="957239" cy="219240"/>
          </a:xfrm>
          <a:prstGeom prst="rect">
            <a:avLst/>
          </a:prstGeom>
          <a:noFill/>
          <a:ln>
            <a:noFill/>
          </a:ln>
        </p:spPr>
      </p:pic>
      <p:sp>
        <p:nvSpPr>
          <p:cNvPr id="6" name="Rectangle 8"/>
          <p:cNvSpPr/>
          <p:nvPr/>
        </p:nvSpPr>
        <p:spPr>
          <a:xfrm>
            <a:off x="0" y="0"/>
            <a:ext cx="914400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12600">
            <a:solidFill>
              <a:srgbClr val="000000"/>
            </a:solidFill>
            <a:prstDash val="solid"/>
            <a:miter/>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Rectangle 10"/>
          <p:cNvSpPr/>
          <p:nvPr/>
        </p:nvSpPr>
        <p:spPr>
          <a:xfrm>
            <a:off x="0" y="6329519"/>
            <a:ext cx="9144000" cy="385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786E"/>
          </a:solid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8" name="TextBox 12"/>
          <p:cNvSpPr/>
          <p:nvPr/>
        </p:nvSpPr>
        <p:spPr>
          <a:xfrm flipH="1">
            <a:off x="8526960" y="6723000"/>
            <a:ext cx="5331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1509A9F9-F079-4BF1-9EEE-706F62298237}" type="slidenum">
              <a:t>‹#›</a:t>
            </a:fld>
            <a:endParaRPr lang="en-US" sz="800" b="0" i="0" u="none" strike="noStrike" baseline="0">
              <a:ln>
                <a:noFill/>
              </a:ln>
              <a:solidFill>
                <a:srgbClr val="7F7F7F"/>
              </a:solidFill>
              <a:latin typeface="Arial" pitchFamily="18"/>
              <a:ea typeface="Arial" pitchFamily="2"/>
              <a:cs typeface="Arial" pitchFamily="2"/>
            </a:endParaRPr>
          </a:p>
        </p:txBody>
      </p:sp>
      <p:pic>
        <p:nvPicPr>
          <p:cNvPr id="9" name="Picture 13" descr="EMC logo white-lg.png"/>
          <p:cNvPicPr>
            <a:picLocks noChangeAspect="1"/>
          </p:cNvPicPr>
          <p:nvPr/>
        </p:nvPicPr>
        <p:blipFill>
          <a:blip r:embed="rId14">
            <a:lum/>
            <a:alphaModFix/>
          </a:blip>
          <a:srcRect/>
          <a:stretch>
            <a:fillRect/>
          </a:stretch>
        </p:blipFill>
        <p:spPr>
          <a:xfrm>
            <a:off x="7951679" y="6386399"/>
            <a:ext cx="898559" cy="255600"/>
          </a:xfrm>
          <a:prstGeom prst="rect">
            <a:avLst/>
          </a:prstGeom>
          <a:noFill/>
          <a:ln>
            <a:noFill/>
          </a:ln>
        </p:spPr>
      </p:pic>
      <p:sp>
        <p:nvSpPr>
          <p:cNvPr id="10" name="TextBox 14"/>
          <p:cNvSpPr/>
          <p:nvPr/>
        </p:nvSpPr>
        <p:spPr>
          <a:xfrm>
            <a:off x="366839" y="6719760"/>
            <a:ext cx="2274840" cy="9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600" b="0" i="0" u="none" strike="noStrike" baseline="0">
                <a:ln>
                  <a:noFill/>
                </a:ln>
                <a:solidFill>
                  <a:srgbClr val="7F7F7F"/>
                </a:solidFill>
                <a:latin typeface="Arial" pitchFamily="18"/>
                <a:ea typeface="Arial" pitchFamily="2"/>
                <a:cs typeface="Arial" pitchFamily="2"/>
              </a:rPr>
              <a:t>© Copyright 2015 Pivotal. All rights reserved.</a:t>
            </a:r>
          </a:p>
        </p:txBody>
      </p:sp>
      <p:sp>
        <p:nvSpPr>
          <p:cNvPr id="11" name="Title Placeholder 10"/>
          <p:cNvSpPr txBox="1">
            <a:spLocks noGrp="1"/>
          </p:cNvSpPr>
          <p:nvPr>
            <p:ph type="title"/>
          </p:nvPr>
        </p:nvSpPr>
        <p:spPr>
          <a:xfrm>
            <a:off x="457200" y="274320"/>
            <a:ext cx="8229600" cy="1143000"/>
          </a:xfrm>
          <a:prstGeom prst="rect">
            <a:avLst/>
          </a:prstGeom>
          <a:noFill/>
          <a:ln>
            <a:noFill/>
          </a:ln>
        </p:spPr>
        <p:txBody>
          <a:bodyPr vert="horz" lIns="90000" tIns="46800" rIns="90000" bIns="46800" anchor="ctr" anchorCtr="0" compatLnSpc="1"/>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12" name="Text Placeholder 11"/>
          <p:cNvSpPr txBox="1">
            <a:spLocks noGrp="1"/>
          </p:cNvSpPr>
          <p:nvPr>
            <p:ph type="body" idx="1"/>
          </p:nvPr>
        </p:nvSpPr>
        <p:spPr>
          <a:xfrm>
            <a:off x="457200" y="1600200"/>
            <a:ext cx="8229600" cy="4071240"/>
          </a:xfrm>
          <a:prstGeom prst="rect">
            <a:avLst/>
          </a:prstGeom>
          <a:noFill/>
          <a:ln>
            <a:noFill/>
          </a:ln>
        </p:spPr>
        <p:txBody>
          <a:bodyPr vert="horz" lIns="90000" tIns="46800" rIns="90000" bIns="46800" anchor="t" anchorCtr="0" compatLnSpc="1"/>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3" name=""/>
          <p:cNvPicPr>
            <a:picLocks noChangeAspect="1"/>
          </p:cNvPicPr>
          <p:nvPr/>
        </p:nvPicPr>
        <p:blipFill>
          <a:blip r:embed="rId15">
            <a:lum/>
            <a:alphaModFix/>
          </a:blip>
          <a:srcRect/>
          <a:stretch>
            <a:fillRect/>
          </a:stretch>
        </p:blipFill>
        <p:spPr>
          <a:xfrm>
            <a:off x="7041240" y="176400"/>
            <a:ext cx="1885320" cy="646920"/>
          </a:xfrm>
          <a:prstGeom prst="rect">
            <a:avLst/>
          </a:prstGeom>
          <a:noFill/>
          <a:ln>
            <a:noFill/>
          </a:ln>
        </p:spPr>
      </p:pic>
      <p:pic>
        <p:nvPicPr>
          <p:cNvPr id="14" name=""/>
          <p:cNvPicPr>
            <a:picLocks noChangeAspect="1"/>
          </p:cNvPicPr>
          <p:nvPr/>
        </p:nvPicPr>
        <p:blipFill>
          <a:blip r:embed="rId15">
            <a:lum/>
            <a:alphaModFix/>
          </a:blip>
          <a:srcRect/>
          <a:stretch>
            <a:fillRect/>
          </a:stretch>
        </p:blipFill>
        <p:spPr>
          <a:xfrm>
            <a:off x="199440" y="6348960"/>
            <a:ext cx="1080000" cy="3708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marL="0" marR="0" indent="0" algn="l" rtl="0" hangingPunct="1">
        <a:lnSpc>
          <a:spcPct val="100000"/>
        </a:lnSpc>
        <a:spcBef>
          <a:spcPts val="0"/>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3200" b="0" i="0" u="none" strike="noStrike" kern="1200" baseline="0">
          <a:ln>
            <a:noFill/>
          </a:ln>
          <a:solidFill>
            <a:srgbClr val="008881"/>
          </a:solidFill>
          <a:latin typeface="Arial" pitchFamily="18"/>
          <a:ea typeface="ＭＳ Ｐゴシック" pitchFamily="2"/>
        </a:defRPr>
      </a:lvl1pPr>
    </p:titleStyle>
    <p:bodyStyle>
      <a:lvl1pPr marL="0" marR="0" indent="0" algn="l" rtl="0" hangingPunct="1">
        <a:lnSpc>
          <a:spcPct val="100000"/>
        </a:lnSpc>
        <a:spcBef>
          <a:spcPts val="598"/>
        </a:spcBef>
        <a:spcAft>
          <a:spcPts val="0"/>
        </a:spcAft>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18"/>
          <a:ea typeface="ＭＳ Ｐゴシック" pitchFamily="2"/>
        </a:defRPr>
      </a:lvl1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0" y="6329519"/>
            <a:ext cx="9144000" cy="385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786E"/>
          </a:solid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TextBox 7"/>
          <p:cNvSpPr/>
          <p:nvPr/>
        </p:nvSpPr>
        <p:spPr>
          <a:xfrm flipH="1">
            <a:off x="8526960" y="6723000"/>
            <a:ext cx="5331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754D248A-A19C-4A33-B815-A220EAF58369}" type="slidenum">
              <a:t>‹#›</a:t>
            </a:fld>
            <a:endParaRPr lang="en-US" sz="800" b="0" i="0" u="none" strike="noStrike" baseline="0">
              <a:ln>
                <a:noFill/>
              </a:ln>
              <a:solidFill>
                <a:srgbClr val="7F7F7F"/>
              </a:solidFill>
              <a:latin typeface="Arial" pitchFamily="18"/>
              <a:ea typeface="Arial" pitchFamily="2"/>
              <a:cs typeface="Arial" pitchFamily="2"/>
            </a:endParaRPr>
          </a:p>
        </p:txBody>
      </p:sp>
      <p:sp>
        <p:nvSpPr>
          <p:cNvPr id="4" name="TextBox 9"/>
          <p:cNvSpPr/>
          <p:nvPr/>
        </p:nvSpPr>
        <p:spPr>
          <a:xfrm>
            <a:off x="366839" y="6719760"/>
            <a:ext cx="2274840" cy="9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600" b="0" i="0" u="none" strike="noStrike" baseline="0">
                <a:ln>
                  <a:noFill/>
                </a:ln>
                <a:solidFill>
                  <a:srgbClr val="7F7F7F"/>
                </a:solidFill>
                <a:latin typeface="Arial" pitchFamily="18"/>
                <a:ea typeface="Arial" pitchFamily="2"/>
                <a:cs typeface="Arial" pitchFamily="2"/>
              </a:rPr>
              <a:t>© Copyright 2015 Pivotal. All rights reserved.</a:t>
            </a:r>
          </a:p>
        </p:txBody>
      </p:sp>
      <p:pic>
        <p:nvPicPr>
          <p:cNvPr id="5" name="Picture 11" descr="Pivotal_Logo_white.png"/>
          <p:cNvPicPr>
            <a:picLocks noChangeAspect="1"/>
          </p:cNvPicPr>
          <p:nvPr/>
        </p:nvPicPr>
        <p:blipFill>
          <a:blip>
            <a:lum/>
            <a:alphaModFix/>
          </a:blip>
          <a:srcRect/>
          <a:stretch>
            <a:fillRect/>
          </a:stretch>
        </p:blipFill>
        <p:spPr>
          <a:xfrm>
            <a:off x="7961400" y="6402240"/>
            <a:ext cx="957239" cy="219240"/>
          </a:xfrm>
          <a:prstGeom prst="rect">
            <a:avLst/>
          </a:prstGeom>
          <a:noFill/>
          <a:ln>
            <a:noFill/>
          </a:ln>
        </p:spPr>
      </p:pic>
      <p:sp>
        <p:nvSpPr>
          <p:cNvPr id="6" name="Rectangle 8"/>
          <p:cNvSpPr/>
          <p:nvPr/>
        </p:nvSpPr>
        <p:spPr>
          <a:xfrm>
            <a:off x="0" y="0"/>
            <a:ext cx="9144000" cy="21686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BFBFBF"/>
              </a:gs>
              <a:gs pos="100000">
                <a:srgbClr val="FFFFFF"/>
              </a:gs>
            </a:gsLst>
            <a:lin ang="5400000"/>
          </a:grad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Title Placeholder 6"/>
          <p:cNvSpPr txBox="1">
            <a:spLocks noGrp="1"/>
          </p:cNvSpPr>
          <p:nvPr>
            <p:ph type="title"/>
          </p:nvPr>
        </p:nvSpPr>
        <p:spPr>
          <a:xfrm>
            <a:off x="457200" y="274320"/>
            <a:ext cx="8229600" cy="1143000"/>
          </a:xfrm>
          <a:prstGeom prst="rect">
            <a:avLst/>
          </a:prstGeom>
          <a:noFill/>
          <a:ln>
            <a:noFill/>
          </a:ln>
        </p:spPr>
        <p:txBody>
          <a:bodyPr vert="horz" lIns="90000" tIns="46800" rIns="90000" bIns="46800" anchor="ctr" anchorCtr="0" compatLnSpc="1"/>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8" name="Text Placeholder 7"/>
          <p:cNvSpPr txBox="1">
            <a:spLocks noGrp="1"/>
          </p:cNvSpPr>
          <p:nvPr>
            <p:ph type="body" idx="1"/>
          </p:nvPr>
        </p:nvSpPr>
        <p:spPr>
          <a:xfrm>
            <a:off x="457200" y="1600200"/>
            <a:ext cx="8229600" cy="4071240"/>
          </a:xfrm>
          <a:prstGeom prst="rect">
            <a:avLst/>
          </a:prstGeom>
          <a:noFill/>
          <a:ln>
            <a:noFill/>
          </a:ln>
        </p:spPr>
        <p:txBody>
          <a:bodyPr vert="horz" lIns="90000" tIns="46800" rIns="90000" bIns="46800" anchor="t" anchorCtr="0" compatLnSpc="1"/>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9" name=""/>
          <p:cNvPicPr>
            <a:picLocks noChangeAspect="1"/>
          </p:cNvPicPr>
          <p:nvPr/>
        </p:nvPicPr>
        <p:blipFill>
          <a:blip>
            <a:lum/>
            <a:alphaModFix/>
          </a:blip>
          <a:srcRect/>
          <a:stretch>
            <a:fillRect/>
          </a:stretch>
        </p:blipFill>
        <p:spPr>
          <a:xfrm>
            <a:off x="199080" y="6348600"/>
            <a:ext cx="1080000" cy="3708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marL="0" marR="0" indent="0" algn="l" rtl="0" hangingPunct="1">
        <a:lnSpc>
          <a:spcPct val="100000"/>
        </a:lnSpc>
        <a:spcBef>
          <a:spcPts val="0"/>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3200" b="0" i="0" u="none" strike="noStrike" kern="1200" baseline="0">
          <a:ln>
            <a:noFill/>
          </a:ln>
          <a:solidFill>
            <a:srgbClr val="008881"/>
          </a:solidFill>
          <a:latin typeface="Arial" pitchFamily="18"/>
          <a:ea typeface="ＭＳ Ｐゴシック" pitchFamily="2"/>
        </a:defRPr>
      </a:lvl1pPr>
    </p:titleStyle>
    <p:bodyStyle>
      <a:lvl1pPr marL="0" marR="0" indent="0" algn="l" rtl="0" hangingPunct="1">
        <a:lnSpc>
          <a:spcPct val="100000"/>
        </a:lnSpc>
        <a:spcBef>
          <a:spcPts val="598"/>
        </a:spcBef>
        <a:spcAft>
          <a:spcPts val="0"/>
        </a:spcAft>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18"/>
          <a:ea typeface="ＭＳ Ｐゴシック" pitchFamily="2"/>
        </a:defRPr>
      </a:lvl1pPr>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457200" y="273600"/>
            <a:ext cx="8229240" cy="1144800"/>
          </a:xfrm>
          <a:prstGeom prst="rect">
            <a:avLst/>
          </a:prstGeom>
          <a:noFill/>
          <a:ln>
            <a:noFill/>
          </a:ln>
        </p:spPr>
        <p:txBody>
          <a:bodyPr vert="horz" lIns="90000" tIns="46800" rIns="90000" bIns="46800" anchor="ctr" anchorCtr="0" compatLnSpc="1"/>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 Placeholder 2"/>
          <p:cNvSpPr txBox="1">
            <a:spLocks noGrp="1"/>
          </p:cNvSpPr>
          <p:nvPr>
            <p:ph type="body" idx="1"/>
          </p:nvPr>
        </p:nvSpPr>
        <p:spPr>
          <a:xfrm>
            <a:off x="457200" y="1604520"/>
            <a:ext cx="8229240" cy="4525920"/>
          </a:xfrm>
          <a:prstGeom prst="rect">
            <a:avLst/>
          </a:prstGeom>
          <a:noFill/>
          <a:ln>
            <a:noFill/>
          </a:ln>
        </p:spPr>
        <p:txBody>
          <a:bodyPr vert="horz" lIns="90000" tIns="46800" rIns="90000" bIns="46800" anchor="t" anchorCtr="0" compatLnSpc="1"/>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5"/>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marL="0" marR="0" indent="0" algn="l" rtl="0" hangingPunct="1">
        <a:lnSpc>
          <a:spcPct val="100000"/>
        </a:lnSpc>
        <a:spcBef>
          <a:spcPts val="0"/>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3200" b="0" i="0" u="none" strike="noStrike" baseline="0">
          <a:ln>
            <a:noFill/>
          </a:ln>
          <a:solidFill>
            <a:srgbClr val="008881"/>
          </a:solidFill>
          <a:latin typeface="Arial" pitchFamily="18"/>
          <a:ea typeface="ＭＳ Ｐゴシック" pitchFamily="2"/>
        </a:defRPr>
      </a:lvl1pPr>
    </p:titleStyle>
    <p:bodyStyle>
      <a:lvl1pPr marL="0" marR="0" indent="0" algn="l" rtl="0" hangingPunct="1">
        <a:lnSpc>
          <a:spcPct val="100000"/>
        </a:lnSpc>
        <a:spcBef>
          <a:spcPts val="598"/>
        </a:spcBef>
        <a:spcAft>
          <a:spcPts val="0"/>
        </a:spcAft>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18"/>
          <a:ea typeface="ＭＳ Ｐゴシック" pitchFamily="2"/>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hyperlink" Target="https://newrelic.com/devops/what-is-devops"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projects.spring.io/spring-cloud"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projects.spring.io/spring-cloud/"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hyperlink" Target="http://spring.io/blog/2015/07/14/microservices-with-spring" TargetMode="External"/><Relationship Id="rId5" Type="http://schemas.openxmlformats.org/officeDocument/2006/relationships/image" Target="../media/image7.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hyperlink" Target="http://pivotal.io/academy" TargetMode="Externa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hyperlink" Target="https://spring.io/blog/2015/07/14/microservices-with-spring" TargetMode="External"/><Relationship Id="rId5" Type="http://schemas.openxmlformats.org/officeDocument/2006/relationships/hyperlink" Target="https://pivotal.io/platform/migrating-to-cloud-native-application-architectures-ebook" TargetMode="External"/><Relationship Id="rId4" Type="http://schemas.openxmlformats.org/officeDocument/2006/relationships/hyperlink" Target="http://projects.spring.io/spring-cloud"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2012.33degree.org/pdf/JamesLewisMicroServices.pdf"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hyperlink" Target="http://martinfowler.com/articles/microservices.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name="Title in Upper &amp; LC Bold Type">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90639" y="2437200"/>
            <a:ext cx="4384800" cy="1042559"/>
          </a:xfrm>
        </p:spPr>
        <p:txBody>
          <a:bodyPr wrap="square" lIns="0" tIns="0" rIns="0" bIns="0" anchor="b">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nSpc>
                <a:spcPct val="90000"/>
              </a:lnSpc>
            </a:pPr>
            <a:r>
              <a:rPr lang="en-US" sz="3600" b="1">
                <a:solidFill>
                  <a:srgbClr val="F16F3B"/>
                </a:solidFill>
              </a:rPr>
              <a:t>Microservices with Spring</a:t>
            </a:r>
          </a:p>
        </p:txBody>
      </p:sp>
      <p:sp>
        <p:nvSpPr>
          <p:cNvPr id="3" name="TextBox 2"/>
          <p:cNvSpPr txBox="1"/>
          <p:nvPr/>
        </p:nvSpPr>
        <p:spPr>
          <a:xfrm>
            <a:off x="890280" y="3793679"/>
            <a:ext cx="6048360" cy="368640"/>
          </a:xfrm>
          <a:prstGeom prst="rect">
            <a:avLst/>
          </a:prstGeom>
          <a:noFill/>
          <a:ln>
            <a:noFill/>
          </a:ln>
        </p:spPr>
        <p:txBody>
          <a:bodyPr vert="horz" wrap="square" lIns="0" tIns="0" rIns="0" bIns="0" anchor="t" anchorCtr="0" compatLnSpc="1">
            <a:spAutoFit/>
          </a:bodyPr>
          <a:lstStyle>
            <a:defPPr lvl="0">
              <a:buNone/>
            </a:defPPr>
            <a:lvl1pPr lvl="0">
              <a:buNone/>
            </a:lvl1pPr>
            <a:lvl2pPr lvl="1">
              <a:buClr>
                <a:srgbClr val="33928A"/>
              </a:buClr>
              <a:buSzPct val="100000"/>
              <a:buFont typeface="Arial" pitchFamily="34"/>
              <a:buChar char="–"/>
            </a:lvl2pPr>
            <a:lvl3pPr lvl="2">
              <a:buClr>
                <a:srgbClr val="33928A"/>
              </a:buClr>
              <a:buSzPct val="100000"/>
              <a:buFont typeface="Arial" pitchFamily="34"/>
              <a:buChar char="•"/>
            </a:lvl3pPr>
            <a:lvl4pPr lvl="3">
              <a:buClr>
                <a:srgbClr val="33928A"/>
              </a:buClr>
              <a:buSzPct val="100000"/>
              <a:buFont typeface="Arial" pitchFamily="34"/>
              <a:buChar char="–"/>
            </a:lvl4pPr>
            <a:lvl5pPr lvl="4">
              <a:buClr>
                <a:srgbClr val="33928A"/>
              </a:buClr>
              <a:buSzPct val="100000"/>
              <a:buFont typeface="Arial" pitchFamily="34"/>
              <a:buChar char="»"/>
            </a:lvl5pPr>
            <a:lvl6pPr lvl="5">
              <a:buClr>
                <a:srgbClr val="33928A"/>
              </a:buClr>
              <a:buSzPct val="100000"/>
              <a:buFont typeface="Arial" pitchFamily="34"/>
              <a:buChar char="»"/>
            </a:lvl6pPr>
            <a:lvl7pPr lvl="6">
              <a:buClr>
                <a:srgbClr val="33928A"/>
              </a:buClr>
              <a:buSzPct val="100000"/>
              <a:buFont typeface="Arial" pitchFamily="34"/>
              <a:buChar char="»"/>
            </a:lvl7pPr>
            <a:lvl8pPr lvl="7">
              <a:buClr>
                <a:srgbClr val="33928A"/>
              </a:buClr>
              <a:buSzPct val="100000"/>
              <a:buFont typeface="Arial" pitchFamily="34"/>
              <a:buChar char="»"/>
            </a:lvl8pPr>
            <a:lvl9pPr lvl="8">
              <a:buClr>
                <a:srgbClr val="33928A"/>
              </a:buClr>
              <a:buSzPct val="100000"/>
              <a:buFont typeface="Arial" pitchFamily="34"/>
              <a:buChar char="»"/>
            </a:lvl9p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kern="1200" baseline="0">
                <a:ln>
                  <a:noFill/>
                </a:ln>
                <a:solidFill>
                  <a:srgbClr val="3EA7BC"/>
                </a:solidFill>
                <a:latin typeface="Arial" pitchFamily="18"/>
                <a:ea typeface="Arial" pitchFamily="2"/>
                <a:cs typeface="Arial" pitchFamily="2"/>
              </a:rPr>
              <a:t>Building Cloud Native Applications</a:t>
            </a:r>
          </a:p>
        </p:txBody>
      </p:sp>
      <p:sp>
        <p:nvSpPr>
          <p:cNvPr id="4" name="Text Placeholder 3"/>
          <p:cNvSpPr txBox="1">
            <a:spLocks noGrp="1"/>
          </p:cNvSpPr>
          <p:nvPr>
            <p:ph type="body" idx="4294967295"/>
          </p:nvPr>
        </p:nvSpPr>
        <p:spPr>
          <a:xfrm>
            <a:off x="907919" y="4870079"/>
            <a:ext cx="5027760" cy="276480"/>
          </a:xfrm>
        </p:spPr>
        <p:txBody>
          <a:bodyPr wrap="square" lIns="0" tIns="0" rIns="0" bIns="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spcBef>
                <a:spcPts val="0"/>
              </a:spcBef>
              <a:buNone/>
            </a:pPr>
            <a:r>
              <a:rPr lang="en-US" sz="1800">
                <a:solidFill>
                  <a:srgbClr val="7F7F7F"/>
                </a:solidFill>
                <a:latin typeface="" pitchFamily="16"/>
                <a:cs typeface="Arial" pitchFamily="2"/>
              </a:rPr>
              <a:t>Introduction to Spring Cloud</a:t>
            </a:r>
          </a:p>
        </p:txBody>
      </p:sp>
      <p:sp>
        <p:nvSpPr>
          <p:cNvPr id="5" name="TextBox 4"/>
          <p:cNvSpPr txBox="1"/>
          <p:nvPr/>
        </p:nvSpPr>
        <p:spPr>
          <a:xfrm>
            <a:off x="890639" y="488880"/>
            <a:ext cx="2791440" cy="516960"/>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800" b="0" i="1" u="none" strike="noStrike" baseline="0">
                <a:ln>
                  <a:noFill/>
                </a:ln>
                <a:solidFill>
                  <a:srgbClr val="FFFFFF"/>
                </a:solidFill>
                <a:latin typeface="Arial" pitchFamily="18"/>
                <a:ea typeface="ＭＳ Ｐゴシック" pitchFamily="2"/>
                <a:cs typeface="ＭＳ Ｐゴシック" pitchFamily="2"/>
              </a:rPr>
              <a:t>Optional Section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Microservice Challenges</a:t>
            </a:r>
          </a:p>
        </p:txBody>
      </p:sp>
      <p:sp>
        <p:nvSpPr>
          <p:cNvPr id="3" name="Text Placeholder 2"/>
          <p:cNvSpPr txBox="1">
            <a:spLocks noGrp="1"/>
          </p:cNvSpPr>
          <p:nvPr>
            <p:ph type="body" idx="4294967295"/>
          </p:nvPr>
        </p:nvSpPr>
        <p:spPr>
          <a:xfrm>
            <a:off x="457200" y="1600200"/>
            <a:ext cx="8229600" cy="463212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Difficult to achieve strong consistency across services</a:t>
            </a:r>
          </a:p>
          <a:p>
            <a:pPr lvl="1"/>
            <a:r>
              <a:rPr lang="en-US">
                <a:latin typeface="" pitchFamily="16"/>
              </a:rPr>
              <a:t>ACID transactions </a:t>
            </a:r>
            <a:r>
              <a:rPr lang="en-US" i="1">
                <a:latin typeface="" pitchFamily="16"/>
              </a:rPr>
              <a:t>do not</a:t>
            </a:r>
            <a:r>
              <a:rPr lang="en-US">
                <a:latin typeface="" pitchFamily="16"/>
              </a:rPr>
              <a:t> span multiple processes</a:t>
            </a:r>
          </a:p>
          <a:p>
            <a:pPr lvl="1"/>
            <a:r>
              <a:rPr lang="en-US">
                <a:latin typeface="" pitchFamily="16"/>
              </a:rPr>
              <a:t>Eventual consistency, Compensating transactions</a:t>
            </a:r>
          </a:p>
          <a:p>
            <a:pPr lvl="0"/>
            <a:r>
              <a:rPr lang="en-US">
                <a:latin typeface="" pitchFamily="16"/>
              </a:rPr>
              <a:t>Distributed system</a:t>
            </a:r>
          </a:p>
          <a:p>
            <a:pPr lvl="1"/>
            <a:r>
              <a:rPr lang="en-US">
                <a:latin typeface="" pitchFamily="16"/>
              </a:rPr>
              <a:t>Harder to debug/trace</a:t>
            </a:r>
          </a:p>
          <a:p>
            <a:pPr lvl="1"/>
            <a:r>
              <a:rPr lang="en-US">
                <a:latin typeface="" pitchFamily="16"/>
              </a:rPr>
              <a:t>Greater need for end-to-end testing</a:t>
            </a:r>
          </a:p>
          <a:p>
            <a:pPr lvl="1"/>
            <a:r>
              <a:rPr lang="en-US">
                <a:latin typeface="" pitchFamily="16"/>
              </a:rPr>
              <a:t>Expect, test for and handle the failure of any process</a:t>
            </a:r>
          </a:p>
          <a:p>
            <a:pPr lvl="1"/>
            <a:r>
              <a:rPr lang="en-US">
                <a:latin typeface="" pitchFamily="16"/>
              </a:rPr>
              <a:t>More components to maintain: redundancy, HA</a:t>
            </a:r>
          </a:p>
          <a:p>
            <a:pPr lvl="0"/>
            <a:r>
              <a:rPr lang="en-US">
                <a:latin typeface="" pitchFamily="16"/>
              </a:rPr>
              <a:t>Typically requires “cultural” change (</a:t>
            </a:r>
            <a:r>
              <a:rPr lang="en-US" i="1">
                <a:latin typeface="" pitchFamily="16"/>
                <a:hlinkClick r:id="rId3"/>
              </a:rPr>
              <a:t>Dev Ops</a:t>
            </a:r>
            <a:r>
              <a:rPr lang="en-US">
                <a:latin typeface="" pitchFamily="16"/>
              </a:rPr>
              <a:t>)</a:t>
            </a:r>
          </a:p>
          <a:p>
            <a:pPr lvl="1"/>
            <a:r>
              <a:rPr lang="en-US">
                <a:latin typeface="" pitchFamily="16"/>
              </a:rPr>
              <a:t>How applications are developed and deployed</a:t>
            </a:r>
          </a:p>
          <a:p>
            <a:pPr lvl="1"/>
            <a:r>
              <a:rPr lang="en-US">
                <a:latin typeface="" pitchFamily="16"/>
              </a:rPr>
              <a:t>Dev and Ops working </a:t>
            </a:r>
            <a:r>
              <a:rPr lang="en-US" i="1">
                <a:latin typeface="" pitchFamily="16"/>
              </a:rPr>
              <a:t>together</a:t>
            </a:r>
            <a:r>
              <a:rPr lang="en-US">
                <a:latin typeface="" pitchFamily="16"/>
              </a:rPr>
              <a:t>, even on same team!</a:t>
            </a:r>
          </a:p>
        </p:txBody>
      </p:sp>
      <p:pic>
        <p:nvPicPr>
          <p:cNvPr id="4" name=""/>
          <p:cNvPicPr>
            <a:picLocks noChangeAspect="1"/>
          </p:cNvPicPr>
          <p:nvPr/>
        </p:nvPicPr>
        <p:blipFill>
          <a:blip r:embed="rId4">
            <a:lum/>
            <a:alphaModFix/>
          </a:blip>
          <a:srcRect/>
          <a:stretch>
            <a:fillRect/>
          </a:stretch>
        </p:blipFill>
        <p:spPr>
          <a:xfrm>
            <a:off x="7645320" y="457200"/>
            <a:ext cx="747720" cy="72288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Use a Platform to Support This</a:t>
            </a:r>
          </a:p>
        </p:txBody>
      </p:sp>
      <p:sp>
        <p:nvSpPr>
          <p:cNvPr id="3" name="Text Placeholder 2"/>
          <p:cNvSpPr txBox="1">
            <a:spLocks noGrp="1"/>
          </p:cNvSpPr>
          <p:nvPr>
            <p:ph type="body" idx="4294967295"/>
          </p:nvPr>
        </p:nvSpPr>
        <p:spPr>
          <a:xfrm>
            <a:off x="457200" y="1600200"/>
            <a:ext cx="8229600" cy="409968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Platforms</a:t>
            </a:r>
            <a:r>
              <a:rPr lang="en-US">
                <a:solidFill>
                  <a:srgbClr val="7E0021"/>
                </a:solidFill>
                <a:latin typeface="" pitchFamily="16"/>
              </a:rPr>
              <a:t>*</a:t>
            </a:r>
            <a:r>
              <a:rPr lang="en-US">
                <a:latin typeface="" pitchFamily="16"/>
              </a:rPr>
              <a:t> like </a:t>
            </a:r>
            <a:r>
              <a:rPr lang="en-US" i="1">
                <a:latin typeface="" pitchFamily="16"/>
              </a:rPr>
              <a:t>Pivotal Cloud Foundry</a:t>
            </a:r>
            <a:r>
              <a:rPr lang="en-US">
                <a:latin typeface="" pitchFamily="16"/>
              </a:rPr>
              <a:t> aid deployment</a:t>
            </a:r>
          </a:p>
          <a:p>
            <a:pPr lvl="1"/>
            <a:r>
              <a:rPr lang="en-US">
                <a:latin typeface="" pitchFamily="16"/>
              </a:rPr>
              <a:t>Easily run, scale, monitor and recover </a:t>
            </a:r>
            <a:r>
              <a:rPr lang="en-US" i="1">
                <a:latin typeface="" pitchFamily="16"/>
              </a:rPr>
              <a:t>multiple</a:t>
            </a:r>
            <a:r>
              <a:rPr lang="en-US">
                <a:latin typeface="" pitchFamily="16"/>
              </a:rPr>
              <a:t> processes</a:t>
            </a:r>
          </a:p>
          <a:p>
            <a:pPr lvl="1"/>
            <a:r>
              <a:rPr lang="en-US">
                <a:latin typeface="" pitchFamily="16"/>
              </a:rPr>
              <a:t>Run up a complete dev system for end-to-end testing</a:t>
            </a:r>
          </a:p>
          <a:p>
            <a:pPr lvl="0"/>
            <a:r>
              <a:rPr lang="en-US">
                <a:latin typeface="" pitchFamily="16"/>
              </a:rPr>
              <a:t>Support for</a:t>
            </a:r>
          </a:p>
          <a:p>
            <a:pPr lvl="1"/>
            <a:r>
              <a:rPr lang="en-US">
                <a:latin typeface="" pitchFamily="16"/>
              </a:rPr>
              <a:t>Continuous Deployment</a:t>
            </a:r>
          </a:p>
          <a:p>
            <a:pPr lvl="1"/>
            <a:r>
              <a:rPr lang="en-US">
                <a:latin typeface="" pitchFamily="16"/>
              </a:rPr>
              <a:t>Rolling upgrades of new versions of code</a:t>
            </a:r>
          </a:p>
          <a:p>
            <a:pPr lvl="2"/>
            <a:r>
              <a:rPr lang="en-US">
                <a:latin typeface="" pitchFamily="16"/>
              </a:rPr>
              <a:t>Also termed: Blue/Green or Canary rollout</a:t>
            </a:r>
          </a:p>
          <a:p>
            <a:pPr lvl="2"/>
            <a:r>
              <a:rPr lang="en-US">
                <a:latin typeface="" pitchFamily="16"/>
              </a:rPr>
              <a:t>Quick rollback in case of defects</a:t>
            </a:r>
          </a:p>
          <a:p>
            <a:pPr lvl="1"/>
            <a:r>
              <a:rPr lang="en-US">
                <a:latin typeface="" pitchFamily="16"/>
              </a:rPr>
              <a:t>Running multiple versions of same service at same time</a:t>
            </a:r>
          </a:p>
          <a:p>
            <a:pPr lvl="2"/>
            <a:r>
              <a:rPr lang="en-US">
                <a:latin typeface="" pitchFamily="16"/>
              </a:rPr>
              <a:t>Makes migration easier for downstream projects</a:t>
            </a:r>
          </a:p>
        </p:txBody>
      </p:sp>
      <p:sp>
        <p:nvSpPr>
          <p:cNvPr id="4" name="TextBox 3"/>
          <p:cNvSpPr txBox="1"/>
          <p:nvPr/>
        </p:nvSpPr>
        <p:spPr>
          <a:xfrm>
            <a:off x="5241600" y="5852160"/>
            <a:ext cx="3262320" cy="36467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7E0021"/>
                </a:solidFill>
                <a:latin typeface="Arial" pitchFamily="18"/>
                <a:ea typeface="ＭＳ Ｐゴシック" pitchFamily="2"/>
                <a:cs typeface="ＭＳ Ｐゴシック" pitchFamily="2"/>
              </a:rPr>
              <a:t>*Platform as a Service (PaaS)</a:t>
            </a:r>
          </a:p>
        </p:txBody>
      </p:sp>
      <p:pic>
        <p:nvPicPr>
          <p:cNvPr id="5" name=""/>
          <p:cNvPicPr>
            <a:picLocks noChangeAspect="1"/>
          </p:cNvPicPr>
          <p:nvPr/>
        </p:nvPicPr>
        <p:blipFill>
          <a:blip r:embed="rId3">
            <a:lum/>
            <a:alphaModFix/>
          </a:blip>
          <a:srcRect/>
          <a:stretch>
            <a:fillRect/>
          </a:stretch>
        </p:blipFill>
        <p:spPr>
          <a:xfrm>
            <a:off x="7132320" y="229320"/>
            <a:ext cx="1800000" cy="1188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name="page12">
    <p:spTree>
      <p:nvGrpSpPr>
        <p:cNvPr id="1" name=""/>
        <p:cNvGrpSpPr/>
        <p:nvPr/>
      </p:nvGrpSpPr>
      <p:grpSpPr>
        <a:xfrm>
          <a:off x="0" y="0"/>
          <a:ext cx="0" cy="0"/>
          <a:chOff x="0" y="0"/>
          <a:chExt cx="0" cy="0"/>
        </a:xfrm>
      </p:grpSpPr>
      <p:pic>
        <p:nvPicPr>
          <p:cNvPr id="2" name=""/>
          <p:cNvPicPr>
            <a:picLocks noChangeAspect="1"/>
          </p:cNvPicPr>
          <p:nvPr/>
        </p:nvPicPr>
        <p:blipFill>
          <a:blip r:embed="rId3">
            <a:lum/>
            <a:alphaModFix/>
          </a:blip>
          <a:srcRect/>
          <a:stretch>
            <a:fillRect/>
          </a:stretch>
        </p:blipFill>
        <p:spPr>
          <a:xfrm>
            <a:off x="6841440" y="4021920"/>
            <a:ext cx="2285280" cy="2285280"/>
          </a:xfrm>
          <a:prstGeom prst="rect">
            <a:avLst/>
          </a:prstGeom>
          <a:noFill/>
          <a:ln>
            <a:noFill/>
          </a:ln>
        </p:spPr>
      </p:pic>
      <p:sp>
        <p:nvSpPr>
          <p:cNvPr id="3" name="Title 2"/>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Roadmap</a:t>
            </a:r>
          </a:p>
        </p:txBody>
      </p:sp>
      <p:sp>
        <p:nvSpPr>
          <p:cNvPr id="4" name="Text Placeholder 3"/>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What is Microservices Architecture?</a:t>
            </a:r>
          </a:p>
          <a:p>
            <a:pPr lvl="0"/>
            <a:r>
              <a:rPr lang="en-US">
                <a:latin typeface="" pitchFamily="16"/>
              </a:rPr>
              <a:t>Pros and Cons of Microservices</a:t>
            </a:r>
          </a:p>
          <a:p>
            <a:pPr lvl="0"/>
            <a:r>
              <a:rPr lang="en-US" b="1">
                <a:latin typeface="" pitchFamily="16"/>
              </a:rPr>
              <a:t>Developing Microservices</a:t>
            </a:r>
          </a:p>
          <a:p>
            <a:pPr lvl="0"/>
            <a:r>
              <a:rPr lang="en-US">
                <a:latin typeface="" pitchFamily="16"/>
              </a:rPr>
              <a:t>Tooling: Spring, Spring Cloud, Netflix</a:t>
            </a:r>
          </a:p>
          <a:p>
            <a:pPr lvl="0"/>
            <a:r>
              <a:rPr lang="en-US">
                <a:latin typeface="" pitchFamily="16"/>
              </a:rPr>
              <a:t>Building a Simple Microservice System</a:t>
            </a:r>
          </a:p>
        </p:txBody>
      </p:sp>
      <p:pic>
        <p:nvPicPr>
          <p:cNvPr id="5" name=""/>
          <p:cNvPicPr>
            <a:picLocks noChangeAspect="1"/>
          </p:cNvPicPr>
          <p:nvPr/>
        </p:nvPicPr>
        <p:blipFill>
          <a:blip r:embed="rId4">
            <a:lum/>
            <a:alphaModFix/>
          </a:blip>
          <a:srcRect/>
          <a:stretch>
            <a:fillRect/>
          </a:stretch>
        </p:blipFill>
        <p:spPr>
          <a:xfrm>
            <a:off x="7589519" y="364320"/>
            <a:ext cx="1080000" cy="1080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Microservice Infrastructure</a:t>
            </a:r>
          </a:p>
        </p:txBody>
      </p:sp>
      <p:sp>
        <p:nvSpPr>
          <p:cNvPr id="3" name="Text Placeholder 2"/>
          <p:cNvSpPr txBox="1">
            <a:spLocks noGrp="1"/>
          </p:cNvSpPr>
          <p:nvPr>
            <p:ph type="body" idx="4294967295"/>
          </p:nvPr>
        </p:nvSpPr>
        <p:spPr>
          <a:xfrm>
            <a:off x="457200" y="1600200"/>
            <a:ext cx="8229600" cy="437256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Multiple processes working together</a:t>
            </a:r>
          </a:p>
          <a:p>
            <a:pPr lvl="0"/>
            <a:r>
              <a:rPr lang="en-US">
                <a:latin typeface="" pitchFamily="16"/>
              </a:rPr>
              <a:t>Issues that now arise:</a:t>
            </a:r>
          </a:p>
          <a:p>
            <a:pPr lvl="1">
              <a:lnSpc>
                <a:spcPct val="150000"/>
              </a:lnSpc>
            </a:pPr>
            <a:r>
              <a:rPr lang="en-US">
                <a:latin typeface="" pitchFamily="16"/>
              </a:rPr>
              <a:t>How do they find each other?</a:t>
            </a:r>
          </a:p>
          <a:p>
            <a:pPr lvl="1">
              <a:lnSpc>
                <a:spcPct val="150000"/>
              </a:lnSpc>
            </a:pPr>
            <a:r>
              <a:rPr lang="en-US">
                <a:latin typeface="" pitchFamily="16"/>
              </a:rPr>
              <a:t>How do we decide which instance to use?</a:t>
            </a:r>
          </a:p>
          <a:p>
            <a:pPr lvl="1">
              <a:lnSpc>
                <a:spcPct val="150000"/>
              </a:lnSpc>
            </a:pPr>
            <a:r>
              <a:rPr lang="en-US">
                <a:latin typeface="" pitchFamily="16"/>
              </a:rPr>
              <a:t>What happens if a microservice is not responding</a:t>
            </a:r>
          </a:p>
          <a:p>
            <a:pPr lvl="1">
              <a:lnSpc>
                <a:spcPct val="150000"/>
              </a:lnSpc>
            </a:pPr>
            <a:r>
              <a:rPr lang="en-US">
                <a:latin typeface="" pitchFamily="16"/>
              </a:rPr>
              <a:t>How to we control access?</a:t>
            </a:r>
          </a:p>
          <a:p>
            <a:pPr lvl="1">
              <a:lnSpc>
                <a:spcPct val="150000"/>
              </a:lnSpc>
            </a:pPr>
            <a:r>
              <a:rPr lang="en-US">
                <a:latin typeface="" pitchFamily="16"/>
              </a:rPr>
              <a:t>How do they communicate?</a:t>
            </a:r>
          </a:p>
          <a:p>
            <a:pPr lvl="1">
              <a:lnSpc>
                <a:spcPct val="150000"/>
              </a:lnSpc>
            </a:pPr>
            <a:r>
              <a:rPr lang="en-US">
                <a:latin typeface="" pitchFamily="16"/>
              </a:rPr>
              <a:t>To just name a few!</a:t>
            </a:r>
          </a:p>
        </p:txBody>
      </p:sp>
      <p:sp>
        <p:nvSpPr>
          <p:cNvPr id="4" name="Freeform 3"/>
          <p:cNvSpPr/>
          <p:nvPr/>
        </p:nvSpPr>
        <p:spPr>
          <a:xfrm>
            <a:off x="5425200" y="2648880"/>
            <a:ext cx="2194560" cy="3657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99"/>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Service Discovery</a:t>
            </a:r>
          </a:p>
        </p:txBody>
      </p:sp>
      <p:sp>
        <p:nvSpPr>
          <p:cNvPr id="5" name="Freeform 4"/>
          <p:cNvSpPr/>
          <p:nvPr/>
        </p:nvSpPr>
        <p:spPr>
          <a:xfrm>
            <a:off x="6858000" y="3128400"/>
            <a:ext cx="1920239" cy="54864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Client-side</a:t>
            </a:r>
            <a:br>
              <a:rPr lang="en-US" sz="1800" b="0" i="0" u="none" strike="noStrike" baseline="0">
                <a:ln>
                  <a:noFill/>
                </a:ln>
                <a:solidFill>
                  <a:srgbClr val="4D4D4D"/>
                </a:solidFill>
                <a:latin typeface="Arial" pitchFamily="18"/>
                <a:ea typeface="ＭＳ Ｐゴシック" pitchFamily="2"/>
                <a:cs typeface="ＭＳ Ｐゴシック" pitchFamily="2"/>
              </a:rPr>
            </a:br>
            <a:r>
              <a:rPr lang="en-US" sz="1800" b="0" i="0" u="none" strike="noStrike" baseline="0">
                <a:ln>
                  <a:noFill/>
                </a:ln>
                <a:solidFill>
                  <a:srgbClr val="4D4D4D"/>
                </a:solidFill>
                <a:latin typeface="Arial" pitchFamily="18"/>
                <a:ea typeface="ＭＳ Ｐゴシック" pitchFamily="2"/>
                <a:cs typeface="ＭＳ Ｐゴシック" pitchFamily="2"/>
              </a:rPr>
              <a:t>Load Balancing</a:t>
            </a:r>
          </a:p>
        </p:txBody>
      </p:sp>
      <p:sp>
        <p:nvSpPr>
          <p:cNvPr id="6" name="Freeform 5"/>
          <p:cNvSpPr/>
          <p:nvPr/>
        </p:nvSpPr>
        <p:spPr>
          <a:xfrm>
            <a:off x="7498080" y="3859920"/>
            <a:ext cx="1371599" cy="64008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CFFCC"/>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Fault</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Tolerance</a:t>
            </a:r>
          </a:p>
        </p:txBody>
      </p:sp>
      <p:sp>
        <p:nvSpPr>
          <p:cNvPr id="7" name="Freeform 6"/>
          <p:cNvSpPr/>
          <p:nvPr/>
        </p:nvSpPr>
        <p:spPr>
          <a:xfrm>
            <a:off x="6766560" y="5212080"/>
            <a:ext cx="1305360" cy="3657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CCCC"/>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REST</a:t>
            </a:r>
          </a:p>
        </p:txBody>
      </p:sp>
      <p:sp>
        <p:nvSpPr>
          <p:cNvPr id="8" name="Freeform 7"/>
          <p:cNvSpPr/>
          <p:nvPr/>
        </p:nvSpPr>
        <p:spPr>
          <a:xfrm>
            <a:off x="4962600" y="5062320"/>
            <a:ext cx="1646280" cy="3657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CC99"/>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Messaging</a:t>
            </a:r>
          </a:p>
        </p:txBody>
      </p:sp>
      <p:sp>
        <p:nvSpPr>
          <p:cNvPr id="9" name="Freeform 8"/>
          <p:cNvSpPr/>
          <p:nvPr/>
        </p:nvSpPr>
        <p:spPr>
          <a:xfrm>
            <a:off x="5261400" y="4408559"/>
            <a:ext cx="1646280" cy="3657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FFFF"/>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OAuth, ...</a:t>
            </a:r>
          </a:p>
        </p:txBody>
      </p:sp>
      <p:sp>
        <p:nvSpPr>
          <p:cNvPr id="10" name="Straight Connector 9"/>
          <p:cNvSpPr/>
          <p:nvPr/>
        </p:nvSpPr>
        <p:spPr>
          <a:xfrm flipH="1">
            <a:off x="6675119" y="1371599"/>
            <a:ext cx="640081" cy="1188720"/>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1" name="Straight Connector 10"/>
          <p:cNvSpPr/>
          <p:nvPr/>
        </p:nvSpPr>
        <p:spPr>
          <a:xfrm>
            <a:off x="7680960" y="1263600"/>
            <a:ext cx="457200" cy="1737360"/>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2" name="Freeform 11"/>
          <p:cNvSpPr/>
          <p:nvPr/>
        </p:nvSpPr>
        <p:spPr>
          <a:xfrm>
            <a:off x="6620040" y="1005840"/>
            <a:ext cx="1696680" cy="7074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none" lIns="90000" tIns="45000" rIns="90000" bIns="45000"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We </a:t>
            </a:r>
            <a:r>
              <a:rPr lang="en-US" sz="1800" b="0" i="1" u="none" strike="noStrike" baseline="0">
                <a:ln>
                  <a:noFill/>
                </a:ln>
                <a:solidFill>
                  <a:srgbClr val="4D4D4D"/>
                </a:solidFill>
                <a:latin typeface="Arial" pitchFamily="18"/>
                <a:ea typeface="ＭＳ Ｐゴシック" pitchFamily="2"/>
                <a:cs typeface="ＭＳ Ｐゴシック" pitchFamily="2"/>
              </a:rPr>
              <a:t>only</a:t>
            </a:r>
            <a:r>
              <a:rPr lang="en-US" sz="1800" b="0" i="0" u="none" strike="noStrike" baseline="0">
                <a:ln>
                  <a:noFill/>
                </a:ln>
                <a:solidFill>
                  <a:srgbClr val="4D4D4D"/>
                </a:solidFill>
                <a:latin typeface="Arial" pitchFamily="18"/>
                <a:ea typeface="ＭＳ Ｐゴシック" pitchFamily="2"/>
                <a:cs typeface="ＭＳ Ｐゴシック" pitchFamily="2"/>
              </a:rPr>
              <a:t> cover</a:t>
            </a:r>
            <a:br>
              <a:rPr lang="en-US" sz="1800" b="0" i="0" u="none" strike="noStrike" baseline="0">
                <a:ln>
                  <a:noFill/>
                </a:ln>
                <a:solidFill>
                  <a:srgbClr val="4D4D4D"/>
                </a:solidFill>
                <a:latin typeface="Arial" pitchFamily="18"/>
                <a:ea typeface="ＭＳ Ｐゴシック" pitchFamily="2"/>
                <a:cs typeface="ＭＳ Ｐゴシック" pitchFamily="2"/>
              </a:rPr>
            </a:br>
            <a:r>
              <a:rPr lang="en-US" sz="1800" b="0" i="0" u="none" strike="noStrike" baseline="0">
                <a:ln>
                  <a:noFill/>
                </a:ln>
                <a:solidFill>
                  <a:srgbClr val="4D4D4D"/>
                </a:solidFill>
                <a:latin typeface="Arial" pitchFamily="18"/>
                <a:ea typeface="ＭＳ Ｐゴシック" pitchFamily="2"/>
                <a:cs typeface="ＭＳ Ｐゴシック" pitchFamily="2"/>
              </a:rPr>
              <a:t>these today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name="page14">
    <p:spTree>
      <p:nvGrpSpPr>
        <p:cNvPr id="1" name=""/>
        <p:cNvGrpSpPr/>
        <p:nvPr/>
      </p:nvGrpSpPr>
      <p:grpSpPr>
        <a:xfrm>
          <a:off x="0" y="0"/>
          <a:ext cx="0" cy="0"/>
          <a:chOff x="0" y="0"/>
          <a:chExt cx="0" cy="0"/>
        </a:xfrm>
      </p:grpSpPr>
      <p:pic>
        <p:nvPicPr>
          <p:cNvPr id="2" name=""/>
          <p:cNvPicPr>
            <a:picLocks noChangeAspect="1"/>
          </p:cNvPicPr>
          <p:nvPr/>
        </p:nvPicPr>
        <p:blipFill>
          <a:blip r:embed="rId3">
            <a:lum/>
            <a:alphaModFix/>
          </a:blip>
          <a:srcRect/>
          <a:stretch>
            <a:fillRect/>
          </a:stretch>
        </p:blipFill>
        <p:spPr>
          <a:xfrm>
            <a:off x="6841440" y="4021920"/>
            <a:ext cx="2285280" cy="2285280"/>
          </a:xfrm>
          <a:prstGeom prst="rect">
            <a:avLst/>
          </a:prstGeom>
          <a:noFill/>
          <a:ln>
            <a:noFill/>
          </a:ln>
        </p:spPr>
      </p:pic>
      <p:sp>
        <p:nvSpPr>
          <p:cNvPr id="3" name="Title 2"/>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Roadmap</a:t>
            </a:r>
          </a:p>
        </p:txBody>
      </p:sp>
      <p:sp>
        <p:nvSpPr>
          <p:cNvPr id="4" name="Text Placeholder 3"/>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What is Microservices Architecture?</a:t>
            </a:r>
          </a:p>
          <a:p>
            <a:pPr lvl="0"/>
            <a:r>
              <a:rPr lang="en-US">
                <a:latin typeface="" pitchFamily="16"/>
              </a:rPr>
              <a:t>Pros and Cons of Microservices</a:t>
            </a:r>
          </a:p>
          <a:p>
            <a:pPr lvl="0"/>
            <a:r>
              <a:rPr lang="en-US">
                <a:latin typeface="" pitchFamily="16"/>
              </a:rPr>
              <a:t>Managing Microservices</a:t>
            </a:r>
          </a:p>
          <a:p>
            <a:pPr lvl="0"/>
            <a:r>
              <a:rPr lang="en-US" b="1">
                <a:latin typeface="" pitchFamily="16"/>
              </a:rPr>
              <a:t>Tooling: Spring, Spring Cloud, Netflix</a:t>
            </a:r>
          </a:p>
          <a:p>
            <a:pPr lvl="0"/>
            <a:r>
              <a:rPr lang="en-US">
                <a:latin typeface="" pitchFamily="16"/>
              </a:rPr>
              <a:t>Building a Simple Microservice System</a:t>
            </a:r>
          </a:p>
        </p:txBody>
      </p:sp>
      <p:pic>
        <p:nvPicPr>
          <p:cNvPr id="5" name=""/>
          <p:cNvPicPr>
            <a:picLocks noChangeAspect="1"/>
          </p:cNvPicPr>
          <p:nvPr/>
        </p:nvPicPr>
        <p:blipFill>
          <a:blip r:embed="rId4">
            <a:lum/>
            <a:alphaModFix/>
          </a:blip>
          <a:srcRect/>
          <a:stretch>
            <a:fillRect/>
          </a:stretch>
        </p:blipFill>
        <p:spPr>
          <a:xfrm>
            <a:off x="7589519" y="364320"/>
            <a:ext cx="1080000" cy="1080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Microservices made-easy by Spring</a:t>
            </a:r>
          </a:p>
        </p:txBody>
      </p:sp>
      <p:sp>
        <p:nvSpPr>
          <p:cNvPr id="3" name="Text Placeholder 2"/>
          <p:cNvSpPr txBox="1">
            <a:spLocks noGrp="1"/>
          </p:cNvSpPr>
          <p:nvPr>
            <p:ph type="body" idx="4294967295"/>
          </p:nvPr>
        </p:nvSpPr>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Setup a new service using Spring Boot</a:t>
            </a:r>
          </a:p>
          <a:p>
            <a:pPr lvl="0"/>
            <a:r>
              <a:rPr lang="en-US">
                <a:latin typeface="" pitchFamily="16"/>
              </a:rPr>
              <a:t>Expose resources via a </a:t>
            </a:r>
            <a:r>
              <a:rPr lang="en-US" b="1">
                <a:latin typeface="Courier New" pitchFamily="50"/>
              </a:rPr>
              <a:t>RestController</a:t>
            </a:r>
          </a:p>
          <a:p>
            <a:pPr lvl="0"/>
            <a:r>
              <a:rPr lang="en-US">
                <a:latin typeface="" pitchFamily="16"/>
              </a:rPr>
              <a:t>Consume remote services using </a:t>
            </a:r>
            <a:r>
              <a:rPr lang="en-US" b="1">
                <a:latin typeface="Courier New" pitchFamily="50"/>
              </a:rPr>
              <a:t>RestController</a:t>
            </a:r>
          </a:p>
          <a:p>
            <a:pPr lvl="0"/>
            <a:r>
              <a:rPr lang="en-US">
                <a:latin typeface="" pitchFamily="16"/>
              </a:rPr>
              <a:t>Leverage capabilities from </a:t>
            </a:r>
            <a:r>
              <a:rPr lang="en-US" i="1">
                <a:latin typeface="" pitchFamily="16"/>
              </a:rPr>
              <a:t>Spring Cloud Project</a:t>
            </a:r>
          </a:p>
        </p:txBody>
      </p:sp>
      <p:pic>
        <p:nvPicPr>
          <p:cNvPr id="4" name=""/>
          <p:cNvPicPr>
            <a:picLocks noChangeAspect="1"/>
          </p:cNvPicPr>
          <p:nvPr/>
        </p:nvPicPr>
        <p:blipFill>
          <a:blip r:embed="rId3">
            <a:lum/>
            <a:alphaModFix/>
          </a:blip>
          <a:srcRect/>
          <a:stretch>
            <a:fillRect/>
          </a:stretch>
        </p:blipFill>
        <p:spPr>
          <a:xfrm>
            <a:off x="5760720" y="3823920"/>
            <a:ext cx="3214079" cy="2394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What is Spring Cloud?</a:t>
            </a:r>
          </a:p>
        </p:txBody>
      </p:sp>
      <p:sp>
        <p:nvSpPr>
          <p:cNvPr id="3" name="Text Placeholder 2"/>
          <p:cNvSpPr txBox="1">
            <a:spLocks noGrp="1"/>
          </p:cNvSpPr>
          <p:nvPr>
            <p:ph type="body" idx="4294967295"/>
          </p:nvPr>
        </p:nvSpPr>
        <p:spPr>
          <a:xfrm>
            <a:off x="457200" y="1600200"/>
            <a:ext cx="8229600" cy="435924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Building blocks for Cloud and Microservice applications</a:t>
            </a:r>
          </a:p>
          <a:p>
            <a:pPr lvl="1"/>
            <a:r>
              <a:rPr lang="en-US">
                <a:latin typeface="" pitchFamily="16"/>
              </a:rPr>
              <a:t>Microservices Infrastructure</a:t>
            </a:r>
          </a:p>
          <a:p>
            <a:pPr lvl="2"/>
            <a:r>
              <a:rPr lang="en-US">
                <a:latin typeface="" pitchFamily="16"/>
              </a:rPr>
              <a:t>Provides useful services such as Service Discovery, Configuration Server and Monitoring</a:t>
            </a:r>
          </a:p>
          <a:p>
            <a:pPr lvl="2"/>
            <a:r>
              <a:rPr lang="en-US">
                <a:latin typeface="" pitchFamily="16"/>
              </a:rPr>
              <a:t>Several based on other Open Source projects</a:t>
            </a:r>
          </a:p>
          <a:p>
            <a:pPr lvl="3"/>
            <a:r>
              <a:rPr lang="en-US">
                <a:latin typeface="" pitchFamily="16"/>
              </a:rPr>
              <a:t> Netfix OSS, HashiCorp's Consul, Apache Zookeeper ...</a:t>
            </a:r>
          </a:p>
          <a:p>
            <a:pPr lvl="1"/>
            <a:r>
              <a:rPr lang="en-US">
                <a:latin typeface="" pitchFamily="16"/>
              </a:rPr>
              <a:t>Platform Support</a:t>
            </a:r>
          </a:p>
          <a:p>
            <a:pPr lvl="2"/>
            <a:r>
              <a:rPr lang="en-US">
                <a:latin typeface="" pitchFamily="16"/>
              </a:rPr>
              <a:t>Access platform-specific information and services</a:t>
            </a:r>
          </a:p>
          <a:p>
            <a:pPr lvl="3"/>
            <a:r>
              <a:rPr lang="en-US">
                <a:latin typeface="" pitchFamily="16"/>
              </a:rPr>
              <a:t>Available for Cloud Foundry, AWS and Heroku</a:t>
            </a:r>
          </a:p>
          <a:p>
            <a:pPr lvl="1"/>
            <a:r>
              <a:rPr lang="en-US">
                <a:latin typeface="" pitchFamily="16"/>
              </a:rPr>
              <a:t>Uses Spring Boot style starters</a:t>
            </a:r>
          </a:p>
          <a:p>
            <a:pPr lvl="2"/>
            <a:r>
              <a:rPr lang="en-US">
                <a:latin typeface="" pitchFamily="16"/>
              </a:rPr>
              <a:t>Requires Spring Boot to work</a:t>
            </a:r>
          </a:p>
        </p:txBody>
      </p:sp>
      <p:pic>
        <p:nvPicPr>
          <p:cNvPr id="4" name=""/>
          <p:cNvPicPr>
            <a:picLocks noChangeAspect="1"/>
          </p:cNvPicPr>
          <p:nvPr/>
        </p:nvPicPr>
        <p:blipFill>
          <a:blip r:embed="rId3">
            <a:lum/>
            <a:alphaModFix/>
          </a:blip>
          <a:srcRect/>
          <a:stretch>
            <a:fillRect/>
          </a:stretch>
        </p:blipFill>
        <p:spPr>
          <a:xfrm>
            <a:off x="6978240" y="221760"/>
            <a:ext cx="1800000" cy="1058400"/>
          </a:xfrm>
          <a:prstGeom prst="rect">
            <a:avLst/>
          </a:prstGeom>
          <a:noFill/>
          <a:ln>
            <a:noFill/>
          </a:ln>
        </p:spPr>
      </p:pic>
      <p:sp>
        <p:nvSpPr>
          <p:cNvPr id="5" name="TextBox 4"/>
          <p:cNvSpPr txBox="1"/>
          <p:nvPr/>
        </p:nvSpPr>
        <p:spPr>
          <a:xfrm>
            <a:off x="2117880" y="6285599"/>
            <a:ext cx="4908239" cy="425520"/>
          </a:xfrm>
          <a:prstGeom prst="rect">
            <a:avLst/>
          </a:prstGeom>
          <a:noFill/>
          <a:ln>
            <a:noFill/>
          </a:ln>
        </p:spPr>
        <p:txBody>
          <a:bodyPr vert="horz" wrap="none" lIns="90000" tIns="45000" rIns="90000" bIns="450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200" b="0" i="0" u="none" strike="noStrike" baseline="0">
                <a:ln>
                  <a:noFill/>
                </a:ln>
                <a:solidFill>
                  <a:srgbClr val="FFFFFF"/>
                </a:solidFill>
                <a:latin typeface="Arial" pitchFamily="18"/>
                <a:ea typeface="ＭＳ Ｐゴシック" pitchFamily="2"/>
                <a:cs typeface="ＭＳ Ｐゴシック" pitchFamily="2"/>
                <a:hlinkClick r:id="rId4"/>
              </a:rPr>
              <a:t>http://projects.spring.io/spring-cloud</a:t>
            </a:r>
          </a:p>
        </p:txBody>
      </p:sp>
      <p:pic>
        <p:nvPicPr>
          <p:cNvPr id="6" name=""/>
          <p:cNvPicPr>
            <a:picLocks noChangeAspect="1"/>
          </p:cNvPicPr>
          <p:nvPr/>
        </p:nvPicPr>
        <p:blipFill>
          <a:blip r:embed="rId5">
            <a:lum/>
            <a:alphaModFix/>
          </a:blip>
          <a:srcRect/>
          <a:stretch>
            <a:fillRect/>
          </a:stretch>
        </p:blipFill>
        <p:spPr>
          <a:xfrm>
            <a:off x="5856479" y="5649840"/>
            <a:ext cx="2520000" cy="442800"/>
          </a:xfrm>
          <a:prstGeom prst="rect">
            <a:avLst/>
          </a:prstGeom>
          <a:noFill/>
          <a:ln>
            <a:noFill/>
          </a:ln>
        </p:spPr>
      </p:pic>
      <p:pic>
        <p:nvPicPr>
          <p:cNvPr id="7" name=""/>
          <p:cNvPicPr>
            <a:picLocks noChangeAspect="1"/>
          </p:cNvPicPr>
          <p:nvPr/>
        </p:nvPicPr>
        <p:blipFill>
          <a:blip r:embed="rId6">
            <a:lum/>
            <a:alphaModFix/>
          </a:blip>
          <a:srcRect/>
          <a:stretch>
            <a:fillRect/>
          </a:stretch>
        </p:blipFill>
        <p:spPr>
          <a:xfrm>
            <a:off x="6476039" y="5029200"/>
            <a:ext cx="2393640" cy="523440"/>
          </a:xfrm>
          <a:prstGeom prst="rect">
            <a:avLst/>
          </a:prstGeom>
          <a:noFill/>
          <a:ln>
            <a:noFill/>
          </a:ln>
        </p:spPr>
      </p:pic>
      <p:pic>
        <p:nvPicPr>
          <p:cNvPr id="8" name=""/>
          <p:cNvPicPr>
            <a:picLocks noChangeAspect="1"/>
          </p:cNvPicPr>
          <p:nvPr/>
        </p:nvPicPr>
        <p:blipFill>
          <a:blip r:embed="rId7">
            <a:lum/>
            <a:alphaModFix/>
          </a:blip>
          <a:srcRect/>
          <a:stretch>
            <a:fillRect/>
          </a:stretch>
        </p:blipFill>
        <p:spPr>
          <a:xfrm>
            <a:off x="8135280" y="3935159"/>
            <a:ext cx="731519" cy="102203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Spring Cloud Ecosystem</a:t>
            </a:r>
          </a:p>
        </p:txBody>
      </p:sp>
      <p:sp>
        <p:nvSpPr>
          <p:cNvPr id="3" name="TextBox 2"/>
          <p:cNvSpPr txBox="1"/>
          <p:nvPr/>
        </p:nvSpPr>
        <p:spPr>
          <a:xfrm>
            <a:off x="5577840" y="275760"/>
            <a:ext cx="3318479" cy="639000"/>
          </a:xfrm>
          <a:prstGeom prst="rect">
            <a:avLst/>
          </a:prstGeom>
          <a:noFill/>
          <a:ln>
            <a:noFill/>
          </a:ln>
        </p:spPr>
        <p:txBody>
          <a:bodyPr vert="horz" wrap="none" lIns="90000" tIns="45000" rIns="90000" bIns="45000" anchor="t" anchorCtr="1"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1" u="none" strike="noStrike" baseline="0">
                <a:ln>
                  <a:noFill/>
                </a:ln>
                <a:solidFill>
                  <a:srgbClr val="C5000B"/>
                </a:solidFill>
                <a:latin typeface="Arial" pitchFamily="18"/>
                <a:ea typeface="ＭＳ Ｐゴシック" pitchFamily="2"/>
                <a:cs typeface="ＭＳ Ｐゴシック" pitchFamily="2"/>
              </a:rPr>
              <a:t>* </a:t>
            </a:r>
            <a:r>
              <a:rPr lang="en-US" sz="1800" b="0" i="1" u="none" strike="noStrike" baseline="0">
                <a:ln>
                  <a:noFill/>
                </a:ln>
                <a:solidFill>
                  <a:srgbClr val="C5000B"/>
                </a:solidFill>
                <a:latin typeface="Arial" pitchFamily="18"/>
                <a:ea typeface="ＭＳ Ｐゴシック" pitchFamily="2"/>
                <a:cs typeface="ＭＳ Ｐゴシック" pitchFamily="2"/>
              </a:rPr>
              <a:t>Today we only have time</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C5000B"/>
                </a:solidFill>
                <a:latin typeface="Arial" pitchFamily="18"/>
                <a:ea typeface="ＭＳ Ｐゴシック" pitchFamily="2"/>
                <a:cs typeface="ＭＳ Ｐゴシック" pitchFamily="2"/>
              </a:rPr>
              <a:t>      to look at </a:t>
            </a:r>
            <a:r>
              <a:rPr lang="en-US" sz="1800" b="0" i="0" u="none" strike="noStrike" baseline="0">
                <a:ln>
                  <a:noFill/>
                </a:ln>
                <a:solidFill>
                  <a:srgbClr val="C5000B"/>
                </a:solidFill>
                <a:latin typeface="Arial" pitchFamily="18"/>
                <a:ea typeface="ＭＳ Ｐゴシック" pitchFamily="2"/>
                <a:cs typeface="ＭＳ Ｐゴシック" pitchFamily="2"/>
              </a:rPr>
              <a:t>Eureka</a:t>
            </a:r>
            <a:r>
              <a:rPr lang="en-US" sz="1800" b="0" i="1" u="none" strike="noStrike" baseline="0">
                <a:ln>
                  <a:noFill/>
                </a:ln>
                <a:solidFill>
                  <a:srgbClr val="C5000B"/>
                </a:solidFill>
                <a:latin typeface="Arial" pitchFamily="18"/>
                <a:ea typeface="ＭＳ Ｐゴシック" pitchFamily="2"/>
                <a:cs typeface="ＭＳ Ｐゴシック" pitchFamily="2"/>
              </a:rPr>
              <a:t> &amp; </a:t>
            </a:r>
            <a:r>
              <a:rPr lang="en-US" sz="1800" b="0" i="0" u="none" strike="noStrike" baseline="0">
                <a:ln>
                  <a:noFill/>
                </a:ln>
                <a:solidFill>
                  <a:srgbClr val="C5000B"/>
                </a:solidFill>
                <a:latin typeface="Arial" pitchFamily="18"/>
                <a:ea typeface="ＭＳ Ｐゴシック" pitchFamily="2"/>
                <a:cs typeface="ＭＳ Ｐゴシック" pitchFamily="2"/>
              </a:rPr>
              <a:t>Ribbon</a:t>
            </a:r>
          </a:p>
        </p:txBody>
      </p:sp>
      <p:grpSp>
        <p:nvGrpSpPr>
          <p:cNvPr id="4" name="Group 3"/>
          <p:cNvGrpSpPr/>
          <p:nvPr/>
        </p:nvGrpSpPr>
        <p:grpSpPr>
          <a:xfrm>
            <a:off x="703080" y="5725080"/>
            <a:ext cx="7738199" cy="505799"/>
            <a:chOff x="703080" y="5725080"/>
            <a:chExt cx="7738199" cy="505799"/>
          </a:xfrm>
        </p:grpSpPr>
        <p:sp>
          <p:nvSpPr>
            <p:cNvPr id="5" name="Freeform 4"/>
            <p:cNvSpPr/>
            <p:nvPr/>
          </p:nvSpPr>
          <p:spPr>
            <a:xfrm>
              <a:off x="703080" y="5725080"/>
              <a:ext cx="7738199" cy="50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w="0">
              <a:solidFill>
                <a:srgbClr val="0000FF"/>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6" name=""/>
            <p:cNvPicPr>
              <a:picLocks noChangeAspect="1"/>
            </p:cNvPicPr>
            <p:nvPr/>
          </p:nvPicPr>
          <p:blipFill>
            <a:blip r:embed="rId3">
              <a:lum/>
              <a:alphaModFix/>
            </a:blip>
            <a:srcRect/>
            <a:stretch>
              <a:fillRect/>
            </a:stretch>
          </p:blipFill>
          <p:spPr>
            <a:xfrm>
              <a:off x="914400" y="5799240"/>
              <a:ext cx="420120" cy="357480"/>
            </a:xfrm>
            <a:prstGeom prst="rect">
              <a:avLst/>
            </a:prstGeom>
            <a:noFill/>
            <a:ln>
              <a:noFill/>
            </a:ln>
          </p:spPr>
        </p:pic>
        <p:sp>
          <p:nvSpPr>
            <p:cNvPr id="7" name="TextBox 6"/>
            <p:cNvSpPr txBox="1"/>
            <p:nvPr/>
          </p:nvSpPr>
          <p:spPr>
            <a:xfrm>
              <a:off x="710640" y="5762160"/>
              <a:ext cx="7555679" cy="431640"/>
            </a:xfrm>
            <a:prstGeom prst="rect">
              <a:avLst/>
            </a:prstGeom>
            <a:noFill/>
            <a:ln>
              <a:noFill/>
            </a:ln>
          </p:spPr>
          <p:txBody>
            <a:bodyPr vert="horz" wrap="none" lIns="90000" tIns="45000" rIns="90000" bIns="45000" anchor="ctr" anchorCtr="0" compatLnSpc="1"/>
            <a:lstStyle/>
            <a:p>
              <a:pPr marL="749880" marR="0" lvl="0" indent="0" algn="l" rtl="0" hangingPunct="1">
                <a:lnSpc>
                  <a:spcPct val="100000"/>
                </a:lnSpc>
                <a:spcBef>
                  <a:spcPts val="0"/>
                </a:spcBef>
                <a:spcAft>
                  <a:spcPts val="0"/>
                </a:spcAft>
                <a:buNone/>
                <a:tabLst>
                  <a:tab pos="1207080" algn="l"/>
                  <a:tab pos="1664280" algn="l"/>
                  <a:tab pos="2121479" algn="l"/>
                  <a:tab pos="2578680" algn="l"/>
                  <a:tab pos="3035880" algn="l"/>
                  <a:tab pos="3493079" algn="l"/>
                  <a:tab pos="3950280" algn="l"/>
                  <a:tab pos="4407480" algn="l"/>
                  <a:tab pos="4864680" algn="l"/>
                  <a:tab pos="5321880" algn="l"/>
                  <a:tab pos="5779080" algn="l"/>
                  <a:tab pos="6236279" algn="l"/>
                </a:tabLst>
              </a:pPr>
              <a:r>
                <a:rPr lang="en-US" sz="1800" b="0" i="0" u="none" strike="noStrike" baseline="0">
                  <a:ln>
                    <a:noFill/>
                  </a:ln>
                  <a:solidFill>
                    <a:srgbClr val="4D4D4D"/>
                  </a:solidFill>
                  <a:latin typeface="Arial" pitchFamily="34"/>
                  <a:ea typeface="Helvetica" pitchFamily="34"/>
                  <a:cs typeface="Helvetica" pitchFamily="34"/>
                </a:rPr>
                <a:t>Spring Cloud is at </a:t>
              </a:r>
              <a:r>
                <a:rPr lang="en-US" sz="1800" b="0" i="0" u="none" strike="noStrike" baseline="0">
                  <a:ln>
                    <a:noFill/>
                  </a:ln>
                  <a:solidFill>
                    <a:srgbClr val="4D4D4D"/>
                  </a:solidFill>
                  <a:latin typeface="Arial" pitchFamily="34"/>
                  <a:ea typeface="Helvetica" pitchFamily="34"/>
                  <a:cs typeface="Helvetica" pitchFamily="34"/>
                  <a:hlinkClick r:id="rId4"/>
                </a:rPr>
                <a:t>http://projects.spring.io/spring-cloud/</a:t>
              </a:r>
            </a:p>
          </p:txBody>
        </p:sp>
      </p:grpSp>
      <p:grpSp>
        <p:nvGrpSpPr>
          <p:cNvPr id="8" name="Group 7"/>
          <p:cNvGrpSpPr/>
          <p:nvPr/>
        </p:nvGrpSpPr>
        <p:grpSpPr>
          <a:xfrm>
            <a:off x="211320" y="1371599"/>
            <a:ext cx="8753040" cy="4297680"/>
            <a:chOff x="211320" y="1371599"/>
            <a:chExt cx="8753040" cy="4297680"/>
          </a:xfrm>
        </p:grpSpPr>
        <p:pic>
          <p:nvPicPr>
            <p:cNvPr id="9" name=""/>
            <p:cNvPicPr>
              <a:picLocks noChangeAspect="1"/>
            </p:cNvPicPr>
            <p:nvPr/>
          </p:nvPicPr>
          <p:blipFill>
            <a:blip r:embed="rId5">
              <a:lum/>
              <a:alphaModFix/>
            </a:blip>
            <a:srcRect/>
            <a:stretch>
              <a:fillRect/>
            </a:stretch>
          </p:blipFill>
          <p:spPr>
            <a:xfrm>
              <a:off x="211320" y="1537920"/>
              <a:ext cx="8753040" cy="4073040"/>
            </a:xfrm>
            <a:prstGeom prst="rect">
              <a:avLst/>
            </a:prstGeom>
            <a:noFill/>
            <a:ln>
              <a:noFill/>
            </a:ln>
          </p:spPr>
        </p:pic>
        <p:sp>
          <p:nvSpPr>
            <p:cNvPr id="10" name="TextBox 9"/>
            <p:cNvSpPr txBox="1"/>
            <p:nvPr/>
          </p:nvSpPr>
          <p:spPr>
            <a:xfrm>
              <a:off x="5290560" y="4831920"/>
              <a:ext cx="342720" cy="456119"/>
            </a:xfrm>
            <a:prstGeom prst="rect">
              <a:avLst/>
            </a:prstGeom>
            <a:noFill/>
            <a:ln>
              <a:noFill/>
            </a:ln>
          </p:spPr>
          <p:txBody>
            <a:bodyPr vert="horz" wrap="none" lIns="90000" tIns="45000" rIns="90000" bIns="45000"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1" i="1" u="none" strike="noStrike" baseline="0">
                  <a:ln>
                    <a:noFill/>
                  </a:ln>
                  <a:solidFill>
                    <a:srgbClr val="C5000B"/>
                  </a:solidFill>
                  <a:latin typeface="Arial" pitchFamily="18"/>
                  <a:ea typeface="ＭＳ Ｐゴシック" pitchFamily="2"/>
                  <a:cs typeface="ＭＳ Ｐゴシック" pitchFamily="2"/>
                </a:rPr>
                <a:t>*</a:t>
              </a:r>
            </a:p>
          </p:txBody>
        </p:sp>
        <p:sp>
          <p:nvSpPr>
            <p:cNvPr id="11" name="Rectangle 10"/>
            <p:cNvSpPr/>
            <p:nvPr/>
          </p:nvSpPr>
          <p:spPr>
            <a:xfrm>
              <a:off x="211320" y="2687760"/>
              <a:ext cx="936000" cy="720000"/>
            </a:xfrm>
            <a:prstGeom prst="rect">
              <a:avLst/>
            </a:prstGeom>
            <a:solidFill>
              <a:srgbClr val="CFE7F5"/>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4D4D4D"/>
                  </a:solidFill>
                  <a:latin typeface="Arial" pitchFamily="18"/>
                  <a:ea typeface="ＭＳ Ｐゴシック" pitchFamily="2"/>
                  <a:cs typeface="ＭＳ Ｐゴシック" pitchFamily="2"/>
                </a:rPr>
                <a:t>IoT</a:t>
              </a:r>
            </a:p>
          </p:txBody>
        </p:sp>
        <p:sp>
          <p:nvSpPr>
            <p:cNvPr id="12" name="Rectangle 11"/>
            <p:cNvSpPr/>
            <p:nvPr/>
          </p:nvSpPr>
          <p:spPr>
            <a:xfrm>
              <a:off x="211320" y="3479760"/>
              <a:ext cx="936000" cy="720000"/>
            </a:xfrm>
            <a:prstGeom prst="rect">
              <a:avLst/>
            </a:prstGeom>
            <a:solidFill>
              <a:srgbClr val="FFCC99"/>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4D4D4D"/>
                  </a:solidFill>
                  <a:latin typeface="Arial" pitchFamily="18"/>
                  <a:ea typeface="ＭＳ Ｐゴシック" pitchFamily="2"/>
                  <a:cs typeface="ＭＳ Ｐゴシック" pitchFamily="2"/>
                </a:rPr>
                <a:t>mobile</a:t>
              </a:r>
            </a:p>
          </p:txBody>
        </p:sp>
        <p:sp>
          <p:nvSpPr>
            <p:cNvPr id="13" name="Rectangle 12"/>
            <p:cNvSpPr/>
            <p:nvPr/>
          </p:nvSpPr>
          <p:spPr>
            <a:xfrm>
              <a:off x="211320" y="4343760"/>
              <a:ext cx="936000" cy="720000"/>
            </a:xfrm>
            <a:prstGeom prst="rect">
              <a:avLst/>
            </a:prstGeom>
            <a:solidFill>
              <a:srgbClr val="FFCCFF"/>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4D4D4D"/>
                  </a:solidFill>
                  <a:latin typeface="Arial" pitchFamily="18"/>
                  <a:ea typeface="ＭＳ Ｐゴシック" pitchFamily="2"/>
                  <a:cs typeface="ＭＳ Ｐゴシック" pitchFamily="2"/>
                </a:rPr>
                <a:t>browser</a:t>
              </a:r>
            </a:p>
          </p:txBody>
        </p:sp>
        <p:grpSp>
          <p:nvGrpSpPr>
            <p:cNvPr id="14" name="Group 13"/>
            <p:cNvGrpSpPr/>
            <p:nvPr/>
          </p:nvGrpSpPr>
          <p:grpSpPr>
            <a:xfrm>
              <a:off x="1645920" y="3363840"/>
              <a:ext cx="972000" cy="1002958"/>
              <a:chOff x="1645920" y="3363840"/>
              <a:chExt cx="972000" cy="1002958"/>
            </a:xfrm>
          </p:grpSpPr>
          <p:sp>
            <p:nvSpPr>
              <p:cNvPr id="15" name="Rectangle 14"/>
              <p:cNvSpPr/>
              <p:nvPr/>
            </p:nvSpPr>
            <p:spPr>
              <a:xfrm>
                <a:off x="1645920" y="3363840"/>
                <a:ext cx="972000" cy="950400"/>
              </a:xfrm>
              <a:prstGeom prst="rect">
                <a:avLst/>
              </a:prstGeom>
              <a:solidFill>
                <a:srgbClr val="CCFFCC"/>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500" b="0" i="1" u="none" strike="noStrike" baseline="0">
                    <a:ln>
                      <a:noFill/>
                    </a:ln>
                    <a:solidFill>
                      <a:srgbClr val="4D4D4D"/>
                    </a:solidFill>
                    <a:latin typeface="Arial" pitchFamily="18"/>
                    <a:ea typeface="ＭＳ Ｐゴシック" pitchFamily="2"/>
                    <a:cs typeface="ＭＳ Ｐゴシック" pitchFamily="2"/>
                  </a:rPr>
                  <a:t>API</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500" b="0" i="1" u="none" strike="noStrike" baseline="0">
                    <a:ln>
                      <a:noFill/>
                    </a:ln>
                    <a:solidFill>
                      <a:srgbClr val="4D4D4D"/>
                    </a:solidFill>
                    <a:latin typeface="Arial" pitchFamily="18"/>
                    <a:ea typeface="ＭＳ Ｐゴシック" pitchFamily="2"/>
                    <a:cs typeface="ＭＳ Ｐゴシック" pitchFamily="2"/>
                  </a:rPr>
                  <a:t>Gateway</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500" b="0" i="1" u="none" strike="noStrike" baseline="0">
                  <a:ln>
                    <a:noFill/>
                  </a:ln>
                  <a:solidFill>
                    <a:srgbClr val="4D4D4D"/>
                  </a:solidFill>
                  <a:latin typeface="Arial" pitchFamily="18"/>
                  <a:ea typeface="ＭＳ Ｐゴシック" pitchFamily="2"/>
                  <a:cs typeface="ＭＳ Ｐゴシック" pitchFamily="2"/>
                </a:endParaRPr>
              </a:p>
            </p:txBody>
          </p:sp>
          <p:pic>
            <p:nvPicPr>
              <p:cNvPr id="16" name=""/>
              <p:cNvPicPr>
                <a:picLocks noChangeAspect="1"/>
              </p:cNvPicPr>
              <p:nvPr/>
            </p:nvPicPr>
            <p:blipFill>
              <a:blip r:embed="rId6">
                <a:lum/>
                <a:alphaModFix/>
              </a:blip>
              <a:srcRect/>
              <a:stretch>
                <a:fillRect/>
              </a:stretch>
            </p:blipFill>
            <p:spPr>
              <a:xfrm>
                <a:off x="1879919" y="3862799"/>
                <a:ext cx="503999" cy="503999"/>
              </a:xfrm>
              <a:prstGeom prst="rect">
                <a:avLst/>
              </a:prstGeom>
              <a:noFill/>
              <a:ln>
                <a:noFill/>
              </a:ln>
            </p:spPr>
          </p:pic>
        </p:grpSp>
        <p:grpSp>
          <p:nvGrpSpPr>
            <p:cNvPr id="17" name="Group 16"/>
            <p:cNvGrpSpPr/>
            <p:nvPr/>
          </p:nvGrpSpPr>
          <p:grpSpPr>
            <a:xfrm>
              <a:off x="2743199" y="1371599"/>
              <a:ext cx="1063440" cy="1002960"/>
              <a:chOff x="2743199" y="1371599"/>
              <a:chExt cx="1063440" cy="1002960"/>
            </a:xfrm>
          </p:grpSpPr>
          <p:sp>
            <p:nvSpPr>
              <p:cNvPr id="18" name="Rectangle 17"/>
              <p:cNvSpPr/>
              <p:nvPr/>
            </p:nvSpPr>
            <p:spPr>
              <a:xfrm>
                <a:off x="2743199" y="1371599"/>
                <a:ext cx="1063440" cy="950400"/>
              </a:xfrm>
              <a:prstGeom prst="rect">
                <a:avLst/>
              </a:prstGeom>
              <a:solidFill>
                <a:srgbClr val="CCFFCC"/>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500" b="0" i="1" u="none" strike="noStrike" baseline="0">
                    <a:ln>
                      <a:noFill/>
                    </a:ln>
                    <a:solidFill>
                      <a:srgbClr val="4D4D4D"/>
                    </a:solidFill>
                    <a:latin typeface="Arial" pitchFamily="18"/>
                    <a:ea typeface="ＭＳ Ｐゴシック" pitchFamily="2"/>
                    <a:cs typeface="ＭＳ Ｐゴシック" pitchFamily="2"/>
                  </a:rPr>
                  <a:t>Breaker</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500" b="0" i="1" u="none" strike="noStrike" baseline="0">
                    <a:ln>
                      <a:noFill/>
                    </a:ln>
                    <a:solidFill>
                      <a:srgbClr val="4D4D4D"/>
                    </a:solidFill>
                    <a:latin typeface="Arial" pitchFamily="18"/>
                    <a:ea typeface="ＭＳ Ｐゴシック" pitchFamily="2"/>
                    <a:cs typeface="ＭＳ Ｐゴシック" pitchFamily="2"/>
                  </a:rPr>
                  <a:t>Dashboard</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500" b="0" i="1" u="none" strike="noStrike" baseline="0">
                  <a:ln>
                    <a:noFill/>
                  </a:ln>
                  <a:solidFill>
                    <a:srgbClr val="4D4D4D"/>
                  </a:solidFill>
                  <a:latin typeface="Arial" pitchFamily="18"/>
                  <a:ea typeface="ＭＳ Ｐゴシック" pitchFamily="2"/>
                  <a:cs typeface="ＭＳ Ｐゴシック" pitchFamily="2"/>
                </a:endParaRPr>
              </a:p>
            </p:txBody>
          </p:sp>
          <p:pic>
            <p:nvPicPr>
              <p:cNvPr id="19" name=""/>
              <p:cNvPicPr>
                <a:picLocks noChangeAspect="1"/>
              </p:cNvPicPr>
              <p:nvPr/>
            </p:nvPicPr>
            <p:blipFill>
              <a:blip r:embed="rId6">
                <a:lum/>
                <a:alphaModFix/>
              </a:blip>
              <a:srcRect/>
              <a:stretch>
                <a:fillRect/>
              </a:stretch>
            </p:blipFill>
            <p:spPr>
              <a:xfrm>
                <a:off x="2999160" y="1870560"/>
                <a:ext cx="551520" cy="503999"/>
              </a:xfrm>
              <a:prstGeom prst="rect">
                <a:avLst/>
              </a:prstGeom>
              <a:noFill/>
              <a:ln>
                <a:noFill/>
              </a:ln>
            </p:spPr>
          </p:pic>
        </p:grpSp>
        <p:grpSp>
          <p:nvGrpSpPr>
            <p:cNvPr id="20" name="Group 19"/>
            <p:cNvGrpSpPr/>
            <p:nvPr/>
          </p:nvGrpSpPr>
          <p:grpSpPr>
            <a:xfrm>
              <a:off x="2743199" y="4611600"/>
              <a:ext cx="1063440" cy="1002959"/>
              <a:chOff x="2743199" y="4611600"/>
              <a:chExt cx="1063440" cy="1002959"/>
            </a:xfrm>
          </p:grpSpPr>
          <p:sp>
            <p:nvSpPr>
              <p:cNvPr id="21" name="Rectangle 20"/>
              <p:cNvSpPr/>
              <p:nvPr/>
            </p:nvSpPr>
            <p:spPr>
              <a:xfrm>
                <a:off x="2743199" y="4611600"/>
                <a:ext cx="1063440" cy="950400"/>
              </a:xfrm>
              <a:prstGeom prst="rect">
                <a:avLst/>
              </a:prstGeom>
              <a:solidFill>
                <a:srgbClr val="CCFFCC"/>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500" b="0" i="1" u="none" strike="noStrike" baseline="0">
                    <a:ln>
                      <a:noFill/>
                    </a:ln>
                    <a:solidFill>
                      <a:srgbClr val="4D4D4D"/>
                    </a:solidFill>
                    <a:latin typeface="Arial" pitchFamily="18"/>
                    <a:ea typeface="ＭＳ Ｐゴシック" pitchFamily="2"/>
                    <a:cs typeface="ＭＳ Ｐゴシック" pitchFamily="2"/>
                  </a:rPr>
                  <a:t>Config</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500" b="0" i="1" u="none" strike="noStrike" baseline="0">
                    <a:ln>
                      <a:noFill/>
                    </a:ln>
                    <a:solidFill>
                      <a:srgbClr val="4D4D4D"/>
                    </a:solidFill>
                    <a:latin typeface="Arial" pitchFamily="18"/>
                    <a:ea typeface="ＭＳ Ｐゴシック" pitchFamily="2"/>
                    <a:cs typeface="ＭＳ Ｐゴシック" pitchFamily="2"/>
                  </a:rPr>
                  <a:t>Dashboard</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500" b="0" i="1" u="none" strike="noStrike" baseline="0">
                  <a:ln>
                    <a:noFill/>
                  </a:ln>
                  <a:solidFill>
                    <a:srgbClr val="4D4D4D"/>
                  </a:solidFill>
                  <a:latin typeface="Arial" pitchFamily="18"/>
                  <a:ea typeface="ＭＳ Ｐゴシック" pitchFamily="2"/>
                  <a:cs typeface="ＭＳ Ｐゴシック" pitchFamily="2"/>
                </a:endParaRPr>
              </a:p>
            </p:txBody>
          </p:sp>
          <p:pic>
            <p:nvPicPr>
              <p:cNvPr id="22" name=""/>
              <p:cNvPicPr>
                <a:picLocks noChangeAspect="1"/>
              </p:cNvPicPr>
              <p:nvPr/>
            </p:nvPicPr>
            <p:blipFill>
              <a:blip r:embed="rId6">
                <a:lum/>
                <a:alphaModFix/>
              </a:blip>
              <a:srcRect/>
              <a:stretch>
                <a:fillRect/>
              </a:stretch>
            </p:blipFill>
            <p:spPr>
              <a:xfrm>
                <a:off x="2999160" y="5110560"/>
                <a:ext cx="551520" cy="503999"/>
              </a:xfrm>
              <a:prstGeom prst="rect">
                <a:avLst/>
              </a:prstGeom>
              <a:noFill/>
              <a:ln>
                <a:noFill/>
              </a:ln>
            </p:spPr>
          </p:pic>
        </p:grpSp>
        <p:grpSp>
          <p:nvGrpSpPr>
            <p:cNvPr id="23" name="Group 22"/>
            <p:cNvGrpSpPr/>
            <p:nvPr/>
          </p:nvGrpSpPr>
          <p:grpSpPr>
            <a:xfrm>
              <a:off x="5852160" y="1380239"/>
              <a:ext cx="1063440" cy="1002960"/>
              <a:chOff x="5852160" y="1380239"/>
              <a:chExt cx="1063440" cy="1002960"/>
            </a:xfrm>
          </p:grpSpPr>
          <p:sp>
            <p:nvSpPr>
              <p:cNvPr id="24" name="Rectangle 23"/>
              <p:cNvSpPr/>
              <p:nvPr/>
            </p:nvSpPr>
            <p:spPr>
              <a:xfrm>
                <a:off x="5852160" y="1380239"/>
                <a:ext cx="1063440" cy="950400"/>
              </a:xfrm>
              <a:prstGeom prst="rect">
                <a:avLst/>
              </a:prstGeom>
              <a:solidFill>
                <a:srgbClr val="CCFFCC"/>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Arial" pitchFamily="18"/>
                    <a:ea typeface="ＭＳ Ｐゴシック" pitchFamily="2"/>
                    <a:cs typeface="ＭＳ Ｐゴシック" pitchFamily="2"/>
                  </a:rPr>
                  <a:t>Discovery</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Arial" pitchFamily="18"/>
                    <a:ea typeface="ＭＳ Ｐゴシック" pitchFamily="2"/>
                    <a:cs typeface="ＭＳ Ｐゴシック" pitchFamily="2"/>
                  </a:rPr>
                  <a:t>Service</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1" u="none" strike="noStrike" baseline="0">
                  <a:ln>
                    <a:noFill/>
                  </a:ln>
                  <a:solidFill>
                    <a:srgbClr val="4D4D4D"/>
                  </a:solidFill>
                  <a:latin typeface="Arial" pitchFamily="18"/>
                  <a:ea typeface="ＭＳ Ｐゴシック" pitchFamily="2"/>
                  <a:cs typeface="ＭＳ Ｐゴシック" pitchFamily="2"/>
                </a:endParaRPr>
              </a:p>
            </p:txBody>
          </p:sp>
          <p:pic>
            <p:nvPicPr>
              <p:cNvPr id="25" name=""/>
              <p:cNvPicPr>
                <a:picLocks noChangeAspect="1"/>
              </p:cNvPicPr>
              <p:nvPr/>
            </p:nvPicPr>
            <p:blipFill>
              <a:blip r:embed="rId6">
                <a:lum/>
                <a:alphaModFix/>
              </a:blip>
              <a:srcRect/>
              <a:stretch>
                <a:fillRect/>
              </a:stretch>
            </p:blipFill>
            <p:spPr>
              <a:xfrm>
                <a:off x="6108120" y="1879200"/>
                <a:ext cx="551520" cy="503999"/>
              </a:xfrm>
              <a:prstGeom prst="rect">
                <a:avLst/>
              </a:prstGeom>
              <a:noFill/>
              <a:ln>
                <a:noFill/>
              </a:ln>
            </p:spPr>
          </p:pic>
        </p:grpSp>
        <p:grpSp>
          <p:nvGrpSpPr>
            <p:cNvPr id="26" name="Group 25"/>
            <p:cNvGrpSpPr/>
            <p:nvPr/>
          </p:nvGrpSpPr>
          <p:grpSpPr>
            <a:xfrm>
              <a:off x="5852160" y="4666320"/>
              <a:ext cx="1063440" cy="1002959"/>
              <a:chOff x="5852160" y="4666320"/>
              <a:chExt cx="1063440" cy="1002959"/>
            </a:xfrm>
          </p:grpSpPr>
          <p:sp>
            <p:nvSpPr>
              <p:cNvPr id="27" name="Rectangle 26"/>
              <p:cNvSpPr/>
              <p:nvPr/>
            </p:nvSpPr>
            <p:spPr>
              <a:xfrm>
                <a:off x="5852160" y="4666320"/>
                <a:ext cx="1063440" cy="950400"/>
              </a:xfrm>
              <a:prstGeom prst="rect">
                <a:avLst/>
              </a:prstGeom>
              <a:solidFill>
                <a:srgbClr val="CCFFCC"/>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500" b="0" i="1" u="none" strike="noStrike" baseline="0">
                    <a:ln>
                      <a:noFill/>
                    </a:ln>
                    <a:solidFill>
                      <a:srgbClr val="4D4D4D"/>
                    </a:solidFill>
                    <a:latin typeface="Arial" pitchFamily="18"/>
                    <a:ea typeface="ＭＳ Ｐゴシック" pitchFamily="2"/>
                    <a:cs typeface="ＭＳ Ｐゴシック" pitchFamily="2"/>
                  </a:rPr>
                  <a:t>Distributed</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500" b="0" i="1" u="none" strike="noStrike" baseline="0">
                    <a:ln>
                      <a:noFill/>
                    </a:ln>
                    <a:solidFill>
                      <a:srgbClr val="4D4D4D"/>
                    </a:solidFill>
                    <a:latin typeface="Arial" pitchFamily="18"/>
                    <a:ea typeface="ＭＳ Ｐゴシック" pitchFamily="2"/>
                    <a:cs typeface="ＭＳ Ｐゴシック" pitchFamily="2"/>
                  </a:rPr>
                  <a:t>Tracing</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500" b="0" i="1" u="none" strike="noStrike" baseline="0">
                  <a:ln>
                    <a:noFill/>
                  </a:ln>
                  <a:solidFill>
                    <a:srgbClr val="4D4D4D"/>
                  </a:solidFill>
                  <a:latin typeface="Arial" pitchFamily="18"/>
                  <a:ea typeface="ＭＳ Ｐゴシック" pitchFamily="2"/>
                  <a:cs typeface="ＭＳ Ｐゴシック" pitchFamily="2"/>
                </a:endParaRPr>
              </a:p>
            </p:txBody>
          </p:sp>
          <p:pic>
            <p:nvPicPr>
              <p:cNvPr id="28" name=""/>
              <p:cNvPicPr>
                <a:picLocks noChangeAspect="1"/>
              </p:cNvPicPr>
              <p:nvPr/>
            </p:nvPicPr>
            <p:blipFill>
              <a:blip r:embed="rId6">
                <a:lum/>
                <a:alphaModFix/>
              </a:blip>
              <a:srcRect/>
              <a:stretch>
                <a:fillRect/>
              </a:stretch>
            </p:blipFill>
            <p:spPr>
              <a:xfrm>
                <a:off x="6108120" y="5165280"/>
                <a:ext cx="551520" cy="503999"/>
              </a:xfrm>
              <a:prstGeom prst="rect">
                <a:avLst/>
              </a:prstGeom>
              <a:noFill/>
              <a:ln>
                <a:noFill/>
              </a:ln>
            </p:spPr>
          </p:pic>
        </p:grpSp>
        <p:sp>
          <p:nvSpPr>
            <p:cNvPr id="29" name="TextBox 28"/>
            <p:cNvSpPr txBox="1"/>
            <p:nvPr/>
          </p:nvSpPr>
          <p:spPr>
            <a:xfrm>
              <a:off x="4235040" y="1937880"/>
              <a:ext cx="1346400" cy="252000"/>
            </a:xfrm>
            <a:prstGeom prst="rect">
              <a:avLst/>
            </a:prstGeom>
            <a:solidFill>
              <a:srgbClr val="FFFFFF"/>
            </a:solidFill>
            <a:ln>
              <a:noFill/>
            </a:ln>
          </p:spPr>
          <p:txBody>
            <a:bodyPr vert="horz" wrap="none" lIns="90000" tIns="10800" rIns="90000" bIns="108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500" b="0" i="0" u="none" strike="noStrike" baseline="0">
                  <a:ln>
                    <a:noFill/>
                  </a:ln>
                  <a:solidFill>
                    <a:srgbClr val="4D4D4D"/>
                  </a:solidFill>
                  <a:latin typeface="Arial" pitchFamily="18"/>
                  <a:ea typeface="ＭＳ Ｐゴシック" pitchFamily="2"/>
                  <a:cs typeface="ＭＳ Ｐゴシック" pitchFamily="2"/>
                </a:rPr>
                <a:t>microservices</a:t>
              </a:r>
            </a:p>
          </p:txBody>
        </p:sp>
        <p:sp>
          <p:nvSpPr>
            <p:cNvPr id="30" name="TextBox 29"/>
            <p:cNvSpPr txBox="1"/>
            <p:nvPr/>
          </p:nvSpPr>
          <p:spPr>
            <a:xfrm>
              <a:off x="4235040" y="3126239"/>
              <a:ext cx="1346400" cy="252000"/>
            </a:xfrm>
            <a:prstGeom prst="rect">
              <a:avLst/>
            </a:prstGeom>
            <a:solidFill>
              <a:srgbClr val="FFFFFF"/>
            </a:solidFill>
            <a:ln>
              <a:noFill/>
            </a:ln>
          </p:spPr>
          <p:txBody>
            <a:bodyPr vert="horz" wrap="none" lIns="90000" tIns="10800" rIns="90000" bIns="10800" anchor="ctr" anchorCtr="1"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500" b="0" i="0" u="none" strike="noStrike" baseline="0">
                  <a:ln>
                    <a:noFill/>
                  </a:ln>
                  <a:solidFill>
                    <a:srgbClr val="4D4D4D"/>
                  </a:solidFill>
                  <a:latin typeface="Arial" pitchFamily="18"/>
                  <a:ea typeface="ＭＳ Ｐゴシック" pitchFamily="2"/>
                  <a:cs typeface="ＭＳ Ｐゴシック" pitchFamily="2"/>
                </a:rPr>
                <a:t>microservices</a:t>
              </a:r>
            </a:p>
          </p:txBody>
        </p:sp>
        <p:sp>
          <p:nvSpPr>
            <p:cNvPr id="31" name="TextBox 30"/>
            <p:cNvSpPr txBox="1"/>
            <p:nvPr/>
          </p:nvSpPr>
          <p:spPr>
            <a:xfrm>
              <a:off x="4235040" y="4386600"/>
              <a:ext cx="1344960" cy="318600"/>
            </a:xfrm>
            <a:prstGeom prst="rect">
              <a:avLst/>
            </a:prstGeom>
            <a:solidFill>
              <a:srgbClr val="FFFFFF"/>
            </a:solid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500" b="0" i="0" u="none" strike="noStrike" baseline="0">
                  <a:ln>
                    <a:noFill/>
                  </a:ln>
                  <a:solidFill>
                    <a:srgbClr val="4D4D4D"/>
                  </a:solidFill>
                  <a:latin typeface="Arial" pitchFamily="18"/>
                  <a:ea typeface="ＭＳ Ｐゴシック" pitchFamily="2"/>
                  <a:cs typeface="ＭＳ Ｐゴシック" pitchFamily="2"/>
                </a:rPr>
                <a:t>microservices</a:t>
              </a:r>
            </a:p>
          </p:txBody>
        </p:sp>
      </p:grpSp>
      <p:grpSp>
        <p:nvGrpSpPr>
          <p:cNvPr id="32" name="Group 31"/>
          <p:cNvGrpSpPr/>
          <p:nvPr/>
        </p:nvGrpSpPr>
        <p:grpSpPr>
          <a:xfrm>
            <a:off x="5326560" y="1289880"/>
            <a:ext cx="3245760" cy="3654000"/>
            <a:chOff x="5326560" y="1289880"/>
            <a:chExt cx="3245760" cy="3654000"/>
          </a:xfrm>
        </p:grpSpPr>
        <p:sp>
          <p:nvSpPr>
            <p:cNvPr id="33" name="TextBox 32"/>
            <p:cNvSpPr txBox="1"/>
            <p:nvPr/>
          </p:nvSpPr>
          <p:spPr>
            <a:xfrm>
              <a:off x="5326560" y="3536280"/>
              <a:ext cx="342720" cy="456119"/>
            </a:xfrm>
            <a:prstGeom prst="rect">
              <a:avLst/>
            </a:prstGeom>
            <a:noFill/>
            <a:ln>
              <a:noFill/>
            </a:ln>
          </p:spPr>
          <p:txBody>
            <a:bodyPr vert="horz" wrap="none" lIns="90000" tIns="45000" rIns="90000" bIns="45000"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1" i="1" u="none" strike="noStrike" baseline="0">
                  <a:ln>
                    <a:noFill/>
                  </a:ln>
                  <a:solidFill>
                    <a:srgbClr val="C5000B"/>
                  </a:solidFill>
                  <a:latin typeface="Arial" pitchFamily="18"/>
                  <a:ea typeface="ＭＳ Ｐゴシック" pitchFamily="2"/>
                  <a:cs typeface="ＭＳ Ｐゴシック" pitchFamily="2"/>
                </a:rPr>
                <a:t>*</a:t>
              </a:r>
            </a:p>
          </p:txBody>
        </p:sp>
        <p:sp>
          <p:nvSpPr>
            <p:cNvPr id="34" name="Straight Connector 33"/>
            <p:cNvSpPr/>
            <p:nvPr/>
          </p:nvSpPr>
          <p:spPr>
            <a:xfrm flipH="1">
              <a:off x="5669279" y="2383560"/>
              <a:ext cx="1828801" cy="1280160"/>
            </a:xfrm>
            <a:prstGeom prst="line">
              <a:avLst/>
            </a:prstGeom>
            <a:noFill/>
            <a:ln w="0">
              <a:solidFill>
                <a:srgbClr val="C5000B"/>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5" name="Straight Connector 34"/>
            <p:cNvSpPr/>
            <p:nvPr/>
          </p:nvSpPr>
          <p:spPr>
            <a:xfrm flipH="1">
              <a:off x="5577840" y="2383560"/>
              <a:ext cx="1920240" cy="2560320"/>
            </a:xfrm>
            <a:prstGeom prst="line">
              <a:avLst/>
            </a:prstGeom>
            <a:noFill/>
            <a:ln w="0">
              <a:solidFill>
                <a:srgbClr val="C5000B"/>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6" name="TextBox 35"/>
            <p:cNvSpPr txBox="1"/>
            <p:nvPr/>
          </p:nvSpPr>
          <p:spPr>
            <a:xfrm>
              <a:off x="7223760" y="2166120"/>
              <a:ext cx="1348560" cy="455760"/>
            </a:xfrm>
            <a:prstGeom prst="rect">
              <a:avLst/>
            </a:prstGeom>
            <a:noFill/>
            <a:ln>
              <a:noFill/>
            </a:ln>
          </p:spPr>
          <p:txBody>
            <a:bodyPr vert="horz" wrap="none" lIns="90000" tIns="45000" rIns="90000" bIns="45000"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C5000B"/>
                  </a:solidFill>
                  <a:latin typeface="Arial" pitchFamily="18"/>
                  <a:ea typeface="ＭＳ Ｐゴシック" pitchFamily="2"/>
                  <a:cs typeface="ＭＳ Ｐゴシック" pitchFamily="2"/>
                </a:rPr>
                <a:t>Ribbon</a:t>
              </a:r>
            </a:p>
          </p:txBody>
        </p:sp>
        <p:sp>
          <p:nvSpPr>
            <p:cNvPr id="37" name="TextBox 36"/>
            <p:cNvSpPr txBox="1"/>
            <p:nvPr/>
          </p:nvSpPr>
          <p:spPr>
            <a:xfrm>
              <a:off x="5326560" y="2312280"/>
              <a:ext cx="342720" cy="456119"/>
            </a:xfrm>
            <a:prstGeom prst="rect">
              <a:avLst/>
            </a:prstGeom>
            <a:noFill/>
            <a:ln>
              <a:noFill/>
            </a:ln>
          </p:spPr>
          <p:txBody>
            <a:bodyPr vert="horz" wrap="none" lIns="90000" tIns="45000" rIns="90000" bIns="45000"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1" i="1" u="none" strike="noStrike" baseline="0">
                  <a:ln>
                    <a:noFill/>
                  </a:ln>
                  <a:solidFill>
                    <a:srgbClr val="C5000B"/>
                  </a:solidFill>
                  <a:latin typeface="Arial" pitchFamily="18"/>
                  <a:ea typeface="ＭＳ Ｐゴシック" pitchFamily="2"/>
                  <a:cs typeface="ＭＳ Ｐゴシック" pitchFamily="2"/>
                </a:rPr>
                <a:t>*</a:t>
              </a:r>
            </a:p>
          </p:txBody>
        </p:sp>
        <p:sp>
          <p:nvSpPr>
            <p:cNvPr id="38" name="Straight Connector 37"/>
            <p:cNvSpPr/>
            <p:nvPr/>
          </p:nvSpPr>
          <p:spPr>
            <a:xfrm flipH="1">
              <a:off x="5669279" y="2383560"/>
              <a:ext cx="1828801" cy="91440"/>
            </a:xfrm>
            <a:prstGeom prst="line">
              <a:avLst/>
            </a:prstGeom>
            <a:noFill/>
            <a:ln w="0">
              <a:solidFill>
                <a:srgbClr val="C5000B"/>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9" name="TextBox 38"/>
            <p:cNvSpPr txBox="1"/>
            <p:nvPr/>
          </p:nvSpPr>
          <p:spPr>
            <a:xfrm>
              <a:off x="6569279" y="1289880"/>
              <a:ext cx="1275120" cy="456119"/>
            </a:xfrm>
            <a:prstGeom prst="rect">
              <a:avLst/>
            </a:prstGeom>
            <a:noFill/>
            <a:ln>
              <a:noFill/>
            </a:ln>
          </p:spPr>
          <p:txBody>
            <a:bodyPr vert="horz" wrap="none" lIns="90000" tIns="45000" rIns="90000" bIns="45000"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1" i="1" u="none" strike="noStrike" baseline="0">
                  <a:ln>
                    <a:noFill/>
                  </a:ln>
                  <a:solidFill>
                    <a:srgbClr val="C5000B"/>
                  </a:solidFill>
                  <a:latin typeface="Arial" pitchFamily="18"/>
                  <a:ea typeface="ＭＳ Ｐゴシック" pitchFamily="2"/>
                  <a:cs typeface="ＭＳ Ｐゴシック" pitchFamily="2"/>
                </a:rPr>
                <a:t>*</a:t>
              </a:r>
              <a:r>
                <a:rPr lang="en-US" sz="1800" b="1" i="1" u="none" strike="noStrike" baseline="0">
                  <a:ln>
                    <a:noFill/>
                  </a:ln>
                  <a:solidFill>
                    <a:srgbClr val="C5000B"/>
                  </a:solidFill>
                  <a:latin typeface="Arial" pitchFamily="18"/>
                  <a:ea typeface="ＭＳ Ｐゴシック" pitchFamily="2"/>
                  <a:cs typeface="ＭＳ Ｐゴシック" pitchFamily="2"/>
                </a:rPr>
                <a:t>  </a:t>
              </a:r>
              <a:r>
                <a:rPr lang="en-US" sz="1800" b="0" i="1" u="none" strike="noStrike" baseline="0">
                  <a:ln>
                    <a:noFill/>
                  </a:ln>
                  <a:solidFill>
                    <a:srgbClr val="C5000B"/>
                  </a:solidFill>
                  <a:latin typeface="Arial" pitchFamily="18"/>
                  <a:ea typeface="ＭＳ Ｐゴシック" pitchFamily="2"/>
                  <a:cs typeface="ＭＳ Ｐゴシック" pitchFamily="2"/>
                </a:rPr>
                <a:t>Eureka</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Spring Cloud Usage Examples</a:t>
            </a:r>
          </a:p>
        </p:txBody>
      </p:sp>
      <p:sp>
        <p:nvSpPr>
          <p:cNvPr id="3" name="Text Placeholder 2"/>
          <p:cNvSpPr txBox="1">
            <a:spLocks noGrp="1"/>
          </p:cNvSpPr>
          <p:nvPr>
            <p:ph type="body" idx="4294967295"/>
          </p:nvPr>
        </p:nvSpPr>
        <p:spPr>
          <a:xfrm>
            <a:off x="457200" y="1600200"/>
            <a:ext cx="8229600" cy="452592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There are </a:t>
            </a:r>
            <a:r>
              <a:rPr lang="en-US" i="1">
                <a:latin typeface="" pitchFamily="16"/>
              </a:rPr>
              <a:t>many</a:t>
            </a:r>
            <a:r>
              <a:rPr lang="en-US">
                <a:latin typeface="" pitchFamily="16"/>
              </a:rPr>
              <a:t> use-cases supported by Spring Cloud</a:t>
            </a:r>
          </a:p>
          <a:p>
            <a:pPr lvl="1"/>
            <a:r>
              <a:rPr lang="en-US">
                <a:latin typeface="" pitchFamily="16"/>
              </a:rPr>
              <a:t>Cloud Integration, Dynamic Reconfiguration, Service Discovery,  Security, Data Ingestion, Cluster Recovery</a:t>
            </a:r>
          </a:p>
          <a:p>
            <a:pPr lvl="0">
              <a:spcBef>
                <a:spcPts val="1162"/>
              </a:spcBef>
            </a:pPr>
            <a:r>
              <a:rPr lang="en-US">
                <a:latin typeface="" pitchFamily="16"/>
              </a:rPr>
              <a:t>Today we concentrate on </a:t>
            </a:r>
            <a:r>
              <a:rPr lang="en-US" i="1">
                <a:latin typeface="" pitchFamily="16"/>
              </a:rPr>
              <a:t>microservices</a:t>
            </a:r>
            <a:r>
              <a:rPr lang="en-US">
                <a:latin typeface="" pitchFamily="16"/>
              </a:rPr>
              <a:t> support</a:t>
            </a:r>
          </a:p>
          <a:p>
            <a:pPr lvl="1"/>
            <a:r>
              <a:rPr lang="en-US" b="1">
                <a:latin typeface="" pitchFamily="16"/>
              </a:rPr>
              <a:t>Service Discovery</a:t>
            </a:r>
          </a:p>
          <a:p>
            <a:pPr lvl="2"/>
            <a:r>
              <a:rPr lang="en-US">
                <a:latin typeface="" pitchFamily="16"/>
              </a:rPr>
              <a:t>How do the services find each other?</a:t>
            </a:r>
          </a:p>
          <a:p>
            <a:pPr lvl="1"/>
            <a:r>
              <a:rPr lang="en-US" b="1">
                <a:latin typeface="" pitchFamily="16"/>
              </a:rPr>
              <a:t>Client-side Load Balancing</a:t>
            </a:r>
          </a:p>
          <a:p>
            <a:pPr lvl="2"/>
            <a:r>
              <a:rPr lang="en-US">
                <a:latin typeface="" pitchFamily="16"/>
              </a:rPr>
              <a:t>Each service typically deployed as multiple instances</a:t>
            </a:r>
          </a:p>
          <a:p>
            <a:pPr lvl="3"/>
            <a:r>
              <a:rPr lang="en-US">
                <a:latin typeface="" pitchFamily="16"/>
              </a:rPr>
              <a:t> For fault-tolerance and load-sharing</a:t>
            </a:r>
          </a:p>
          <a:p>
            <a:pPr lvl="2"/>
            <a:r>
              <a:rPr lang="en-US">
                <a:latin typeface="" pitchFamily="16"/>
              </a:rPr>
              <a:t>How do we decide which service </a:t>
            </a:r>
            <a:r>
              <a:rPr lang="en-US" i="1">
                <a:latin typeface="" pitchFamily="16"/>
              </a:rPr>
              <a:t>instance</a:t>
            </a:r>
            <a:r>
              <a:rPr lang="en-US">
                <a:latin typeface="" pitchFamily="16"/>
              </a:rPr>
              <a:t> to use?</a:t>
            </a:r>
          </a:p>
        </p:txBody>
      </p:sp>
      <p:pic>
        <p:nvPicPr>
          <p:cNvPr id="4" name=""/>
          <p:cNvPicPr>
            <a:picLocks noChangeAspect="1"/>
          </p:cNvPicPr>
          <p:nvPr/>
        </p:nvPicPr>
        <p:blipFill>
          <a:blip r:embed="rId3">
            <a:lum/>
            <a:alphaModFix/>
          </a:blip>
          <a:srcRect/>
          <a:stretch>
            <a:fillRect/>
          </a:stretch>
        </p:blipFill>
        <p:spPr>
          <a:xfrm>
            <a:off x="6977880" y="221400"/>
            <a:ext cx="1800000" cy="10584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name="page19">
    <p:spTree>
      <p:nvGrpSpPr>
        <p:cNvPr id="1" name=""/>
        <p:cNvGrpSpPr/>
        <p:nvPr/>
      </p:nvGrpSpPr>
      <p:grpSpPr>
        <a:xfrm>
          <a:off x="0" y="0"/>
          <a:ext cx="0" cy="0"/>
          <a:chOff x="0" y="0"/>
          <a:chExt cx="0" cy="0"/>
        </a:xfrm>
      </p:grpSpPr>
      <p:pic>
        <p:nvPicPr>
          <p:cNvPr id="2" name=""/>
          <p:cNvPicPr>
            <a:picLocks noChangeAspect="1"/>
          </p:cNvPicPr>
          <p:nvPr/>
        </p:nvPicPr>
        <p:blipFill>
          <a:blip r:embed="rId3">
            <a:lum/>
            <a:alphaModFix/>
          </a:blip>
          <a:srcRect/>
          <a:stretch>
            <a:fillRect/>
          </a:stretch>
        </p:blipFill>
        <p:spPr>
          <a:xfrm>
            <a:off x="2784240" y="5688720"/>
            <a:ext cx="957600" cy="540000"/>
          </a:xfrm>
          <a:prstGeom prst="rect">
            <a:avLst/>
          </a:prstGeom>
          <a:noFill/>
          <a:ln>
            <a:noFill/>
          </a:ln>
        </p:spPr>
      </p:pic>
      <p:sp>
        <p:nvSpPr>
          <p:cNvPr id="3" name="Rectangle 2"/>
          <p:cNvSpPr/>
          <p:nvPr/>
        </p:nvSpPr>
        <p:spPr>
          <a:xfrm>
            <a:off x="5667839" y="3148559"/>
            <a:ext cx="1685880" cy="1099080"/>
          </a:xfrm>
          <a:prstGeom prst="rect">
            <a:avLst/>
          </a:prstGeom>
          <a:solidFill>
            <a:srgbClr val="4B1F6F"/>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FFFFFF"/>
                </a:solidFill>
                <a:latin typeface="Arial" pitchFamily="18"/>
                <a:ea typeface="ＭＳ Ｐゴシック" pitchFamily="2"/>
                <a:cs typeface="ＭＳ Ｐゴシック" pitchFamily="2"/>
              </a:rPr>
              <a:t>Cart</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FFFFFF"/>
                </a:solidFill>
                <a:latin typeface="Arial" pitchFamily="18"/>
                <a:ea typeface="ＭＳ Ｐゴシック" pitchFamily="2"/>
                <a:cs typeface="ＭＳ Ｐゴシック" pitchFamily="2"/>
              </a:rPr>
              <a:t>Service</a:t>
            </a:r>
          </a:p>
        </p:txBody>
      </p:sp>
      <p:sp>
        <p:nvSpPr>
          <p:cNvPr id="4" name="Rectangle 3"/>
          <p:cNvSpPr/>
          <p:nvPr/>
        </p:nvSpPr>
        <p:spPr>
          <a:xfrm>
            <a:off x="1971360" y="3200400"/>
            <a:ext cx="1686239" cy="1098719"/>
          </a:xfrm>
          <a:prstGeom prst="rect">
            <a:avLst/>
          </a:prstGeom>
          <a:solidFill>
            <a:srgbClr val="007CA2"/>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FFFFFF"/>
                </a:solidFill>
                <a:latin typeface="Arial" pitchFamily="18"/>
                <a:ea typeface="ＭＳ Ｐゴシック" pitchFamily="2"/>
                <a:cs typeface="ＭＳ Ｐゴシック" pitchFamily="2"/>
              </a:rPr>
              <a:t>Product</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FFFFFF"/>
                </a:solidFill>
                <a:latin typeface="Arial" pitchFamily="18"/>
                <a:ea typeface="ＭＳ Ｐゴシック" pitchFamily="2"/>
                <a:cs typeface="ＭＳ Ｐゴシック" pitchFamily="2"/>
              </a:rPr>
              <a:t>Catalog</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FFFFFF"/>
                </a:solidFill>
                <a:latin typeface="Arial" pitchFamily="18"/>
                <a:ea typeface="ＭＳ Ｐゴシック" pitchFamily="2"/>
                <a:cs typeface="ＭＳ Ｐゴシック" pitchFamily="2"/>
              </a:rPr>
              <a:t>Service</a:t>
            </a:r>
          </a:p>
        </p:txBody>
      </p:sp>
      <p:sp>
        <p:nvSpPr>
          <p:cNvPr id="5" name="Rectangle 4"/>
          <p:cNvSpPr/>
          <p:nvPr/>
        </p:nvSpPr>
        <p:spPr>
          <a:xfrm>
            <a:off x="5595480" y="3220200"/>
            <a:ext cx="1685880" cy="1099080"/>
          </a:xfrm>
          <a:prstGeom prst="rect">
            <a:avLst/>
          </a:prstGeom>
          <a:solidFill>
            <a:srgbClr val="4B1F6F"/>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FFFFFF"/>
                </a:solidFill>
                <a:latin typeface="Arial" pitchFamily="18"/>
                <a:ea typeface="ＭＳ Ｐゴシック" pitchFamily="2"/>
                <a:cs typeface="ＭＳ Ｐゴシック" pitchFamily="2"/>
              </a:rPr>
              <a:t>Cart</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FFFFFF"/>
                </a:solidFill>
                <a:latin typeface="Arial" pitchFamily="18"/>
                <a:ea typeface="ＭＳ Ｐゴシック" pitchFamily="2"/>
                <a:cs typeface="ＭＳ Ｐゴシック" pitchFamily="2"/>
              </a:rPr>
              <a:t>Service</a:t>
            </a:r>
          </a:p>
        </p:txBody>
      </p:sp>
      <p:sp>
        <p:nvSpPr>
          <p:cNvPr id="6" name="Freeform 5"/>
          <p:cNvSpPr/>
          <p:nvPr/>
        </p:nvSpPr>
        <p:spPr>
          <a:xfrm>
            <a:off x="2011680" y="4754879"/>
            <a:ext cx="1371599" cy="107172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AEBF2F"/>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1" u="none" strike="noStrike" baseline="0">
                <a:ln>
                  <a:noFill/>
                </a:ln>
                <a:solidFill>
                  <a:srgbClr val="4D4D4D"/>
                </a:solidFill>
                <a:latin typeface="Arial" pitchFamily="18"/>
                <a:ea typeface="ＭＳ Ｐゴシック" pitchFamily="2"/>
                <a:cs typeface="ＭＳ Ｐゴシック" pitchFamily="2"/>
              </a:rPr>
              <a:t>Order</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1" u="none" strike="noStrike" baseline="0">
                <a:ln>
                  <a:noFill/>
                </a:ln>
                <a:solidFill>
                  <a:srgbClr val="4D4D4D"/>
                </a:solidFill>
                <a:latin typeface="Arial" pitchFamily="18"/>
                <a:ea typeface="ＭＳ Ｐゴシック" pitchFamily="2"/>
                <a:cs typeface="ＭＳ Ｐゴシック" pitchFamily="2"/>
              </a:rPr>
              <a:t>DB</a:t>
            </a:r>
          </a:p>
        </p:txBody>
      </p:sp>
      <p:sp>
        <p:nvSpPr>
          <p:cNvPr id="7" name="Freeform 6"/>
          <p:cNvSpPr/>
          <p:nvPr/>
        </p:nvSpPr>
        <p:spPr>
          <a:xfrm>
            <a:off x="5760720" y="4755240"/>
            <a:ext cx="1188719" cy="107172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AEBF2F"/>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1" u="none" strike="noStrike" baseline="0">
                <a:ln>
                  <a:noFill/>
                </a:ln>
                <a:solidFill>
                  <a:srgbClr val="4D4D4D"/>
                </a:solidFill>
                <a:latin typeface="Arial" pitchFamily="18"/>
                <a:ea typeface="ＭＳ Ｐゴシック" pitchFamily="2"/>
                <a:cs typeface="ＭＳ Ｐゴシック" pitchFamily="2"/>
              </a:rPr>
              <a:t>Cart</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1" u="none" strike="noStrike" baseline="0">
                <a:ln>
                  <a:noFill/>
                </a:ln>
                <a:solidFill>
                  <a:srgbClr val="4D4D4D"/>
                </a:solidFill>
                <a:latin typeface="Arial" pitchFamily="18"/>
                <a:ea typeface="ＭＳ Ｐゴシック" pitchFamily="2"/>
                <a:cs typeface="ＭＳ Ｐゴシック" pitchFamily="2"/>
              </a:rPr>
              <a:t>DB</a:t>
            </a:r>
          </a:p>
        </p:txBody>
      </p:sp>
      <p:sp>
        <p:nvSpPr>
          <p:cNvPr id="8" name="Straight Connector 7"/>
          <p:cNvSpPr/>
          <p:nvPr/>
        </p:nvSpPr>
        <p:spPr>
          <a:xfrm>
            <a:off x="2699640" y="4390920"/>
            <a:ext cx="0" cy="363959"/>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9" name="Straight Connector 8"/>
          <p:cNvSpPr/>
          <p:nvPr/>
        </p:nvSpPr>
        <p:spPr>
          <a:xfrm>
            <a:off x="6365880" y="4390920"/>
            <a:ext cx="0" cy="363959"/>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0" name="Rectangle 9"/>
          <p:cNvSpPr/>
          <p:nvPr/>
        </p:nvSpPr>
        <p:spPr>
          <a:xfrm>
            <a:off x="5523120" y="3291839"/>
            <a:ext cx="1685880" cy="1099080"/>
          </a:xfrm>
          <a:prstGeom prst="rect">
            <a:avLst/>
          </a:prstGeom>
          <a:solidFill>
            <a:srgbClr val="4B1F6F"/>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FFFFFF"/>
                </a:solidFill>
                <a:latin typeface="Arial" pitchFamily="18"/>
                <a:ea typeface="ＭＳ Ｐゴシック" pitchFamily="2"/>
                <a:cs typeface="ＭＳ Ｐゴシック" pitchFamily="2"/>
              </a:rPr>
              <a:t>Cart</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FFFFFF"/>
                </a:solidFill>
                <a:latin typeface="Arial" pitchFamily="18"/>
                <a:ea typeface="ＭＳ Ｐゴシック" pitchFamily="2"/>
                <a:cs typeface="ＭＳ Ｐゴシック" pitchFamily="2"/>
              </a:rPr>
              <a:t>Service</a:t>
            </a:r>
          </a:p>
        </p:txBody>
      </p:sp>
      <p:sp>
        <p:nvSpPr>
          <p:cNvPr id="11" name="Title 10"/>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Why We Need Service Discovery – 1</a:t>
            </a:r>
          </a:p>
        </p:txBody>
      </p:sp>
      <p:sp>
        <p:nvSpPr>
          <p:cNvPr id="12" name="Text Placeholder 11"/>
          <p:cNvSpPr txBox="1">
            <a:spLocks noGrp="1"/>
          </p:cNvSpPr>
          <p:nvPr>
            <p:ph type="body" idx="4294967295"/>
          </p:nvPr>
        </p:nvSpPr>
        <p:spPr>
          <a:xfrm>
            <a:off x="457200" y="1475280"/>
            <a:ext cx="8229600" cy="122148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Various protocols may be used</a:t>
            </a:r>
          </a:p>
          <a:p>
            <a:pPr lvl="1"/>
            <a:r>
              <a:rPr lang="en-US" sz="2000">
                <a:latin typeface="" pitchFamily="16"/>
              </a:rPr>
              <a:t>But how do the two services find each other?</a:t>
            </a:r>
          </a:p>
          <a:p>
            <a:pPr lvl="1"/>
            <a:r>
              <a:rPr lang="en-US" sz="2000">
                <a:latin typeface="" pitchFamily="16"/>
              </a:rPr>
              <a:t>What happens if we run multiple instances?</a:t>
            </a:r>
          </a:p>
        </p:txBody>
      </p:sp>
      <p:pic>
        <p:nvPicPr>
          <p:cNvPr id="13" name=""/>
          <p:cNvPicPr>
            <a:picLocks noChangeAspect="1"/>
          </p:cNvPicPr>
          <p:nvPr/>
        </p:nvPicPr>
        <p:blipFill>
          <a:blip r:embed="rId4">
            <a:lum/>
            <a:alphaModFix/>
          </a:blip>
          <a:srcRect/>
          <a:stretch>
            <a:fillRect/>
          </a:stretch>
        </p:blipFill>
        <p:spPr>
          <a:xfrm>
            <a:off x="5905079" y="5814000"/>
            <a:ext cx="900000" cy="370800"/>
          </a:xfrm>
          <a:prstGeom prst="rect">
            <a:avLst/>
          </a:prstGeom>
          <a:noFill/>
          <a:ln>
            <a:noFill/>
          </a:ln>
        </p:spPr>
      </p:pic>
      <p:sp>
        <p:nvSpPr>
          <p:cNvPr id="14" name="Straight Connector 13"/>
          <p:cNvSpPr/>
          <p:nvPr/>
        </p:nvSpPr>
        <p:spPr>
          <a:xfrm>
            <a:off x="3533400" y="3684959"/>
            <a:ext cx="1980360" cy="0"/>
          </a:xfrm>
          <a:prstGeom prst="line">
            <a:avLst/>
          </a:prstGeom>
          <a:noFill/>
          <a:ln w="18000">
            <a:solidFill>
              <a:srgbClr val="000000"/>
            </a:solidFill>
            <a:prstDash val="solid"/>
            <a:tailEnd type="arrow"/>
          </a:ln>
        </p:spPr>
        <p:txBody>
          <a:bodyPr vert="horz" wrap="none" lIns="99000" tIns="54000" rIns="99000" bIns="54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5" name="Straight Connector 14"/>
          <p:cNvSpPr/>
          <p:nvPr/>
        </p:nvSpPr>
        <p:spPr>
          <a:xfrm flipH="1">
            <a:off x="3542759" y="3909600"/>
            <a:ext cx="1961641" cy="0"/>
          </a:xfrm>
          <a:prstGeom prst="line">
            <a:avLst/>
          </a:prstGeom>
          <a:noFill/>
          <a:ln w="18000">
            <a:solidFill>
              <a:srgbClr val="000000"/>
            </a:solidFill>
            <a:prstDash val="solid"/>
            <a:tailEnd type="arrow"/>
          </a:ln>
        </p:spPr>
        <p:txBody>
          <a:bodyPr vert="horz" wrap="none" lIns="99000" tIns="54000" rIns="99000" bIns="54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6" name="TextBox 15"/>
          <p:cNvSpPr txBox="1"/>
          <p:nvPr/>
        </p:nvSpPr>
        <p:spPr>
          <a:xfrm>
            <a:off x="3567240" y="3236400"/>
            <a:ext cx="1984680" cy="448560"/>
          </a:xfrm>
          <a:prstGeom prst="rect">
            <a:avLst/>
          </a:prstGeom>
          <a:noFill/>
          <a:ln>
            <a:noFill/>
          </a:ln>
        </p:spPr>
        <p:txBody>
          <a:bodyPr vert="horz" lIns="90000" tIns="46800" rIns="90000" bIns="46800" anchor="ctr" anchorCtr="1" compatLnSpc="1"/>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lgn="ctr">
              <a:buNone/>
            </a:pPr>
            <a:r>
              <a:rPr lang="en-US" sz="2000" i="1">
                <a:latin typeface="Arial" pitchFamily="34"/>
                <a:ea typeface="Arial" pitchFamily="34"/>
                <a:cs typeface="Arial" pitchFamily="34"/>
              </a:rPr>
              <a:t>REST request</a:t>
            </a:r>
          </a:p>
        </p:txBody>
      </p:sp>
      <p:sp>
        <p:nvSpPr>
          <p:cNvPr id="17" name="TextBox 16"/>
          <p:cNvSpPr txBox="1"/>
          <p:nvPr/>
        </p:nvSpPr>
        <p:spPr>
          <a:xfrm>
            <a:off x="3854879" y="3858840"/>
            <a:ext cx="1337400" cy="460080"/>
          </a:xfrm>
          <a:prstGeom prst="rect">
            <a:avLst/>
          </a:prstGeom>
          <a:noFill/>
          <a:ln>
            <a:noFill/>
          </a:ln>
        </p:spPr>
        <p:txBody>
          <a:bodyPr vert="horz" lIns="90000" tIns="46800" rIns="90000" bIns="46800" anchor="ctr" anchorCtr="1" compatLnSpc="1"/>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lgn="ctr">
              <a:buNone/>
            </a:pPr>
            <a:r>
              <a:rPr lang="en-US" sz="2000" b="0" i="1" u="none" strike="noStrike" kern="1200" baseline="0">
                <a:ln>
                  <a:noFill/>
                </a:ln>
                <a:solidFill>
                  <a:srgbClr val="4D4D4D"/>
                </a:solidFill>
                <a:latin typeface="Arial" pitchFamily="34"/>
                <a:ea typeface="Arial" pitchFamily="34"/>
                <a:cs typeface="Arial" pitchFamily="34"/>
              </a:rPr>
              <a:t>JSON</a:t>
            </a:r>
          </a:p>
        </p:txBody>
      </p:sp>
      <p:sp>
        <p:nvSpPr>
          <p:cNvPr id="18" name="Rectangle 17"/>
          <p:cNvSpPr/>
          <p:nvPr/>
        </p:nvSpPr>
        <p:spPr>
          <a:xfrm>
            <a:off x="1856519" y="3291839"/>
            <a:ext cx="1686239" cy="1098719"/>
          </a:xfrm>
          <a:prstGeom prst="rect">
            <a:avLst/>
          </a:prstGeom>
          <a:solidFill>
            <a:srgbClr val="007CA2"/>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FFFFFF"/>
                </a:solidFill>
                <a:latin typeface="Arial" pitchFamily="18"/>
                <a:ea typeface="ＭＳ Ｐゴシック" pitchFamily="2"/>
                <a:cs typeface="ＭＳ Ｐゴシック" pitchFamily="2"/>
              </a:rPr>
              <a:t>Checkout</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FFFFFF"/>
                </a:solidFill>
                <a:latin typeface="Arial" pitchFamily="18"/>
                <a:ea typeface="ＭＳ Ｐゴシック" pitchFamily="2"/>
                <a:cs typeface="ＭＳ Ｐゴシック" pitchFamily="2"/>
              </a:rPr>
              <a:t>Service</a:t>
            </a:r>
          </a:p>
        </p:txBody>
      </p:sp>
      <p:sp>
        <p:nvSpPr>
          <p:cNvPr id="19" name="Freeform 18"/>
          <p:cNvSpPr/>
          <p:nvPr/>
        </p:nvSpPr>
        <p:spPr>
          <a:xfrm>
            <a:off x="6858000" y="1645920"/>
            <a:ext cx="2011680" cy="1005840"/>
          </a:xfrm>
          <a:custGeom>
            <a:avLst>
              <a:gd name="f0" fmla="val -997"/>
              <a:gd name="f1" fmla="val 31491"/>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FFFFCC"/>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Arial" pitchFamily="18"/>
                <a:ea typeface="ＭＳ Ｐゴシック" pitchFamily="2"/>
                <a:cs typeface="ＭＳ Ｐゴシック" pitchFamily="2"/>
              </a:rPr>
              <a:t>Multiple instances</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Arial" pitchFamily="18"/>
                <a:ea typeface="ＭＳ Ｐゴシック" pitchFamily="2"/>
                <a:cs typeface="ＭＳ Ｐゴシック" pitchFamily="2"/>
              </a:rPr>
              <a:t>for throughput</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Arial" pitchFamily="18"/>
                <a:ea typeface="ＭＳ Ｐゴシック" pitchFamily="2"/>
                <a:cs typeface="ＭＳ Ｐゴシック" pitchFamily="2"/>
              </a:rPr>
              <a:t>and resilience</a:t>
            </a:r>
          </a:p>
        </p:txBody>
      </p:sp>
      <p:sp>
        <p:nvSpPr>
          <p:cNvPr id="20" name="Freeform 19"/>
          <p:cNvSpPr/>
          <p:nvPr/>
        </p:nvSpPr>
        <p:spPr>
          <a:xfrm>
            <a:off x="182880" y="4480560"/>
            <a:ext cx="1280159" cy="1005840"/>
          </a:xfrm>
          <a:custGeom>
            <a:avLst>
              <a:gd name="f0" fmla="val 26202"/>
              <a:gd name="f1" fmla="val -12086"/>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FFFFCC"/>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Arial" pitchFamily="18"/>
                <a:ea typeface="ＭＳ Ｐゴシック" pitchFamily="2"/>
                <a:cs typeface="ＭＳ Ｐゴシック" pitchFamily="2"/>
              </a:rPr>
              <a:t>Need</a:t>
            </a:r>
            <a:br>
              <a:rPr lang="en-US" sz="1800" b="0" i="1" u="none" strike="noStrike" baseline="0">
                <a:ln>
                  <a:noFill/>
                </a:ln>
                <a:solidFill>
                  <a:srgbClr val="4D4D4D"/>
                </a:solidFill>
                <a:latin typeface="Arial" pitchFamily="18"/>
                <a:ea typeface="ＭＳ Ｐゴシック" pitchFamily="2"/>
                <a:cs typeface="ＭＳ Ｐゴシック" pitchFamily="2"/>
              </a:rPr>
            </a:br>
            <a:r>
              <a:rPr lang="en-US" sz="1800" b="1" i="1" u="none" strike="noStrike" baseline="0">
                <a:ln>
                  <a:noFill/>
                </a:ln>
                <a:solidFill>
                  <a:srgbClr val="4D4D4D"/>
                </a:solidFill>
                <a:latin typeface="Arial" pitchFamily="18"/>
                <a:ea typeface="ＭＳ Ｐゴシック" pitchFamily="2"/>
                <a:cs typeface="ＭＳ Ｐゴシック" pitchFamily="2"/>
              </a:rPr>
              <a:t>Service</a:t>
            </a:r>
            <a:br>
              <a:rPr lang="en-US" sz="1800" b="1" i="1" u="none" strike="noStrike" baseline="0">
                <a:ln>
                  <a:noFill/>
                </a:ln>
                <a:solidFill>
                  <a:srgbClr val="4D4D4D"/>
                </a:solidFill>
                <a:latin typeface="Arial" pitchFamily="18"/>
                <a:ea typeface="ＭＳ Ｐゴシック" pitchFamily="2"/>
                <a:cs typeface="ＭＳ Ｐゴシック" pitchFamily="2"/>
              </a:rPr>
            </a:br>
            <a:r>
              <a:rPr lang="en-US" sz="1800" b="1" i="1" u="none" strike="noStrike" baseline="0">
                <a:ln>
                  <a:noFill/>
                </a:ln>
                <a:solidFill>
                  <a:srgbClr val="4D4D4D"/>
                </a:solidFill>
                <a:latin typeface="Arial" pitchFamily="18"/>
                <a:ea typeface="ＭＳ Ｐゴシック" pitchFamily="2"/>
                <a:cs typeface="ＭＳ Ｐゴシック" pitchFamily="2"/>
              </a:rPr>
              <a:t>Discovery</a:t>
            </a:r>
          </a:p>
        </p:txBody>
      </p:sp>
      <p:sp>
        <p:nvSpPr>
          <p:cNvPr id="21" name="Freeform 20"/>
          <p:cNvSpPr/>
          <p:nvPr/>
        </p:nvSpPr>
        <p:spPr>
          <a:xfrm>
            <a:off x="3893040" y="5009760"/>
            <a:ext cx="1280159" cy="842400"/>
          </a:xfrm>
          <a:custGeom>
            <a:avLst>
              <a:gd name="f0" fmla="val 20567"/>
              <a:gd name="f1" fmla="val -24801"/>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FFFFCC"/>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Arial" pitchFamily="18"/>
                <a:ea typeface="ＭＳ Ｐゴシック" pitchFamily="2"/>
                <a:cs typeface="ＭＳ Ｐゴシック" pitchFamily="2"/>
              </a:rPr>
              <a:t>Which</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Arial" pitchFamily="18"/>
                <a:ea typeface="ＭＳ Ｐゴシック" pitchFamily="2"/>
                <a:cs typeface="ＭＳ Ｐゴシック" pitchFamily="2"/>
              </a:rPr>
              <a:t>Instance?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name="page2">
    <p:spTree>
      <p:nvGrpSpPr>
        <p:cNvPr id="1" name=""/>
        <p:cNvGrpSpPr/>
        <p:nvPr/>
      </p:nvGrpSpPr>
      <p:grpSpPr>
        <a:xfrm>
          <a:off x="0" y="0"/>
          <a:ext cx="0" cy="0"/>
          <a:chOff x="0" y="0"/>
          <a:chExt cx="0" cy="0"/>
        </a:xfrm>
      </p:grpSpPr>
      <p:pic>
        <p:nvPicPr>
          <p:cNvPr id="2" name=""/>
          <p:cNvPicPr>
            <a:picLocks noChangeAspect="1"/>
          </p:cNvPicPr>
          <p:nvPr/>
        </p:nvPicPr>
        <p:blipFill>
          <a:blip r:embed="rId3">
            <a:lum/>
            <a:alphaModFix/>
          </a:blip>
          <a:srcRect/>
          <a:stretch>
            <a:fillRect/>
          </a:stretch>
        </p:blipFill>
        <p:spPr>
          <a:xfrm>
            <a:off x="5943600" y="3931920"/>
            <a:ext cx="2761200" cy="2110680"/>
          </a:xfrm>
          <a:prstGeom prst="rect">
            <a:avLst/>
          </a:prstGeom>
          <a:noFill/>
          <a:ln>
            <a:noFill/>
          </a:ln>
        </p:spPr>
      </p:pic>
      <p:sp>
        <p:nvSpPr>
          <p:cNvPr id="3" name="Title 2"/>
          <p:cNvSpPr txBox="1">
            <a:spLocks noGrp="1"/>
          </p:cNvSpPr>
          <p:nvPr>
            <p:ph type="title" idx="4294967295"/>
          </p:nvPr>
        </p:nvSpPr>
        <p:spPr>
          <a:xfrm>
            <a:off x="457200" y="274320"/>
            <a:ext cx="8229600" cy="1143000"/>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Objectives</a:t>
            </a:r>
          </a:p>
        </p:txBody>
      </p:sp>
      <p:sp>
        <p:nvSpPr>
          <p:cNvPr id="4" name="Text Placeholder 3"/>
          <p:cNvSpPr txBox="1">
            <a:spLocks noGrp="1"/>
          </p:cNvSpPr>
          <p:nvPr>
            <p:ph type="body" idx="4294967295"/>
          </p:nvPr>
        </p:nvSpPr>
        <p:spPr>
          <a:xfrm>
            <a:off x="457200" y="1600200"/>
            <a:ext cx="8229600" cy="4525920"/>
          </a:xfrm>
        </p:spPr>
        <p:txBody>
          <a:bodyPr wrap="square">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5"/>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r>
              <a:rPr lang="en-US">
                <a:latin typeface="" pitchFamily="16"/>
              </a:rPr>
              <a:t>After completing this lesson, you should be able to:</a:t>
            </a:r>
          </a:p>
          <a:p>
            <a:pPr lvl="1"/>
            <a:r>
              <a:rPr lang="en-US" sz="2400">
                <a:latin typeface="" pitchFamily="16"/>
              </a:rPr>
              <a:t>Describe a Microservices Architecture and explain the </a:t>
            </a:r>
            <a:r>
              <a:rPr lang="en-US">
                <a:latin typeface="" pitchFamily="16"/>
              </a:rPr>
              <a:t>Pros and Cons</a:t>
            </a:r>
          </a:p>
          <a:p>
            <a:pPr lvl="1"/>
            <a:r>
              <a:rPr lang="en-US">
                <a:latin typeface="" pitchFamily="16"/>
              </a:rPr>
              <a:t>Explain the Challenges of Managing Microservices</a:t>
            </a:r>
          </a:p>
          <a:p>
            <a:pPr lvl="1"/>
            <a:r>
              <a:rPr lang="en-US">
                <a:latin typeface="" pitchFamily="16"/>
              </a:rPr>
              <a:t>Describe Spring's Support for Microservice Applications</a:t>
            </a:r>
          </a:p>
          <a:p>
            <a:pPr lvl="1"/>
            <a:r>
              <a:rPr lang="en-US">
                <a:latin typeface="" pitchFamily="16"/>
              </a:rPr>
              <a:t>Build a Simple Microservice System</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name="page20">
    <p:spTree>
      <p:nvGrpSpPr>
        <p:cNvPr id="1" name=""/>
        <p:cNvGrpSpPr/>
        <p:nvPr/>
      </p:nvGrpSpPr>
      <p:grpSpPr>
        <a:xfrm>
          <a:off x="0" y="0"/>
          <a:ext cx="0" cy="0"/>
          <a:chOff x="0" y="0"/>
          <a:chExt cx="0" cy="0"/>
        </a:xfrm>
      </p:grpSpPr>
      <p:sp>
        <p:nvSpPr>
          <p:cNvPr id="2" name="Rectangle 1"/>
          <p:cNvSpPr/>
          <p:nvPr/>
        </p:nvSpPr>
        <p:spPr>
          <a:xfrm>
            <a:off x="5811840" y="3364560"/>
            <a:ext cx="1685880" cy="1099080"/>
          </a:xfrm>
          <a:prstGeom prst="rect">
            <a:avLst/>
          </a:prstGeom>
          <a:solidFill>
            <a:srgbClr val="4B1F6F"/>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FFFFFF"/>
                </a:solidFill>
                <a:latin typeface="Arial" pitchFamily="18"/>
                <a:ea typeface="ＭＳ Ｐゴシック" pitchFamily="2"/>
                <a:cs typeface="ＭＳ Ｐゴシック" pitchFamily="2"/>
              </a:rPr>
              <a:t>Cart</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FFFFFF"/>
                </a:solidFill>
                <a:latin typeface="Arial" pitchFamily="18"/>
                <a:ea typeface="ＭＳ Ｐゴシック" pitchFamily="2"/>
                <a:cs typeface="ＭＳ Ｐゴシック" pitchFamily="2"/>
              </a:rPr>
              <a:t>Service</a:t>
            </a:r>
          </a:p>
        </p:txBody>
      </p:sp>
      <p:sp>
        <p:nvSpPr>
          <p:cNvPr id="3" name="Rectangle 2"/>
          <p:cNvSpPr/>
          <p:nvPr/>
        </p:nvSpPr>
        <p:spPr>
          <a:xfrm>
            <a:off x="2115360" y="3416400"/>
            <a:ext cx="1686239" cy="1098719"/>
          </a:xfrm>
          <a:prstGeom prst="rect">
            <a:avLst/>
          </a:prstGeom>
          <a:solidFill>
            <a:srgbClr val="007CA2"/>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FFFFFF"/>
                </a:solidFill>
                <a:latin typeface="Arial" pitchFamily="18"/>
                <a:ea typeface="ＭＳ Ｐゴシック" pitchFamily="2"/>
                <a:cs typeface="ＭＳ Ｐゴシック" pitchFamily="2"/>
              </a:rPr>
              <a:t>Product</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FFFFFF"/>
                </a:solidFill>
                <a:latin typeface="Arial" pitchFamily="18"/>
                <a:ea typeface="ＭＳ Ｐゴシック" pitchFamily="2"/>
                <a:cs typeface="ＭＳ Ｐゴシック" pitchFamily="2"/>
              </a:rPr>
              <a:t>Catalog</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FFFFFF"/>
                </a:solidFill>
                <a:latin typeface="Arial" pitchFamily="18"/>
                <a:ea typeface="ＭＳ Ｐゴシック" pitchFamily="2"/>
                <a:cs typeface="ＭＳ Ｐゴシック" pitchFamily="2"/>
              </a:rPr>
              <a:t>Service</a:t>
            </a:r>
          </a:p>
        </p:txBody>
      </p:sp>
      <p:sp>
        <p:nvSpPr>
          <p:cNvPr id="4" name="Rectangle 3"/>
          <p:cNvSpPr/>
          <p:nvPr/>
        </p:nvSpPr>
        <p:spPr>
          <a:xfrm>
            <a:off x="5739480" y="3436200"/>
            <a:ext cx="1685880" cy="1099080"/>
          </a:xfrm>
          <a:prstGeom prst="rect">
            <a:avLst/>
          </a:prstGeom>
          <a:solidFill>
            <a:srgbClr val="4B1F6F"/>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FFFFFF"/>
                </a:solidFill>
                <a:latin typeface="Arial" pitchFamily="18"/>
                <a:ea typeface="ＭＳ Ｐゴシック" pitchFamily="2"/>
                <a:cs typeface="ＭＳ Ｐゴシック" pitchFamily="2"/>
              </a:rPr>
              <a:t>Cart</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FFFFFF"/>
                </a:solidFill>
                <a:latin typeface="Arial" pitchFamily="18"/>
                <a:ea typeface="ＭＳ Ｐゴシック" pitchFamily="2"/>
                <a:cs typeface="ＭＳ Ｐゴシック" pitchFamily="2"/>
              </a:rPr>
              <a:t>Service</a:t>
            </a:r>
          </a:p>
        </p:txBody>
      </p:sp>
      <p:sp>
        <p:nvSpPr>
          <p:cNvPr id="5" name="Freeform 4"/>
          <p:cNvSpPr/>
          <p:nvPr/>
        </p:nvSpPr>
        <p:spPr>
          <a:xfrm>
            <a:off x="2155680" y="4970880"/>
            <a:ext cx="1371599" cy="107172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AEBF2F"/>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1" u="none" strike="noStrike" baseline="0">
                <a:ln>
                  <a:noFill/>
                </a:ln>
                <a:solidFill>
                  <a:srgbClr val="4D4D4D"/>
                </a:solidFill>
                <a:latin typeface="Arial" pitchFamily="18"/>
                <a:ea typeface="ＭＳ Ｐゴシック" pitchFamily="2"/>
                <a:cs typeface="ＭＳ Ｐゴシック" pitchFamily="2"/>
              </a:rPr>
              <a:t>Products</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1" u="none" strike="noStrike" baseline="0">
                <a:ln>
                  <a:noFill/>
                </a:ln>
                <a:solidFill>
                  <a:srgbClr val="4D4D4D"/>
                </a:solidFill>
                <a:latin typeface="Arial" pitchFamily="18"/>
                <a:ea typeface="ＭＳ Ｐゴシック" pitchFamily="2"/>
                <a:cs typeface="ＭＳ Ｐゴシック" pitchFamily="2"/>
              </a:rPr>
              <a:t>DB</a:t>
            </a:r>
          </a:p>
        </p:txBody>
      </p:sp>
      <p:sp>
        <p:nvSpPr>
          <p:cNvPr id="6" name="Freeform 5"/>
          <p:cNvSpPr/>
          <p:nvPr/>
        </p:nvSpPr>
        <p:spPr>
          <a:xfrm>
            <a:off x="5904719" y="4971240"/>
            <a:ext cx="1188719" cy="107172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AEBF2F"/>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1" u="none" strike="noStrike" baseline="0">
                <a:ln>
                  <a:noFill/>
                </a:ln>
                <a:solidFill>
                  <a:srgbClr val="4D4D4D"/>
                </a:solidFill>
                <a:latin typeface="Arial" pitchFamily="18"/>
                <a:ea typeface="ＭＳ Ｐゴシック" pitchFamily="2"/>
                <a:cs typeface="ＭＳ Ｐゴシック" pitchFamily="2"/>
              </a:rPr>
              <a:t>Cart</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1" u="none" strike="noStrike" baseline="0">
                <a:ln>
                  <a:noFill/>
                </a:ln>
                <a:solidFill>
                  <a:srgbClr val="4D4D4D"/>
                </a:solidFill>
                <a:latin typeface="Arial" pitchFamily="18"/>
                <a:ea typeface="ＭＳ Ｐゴシック" pitchFamily="2"/>
                <a:cs typeface="ＭＳ Ｐゴシック" pitchFamily="2"/>
              </a:rPr>
              <a:t>DB</a:t>
            </a:r>
          </a:p>
        </p:txBody>
      </p:sp>
      <p:sp>
        <p:nvSpPr>
          <p:cNvPr id="7" name="Straight Connector 6"/>
          <p:cNvSpPr/>
          <p:nvPr/>
        </p:nvSpPr>
        <p:spPr>
          <a:xfrm>
            <a:off x="2843640" y="4606920"/>
            <a:ext cx="0" cy="363960"/>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8" name="Straight Connector 7"/>
          <p:cNvSpPr/>
          <p:nvPr/>
        </p:nvSpPr>
        <p:spPr>
          <a:xfrm>
            <a:off x="6509879" y="4606920"/>
            <a:ext cx="0" cy="363960"/>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9" name="Rectangle 8"/>
          <p:cNvSpPr/>
          <p:nvPr/>
        </p:nvSpPr>
        <p:spPr>
          <a:xfrm>
            <a:off x="5667120" y="3507839"/>
            <a:ext cx="1685880" cy="1099080"/>
          </a:xfrm>
          <a:prstGeom prst="rect">
            <a:avLst/>
          </a:prstGeom>
          <a:solidFill>
            <a:srgbClr val="4B1F6F"/>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FFFFFF"/>
                </a:solidFill>
                <a:latin typeface="Arial" pitchFamily="18"/>
                <a:ea typeface="ＭＳ Ｐゴシック" pitchFamily="2"/>
                <a:cs typeface="ＭＳ Ｐゴシック" pitchFamily="2"/>
              </a:rPr>
              <a:t>Cart</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FFFFFF"/>
                </a:solidFill>
                <a:latin typeface="Arial" pitchFamily="18"/>
                <a:ea typeface="ＭＳ Ｐゴシック" pitchFamily="2"/>
                <a:cs typeface="ＭＳ Ｐゴシック" pitchFamily="2"/>
              </a:rPr>
              <a:t>Service</a:t>
            </a:r>
          </a:p>
        </p:txBody>
      </p:sp>
      <p:sp>
        <p:nvSpPr>
          <p:cNvPr id="10" name="Title 9"/>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Why We Need Service Discovery – 2</a:t>
            </a:r>
          </a:p>
        </p:txBody>
      </p:sp>
      <p:sp>
        <p:nvSpPr>
          <p:cNvPr id="11" name="Straight Connector 10"/>
          <p:cNvSpPr/>
          <p:nvPr/>
        </p:nvSpPr>
        <p:spPr>
          <a:xfrm>
            <a:off x="3677400" y="3900960"/>
            <a:ext cx="1980360" cy="0"/>
          </a:xfrm>
          <a:prstGeom prst="line">
            <a:avLst/>
          </a:prstGeom>
          <a:noFill/>
          <a:ln w="18000">
            <a:solidFill>
              <a:srgbClr val="000000"/>
            </a:solidFill>
            <a:prstDash val="solid"/>
            <a:tailEnd type="arrow"/>
          </a:ln>
        </p:spPr>
        <p:txBody>
          <a:bodyPr vert="horz" wrap="none" lIns="99000" tIns="54000" rIns="99000" bIns="54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2" name="Straight Connector 11"/>
          <p:cNvSpPr/>
          <p:nvPr/>
        </p:nvSpPr>
        <p:spPr>
          <a:xfrm flipH="1">
            <a:off x="3686759" y="4125600"/>
            <a:ext cx="1961641" cy="0"/>
          </a:xfrm>
          <a:prstGeom prst="line">
            <a:avLst/>
          </a:prstGeom>
          <a:noFill/>
          <a:ln w="18000">
            <a:solidFill>
              <a:srgbClr val="000000"/>
            </a:solidFill>
            <a:prstDash val="solid"/>
            <a:tailEnd type="arrow"/>
          </a:ln>
        </p:spPr>
        <p:txBody>
          <a:bodyPr vert="horz" wrap="none" lIns="99000" tIns="54000" rIns="99000" bIns="54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3" name="TextBox 12"/>
          <p:cNvSpPr txBox="1"/>
          <p:nvPr/>
        </p:nvSpPr>
        <p:spPr>
          <a:xfrm>
            <a:off x="3711240" y="3452400"/>
            <a:ext cx="1984680" cy="448560"/>
          </a:xfrm>
          <a:prstGeom prst="rect">
            <a:avLst/>
          </a:prstGeom>
          <a:noFill/>
          <a:ln>
            <a:noFill/>
          </a:ln>
        </p:spPr>
        <p:txBody>
          <a:bodyPr vert="horz" lIns="90000" tIns="46800" rIns="90000" bIns="46800" anchor="ctr" anchorCtr="1" compatLnSpc="1"/>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lgn="ctr">
              <a:buNone/>
            </a:pPr>
            <a:r>
              <a:rPr lang="en-US" sz="1800" b="0" i="1" u="none" strike="noStrike" kern="1200" baseline="0">
                <a:ln>
                  <a:noFill/>
                </a:ln>
                <a:solidFill>
                  <a:srgbClr val="4D4D4D"/>
                </a:solidFill>
                <a:latin typeface="Arial" pitchFamily="34"/>
                <a:ea typeface="Arial" pitchFamily="34"/>
                <a:cs typeface="Arial" pitchFamily="34"/>
              </a:rPr>
              <a:t>REST request</a:t>
            </a:r>
          </a:p>
        </p:txBody>
      </p:sp>
      <p:sp>
        <p:nvSpPr>
          <p:cNvPr id="14" name="TextBox 13"/>
          <p:cNvSpPr txBox="1"/>
          <p:nvPr/>
        </p:nvSpPr>
        <p:spPr>
          <a:xfrm>
            <a:off x="3998879" y="4074840"/>
            <a:ext cx="1337400" cy="460080"/>
          </a:xfrm>
          <a:prstGeom prst="rect">
            <a:avLst/>
          </a:prstGeom>
          <a:noFill/>
          <a:ln>
            <a:noFill/>
          </a:ln>
        </p:spPr>
        <p:txBody>
          <a:bodyPr vert="horz" lIns="90000" tIns="46800" rIns="90000" bIns="46800" anchor="ctr" anchorCtr="1" compatLnSpc="1"/>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lgn="ctr">
              <a:buNone/>
            </a:pPr>
            <a:r>
              <a:rPr lang="en-US" sz="2000" b="0" i="1" u="none" strike="noStrike" kern="1200" baseline="0">
                <a:ln>
                  <a:noFill/>
                </a:ln>
                <a:solidFill>
                  <a:srgbClr val="4D4D4D"/>
                </a:solidFill>
                <a:latin typeface="Arial" pitchFamily="34"/>
                <a:ea typeface="Arial" pitchFamily="34"/>
                <a:cs typeface="Arial" pitchFamily="34"/>
              </a:rPr>
              <a:t>JSON</a:t>
            </a:r>
          </a:p>
        </p:txBody>
      </p:sp>
      <p:sp>
        <p:nvSpPr>
          <p:cNvPr id="15" name="Rectangle 14"/>
          <p:cNvSpPr/>
          <p:nvPr/>
        </p:nvSpPr>
        <p:spPr>
          <a:xfrm>
            <a:off x="2000519" y="3507839"/>
            <a:ext cx="1686239" cy="1098719"/>
          </a:xfrm>
          <a:prstGeom prst="rect">
            <a:avLst/>
          </a:prstGeom>
          <a:solidFill>
            <a:srgbClr val="007CA2"/>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FFFFFF"/>
                </a:solidFill>
                <a:latin typeface="Arial" pitchFamily="18"/>
                <a:ea typeface="ＭＳ Ｐゴシック" pitchFamily="2"/>
                <a:cs typeface="ＭＳ Ｐゴシック" pitchFamily="2"/>
              </a:rPr>
              <a:t>Checkout</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FFFFFF"/>
                </a:solidFill>
                <a:latin typeface="Arial" pitchFamily="18"/>
                <a:ea typeface="ＭＳ Ｐゴシック" pitchFamily="2"/>
                <a:cs typeface="ＭＳ Ｐゴシック" pitchFamily="2"/>
              </a:rPr>
              <a:t>Service</a:t>
            </a:r>
          </a:p>
        </p:txBody>
      </p:sp>
      <p:sp>
        <p:nvSpPr>
          <p:cNvPr id="16" name="Freeform 15"/>
          <p:cNvSpPr/>
          <p:nvPr/>
        </p:nvSpPr>
        <p:spPr>
          <a:xfrm>
            <a:off x="3940200" y="1554840"/>
            <a:ext cx="2194560" cy="9144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FFCC"/>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Discovery</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Server(s)</a:t>
            </a:r>
          </a:p>
        </p:txBody>
      </p:sp>
      <p:sp>
        <p:nvSpPr>
          <p:cNvPr id="17" name="Freeform 16"/>
          <p:cNvSpPr/>
          <p:nvPr/>
        </p:nvSpPr>
        <p:spPr>
          <a:xfrm>
            <a:off x="3759839" y="1662479"/>
            <a:ext cx="2194560" cy="9144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FFCC"/>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Discovery</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Server(s)</a:t>
            </a:r>
          </a:p>
        </p:txBody>
      </p:sp>
      <p:sp>
        <p:nvSpPr>
          <p:cNvPr id="18" name="Straight Connector 17"/>
          <p:cNvSpPr/>
          <p:nvPr/>
        </p:nvSpPr>
        <p:spPr>
          <a:xfrm flipV="1">
            <a:off x="3216960" y="2576880"/>
            <a:ext cx="1097280" cy="784080"/>
          </a:xfrm>
          <a:prstGeom prst="line">
            <a:avLst/>
          </a:prstGeom>
          <a:noFill/>
          <a:ln w="0">
            <a:solidFill>
              <a:srgbClr val="000000"/>
            </a:solidFill>
            <a:custDash>
              <a:ds d="144567" sp="144567"/>
              <a:ds d="144567" sp="144567"/>
            </a:custDash>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9" name="TextBox 18"/>
          <p:cNvSpPr txBox="1"/>
          <p:nvPr/>
        </p:nvSpPr>
        <p:spPr>
          <a:xfrm>
            <a:off x="2449440" y="2939760"/>
            <a:ext cx="1177920" cy="374400"/>
          </a:xfrm>
          <a:prstGeom prst="rect">
            <a:avLst/>
          </a:prstGeom>
          <a:noFill/>
          <a:ln>
            <a:noFill/>
          </a:ln>
        </p:spPr>
        <p:txBody>
          <a:bodyPr vert="horz" wrap="none" lIns="90000" tIns="45000" rIns="90000" bIns="45000" anchor="ctr" anchorCtr="1"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7E0021"/>
                </a:solidFill>
                <a:latin typeface="Comic Sans MS" pitchFamily="66"/>
                <a:ea typeface="ＭＳ Ｐゴシック" pitchFamily="2"/>
                <a:cs typeface="ＭＳ Ｐゴシック" pitchFamily="2"/>
              </a:rPr>
              <a:t>consult</a:t>
            </a:r>
          </a:p>
        </p:txBody>
      </p:sp>
      <p:sp>
        <p:nvSpPr>
          <p:cNvPr id="20" name="Straight Connector 19"/>
          <p:cNvSpPr/>
          <p:nvPr/>
        </p:nvSpPr>
        <p:spPr>
          <a:xfrm flipH="1" flipV="1">
            <a:off x="5376960" y="2577240"/>
            <a:ext cx="1097279" cy="784080"/>
          </a:xfrm>
          <a:prstGeom prst="line">
            <a:avLst/>
          </a:prstGeom>
          <a:noFill/>
          <a:ln w="0">
            <a:solidFill>
              <a:srgbClr val="000000"/>
            </a:solidFill>
            <a:custDash>
              <a:ds d="144567" sp="144567"/>
              <a:ds d="144567" sp="144567"/>
            </a:custDash>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1" name="Straight Connector 20"/>
          <p:cNvSpPr/>
          <p:nvPr/>
        </p:nvSpPr>
        <p:spPr>
          <a:xfrm flipH="1">
            <a:off x="3432960" y="2649240"/>
            <a:ext cx="1097280" cy="784079"/>
          </a:xfrm>
          <a:prstGeom prst="line">
            <a:avLst/>
          </a:prstGeom>
          <a:noFill/>
          <a:ln w="0">
            <a:solidFill>
              <a:srgbClr val="000000"/>
            </a:solidFill>
            <a:custDash>
              <a:ds d="144567" sp="144567"/>
              <a:ds d="144567" sp="144567"/>
            </a:custDash>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2" name="TextBox 21"/>
          <p:cNvSpPr txBox="1"/>
          <p:nvPr/>
        </p:nvSpPr>
        <p:spPr>
          <a:xfrm>
            <a:off x="3821039" y="2757960"/>
            <a:ext cx="1169280" cy="639000"/>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7E0021"/>
                </a:solidFill>
                <a:latin typeface="Arial" pitchFamily="18"/>
                <a:ea typeface="ＭＳ Ｐゴシック" pitchFamily="2"/>
                <a:cs typeface="ＭＳ Ｐゴシック" pitchFamily="2"/>
              </a:rPr>
              <a:t>       Cart</a:t>
            </a:r>
            <a:br>
              <a:rPr lang="en-US" sz="1800" b="0" i="1" u="none" strike="noStrike" baseline="0">
                <a:ln>
                  <a:noFill/>
                </a:ln>
                <a:solidFill>
                  <a:srgbClr val="7E0021"/>
                </a:solidFill>
                <a:latin typeface="Arial" pitchFamily="18"/>
                <a:ea typeface="ＭＳ Ｐゴシック" pitchFamily="2"/>
                <a:cs typeface="ＭＳ Ｐゴシック" pitchFamily="2"/>
              </a:rPr>
            </a:br>
            <a:r>
              <a:rPr lang="en-US" sz="1800" b="0" i="1" u="none" strike="noStrike" baseline="0">
                <a:ln>
                  <a:noFill/>
                </a:ln>
                <a:solidFill>
                  <a:srgbClr val="7E0021"/>
                </a:solidFill>
                <a:latin typeface="Arial" pitchFamily="18"/>
                <a:ea typeface="ＭＳ Ｐゴシック" pitchFamily="2"/>
                <a:cs typeface="ＭＳ Ｐゴシック" pitchFamily="2"/>
              </a:rPr>
              <a:t> URL(s)</a:t>
            </a:r>
          </a:p>
        </p:txBody>
      </p:sp>
      <p:sp>
        <p:nvSpPr>
          <p:cNvPr id="23" name="Freeform 22"/>
          <p:cNvSpPr/>
          <p:nvPr/>
        </p:nvSpPr>
        <p:spPr>
          <a:xfrm>
            <a:off x="692640" y="1679039"/>
            <a:ext cx="1371599" cy="914400"/>
          </a:xfrm>
          <a:custGeom>
            <a:avLst>
              <a:gd name="f0" fmla="val 34550"/>
              <a:gd name="f1" fmla="val 23844"/>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FFFFCC"/>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Arial" pitchFamily="18"/>
                <a:ea typeface="ＭＳ Ｐゴシック" pitchFamily="2"/>
                <a:cs typeface="ＭＳ Ｐゴシック" pitchFamily="2"/>
              </a:rPr>
              <a:t>1. Register</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Arial" pitchFamily="18"/>
                <a:ea typeface="ＭＳ Ｐゴシック" pitchFamily="2"/>
                <a:cs typeface="ＭＳ Ｐゴシック" pitchFamily="2"/>
              </a:rPr>
              <a:t>Checkout</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Arial" pitchFamily="18"/>
                <a:ea typeface="ＭＳ Ｐゴシック" pitchFamily="2"/>
                <a:cs typeface="ＭＳ Ｐゴシック" pitchFamily="2"/>
              </a:rPr>
              <a:t>Service</a:t>
            </a:r>
          </a:p>
        </p:txBody>
      </p:sp>
      <p:sp>
        <p:nvSpPr>
          <p:cNvPr id="24" name="Freeform 23"/>
          <p:cNvSpPr/>
          <p:nvPr/>
        </p:nvSpPr>
        <p:spPr>
          <a:xfrm>
            <a:off x="418320" y="2776320"/>
            <a:ext cx="1280159" cy="822960"/>
          </a:xfrm>
          <a:custGeom>
            <a:avLst>
              <a:gd name="f0" fmla="val 37619"/>
              <a:gd name="f1" fmla="val 8613"/>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FFFFCC"/>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Arial" pitchFamily="18"/>
                <a:ea typeface="ＭＳ Ｐゴシック" pitchFamily="2"/>
                <a:cs typeface="ＭＳ Ｐゴシック" pitchFamily="2"/>
              </a:rPr>
              <a:t>3. Find Cart</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Arial" pitchFamily="18"/>
                <a:ea typeface="ＭＳ Ｐゴシック" pitchFamily="2"/>
                <a:cs typeface="ＭＳ Ｐゴシック" pitchFamily="2"/>
              </a:rPr>
              <a:t>Service</a:t>
            </a:r>
          </a:p>
        </p:txBody>
      </p:sp>
      <p:sp>
        <p:nvSpPr>
          <p:cNvPr id="25" name="Freeform 24"/>
          <p:cNvSpPr/>
          <p:nvPr/>
        </p:nvSpPr>
        <p:spPr>
          <a:xfrm>
            <a:off x="7074000" y="1515600"/>
            <a:ext cx="1371599" cy="914400"/>
          </a:xfrm>
          <a:custGeom>
            <a:avLst>
              <a:gd name="f0" fmla="val -5560"/>
              <a:gd name="f1" fmla="val 28213"/>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FFFFCC"/>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Arial" pitchFamily="18"/>
                <a:ea typeface="ＭＳ Ｐゴシック" pitchFamily="2"/>
                <a:cs typeface="ＭＳ Ｐゴシック" pitchFamily="2"/>
              </a:rPr>
              <a:t>2. Register</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Arial" pitchFamily="18"/>
                <a:ea typeface="ＭＳ Ｐゴシック" pitchFamily="2"/>
                <a:cs typeface="ＭＳ Ｐゴシック" pitchFamily="2"/>
              </a:rPr>
              <a:t>Cart</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Arial" pitchFamily="18"/>
                <a:ea typeface="ＭＳ Ｐゴシック" pitchFamily="2"/>
                <a:cs typeface="ＭＳ Ｐゴシック" pitchFamily="2"/>
              </a:rPr>
              <a:t>Service</a:t>
            </a:r>
          </a:p>
        </p:txBody>
      </p:sp>
      <p:sp>
        <p:nvSpPr>
          <p:cNvPr id="26" name="Freeform 25"/>
          <p:cNvSpPr/>
          <p:nvPr/>
        </p:nvSpPr>
        <p:spPr>
          <a:xfrm>
            <a:off x="4075920" y="5098320"/>
            <a:ext cx="1463039" cy="1005840"/>
          </a:xfrm>
          <a:custGeom>
            <a:avLst>
              <a:gd name="f0" fmla="val 860"/>
              <a:gd name="f1" fmla="val -19273"/>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FFFFCC"/>
          </a:solidFill>
          <a:ln w="0">
            <a:solidFill>
              <a:srgbClr val="80808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Arial" pitchFamily="18"/>
                <a:ea typeface="ＭＳ Ｐゴシック" pitchFamily="2"/>
                <a:cs typeface="ＭＳ Ｐゴシック" pitchFamily="2"/>
              </a:rPr>
              <a:t>4. Make a</a:t>
            </a:r>
            <a:br>
              <a:rPr lang="en-US" sz="1800" b="0" i="1" u="none" strike="noStrike" baseline="0">
                <a:ln>
                  <a:noFill/>
                </a:ln>
                <a:solidFill>
                  <a:srgbClr val="4D4D4D"/>
                </a:solidFill>
                <a:latin typeface="Arial" pitchFamily="18"/>
                <a:ea typeface="ＭＳ Ｐゴシック" pitchFamily="2"/>
                <a:cs typeface="ＭＳ Ｐゴシック" pitchFamily="2"/>
              </a:rPr>
            </a:br>
            <a:r>
              <a:rPr lang="en-US" sz="1800" b="0" i="1" u="none" strike="noStrike" baseline="0">
                <a:ln>
                  <a:noFill/>
                </a:ln>
                <a:solidFill>
                  <a:srgbClr val="4D4D4D"/>
                </a:solidFill>
                <a:latin typeface="Arial" pitchFamily="18"/>
                <a:ea typeface="ＭＳ Ｐゴシック" pitchFamily="2"/>
                <a:cs typeface="ＭＳ Ｐゴシック" pitchFamily="2"/>
              </a:rPr>
              <a:t>   request</a:t>
            </a:r>
          </a:p>
        </p:txBody>
      </p:sp>
      <p:sp>
        <p:nvSpPr>
          <p:cNvPr id="27" name="TextBox 26"/>
          <p:cNvSpPr txBox="1"/>
          <p:nvPr/>
        </p:nvSpPr>
        <p:spPr>
          <a:xfrm>
            <a:off x="2851200" y="2576160"/>
            <a:ext cx="1094400" cy="419040"/>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7E0021"/>
                </a:solidFill>
                <a:latin typeface="Comic Sans MS" pitchFamily="66"/>
                <a:ea typeface="ＭＳ Ｐゴシック" pitchFamily="2"/>
                <a:cs typeface="ＭＳ Ｐゴシック" pitchFamily="2"/>
              </a:rPr>
              <a:t>register</a:t>
            </a:r>
          </a:p>
        </p:txBody>
      </p:sp>
      <p:sp>
        <p:nvSpPr>
          <p:cNvPr id="28" name="TextBox 27"/>
          <p:cNvSpPr txBox="1"/>
          <p:nvPr/>
        </p:nvSpPr>
        <p:spPr>
          <a:xfrm>
            <a:off x="5979600" y="2687040"/>
            <a:ext cx="1094400" cy="419040"/>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7E0021"/>
                </a:solidFill>
                <a:latin typeface="Comic Sans MS" pitchFamily="66"/>
                <a:ea typeface="ＭＳ Ｐゴシック" pitchFamily="2"/>
                <a:cs typeface="ＭＳ Ｐゴシック" pitchFamily="2"/>
              </a:rPr>
              <a:t>register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Implementing Service Discovery</a:t>
            </a:r>
          </a:p>
        </p:txBody>
      </p:sp>
      <p:sp>
        <p:nvSpPr>
          <p:cNvPr id="3" name="Text Placeholder 2"/>
          <p:cNvSpPr txBox="1">
            <a:spLocks noGrp="1"/>
          </p:cNvSpPr>
          <p:nvPr>
            <p:ph type="body" idx="4294967295"/>
          </p:nvPr>
        </p:nvSpPr>
        <p:spPr>
          <a:xfrm>
            <a:off x="457200" y="1600200"/>
            <a:ext cx="8229600" cy="374940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Spring Cloud supports several</a:t>
            </a:r>
          </a:p>
          <a:p>
            <a:pPr lvl="1"/>
            <a:r>
              <a:rPr lang="en-US" i="1">
                <a:latin typeface="" pitchFamily="16"/>
              </a:rPr>
              <a:t>Netflix Eureka (and Ribbon)</a:t>
            </a:r>
          </a:p>
          <a:p>
            <a:pPr lvl="1"/>
            <a:r>
              <a:rPr lang="en-US">
                <a:latin typeface="" pitchFamily="16"/>
              </a:rPr>
              <a:t>HashiCorp Consul</a:t>
            </a:r>
          </a:p>
          <a:p>
            <a:pPr lvl="1"/>
            <a:r>
              <a:rPr lang="en-US">
                <a:latin typeface="" pitchFamily="16"/>
              </a:rPr>
              <a:t>Apache Zookeeper</a:t>
            </a:r>
          </a:p>
          <a:p>
            <a:pPr lvl="0"/>
            <a:r>
              <a:rPr lang="en-US">
                <a:latin typeface="" pitchFamily="16"/>
              </a:rPr>
              <a:t>Spring Cloud makes it easy</a:t>
            </a:r>
          </a:p>
          <a:p>
            <a:pPr lvl="1"/>
            <a:r>
              <a:rPr lang="en-US">
                <a:latin typeface="" pitchFamily="16"/>
              </a:rPr>
              <a:t>To utilize either of those servers</a:t>
            </a:r>
          </a:p>
          <a:p>
            <a:pPr lvl="1"/>
            <a:r>
              <a:rPr lang="en-US">
                <a:latin typeface="" pitchFamily="16"/>
              </a:rPr>
              <a:t>Hiding their internal complexity</a:t>
            </a:r>
          </a:p>
        </p:txBody>
      </p:sp>
      <p:pic>
        <p:nvPicPr>
          <p:cNvPr id="4" name=""/>
          <p:cNvPicPr>
            <a:picLocks noChangeAspect="1"/>
          </p:cNvPicPr>
          <p:nvPr/>
        </p:nvPicPr>
        <p:blipFill>
          <a:blip r:embed="rId3">
            <a:lum/>
            <a:alphaModFix/>
          </a:blip>
          <a:srcRect/>
          <a:stretch>
            <a:fillRect/>
          </a:stretch>
        </p:blipFill>
        <p:spPr>
          <a:xfrm>
            <a:off x="5526720" y="2676960"/>
            <a:ext cx="2520000" cy="442800"/>
          </a:xfrm>
          <a:prstGeom prst="rect">
            <a:avLst/>
          </a:prstGeom>
          <a:noFill/>
          <a:ln>
            <a:noFill/>
          </a:ln>
        </p:spPr>
      </p:pic>
      <p:pic>
        <p:nvPicPr>
          <p:cNvPr id="5" name=""/>
          <p:cNvPicPr>
            <a:picLocks noChangeAspect="1"/>
          </p:cNvPicPr>
          <p:nvPr/>
        </p:nvPicPr>
        <p:blipFill>
          <a:blip r:embed="rId4">
            <a:lum/>
            <a:alphaModFix/>
          </a:blip>
          <a:srcRect/>
          <a:stretch>
            <a:fillRect/>
          </a:stretch>
        </p:blipFill>
        <p:spPr>
          <a:xfrm>
            <a:off x="6476039" y="3225600"/>
            <a:ext cx="2393640" cy="523440"/>
          </a:xfrm>
          <a:prstGeom prst="rect">
            <a:avLst/>
          </a:prstGeom>
          <a:noFill/>
          <a:ln>
            <a:noFill/>
          </a:ln>
        </p:spPr>
      </p:pic>
      <p:grpSp>
        <p:nvGrpSpPr>
          <p:cNvPr id="6" name="Group 5"/>
          <p:cNvGrpSpPr/>
          <p:nvPr/>
        </p:nvGrpSpPr>
        <p:grpSpPr>
          <a:xfrm>
            <a:off x="739080" y="5401440"/>
            <a:ext cx="7947720" cy="639000"/>
            <a:chOff x="739080" y="5401440"/>
            <a:chExt cx="7947720" cy="639000"/>
          </a:xfrm>
        </p:grpSpPr>
        <p:sp>
          <p:nvSpPr>
            <p:cNvPr id="7" name="Freeform 6"/>
            <p:cNvSpPr/>
            <p:nvPr/>
          </p:nvSpPr>
          <p:spPr>
            <a:xfrm>
              <a:off x="822960" y="5468040"/>
              <a:ext cx="7863840" cy="50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w="0">
              <a:solidFill>
                <a:srgbClr val="0000FF"/>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8" name=""/>
            <p:cNvPicPr>
              <a:picLocks noChangeAspect="1"/>
            </p:cNvPicPr>
            <p:nvPr/>
          </p:nvPicPr>
          <p:blipFill>
            <a:blip r:embed="rId5">
              <a:lum/>
              <a:alphaModFix/>
            </a:blip>
            <a:srcRect/>
            <a:stretch>
              <a:fillRect/>
            </a:stretch>
          </p:blipFill>
          <p:spPr>
            <a:xfrm>
              <a:off x="970920" y="5542200"/>
              <a:ext cx="420120" cy="357480"/>
            </a:xfrm>
            <a:prstGeom prst="rect">
              <a:avLst/>
            </a:prstGeom>
            <a:noFill/>
            <a:ln>
              <a:noFill/>
            </a:ln>
          </p:spPr>
        </p:pic>
        <p:sp>
          <p:nvSpPr>
            <p:cNvPr id="9" name="TextBox 8"/>
            <p:cNvSpPr txBox="1"/>
            <p:nvPr/>
          </p:nvSpPr>
          <p:spPr>
            <a:xfrm>
              <a:off x="739080" y="5401440"/>
              <a:ext cx="7764840" cy="639000"/>
            </a:xfrm>
            <a:prstGeom prst="rect">
              <a:avLst/>
            </a:prstGeom>
            <a:noFill/>
            <a:ln>
              <a:noFill/>
            </a:ln>
          </p:spPr>
          <p:txBody>
            <a:bodyPr vert="horz" wrap="none" lIns="90000" tIns="45000" rIns="90000" bIns="45000" anchor="ctr" anchorCtr="0" compatLnSpc="1"/>
            <a:lstStyle/>
            <a:p>
              <a:pPr marL="720000" marR="0" lvl="0" indent="0" algn="l" rtl="0" hangingPunct="1">
                <a:lnSpc>
                  <a:spcPct val="100000"/>
                </a:lnSpc>
                <a:spcBef>
                  <a:spcPts val="0"/>
                </a:spcBef>
                <a:spcAft>
                  <a:spcPts val="0"/>
                </a:spcAft>
                <a:buNone/>
                <a:tabLst>
                  <a:tab pos="720000" algn="l"/>
                  <a:tab pos="1177200" algn="l"/>
                  <a:tab pos="1634400" algn="l"/>
                  <a:tab pos="2091599" algn="l"/>
                  <a:tab pos="2548800" algn="l"/>
                  <a:tab pos="3006000" algn="l"/>
                  <a:tab pos="3463199" algn="l"/>
                  <a:tab pos="3920400" algn="l"/>
                  <a:tab pos="4377600" algn="l"/>
                  <a:tab pos="4834800" algn="l"/>
                  <a:tab pos="5292000" algn="l"/>
                  <a:tab pos="5749200" algn="l"/>
                  <a:tab pos="6206399" algn="l"/>
                  <a:tab pos="6663600" algn="l"/>
                  <a:tab pos="7120799" algn="l"/>
                  <a:tab pos="7578000" algn="l"/>
                  <a:tab pos="8035200" algn="l"/>
                  <a:tab pos="8492400" algn="l"/>
                  <a:tab pos="8949600" algn="l"/>
                  <a:tab pos="9406800" algn="l"/>
                  <a:tab pos="9864000" algn="l"/>
                </a:tabLst>
              </a:pPr>
              <a:r>
                <a:rPr lang="en-US" sz="1800" b="0" i="0" u="none" strike="noStrike" baseline="0">
                  <a:ln>
                    <a:noFill/>
                  </a:ln>
                  <a:solidFill>
                    <a:srgbClr val="4D4D4D"/>
                  </a:solidFill>
                  <a:latin typeface="Arial" pitchFamily="34"/>
                  <a:ea typeface="Helvetica" pitchFamily="34"/>
                  <a:cs typeface="Helvetica" pitchFamily="34"/>
                </a:rPr>
                <a:t>See also: </a:t>
              </a:r>
              <a:r>
                <a:rPr lang="en-US" sz="1800" b="0" i="0" u="none" strike="noStrike" baseline="0">
                  <a:ln>
                    <a:noFill/>
                  </a:ln>
                  <a:solidFill>
                    <a:srgbClr val="4D4D4D"/>
                  </a:solidFill>
                  <a:latin typeface="Arial" pitchFamily="34"/>
                  <a:ea typeface="Helvetica" pitchFamily="34"/>
                  <a:cs typeface="Helvetica" pitchFamily="34"/>
                  <a:hlinkClick r:id="rId6"/>
                </a:rPr>
                <a:t>http://spring.io/blog/2015/07/14/microservices-with-spring</a:t>
              </a:r>
            </a:p>
          </p:txBody>
        </p:sp>
      </p:grpSp>
      <p:pic>
        <p:nvPicPr>
          <p:cNvPr id="10" name=""/>
          <p:cNvPicPr>
            <a:picLocks noChangeAspect="1"/>
          </p:cNvPicPr>
          <p:nvPr/>
        </p:nvPicPr>
        <p:blipFill>
          <a:blip r:embed="rId7">
            <a:lum/>
            <a:alphaModFix/>
          </a:blip>
          <a:srcRect/>
          <a:stretch>
            <a:fillRect/>
          </a:stretch>
        </p:blipFill>
        <p:spPr>
          <a:xfrm>
            <a:off x="7680960" y="3915720"/>
            <a:ext cx="731519" cy="1022039"/>
          </a:xfrm>
          <a:prstGeom prst="rect">
            <a:avLst/>
          </a:prstGeom>
          <a:noFill/>
          <a:ln>
            <a:noFill/>
          </a:ln>
        </p:spPr>
      </p:pic>
      <p:sp>
        <p:nvSpPr>
          <p:cNvPr id="11" name="Freeform 10"/>
          <p:cNvSpPr/>
          <p:nvPr/>
        </p:nvSpPr>
        <p:spPr>
          <a:xfrm>
            <a:off x="6253920" y="1662479"/>
            <a:ext cx="2067120" cy="54864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Our choice today</a:t>
            </a:r>
          </a:p>
        </p:txBody>
      </p:sp>
      <p:sp>
        <p:nvSpPr>
          <p:cNvPr id="12" name="Straight Connector 11"/>
          <p:cNvSpPr/>
          <p:nvPr/>
        </p:nvSpPr>
        <p:spPr>
          <a:xfrm flipH="1">
            <a:off x="4790880" y="1920239"/>
            <a:ext cx="1463040" cy="365761"/>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13" name=""/>
          <p:cNvPicPr>
            <a:picLocks noChangeAspect="1"/>
          </p:cNvPicPr>
          <p:nvPr/>
        </p:nvPicPr>
        <p:blipFill>
          <a:blip r:embed="rId8">
            <a:lum/>
            <a:alphaModFix/>
          </a:blip>
          <a:srcRect/>
          <a:stretch>
            <a:fillRect/>
          </a:stretch>
        </p:blipFill>
        <p:spPr>
          <a:xfrm>
            <a:off x="7132320" y="182880"/>
            <a:ext cx="1800000" cy="10115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name="page2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Implementing Client-Side Load Balancing</a:t>
            </a:r>
          </a:p>
        </p:txBody>
      </p:sp>
      <p:sp>
        <p:nvSpPr>
          <p:cNvPr id="3" name="Text Placeholder 2"/>
          <p:cNvSpPr txBox="1">
            <a:spLocks noGrp="1"/>
          </p:cNvSpPr>
          <p:nvPr>
            <p:ph type="body" idx="4294967295"/>
          </p:nvPr>
        </p:nvSpPr>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Discovery server may return the location of </a:t>
            </a:r>
            <a:r>
              <a:rPr lang="en-US" i="1">
                <a:latin typeface="" pitchFamily="16"/>
              </a:rPr>
              <a:t>multiple</a:t>
            </a:r>
            <a:r>
              <a:rPr lang="en-US">
                <a:latin typeface="" pitchFamily="16"/>
              </a:rPr>
              <a:t> instances</a:t>
            </a:r>
          </a:p>
          <a:p>
            <a:pPr lvl="1"/>
            <a:r>
              <a:rPr lang="en-US" i="1">
                <a:latin typeface="" pitchFamily="16"/>
              </a:rPr>
              <a:t>Recall:</a:t>
            </a:r>
            <a:r>
              <a:rPr lang="en-US">
                <a:latin typeface="" pitchFamily="16"/>
              </a:rPr>
              <a:t> multiple instances for resilience </a:t>
            </a:r>
            <a:r>
              <a:rPr lang="en-US" i="1">
                <a:latin typeface="" pitchFamily="16"/>
              </a:rPr>
              <a:t>and</a:t>
            </a:r>
            <a:r>
              <a:rPr lang="en-US">
                <a:latin typeface="" pitchFamily="16"/>
              </a:rPr>
              <a:t> load-sharing</a:t>
            </a:r>
          </a:p>
          <a:p>
            <a:pPr lvl="1"/>
            <a:r>
              <a:rPr lang="en-US">
                <a:latin typeface="" pitchFamily="16"/>
              </a:rPr>
              <a:t>Client needs to pick one</a:t>
            </a:r>
          </a:p>
          <a:p>
            <a:pPr lvl="0"/>
            <a:r>
              <a:rPr lang="en-US">
                <a:latin typeface="" pitchFamily="16"/>
              </a:rPr>
              <a:t>We will use Netflix Ribbon</a:t>
            </a:r>
          </a:p>
          <a:p>
            <a:pPr lvl="1"/>
            <a:r>
              <a:rPr lang="en-US">
                <a:latin typeface="" pitchFamily="16"/>
              </a:rPr>
              <a:t>Provides several algorithms for client-side load-balancing</a:t>
            </a:r>
          </a:p>
          <a:p>
            <a:pPr lvl="0"/>
            <a:r>
              <a:rPr lang="en-US">
                <a:latin typeface="" pitchFamily="16"/>
              </a:rPr>
              <a:t>Spring provides a “</a:t>
            </a:r>
            <a:r>
              <a:rPr lang="en-US" i="1">
                <a:latin typeface="" pitchFamily="16"/>
              </a:rPr>
              <a:t>smart</a:t>
            </a:r>
            <a:r>
              <a:rPr lang="en-US">
                <a:latin typeface="" pitchFamily="16"/>
              </a:rPr>
              <a:t>” RestTemplate</a:t>
            </a:r>
          </a:p>
          <a:p>
            <a:pPr lvl="1"/>
            <a:r>
              <a:rPr lang="en-US">
                <a:latin typeface="" pitchFamily="16"/>
              </a:rPr>
              <a:t>Service-discovery and load-balancing built-in</a:t>
            </a:r>
          </a:p>
          <a:p>
            <a:pPr lvl="1"/>
            <a:r>
              <a:rPr lang="en-US" b="1">
                <a:latin typeface="Courier New" pitchFamily="50"/>
              </a:rPr>
              <a:t>@LoadBalanced</a:t>
            </a:r>
          </a:p>
        </p:txBody>
      </p:sp>
      <p:pic>
        <p:nvPicPr>
          <p:cNvPr id="4" name=""/>
          <p:cNvPicPr>
            <a:picLocks noChangeAspect="1"/>
          </p:cNvPicPr>
          <p:nvPr/>
        </p:nvPicPr>
        <p:blipFill>
          <a:blip r:embed="rId3">
            <a:lum/>
            <a:alphaModFix/>
          </a:blip>
          <a:srcRect/>
          <a:stretch>
            <a:fillRect/>
          </a:stretch>
        </p:blipFill>
        <p:spPr>
          <a:xfrm>
            <a:off x="7223760" y="4547520"/>
            <a:ext cx="1662119" cy="139607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name="page23">
    <p:spTree>
      <p:nvGrpSpPr>
        <p:cNvPr id="1" name=""/>
        <p:cNvGrpSpPr/>
        <p:nvPr/>
      </p:nvGrpSpPr>
      <p:grpSpPr>
        <a:xfrm>
          <a:off x="0" y="0"/>
          <a:ext cx="0" cy="0"/>
          <a:chOff x="0" y="0"/>
          <a:chExt cx="0" cy="0"/>
        </a:xfrm>
      </p:grpSpPr>
      <p:pic>
        <p:nvPicPr>
          <p:cNvPr id="2" name=""/>
          <p:cNvPicPr>
            <a:picLocks noChangeAspect="1"/>
          </p:cNvPicPr>
          <p:nvPr/>
        </p:nvPicPr>
        <p:blipFill>
          <a:blip r:embed="rId3">
            <a:lum/>
            <a:alphaModFix/>
          </a:blip>
          <a:srcRect/>
          <a:stretch>
            <a:fillRect/>
          </a:stretch>
        </p:blipFill>
        <p:spPr>
          <a:xfrm>
            <a:off x="6841440" y="4021920"/>
            <a:ext cx="2285280" cy="2285280"/>
          </a:xfrm>
          <a:prstGeom prst="rect">
            <a:avLst/>
          </a:prstGeom>
          <a:noFill/>
          <a:ln>
            <a:noFill/>
          </a:ln>
        </p:spPr>
      </p:pic>
      <p:sp>
        <p:nvSpPr>
          <p:cNvPr id="3" name="Title 2"/>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Roadmap</a:t>
            </a:r>
          </a:p>
        </p:txBody>
      </p:sp>
      <p:sp>
        <p:nvSpPr>
          <p:cNvPr id="4" name="Text Placeholder 3"/>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What is Microservices Architecture?</a:t>
            </a:r>
          </a:p>
          <a:p>
            <a:pPr lvl="0"/>
            <a:r>
              <a:rPr lang="en-US">
                <a:latin typeface="" pitchFamily="16"/>
              </a:rPr>
              <a:t>Pros and Cons of Microservices</a:t>
            </a:r>
          </a:p>
          <a:p>
            <a:pPr lvl="0"/>
            <a:r>
              <a:rPr lang="en-US">
                <a:latin typeface="" pitchFamily="16"/>
              </a:rPr>
              <a:t>Managing Microservices</a:t>
            </a:r>
          </a:p>
          <a:p>
            <a:pPr lvl="0"/>
            <a:r>
              <a:rPr lang="en-US">
                <a:latin typeface="" pitchFamily="16"/>
              </a:rPr>
              <a:t>Tooling: Spring, Spring Cloud, Netflix</a:t>
            </a:r>
          </a:p>
          <a:p>
            <a:pPr lvl="0"/>
            <a:r>
              <a:rPr lang="en-US" b="1">
                <a:latin typeface="" pitchFamily="16"/>
              </a:rPr>
              <a:t>Building a Simple Microservice System</a:t>
            </a:r>
          </a:p>
        </p:txBody>
      </p:sp>
      <p:pic>
        <p:nvPicPr>
          <p:cNvPr id="5" name=""/>
          <p:cNvPicPr>
            <a:picLocks noChangeAspect="1"/>
          </p:cNvPicPr>
          <p:nvPr/>
        </p:nvPicPr>
        <p:blipFill>
          <a:blip r:embed="rId4">
            <a:lum/>
            <a:alphaModFix/>
          </a:blip>
          <a:srcRect/>
          <a:stretch>
            <a:fillRect/>
          </a:stretch>
        </p:blipFill>
        <p:spPr>
          <a:xfrm>
            <a:off x="7589519" y="364320"/>
            <a:ext cx="1080000" cy="1080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Our Simple Microservice System</a:t>
            </a:r>
          </a:p>
        </p:txBody>
      </p:sp>
      <p:pic>
        <p:nvPicPr>
          <p:cNvPr id="3" name=""/>
          <p:cNvPicPr>
            <a:picLocks noGrp="1" noChangeAspect="1"/>
          </p:cNvPicPr>
          <p:nvPr>
            <p:ph type="pic" idx="4294967295"/>
          </p:nvPr>
        </p:nvPicPr>
        <p:blipFill>
          <a:blip r:embed="rId3">
            <a:lum/>
            <a:alphaModFix/>
          </a:blip>
          <a:srcRect/>
          <a:stretch>
            <a:fillRect/>
          </a:stretch>
        </p:blipFill>
        <p:spPr>
          <a:xfrm>
            <a:off x="421560" y="1931759"/>
            <a:ext cx="8300880" cy="3407760"/>
          </a:xfrm>
        </p:spPr>
      </p:pic>
      <p:sp>
        <p:nvSpPr>
          <p:cNvPr id="4" name="TextBox 3"/>
          <p:cNvSpPr txBox="1"/>
          <p:nvPr/>
        </p:nvSpPr>
        <p:spPr>
          <a:xfrm>
            <a:off x="5486399" y="5359320"/>
            <a:ext cx="1371599" cy="395280"/>
          </a:xfrm>
          <a:prstGeom prst="rect">
            <a:avLst/>
          </a:prstGeom>
          <a:noFill/>
          <a:ln>
            <a:noFill/>
          </a:ln>
        </p:spPr>
        <p:txBody>
          <a:bodyPr vert="horz" wrap="none" lIns="90000" tIns="45000" rIns="90000" bIns="45000"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1" u="none" strike="noStrike" baseline="0">
                <a:ln>
                  <a:noFill/>
                </a:ln>
                <a:solidFill>
                  <a:srgbClr val="7E0021"/>
                </a:solidFill>
                <a:latin typeface="Arial" pitchFamily="18"/>
                <a:ea typeface="ＭＳ Ｐゴシック" pitchFamily="2"/>
                <a:cs typeface="ＭＳ Ｐゴシック" pitchFamily="2"/>
              </a:rPr>
              <a:t>Producer</a:t>
            </a:r>
          </a:p>
        </p:txBody>
      </p:sp>
      <p:sp>
        <p:nvSpPr>
          <p:cNvPr id="5" name="TextBox 4"/>
          <p:cNvSpPr txBox="1"/>
          <p:nvPr/>
        </p:nvSpPr>
        <p:spPr>
          <a:xfrm>
            <a:off x="2030400" y="5359320"/>
            <a:ext cx="1371599" cy="395280"/>
          </a:xfrm>
          <a:prstGeom prst="rect">
            <a:avLst/>
          </a:prstGeom>
          <a:noFill/>
          <a:ln>
            <a:noFill/>
          </a:ln>
        </p:spPr>
        <p:txBody>
          <a:bodyPr vert="horz" wrap="none" lIns="90000" tIns="45000" rIns="90000" bIns="45000"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1" u="none" strike="noStrike" baseline="0">
                <a:ln>
                  <a:noFill/>
                </a:ln>
                <a:solidFill>
                  <a:srgbClr val="7E0021"/>
                </a:solidFill>
                <a:latin typeface="Arial" pitchFamily="18"/>
                <a:ea typeface="ＭＳ Ｐゴシック" pitchFamily="2"/>
                <a:cs typeface="ＭＳ Ｐゴシック" pitchFamily="2"/>
              </a:rPr>
              <a:t>Consumer</a:t>
            </a:r>
          </a:p>
        </p:txBody>
      </p:sp>
      <p:sp>
        <p:nvSpPr>
          <p:cNvPr id="6" name="Straight Connector 5"/>
          <p:cNvSpPr/>
          <p:nvPr/>
        </p:nvSpPr>
        <p:spPr>
          <a:xfrm>
            <a:off x="3840479" y="5577840"/>
            <a:ext cx="1463041" cy="0"/>
          </a:xfrm>
          <a:prstGeom prst="line">
            <a:avLst/>
          </a:prstGeom>
          <a:noFill/>
          <a:ln w="0">
            <a:solidFill>
              <a:srgbClr val="7E0021"/>
            </a:solidFill>
            <a:prstDash val="solid"/>
            <a:tailEnd type="arrow"/>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7E0021"/>
                </a:solidFill>
                <a:latin typeface="Arial" pitchFamily="18"/>
                <a:ea typeface="ＭＳ Ｐゴシック" pitchFamily="2"/>
                <a:cs typeface="ＭＳ Ｐゴシック" pitchFamily="2"/>
              </a:rPr>
              <a:t>requests</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7E0021"/>
                </a:solidFill>
                <a:latin typeface="Arial" pitchFamily="18"/>
                <a:ea typeface="ＭＳ Ｐゴシック" pitchFamily="2"/>
                <a:cs typeface="ＭＳ Ｐゴシック" pitchFamily="2"/>
              </a:rPr>
              <a:t>data from</a:t>
            </a:r>
          </a:p>
        </p:txBody>
      </p:sp>
      <p:sp>
        <p:nvSpPr>
          <p:cNvPr id="7" name="TextBox 6"/>
          <p:cNvSpPr txBox="1"/>
          <p:nvPr/>
        </p:nvSpPr>
        <p:spPr>
          <a:xfrm>
            <a:off x="5457960" y="1921320"/>
            <a:ext cx="485640" cy="639000"/>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3600" b="0" i="0" u="none" strike="noStrike" baseline="0">
                <a:ln>
                  <a:noFill/>
                </a:ln>
                <a:solidFill>
                  <a:srgbClr val="004586"/>
                </a:solidFill>
                <a:latin typeface="Arial" pitchFamily="18"/>
                <a:ea typeface="ＭＳ Ｐゴシック" pitchFamily="2"/>
                <a:cs typeface="ＭＳ Ｐゴシック" pitchFamily="2"/>
              </a:rPr>
              <a:t>A</a:t>
            </a:r>
          </a:p>
        </p:txBody>
      </p:sp>
      <p:sp>
        <p:nvSpPr>
          <p:cNvPr id="8" name="TextBox 7"/>
          <p:cNvSpPr txBox="1"/>
          <p:nvPr/>
        </p:nvSpPr>
        <p:spPr>
          <a:xfrm>
            <a:off x="6757560" y="3452400"/>
            <a:ext cx="485640" cy="639000"/>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3600" b="0" i="0" u="none" strike="noStrike" baseline="0">
                <a:ln>
                  <a:noFill/>
                </a:ln>
                <a:solidFill>
                  <a:srgbClr val="004586"/>
                </a:solidFill>
                <a:latin typeface="Arial" pitchFamily="18"/>
                <a:ea typeface="ＭＳ Ｐゴシック" pitchFamily="2"/>
                <a:cs typeface="ＭＳ Ｐゴシック" pitchFamily="2"/>
              </a:rPr>
              <a:t>B</a:t>
            </a:r>
          </a:p>
        </p:txBody>
      </p:sp>
      <p:sp>
        <p:nvSpPr>
          <p:cNvPr id="9" name="TextBox 8"/>
          <p:cNvSpPr txBox="1"/>
          <p:nvPr/>
        </p:nvSpPr>
        <p:spPr>
          <a:xfrm>
            <a:off x="1492919" y="3438720"/>
            <a:ext cx="511559" cy="639000"/>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3600" b="0" i="0" u="none" strike="noStrike" baseline="0">
                <a:ln>
                  <a:noFill/>
                </a:ln>
                <a:solidFill>
                  <a:srgbClr val="004586"/>
                </a:solidFill>
                <a:latin typeface="Arial" pitchFamily="18"/>
                <a:ea typeface="ＭＳ Ｐゴシック" pitchFamily="2"/>
                <a:cs typeface="ＭＳ Ｐゴシック" pitchFamily="2"/>
              </a:rPr>
              <a:t>C</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Building our Simple Microservice System</a:t>
            </a:r>
          </a:p>
        </p:txBody>
      </p:sp>
      <p:sp>
        <p:nvSpPr>
          <p:cNvPr id="3" name="Text Placeholder 2"/>
          <p:cNvSpPr txBox="1">
            <a:spLocks noGrp="1"/>
          </p:cNvSpPr>
          <p:nvPr>
            <p:ph type="body" idx="4294967295"/>
          </p:nvPr>
        </p:nvSpPr>
        <p:spPr>
          <a:xfrm>
            <a:off x="457200" y="1600200"/>
            <a:ext cx="8229600" cy="463284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a:solidFill>
                  <a:srgbClr val="006666"/>
                </a:solidFill>
                <a:latin typeface="" pitchFamily="16"/>
              </a:rPr>
              <a:t>A) Run a Discovery Service</a:t>
            </a:r>
          </a:p>
          <a:p>
            <a:pPr lvl="1"/>
            <a:r>
              <a:rPr lang="en-US">
                <a:latin typeface="" pitchFamily="16"/>
              </a:rPr>
              <a:t>We will see how to create a Eureka Discovery Service</a:t>
            </a:r>
          </a:p>
          <a:p>
            <a:pPr lvl="0"/>
            <a:endParaRPr lang="en-US">
              <a:latin typeface="" pitchFamily="16"/>
            </a:endParaRPr>
          </a:p>
          <a:p>
            <a:pPr lvl="0"/>
            <a:r>
              <a:rPr lang="en-US">
                <a:solidFill>
                  <a:srgbClr val="006666"/>
                </a:solidFill>
                <a:latin typeface="" pitchFamily="16"/>
              </a:rPr>
              <a:t>B) Run a Microservice (the Producer)</a:t>
            </a:r>
          </a:p>
          <a:p>
            <a:pPr lvl="1"/>
            <a:r>
              <a:rPr lang="en-US">
                <a:latin typeface="" pitchFamily="16"/>
              </a:rPr>
              <a:t>Ensure it registers itself with the Discovery Service</a:t>
            </a:r>
          </a:p>
          <a:p>
            <a:pPr lvl="1"/>
            <a:r>
              <a:rPr lang="en-US">
                <a:latin typeface="" pitchFamily="16"/>
              </a:rPr>
              <a:t>Registers its </a:t>
            </a:r>
            <a:r>
              <a:rPr lang="en-US" i="1">
                <a:latin typeface="" pitchFamily="16"/>
              </a:rPr>
              <a:t>logical</a:t>
            </a:r>
            <a:r>
              <a:rPr lang="en-US">
                <a:latin typeface="" pitchFamily="16"/>
              </a:rPr>
              <a:t> service name with A</a:t>
            </a:r>
          </a:p>
          <a:p>
            <a:pPr lvl="0"/>
            <a:endParaRPr lang="en-US">
              <a:latin typeface="" pitchFamily="16"/>
            </a:endParaRPr>
          </a:p>
          <a:p>
            <a:pPr lvl="0"/>
            <a:r>
              <a:rPr lang="en-US">
                <a:solidFill>
                  <a:srgbClr val="006666"/>
                </a:solidFill>
                <a:latin typeface="" pitchFamily="16"/>
              </a:rPr>
              <a:t>C) How do Microservice </a:t>
            </a:r>
            <a:r>
              <a:rPr lang="en-US" i="1">
                <a:solidFill>
                  <a:srgbClr val="006666"/>
                </a:solidFill>
                <a:latin typeface="" pitchFamily="16"/>
              </a:rPr>
              <a:t>Consumers</a:t>
            </a:r>
            <a:r>
              <a:rPr lang="en-US">
                <a:solidFill>
                  <a:srgbClr val="006666"/>
                </a:solidFill>
                <a:latin typeface="" pitchFamily="16"/>
              </a:rPr>
              <a:t> find service B?</a:t>
            </a:r>
          </a:p>
          <a:p>
            <a:pPr lvl="1"/>
            <a:r>
              <a:rPr lang="en-US">
                <a:latin typeface="" pitchFamily="16"/>
              </a:rPr>
              <a:t>Discovery client using a “smart” RestTemplate</a:t>
            </a:r>
          </a:p>
          <a:p>
            <a:pPr lvl="2"/>
            <a:r>
              <a:rPr lang="en-US">
                <a:latin typeface="" pitchFamily="16"/>
              </a:rPr>
              <a:t>Spring performs service lookup for you</a:t>
            </a:r>
          </a:p>
          <a:p>
            <a:pPr lvl="2"/>
            <a:r>
              <a:rPr lang="en-US">
                <a:latin typeface="" pitchFamily="16"/>
              </a:rPr>
              <a:t>Uses </a:t>
            </a:r>
            <a:r>
              <a:rPr lang="en-US" i="1">
                <a:latin typeface="" pitchFamily="16"/>
              </a:rPr>
              <a:t>logical</a:t>
            </a:r>
            <a:r>
              <a:rPr lang="en-US">
                <a:latin typeface="" pitchFamily="16"/>
              </a:rPr>
              <a:t> service names in URLs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Maven Dependencies</a:t>
            </a:r>
          </a:p>
        </p:txBody>
      </p:sp>
      <p:sp>
        <p:nvSpPr>
          <p:cNvPr id="3" name="Rectangle 2"/>
          <p:cNvSpPr/>
          <p:nvPr/>
        </p:nvSpPr>
        <p:spPr>
          <a:xfrm>
            <a:off x="636120" y="1241280"/>
            <a:ext cx="7959240" cy="4204080"/>
          </a:xfrm>
          <a:prstGeom prst="rect">
            <a:avLst/>
          </a:prstGeom>
          <a:solidFill>
            <a:srgbClr val="FFFFCC"/>
          </a:solidFill>
          <a:ln w="0">
            <a:solidFill>
              <a:srgbClr val="80808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kern="0" spc="0" baseline="0">
                <a:ln>
                  <a:noFill/>
                </a:ln>
                <a:solidFill>
                  <a:srgbClr val="008080"/>
                </a:solidFill>
                <a:latin typeface="Courier New" pitchFamily="49"/>
                <a:ea typeface="Monaco" pitchFamily="49"/>
                <a:cs typeface="Monaco" pitchFamily="49"/>
              </a:rPr>
              <a:t>&lt;</a:t>
            </a:r>
            <a:r>
              <a:rPr lang="en-US" sz="1400" b="0" i="0" u="none" strike="noStrike" kern="0" spc="0" baseline="0">
                <a:ln>
                  <a:noFill/>
                </a:ln>
                <a:solidFill>
                  <a:srgbClr val="3F7F7F"/>
                </a:solidFill>
                <a:latin typeface="Courier New" pitchFamily="49"/>
                <a:ea typeface="Monaco" pitchFamily="49"/>
                <a:cs typeface="Monaco" pitchFamily="49"/>
              </a:rPr>
              <a:t>parent</a:t>
            </a:r>
            <a:r>
              <a:rPr lang="en-US" sz="1400" b="0"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kern="0" spc="0" baseline="0">
                <a:ln>
                  <a:noFill/>
                </a:ln>
                <a:solidFill>
                  <a:srgbClr val="000000"/>
                </a:solidFill>
                <a:latin typeface="Courier New" pitchFamily="49"/>
                <a:ea typeface="Monaco" pitchFamily="49"/>
                <a:cs typeface="Monaco" pitchFamily="49"/>
              </a:rPr>
              <a:t>  </a:t>
            </a:r>
            <a:r>
              <a:rPr lang="en-US" sz="1400" b="0" i="0" u="none" strike="noStrike" kern="0" spc="0" baseline="0">
                <a:ln>
                  <a:noFill/>
                </a:ln>
                <a:solidFill>
                  <a:srgbClr val="008080"/>
                </a:solidFill>
                <a:latin typeface="Courier New" pitchFamily="49"/>
                <a:ea typeface="Monaco" pitchFamily="49"/>
                <a:cs typeface="Monaco" pitchFamily="49"/>
              </a:rPr>
              <a:t>&lt;</a:t>
            </a:r>
            <a:r>
              <a:rPr lang="en-US" sz="1400" b="0" i="0" u="none" strike="noStrike" kern="0" spc="0" baseline="0">
                <a:ln>
                  <a:noFill/>
                </a:ln>
                <a:solidFill>
                  <a:srgbClr val="3F7F7F"/>
                </a:solidFill>
                <a:latin typeface="Courier New" pitchFamily="49"/>
                <a:ea typeface="Monaco" pitchFamily="49"/>
                <a:cs typeface="Monaco" pitchFamily="49"/>
              </a:rPr>
              <a:t>groupId</a:t>
            </a:r>
            <a:r>
              <a:rPr lang="en-US" sz="1400" b="0" i="0" u="none" strike="noStrike" kern="0" spc="0" baseline="0">
                <a:ln>
                  <a:noFill/>
                </a:ln>
                <a:solidFill>
                  <a:srgbClr val="008080"/>
                </a:solidFill>
                <a:latin typeface="Courier New" pitchFamily="49"/>
                <a:ea typeface="Monaco" pitchFamily="49"/>
                <a:cs typeface="Monaco" pitchFamily="49"/>
              </a:rPr>
              <a:t>&gt;</a:t>
            </a:r>
            <a:r>
              <a:rPr lang="en-US" sz="1400" b="0" i="0" u="none" strike="noStrike" kern="0" spc="0" baseline="0">
                <a:ln>
                  <a:noFill/>
                </a:ln>
                <a:solidFill>
                  <a:srgbClr val="000000"/>
                </a:solidFill>
                <a:latin typeface="Courier New" pitchFamily="49"/>
                <a:ea typeface="Monaco" pitchFamily="49"/>
                <a:cs typeface="Monaco" pitchFamily="49"/>
              </a:rPr>
              <a:t>org.springframework.cloud</a:t>
            </a:r>
            <a:r>
              <a:rPr lang="en-US" sz="1400" b="0" i="0" u="none" strike="noStrike" kern="0" spc="0" baseline="0">
                <a:ln>
                  <a:noFill/>
                </a:ln>
                <a:solidFill>
                  <a:srgbClr val="008080"/>
                </a:solidFill>
                <a:latin typeface="Courier New" pitchFamily="49"/>
                <a:ea typeface="Monaco" pitchFamily="49"/>
                <a:cs typeface="Monaco" pitchFamily="49"/>
              </a:rPr>
              <a:t>&lt;/</a:t>
            </a:r>
            <a:r>
              <a:rPr lang="en-US" sz="1400" b="0" i="0" u="none" strike="noStrike" kern="0" spc="0" baseline="0">
                <a:ln>
                  <a:noFill/>
                </a:ln>
                <a:solidFill>
                  <a:srgbClr val="3F7F7F"/>
                </a:solidFill>
                <a:latin typeface="Courier New" pitchFamily="49"/>
                <a:ea typeface="Monaco" pitchFamily="49"/>
                <a:cs typeface="Monaco" pitchFamily="49"/>
              </a:rPr>
              <a:t>groupId</a:t>
            </a:r>
            <a:r>
              <a:rPr lang="en-US" sz="1400" b="0"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kern="0" spc="0" baseline="0">
                <a:ln>
                  <a:noFill/>
                </a:ln>
                <a:solidFill>
                  <a:srgbClr val="000000"/>
                </a:solidFill>
                <a:latin typeface="Courier New" pitchFamily="49"/>
                <a:ea typeface="Monaco" pitchFamily="49"/>
                <a:cs typeface="Monaco" pitchFamily="49"/>
              </a:rPr>
              <a:t>  </a:t>
            </a:r>
            <a:r>
              <a:rPr lang="en-US" sz="1400" b="0" i="0" u="none" strike="noStrike" kern="0" spc="0" baseline="0">
                <a:ln>
                  <a:noFill/>
                </a:ln>
                <a:solidFill>
                  <a:srgbClr val="008080"/>
                </a:solidFill>
                <a:latin typeface="Courier New" pitchFamily="49"/>
                <a:ea typeface="Monaco" pitchFamily="49"/>
                <a:cs typeface="Monaco" pitchFamily="49"/>
              </a:rPr>
              <a:t>&lt;</a:t>
            </a:r>
            <a:r>
              <a:rPr lang="en-US" sz="1400" b="0" i="0" u="none" strike="noStrike" kern="0" spc="0" baseline="0">
                <a:ln>
                  <a:noFill/>
                </a:ln>
                <a:solidFill>
                  <a:srgbClr val="3F7F7F"/>
                </a:solidFill>
                <a:latin typeface="Courier New" pitchFamily="49"/>
                <a:ea typeface="Monaco" pitchFamily="49"/>
                <a:cs typeface="Monaco" pitchFamily="49"/>
              </a:rPr>
              <a:t>artifactId</a:t>
            </a:r>
            <a:r>
              <a:rPr lang="en-US" sz="1400" b="0" i="0" u="none" strike="noStrike" kern="0" spc="0" baseline="0">
                <a:ln>
                  <a:noFill/>
                </a:ln>
                <a:solidFill>
                  <a:srgbClr val="008080"/>
                </a:solidFill>
                <a:latin typeface="Courier New" pitchFamily="49"/>
                <a:ea typeface="Monaco" pitchFamily="49"/>
                <a:cs typeface="Monaco" pitchFamily="49"/>
              </a:rPr>
              <a:t>&gt;</a:t>
            </a:r>
            <a:r>
              <a:rPr lang="en-US" sz="1400" b="0" i="0" u="none" strike="noStrike" kern="0" spc="0" baseline="0">
                <a:ln>
                  <a:noFill/>
                </a:ln>
                <a:solidFill>
                  <a:srgbClr val="000000"/>
                </a:solidFill>
                <a:latin typeface="Courier New" pitchFamily="49"/>
                <a:ea typeface="Monaco" pitchFamily="49"/>
                <a:cs typeface="Monaco" pitchFamily="49"/>
              </a:rPr>
              <a:t>spring-cloud-starter-parent</a:t>
            </a:r>
            <a:r>
              <a:rPr lang="en-US" sz="1400" b="0" i="0" u="none" strike="noStrike" kern="0" spc="0" baseline="0">
                <a:ln>
                  <a:noFill/>
                </a:ln>
                <a:solidFill>
                  <a:srgbClr val="008080"/>
                </a:solidFill>
                <a:latin typeface="Courier New" pitchFamily="49"/>
                <a:ea typeface="Monaco" pitchFamily="49"/>
                <a:cs typeface="Monaco" pitchFamily="49"/>
              </a:rPr>
              <a:t>&lt;/</a:t>
            </a:r>
            <a:r>
              <a:rPr lang="en-US" sz="1400" b="0" i="0" u="none" strike="noStrike" kern="0" spc="0" baseline="0">
                <a:ln>
                  <a:noFill/>
                </a:ln>
                <a:solidFill>
                  <a:srgbClr val="3F7F7F"/>
                </a:solidFill>
                <a:latin typeface="Courier New" pitchFamily="49"/>
                <a:ea typeface="Monaco" pitchFamily="49"/>
                <a:cs typeface="Monaco" pitchFamily="49"/>
              </a:rPr>
              <a:t>artifactId</a:t>
            </a:r>
            <a:r>
              <a:rPr lang="en-US" sz="1400" b="0"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kern="0" spc="0" baseline="0">
                <a:ln>
                  <a:noFill/>
                </a:ln>
                <a:solidFill>
                  <a:srgbClr val="000000"/>
                </a:solidFill>
                <a:latin typeface="Courier New" pitchFamily="49"/>
                <a:ea typeface="Monaco" pitchFamily="49"/>
                <a:cs typeface="Monaco" pitchFamily="49"/>
              </a:rPr>
              <a:t>  </a:t>
            </a:r>
            <a:r>
              <a:rPr lang="en-US" sz="1400" b="0" i="0" u="none" strike="noStrike" kern="0" spc="0" baseline="0">
                <a:ln>
                  <a:noFill/>
                </a:ln>
                <a:solidFill>
                  <a:srgbClr val="008080"/>
                </a:solidFill>
                <a:latin typeface="Courier New" pitchFamily="49"/>
                <a:ea typeface="Monaco" pitchFamily="49"/>
                <a:cs typeface="Monaco" pitchFamily="49"/>
              </a:rPr>
              <a:t>&lt;</a:t>
            </a:r>
            <a:r>
              <a:rPr lang="en-US" sz="1400" b="0" i="0" u="none" strike="noStrike" kern="0" spc="0" baseline="0">
                <a:ln>
                  <a:noFill/>
                </a:ln>
                <a:solidFill>
                  <a:srgbClr val="3F7F7F"/>
                </a:solidFill>
                <a:latin typeface="Courier New" pitchFamily="49"/>
                <a:ea typeface="Monaco" pitchFamily="49"/>
                <a:cs typeface="Monaco" pitchFamily="49"/>
              </a:rPr>
              <a:t>version</a:t>
            </a:r>
            <a:r>
              <a:rPr lang="en-US" sz="1400" b="0" i="0" u="none" strike="noStrike" kern="0" spc="0" baseline="0">
                <a:ln>
                  <a:noFill/>
                </a:ln>
                <a:solidFill>
                  <a:srgbClr val="008080"/>
                </a:solidFill>
                <a:latin typeface="Courier New" pitchFamily="49"/>
                <a:ea typeface="Monaco" pitchFamily="49"/>
                <a:cs typeface="Monaco" pitchFamily="49"/>
              </a:rPr>
              <a:t>&gt;</a:t>
            </a:r>
            <a:r>
              <a:rPr lang="en-US" sz="1400" b="0" i="0" u="none" strike="noStrike" kern="0" spc="0" baseline="0">
                <a:ln>
                  <a:noFill/>
                </a:ln>
                <a:solidFill>
                  <a:srgbClr val="000000"/>
                </a:solidFill>
                <a:latin typeface="Courier New" pitchFamily="49"/>
                <a:ea typeface="Monaco" pitchFamily="49"/>
                <a:cs typeface="Monaco" pitchFamily="49"/>
              </a:rPr>
              <a:t>Dalston.SR4</a:t>
            </a:r>
            <a:r>
              <a:rPr lang="en-US" sz="1400" b="0" i="0" u="none" strike="noStrike" kern="0" spc="0" baseline="0">
                <a:ln>
                  <a:noFill/>
                </a:ln>
                <a:solidFill>
                  <a:srgbClr val="008080"/>
                </a:solidFill>
                <a:latin typeface="Courier New" pitchFamily="49"/>
                <a:ea typeface="Monaco" pitchFamily="49"/>
                <a:cs typeface="Monaco" pitchFamily="49"/>
              </a:rPr>
              <a:t>&lt;/</a:t>
            </a:r>
            <a:r>
              <a:rPr lang="en-US" sz="1400" b="0" i="0" u="none" strike="noStrike" kern="0" spc="0" baseline="0">
                <a:ln>
                  <a:noFill/>
                </a:ln>
                <a:solidFill>
                  <a:srgbClr val="3F7F7F"/>
                </a:solidFill>
                <a:latin typeface="Courier New" pitchFamily="49"/>
                <a:ea typeface="Monaco" pitchFamily="49"/>
                <a:cs typeface="Monaco" pitchFamily="49"/>
              </a:rPr>
              <a:t>version</a:t>
            </a:r>
            <a:r>
              <a:rPr lang="en-US" sz="1400" b="0"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kern="0" spc="0" baseline="0">
                <a:ln>
                  <a:noFill/>
                </a:ln>
                <a:solidFill>
                  <a:srgbClr val="008080"/>
                </a:solidFill>
                <a:latin typeface="Courier New" pitchFamily="49"/>
                <a:ea typeface="Monaco" pitchFamily="49"/>
                <a:cs typeface="Monaco" pitchFamily="49"/>
              </a:rPr>
              <a:t>&lt;/</a:t>
            </a:r>
            <a:r>
              <a:rPr lang="en-US" sz="1400" b="0" i="0" u="none" strike="noStrike" kern="0" spc="0" baseline="0">
                <a:ln>
                  <a:noFill/>
                </a:ln>
                <a:solidFill>
                  <a:srgbClr val="3F7F7F"/>
                </a:solidFill>
                <a:latin typeface="Courier New" pitchFamily="49"/>
                <a:ea typeface="Monaco" pitchFamily="49"/>
                <a:cs typeface="Monaco" pitchFamily="49"/>
              </a:rPr>
              <a:t>parent</a:t>
            </a:r>
            <a:r>
              <a:rPr lang="en-US" sz="1400" b="0"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kern="0" spc="0" baseline="0">
                <a:ln>
                  <a:noFill/>
                </a:ln>
                <a:solidFill>
                  <a:srgbClr val="008080"/>
                </a:solidFill>
                <a:latin typeface="Courier New" pitchFamily="49"/>
                <a:ea typeface="Monaco" pitchFamily="49"/>
                <a:cs typeface="Monaco" pitchFamily="49"/>
              </a:rPr>
              <a:t>&lt;</a:t>
            </a:r>
            <a:r>
              <a:rPr lang="en-US" sz="1400" b="0" i="0" u="none" strike="noStrike" kern="0" spc="0" baseline="0">
                <a:ln>
                  <a:noFill/>
                </a:ln>
                <a:solidFill>
                  <a:srgbClr val="3F7F7F"/>
                </a:solidFill>
                <a:latin typeface="Courier New" pitchFamily="49"/>
                <a:ea typeface="Monaco" pitchFamily="49"/>
                <a:cs typeface="Monaco" pitchFamily="49"/>
              </a:rPr>
              <a:t>dependencies</a:t>
            </a:r>
            <a:r>
              <a:rPr lang="en-US" sz="1400" b="0"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kern="0" spc="0" baseline="0">
                <a:ln>
                  <a:noFill/>
                </a:ln>
                <a:solidFill>
                  <a:srgbClr val="000000"/>
                </a:solidFill>
                <a:latin typeface="Courier New" pitchFamily="49"/>
                <a:ea typeface="Monaco" pitchFamily="49"/>
                <a:cs typeface="Monaco" pitchFamily="49"/>
              </a:rPr>
              <a:t>  </a:t>
            </a:r>
            <a:r>
              <a:rPr lang="en-US" sz="1400" b="0" i="0" u="none" strike="noStrike" kern="0" spc="0" baseline="0">
                <a:ln>
                  <a:noFill/>
                </a:ln>
                <a:solidFill>
                  <a:srgbClr val="008080"/>
                </a:solidFill>
                <a:latin typeface="Courier New" pitchFamily="49"/>
                <a:ea typeface="Monaco" pitchFamily="49"/>
                <a:cs typeface="Monaco" pitchFamily="49"/>
              </a:rPr>
              <a:t>&lt;</a:t>
            </a:r>
            <a:r>
              <a:rPr lang="en-US" sz="1400" b="0" i="0" u="none" strike="noStrike" kern="0" spc="0" baseline="0">
                <a:ln>
                  <a:noFill/>
                </a:ln>
                <a:solidFill>
                  <a:srgbClr val="3F7F7F"/>
                </a:solidFill>
                <a:latin typeface="Courier New" pitchFamily="49"/>
                <a:ea typeface="Monaco" pitchFamily="49"/>
                <a:cs typeface="Monaco" pitchFamily="49"/>
              </a:rPr>
              <a:t>dependency</a:t>
            </a:r>
            <a:r>
              <a:rPr lang="en-US" sz="1400" b="0"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kern="0" spc="0" baseline="0">
                <a:ln>
                  <a:noFill/>
                </a:ln>
                <a:solidFill>
                  <a:srgbClr val="000000"/>
                </a:solidFill>
                <a:latin typeface="Courier New" pitchFamily="49"/>
                <a:ea typeface="Monaco" pitchFamily="49"/>
                <a:cs typeface="Monaco" pitchFamily="49"/>
              </a:rPr>
              <a:t>    </a:t>
            </a:r>
            <a:r>
              <a:rPr lang="en-US" sz="1400" b="0" i="0" u="none" strike="noStrike" kern="0" spc="0" baseline="0">
                <a:ln>
                  <a:noFill/>
                </a:ln>
                <a:solidFill>
                  <a:srgbClr val="008080"/>
                </a:solidFill>
                <a:latin typeface="Courier New" pitchFamily="49"/>
                <a:ea typeface="Monaco" pitchFamily="49"/>
                <a:cs typeface="Monaco" pitchFamily="49"/>
              </a:rPr>
              <a:t>&lt;</a:t>
            </a:r>
            <a:r>
              <a:rPr lang="en-US" sz="1400" b="0" i="0" u="none" strike="noStrike" kern="0" spc="0" baseline="0">
                <a:ln>
                  <a:noFill/>
                </a:ln>
                <a:solidFill>
                  <a:srgbClr val="3F7F7F"/>
                </a:solidFill>
                <a:latin typeface="Courier New" pitchFamily="49"/>
                <a:ea typeface="Monaco" pitchFamily="49"/>
                <a:cs typeface="Monaco" pitchFamily="49"/>
              </a:rPr>
              <a:t>groupId</a:t>
            </a:r>
            <a:r>
              <a:rPr lang="en-US" sz="1400" b="0" i="0" u="none" strike="noStrike" kern="0" spc="0" baseline="0">
                <a:ln>
                  <a:noFill/>
                </a:ln>
                <a:solidFill>
                  <a:srgbClr val="008080"/>
                </a:solidFill>
                <a:latin typeface="Courier New" pitchFamily="49"/>
                <a:ea typeface="Monaco" pitchFamily="49"/>
                <a:cs typeface="Monaco" pitchFamily="49"/>
              </a:rPr>
              <a:t>&gt;</a:t>
            </a:r>
            <a:r>
              <a:rPr lang="en-US" sz="1400" b="0" i="0" u="none" strike="noStrike" kern="0" spc="0" baseline="0">
                <a:ln>
                  <a:noFill/>
                </a:ln>
                <a:solidFill>
                  <a:srgbClr val="000000"/>
                </a:solidFill>
                <a:latin typeface="Courier New" pitchFamily="49"/>
                <a:ea typeface="Monaco" pitchFamily="49"/>
                <a:cs typeface="Monaco" pitchFamily="49"/>
              </a:rPr>
              <a:t>org.springframework.boot</a:t>
            </a:r>
            <a:r>
              <a:rPr lang="en-US" sz="1400" b="0" i="0" u="none" strike="noStrike" kern="0" spc="0" baseline="0">
                <a:ln>
                  <a:noFill/>
                </a:ln>
                <a:solidFill>
                  <a:srgbClr val="008080"/>
                </a:solidFill>
                <a:latin typeface="Courier New" pitchFamily="49"/>
                <a:ea typeface="Monaco" pitchFamily="49"/>
                <a:cs typeface="Monaco" pitchFamily="49"/>
              </a:rPr>
              <a:t>&lt;/</a:t>
            </a:r>
            <a:r>
              <a:rPr lang="en-US" sz="1400" b="0" i="0" u="none" strike="noStrike" kern="0" spc="0" baseline="0">
                <a:ln>
                  <a:noFill/>
                </a:ln>
                <a:solidFill>
                  <a:srgbClr val="3F7F7F"/>
                </a:solidFill>
                <a:latin typeface="Courier New" pitchFamily="49"/>
                <a:ea typeface="Monaco" pitchFamily="49"/>
                <a:cs typeface="Monaco" pitchFamily="49"/>
              </a:rPr>
              <a:t>groupId</a:t>
            </a:r>
            <a:r>
              <a:rPr lang="en-US" sz="1400" b="0"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kern="0" spc="0" baseline="0">
                <a:ln>
                  <a:noFill/>
                </a:ln>
                <a:solidFill>
                  <a:srgbClr val="000000"/>
                </a:solidFill>
                <a:latin typeface="Courier New" pitchFamily="49"/>
                <a:ea typeface="Monaco" pitchFamily="49"/>
                <a:cs typeface="Monaco" pitchFamily="49"/>
              </a:rPr>
              <a:t>    </a:t>
            </a:r>
            <a:r>
              <a:rPr lang="en-US" sz="1400" b="0" i="0" u="none" strike="noStrike" kern="0" spc="0" baseline="0">
                <a:ln>
                  <a:noFill/>
                </a:ln>
                <a:solidFill>
                  <a:srgbClr val="008080"/>
                </a:solidFill>
                <a:latin typeface="Courier New" pitchFamily="49"/>
                <a:ea typeface="Monaco" pitchFamily="49"/>
                <a:cs typeface="Monaco" pitchFamily="49"/>
              </a:rPr>
              <a:t>&lt;</a:t>
            </a:r>
            <a:r>
              <a:rPr lang="en-US" sz="1400" b="0" i="0" u="none" strike="noStrike" kern="0" spc="0" baseline="0">
                <a:ln>
                  <a:noFill/>
                </a:ln>
                <a:solidFill>
                  <a:srgbClr val="3F7F7F"/>
                </a:solidFill>
                <a:latin typeface="Courier New" pitchFamily="49"/>
                <a:ea typeface="Monaco" pitchFamily="49"/>
                <a:cs typeface="Monaco" pitchFamily="49"/>
              </a:rPr>
              <a:t>artifactId</a:t>
            </a:r>
            <a:r>
              <a:rPr lang="en-US" sz="1400" b="0" i="0" u="none" strike="noStrike" kern="0" spc="0" baseline="0">
                <a:ln>
                  <a:noFill/>
                </a:ln>
                <a:solidFill>
                  <a:srgbClr val="008080"/>
                </a:solidFill>
                <a:latin typeface="Courier New" pitchFamily="49"/>
                <a:ea typeface="Monaco" pitchFamily="49"/>
                <a:cs typeface="Monaco" pitchFamily="49"/>
              </a:rPr>
              <a:t>&gt;</a:t>
            </a:r>
            <a:r>
              <a:rPr lang="en-US" sz="1400" b="0" i="0" u="none" strike="noStrike" kern="0" spc="0" baseline="0">
                <a:ln>
                  <a:noFill/>
                </a:ln>
                <a:solidFill>
                  <a:srgbClr val="000000"/>
                </a:solidFill>
                <a:latin typeface="Courier New" pitchFamily="49"/>
                <a:ea typeface="Monaco" pitchFamily="49"/>
                <a:cs typeface="Monaco" pitchFamily="49"/>
              </a:rPr>
              <a:t>spring-boot-starter-web</a:t>
            </a:r>
            <a:r>
              <a:rPr lang="en-US" sz="1400" b="0" i="0" u="none" strike="noStrike" kern="0" spc="0" baseline="0">
                <a:ln>
                  <a:noFill/>
                </a:ln>
                <a:solidFill>
                  <a:srgbClr val="008080"/>
                </a:solidFill>
                <a:latin typeface="Courier New" pitchFamily="49"/>
                <a:ea typeface="Monaco" pitchFamily="49"/>
                <a:cs typeface="Monaco" pitchFamily="49"/>
              </a:rPr>
              <a:t>&lt;/</a:t>
            </a:r>
            <a:r>
              <a:rPr lang="en-US" sz="1400" b="0" i="0" u="none" strike="noStrike" kern="0" spc="0" baseline="0">
                <a:ln>
                  <a:noFill/>
                </a:ln>
                <a:solidFill>
                  <a:srgbClr val="3F7F7F"/>
                </a:solidFill>
                <a:latin typeface="Courier New" pitchFamily="49"/>
                <a:ea typeface="Monaco" pitchFamily="49"/>
                <a:cs typeface="Monaco" pitchFamily="49"/>
              </a:rPr>
              <a:t>artifactId</a:t>
            </a:r>
            <a:r>
              <a:rPr lang="en-US" sz="1400" b="0"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kern="0" spc="0" baseline="0">
                <a:ln>
                  <a:noFill/>
                </a:ln>
                <a:solidFill>
                  <a:srgbClr val="000000"/>
                </a:solidFill>
                <a:latin typeface="Courier New" pitchFamily="49"/>
                <a:ea typeface="Monaco" pitchFamily="49"/>
                <a:cs typeface="Monaco" pitchFamily="49"/>
              </a:rPr>
              <a:t>  </a:t>
            </a:r>
            <a:r>
              <a:rPr lang="en-US" sz="1400" b="0" i="0" u="none" strike="noStrike" kern="0" spc="0" baseline="0">
                <a:ln>
                  <a:noFill/>
                </a:ln>
                <a:solidFill>
                  <a:srgbClr val="008080"/>
                </a:solidFill>
                <a:latin typeface="Courier New" pitchFamily="49"/>
                <a:ea typeface="Monaco" pitchFamily="49"/>
                <a:cs typeface="Monaco" pitchFamily="49"/>
              </a:rPr>
              <a:t>&lt;/</a:t>
            </a:r>
            <a:r>
              <a:rPr lang="en-US" sz="1400" b="0" i="0" u="none" strike="noStrike" kern="0" spc="0" baseline="0">
                <a:ln>
                  <a:noFill/>
                </a:ln>
                <a:solidFill>
                  <a:srgbClr val="3F7F7F"/>
                </a:solidFill>
                <a:latin typeface="Courier New" pitchFamily="49"/>
                <a:ea typeface="Monaco" pitchFamily="49"/>
                <a:cs typeface="Monaco" pitchFamily="49"/>
              </a:rPr>
              <a:t>dependency</a:t>
            </a:r>
            <a:r>
              <a:rPr lang="en-US" sz="1400" b="0"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kern="0" spc="0" baseline="0">
                <a:ln>
                  <a:noFill/>
                </a:ln>
                <a:solidFill>
                  <a:srgbClr val="008080"/>
                </a:solidFill>
                <a:latin typeface="Courier New" pitchFamily="49"/>
                <a:ea typeface="Monaco" pitchFamily="49"/>
                <a:cs typeface="Monaco" pitchFamily="49"/>
              </a:rPr>
              <a:t>  &lt;</a:t>
            </a:r>
            <a:r>
              <a:rPr lang="en-US" sz="1400" b="0" i="0" u="none" strike="noStrike" kern="0" spc="0" baseline="0">
                <a:ln>
                  <a:noFill/>
                </a:ln>
                <a:solidFill>
                  <a:srgbClr val="3F7F7F"/>
                </a:solidFill>
                <a:latin typeface="Courier New" pitchFamily="49"/>
                <a:ea typeface="Monaco" pitchFamily="49"/>
                <a:cs typeface="Monaco" pitchFamily="49"/>
              </a:rPr>
              <a:t>dependency</a:t>
            </a:r>
            <a:r>
              <a:rPr lang="en-US" sz="1400" b="0"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kern="0" spc="0" baseline="0">
                <a:ln>
                  <a:noFill/>
                </a:ln>
                <a:solidFill>
                  <a:srgbClr val="000000"/>
                </a:solidFill>
                <a:latin typeface="Courier New" pitchFamily="49"/>
                <a:ea typeface="Monaco" pitchFamily="49"/>
                <a:cs typeface="Monaco" pitchFamily="49"/>
              </a:rPr>
              <a:t>   	</a:t>
            </a:r>
            <a:r>
              <a:rPr lang="en-US" sz="1400" b="0" i="0" u="none" strike="noStrike" kern="0" spc="0" baseline="0">
                <a:ln>
                  <a:noFill/>
                </a:ln>
                <a:solidFill>
                  <a:srgbClr val="008080"/>
                </a:solidFill>
                <a:latin typeface="Courier New" pitchFamily="49"/>
                <a:ea typeface="Monaco" pitchFamily="49"/>
                <a:cs typeface="Monaco" pitchFamily="49"/>
              </a:rPr>
              <a:t>&lt;</a:t>
            </a:r>
            <a:r>
              <a:rPr lang="en-US" sz="1400" b="0" i="0" u="none" strike="noStrike" kern="0" spc="0" baseline="0">
                <a:ln>
                  <a:noFill/>
                </a:ln>
                <a:solidFill>
                  <a:srgbClr val="3F7F7F"/>
                </a:solidFill>
                <a:latin typeface="Courier New" pitchFamily="49"/>
                <a:ea typeface="Monaco" pitchFamily="49"/>
                <a:cs typeface="Monaco" pitchFamily="49"/>
              </a:rPr>
              <a:t>groupId</a:t>
            </a:r>
            <a:r>
              <a:rPr lang="en-US" sz="1400" b="0" i="0" u="none" strike="noStrike" kern="0" spc="0" baseline="0">
                <a:ln>
                  <a:noFill/>
                </a:ln>
                <a:solidFill>
                  <a:srgbClr val="008080"/>
                </a:solidFill>
                <a:latin typeface="Courier New" pitchFamily="49"/>
                <a:ea typeface="Monaco" pitchFamily="49"/>
                <a:cs typeface="Monaco" pitchFamily="49"/>
              </a:rPr>
              <a:t>&gt;</a:t>
            </a:r>
            <a:r>
              <a:rPr lang="en-US" sz="1400" b="0" i="0" u="none" strike="noStrike" kern="0" spc="0" baseline="0">
                <a:ln>
                  <a:noFill/>
                </a:ln>
                <a:solidFill>
                  <a:srgbClr val="000000"/>
                </a:solidFill>
                <a:latin typeface="Courier New" pitchFamily="49"/>
                <a:ea typeface="Monaco" pitchFamily="49"/>
                <a:cs typeface="Monaco" pitchFamily="49"/>
              </a:rPr>
              <a:t>org.springframework.cloud</a:t>
            </a:r>
            <a:r>
              <a:rPr lang="en-US" sz="1400" b="0" i="0" u="none" strike="noStrike" kern="0" spc="0" baseline="0">
                <a:ln>
                  <a:noFill/>
                </a:ln>
                <a:solidFill>
                  <a:srgbClr val="008080"/>
                </a:solidFill>
                <a:latin typeface="Courier New" pitchFamily="49"/>
                <a:ea typeface="Monaco" pitchFamily="49"/>
                <a:cs typeface="Monaco" pitchFamily="49"/>
              </a:rPr>
              <a:t>&lt;/</a:t>
            </a:r>
            <a:r>
              <a:rPr lang="en-US" sz="1400" b="0" i="0" u="none" strike="noStrike" kern="0" spc="0" baseline="0">
                <a:ln>
                  <a:noFill/>
                </a:ln>
                <a:solidFill>
                  <a:srgbClr val="3F7F7F"/>
                </a:solidFill>
                <a:latin typeface="Courier New" pitchFamily="49"/>
                <a:ea typeface="Monaco" pitchFamily="49"/>
                <a:cs typeface="Monaco" pitchFamily="49"/>
              </a:rPr>
              <a:t>groupId</a:t>
            </a:r>
            <a:r>
              <a:rPr lang="en-US" sz="1400" b="0"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kern="0" spc="0" baseline="0">
                <a:ln>
                  <a:noFill/>
                </a:ln>
                <a:solidFill>
                  <a:srgbClr val="000000"/>
                </a:solidFill>
                <a:latin typeface="Courier New" pitchFamily="49"/>
                <a:ea typeface="Monaco" pitchFamily="49"/>
                <a:cs typeface="Monaco" pitchFamily="49"/>
              </a:rPr>
              <a:t>    </a:t>
            </a:r>
            <a:r>
              <a:rPr lang="en-US" sz="1400" b="0" i="0" u="none" strike="noStrike" kern="0" spc="0" baseline="0">
                <a:ln>
                  <a:noFill/>
                </a:ln>
                <a:solidFill>
                  <a:srgbClr val="008080"/>
                </a:solidFill>
                <a:latin typeface="Courier New" pitchFamily="49"/>
                <a:ea typeface="Monaco" pitchFamily="49"/>
                <a:cs typeface="Monaco" pitchFamily="49"/>
              </a:rPr>
              <a:t>&lt;</a:t>
            </a:r>
            <a:r>
              <a:rPr lang="en-US" sz="1400" b="0" i="0" u="none" strike="noStrike" kern="0" spc="0" baseline="0">
                <a:ln>
                  <a:noFill/>
                </a:ln>
                <a:solidFill>
                  <a:srgbClr val="3F7F7F"/>
                </a:solidFill>
                <a:latin typeface="Courier New" pitchFamily="49"/>
                <a:ea typeface="Monaco" pitchFamily="49"/>
                <a:cs typeface="Monaco" pitchFamily="49"/>
              </a:rPr>
              <a:t>artifactId</a:t>
            </a:r>
            <a:r>
              <a:rPr lang="en-US" sz="1400" b="0" i="0" u="none" strike="noStrike" kern="0" spc="0" baseline="0">
                <a:ln>
                  <a:noFill/>
                </a:ln>
                <a:solidFill>
                  <a:srgbClr val="008080"/>
                </a:solidFill>
                <a:latin typeface="Courier New" pitchFamily="49"/>
                <a:ea typeface="Monaco" pitchFamily="49"/>
                <a:cs typeface="Monaco" pitchFamily="49"/>
              </a:rPr>
              <a:t>&gt;</a:t>
            </a:r>
            <a:r>
              <a:rPr lang="en-US" sz="1400" b="0" i="0" u="none" strike="noStrike" kern="0" spc="0" baseline="0">
                <a:ln>
                  <a:noFill/>
                </a:ln>
                <a:solidFill>
                  <a:srgbClr val="000000"/>
                </a:solidFill>
                <a:latin typeface="Courier New" pitchFamily="49"/>
                <a:ea typeface="Monaco" pitchFamily="49"/>
                <a:cs typeface="Monaco" pitchFamily="49"/>
              </a:rPr>
              <a:t>spring-cloud-starter</a:t>
            </a:r>
            <a:r>
              <a:rPr lang="en-US" sz="1400" b="0" i="0" u="none" strike="noStrike" kern="0" spc="0" baseline="0">
                <a:ln>
                  <a:noFill/>
                </a:ln>
                <a:solidFill>
                  <a:srgbClr val="008080"/>
                </a:solidFill>
                <a:latin typeface="Courier New" pitchFamily="49"/>
                <a:ea typeface="Monaco" pitchFamily="49"/>
                <a:cs typeface="Monaco" pitchFamily="49"/>
              </a:rPr>
              <a:t>&lt;/</a:t>
            </a:r>
            <a:r>
              <a:rPr lang="en-US" sz="1400" b="0" i="0" u="none" strike="noStrike" kern="0" spc="0" baseline="0">
                <a:ln>
                  <a:noFill/>
                </a:ln>
                <a:solidFill>
                  <a:srgbClr val="3F7F7F"/>
                </a:solidFill>
                <a:latin typeface="Courier New" pitchFamily="49"/>
                <a:ea typeface="Monaco" pitchFamily="49"/>
                <a:cs typeface="Monaco" pitchFamily="49"/>
              </a:rPr>
              <a:t>artifactId</a:t>
            </a:r>
            <a:r>
              <a:rPr lang="en-US" sz="1400" b="0"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kern="0" spc="0" baseline="0">
                <a:ln>
                  <a:noFill/>
                </a:ln>
                <a:solidFill>
                  <a:srgbClr val="008080"/>
                </a:solidFill>
                <a:latin typeface="Courier New" pitchFamily="49"/>
                <a:ea typeface="Monaco" pitchFamily="49"/>
                <a:cs typeface="Monaco" pitchFamily="49"/>
              </a:rPr>
              <a:t>  &lt;/</a:t>
            </a:r>
            <a:r>
              <a:rPr lang="en-US" sz="1400" b="0" i="0" u="none" strike="noStrike" kern="0" spc="0" baseline="0">
                <a:ln>
                  <a:noFill/>
                </a:ln>
                <a:solidFill>
                  <a:srgbClr val="3F7F7F"/>
                </a:solidFill>
                <a:latin typeface="Courier New" pitchFamily="49"/>
                <a:ea typeface="Monaco" pitchFamily="49"/>
                <a:cs typeface="Monaco" pitchFamily="49"/>
              </a:rPr>
              <a:t>dependency</a:t>
            </a:r>
            <a:r>
              <a:rPr lang="en-US" sz="1400" b="0"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kern="0" spc="0" baseline="0">
                <a:ln>
                  <a:noFill/>
                </a:ln>
                <a:solidFill>
                  <a:srgbClr val="008080"/>
                </a:solidFill>
                <a:latin typeface="Courier New" pitchFamily="49"/>
                <a:ea typeface="Monaco" pitchFamily="49"/>
                <a:cs typeface="Monaco" pitchFamily="49"/>
              </a:rPr>
              <a:t>  &lt;</a:t>
            </a:r>
            <a:r>
              <a:rPr lang="en-US" sz="1400" b="0" i="0" u="none" strike="noStrike" kern="0" spc="0" baseline="0">
                <a:ln>
                  <a:noFill/>
                </a:ln>
                <a:solidFill>
                  <a:srgbClr val="3F7F7F"/>
                </a:solidFill>
                <a:latin typeface="Courier New" pitchFamily="49"/>
                <a:ea typeface="Monaco" pitchFamily="49"/>
                <a:cs typeface="Monaco" pitchFamily="49"/>
              </a:rPr>
              <a:t>dependency</a:t>
            </a:r>
            <a:r>
              <a:rPr lang="en-US" sz="1400" b="0"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kern="0" spc="0" baseline="0">
                <a:ln>
                  <a:noFill/>
                </a:ln>
                <a:solidFill>
                  <a:srgbClr val="008080"/>
                </a:solidFill>
                <a:latin typeface="Courier New" pitchFamily="49"/>
                <a:ea typeface="Monaco" pitchFamily="49"/>
                <a:cs typeface="Monaco" pitchFamily="49"/>
              </a:rPr>
              <a:t>    &lt;</a:t>
            </a:r>
            <a:r>
              <a:rPr lang="en-US" sz="1400" b="0" i="0" u="none" strike="noStrike" kern="0" spc="0" baseline="0">
                <a:ln>
                  <a:noFill/>
                </a:ln>
                <a:solidFill>
                  <a:srgbClr val="3F7F7F"/>
                </a:solidFill>
                <a:latin typeface="Courier New" pitchFamily="49"/>
                <a:ea typeface="Monaco" pitchFamily="49"/>
                <a:cs typeface="Monaco" pitchFamily="49"/>
              </a:rPr>
              <a:t>groupId</a:t>
            </a:r>
            <a:r>
              <a:rPr lang="en-US" sz="1400" b="0" i="0" u="none" strike="noStrike" kern="0" spc="0" baseline="0">
                <a:ln>
                  <a:noFill/>
                </a:ln>
                <a:solidFill>
                  <a:srgbClr val="008080"/>
                </a:solidFill>
                <a:latin typeface="Courier New" pitchFamily="49"/>
                <a:ea typeface="Monaco" pitchFamily="49"/>
                <a:cs typeface="Monaco" pitchFamily="49"/>
              </a:rPr>
              <a:t>&gt;</a:t>
            </a:r>
            <a:r>
              <a:rPr lang="en-US" sz="1400" b="0" i="0" u="none" strike="noStrike" kern="0" spc="0" baseline="0">
                <a:ln>
                  <a:noFill/>
                </a:ln>
                <a:solidFill>
                  <a:srgbClr val="000000"/>
                </a:solidFill>
                <a:latin typeface="Courier New" pitchFamily="49"/>
                <a:ea typeface="Monaco" pitchFamily="49"/>
                <a:cs typeface="Monaco" pitchFamily="49"/>
              </a:rPr>
              <a:t>org.springframework.cloud</a:t>
            </a:r>
            <a:r>
              <a:rPr lang="en-US" sz="1400" b="0" i="0" u="none" strike="noStrike" kern="0" spc="0" baseline="0">
                <a:ln>
                  <a:noFill/>
                </a:ln>
                <a:solidFill>
                  <a:srgbClr val="008080"/>
                </a:solidFill>
                <a:latin typeface="Courier New" pitchFamily="49"/>
                <a:ea typeface="Monaco" pitchFamily="49"/>
                <a:cs typeface="Monaco" pitchFamily="49"/>
              </a:rPr>
              <a:t>&lt;/</a:t>
            </a:r>
            <a:r>
              <a:rPr lang="en-US" sz="1400" b="0" i="0" u="none" strike="noStrike" kern="0" spc="0" baseline="0">
                <a:ln>
                  <a:noFill/>
                </a:ln>
                <a:solidFill>
                  <a:srgbClr val="3F7F7F"/>
                </a:solidFill>
                <a:latin typeface="Courier New" pitchFamily="49"/>
                <a:ea typeface="Monaco" pitchFamily="49"/>
                <a:cs typeface="Monaco" pitchFamily="49"/>
              </a:rPr>
              <a:t>groupId</a:t>
            </a:r>
            <a:r>
              <a:rPr lang="en-US" sz="1400" b="0"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kern="0" spc="0" baseline="0">
                <a:ln>
                  <a:noFill/>
                </a:ln>
                <a:solidFill>
                  <a:srgbClr val="008080"/>
                </a:solidFill>
                <a:latin typeface="Courier New" pitchFamily="49"/>
                <a:ea typeface="Monaco" pitchFamily="49"/>
                <a:cs typeface="Monaco" pitchFamily="49"/>
              </a:rPr>
              <a:t>    &lt;</a:t>
            </a:r>
            <a:r>
              <a:rPr lang="en-US" sz="1400" b="0" i="0" u="none" strike="noStrike" kern="0" spc="0" baseline="0">
                <a:ln>
                  <a:noFill/>
                </a:ln>
                <a:solidFill>
                  <a:srgbClr val="3F7F7F"/>
                </a:solidFill>
                <a:latin typeface="Courier New" pitchFamily="49"/>
                <a:ea typeface="Monaco" pitchFamily="49"/>
                <a:cs typeface="Monaco" pitchFamily="49"/>
              </a:rPr>
              <a:t>artifactId</a:t>
            </a:r>
            <a:r>
              <a:rPr lang="en-US" sz="1400" b="0" i="0" u="none" strike="noStrike" kern="0" spc="0" baseline="0">
                <a:ln>
                  <a:noFill/>
                </a:ln>
                <a:solidFill>
                  <a:srgbClr val="008080"/>
                </a:solidFill>
                <a:latin typeface="Courier New" pitchFamily="49"/>
                <a:ea typeface="Monaco" pitchFamily="49"/>
                <a:cs typeface="Monaco" pitchFamily="49"/>
              </a:rPr>
              <a:t>&gt;</a:t>
            </a:r>
            <a:r>
              <a:rPr lang="en-US" sz="1400" b="0" i="0" u="none" strike="noStrike" kern="0" spc="0" baseline="0">
                <a:ln>
                  <a:noFill/>
                </a:ln>
                <a:solidFill>
                  <a:srgbClr val="000000"/>
                </a:solidFill>
                <a:latin typeface="Courier New" pitchFamily="49"/>
                <a:ea typeface="Monaco" pitchFamily="49"/>
                <a:cs typeface="Monaco" pitchFamily="49"/>
              </a:rPr>
              <a:t>spring-cloud-starter-netflix-eureka-client</a:t>
            </a:r>
            <a:r>
              <a:rPr lang="en-US" sz="1400" b="0" i="0" u="none" strike="noStrike" kern="0" spc="0" baseline="0">
                <a:ln>
                  <a:noFill/>
                </a:ln>
                <a:solidFill>
                  <a:srgbClr val="008080"/>
                </a:solidFill>
                <a:latin typeface="Courier New" pitchFamily="49"/>
                <a:ea typeface="Monaco" pitchFamily="49"/>
                <a:cs typeface="Monaco" pitchFamily="49"/>
              </a:rPr>
              <a:t>&lt;/</a:t>
            </a:r>
            <a:r>
              <a:rPr lang="en-US" sz="1400" b="0" i="0" u="none" strike="noStrike" kern="0" spc="0" baseline="0">
                <a:ln>
                  <a:noFill/>
                </a:ln>
                <a:solidFill>
                  <a:srgbClr val="3F7F7F"/>
                </a:solidFill>
                <a:latin typeface="Courier New" pitchFamily="49"/>
                <a:ea typeface="Monaco" pitchFamily="49"/>
                <a:cs typeface="Monaco" pitchFamily="49"/>
              </a:rPr>
              <a:t>artifactId</a:t>
            </a:r>
            <a:r>
              <a:rPr lang="en-US" sz="1400" b="0"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kern="0" spc="0" baseline="0">
                <a:ln>
                  <a:noFill/>
                </a:ln>
                <a:solidFill>
                  <a:srgbClr val="008080"/>
                </a:solidFill>
                <a:latin typeface="Courier New" pitchFamily="49"/>
                <a:ea typeface="Monaco" pitchFamily="49"/>
                <a:cs typeface="Monaco" pitchFamily="49"/>
              </a:rPr>
              <a:t>  &lt;/</a:t>
            </a:r>
            <a:r>
              <a:rPr lang="en-US" sz="1400" b="0" i="0" u="none" strike="noStrike" kern="0" spc="0" baseline="0">
                <a:ln>
                  <a:noFill/>
                </a:ln>
                <a:solidFill>
                  <a:srgbClr val="3F7F7F"/>
                </a:solidFill>
                <a:latin typeface="Courier New" pitchFamily="49"/>
                <a:ea typeface="Monaco" pitchFamily="49"/>
                <a:cs typeface="Monaco" pitchFamily="49"/>
              </a:rPr>
              <a:t>dependency</a:t>
            </a:r>
            <a:r>
              <a:rPr lang="en-US" sz="1400" b="0" i="0" u="none" strike="noStrike" kern="0" spc="0" baseline="0">
                <a:ln>
                  <a:noFill/>
                </a:ln>
                <a:solidFill>
                  <a:srgbClr val="008080"/>
                </a:solidFill>
                <a:latin typeface="Courier New"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kern="0" spc="0" baseline="0">
                <a:ln>
                  <a:noFill/>
                </a:ln>
                <a:solidFill>
                  <a:srgbClr val="008080"/>
                </a:solidFill>
                <a:latin typeface="Courier New" pitchFamily="49"/>
                <a:ea typeface="Monaco" pitchFamily="49"/>
                <a:cs typeface="Monaco" pitchFamily="49"/>
              </a:rPr>
              <a:t>&lt;/</a:t>
            </a:r>
            <a:r>
              <a:rPr lang="en-US" sz="1400" b="0" i="0" u="none" strike="noStrike" kern="0" spc="0" baseline="0">
                <a:ln>
                  <a:noFill/>
                </a:ln>
                <a:solidFill>
                  <a:srgbClr val="3F7F7F"/>
                </a:solidFill>
                <a:latin typeface="Courier New" pitchFamily="49"/>
                <a:ea typeface="Monaco" pitchFamily="49"/>
                <a:cs typeface="Monaco" pitchFamily="49"/>
              </a:rPr>
              <a:t>dependencies</a:t>
            </a:r>
            <a:r>
              <a:rPr lang="en-US" sz="1400" b="0" i="0" u="none" strike="noStrike" kern="0" spc="0" baseline="0">
                <a:ln>
                  <a:noFill/>
                </a:ln>
                <a:solidFill>
                  <a:srgbClr val="008080"/>
                </a:solidFill>
                <a:latin typeface="Courier New" pitchFamily="49"/>
                <a:ea typeface="Monaco" pitchFamily="49"/>
                <a:cs typeface="Monaco" pitchFamily="49"/>
              </a:rPr>
              <a:t>&gt;</a:t>
            </a:r>
            <a:r>
              <a:rPr lang="en-US" sz="1400" b="0" i="0" u="none" strike="noStrike" kern="0" spc="0" baseline="0">
                <a:ln>
                  <a:noFill/>
                </a:ln>
                <a:solidFill>
                  <a:srgbClr val="000000"/>
                </a:solidFill>
                <a:latin typeface="Courier New" pitchFamily="49"/>
                <a:ea typeface="Monaco" pitchFamily="49"/>
                <a:cs typeface="Monaco" pitchFamily="49"/>
              </a:rPr>
              <a:t>    </a:t>
            </a:r>
          </a:p>
        </p:txBody>
      </p:sp>
      <p:sp>
        <p:nvSpPr>
          <p:cNvPr id="4" name="Freeform 3"/>
          <p:cNvSpPr/>
          <p:nvPr/>
        </p:nvSpPr>
        <p:spPr>
          <a:xfrm>
            <a:off x="7913879" y="1336320"/>
            <a:ext cx="914400" cy="3657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4D4D4D"/>
                </a:solidFill>
                <a:latin typeface="Arial" pitchFamily="18"/>
                <a:ea typeface="ＭＳ Ｐゴシック" pitchFamily="2"/>
                <a:cs typeface="ＭＳ Ｐゴシック" pitchFamily="2"/>
              </a:rPr>
              <a:t>Parent</a:t>
            </a:r>
          </a:p>
        </p:txBody>
      </p:sp>
      <p:sp>
        <p:nvSpPr>
          <p:cNvPr id="5" name="Straight Connector 4"/>
          <p:cNvSpPr/>
          <p:nvPr/>
        </p:nvSpPr>
        <p:spPr>
          <a:xfrm flipH="1">
            <a:off x="6757919" y="1519200"/>
            <a:ext cx="1155960" cy="0"/>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6" name="Freeform 5"/>
          <p:cNvSpPr/>
          <p:nvPr/>
        </p:nvSpPr>
        <p:spPr>
          <a:xfrm>
            <a:off x="7335720" y="3228480"/>
            <a:ext cx="1491839" cy="3657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4D4D4D"/>
                </a:solidFill>
                <a:latin typeface="Arial" pitchFamily="18"/>
                <a:ea typeface="ＭＳ Ｐゴシック" pitchFamily="2"/>
                <a:cs typeface="ＭＳ Ｐゴシック" pitchFamily="2"/>
              </a:rPr>
              <a:t>Spring Cloud</a:t>
            </a:r>
          </a:p>
        </p:txBody>
      </p:sp>
      <p:sp>
        <p:nvSpPr>
          <p:cNvPr id="7" name="Straight Connector 6"/>
          <p:cNvSpPr/>
          <p:nvPr/>
        </p:nvSpPr>
        <p:spPr>
          <a:xfrm flipH="1">
            <a:off x="5943600" y="3414240"/>
            <a:ext cx="1391040" cy="426239"/>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grpSp>
        <p:nvGrpSpPr>
          <p:cNvPr id="8" name="Group 7"/>
          <p:cNvGrpSpPr/>
          <p:nvPr/>
        </p:nvGrpSpPr>
        <p:grpSpPr>
          <a:xfrm>
            <a:off x="630000" y="5715360"/>
            <a:ext cx="8056800" cy="502560"/>
            <a:chOff x="630000" y="5715360"/>
            <a:chExt cx="8056800" cy="502560"/>
          </a:xfrm>
        </p:grpSpPr>
        <p:sp>
          <p:nvSpPr>
            <p:cNvPr id="9" name="Freeform 8"/>
            <p:cNvSpPr/>
            <p:nvPr/>
          </p:nvSpPr>
          <p:spPr>
            <a:xfrm>
              <a:off x="630000" y="5734800"/>
              <a:ext cx="8056800" cy="46332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w="0">
              <a:solidFill>
                <a:srgbClr val="0000FF"/>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10" name=""/>
            <p:cNvPicPr>
              <a:picLocks noChangeAspect="1"/>
            </p:cNvPicPr>
            <p:nvPr/>
          </p:nvPicPr>
          <p:blipFill>
            <a:blip r:embed="rId3">
              <a:lum/>
              <a:alphaModFix/>
            </a:blip>
            <a:srcRect/>
            <a:stretch>
              <a:fillRect/>
            </a:stretch>
          </p:blipFill>
          <p:spPr>
            <a:xfrm>
              <a:off x="849959" y="5826240"/>
              <a:ext cx="324000" cy="324000"/>
            </a:xfrm>
            <a:prstGeom prst="rect">
              <a:avLst/>
            </a:prstGeom>
            <a:noFill/>
            <a:ln>
              <a:noFill/>
            </a:ln>
          </p:spPr>
        </p:pic>
        <p:sp>
          <p:nvSpPr>
            <p:cNvPr id="11" name="TextBox 10"/>
            <p:cNvSpPr txBox="1"/>
            <p:nvPr/>
          </p:nvSpPr>
          <p:spPr>
            <a:xfrm>
              <a:off x="637920" y="5715360"/>
              <a:ext cx="7866720" cy="502560"/>
            </a:xfrm>
            <a:prstGeom prst="rect">
              <a:avLst/>
            </a:prstGeom>
            <a:noFill/>
            <a:ln>
              <a:noFill/>
            </a:ln>
          </p:spPr>
          <p:txBody>
            <a:bodyPr vert="horz" wrap="none" lIns="90000" tIns="45000" rIns="90000" bIns="45000" anchor="ctr" anchorCtr="0" compatLnSpc="1"/>
            <a:lstStyle/>
            <a:p>
              <a:pPr marL="749880" marR="0" lvl="0" indent="0" algn="l" rtl="0" hangingPunct="1">
                <a:lnSpc>
                  <a:spcPct val="100000"/>
                </a:lnSpc>
                <a:spcBef>
                  <a:spcPts val="0"/>
                </a:spcBef>
                <a:spcAft>
                  <a:spcPts val="0"/>
                </a:spcAft>
                <a:buNone/>
                <a:tabLst>
                  <a:tab pos="1207080" algn="l"/>
                  <a:tab pos="1664280" algn="l"/>
                  <a:tab pos="2121479" algn="l"/>
                  <a:tab pos="2578680" algn="l"/>
                  <a:tab pos="3035880" algn="l"/>
                  <a:tab pos="3493079" algn="l"/>
                  <a:tab pos="3950280" algn="l"/>
                  <a:tab pos="4407480" algn="l"/>
                  <a:tab pos="4864680" algn="l"/>
                  <a:tab pos="5321880" algn="l"/>
                  <a:tab pos="5779080" algn="l"/>
                  <a:tab pos="6236279" algn="l"/>
                </a:tabLst>
              </a:pPr>
              <a:r>
                <a:rPr lang="en-US" sz="1800" b="0" i="0" u="none" strike="noStrike" baseline="0">
                  <a:ln>
                    <a:noFill/>
                  </a:ln>
                  <a:solidFill>
                    <a:srgbClr val="4D4D4D"/>
                  </a:solidFill>
                  <a:latin typeface="Arial" pitchFamily="34"/>
                  <a:ea typeface="Helvetica" pitchFamily="34"/>
                  <a:cs typeface="Helvetica" pitchFamily="34"/>
                </a:rPr>
                <a:t>Dependencies for A, B &amp; C. Spring Cloud is based on Spring Boot</a:t>
              </a:r>
            </a:p>
          </p:txBody>
        </p:sp>
      </p:grpSp>
      <p:sp>
        <p:nvSpPr>
          <p:cNvPr id="12" name="TextBox 11"/>
          <p:cNvSpPr txBox="1"/>
          <p:nvPr/>
        </p:nvSpPr>
        <p:spPr>
          <a:xfrm>
            <a:off x="7315200" y="5065200"/>
            <a:ext cx="1031040" cy="334080"/>
          </a:xfrm>
          <a:prstGeom prst="rect">
            <a:avLst/>
          </a:prstGeom>
          <a:noFill/>
          <a:ln>
            <a:noFill/>
          </a:ln>
        </p:spPr>
        <p:txBody>
          <a:bodyPr vert="horz" wrap="none" lIns="90000" tIns="45000" rIns="90000" bIns="450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1" u="none" strike="noStrike" baseline="0">
                <a:ln>
                  <a:noFill/>
                </a:ln>
                <a:solidFill>
                  <a:srgbClr val="7E0021"/>
                </a:solidFill>
                <a:latin typeface="Arial" pitchFamily="34"/>
                <a:ea typeface="Arial" pitchFamily="34"/>
                <a:cs typeface="Arial" pitchFamily="34"/>
              </a:rPr>
              <a:t>pom.xml</a:t>
            </a:r>
          </a:p>
        </p:txBody>
      </p:sp>
      <p:sp>
        <p:nvSpPr>
          <p:cNvPr id="13" name="Freeform 12"/>
          <p:cNvSpPr/>
          <p:nvPr/>
        </p:nvSpPr>
        <p:spPr>
          <a:xfrm>
            <a:off x="5130000" y="5062320"/>
            <a:ext cx="1766520" cy="51443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squar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4D4D4D"/>
                </a:solidFill>
                <a:latin typeface="Arial" pitchFamily="18"/>
                <a:ea typeface="ＭＳ Ｐゴシック" pitchFamily="2"/>
                <a:cs typeface="ＭＳ Ｐゴシック" pitchFamily="2"/>
              </a:rPr>
              <a:t>Access Eureka</a:t>
            </a:r>
            <a:br>
              <a:rPr lang="en-US" sz="1600" b="0" i="0" u="none" strike="noStrike" baseline="0">
                <a:ln>
                  <a:noFill/>
                </a:ln>
                <a:solidFill>
                  <a:srgbClr val="4D4D4D"/>
                </a:solidFill>
                <a:latin typeface="Arial" pitchFamily="18"/>
                <a:ea typeface="ＭＳ Ｐゴシック" pitchFamily="2"/>
                <a:cs typeface="ＭＳ Ｐゴシック" pitchFamily="2"/>
              </a:rPr>
            </a:br>
            <a:r>
              <a:rPr lang="en-US" sz="1600" b="0" i="0" u="none" strike="noStrike" baseline="0">
                <a:ln>
                  <a:noFill/>
                </a:ln>
                <a:solidFill>
                  <a:srgbClr val="4D4D4D"/>
                </a:solidFill>
                <a:latin typeface="Arial" pitchFamily="18"/>
                <a:ea typeface="ＭＳ Ｐゴシック" pitchFamily="2"/>
                <a:cs typeface="ＭＳ Ｐゴシック" pitchFamily="2"/>
              </a:rPr>
              <a:t>registry server</a:t>
            </a:r>
          </a:p>
        </p:txBody>
      </p:sp>
      <p:sp>
        <p:nvSpPr>
          <p:cNvPr id="14" name="Straight Connector 13"/>
          <p:cNvSpPr/>
          <p:nvPr/>
        </p:nvSpPr>
        <p:spPr>
          <a:xfrm flipH="1" flipV="1">
            <a:off x="4297680" y="5029200"/>
            <a:ext cx="831599" cy="295559"/>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5" name="Freeform 14"/>
          <p:cNvSpPr/>
          <p:nvPr/>
        </p:nvSpPr>
        <p:spPr>
          <a:xfrm>
            <a:off x="5536440" y="2083680"/>
            <a:ext cx="3291839" cy="54864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4D4D4D"/>
                </a:solidFill>
                <a:latin typeface="Arial" pitchFamily="18"/>
                <a:ea typeface="ＭＳ Ｐゴシック" pitchFamily="2"/>
                <a:cs typeface="ＭＳ Ｐゴシック" pitchFamily="2"/>
              </a:rPr>
              <a:t>“Release train” = a consolidated</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4D4D4D"/>
                </a:solidFill>
                <a:latin typeface="Arial" pitchFamily="18"/>
                <a:ea typeface="ＭＳ Ｐゴシック" pitchFamily="2"/>
                <a:cs typeface="ＭＳ Ｐゴシック" pitchFamily="2"/>
              </a:rPr>
              <a:t>set of releases</a:t>
            </a:r>
          </a:p>
        </p:txBody>
      </p:sp>
      <p:sp>
        <p:nvSpPr>
          <p:cNvPr id="16" name="Straight Connector 15"/>
          <p:cNvSpPr/>
          <p:nvPr/>
        </p:nvSpPr>
        <p:spPr>
          <a:xfrm flipH="1" flipV="1">
            <a:off x="3017520" y="2194560"/>
            <a:ext cx="2518920" cy="163440"/>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name="page27">
    <p:spTree>
      <p:nvGrpSpPr>
        <p:cNvPr id="1" name=""/>
        <p:cNvGrpSpPr/>
        <p:nvPr/>
      </p:nvGrpSpPr>
      <p:grpSpPr>
        <a:xfrm>
          <a:off x="0" y="0"/>
          <a:ext cx="0" cy="0"/>
          <a:chOff x="0" y="0"/>
          <a:chExt cx="0" cy="0"/>
        </a:xfrm>
      </p:grpSpPr>
      <p:sp>
        <p:nvSpPr>
          <p:cNvPr id="2" name="TextBox 1"/>
          <p:cNvSpPr txBox="1"/>
          <p:nvPr/>
        </p:nvSpPr>
        <p:spPr>
          <a:xfrm>
            <a:off x="274320" y="5045760"/>
            <a:ext cx="8595360" cy="1116360"/>
          </a:xfrm>
          <a:prstGeom prst="rect">
            <a:avLst/>
          </a:prstGeom>
          <a:solidFill>
            <a:srgbClr val="E6E6E6"/>
          </a:solidFill>
          <a:ln w="0">
            <a:solidFill>
              <a:srgbClr val="4D4D4D"/>
            </a:solidFill>
            <a:prstDash val="solid"/>
          </a:ln>
          <a:effectLst>
            <a:outerShdw dist="50912" dir="2700000" algn="tl">
              <a:srgbClr val="808080"/>
            </a:outerShdw>
          </a:effectLst>
        </p:spPr>
        <p:txBody>
          <a:bodyPr vert="horz" wrap="none" lIns="90000" tIns="45000" rIns="90000" bIns="450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8080"/>
                </a:solidFill>
                <a:latin typeface="Monaco" pitchFamily="49"/>
                <a:ea typeface="Monaco" pitchFamily="49"/>
                <a:cs typeface="Monaco" pitchFamily="49"/>
              </a:rPr>
              <a:t>&lt;</a:t>
            </a:r>
            <a:r>
              <a:rPr lang="en-US" sz="1600" b="0" i="0" u="none" strike="noStrike" baseline="0">
                <a:ln>
                  <a:noFill/>
                </a:ln>
                <a:solidFill>
                  <a:srgbClr val="3F7F7F"/>
                </a:solidFill>
                <a:latin typeface="Monaco" pitchFamily="49"/>
                <a:ea typeface="Monaco" pitchFamily="49"/>
                <a:cs typeface="Monaco" pitchFamily="49"/>
              </a:rPr>
              <a:t>dependency</a:t>
            </a:r>
            <a:r>
              <a:rPr lang="en-US" sz="1600" b="0" i="0" u="none" strike="noStrike" baseline="0">
                <a:ln>
                  <a:noFill/>
                </a:ln>
                <a:solidFill>
                  <a:srgbClr val="008080"/>
                </a:solidFill>
                <a:latin typeface="Monaco"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  </a:t>
            </a:r>
            <a:r>
              <a:rPr lang="en-US" sz="1600" b="0" i="0" u="none" strike="noStrike" baseline="0">
                <a:ln>
                  <a:noFill/>
                </a:ln>
                <a:solidFill>
                  <a:srgbClr val="008080"/>
                </a:solidFill>
                <a:latin typeface="Monaco" pitchFamily="49"/>
                <a:ea typeface="Monaco" pitchFamily="49"/>
                <a:cs typeface="Monaco" pitchFamily="49"/>
              </a:rPr>
              <a:t>&lt;</a:t>
            </a:r>
            <a:r>
              <a:rPr lang="en-US" sz="1600" b="0" i="0" u="none" strike="noStrike" baseline="0">
                <a:ln>
                  <a:noFill/>
                </a:ln>
                <a:solidFill>
                  <a:srgbClr val="3F7F7F"/>
                </a:solidFill>
                <a:latin typeface="Monaco" pitchFamily="49"/>
                <a:ea typeface="Monaco" pitchFamily="49"/>
                <a:cs typeface="Monaco" pitchFamily="49"/>
              </a:rPr>
              <a:t>groupId</a:t>
            </a:r>
            <a:r>
              <a:rPr lang="en-US" sz="1600" b="0" i="0" u="none" strike="noStrike" baseline="0">
                <a:ln>
                  <a:noFill/>
                </a:ln>
                <a:solidFill>
                  <a:srgbClr val="008080"/>
                </a:solidFill>
                <a:latin typeface="Monaco" pitchFamily="49"/>
                <a:ea typeface="Monaco" pitchFamily="49"/>
                <a:cs typeface="Monaco" pitchFamily="49"/>
              </a:rPr>
              <a:t>&gt;</a:t>
            </a:r>
            <a:r>
              <a:rPr lang="en-US" sz="1600" b="0" i="0" u="none" strike="noStrike" baseline="0">
                <a:ln>
                  <a:noFill/>
                </a:ln>
                <a:solidFill>
                  <a:srgbClr val="000000"/>
                </a:solidFill>
                <a:latin typeface="Monaco" pitchFamily="49"/>
                <a:ea typeface="Monaco" pitchFamily="49"/>
                <a:cs typeface="Monaco" pitchFamily="49"/>
              </a:rPr>
              <a:t>org.springframework.cloud</a:t>
            </a:r>
            <a:r>
              <a:rPr lang="en-US" sz="1600" b="0" i="0" u="none" strike="noStrike" baseline="0">
                <a:ln>
                  <a:noFill/>
                </a:ln>
                <a:solidFill>
                  <a:srgbClr val="008080"/>
                </a:solidFill>
                <a:latin typeface="Monaco" pitchFamily="49"/>
                <a:ea typeface="Monaco" pitchFamily="49"/>
                <a:cs typeface="Monaco" pitchFamily="49"/>
              </a:rPr>
              <a:t>&lt;/</a:t>
            </a:r>
            <a:r>
              <a:rPr lang="en-US" sz="1600" b="0" i="0" u="none" strike="noStrike" baseline="0">
                <a:ln>
                  <a:noFill/>
                </a:ln>
                <a:solidFill>
                  <a:srgbClr val="3F7F7F"/>
                </a:solidFill>
                <a:latin typeface="Monaco" pitchFamily="49"/>
                <a:ea typeface="Monaco" pitchFamily="49"/>
                <a:cs typeface="Monaco" pitchFamily="49"/>
              </a:rPr>
              <a:t>groupId</a:t>
            </a:r>
            <a:r>
              <a:rPr lang="en-US" sz="1600" b="0" i="0" u="none" strike="noStrike" baseline="0">
                <a:ln>
                  <a:noFill/>
                </a:ln>
                <a:solidFill>
                  <a:srgbClr val="008080"/>
                </a:solidFill>
                <a:latin typeface="Monaco"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8080"/>
                </a:solidFill>
                <a:latin typeface="Monaco" pitchFamily="49"/>
                <a:ea typeface="Monaco" pitchFamily="49"/>
                <a:cs typeface="Monaco" pitchFamily="49"/>
              </a:rPr>
              <a:t>  &lt;</a:t>
            </a:r>
            <a:r>
              <a:rPr lang="en-US" sz="1600" b="0" i="0" u="none" strike="noStrike" baseline="0">
                <a:ln>
                  <a:noFill/>
                </a:ln>
                <a:solidFill>
                  <a:srgbClr val="3F7F7F"/>
                </a:solidFill>
                <a:latin typeface="Monaco" pitchFamily="49"/>
                <a:ea typeface="Monaco" pitchFamily="49"/>
                <a:cs typeface="Monaco" pitchFamily="49"/>
              </a:rPr>
              <a:t>artifactId</a:t>
            </a:r>
            <a:r>
              <a:rPr lang="en-US" sz="1600" b="0" i="0" u="none" strike="noStrike" baseline="0">
                <a:ln>
                  <a:noFill/>
                </a:ln>
                <a:solidFill>
                  <a:srgbClr val="008080"/>
                </a:solidFill>
                <a:latin typeface="Monaco" pitchFamily="49"/>
                <a:ea typeface="Monaco" pitchFamily="49"/>
                <a:cs typeface="Monaco" pitchFamily="49"/>
              </a:rPr>
              <a:t>&gt;</a:t>
            </a:r>
            <a:r>
              <a:rPr lang="en-US" sz="1600" b="0" i="0" u="none" strike="noStrike" baseline="0">
                <a:ln>
                  <a:noFill/>
                </a:ln>
                <a:solidFill>
                  <a:srgbClr val="000000"/>
                </a:solidFill>
                <a:latin typeface="Monaco" pitchFamily="49"/>
                <a:ea typeface="Monaco" pitchFamily="49"/>
                <a:cs typeface="Monaco" pitchFamily="49"/>
              </a:rPr>
              <a:t>spring-cloud-starter-netflix-eureka-server</a:t>
            </a:r>
            <a:r>
              <a:rPr lang="en-US" sz="1600" b="0" i="0" u="none" strike="noStrike" baseline="0">
                <a:ln>
                  <a:noFill/>
                </a:ln>
                <a:solidFill>
                  <a:srgbClr val="008080"/>
                </a:solidFill>
                <a:latin typeface="Monaco" pitchFamily="49"/>
                <a:ea typeface="Monaco" pitchFamily="49"/>
                <a:cs typeface="Monaco" pitchFamily="49"/>
              </a:rPr>
              <a:t>&lt;/</a:t>
            </a:r>
            <a:r>
              <a:rPr lang="en-US" sz="1600" b="0" i="0" u="none" strike="noStrike" baseline="0">
                <a:ln>
                  <a:noFill/>
                </a:ln>
                <a:solidFill>
                  <a:srgbClr val="3F7F7F"/>
                </a:solidFill>
                <a:latin typeface="Monaco" pitchFamily="49"/>
                <a:ea typeface="Monaco" pitchFamily="49"/>
                <a:cs typeface="Monaco" pitchFamily="49"/>
              </a:rPr>
              <a:t>artifactId</a:t>
            </a:r>
            <a:r>
              <a:rPr lang="en-US" sz="1600" b="0" i="0" u="none" strike="noStrike" baseline="0">
                <a:ln>
                  <a:noFill/>
                </a:ln>
                <a:solidFill>
                  <a:srgbClr val="008080"/>
                </a:solidFill>
                <a:latin typeface="Monaco" pitchFamily="49"/>
                <a:ea typeface="Monaco" pitchFamily="49"/>
                <a:cs typeface="Monaco" pitchFamily="49"/>
              </a:rPr>
              <a:t>&gt;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8080"/>
                </a:solidFill>
                <a:latin typeface="Monaco" pitchFamily="49"/>
                <a:ea typeface="Monaco" pitchFamily="49"/>
                <a:cs typeface="Monaco" pitchFamily="49"/>
              </a:rPr>
              <a:t>&lt;/</a:t>
            </a:r>
            <a:r>
              <a:rPr lang="en-US" sz="1600" b="0" i="0" u="none" strike="noStrike" baseline="0">
                <a:ln>
                  <a:noFill/>
                </a:ln>
                <a:solidFill>
                  <a:srgbClr val="3F7F7F"/>
                </a:solidFill>
                <a:latin typeface="Monaco" pitchFamily="49"/>
                <a:ea typeface="Monaco" pitchFamily="49"/>
                <a:cs typeface="Monaco" pitchFamily="49"/>
              </a:rPr>
              <a:t>dependency</a:t>
            </a:r>
            <a:r>
              <a:rPr lang="en-US" sz="1600" b="0" i="0" u="none" strike="noStrike" baseline="0">
                <a:ln>
                  <a:noFill/>
                </a:ln>
                <a:solidFill>
                  <a:srgbClr val="008080"/>
                </a:solidFill>
                <a:latin typeface="Monaco" pitchFamily="49"/>
                <a:ea typeface="Monaco" pitchFamily="49"/>
                <a:cs typeface="Monaco" pitchFamily="49"/>
              </a:rPr>
              <a:t>&gt;</a:t>
            </a:r>
          </a:p>
        </p:txBody>
      </p:sp>
      <p:sp>
        <p:nvSpPr>
          <p:cNvPr id="3" name="Title 2"/>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(A) Eureka Server</a:t>
            </a:r>
            <a:br>
              <a:rPr lang="en-US"/>
            </a:br>
            <a:r>
              <a:rPr lang="en-US"/>
              <a:t>using Spring Cloud</a:t>
            </a:r>
          </a:p>
        </p:txBody>
      </p:sp>
      <p:grpSp>
        <p:nvGrpSpPr>
          <p:cNvPr id="4" name="Group 3"/>
          <p:cNvGrpSpPr/>
          <p:nvPr/>
        </p:nvGrpSpPr>
        <p:grpSpPr>
          <a:xfrm>
            <a:off x="365760" y="2656800"/>
            <a:ext cx="8321040" cy="2194560"/>
            <a:chOff x="365760" y="2656800"/>
            <a:chExt cx="8321040" cy="2194560"/>
          </a:xfrm>
        </p:grpSpPr>
        <p:sp>
          <p:nvSpPr>
            <p:cNvPr id="5" name="TextBox 4"/>
            <p:cNvSpPr txBox="1"/>
            <p:nvPr/>
          </p:nvSpPr>
          <p:spPr>
            <a:xfrm>
              <a:off x="365760" y="2656800"/>
              <a:ext cx="8297640" cy="2194560"/>
            </a:xfrm>
            <a:prstGeom prst="rect">
              <a:avLst/>
            </a:prstGeom>
            <a:solidFill>
              <a:srgbClr val="FFFFCC"/>
            </a:solidFill>
            <a:ln w="0">
              <a:solidFill>
                <a:srgbClr val="808080"/>
              </a:solidFill>
              <a:prstDash val="solid"/>
            </a:ln>
            <a:effectLst>
              <a:outerShdw dist="50912" dir="2700000" algn="tl">
                <a:srgbClr val="808080"/>
              </a:outerShdw>
            </a:effectLst>
          </p:spPr>
          <p:txBody>
            <a:bodyPr vert="horz" wrap="none" lIns="90000" tIns="45000" rIns="90000" bIns="450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646464"/>
                  </a:solidFill>
                  <a:latin typeface="Monaco" pitchFamily="49"/>
                  <a:ea typeface="Monaco" pitchFamily="49"/>
                  <a:cs typeface="Monaco" pitchFamily="49"/>
                </a:rPr>
                <a:t>@</a:t>
              </a:r>
              <a:r>
                <a:rPr lang="en-US" sz="1600" b="0" i="0" u="none" strike="noStrike" baseline="0">
                  <a:ln>
                    <a:noFill/>
                  </a:ln>
                  <a:solidFill>
                    <a:srgbClr val="000000"/>
                  </a:solidFill>
                  <a:latin typeface="Monaco" pitchFamily="49"/>
                  <a:ea typeface="Monaco" pitchFamily="49"/>
                  <a:cs typeface="Monaco" pitchFamily="49"/>
                </a:rPr>
                <a:t>SpringBootApplication</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3333FF"/>
                  </a:solidFill>
                  <a:latin typeface="Monaco" pitchFamily="49"/>
                  <a:ea typeface="Monaco" pitchFamily="49"/>
                  <a:cs typeface="Monaco" pitchFamily="49"/>
                </a:rPr>
                <a:t>@EnableEurekaServer</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7F0055"/>
                  </a:solidFill>
                  <a:latin typeface="Monaco" pitchFamily="49"/>
                  <a:ea typeface="Monaco" pitchFamily="49"/>
                  <a:cs typeface="Monaco" pitchFamily="49"/>
                </a:rPr>
                <a:t>public</a:t>
              </a:r>
              <a:r>
                <a:rPr lang="en-US" sz="1600" b="0" i="0" u="none" strike="noStrike" baseline="0">
                  <a:ln>
                    <a:noFill/>
                  </a:ln>
                  <a:solidFill>
                    <a:srgbClr val="000000"/>
                  </a:solidFill>
                  <a:latin typeface="Monaco" pitchFamily="49"/>
                  <a:ea typeface="Monaco" pitchFamily="49"/>
                  <a:cs typeface="Monaco" pitchFamily="49"/>
                </a:rPr>
                <a:t> </a:t>
              </a:r>
              <a:r>
                <a:rPr lang="en-US" sz="1600" b="0" i="0" u="none" strike="noStrike" baseline="0">
                  <a:ln>
                    <a:noFill/>
                  </a:ln>
                  <a:solidFill>
                    <a:srgbClr val="7F0055"/>
                  </a:solidFill>
                  <a:latin typeface="Monaco" pitchFamily="49"/>
                  <a:ea typeface="Monaco" pitchFamily="49"/>
                  <a:cs typeface="Monaco" pitchFamily="49"/>
                </a:rPr>
                <a:t>class</a:t>
              </a:r>
              <a:r>
                <a:rPr lang="en-US" sz="1600" b="0" i="0" u="none" strike="noStrike" baseline="0">
                  <a:ln>
                    <a:noFill/>
                  </a:ln>
                  <a:solidFill>
                    <a:srgbClr val="000000"/>
                  </a:solidFill>
                  <a:latin typeface="Monaco" pitchFamily="49"/>
                  <a:ea typeface="Monaco" pitchFamily="49"/>
                  <a:cs typeface="Monaco" pitchFamily="49"/>
                </a:rPr>
                <a:t> EurekaApplication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600" b="0" i="0" u="none" strike="noStrike" baseline="0">
                <a:ln>
                  <a:noFill/>
                </a:ln>
                <a:solidFill>
                  <a:srgbClr val="4D4D4D"/>
                </a:solidFill>
                <a:latin typeface="Monaco" pitchFamily="49"/>
                <a:ea typeface="Monaco" pitchFamily="49"/>
                <a:cs typeface="Monaco" pitchFamily="49"/>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    </a:t>
              </a:r>
              <a:r>
                <a:rPr lang="en-US" sz="1600" b="0" i="0" u="none" strike="noStrike" baseline="0">
                  <a:ln>
                    <a:noFill/>
                  </a:ln>
                  <a:solidFill>
                    <a:srgbClr val="7F0055"/>
                  </a:solidFill>
                  <a:latin typeface="Monaco" pitchFamily="49"/>
                  <a:ea typeface="Monaco" pitchFamily="49"/>
                  <a:cs typeface="Monaco" pitchFamily="49"/>
                </a:rPr>
                <a:t>public</a:t>
              </a:r>
              <a:r>
                <a:rPr lang="en-US" sz="1600" b="0" i="0" u="none" strike="noStrike" baseline="0">
                  <a:ln>
                    <a:noFill/>
                  </a:ln>
                  <a:solidFill>
                    <a:srgbClr val="000000"/>
                  </a:solidFill>
                  <a:latin typeface="Monaco" pitchFamily="49"/>
                  <a:ea typeface="Monaco" pitchFamily="49"/>
                  <a:cs typeface="Monaco" pitchFamily="49"/>
                </a:rPr>
                <a:t> </a:t>
              </a:r>
              <a:r>
                <a:rPr lang="en-US" sz="1600" b="0" i="0" u="none" strike="noStrike" baseline="0">
                  <a:ln>
                    <a:noFill/>
                  </a:ln>
                  <a:solidFill>
                    <a:srgbClr val="7F0055"/>
                  </a:solidFill>
                  <a:latin typeface="Monaco" pitchFamily="49"/>
                  <a:ea typeface="Monaco" pitchFamily="49"/>
                  <a:cs typeface="Monaco" pitchFamily="49"/>
                </a:rPr>
                <a:t>static</a:t>
              </a:r>
              <a:r>
                <a:rPr lang="en-US" sz="1600" b="0" i="0" u="none" strike="noStrike" baseline="0">
                  <a:ln>
                    <a:noFill/>
                  </a:ln>
                  <a:solidFill>
                    <a:srgbClr val="000000"/>
                  </a:solidFill>
                  <a:latin typeface="Monaco" pitchFamily="49"/>
                  <a:ea typeface="Monaco" pitchFamily="49"/>
                  <a:cs typeface="Monaco" pitchFamily="49"/>
                </a:rPr>
                <a:t> </a:t>
              </a:r>
              <a:r>
                <a:rPr lang="en-US" sz="1600" b="0" i="0" u="none" strike="noStrike" baseline="0">
                  <a:ln>
                    <a:noFill/>
                  </a:ln>
                  <a:solidFill>
                    <a:srgbClr val="7F0055"/>
                  </a:solidFill>
                  <a:latin typeface="Monaco" pitchFamily="49"/>
                  <a:ea typeface="Monaco" pitchFamily="49"/>
                  <a:cs typeface="Monaco" pitchFamily="49"/>
                </a:rPr>
                <a:t>void</a:t>
              </a:r>
              <a:r>
                <a:rPr lang="en-US" sz="1600" b="0" i="0" u="none" strike="noStrike" baseline="0">
                  <a:ln>
                    <a:noFill/>
                  </a:ln>
                  <a:solidFill>
                    <a:srgbClr val="000000"/>
                  </a:solidFill>
                  <a:latin typeface="Monaco" pitchFamily="49"/>
                  <a:ea typeface="Monaco" pitchFamily="49"/>
                  <a:cs typeface="Monaco" pitchFamily="49"/>
                </a:rPr>
                <a:t> main(String[] args)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        SpringApplication.run(EurekaApplication.</a:t>
              </a:r>
              <a:r>
                <a:rPr lang="en-US" sz="1600" b="0" i="0" u="none" strike="noStrike" baseline="0">
                  <a:ln>
                    <a:noFill/>
                  </a:ln>
                  <a:solidFill>
                    <a:srgbClr val="7F0055"/>
                  </a:solidFill>
                  <a:latin typeface="Monaco" pitchFamily="49"/>
                  <a:ea typeface="Monaco" pitchFamily="49"/>
                  <a:cs typeface="Monaco" pitchFamily="49"/>
                </a:rPr>
                <a:t>class</a:t>
              </a:r>
              <a:r>
                <a:rPr lang="en-US" sz="1600" b="0" i="0" u="none" strike="noStrike" baseline="0">
                  <a:ln>
                    <a:noFill/>
                  </a:ln>
                  <a:solidFill>
                    <a:srgbClr val="000000"/>
                  </a:solidFill>
                  <a:latin typeface="Monaco" pitchFamily="49"/>
                  <a:ea typeface="Monaco" pitchFamily="49"/>
                  <a:cs typeface="Monaco" pitchFamily="49"/>
                </a:rPr>
                <a:t>, args);</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a:t>
              </a:r>
            </a:p>
          </p:txBody>
        </p:sp>
        <p:sp>
          <p:nvSpPr>
            <p:cNvPr id="6" name="TextBox 5"/>
            <p:cNvSpPr txBox="1"/>
            <p:nvPr/>
          </p:nvSpPr>
          <p:spPr>
            <a:xfrm>
              <a:off x="7328160" y="4431240"/>
              <a:ext cx="1358640" cy="420120"/>
            </a:xfrm>
            <a:prstGeom prst="rect">
              <a:avLst/>
            </a:prstGeom>
            <a:noFill/>
            <a:ln>
              <a:noFill/>
            </a:ln>
          </p:spPr>
          <p:txBody>
            <a:bodyPr vert="horz" wrap="none" lIns="90000" tIns="45000" rIns="90000" bIns="45000" anchorCtr="0" compatLnSpc="1">
              <a:spAutoFit/>
            </a:bodyPr>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800000"/>
                  </a:solidFill>
                  <a:latin typeface="Arial" pitchFamily="18"/>
                  <a:ea typeface="ＭＳ Ｐゴシック" pitchFamily="2"/>
                  <a:cs typeface="ＭＳ Ｐゴシック" pitchFamily="2"/>
                </a:rPr>
                <a:t>main.java</a:t>
              </a:r>
            </a:p>
          </p:txBody>
        </p:sp>
      </p:grpSp>
      <p:grpSp>
        <p:nvGrpSpPr>
          <p:cNvPr id="7" name="Group 6"/>
          <p:cNvGrpSpPr/>
          <p:nvPr/>
        </p:nvGrpSpPr>
        <p:grpSpPr>
          <a:xfrm>
            <a:off x="4882320" y="786600"/>
            <a:ext cx="4042799" cy="2361240"/>
            <a:chOff x="4882320" y="786600"/>
            <a:chExt cx="4042799" cy="2361240"/>
          </a:xfrm>
        </p:grpSpPr>
        <p:sp>
          <p:nvSpPr>
            <p:cNvPr id="8" name="TextBox 7"/>
            <p:cNvSpPr txBox="1"/>
            <p:nvPr/>
          </p:nvSpPr>
          <p:spPr>
            <a:xfrm>
              <a:off x="4882320" y="786600"/>
              <a:ext cx="4042799" cy="2361240"/>
            </a:xfrm>
            <a:prstGeom prst="rect">
              <a:avLst/>
            </a:prstGeom>
            <a:solidFill>
              <a:srgbClr val="FFFFCC"/>
            </a:solidFill>
            <a:ln w="0">
              <a:solidFill>
                <a:srgbClr val="808080"/>
              </a:solidFill>
              <a:prstDash val="solid"/>
            </a:ln>
            <a:effectLst>
              <a:outerShdw dist="50912" dir="2700000" algn="tl">
                <a:srgbClr val="808080"/>
              </a:outerShdw>
            </a:effectLst>
          </p:spPr>
          <p:txBody>
            <a:bodyPr vert="horz" wrap="none" lIns="90000" tIns="45000" rIns="90000" bIns="450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FF"/>
                  </a:solidFill>
                  <a:latin typeface="Monaco" pitchFamily="49"/>
                  <a:ea typeface="Monaco" pitchFamily="49"/>
                  <a:cs typeface="Monaco" pitchFamily="49"/>
                </a:rPr>
                <a:t>server:</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FF"/>
                  </a:solidFill>
                  <a:latin typeface="Monaco" pitchFamily="49"/>
                  <a:ea typeface="Monaco" pitchFamily="49"/>
                  <a:cs typeface="Monaco" pitchFamily="49"/>
                </a:rPr>
                <a:t>  port: </a:t>
              </a:r>
              <a:r>
                <a:rPr lang="en-US" sz="1600" b="0" i="0" u="none" strike="noStrike" baseline="0">
                  <a:ln>
                    <a:noFill/>
                  </a:ln>
                  <a:solidFill>
                    <a:srgbClr val="4D4D4D"/>
                  </a:solidFill>
                  <a:latin typeface="Monaco" pitchFamily="49"/>
                  <a:ea typeface="Monaco" pitchFamily="49"/>
                  <a:cs typeface="Monaco" pitchFamily="49"/>
                </a:rPr>
                <a:t>8761</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600" b="0" i="0" u="none" strike="noStrike" baseline="0">
                <a:ln>
                  <a:noFill/>
                </a:ln>
                <a:solidFill>
                  <a:srgbClr val="0000FF"/>
                </a:solidFill>
                <a:latin typeface="Monaco" pitchFamily="49"/>
                <a:ea typeface="Monaco" pitchFamily="49"/>
                <a:cs typeface="Monaco" pitchFamily="49"/>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FF"/>
                  </a:solidFill>
                  <a:latin typeface="Monaco" pitchFamily="49"/>
                  <a:ea typeface="Monaco" pitchFamily="49"/>
                  <a:cs typeface="Monaco" pitchFamily="49"/>
                </a:rPr>
                <a:t>eureka:</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FF"/>
                  </a:solidFill>
                  <a:latin typeface="Monaco" pitchFamily="49"/>
                  <a:ea typeface="Monaco" pitchFamily="49"/>
                  <a:cs typeface="Monaco" pitchFamily="49"/>
                </a:rPr>
                <a:t>  instance:</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FF"/>
                  </a:solidFill>
                  <a:latin typeface="Monaco" pitchFamily="49"/>
                  <a:ea typeface="Monaco" pitchFamily="49"/>
                  <a:cs typeface="Monaco" pitchFamily="49"/>
                </a:rPr>
                <a:t>    hostname: </a:t>
              </a:r>
              <a:r>
                <a:rPr lang="en-US" sz="1600" b="0" i="0" u="none" strike="noStrike" baseline="0">
                  <a:ln>
                    <a:noFill/>
                  </a:ln>
                  <a:solidFill>
                    <a:srgbClr val="4D4D4D"/>
                  </a:solidFill>
                  <a:latin typeface="Monaco" pitchFamily="49"/>
                  <a:ea typeface="Monaco" pitchFamily="49"/>
                  <a:cs typeface="Monaco" pitchFamily="49"/>
                </a:rPr>
                <a:t>localhost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FF"/>
                  </a:solidFill>
                  <a:latin typeface="Monaco" pitchFamily="49"/>
                  <a:ea typeface="Monaco" pitchFamily="49"/>
                  <a:cs typeface="Monaco" pitchFamily="49"/>
                </a:rPr>
                <a:t>  client:  </a:t>
              </a:r>
              <a:r>
                <a:rPr lang="en-US" sz="1600" b="0" i="0" u="none" strike="noStrike" baseline="0">
                  <a:ln>
                    <a:noFill/>
                  </a:ln>
                  <a:solidFill>
                    <a:srgbClr val="7E0021"/>
                  </a:solidFill>
                  <a:latin typeface="Monaco" pitchFamily="49"/>
                  <a:ea typeface="Monaco" pitchFamily="49"/>
                  <a:cs typeface="Monaco" pitchFamily="49"/>
                </a:rPr>
                <a:t># </a:t>
              </a:r>
              <a:r>
                <a:rPr lang="en-US" sz="1600" b="0" i="1" u="none" strike="noStrike" baseline="0">
                  <a:ln>
                    <a:noFill/>
                  </a:ln>
                  <a:solidFill>
                    <a:srgbClr val="7E0021"/>
                  </a:solidFill>
                  <a:latin typeface="Monaco" pitchFamily="49"/>
                  <a:ea typeface="Monaco" pitchFamily="49"/>
                  <a:cs typeface="Monaco" pitchFamily="49"/>
                </a:rPr>
                <a:t>Not</a:t>
              </a:r>
              <a:r>
                <a:rPr lang="en-US" sz="1600" b="0" i="0" u="none" strike="noStrike" baseline="0">
                  <a:ln>
                    <a:noFill/>
                  </a:ln>
                  <a:solidFill>
                    <a:srgbClr val="7E0021"/>
                  </a:solidFill>
                  <a:latin typeface="Monaco" pitchFamily="49"/>
                  <a:ea typeface="Monaco" pitchFamily="49"/>
                  <a:cs typeface="Monaco" pitchFamily="49"/>
                </a:rPr>
                <a:t> a client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FF"/>
                  </a:solidFill>
                  <a:latin typeface="Monaco" pitchFamily="49"/>
                  <a:ea typeface="Monaco" pitchFamily="49"/>
                  <a:cs typeface="Monaco" pitchFamily="49"/>
                </a:rPr>
                <a:t>    registerWithEureka: </a:t>
              </a:r>
              <a:r>
                <a:rPr lang="en-US" sz="1600" b="0" i="0" u="none" strike="noStrike" baseline="0">
                  <a:ln>
                    <a:noFill/>
                  </a:ln>
                  <a:solidFill>
                    <a:srgbClr val="4D4D4D"/>
                  </a:solidFill>
                  <a:latin typeface="Monaco" pitchFamily="49"/>
                  <a:ea typeface="Monaco" pitchFamily="49"/>
                  <a:cs typeface="Monaco" pitchFamily="49"/>
                </a:rPr>
                <a:t>false</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FF"/>
                  </a:solidFill>
                  <a:latin typeface="Monaco" pitchFamily="49"/>
                  <a:ea typeface="Monaco" pitchFamily="49"/>
                  <a:cs typeface="Monaco" pitchFamily="49"/>
                </a:rPr>
                <a:t>    fetchRegistry: </a:t>
              </a:r>
              <a:r>
                <a:rPr lang="en-US" sz="1600" b="0" i="0" u="none" strike="noStrike" baseline="0">
                  <a:ln>
                    <a:noFill/>
                  </a:ln>
                  <a:solidFill>
                    <a:srgbClr val="4D4D4D"/>
                  </a:solidFill>
                  <a:latin typeface="Monaco" pitchFamily="49"/>
                  <a:ea typeface="Monaco" pitchFamily="49"/>
                  <a:cs typeface="Monaco" pitchFamily="49"/>
                </a:rPr>
                <a:t>false</a:t>
              </a:r>
            </a:p>
          </p:txBody>
        </p:sp>
        <p:sp>
          <p:nvSpPr>
            <p:cNvPr id="9" name="TextBox 8"/>
            <p:cNvSpPr txBox="1"/>
            <p:nvPr/>
          </p:nvSpPr>
          <p:spPr>
            <a:xfrm>
              <a:off x="7043760" y="806400"/>
              <a:ext cx="1842119" cy="365760"/>
            </a:xfrm>
            <a:prstGeom prst="rect">
              <a:avLst/>
            </a:prstGeom>
            <a:noFill/>
            <a:ln>
              <a:noFill/>
            </a:ln>
          </p:spPr>
          <p:txBody>
            <a:bodyPr vert="horz" wrap="none" lIns="90000" tIns="45000" rIns="90000" bIns="45000" anchor="ctr" anchorCtr="1"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800000"/>
                  </a:solidFill>
                  <a:latin typeface="Arial" pitchFamily="18"/>
                  <a:ea typeface="ＭＳ Ｐゴシック" pitchFamily="2"/>
                  <a:cs typeface="ＭＳ Ｐゴシック" pitchFamily="2"/>
                </a:rPr>
                <a:t>application.yml</a:t>
              </a:r>
            </a:p>
          </p:txBody>
        </p:sp>
      </p:grpSp>
      <p:sp>
        <p:nvSpPr>
          <p:cNvPr id="10" name="TextBox 9"/>
          <p:cNvSpPr txBox="1"/>
          <p:nvPr/>
        </p:nvSpPr>
        <p:spPr>
          <a:xfrm>
            <a:off x="7716960" y="5045760"/>
            <a:ext cx="1149840" cy="45611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800000"/>
                </a:solidFill>
                <a:latin typeface="Arial" pitchFamily="18"/>
                <a:ea typeface="ＭＳ Ｐゴシック" pitchFamily="2"/>
                <a:cs typeface="ＭＳ Ｐゴシック" pitchFamily="2"/>
              </a:rPr>
              <a:t>pom.xml</a:t>
            </a:r>
          </a:p>
        </p:txBody>
      </p:sp>
      <p:sp>
        <p:nvSpPr>
          <p:cNvPr id="11" name="Text Placeholder 10"/>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All you need to implement</a:t>
            </a:r>
            <a:br>
              <a:rPr lang="en-US">
                <a:latin typeface="" pitchFamily="16"/>
              </a:rPr>
            </a:br>
            <a:r>
              <a:rPr lang="en-US">
                <a:latin typeface="" pitchFamily="16"/>
              </a:rPr>
              <a:t>your own registry service!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(B) Accounts Producer Microservice</a:t>
            </a:r>
            <a:br>
              <a:rPr lang="en-US"/>
            </a:br>
            <a:r>
              <a:rPr lang="en-US" sz="2400"/>
              <a:t>Performs Service Registration</a:t>
            </a:r>
          </a:p>
        </p:txBody>
      </p:sp>
      <p:sp>
        <p:nvSpPr>
          <p:cNvPr id="3" name="Text Placeholder 2"/>
          <p:cNvSpPr txBox="1">
            <a:spLocks noGrp="1"/>
          </p:cNvSpPr>
          <p:nvPr>
            <p:ph type="body" idx="4294967295"/>
          </p:nvPr>
        </p:nvSpPr>
        <p:spPr>
          <a:xfrm>
            <a:off x="274320" y="1554479"/>
            <a:ext cx="8229600" cy="452592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Microservice declares itself as an available service</a:t>
            </a:r>
          </a:p>
          <a:p>
            <a:pPr lvl="1"/>
            <a:r>
              <a:rPr lang="en-US">
                <a:latin typeface="" pitchFamily="16"/>
              </a:rPr>
              <a:t>Using </a:t>
            </a:r>
            <a:r>
              <a:rPr lang="en-US" i="1">
                <a:solidFill>
                  <a:srgbClr val="3333FF"/>
                </a:solidFill>
                <a:latin typeface="" pitchFamily="16"/>
              </a:rPr>
              <a:t>@EnableDiscoveryClient</a:t>
            </a:r>
          </a:p>
          <a:p>
            <a:pPr lvl="1"/>
            <a:r>
              <a:rPr lang="en-US" i="1">
                <a:latin typeface="" pitchFamily="16"/>
              </a:rPr>
              <a:t>Registers</a:t>
            </a:r>
            <a:r>
              <a:rPr lang="en-US">
                <a:latin typeface="" pitchFamily="16"/>
              </a:rPr>
              <a:t> using its </a:t>
            </a:r>
            <a:r>
              <a:rPr lang="en-US" i="1">
                <a:latin typeface="" pitchFamily="16"/>
              </a:rPr>
              <a:t>application name</a:t>
            </a:r>
          </a:p>
        </p:txBody>
      </p:sp>
      <p:sp>
        <p:nvSpPr>
          <p:cNvPr id="4" name="TextBox 3"/>
          <p:cNvSpPr txBox="1"/>
          <p:nvPr/>
        </p:nvSpPr>
        <p:spPr>
          <a:xfrm>
            <a:off x="758160" y="2971800"/>
            <a:ext cx="7267680" cy="1920239"/>
          </a:xfrm>
          <a:prstGeom prst="rect">
            <a:avLst/>
          </a:prstGeom>
          <a:solidFill>
            <a:srgbClr val="FFFFCC"/>
          </a:solidFill>
          <a:ln w="0">
            <a:solidFill>
              <a:srgbClr val="808080"/>
            </a:solidFill>
            <a:prstDash val="solid"/>
          </a:ln>
          <a:effectLst>
            <a:outerShdw dist="50912" dir="2700000" algn="tl">
              <a:srgbClr val="808080"/>
            </a:outerShdw>
          </a:effectLst>
        </p:spPr>
        <p:txBody>
          <a:bodyPr vert="horz" wrap="none" lIns="90000" tIns="45000" rIns="90000" bIns="450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646464"/>
                </a:solidFill>
                <a:latin typeface="Monaco" pitchFamily="49"/>
                <a:ea typeface="Monaco" pitchFamily="49"/>
                <a:cs typeface="Monaco" pitchFamily="49"/>
              </a:rPr>
              <a:t>@</a:t>
            </a:r>
            <a:r>
              <a:rPr lang="en-US" sz="1600" b="0" i="0" u="none" strike="noStrike" baseline="0">
                <a:ln>
                  <a:noFill/>
                </a:ln>
                <a:solidFill>
                  <a:srgbClr val="000000"/>
                </a:solidFill>
                <a:latin typeface="Monaco" pitchFamily="49"/>
                <a:ea typeface="Monaco" pitchFamily="49"/>
                <a:cs typeface="Monaco" pitchFamily="49"/>
              </a:rPr>
              <a:t>SpringBootApplication</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3333FF"/>
                </a:solidFill>
                <a:latin typeface="Monaco" pitchFamily="49"/>
                <a:ea typeface="Monaco" pitchFamily="49"/>
                <a:cs typeface="Monaco" pitchFamily="49"/>
              </a:rPr>
              <a:t>@EnableDiscoveryClient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7F0055"/>
                </a:solidFill>
                <a:latin typeface="Monaco" pitchFamily="49"/>
                <a:ea typeface="Monaco" pitchFamily="49"/>
                <a:cs typeface="Monaco" pitchFamily="49"/>
              </a:rPr>
              <a:t>public</a:t>
            </a:r>
            <a:r>
              <a:rPr lang="en-US" sz="1600" b="0" i="0" u="none" strike="noStrike" baseline="0">
                <a:ln>
                  <a:noFill/>
                </a:ln>
                <a:solidFill>
                  <a:srgbClr val="000000"/>
                </a:solidFill>
                <a:latin typeface="Monaco" pitchFamily="49"/>
                <a:ea typeface="Monaco" pitchFamily="49"/>
                <a:cs typeface="Monaco" pitchFamily="49"/>
              </a:rPr>
              <a:t> </a:t>
            </a:r>
            <a:r>
              <a:rPr lang="en-US" sz="1600" b="0" i="0" u="none" strike="noStrike" baseline="0">
                <a:ln>
                  <a:noFill/>
                </a:ln>
                <a:solidFill>
                  <a:srgbClr val="7F0055"/>
                </a:solidFill>
                <a:latin typeface="Monaco" pitchFamily="49"/>
                <a:ea typeface="Monaco" pitchFamily="49"/>
                <a:cs typeface="Monaco" pitchFamily="49"/>
              </a:rPr>
              <a:t>class</a:t>
            </a:r>
            <a:r>
              <a:rPr lang="en-US" sz="1600" b="0" i="0" u="none" strike="noStrike" baseline="0">
                <a:ln>
                  <a:noFill/>
                </a:ln>
                <a:solidFill>
                  <a:srgbClr val="000000"/>
                </a:solidFill>
                <a:latin typeface="Monaco" pitchFamily="49"/>
                <a:ea typeface="Monaco" pitchFamily="49"/>
                <a:cs typeface="Monaco" pitchFamily="49"/>
              </a:rPr>
              <a:t> AccountsApplication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	</a:t>
            </a:r>
            <a:r>
              <a:rPr lang="en-US" sz="1600" b="0" i="0" u="none" strike="noStrike" baseline="0">
                <a:ln>
                  <a:noFill/>
                </a:ln>
                <a:solidFill>
                  <a:srgbClr val="7F0055"/>
                </a:solidFill>
                <a:latin typeface="Monaco" pitchFamily="49"/>
                <a:ea typeface="Monaco" pitchFamily="49"/>
                <a:cs typeface="Monaco" pitchFamily="49"/>
              </a:rPr>
              <a:t>public</a:t>
            </a:r>
            <a:r>
              <a:rPr lang="en-US" sz="1600" b="0" i="0" u="none" strike="noStrike" baseline="0">
                <a:ln>
                  <a:noFill/>
                </a:ln>
                <a:solidFill>
                  <a:srgbClr val="000000"/>
                </a:solidFill>
                <a:latin typeface="Monaco" pitchFamily="49"/>
                <a:ea typeface="Monaco" pitchFamily="49"/>
                <a:cs typeface="Monaco" pitchFamily="49"/>
              </a:rPr>
              <a:t> </a:t>
            </a:r>
            <a:r>
              <a:rPr lang="en-US" sz="1600" b="0" i="0" u="none" strike="noStrike" baseline="0">
                <a:ln>
                  <a:noFill/>
                </a:ln>
                <a:solidFill>
                  <a:srgbClr val="7F0055"/>
                </a:solidFill>
                <a:latin typeface="Monaco" pitchFamily="49"/>
                <a:ea typeface="Monaco" pitchFamily="49"/>
                <a:cs typeface="Monaco" pitchFamily="49"/>
              </a:rPr>
              <a:t>static</a:t>
            </a:r>
            <a:r>
              <a:rPr lang="en-US" sz="1600" b="0" i="0" u="none" strike="noStrike" baseline="0">
                <a:ln>
                  <a:noFill/>
                </a:ln>
                <a:solidFill>
                  <a:srgbClr val="000000"/>
                </a:solidFill>
                <a:latin typeface="Monaco" pitchFamily="49"/>
                <a:ea typeface="Monaco" pitchFamily="49"/>
                <a:cs typeface="Monaco" pitchFamily="49"/>
              </a:rPr>
              <a:t> </a:t>
            </a:r>
            <a:r>
              <a:rPr lang="en-US" sz="1600" b="0" i="0" u="none" strike="noStrike" baseline="0">
                <a:ln>
                  <a:noFill/>
                </a:ln>
                <a:solidFill>
                  <a:srgbClr val="7F0055"/>
                </a:solidFill>
                <a:latin typeface="Monaco" pitchFamily="49"/>
                <a:ea typeface="Monaco" pitchFamily="49"/>
                <a:cs typeface="Monaco" pitchFamily="49"/>
              </a:rPr>
              <a:t>void</a:t>
            </a:r>
            <a:r>
              <a:rPr lang="en-US" sz="1600" b="0" i="0" u="none" strike="noStrike" baseline="0">
                <a:ln>
                  <a:noFill/>
                </a:ln>
                <a:solidFill>
                  <a:srgbClr val="000000"/>
                </a:solidFill>
                <a:latin typeface="Monaco" pitchFamily="49"/>
                <a:ea typeface="Monaco" pitchFamily="49"/>
                <a:cs typeface="Monaco" pitchFamily="49"/>
              </a:rPr>
              <a:t> main(String[] </a:t>
            </a:r>
            <a:r>
              <a:rPr lang="en-US" sz="1600" b="0" i="0" u="none" strike="noStrike" baseline="0">
                <a:ln>
                  <a:noFill/>
                </a:ln>
                <a:solidFill>
                  <a:srgbClr val="6A3E3E"/>
                </a:solidFill>
                <a:latin typeface="Monaco" pitchFamily="49"/>
                <a:ea typeface="Monaco" pitchFamily="49"/>
                <a:cs typeface="Monaco" pitchFamily="49"/>
              </a:rPr>
              <a:t>args</a:t>
            </a:r>
            <a:r>
              <a:rPr lang="en-US" sz="1600" b="0" i="0" u="none" strike="noStrike" baseline="0">
                <a:ln>
                  <a:noFill/>
                </a:ln>
                <a:solidFill>
                  <a:srgbClr val="000000"/>
                </a:solidFill>
                <a:latin typeface="Monaco" pitchFamily="49"/>
                <a:ea typeface="Monaco" pitchFamily="49"/>
                <a:cs typeface="Monaco" pitchFamily="49"/>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		SpringApplication.run(Application.</a:t>
            </a:r>
            <a:r>
              <a:rPr lang="en-US" sz="1600" b="0" i="0" u="none" strike="noStrike" baseline="0">
                <a:ln>
                  <a:noFill/>
                </a:ln>
                <a:solidFill>
                  <a:srgbClr val="7F0055"/>
                </a:solidFill>
                <a:latin typeface="Monaco" pitchFamily="49"/>
                <a:ea typeface="Monaco" pitchFamily="49"/>
                <a:cs typeface="Monaco" pitchFamily="49"/>
              </a:rPr>
              <a:t>class</a:t>
            </a:r>
            <a:r>
              <a:rPr lang="en-US" sz="1600" b="0" i="0" u="none" strike="noStrike" baseline="0">
                <a:ln>
                  <a:noFill/>
                </a:ln>
                <a:solidFill>
                  <a:srgbClr val="000000"/>
                </a:solidFill>
                <a:latin typeface="Monaco" pitchFamily="49"/>
                <a:ea typeface="Monaco" pitchFamily="49"/>
                <a:cs typeface="Monaco" pitchFamily="49"/>
              </a:rPr>
              <a:t>, </a:t>
            </a:r>
            <a:r>
              <a:rPr lang="en-US" sz="1600" b="0" i="0" u="none" strike="noStrike" baseline="0">
                <a:ln>
                  <a:noFill/>
                </a:ln>
                <a:solidFill>
                  <a:srgbClr val="6A3E3E"/>
                </a:solidFill>
                <a:latin typeface="Monaco" pitchFamily="49"/>
                <a:ea typeface="Monaco" pitchFamily="49"/>
                <a:cs typeface="Monaco" pitchFamily="49"/>
              </a:rPr>
              <a:t>args</a:t>
            </a:r>
            <a:r>
              <a:rPr lang="en-US" sz="1600" b="0" i="0" u="none" strike="noStrike" baseline="0">
                <a:ln>
                  <a:noFill/>
                </a:ln>
                <a:solidFill>
                  <a:srgbClr val="000000"/>
                </a:solidFill>
                <a:latin typeface="Monaco" pitchFamily="49"/>
                <a:ea typeface="Monaco" pitchFamily="49"/>
                <a:cs typeface="Monaco" pitchFamily="49"/>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a:t>
            </a:r>
          </a:p>
        </p:txBody>
      </p:sp>
      <p:sp>
        <p:nvSpPr>
          <p:cNvPr id="5" name="TextBox 4"/>
          <p:cNvSpPr txBox="1"/>
          <p:nvPr/>
        </p:nvSpPr>
        <p:spPr>
          <a:xfrm>
            <a:off x="1789920" y="4358880"/>
            <a:ext cx="6955200" cy="1895039"/>
          </a:xfrm>
          <a:prstGeom prst="rect">
            <a:avLst/>
          </a:prstGeom>
          <a:solidFill>
            <a:srgbClr val="FFFFCC"/>
          </a:solidFill>
          <a:ln w="0">
            <a:solidFill>
              <a:srgbClr val="808080"/>
            </a:solidFill>
            <a:prstDash val="solid"/>
          </a:ln>
          <a:effectLst>
            <a:outerShdw dist="50912" dir="2700000" algn="tl">
              <a:srgbClr val="808080"/>
            </a:outerShdw>
          </a:effectLst>
        </p:spPr>
        <p:txBody>
          <a:bodyPr vert="horz" wrap="none" lIns="90000" tIns="45000" rIns="90000" bIns="450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3333FF"/>
                </a:solidFill>
                <a:latin typeface="Monaco" pitchFamily="49"/>
                <a:ea typeface="Monaco" pitchFamily="49"/>
                <a:cs typeface="Monaco" pitchFamily="49"/>
              </a:rPr>
              <a:t>spring:</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  </a:t>
            </a:r>
            <a:r>
              <a:rPr lang="en-US" sz="1600" b="0" i="0" u="none" strike="noStrike" baseline="0">
                <a:ln>
                  <a:noFill/>
                </a:ln>
                <a:solidFill>
                  <a:srgbClr val="3333FF"/>
                </a:solidFill>
                <a:latin typeface="Monaco" pitchFamily="49"/>
                <a:ea typeface="Monaco" pitchFamily="49"/>
                <a:cs typeface="Monaco" pitchFamily="49"/>
              </a:rPr>
              <a:t>application:</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3333FF"/>
                </a:solidFill>
                <a:latin typeface="Monaco" pitchFamily="49"/>
                <a:ea typeface="Monaco" pitchFamily="49"/>
                <a:cs typeface="Monaco" pitchFamily="49"/>
              </a:rPr>
              <a:t>    name:</a:t>
            </a:r>
            <a:r>
              <a:rPr lang="en-US" sz="1600" b="0" i="0" u="none" strike="noStrike" baseline="0">
                <a:ln>
                  <a:noFill/>
                </a:ln>
                <a:solidFill>
                  <a:srgbClr val="000000"/>
                </a:solidFill>
                <a:latin typeface="Monaco" pitchFamily="49"/>
                <a:ea typeface="Monaco" pitchFamily="49"/>
                <a:cs typeface="Monaco" pitchFamily="49"/>
              </a:rPr>
              <a:t> accounts-microservice</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3333FF"/>
                </a:solidFill>
                <a:latin typeface="Monaco" pitchFamily="49"/>
                <a:ea typeface="Monaco" pitchFamily="49"/>
                <a:cs typeface="Monaco" pitchFamily="49"/>
              </a:rPr>
              <a:t>eureka:</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3333FF"/>
                </a:solidFill>
                <a:latin typeface="Monaco" pitchFamily="49"/>
                <a:ea typeface="Monaco" pitchFamily="49"/>
                <a:cs typeface="Monaco" pitchFamily="49"/>
              </a:rPr>
              <a:t>  client: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3333FF"/>
                </a:solidFill>
                <a:latin typeface="Monaco" pitchFamily="49"/>
                <a:ea typeface="Monaco" pitchFamily="49"/>
                <a:cs typeface="Monaco" pitchFamily="49"/>
              </a:rPr>
              <a:t>    serviceUrl:</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3333FF"/>
                </a:solidFill>
                <a:latin typeface="Monaco" pitchFamily="49"/>
                <a:ea typeface="Monaco" pitchFamily="49"/>
                <a:cs typeface="Monaco" pitchFamily="49"/>
              </a:rPr>
              <a:t>      defaultZone:</a:t>
            </a:r>
            <a:r>
              <a:rPr lang="en-US" sz="1600" b="0" i="0" u="none" strike="noStrike" baseline="0">
                <a:ln>
                  <a:noFill/>
                </a:ln>
                <a:solidFill>
                  <a:srgbClr val="000000"/>
                </a:solidFill>
                <a:latin typeface="Monaco" pitchFamily="49"/>
                <a:ea typeface="Monaco" pitchFamily="49"/>
                <a:cs typeface="Monaco" pitchFamily="49"/>
              </a:rPr>
              <a:t> http://localhost:8761/eureka/</a:t>
            </a:r>
          </a:p>
        </p:txBody>
      </p:sp>
      <p:sp>
        <p:nvSpPr>
          <p:cNvPr id="6" name="Freeform 5"/>
          <p:cNvSpPr/>
          <p:nvPr/>
        </p:nvSpPr>
        <p:spPr>
          <a:xfrm>
            <a:off x="3017520" y="4846320"/>
            <a:ext cx="2962079" cy="38448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36000">
            <a:solidFill>
              <a:srgbClr val="FF3333"/>
            </a:solidFill>
            <a:prstDash val="solid"/>
          </a:ln>
        </p:spPr>
        <p:txBody>
          <a:bodyPr vert="horz" wrap="none" lIns="108000" tIns="63000" rIns="108000" bIns="63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Straight Connector 6"/>
          <p:cNvSpPr/>
          <p:nvPr/>
        </p:nvSpPr>
        <p:spPr>
          <a:xfrm flipH="1">
            <a:off x="6035040" y="4774320"/>
            <a:ext cx="838080" cy="254880"/>
          </a:xfrm>
          <a:prstGeom prst="line">
            <a:avLst/>
          </a:prstGeom>
          <a:noFill/>
          <a:ln w="18000">
            <a:solidFill>
              <a:srgbClr val="FF3333"/>
            </a:solidFill>
            <a:prstDash val="solid"/>
            <a:tailEnd type="arrow"/>
          </a:ln>
        </p:spPr>
        <p:txBody>
          <a:bodyPr vert="horz" wrap="none" lIns="99000" tIns="54000" rIns="99000" bIns="54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8" name="TextBox 7"/>
          <p:cNvSpPr txBox="1"/>
          <p:nvPr/>
        </p:nvSpPr>
        <p:spPr>
          <a:xfrm>
            <a:off x="6873120" y="4500000"/>
            <a:ext cx="1669680" cy="457200"/>
          </a:xfrm>
          <a:prstGeom prst="rect">
            <a:avLst/>
          </a:prstGeom>
          <a:solidFill>
            <a:srgbClr val="FFFFFF"/>
          </a:solidFill>
          <a:ln w="0">
            <a:solidFill>
              <a:srgbClr val="FF3333"/>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FF3333"/>
                </a:solidFill>
                <a:latin typeface="Arial" pitchFamily="18"/>
                <a:ea typeface="ＭＳ Ｐゴシック" pitchFamily="2"/>
                <a:cs typeface="ＭＳ Ｐゴシック" pitchFamily="2"/>
              </a:rPr>
              <a:t>Service name</a:t>
            </a:r>
          </a:p>
        </p:txBody>
      </p:sp>
      <p:sp>
        <p:nvSpPr>
          <p:cNvPr id="9" name="Straight Connector 8"/>
          <p:cNvSpPr/>
          <p:nvPr/>
        </p:nvSpPr>
        <p:spPr>
          <a:xfrm flipH="1">
            <a:off x="5453279" y="5547960"/>
            <a:ext cx="1023481" cy="248760"/>
          </a:xfrm>
          <a:prstGeom prst="line">
            <a:avLst/>
          </a:prstGeom>
          <a:noFill/>
          <a:ln w="18000">
            <a:solidFill>
              <a:srgbClr val="FF3333"/>
            </a:solidFill>
            <a:prstDash val="solid"/>
            <a:tailEnd type="arrow"/>
          </a:ln>
        </p:spPr>
        <p:txBody>
          <a:bodyPr vert="horz" wrap="none" lIns="99000" tIns="54000" rIns="99000" bIns="54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0" name="TextBox 9"/>
          <p:cNvSpPr txBox="1"/>
          <p:nvPr/>
        </p:nvSpPr>
        <p:spPr>
          <a:xfrm>
            <a:off x="6476760" y="5273640"/>
            <a:ext cx="2210040" cy="457200"/>
          </a:xfrm>
          <a:prstGeom prst="rect">
            <a:avLst/>
          </a:prstGeom>
          <a:solidFill>
            <a:srgbClr val="FFFFFF"/>
          </a:solidFill>
          <a:ln w="0">
            <a:solidFill>
              <a:srgbClr val="FF3333"/>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FF3333"/>
                </a:solidFill>
                <a:latin typeface="Arial" pitchFamily="18"/>
                <a:ea typeface="ＭＳ Ｐゴシック" pitchFamily="2"/>
                <a:cs typeface="ＭＳ Ｐゴシック" pitchFamily="2"/>
              </a:rPr>
              <a:t>Eureka Server URL</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name="page2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 Consumer Service – Step 1</a:t>
            </a:r>
            <a:br>
              <a:rPr lang="en-US"/>
            </a:br>
            <a:r>
              <a:rPr lang="en-US" sz="2400"/>
              <a:t>Enable our consumer to find the producer</a:t>
            </a:r>
          </a:p>
        </p:txBody>
      </p:sp>
      <p:sp>
        <p:nvSpPr>
          <p:cNvPr id="3" name="TextBox 2"/>
          <p:cNvSpPr txBox="1"/>
          <p:nvPr/>
        </p:nvSpPr>
        <p:spPr>
          <a:xfrm>
            <a:off x="722159" y="2396160"/>
            <a:ext cx="7762319" cy="3740760"/>
          </a:xfrm>
          <a:prstGeom prst="rect">
            <a:avLst/>
          </a:prstGeom>
          <a:solidFill>
            <a:srgbClr val="FFFFCC"/>
          </a:solidFill>
          <a:ln w="0">
            <a:solidFill>
              <a:srgbClr val="808080"/>
            </a:solidFill>
            <a:prstDash val="solid"/>
          </a:ln>
          <a:effectLst>
            <a:outerShdw dist="50912" dir="2700000" algn="tl">
              <a:srgbClr val="808080"/>
            </a:outerShdw>
          </a:effectLst>
        </p:spPr>
        <p:txBody>
          <a:bodyPr vert="horz" wrap="none" lIns="90000" tIns="45000" rIns="90000" bIns="450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646464"/>
                </a:solidFill>
                <a:latin typeface="Monaco" pitchFamily="49"/>
                <a:ea typeface="Monaco" pitchFamily="49"/>
                <a:cs typeface="Monaco" pitchFamily="49"/>
              </a:rPr>
              <a:t>@</a:t>
            </a:r>
            <a:r>
              <a:rPr lang="en-US" sz="1600" b="0" i="0" u="none" strike="noStrike" baseline="0">
                <a:ln>
                  <a:noFill/>
                </a:ln>
                <a:solidFill>
                  <a:srgbClr val="000000"/>
                </a:solidFill>
                <a:latin typeface="Monaco" pitchFamily="49"/>
                <a:ea typeface="Monaco" pitchFamily="49"/>
                <a:cs typeface="Monaco" pitchFamily="49"/>
              </a:rPr>
              <a:t>SpringBootApplication</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3333FF"/>
                </a:solidFill>
                <a:latin typeface="Monaco" pitchFamily="49"/>
                <a:ea typeface="Monaco" pitchFamily="49"/>
                <a:cs typeface="Monaco" pitchFamily="49"/>
              </a:rPr>
              <a:t>@EnableDiscoveryClient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7F0055"/>
                </a:solidFill>
                <a:latin typeface="Monaco" pitchFamily="49"/>
                <a:ea typeface="Monaco" pitchFamily="49"/>
                <a:cs typeface="Monaco" pitchFamily="49"/>
              </a:rPr>
              <a:t>public</a:t>
            </a:r>
            <a:r>
              <a:rPr lang="en-US" sz="1600" b="0" i="0" u="none" strike="noStrike" baseline="0">
                <a:ln>
                  <a:noFill/>
                </a:ln>
                <a:solidFill>
                  <a:srgbClr val="000000"/>
                </a:solidFill>
                <a:latin typeface="Monaco" pitchFamily="49"/>
                <a:ea typeface="Monaco" pitchFamily="49"/>
                <a:cs typeface="Monaco" pitchFamily="49"/>
              </a:rPr>
              <a:t> </a:t>
            </a:r>
            <a:r>
              <a:rPr lang="en-US" sz="1600" b="0" i="0" u="none" strike="noStrike" baseline="0">
                <a:ln>
                  <a:noFill/>
                </a:ln>
                <a:solidFill>
                  <a:srgbClr val="7F0055"/>
                </a:solidFill>
                <a:latin typeface="Monaco" pitchFamily="49"/>
                <a:ea typeface="Monaco" pitchFamily="49"/>
                <a:cs typeface="Monaco" pitchFamily="49"/>
              </a:rPr>
              <a:t>class</a:t>
            </a:r>
            <a:r>
              <a:rPr lang="en-US" sz="1600" b="0" i="0" u="none" strike="noStrike" baseline="0">
                <a:ln>
                  <a:noFill/>
                </a:ln>
                <a:solidFill>
                  <a:srgbClr val="000000"/>
                </a:solidFill>
                <a:latin typeface="Monaco" pitchFamily="49"/>
                <a:ea typeface="Monaco" pitchFamily="49"/>
                <a:cs typeface="Monaco" pitchFamily="49"/>
              </a:rPr>
              <a:t> FrontEndApplication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600" b="0" i="0" u="none" strike="noStrike" baseline="0">
              <a:ln>
                <a:noFill/>
              </a:ln>
              <a:solidFill>
                <a:srgbClr val="000000"/>
              </a:solidFill>
              <a:latin typeface="Monaco" pitchFamily="49"/>
              <a:ea typeface="Monaco" pitchFamily="49"/>
              <a:cs typeface="Monaco" pitchFamily="49"/>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	</a:t>
            </a:r>
            <a:r>
              <a:rPr lang="en-US" sz="1600" b="0" i="0" u="none" strike="noStrike" baseline="0">
                <a:ln>
                  <a:noFill/>
                </a:ln>
                <a:solidFill>
                  <a:srgbClr val="7F0055"/>
                </a:solidFill>
                <a:latin typeface="Monaco" pitchFamily="49"/>
                <a:ea typeface="Monaco" pitchFamily="49"/>
                <a:cs typeface="Monaco" pitchFamily="49"/>
              </a:rPr>
              <a:t>public</a:t>
            </a:r>
            <a:r>
              <a:rPr lang="en-US" sz="1600" b="0" i="0" u="none" strike="noStrike" baseline="0">
                <a:ln>
                  <a:noFill/>
                </a:ln>
                <a:solidFill>
                  <a:srgbClr val="000000"/>
                </a:solidFill>
                <a:latin typeface="Monaco" pitchFamily="49"/>
                <a:ea typeface="Monaco" pitchFamily="49"/>
                <a:cs typeface="Monaco" pitchFamily="49"/>
              </a:rPr>
              <a:t> </a:t>
            </a:r>
            <a:r>
              <a:rPr lang="en-US" sz="1600" b="0" i="0" u="none" strike="noStrike" baseline="0">
                <a:ln>
                  <a:noFill/>
                </a:ln>
                <a:solidFill>
                  <a:srgbClr val="7F0055"/>
                </a:solidFill>
                <a:latin typeface="Monaco" pitchFamily="49"/>
                <a:ea typeface="Monaco" pitchFamily="49"/>
                <a:cs typeface="Monaco" pitchFamily="49"/>
              </a:rPr>
              <a:t>static</a:t>
            </a:r>
            <a:r>
              <a:rPr lang="en-US" sz="1600" b="0" i="0" u="none" strike="noStrike" baseline="0">
                <a:ln>
                  <a:noFill/>
                </a:ln>
                <a:solidFill>
                  <a:srgbClr val="000000"/>
                </a:solidFill>
                <a:latin typeface="Monaco" pitchFamily="49"/>
                <a:ea typeface="Monaco" pitchFamily="49"/>
                <a:cs typeface="Monaco" pitchFamily="49"/>
              </a:rPr>
              <a:t> </a:t>
            </a:r>
            <a:r>
              <a:rPr lang="en-US" sz="1600" b="0" i="0" u="none" strike="noStrike" baseline="0">
                <a:ln>
                  <a:noFill/>
                </a:ln>
                <a:solidFill>
                  <a:srgbClr val="7F0055"/>
                </a:solidFill>
                <a:latin typeface="Monaco" pitchFamily="49"/>
                <a:ea typeface="Monaco" pitchFamily="49"/>
                <a:cs typeface="Monaco" pitchFamily="49"/>
              </a:rPr>
              <a:t>void</a:t>
            </a:r>
            <a:r>
              <a:rPr lang="en-US" sz="1600" b="0" i="0" u="none" strike="noStrike" baseline="0">
                <a:ln>
                  <a:noFill/>
                </a:ln>
                <a:solidFill>
                  <a:srgbClr val="000000"/>
                </a:solidFill>
                <a:latin typeface="Monaco" pitchFamily="49"/>
                <a:ea typeface="Monaco" pitchFamily="49"/>
                <a:cs typeface="Monaco" pitchFamily="49"/>
              </a:rPr>
              <a:t> main(String[] </a:t>
            </a:r>
            <a:r>
              <a:rPr lang="en-US" sz="1600" b="0" i="0" u="none" strike="noStrike" baseline="0">
                <a:ln>
                  <a:noFill/>
                </a:ln>
                <a:solidFill>
                  <a:srgbClr val="6A3E3E"/>
                </a:solidFill>
                <a:latin typeface="Monaco" pitchFamily="49"/>
                <a:ea typeface="Monaco" pitchFamily="49"/>
                <a:cs typeface="Monaco" pitchFamily="49"/>
              </a:rPr>
              <a:t>args</a:t>
            </a:r>
            <a:r>
              <a:rPr lang="en-US" sz="1600" b="0" i="0" u="none" strike="noStrike" baseline="0">
                <a:ln>
                  <a:noFill/>
                </a:ln>
                <a:solidFill>
                  <a:srgbClr val="000000"/>
                </a:solidFill>
                <a:latin typeface="Monaco" pitchFamily="49"/>
                <a:ea typeface="Monaco" pitchFamily="49"/>
                <a:cs typeface="Monaco" pitchFamily="49"/>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		SpringApplication.run(Application.</a:t>
            </a:r>
            <a:r>
              <a:rPr lang="en-US" sz="1600" b="0" i="0" u="none" strike="noStrike" baseline="0">
                <a:ln>
                  <a:noFill/>
                </a:ln>
                <a:solidFill>
                  <a:srgbClr val="7F0055"/>
                </a:solidFill>
                <a:latin typeface="Monaco" pitchFamily="49"/>
                <a:ea typeface="Monaco" pitchFamily="49"/>
                <a:cs typeface="Monaco" pitchFamily="49"/>
              </a:rPr>
              <a:t>class</a:t>
            </a:r>
            <a:r>
              <a:rPr lang="en-US" sz="1600" b="0" i="0" u="none" strike="noStrike" baseline="0">
                <a:ln>
                  <a:noFill/>
                </a:ln>
                <a:solidFill>
                  <a:srgbClr val="000000"/>
                </a:solidFill>
                <a:latin typeface="Monaco" pitchFamily="49"/>
                <a:ea typeface="Monaco" pitchFamily="49"/>
                <a:cs typeface="Monaco" pitchFamily="49"/>
              </a:rPr>
              <a:t>, </a:t>
            </a:r>
            <a:r>
              <a:rPr lang="en-US" sz="1600" b="0" i="0" u="none" strike="noStrike" baseline="0">
                <a:ln>
                  <a:noFill/>
                </a:ln>
                <a:solidFill>
                  <a:srgbClr val="6A3E3E"/>
                </a:solidFill>
                <a:latin typeface="Monaco" pitchFamily="49"/>
                <a:ea typeface="Monaco" pitchFamily="49"/>
                <a:cs typeface="Monaco" pitchFamily="49"/>
              </a:rPr>
              <a:t>args</a:t>
            </a:r>
            <a:r>
              <a:rPr lang="en-US" sz="1600" b="0" i="0" u="none" strike="noStrike" baseline="0">
                <a:ln>
                  <a:noFill/>
                </a:ln>
                <a:solidFill>
                  <a:srgbClr val="000000"/>
                </a:solidFill>
                <a:latin typeface="Monaco" pitchFamily="49"/>
                <a:ea typeface="Monaco" pitchFamily="49"/>
                <a:cs typeface="Monaco" pitchFamily="49"/>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600" b="0" i="0" u="none" strike="noStrike" baseline="0">
              <a:ln>
                <a:noFill/>
              </a:ln>
              <a:solidFill>
                <a:srgbClr val="000000"/>
              </a:solidFill>
              <a:latin typeface="Monaco" pitchFamily="49"/>
              <a:ea typeface="Monaco" pitchFamily="49"/>
              <a:cs typeface="Monaco" pitchFamily="49"/>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    </a:t>
            </a:r>
            <a:r>
              <a:rPr lang="en-US" sz="1600" b="0" i="0" u="none" strike="noStrike" baseline="0">
                <a:ln>
                  <a:noFill/>
                </a:ln>
                <a:solidFill>
                  <a:srgbClr val="3F7F5F"/>
                </a:solidFill>
                <a:latin typeface="Monaco" pitchFamily="50"/>
                <a:ea typeface="Monaco" pitchFamily="49"/>
                <a:cs typeface="Monaco" pitchFamily="49"/>
              </a:rPr>
              <a:t>// Will use this template to access the microservice</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3F7F5F"/>
                </a:solidFill>
                <a:latin typeface="Monaco" pitchFamily="50"/>
                <a:ea typeface="Monaco" pitchFamily="49"/>
                <a:cs typeface="Monaco" pitchFamily="49"/>
              </a:rPr>
              <a:t>    //   Spring will enhance this to do service discovery</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    @Bean </a:t>
            </a:r>
            <a:r>
              <a:rPr lang="en-US" sz="1600" b="0" i="0" u="none" strike="noStrike" baseline="0">
                <a:ln>
                  <a:noFill/>
                </a:ln>
                <a:solidFill>
                  <a:srgbClr val="3333FF"/>
                </a:solidFill>
                <a:latin typeface="Monaco" pitchFamily="49"/>
                <a:ea typeface="Monaco" pitchFamily="49"/>
                <a:cs typeface="Monaco" pitchFamily="49"/>
              </a:rPr>
              <a:t>@LoadBalanced</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    </a:t>
            </a:r>
            <a:r>
              <a:rPr lang="en-US" sz="1600" b="0" i="0" u="none" strike="noStrike" baseline="0">
                <a:ln>
                  <a:noFill/>
                </a:ln>
                <a:solidFill>
                  <a:srgbClr val="7F0055"/>
                </a:solidFill>
                <a:latin typeface="Monaco" pitchFamily="49"/>
                <a:ea typeface="Monaco" pitchFamily="49"/>
                <a:cs typeface="Monaco" pitchFamily="49"/>
              </a:rPr>
              <a:t>public</a:t>
            </a:r>
            <a:r>
              <a:rPr lang="en-US" sz="1600" b="0" i="0" u="none" strike="noStrike" baseline="0">
                <a:ln>
                  <a:noFill/>
                </a:ln>
                <a:solidFill>
                  <a:srgbClr val="000000"/>
                </a:solidFill>
                <a:latin typeface="Monaco" pitchFamily="49"/>
                <a:ea typeface="Monaco" pitchFamily="49"/>
                <a:cs typeface="Monaco" pitchFamily="49"/>
              </a:rPr>
              <a:t> RestTemplate restTemplate()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        r</a:t>
            </a:r>
            <a:r>
              <a:rPr lang="en-US" sz="1600" b="0" i="0" u="none" strike="noStrike" baseline="0">
                <a:ln>
                  <a:noFill/>
                </a:ln>
                <a:solidFill>
                  <a:srgbClr val="7F0055"/>
                </a:solidFill>
                <a:latin typeface="Monaco" pitchFamily="49"/>
                <a:ea typeface="Monaco" pitchFamily="49"/>
                <a:cs typeface="Monaco" pitchFamily="49"/>
              </a:rPr>
              <a:t>eturn new</a:t>
            </a:r>
            <a:r>
              <a:rPr lang="en-US" sz="1600" b="0" i="0" u="none" strike="noStrike" baseline="0">
                <a:ln>
                  <a:noFill/>
                </a:ln>
                <a:solidFill>
                  <a:srgbClr val="000000"/>
                </a:solidFill>
                <a:latin typeface="Monaco" pitchFamily="49"/>
                <a:ea typeface="Monaco" pitchFamily="49"/>
                <a:cs typeface="Monaco" pitchFamily="49"/>
              </a:rPr>
              <a:t>  RestTemplate();</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a:t>
            </a:r>
          </a:p>
        </p:txBody>
      </p:sp>
      <p:sp>
        <p:nvSpPr>
          <p:cNvPr id="4" name="Straight Connector 3"/>
          <p:cNvSpPr/>
          <p:nvPr/>
        </p:nvSpPr>
        <p:spPr>
          <a:xfrm flipH="1">
            <a:off x="3546720" y="2473920"/>
            <a:ext cx="2377440" cy="365760"/>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Freeform 4"/>
          <p:cNvSpPr/>
          <p:nvPr/>
        </p:nvSpPr>
        <p:spPr>
          <a:xfrm>
            <a:off x="5283360" y="2108160"/>
            <a:ext cx="3382200" cy="9144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squar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Same annotation as (B)  – allows us to query Discovery Server to </a:t>
            </a:r>
            <a:r>
              <a:rPr lang="en-US" sz="1800" b="0" i="1" u="none" strike="noStrike" baseline="0">
                <a:ln>
                  <a:noFill/>
                </a:ln>
                <a:solidFill>
                  <a:srgbClr val="4D4D4D"/>
                </a:solidFill>
                <a:latin typeface="Arial" pitchFamily="18"/>
                <a:ea typeface="ＭＳ Ｐゴシック" pitchFamily="2"/>
                <a:cs typeface="ＭＳ Ｐゴシック" pitchFamily="2"/>
              </a:rPr>
              <a:t>find</a:t>
            </a:r>
            <a:r>
              <a:rPr lang="en-US" sz="1800" b="0" i="0" u="none" strike="noStrike" baseline="0">
                <a:ln>
                  <a:noFill/>
                </a:ln>
                <a:solidFill>
                  <a:srgbClr val="4D4D4D"/>
                </a:solidFill>
                <a:latin typeface="Arial" pitchFamily="18"/>
                <a:ea typeface="ＭＳ Ｐゴシック" pitchFamily="2"/>
                <a:cs typeface="ＭＳ Ｐゴシック" pitchFamily="2"/>
              </a:rPr>
              <a:t> microservices</a:t>
            </a:r>
          </a:p>
        </p:txBody>
      </p:sp>
      <p:sp>
        <p:nvSpPr>
          <p:cNvPr id="6" name="Text Placeholder 5"/>
          <p:cNvSpPr txBox="1">
            <a:spLocks noGrp="1"/>
          </p:cNvSpPr>
          <p:nvPr>
            <p:ph type="body" idx="4294967295"/>
          </p:nvPr>
        </p:nvSpPr>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Same annotation </a:t>
            </a:r>
            <a:r>
              <a:rPr lang="en-US" i="1">
                <a:latin typeface="" pitchFamily="16"/>
              </a:rPr>
              <a:t>also</a:t>
            </a:r>
            <a:r>
              <a:rPr lang="en-US">
                <a:latin typeface="" pitchFamily="16"/>
              </a:rPr>
              <a:t> allows service </a:t>
            </a:r>
            <a:r>
              <a:rPr lang="en-US" i="1">
                <a:latin typeface="" pitchFamily="16"/>
              </a:rPr>
              <a:t>lookup</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name="page3">
    <p:spTree>
      <p:nvGrpSpPr>
        <p:cNvPr id="1" name=""/>
        <p:cNvGrpSpPr/>
        <p:nvPr/>
      </p:nvGrpSpPr>
      <p:grpSpPr>
        <a:xfrm>
          <a:off x="0" y="0"/>
          <a:ext cx="0" cy="0"/>
          <a:chOff x="0" y="0"/>
          <a:chExt cx="0" cy="0"/>
        </a:xfrm>
      </p:grpSpPr>
      <p:pic>
        <p:nvPicPr>
          <p:cNvPr id="2" name=""/>
          <p:cNvPicPr>
            <a:picLocks noChangeAspect="1"/>
          </p:cNvPicPr>
          <p:nvPr/>
        </p:nvPicPr>
        <p:blipFill>
          <a:blip r:embed="rId3">
            <a:lum/>
            <a:alphaModFix/>
          </a:blip>
          <a:srcRect/>
          <a:stretch>
            <a:fillRect/>
          </a:stretch>
        </p:blipFill>
        <p:spPr>
          <a:xfrm>
            <a:off x="6841440" y="4021920"/>
            <a:ext cx="2285280" cy="2285280"/>
          </a:xfrm>
          <a:prstGeom prst="rect">
            <a:avLst/>
          </a:prstGeom>
          <a:noFill/>
          <a:ln>
            <a:noFill/>
          </a:ln>
        </p:spPr>
      </p:pic>
      <p:sp>
        <p:nvSpPr>
          <p:cNvPr id="3" name="Title 2"/>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Roadmap</a:t>
            </a:r>
          </a:p>
        </p:txBody>
      </p:sp>
      <p:sp>
        <p:nvSpPr>
          <p:cNvPr id="4" name="Text Placeholder 3"/>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b="1">
                <a:latin typeface="" pitchFamily="16"/>
              </a:rPr>
              <a:t>What is Microservices Architecture?</a:t>
            </a:r>
          </a:p>
          <a:p>
            <a:pPr lvl="0"/>
            <a:r>
              <a:rPr lang="en-US">
                <a:latin typeface="" pitchFamily="16"/>
              </a:rPr>
              <a:t>Pros and Cons of Microservices</a:t>
            </a:r>
          </a:p>
          <a:p>
            <a:pPr lvl="0"/>
            <a:r>
              <a:rPr lang="en-US">
                <a:latin typeface="" pitchFamily="16"/>
              </a:rPr>
              <a:t>Managing Microservices</a:t>
            </a:r>
          </a:p>
          <a:p>
            <a:pPr lvl="0"/>
            <a:r>
              <a:rPr lang="en-US">
                <a:latin typeface="" pitchFamily="16"/>
              </a:rPr>
              <a:t>Tooling: Spring, Spring Cloud, Netflix</a:t>
            </a:r>
          </a:p>
          <a:p>
            <a:pPr lvl="0"/>
            <a:r>
              <a:rPr lang="en-US">
                <a:latin typeface="" pitchFamily="16"/>
              </a:rPr>
              <a:t>Building a Simple Microservice System</a:t>
            </a:r>
          </a:p>
        </p:txBody>
      </p:sp>
      <p:pic>
        <p:nvPicPr>
          <p:cNvPr id="5" name=""/>
          <p:cNvPicPr>
            <a:picLocks noChangeAspect="1"/>
          </p:cNvPicPr>
          <p:nvPr/>
        </p:nvPicPr>
        <p:blipFill>
          <a:blip r:embed="rId4">
            <a:lum/>
            <a:alphaModFix/>
          </a:blip>
          <a:srcRect/>
          <a:stretch>
            <a:fillRect/>
          </a:stretch>
        </p:blipFill>
        <p:spPr>
          <a:xfrm>
            <a:off x="7589519" y="364320"/>
            <a:ext cx="1080000" cy="1080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 Consumer Service – Step 2</a:t>
            </a:r>
            <a:br>
              <a:rPr lang="en-US"/>
            </a:br>
            <a:r>
              <a:rPr lang="en-US" sz="2400"/>
              <a:t>Let our consumer use the producer</a:t>
            </a:r>
          </a:p>
        </p:txBody>
      </p:sp>
      <p:sp>
        <p:nvSpPr>
          <p:cNvPr id="3" name="TextBox 2"/>
          <p:cNvSpPr txBox="1"/>
          <p:nvPr/>
        </p:nvSpPr>
        <p:spPr>
          <a:xfrm>
            <a:off x="572400" y="1612080"/>
            <a:ext cx="7999200" cy="4478760"/>
          </a:xfrm>
          <a:prstGeom prst="rect">
            <a:avLst/>
          </a:prstGeom>
          <a:solidFill>
            <a:srgbClr val="FFFFCC"/>
          </a:solidFill>
          <a:ln w="0">
            <a:solidFill>
              <a:srgbClr val="808080"/>
            </a:solidFill>
            <a:prstDash val="solid"/>
          </a:ln>
          <a:effectLst>
            <a:outerShdw dist="50912" dir="2700000" algn="tl">
              <a:srgbClr val="808080"/>
            </a:outerShdw>
          </a:effectLst>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646464"/>
                </a:solidFill>
                <a:latin typeface="Monaco" pitchFamily="49"/>
                <a:ea typeface="Monaco" pitchFamily="49"/>
                <a:cs typeface="Monaco" pitchFamily="49"/>
              </a:rPr>
              <a:t>@Service</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7F0055"/>
                </a:solidFill>
                <a:latin typeface="Monaco" pitchFamily="49"/>
                <a:ea typeface="Monaco" pitchFamily="49"/>
                <a:cs typeface="Monaco" pitchFamily="49"/>
              </a:rPr>
              <a:t>public</a:t>
            </a:r>
            <a:r>
              <a:rPr lang="en-US" sz="1600" b="0" i="0" u="none" strike="noStrike" baseline="0">
                <a:ln>
                  <a:noFill/>
                </a:ln>
                <a:solidFill>
                  <a:srgbClr val="000000"/>
                </a:solidFill>
                <a:latin typeface="Monaco" pitchFamily="49"/>
                <a:ea typeface="Monaco" pitchFamily="49"/>
                <a:cs typeface="Monaco" pitchFamily="49"/>
              </a:rPr>
              <a:t> </a:t>
            </a:r>
            <a:r>
              <a:rPr lang="en-US" sz="1600" b="0" i="0" u="none" strike="noStrike" baseline="0">
                <a:ln>
                  <a:noFill/>
                </a:ln>
                <a:solidFill>
                  <a:srgbClr val="7F0055"/>
                </a:solidFill>
                <a:latin typeface="Monaco" pitchFamily="49"/>
                <a:ea typeface="Monaco" pitchFamily="49"/>
                <a:cs typeface="Monaco" pitchFamily="49"/>
              </a:rPr>
              <a:t>class</a:t>
            </a:r>
            <a:r>
              <a:rPr lang="en-US" sz="1600" b="0" i="0" u="none" strike="noStrike" baseline="0">
                <a:ln>
                  <a:noFill/>
                </a:ln>
                <a:solidFill>
                  <a:srgbClr val="000000"/>
                </a:solidFill>
                <a:latin typeface="Monaco" pitchFamily="49"/>
                <a:ea typeface="Monaco" pitchFamily="49"/>
                <a:cs typeface="Monaco" pitchFamily="49"/>
              </a:rPr>
              <a:t> RemoteAccountManager </a:t>
            </a:r>
            <a:r>
              <a:rPr lang="en-US" sz="1600" b="0" i="0" u="none" strike="noStrike" baseline="0">
                <a:ln>
                  <a:noFill/>
                </a:ln>
                <a:solidFill>
                  <a:srgbClr val="7F0055"/>
                </a:solidFill>
                <a:latin typeface="Monaco" pitchFamily="49"/>
                <a:ea typeface="Monaco" pitchFamily="49"/>
                <a:cs typeface="Monaco" pitchFamily="49"/>
              </a:rPr>
              <a:t>implements</a:t>
            </a:r>
            <a:r>
              <a:rPr lang="en-US" sz="1600" b="0" i="0" u="none" strike="noStrike" baseline="0">
                <a:ln>
                  <a:noFill/>
                </a:ln>
                <a:solidFill>
                  <a:srgbClr val="000000"/>
                </a:solidFill>
                <a:latin typeface="Monaco" pitchFamily="49"/>
                <a:ea typeface="Monaco" pitchFamily="49"/>
                <a:cs typeface="Monaco" pitchFamily="49"/>
              </a:rPr>
              <a:t> AccountService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600" b="0" i="0" u="none" strike="noStrike" baseline="0">
              <a:ln>
                <a:noFill/>
              </a:ln>
              <a:solidFill>
                <a:srgbClr val="4D4D4D"/>
              </a:solidFill>
              <a:latin typeface="Monaco" pitchFamily="49"/>
              <a:ea typeface="Monaco" pitchFamily="49"/>
              <a:cs typeface="Monaco" pitchFamily="49"/>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3F7F5F"/>
                </a:solidFill>
                <a:latin typeface="Monaco" pitchFamily="50"/>
                <a:ea typeface="Monaco" pitchFamily="49"/>
                <a:cs typeface="Monaco" pitchFamily="49"/>
              </a:rPr>
              <a:t>    // Spring injects the “smart” service-aware template</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3F7F5F"/>
                </a:solidFill>
                <a:latin typeface="Monaco" pitchFamily="50"/>
                <a:ea typeface="Monaco" pitchFamily="49"/>
                <a:cs typeface="Monaco" pitchFamily="49"/>
              </a:rPr>
              <a:t>    // defined on previous slide</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3F7F5F"/>
                </a:solidFill>
                <a:latin typeface="Monaco" pitchFamily="50"/>
                <a:ea typeface="Monaco" pitchFamily="49"/>
                <a:cs typeface="Monaco" pitchFamily="49"/>
              </a:rPr>
              <a:t>    // It performs a load-balanced lookup (</a:t>
            </a:r>
            <a:r>
              <a:rPr lang="en-US" sz="1600" b="0" i="0" u="sng" strike="noStrike" baseline="0">
                <a:ln>
                  <a:noFill/>
                </a:ln>
                <a:solidFill>
                  <a:srgbClr val="3F7F5F"/>
                </a:solidFill>
                <a:uFillTx/>
                <a:latin typeface="Monaco" pitchFamily="50"/>
                <a:ea typeface="Monaco" pitchFamily="49"/>
                <a:cs typeface="Monaco" pitchFamily="49"/>
              </a:rPr>
              <a:t>see next slide</a:t>
            </a:r>
            <a:r>
              <a:rPr lang="en-US" sz="1600" b="0" i="0" u="none" strike="noStrike" baseline="0">
                <a:ln>
                  <a:noFill/>
                </a:ln>
                <a:solidFill>
                  <a:srgbClr val="3F7F5F"/>
                </a:solidFill>
                <a:latin typeface="Monaco" pitchFamily="50"/>
                <a:ea typeface="Monaco" pitchFamily="49"/>
                <a:cs typeface="Monaco" pitchFamily="49"/>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646464"/>
                </a:solidFill>
                <a:latin typeface="Monaco" pitchFamily="49"/>
                <a:ea typeface="Monaco" pitchFamily="49"/>
                <a:cs typeface="Monaco" pitchFamily="49"/>
              </a:rPr>
              <a:t>    @Autowired</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646464"/>
                </a:solidFill>
                <a:latin typeface="Monaco" pitchFamily="49"/>
                <a:ea typeface="Monaco" pitchFamily="49"/>
                <a:cs typeface="Monaco" pitchFamily="49"/>
              </a:rPr>
              <a:t>    </a:t>
            </a:r>
            <a:r>
              <a:rPr lang="en-US" sz="1600" b="0" i="0" u="none" strike="noStrike" baseline="0">
                <a:ln>
                  <a:noFill/>
                </a:ln>
                <a:solidFill>
                  <a:srgbClr val="3333FF"/>
                </a:solidFill>
                <a:latin typeface="Monaco" pitchFamily="49"/>
                <a:ea typeface="Monaco" pitchFamily="49"/>
                <a:cs typeface="Monaco" pitchFamily="49"/>
              </a:rPr>
              <a:t>@LoadBalanced</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    RestTemplate </a:t>
            </a:r>
            <a:r>
              <a:rPr lang="en-US" sz="1600" b="0" i="0" u="none" strike="noStrike" baseline="0">
                <a:ln>
                  <a:noFill/>
                </a:ln>
                <a:solidFill>
                  <a:srgbClr val="3333FF"/>
                </a:solidFill>
                <a:latin typeface="Monaco" pitchFamily="49"/>
                <a:ea typeface="Monaco" pitchFamily="49"/>
                <a:cs typeface="Monaco" pitchFamily="49"/>
              </a:rPr>
              <a:t>restTemplate</a:t>
            </a:r>
            <a:r>
              <a:rPr lang="en-US" sz="1600" b="0" i="0" u="none" strike="noStrike" baseline="0">
                <a:ln>
                  <a:noFill/>
                </a:ln>
                <a:solidFill>
                  <a:srgbClr val="000000"/>
                </a:solidFill>
                <a:latin typeface="Monaco" pitchFamily="49"/>
                <a:ea typeface="Monaco" pitchFamily="49"/>
                <a:cs typeface="Monaco" pitchFamily="49"/>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600" b="0" i="0" u="none" strike="noStrike" baseline="0">
              <a:ln>
                <a:noFill/>
              </a:ln>
              <a:solidFill>
                <a:srgbClr val="000000"/>
              </a:solidFill>
              <a:latin typeface="Monaco" pitchFamily="49"/>
              <a:ea typeface="Monaco" pitchFamily="49"/>
              <a:cs typeface="Monaco" pitchFamily="49"/>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    </a:t>
            </a:r>
            <a:r>
              <a:rPr lang="en-US" sz="1600" b="0" i="0" u="none" strike="noStrike" baseline="0">
                <a:ln>
                  <a:noFill/>
                </a:ln>
                <a:solidFill>
                  <a:srgbClr val="7F0055"/>
                </a:solidFill>
                <a:latin typeface="Monaco" pitchFamily="49"/>
                <a:ea typeface="Monaco" pitchFamily="49"/>
                <a:cs typeface="Monaco" pitchFamily="49"/>
              </a:rPr>
              <a:t>public</a:t>
            </a:r>
            <a:r>
              <a:rPr lang="en-US" sz="1600" b="0" i="0" u="none" strike="noStrike" baseline="0">
                <a:ln>
                  <a:noFill/>
                </a:ln>
                <a:solidFill>
                  <a:srgbClr val="000000"/>
                </a:solidFill>
                <a:latin typeface="Monaco" pitchFamily="49"/>
                <a:ea typeface="Monaco" pitchFamily="49"/>
                <a:cs typeface="Monaco" pitchFamily="49"/>
              </a:rPr>
              <a:t> Account findAccount(String </a:t>
            </a:r>
            <a:r>
              <a:rPr lang="en-US" sz="1600" b="0" i="0" u="none" strike="noStrike" baseline="0">
                <a:ln>
                  <a:noFill/>
                </a:ln>
                <a:solidFill>
                  <a:srgbClr val="6A3E3E"/>
                </a:solidFill>
                <a:latin typeface="Monaco" pitchFamily="49"/>
                <a:ea typeface="Monaco" pitchFamily="49"/>
                <a:cs typeface="Monaco" pitchFamily="49"/>
              </a:rPr>
              <a:t>id</a:t>
            </a:r>
            <a:r>
              <a:rPr lang="en-US" sz="1600" b="0" i="0" u="none" strike="noStrike" baseline="0">
                <a:ln>
                  <a:noFill/>
                </a:ln>
                <a:solidFill>
                  <a:srgbClr val="000000"/>
                </a:solidFill>
                <a:latin typeface="Monaco" pitchFamily="49"/>
                <a:ea typeface="Monaco" pitchFamily="49"/>
                <a:cs typeface="Monaco" pitchFamily="49"/>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        </a:t>
            </a:r>
            <a:r>
              <a:rPr lang="en-US" sz="1600" b="0" i="0" u="none" strike="noStrike" baseline="0">
                <a:ln>
                  <a:noFill/>
                </a:ln>
                <a:solidFill>
                  <a:srgbClr val="3F7F5F"/>
                </a:solidFill>
                <a:latin typeface="Monaco" pitchFamily="50"/>
                <a:ea typeface="Monaco" pitchFamily="49"/>
                <a:cs typeface="Monaco" pitchFamily="49"/>
              </a:rPr>
              <a:t>// Fetch data</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        </a:t>
            </a:r>
            <a:r>
              <a:rPr lang="en-US" sz="1600" b="0" i="0" u="none" strike="noStrike" baseline="0">
                <a:ln>
                  <a:noFill/>
                </a:ln>
                <a:solidFill>
                  <a:srgbClr val="7F0055"/>
                </a:solidFill>
                <a:latin typeface="Monaco" pitchFamily="49"/>
                <a:ea typeface="Monaco" pitchFamily="49"/>
                <a:cs typeface="Monaco" pitchFamily="49"/>
              </a:rPr>
              <a:t>return</a:t>
            </a:r>
            <a:r>
              <a:rPr lang="en-US" sz="1600" b="0" i="0" u="none" strike="noStrike" baseline="0">
                <a:ln>
                  <a:noFill/>
                </a:ln>
                <a:solidFill>
                  <a:srgbClr val="000000"/>
                </a:solidFill>
                <a:latin typeface="Monaco" pitchFamily="49"/>
                <a:ea typeface="Monaco" pitchFamily="49"/>
                <a:cs typeface="Monaco" pitchFamily="49"/>
              </a:rPr>
              <a:t> </a:t>
            </a:r>
            <a:r>
              <a:rPr lang="en-US" sz="1600" b="0" i="0" u="none" strike="noStrike" baseline="0">
                <a:ln>
                  <a:noFill/>
                </a:ln>
                <a:solidFill>
                  <a:srgbClr val="6A3E3E"/>
                </a:solidFill>
                <a:latin typeface="Monaco" pitchFamily="49"/>
                <a:ea typeface="Monaco" pitchFamily="49"/>
                <a:cs typeface="Monaco" pitchFamily="49"/>
              </a:rPr>
              <a:t>restTemplate</a:t>
            </a:r>
            <a:r>
              <a:rPr lang="en-US" sz="1600" b="0" i="0" u="none" strike="noStrike" baseline="0">
                <a:ln>
                  <a:noFill/>
                </a:ln>
                <a:solidFill>
                  <a:srgbClr val="000000"/>
                </a:solidFill>
                <a:latin typeface="Monaco" pitchFamily="49"/>
                <a:ea typeface="Monaco" pitchFamily="49"/>
                <a:cs typeface="Monaco" pitchFamily="49"/>
              </a:rPr>
              <a:t>.getForObject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            (</a:t>
            </a:r>
            <a:r>
              <a:rPr lang="en-US" sz="1600" b="0" i="0" u="none" strike="noStrike" baseline="0">
                <a:ln>
                  <a:noFill/>
                </a:ln>
                <a:solidFill>
                  <a:srgbClr val="2A00FF"/>
                </a:solidFill>
                <a:latin typeface="Monaco" pitchFamily="49"/>
                <a:ea typeface="Monaco" pitchFamily="49"/>
                <a:cs typeface="Monaco" pitchFamily="49"/>
              </a:rPr>
              <a:t>"http://accounts-microservice/accounts/{id}"</a:t>
            </a:r>
            <a:r>
              <a:rPr lang="en-US" sz="1600" b="0" i="0" u="none" strike="noStrike" baseline="0">
                <a:ln>
                  <a:noFill/>
                </a:ln>
                <a:solidFill>
                  <a:srgbClr val="000000"/>
                </a:solidFill>
                <a:latin typeface="Monaco" pitchFamily="49"/>
                <a:ea typeface="Monaco" pitchFamily="49"/>
                <a:cs typeface="Monaco" pitchFamily="49"/>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                                      Account.</a:t>
            </a:r>
            <a:r>
              <a:rPr lang="en-US" sz="1600" b="0" i="0" u="none" strike="noStrike" baseline="0">
                <a:ln>
                  <a:noFill/>
                </a:ln>
                <a:solidFill>
                  <a:srgbClr val="7F0055"/>
                </a:solidFill>
                <a:latin typeface="Monaco" pitchFamily="49"/>
                <a:ea typeface="Monaco" pitchFamily="49"/>
                <a:cs typeface="Monaco" pitchFamily="49"/>
              </a:rPr>
              <a:t>class</a:t>
            </a:r>
            <a:r>
              <a:rPr lang="en-US" sz="1600" b="0" i="0" u="none" strike="noStrike" baseline="0">
                <a:ln>
                  <a:noFill/>
                </a:ln>
                <a:solidFill>
                  <a:srgbClr val="000000"/>
                </a:solidFill>
                <a:latin typeface="Monaco" pitchFamily="49"/>
                <a:ea typeface="Monaco" pitchFamily="49"/>
                <a:cs typeface="Monaco" pitchFamily="49"/>
              </a:rPr>
              <a:t>, </a:t>
            </a:r>
            <a:r>
              <a:rPr lang="en-US" sz="1600" b="0" i="0" u="none" strike="noStrike" baseline="0">
                <a:ln>
                  <a:noFill/>
                </a:ln>
                <a:solidFill>
                  <a:srgbClr val="7F0055"/>
                </a:solidFill>
                <a:latin typeface="Monaco" pitchFamily="49"/>
                <a:ea typeface="Monaco" pitchFamily="49"/>
                <a:cs typeface="Monaco" pitchFamily="49"/>
              </a:rPr>
              <a:t>id</a:t>
            </a:r>
            <a:r>
              <a:rPr lang="en-US" sz="1600" b="0" i="0" u="none" strike="noStrike" baseline="0">
                <a:ln>
                  <a:noFill/>
                </a:ln>
                <a:solidFill>
                  <a:srgbClr val="000000"/>
                </a:solidFill>
                <a:latin typeface="Monaco" pitchFamily="49"/>
                <a:ea typeface="Monaco" pitchFamily="49"/>
                <a:cs typeface="Monaco" pitchFamily="49"/>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600" b="0" i="0" u="none" strike="noStrike" baseline="0">
              <a:ln>
                <a:noFill/>
              </a:ln>
              <a:solidFill>
                <a:srgbClr val="4D4D4D"/>
              </a:solidFill>
              <a:latin typeface="Arial" pitchFamily="18"/>
              <a:ea typeface="ＭＳ Ｐゴシック" pitchFamily="2"/>
              <a:cs typeface="ＭＳ Ｐゴシック" pitchFamily="2"/>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a:t>
            </a:r>
          </a:p>
        </p:txBody>
      </p:sp>
      <p:sp>
        <p:nvSpPr>
          <p:cNvPr id="4" name="Freeform 3"/>
          <p:cNvSpPr/>
          <p:nvPr/>
        </p:nvSpPr>
        <p:spPr>
          <a:xfrm>
            <a:off x="3092400" y="4790880"/>
            <a:ext cx="2815200" cy="36576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36000">
            <a:solidFill>
              <a:srgbClr val="FF3333"/>
            </a:solidFill>
            <a:prstDash val="solid"/>
          </a:ln>
        </p:spPr>
        <p:txBody>
          <a:bodyPr vert="horz" wrap="none" lIns="108000" tIns="63000" rIns="108000" bIns="63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Straight Connector 4"/>
          <p:cNvSpPr/>
          <p:nvPr/>
        </p:nvSpPr>
        <p:spPr>
          <a:xfrm flipV="1">
            <a:off x="2926079" y="5266800"/>
            <a:ext cx="1005841" cy="219599"/>
          </a:xfrm>
          <a:prstGeom prst="line">
            <a:avLst/>
          </a:prstGeom>
          <a:noFill/>
          <a:ln w="18000">
            <a:solidFill>
              <a:srgbClr val="FF3333"/>
            </a:solidFill>
            <a:prstDash val="solid"/>
            <a:tailEnd type="arrow"/>
          </a:ln>
        </p:spPr>
        <p:txBody>
          <a:bodyPr vert="horz" wrap="none" lIns="99000" tIns="54000" rIns="99000" bIns="54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6" name="TextBox 5"/>
          <p:cNvSpPr txBox="1"/>
          <p:nvPr/>
        </p:nvSpPr>
        <p:spPr>
          <a:xfrm>
            <a:off x="2103120" y="5486399"/>
            <a:ext cx="1669680" cy="457200"/>
          </a:xfrm>
          <a:prstGeom prst="rect">
            <a:avLst/>
          </a:prstGeom>
          <a:solidFill>
            <a:srgbClr val="FFFFFF"/>
          </a:solidFill>
          <a:ln w="0">
            <a:solidFill>
              <a:srgbClr val="FF3333"/>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FF3333"/>
                </a:solidFill>
                <a:latin typeface="Arial" pitchFamily="18"/>
                <a:ea typeface="ＭＳ Ｐゴシック" pitchFamily="2"/>
                <a:cs typeface="ＭＳ Ｐゴシック" pitchFamily="2"/>
              </a:rPr>
              <a:t>Service name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Load Balanced RestTemplate</a:t>
            </a:r>
          </a:p>
        </p:txBody>
      </p:sp>
      <p:sp>
        <p:nvSpPr>
          <p:cNvPr id="3" name="Text Placeholder 2"/>
          <p:cNvSpPr txBox="1">
            <a:spLocks noGrp="1"/>
          </p:cNvSpPr>
          <p:nvPr>
            <p:ph type="body" idx="4294967295"/>
          </p:nvPr>
        </p:nvSpPr>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Create using @LoadBalanced – an @Qualifier</a:t>
            </a:r>
          </a:p>
          <a:p>
            <a:pPr lvl="1"/>
            <a:r>
              <a:rPr lang="en-US">
                <a:latin typeface="" pitchFamily="16"/>
              </a:rPr>
              <a:t>Spring enhances it to do service lookup &amp; load-balancing</a:t>
            </a:r>
          </a:p>
          <a:p>
            <a:pPr lvl="1"/>
            <a:endParaRPr lang="en-US">
              <a:latin typeface="" pitchFamily="16"/>
            </a:endParaRPr>
          </a:p>
          <a:p>
            <a:pPr lvl="1"/>
            <a:endParaRPr lang="en-US">
              <a:latin typeface="" pitchFamily="16"/>
            </a:endParaRPr>
          </a:p>
          <a:p>
            <a:pPr lvl="1"/>
            <a:endParaRPr lang="en-US">
              <a:latin typeface="" pitchFamily="16"/>
            </a:endParaRPr>
          </a:p>
          <a:p>
            <a:pPr lvl="0"/>
            <a:r>
              <a:rPr lang="en-US">
                <a:latin typeface="" pitchFamily="16"/>
              </a:rPr>
              <a:t>Inject using same qualifier</a:t>
            </a:r>
          </a:p>
          <a:p>
            <a:pPr lvl="1"/>
            <a:r>
              <a:rPr lang="en-US">
                <a:latin typeface="" pitchFamily="16"/>
              </a:rPr>
              <a:t>If there are multiple RestTemplates you get the right one</a:t>
            </a:r>
          </a:p>
          <a:p>
            <a:pPr lvl="1"/>
            <a:r>
              <a:rPr lang="en-US">
                <a:latin typeface="" pitchFamily="16"/>
              </a:rPr>
              <a:t>Can be used to access multiple microservices</a:t>
            </a:r>
          </a:p>
        </p:txBody>
      </p:sp>
      <p:sp>
        <p:nvSpPr>
          <p:cNvPr id="4" name="TextBox 3"/>
          <p:cNvSpPr txBox="1"/>
          <p:nvPr/>
        </p:nvSpPr>
        <p:spPr>
          <a:xfrm>
            <a:off x="770400" y="2590560"/>
            <a:ext cx="7762319" cy="1063799"/>
          </a:xfrm>
          <a:prstGeom prst="rect">
            <a:avLst/>
          </a:prstGeom>
          <a:solidFill>
            <a:srgbClr val="FFFFCC"/>
          </a:solidFill>
          <a:ln w="0">
            <a:solidFill>
              <a:srgbClr val="808080"/>
            </a:solidFill>
            <a:prstDash val="solid"/>
          </a:ln>
          <a:effectLst>
            <a:outerShdw dist="50912" dir="2700000" algn="tl">
              <a:srgbClr val="808080"/>
            </a:outerShdw>
          </a:effectLst>
        </p:spPr>
        <p:txBody>
          <a:bodyPr vert="horz" wrap="none" lIns="90000" tIns="45000" rIns="90000" bIns="450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  @Bean </a:t>
            </a:r>
            <a:r>
              <a:rPr lang="en-US" sz="1600" b="0" i="0" u="none" strike="noStrike" baseline="0">
                <a:ln>
                  <a:noFill/>
                </a:ln>
                <a:solidFill>
                  <a:srgbClr val="3333FF"/>
                </a:solidFill>
                <a:latin typeface="Monaco" pitchFamily="49"/>
                <a:ea typeface="Monaco" pitchFamily="49"/>
                <a:cs typeface="Monaco" pitchFamily="49"/>
              </a:rPr>
              <a:t>@LoadBalanced</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  </a:t>
            </a:r>
            <a:r>
              <a:rPr lang="en-US" sz="1600" b="0" i="0" u="none" strike="noStrike" baseline="0">
                <a:ln>
                  <a:noFill/>
                </a:ln>
                <a:solidFill>
                  <a:srgbClr val="7F0055"/>
                </a:solidFill>
                <a:latin typeface="Monaco" pitchFamily="49"/>
                <a:ea typeface="Monaco" pitchFamily="49"/>
                <a:cs typeface="Monaco" pitchFamily="49"/>
              </a:rPr>
              <a:t>public</a:t>
            </a:r>
            <a:r>
              <a:rPr lang="en-US" sz="1600" b="0" i="0" u="none" strike="noStrike" baseline="0">
                <a:ln>
                  <a:noFill/>
                </a:ln>
                <a:solidFill>
                  <a:srgbClr val="000000"/>
                </a:solidFill>
                <a:latin typeface="Monaco" pitchFamily="49"/>
                <a:ea typeface="Monaco" pitchFamily="49"/>
                <a:cs typeface="Monaco" pitchFamily="49"/>
              </a:rPr>
              <a:t> RestTemplate restTemplate()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      r</a:t>
            </a:r>
            <a:r>
              <a:rPr lang="en-US" sz="1600" b="0" i="0" u="none" strike="noStrike" baseline="0">
                <a:ln>
                  <a:noFill/>
                </a:ln>
                <a:solidFill>
                  <a:srgbClr val="7F0055"/>
                </a:solidFill>
                <a:latin typeface="Monaco" pitchFamily="49"/>
                <a:ea typeface="Monaco" pitchFamily="49"/>
                <a:cs typeface="Monaco" pitchFamily="49"/>
              </a:rPr>
              <a:t>eturn new</a:t>
            </a:r>
            <a:r>
              <a:rPr lang="en-US" sz="1600" b="0" i="0" u="none" strike="noStrike" baseline="0">
                <a:ln>
                  <a:noFill/>
                </a:ln>
                <a:solidFill>
                  <a:srgbClr val="000000"/>
                </a:solidFill>
                <a:latin typeface="Monaco" pitchFamily="49"/>
                <a:ea typeface="Monaco" pitchFamily="49"/>
                <a:cs typeface="Monaco" pitchFamily="49"/>
              </a:rPr>
              <a:t>  RestTemplate();</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  }</a:t>
            </a:r>
          </a:p>
        </p:txBody>
      </p:sp>
      <p:sp>
        <p:nvSpPr>
          <p:cNvPr id="5" name="TextBox 4"/>
          <p:cNvSpPr txBox="1"/>
          <p:nvPr/>
        </p:nvSpPr>
        <p:spPr>
          <a:xfrm>
            <a:off x="770400" y="5029200"/>
            <a:ext cx="7824960" cy="1005840"/>
          </a:xfrm>
          <a:prstGeom prst="rect">
            <a:avLst/>
          </a:prstGeom>
          <a:solidFill>
            <a:srgbClr val="FFFFCC"/>
          </a:solidFill>
          <a:ln w="0">
            <a:solidFill>
              <a:srgbClr val="808080"/>
            </a:solidFill>
            <a:prstDash val="solid"/>
          </a:ln>
          <a:effectLst>
            <a:outerShdw dist="50912" dir="2700000" algn="tl">
              <a:srgbClr val="808080"/>
            </a:outerShdw>
          </a:effectLst>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646464"/>
                </a:solidFill>
                <a:latin typeface="Monaco" pitchFamily="49"/>
                <a:ea typeface="Monaco" pitchFamily="49"/>
                <a:cs typeface="Monaco" pitchFamily="49"/>
              </a:rPr>
              <a:t>  @Autowired</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646464"/>
                </a:solidFill>
                <a:latin typeface="Monaco" pitchFamily="49"/>
                <a:ea typeface="Monaco" pitchFamily="49"/>
                <a:cs typeface="Monaco" pitchFamily="49"/>
              </a:rPr>
              <a:t>  </a:t>
            </a:r>
            <a:r>
              <a:rPr lang="en-US" sz="1600" b="0" i="0" u="none" strike="noStrike" baseline="0">
                <a:ln>
                  <a:noFill/>
                </a:ln>
                <a:solidFill>
                  <a:srgbClr val="3333FF"/>
                </a:solidFill>
                <a:latin typeface="Monaco" pitchFamily="49"/>
                <a:ea typeface="Monaco" pitchFamily="49"/>
                <a:cs typeface="Monaco" pitchFamily="49"/>
              </a:rPr>
              <a:t>@LoadBalanced</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  RestTemplate </a:t>
            </a:r>
            <a:r>
              <a:rPr lang="en-US" sz="1600" b="0" i="0" u="none" strike="noStrike" baseline="0">
                <a:ln>
                  <a:noFill/>
                </a:ln>
                <a:solidFill>
                  <a:srgbClr val="3333FF"/>
                </a:solidFill>
                <a:latin typeface="Monaco" pitchFamily="49"/>
                <a:ea typeface="Monaco" pitchFamily="49"/>
                <a:cs typeface="Monaco" pitchFamily="49"/>
              </a:rPr>
              <a:t>restTemplate</a:t>
            </a:r>
            <a:r>
              <a:rPr lang="en-US" sz="1600" b="0" i="0" u="none" strike="noStrike" baseline="0">
                <a:ln>
                  <a:noFill/>
                </a:ln>
                <a:solidFill>
                  <a:srgbClr val="000000"/>
                </a:solidFill>
                <a:latin typeface="Monaco" pitchFamily="49"/>
                <a:ea typeface="Monaco" pitchFamily="49"/>
                <a:cs typeface="Monaco" pitchFamily="49"/>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Load Balancing with Ribbon</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Our “smart” RestTemplate automatically integrates </a:t>
            </a:r>
            <a:r>
              <a:rPr lang="en-US" i="1">
                <a:latin typeface="" pitchFamily="16"/>
              </a:rPr>
              <a:t>two</a:t>
            </a:r>
            <a:r>
              <a:rPr lang="en-US">
                <a:latin typeface="" pitchFamily="16"/>
              </a:rPr>
              <a:t> Netflix utilities</a:t>
            </a:r>
          </a:p>
          <a:p>
            <a:pPr lvl="1"/>
            <a:r>
              <a:rPr lang="en-US">
                <a:latin typeface="" pitchFamily="16"/>
              </a:rPr>
              <a:t>“Eureka” service-discovery</a:t>
            </a:r>
          </a:p>
          <a:p>
            <a:pPr lvl="1"/>
            <a:r>
              <a:rPr lang="en-US">
                <a:latin typeface="" pitchFamily="16"/>
              </a:rPr>
              <a:t>“Ribbon” client-side load-balancer</a:t>
            </a:r>
          </a:p>
          <a:p>
            <a:pPr lvl="0"/>
            <a:r>
              <a:rPr lang="en-US">
                <a:latin typeface="" pitchFamily="16"/>
              </a:rPr>
              <a:t>End result</a:t>
            </a:r>
          </a:p>
          <a:p>
            <a:pPr lvl="1"/>
            <a:r>
              <a:rPr lang="en-US">
                <a:latin typeface="" pitchFamily="16"/>
              </a:rPr>
              <a:t>Eureka returns the URL of all available instances</a:t>
            </a:r>
          </a:p>
          <a:p>
            <a:pPr lvl="1"/>
            <a:r>
              <a:rPr lang="en-US">
                <a:latin typeface="" pitchFamily="16"/>
              </a:rPr>
              <a:t>Ribbon determines the best available service to use</a:t>
            </a:r>
          </a:p>
          <a:p>
            <a:pPr lvl="0"/>
            <a:r>
              <a:rPr lang="en-US">
                <a:latin typeface="" pitchFamily="16"/>
              </a:rPr>
              <a:t>Just inject the load-balanced  </a:t>
            </a:r>
            <a:r>
              <a:rPr lang="en-US" b="1">
                <a:solidFill>
                  <a:srgbClr val="7E0021"/>
                </a:solidFill>
                <a:latin typeface="Courier New" pitchFamily="50"/>
              </a:rPr>
              <a:t>RestTemplate</a:t>
            </a:r>
          </a:p>
          <a:p>
            <a:pPr lvl="1"/>
            <a:r>
              <a:rPr lang="en-US">
                <a:latin typeface="" pitchFamily="16"/>
              </a:rPr>
              <a:t>Automatic lookup by </a:t>
            </a:r>
            <a:r>
              <a:rPr lang="en-US" i="1">
                <a:latin typeface="" pitchFamily="16"/>
              </a:rPr>
              <a:t>logical</a:t>
            </a:r>
            <a:r>
              <a:rPr lang="en-US">
                <a:latin typeface="" pitchFamily="16"/>
              </a:rPr>
              <a:t> service-name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name="page33">
    <p:spTree>
      <p:nvGrpSpPr>
        <p:cNvPr id="1" name=""/>
        <p:cNvGrpSpPr/>
        <p:nvPr/>
      </p:nvGrpSpPr>
      <p:grpSpPr>
        <a:xfrm>
          <a:off x="0" y="0"/>
          <a:ext cx="0" cy="0"/>
          <a:chOff x="0" y="0"/>
          <a:chExt cx="0" cy="0"/>
        </a:xfrm>
      </p:grpSpPr>
      <p:pic>
        <p:nvPicPr>
          <p:cNvPr id="2" name=""/>
          <p:cNvPicPr>
            <a:picLocks noChangeAspect="1"/>
          </p:cNvPicPr>
          <p:nvPr/>
        </p:nvPicPr>
        <p:blipFill>
          <a:blip r:embed="rId3">
            <a:lum/>
            <a:alphaModFix/>
          </a:blip>
          <a:srcRect/>
          <a:stretch>
            <a:fillRect/>
          </a:stretch>
        </p:blipFill>
        <p:spPr>
          <a:xfrm>
            <a:off x="7058160" y="211680"/>
            <a:ext cx="1800000" cy="1058400"/>
          </a:xfrm>
          <a:prstGeom prst="rect">
            <a:avLst/>
          </a:prstGeom>
          <a:noFill/>
          <a:ln>
            <a:noFill/>
          </a:ln>
        </p:spPr>
      </p:pic>
      <p:sp>
        <p:nvSpPr>
          <p:cNvPr id="3" name="Title 2"/>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Spring Cloud Resources</a:t>
            </a:r>
          </a:p>
        </p:txBody>
      </p:sp>
      <p:sp>
        <p:nvSpPr>
          <p:cNvPr id="4" name="Text Placeholder 3"/>
          <p:cNvSpPr txBox="1">
            <a:spLocks noGrp="1"/>
          </p:cNvSpPr>
          <p:nvPr>
            <p:ph type="body" idx="4294967295"/>
          </p:nvPr>
        </p:nvSpPr>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We have only covered a </a:t>
            </a:r>
            <a:r>
              <a:rPr lang="en-US" i="1">
                <a:latin typeface="" pitchFamily="16"/>
              </a:rPr>
              <a:t>few </a:t>
            </a:r>
            <a:r>
              <a:rPr lang="en-US">
                <a:latin typeface="" pitchFamily="16"/>
              </a:rPr>
              <a:t>Spring Cloud features</a:t>
            </a:r>
          </a:p>
          <a:p>
            <a:pPr lvl="1"/>
            <a:r>
              <a:rPr lang="en-US">
                <a:latin typeface="" pitchFamily="16"/>
              </a:rPr>
              <a:t>Project Home page</a:t>
            </a:r>
          </a:p>
          <a:p>
            <a:pPr lvl="2"/>
            <a:r>
              <a:rPr lang="en-US" sz="2200">
                <a:solidFill>
                  <a:srgbClr val="000080"/>
                </a:solidFill>
                <a:latin typeface="" pitchFamily="16"/>
                <a:hlinkClick r:id="rId4"/>
              </a:rPr>
              <a:t>http://projects.spring.io/spring-cloud</a:t>
            </a:r>
          </a:p>
          <a:p>
            <a:pPr lvl="1"/>
            <a:r>
              <a:rPr lang="en-US">
                <a:latin typeface="" pitchFamily="16"/>
              </a:rPr>
              <a:t>Matt Stine's </a:t>
            </a:r>
            <a:r>
              <a:rPr lang="en-US" i="1">
                <a:latin typeface="" pitchFamily="16"/>
              </a:rPr>
              <a:t>free</a:t>
            </a:r>
            <a:r>
              <a:rPr lang="en-US">
                <a:latin typeface="" pitchFamily="16"/>
              </a:rPr>
              <a:t> book on Cloud Native Architectures</a:t>
            </a:r>
          </a:p>
          <a:p>
            <a:pPr lvl="2"/>
            <a:r>
              <a:rPr lang="en-US" sz="1600">
                <a:latin typeface="" pitchFamily="16"/>
                <a:hlinkClick r:id="rId5"/>
              </a:rPr>
              <a:t>https://pivotal.io/platform/migrating-to-cloud-native-application-architectures-ebook</a:t>
            </a:r>
          </a:p>
          <a:p>
            <a:pPr lvl="1"/>
            <a:r>
              <a:rPr lang="en-US">
                <a:latin typeface="" pitchFamily="16"/>
              </a:rPr>
              <a:t>Spring Blog article</a:t>
            </a:r>
          </a:p>
          <a:p>
            <a:pPr lvl="2"/>
            <a:r>
              <a:rPr lang="en-US">
                <a:latin typeface="" pitchFamily="16"/>
                <a:hlinkClick r:id="rId6"/>
              </a:rPr>
              <a:t>https://spring.io/blog/2015/07/14/microservices-with-spring</a:t>
            </a:r>
          </a:p>
        </p:txBody>
      </p:sp>
      <p:sp>
        <p:nvSpPr>
          <p:cNvPr id="5" name="TextBox 4"/>
          <p:cNvSpPr txBox="1"/>
          <p:nvPr/>
        </p:nvSpPr>
        <p:spPr>
          <a:xfrm>
            <a:off x="640080" y="5106960"/>
            <a:ext cx="7863840" cy="760680"/>
          </a:xfrm>
          <a:prstGeom prst="rect">
            <a:avLst/>
          </a:prstGeom>
          <a:noFill/>
          <a:ln w="0">
            <a:solidFill>
              <a:srgbClr val="800000"/>
            </a:solidFill>
            <a:prstDash val="solid"/>
          </a:ln>
        </p:spPr>
        <p:txBody>
          <a:bodyPr vert="horz" wrap="none" lIns="90000" tIns="45000" rIns="90000" bIns="45000"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200" b="0" i="0" u="none" strike="noStrike" baseline="0">
                <a:ln>
                  <a:noFill/>
                </a:ln>
                <a:solidFill>
                  <a:srgbClr val="800000"/>
                </a:solidFill>
                <a:latin typeface="Arial" pitchFamily="18"/>
                <a:ea typeface="ＭＳ Ｐゴシック" pitchFamily="2"/>
                <a:cs typeface="ＭＳ Ｐゴシック" pitchFamily="2"/>
              </a:rPr>
              <a:t>Consider taking our </a:t>
            </a:r>
            <a:r>
              <a:rPr lang="en-US" sz="2200" b="1" i="1" u="none" strike="noStrike" baseline="0">
                <a:ln>
                  <a:noFill/>
                </a:ln>
                <a:solidFill>
                  <a:srgbClr val="800000"/>
                </a:solidFill>
                <a:latin typeface="Arial" pitchFamily="18"/>
                <a:ea typeface="ＭＳ Ｐゴシック" pitchFamily="2"/>
                <a:cs typeface="ＭＳ Ｐゴシック" pitchFamily="2"/>
              </a:rPr>
              <a:t>Spring Cloud Services</a:t>
            </a:r>
            <a:r>
              <a:rPr lang="en-US" sz="2200" b="0" i="0" u="none" strike="noStrike" baseline="0">
                <a:ln>
                  <a:noFill/>
                </a:ln>
                <a:solidFill>
                  <a:srgbClr val="800000"/>
                </a:solidFill>
                <a:latin typeface="Arial" pitchFamily="18"/>
                <a:ea typeface="ＭＳ Ｐゴシック" pitchFamily="2"/>
                <a:cs typeface="ＭＳ Ｐゴシック" pitchFamily="2"/>
              </a:rPr>
              <a:t> course</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200" b="0" i="0" u="none" strike="noStrike" baseline="0">
                <a:ln>
                  <a:noFill/>
                </a:ln>
                <a:solidFill>
                  <a:srgbClr val="800000"/>
                </a:solidFill>
                <a:latin typeface="Arial" pitchFamily="18"/>
                <a:ea typeface="ＭＳ Ｐゴシック" pitchFamily="2"/>
                <a:cs typeface="ＭＳ Ｐゴシック" pitchFamily="2"/>
              </a:rPr>
              <a:t>See: </a:t>
            </a:r>
            <a:r>
              <a:rPr lang="en-US" sz="2200" b="0" i="1" u="none" strike="noStrike" baseline="0">
                <a:ln>
                  <a:noFill/>
                </a:ln>
                <a:solidFill>
                  <a:srgbClr val="800000"/>
                </a:solidFill>
                <a:latin typeface="Arial" pitchFamily="18"/>
                <a:ea typeface="ＭＳ Ｐゴシック" pitchFamily="2"/>
                <a:cs typeface="ＭＳ Ｐゴシック" pitchFamily="2"/>
                <a:hlinkClick r:id="rId7"/>
              </a:rPr>
              <a:t>http://pivotal.io/academy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Summary</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After completing this lesson, you should have learned:</a:t>
            </a:r>
          </a:p>
          <a:p>
            <a:pPr lvl="1"/>
            <a:r>
              <a:rPr lang="en-US">
                <a:latin typeface="" pitchFamily="16"/>
              </a:rPr>
              <a:t>What is a Microservice Architecture?</a:t>
            </a:r>
          </a:p>
          <a:p>
            <a:pPr lvl="1"/>
            <a:r>
              <a:rPr lang="en-US">
                <a:latin typeface="" pitchFamily="16"/>
              </a:rPr>
              <a:t>Advantages and Challenges of Microservices</a:t>
            </a:r>
          </a:p>
          <a:p>
            <a:pPr lvl="1"/>
            <a:r>
              <a:rPr lang="en-US">
                <a:latin typeface="" pitchFamily="16"/>
              </a:rPr>
              <a:t>A little bit about Spring Cloud projects</a:t>
            </a:r>
          </a:p>
        </p:txBody>
      </p:sp>
      <p:pic>
        <p:nvPicPr>
          <p:cNvPr id="4" name=""/>
          <p:cNvPicPr>
            <a:picLocks noChangeAspect="1"/>
          </p:cNvPicPr>
          <p:nvPr/>
        </p:nvPicPr>
        <p:blipFill>
          <a:blip r:embed="rId3">
            <a:lum/>
            <a:alphaModFix/>
          </a:blip>
          <a:srcRect/>
          <a:stretch>
            <a:fillRect/>
          </a:stretch>
        </p:blipFill>
        <p:spPr>
          <a:xfrm>
            <a:off x="2399399" y="3409920"/>
            <a:ext cx="4345200" cy="2880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Introduction</a:t>
            </a:r>
          </a:p>
        </p:txBody>
      </p:sp>
      <p:sp>
        <p:nvSpPr>
          <p:cNvPr id="3" name="Text Placeholder 2"/>
          <p:cNvSpPr txBox="1">
            <a:spLocks noGrp="1"/>
          </p:cNvSpPr>
          <p:nvPr>
            <p:ph type="body" idx="4294967295"/>
          </p:nvPr>
        </p:nvSpPr>
        <p:spPr>
          <a:xfrm>
            <a:off x="457200" y="1600200"/>
            <a:ext cx="8229600" cy="43441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“Microservices” is not a new word</a:t>
            </a:r>
          </a:p>
          <a:p>
            <a:pPr lvl="1"/>
            <a:r>
              <a:rPr lang="en-US">
                <a:latin typeface="" pitchFamily="16"/>
              </a:rPr>
              <a:t>Term coined in 2005 by Dr Peter Rodgers</a:t>
            </a:r>
          </a:p>
          <a:p>
            <a:pPr lvl="2"/>
            <a:r>
              <a:rPr lang="en-US">
                <a:latin typeface="" pitchFamily="16"/>
              </a:rPr>
              <a:t>Then called  “</a:t>
            </a:r>
            <a:r>
              <a:rPr lang="en-US" i="1">
                <a:latin typeface="" pitchFamily="16"/>
              </a:rPr>
              <a:t>micro web services</a:t>
            </a:r>
            <a:r>
              <a:rPr lang="en-US">
                <a:latin typeface="" pitchFamily="16"/>
              </a:rPr>
              <a:t>” and based on SOAP</a:t>
            </a:r>
          </a:p>
          <a:p>
            <a:pPr lvl="1"/>
            <a:r>
              <a:rPr lang="en-US">
                <a:latin typeface="" pitchFamily="16"/>
              </a:rPr>
              <a:t>Term started to become popular since 2010</a:t>
            </a:r>
          </a:p>
          <a:p>
            <a:pPr lvl="2"/>
            <a:r>
              <a:rPr lang="en-US">
                <a:latin typeface="" pitchFamily="16"/>
              </a:rPr>
              <a:t>Proposed by a group of architects in Venice during 2011</a:t>
            </a:r>
          </a:p>
          <a:p>
            <a:pPr lvl="2"/>
            <a:r>
              <a:rPr lang="en-US">
                <a:latin typeface="" pitchFamily="16"/>
              </a:rPr>
              <a:t>Used in 2012 in a </a:t>
            </a:r>
            <a:r>
              <a:rPr lang="en-US">
                <a:latin typeface="" pitchFamily="16"/>
                <a:hlinkClick r:id="rId3"/>
              </a:rPr>
              <a:t>presentation from James Lewis</a:t>
            </a:r>
          </a:p>
          <a:p>
            <a:pPr lvl="1"/>
            <a:r>
              <a:rPr lang="en-US">
                <a:latin typeface="" pitchFamily="16"/>
              </a:rPr>
              <a:t>Adrian Cockcroft (Netflix) describes this approach</a:t>
            </a:r>
          </a:p>
          <a:p>
            <a:pPr lvl="2"/>
            <a:r>
              <a:rPr lang="en-US">
                <a:latin typeface="" pitchFamily="16"/>
              </a:rPr>
              <a:t>"Fine grained Service Oriented Architecture (SOA)”</a:t>
            </a:r>
          </a:p>
          <a:p>
            <a:pPr lvl="2"/>
            <a:r>
              <a:rPr lang="en-US">
                <a:latin typeface="" pitchFamily="16"/>
              </a:rPr>
              <a:t>"Loosely coupled SOA with bounded contexts” </a:t>
            </a:r>
            <a:br>
              <a:rPr lang="en-US">
                <a:latin typeface="" pitchFamily="16"/>
              </a:rPr>
            </a:br>
            <a:endParaRPr lang="en-US">
              <a:latin typeface="" pitchFamily="16"/>
            </a:endParaRPr>
          </a:p>
          <a:p>
            <a:pPr lvl="0">
              <a:buNone/>
            </a:pPr>
            <a:endParaRPr lang="en-US">
              <a:latin typeface="" pitchFamily="16"/>
            </a:endParaRPr>
          </a:p>
        </p:txBody>
      </p:sp>
      <p:sp>
        <p:nvSpPr>
          <p:cNvPr id="4" name="TextBox 3"/>
          <p:cNvSpPr txBox="1"/>
          <p:nvPr/>
        </p:nvSpPr>
        <p:spPr>
          <a:xfrm>
            <a:off x="1600200" y="5091120"/>
            <a:ext cx="5943600" cy="395280"/>
          </a:xfrm>
          <a:prstGeom prst="rect">
            <a:avLst/>
          </a:prstGeom>
          <a:noFill/>
          <a:ln>
            <a:noFill/>
          </a:ln>
        </p:spPr>
        <p:txBody>
          <a:bodyPr vert="horz" wrap="none" lIns="90000" tIns="45000" rIns="90000" bIns="450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 </a:t>
            </a:r>
          </a:p>
        </p:txBody>
      </p:sp>
      <p:grpSp>
        <p:nvGrpSpPr>
          <p:cNvPr id="5" name="Group 4"/>
          <p:cNvGrpSpPr/>
          <p:nvPr/>
        </p:nvGrpSpPr>
        <p:grpSpPr>
          <a:xfrm>
            <a:off x="580320" y="5581080"/>
            <a:ext cx="7983720" cy="505799"/>
            <a:chOff x="580320" y="5581080"/>
            <a:chExt cx="7983720" cy="505799"/>
          </a:xfrm>
        </p:grpSpPr>
        <p:sp>
          <p:nvSpPr>
            <p:cNvPr id="6" name="Freeform 5"/>
            <p:cNvSpPr/>
            <p:nvPr/>
          </p:nvSpPr>
          <p:spPr>
            <a:xfrm>
              <a:off x="580320" y="5581080"/>
              <a:ext cx="7983720" cy="50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w="0">
              <a:solidFill>
                <a:srgbClr val="0000FF"/>
              </a:solidFill>
              <a:prstDash val="solid"/>
            </a:ln>
          </p:spPr>
          <p:txBody>
            <a:bodyPr vert="horz" wrap="none" lIns="90000" tIns="45000" rIns="90000" bIns="45000" anchor="ctr" anchorCtr="0" compatLnSpc="1"/>
            <a:lstStyle/>
            <a:p>
              <a:pPr marL="749880" marR="0" lvl="0" indent="0" algn="l" rtl="0" hangingPunct="1">
                <a:lnSpc>
                  <a:spcPct val="100000"/>
                </a:lnSpc>
                <a:spcBef>
                  <a:spcPts val="0"/>
                </a:spcBef>
                <a:spcAft>
                  <a:spcPts val="0"/>
                </a:spcAft>
                <a:buNone/>
                <a:tabLst>
                  <a:tab pos="1207080" algn="l"/>
                  <a:tab pos="1664280" algn="l"/>
                  <a:tab pos="2121479" algn="l"/>
                  <a:tab pos="2578680" algn="l"/>
                  <a:tab pos="3035880" algn="l"/>
                  <a:tab pos="3493079" algn="l"/>
                  <a:tab pos="3950280" algn="l"/>
                  <a:tab pos="4407480" algn="l"/>
                  <a:tab pos="4864680" algn="l"/>
                  <a:tab pos="5321880" algn="l"/>
                  <a:tab pos="5779080" algn="l"/>
                  <a:tab pos="6236279" algn="l"/>
                </a:tabLst>
              </a:pPr>
              <a:r>
                <a:rPr lang="en-US" sz="1800" b="0" i="0" u="none" strike="noStrike" baseline="0">
                  <a:ln>
                    <a:noFill/>
                  </a:ln>
                  <a:solidFill>
                    <a:srgbClr val="4D4D4D"/>
                  </a:solidFill>
                  <a:latin typeface="Arial" pitchFamily="34"/>
                  <a:ea typeface="Helvetica" pitchFamily="34"/>
                  <a:cs typeface="Helvetica" pitchFamily="34"/>
                </a:rPr>
                <a:t>See also: </a:t>
              </a:r>
              <a:r>
                <a:rPr lang="en-US" sz="1800" b="0" i="0" u="none" strike="noStrike" baseline="0">
                  <a:ln>
                    <a:noFill/>
                  </a:ln>
                  <a:solidFill>
                    <a:srgbClr val="4D4D4D"/>
                  </a:solidFill>
                  <a:latin typeface="Arial" pitchFamily="34"/>
                  <a:ea typeface="Helvetica" pitchFamily="34"/>
                  <a:cs typeface="Helvetica" pitchFamily="34"/>
                  <a:hlinkClick r:id="rId4"/>
                </a:rPr>
                <a:t>http://martinfowler.com/articles/microservices.html</a:t>
              </a:r>
            </a:p>
          </p:txBody>
        </p:sp>
        <p:pic>
          <p:nvPicPr>
            <p:cNvPr id="7" name=""/>
            <p:cNvPicPr>
              <a:picLocks noChangeAspect="1"/>
            </p:cNvPicPr>
            <p:nvPr/>
          </p:nvPicPr>
          <p:blipFill>
            <a:blip r:embed="rId5">
              <a:lum/>
              <a:alphaModFix/>
            </a:blip>
            <a:srcRect/>
            <a:stretch>
              <a:fillRect/>
            </a:stretch>
          </p:blipFill>
          <p:spPr>
            <a:xfrm>
              <a:off x="791640" y="5655240"/>
              <a:ext cx="420120" cy="357480"/>
            </a:xfrm>
            <a:prstGeom prst="rect">
              <a:avLst/>
            </a:prstGeom>
            <a:noFill/>
            <a:ln>
              <a:noFill/>
            </a:ln>
          </p:spPr>
        </p:pic>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Without Microservices</a:t>
            </a:r>
          </a:p>
        </p:txBody>
      </p:sp>
      <p:sp>
        <p:nvSpPr>
          <p:cNvPr id="3" name="Text Placeholder 2"/>
          <p:cNvSpPr txBox="1">
            <a:spLocks noGrp="1"/>
          </p:cNvSpPr>
          <p:nvPr>
            <p:ph type="body" idx="4294967295"/>
          </p:nvPr>
        </p:nvSpPr>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Using a “monolith” architecture</a:t>
            </a:r>
          </a:p>
          <a:p>
            <a:pPr lvl="1"/>
            <a:r>
              <a:rPr lang="en-US">
                <a:latin typeface="" pitchFamily="16"/>
              </a:rPr>
              <a:t>All-in-One application</a:t>
            </a:r>
          </a:p>
        </p:txBody>
      </p:sp>
      <p:sp>
        <p:nvSpPr>
          <p:cNvPr id="4" name="Freeform 3"/>
          <p:cNvSpPr/>
          <p:nvPr/>
        </p:nvSpPr>
        <p:spPr>
          <a:xfrm>
            <a:off x="3573360" y="2837520"/>
            <a:ext cx="1005840" cy="548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EEEEE"/>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Web</a:t>
            </a:r>
          </a:p>
        </p:txBody>
      </p:sp>
      <p:sp>
        <p:nvSpPr>
          <p:cNvPr id="5" name="Freeform 4"/>
          <p:cNvSpPr/>
          <p:nvPr/>
        </p:nvSpPr>
        <p:spPr>
          <a:xfrm>
            <a:off x="5112000" y="2837520"/>
            <a:ext cx="1005840" cy="548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EEEEE"/>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Mobile</a:t>
            </a:r>
          </a:p>
        </p:txBody>
      </p:sp>
      <p:sp>
        <p:nvSpPr>
          <p:cNvPr id="6" name="Freeform 5"/>
          <p:cNvSpPr/>
          <p:nvPr/>
        </p:nvSpPr>
        <p:spPr>
          <a:xfrm>
            <a:off x="4191839" y="5287680"/>
            <a:ext cx="1371599" cy="65880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33FF99"/>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Arial" pitchFamily="18"/>
                <a:ea typeface="ＭＳ Ｐゴシック" pitchFamily="2"/>
                <a:cs typeface="ＭＳ Ｐゴシック" pitchFamily="2"/>
              </a:rPr>
              <a:t>DB</a:t>
            </a:r>
          </a:p>
        </p:txBody>
      </p:sp>
      <p:sp>
        <p:nvSpPr>
          <p:cNvPr id="7" name="Rectangle 6"/>
          <p:cNvSpPr/>
          <p:nvPr/>
        </p:nvSpPr>
        <p:spPr>
          <a:xfrm>
            <a:off x="3186000" y="4026239"/>
            <a:ext cx="3291839" cy="731519"/>
          </a:xfrm>
          <a:prstGeom prst="rect">
            <a:avLst/>
          </a:prstGeom>
          <a:solidFill>
            <a:srgbClr val="FFD320"/>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Shopping Application</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1" u="none" strike="noStrike" baseline="0">
                <a:ln>
                  <a:noFill/>
                </a:ln>
                <a:solidFill>
                  <a:srgbClr val="4D4D4D"/>
                </a:solidFill>
                <a:latin typeface="Arial" pitchFamily="18"/>
                <a:ea typeface="ＭＳ Ｐゴシック" pitchFamily="2"/>
                <a:cs typeface="ＭＳ Ｐゴシック" pitchFamily="2"/>
              </a:rPr>
              <a:t>Store, Config, Cart...</a:t>
            </a:r>
          </a:p>
        </p:txBody>
      </p:sp>
      <p:sp>
        <p:nvSpPr>
          <p:cNvPr id="8" name="Straight Connector 7"/>
          <p:cNvSpPr/>
          <p:nvPr/>
        </p:nvSpPr>
        <p:spPr>
          <a:xfrm>
            <a:off x="4111920" y="3386160"/>
            <a:ext cx="0" cy="640079"/>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9" name="Straight Connector 8"/>
          <p:cNvSpPr/>
          <p:nvPr/>
        </p:nvSpPr>
        <p:spPr>
          <a:xfrm>
            <a:off x="5624640" y="3386160"/>
            <a:ext cx="0" cy="640079"/>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0" name="Straight Connector 9"/>
          <p:cNvSpPr/>
          <p:nvPr/>
        </p:nvSpPr>
        <p:spPr>
          <a:xfrm>
            <a:off x="4863240" y="4753080"/>
            <a:ext cx="0" cy="460080"/>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1" name="TextBox 10"/>
          <p:cNvSpPr txBox="1"/>
          <p:nvPr/>
        </p:nvSpPr>
        <p:spPr>
          <a:xfrm>
            <a:off x="1628639" y="2930039"/>
            <a:ext cx="764280" cy="36467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Client</a:t>
            </a:r>
          </a:p>
        </p:txBody>
      </p:sp>
      <p:sp>
        <p:nvSpPr>
          <p:cNvPr id="12" name="Straight Connector 11"/>
          <p:cNvSpPr/>
          <p:nvPr/>
        </p:nvSpPr>
        <p:spPr>
          <a:xfrm>
            <a:off x="1631520" y="3660479"/>
            <a:ext cx="6217920" cy="0"/>
          </a:xfrm>
          <a:prstGeom prst="line">
            <a:avLst/>
          </a:prstGeom>
          <a:noFill/>
          <a:ln w="0">
            <a:solidFill>
              <a:srgbClr val="000000"/>
            </a:solidFill>
            <a:custDash>
              <a:ds d="0" sp="0"/>
            </a:custDash>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3" name="TextBox 12"/>
          <p:cNvSpPr txBox="1"/>
          <p:nvPr/>
        </p:nvSpPr>
        <p:spPr>
          <a:xfrm>
            <a:off x="1540080" y="3954240"/>
            <a:ext cx="854279" cy="36467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Server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With Microservices</a:t>
            </a:r>
          </a:p>
        </p:txBody>
      </p:sp>
      <p:sp>
        <p:nvSpPr>
          <p:cNvPr id="3" name="Text Placeholder 2"/>
          <p:cNvSpPr txBox="1">
            <a:spLocks noGrp="1"/>
          </p:cNvSpPr>
          <p:nvPr>
            <p:ph type="body" idx="4294967295"/>
          </p:nvPr>
        </p:nvSpPr>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Main application divided into a set of sub-applications</a:t>
            </a:r>
          </a:p>
          <a:p>
            <a:pPr lvl="1"/>
            <a:r>
              <a:rPr lang="en-US">
                <a:latin typeface="" pitchFamily="16"/>
              </a:rPr>
              <a:t>Called microservices</a:t>
            </a:r>
          </a:p>
        </p:txBody>
      </p:sp>
      <p:sp>
        <p:nvSpPr>
          <p:cNvPr id="4" name="Freeform 3"/>
          <p:cNvSpPr/>
          <p:nvPr/>
        </p:nvSpPr>
        <p:spPr>
          <a:xfrm>
            <a:off x="1848239" y="5347440"/>
            <a:ext cx="1232640" cy="55980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33FF99"/>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Arial" pitchFamily="18"/>
                <a:ea typeface="ＭＳ Ｐゴシック" pitchFamily="2"/>
                <a:cs typeface="ＭＳ Ｐゴシック" pitchFamily="2"/>
              </a:rPr>
              <a:t>StoreDB</a:t>
            </a:r>
          </a:p>
        </p:txBody>
      </p:sp>
      <p:sp>
        <p:nvSpPr>
          <p:cNvPr id="5" name="Freeform 4"/>
          <p:cNvSpPr/>
          <p:nvPr/>
        </p:nvSpPr>
        <p:spPr>
          <a:xfrm>
            <a:off x="3826799" y="5347440"/>
            <a:ext cx="1371599" cy="55980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00FFFF"/>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Arial" pitchFamily="18"/>
                <a:ea typeface="ＭＳ Ｐゴシック" pitchFamily="2"/>
                <a:cs typeface="ＭＳ Ｐゴシック" pitchFamily="2"/>
              </a:rPr>
              <a:t>ProductsDB</a:t>
            </a:r>
          </a:p>
        </p:txBody>
      </p:sp>
      <p:sp>
        <p:nvSpPr>
          <p:cNvPr id="6" name="Freeform 5"/>
          <p:cNvSpPr/>
          <p:nvPr/>
        </p:nvSpPr>
        <p:spPr>
          <a:xfrm>
            <a:off x="5838480" y="5347440"/>
            <a:ext cx="1188719" cy="56016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FF66CC"/>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Arial" pitchFamily="18"/>
                <a:ea typeface="ＭＳ Ｐゴシック" pitchFamily="2"/>
                <a:cs typeface="ＭＳ Ｐゴシック" pitchFamily="2"/>
              </a:rPr>
              <a:t>CartDB</a:t>
            </a:r>
          </a:p>
        </p:txBody>
      </p:sp>
      <p:sp>
        <p:nvSpPr>
          <p:cNvPr id="7" name="Rectangle 6"/>
          <p:cNvSpPr/>
          <p:nvPr/>
        </p:nvSpPr>
        <p:spPr>
          <a:xfrm>
            <a:off x="1668239" y="3699360"/>
            <a:ext cx="5525280" cy="475560"/>
          </a:xfrm>
          <a:prstGeom prst="rect">
            <a:avLst/>
          </a:prstGeom>
          <a:solidFill>
            <a:srgbClr val="FF8080"/>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API Gateway(s)</a:t>
            </a:r>
          </a:p>
        </p:txBody>
      </p:sp>
      <p:sp>
        <p:nvSpPr>
          <p:cNvPr id="8" name="Straight Connector 7"/>
          <p:cNvSpPr/>
          <p:nvPr/>
        </p:nvSpPr>
        <p:spPr>
          <a:xfrm flipH="1">
            <a:off x="4502880" y="4174920"/>
            <a:ext cx="10440" cy="352440"/>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9" name="Straight Connector 8"/>
          <p:cNvSpPr/>
          <p:nvPr/>
        </p:nvSpPr>
        <p:spPr>
          <a:xfrm>
            <a:off x="6415200" y="4174920"/>
            <a:ext cx="7920" cy="347400"/>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0" name="Straight Connector 9"/>
          <p:cNvSpPr/>
          <p:nvPr/>
        </p:nvSpPr>
        <p:spPr>
          <a:xfrm>
            <a:off x="4502880" y="4997160"/>
            <a:ext cx="0" cy="350280"/>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1" name="Straight Connector 10"/>
          <p:cNvSpPr/>
          <p:nvPr/>
        </p:nvSpPr>
        <p:spPr>
          <a:xfrm>
            <a:off x="6423120" y="4991760"/>
            <a:ext cx="0" cy="355680"/>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2" name="Straight Connector 11"/>
          <p:cNvSpPr/>
          <p:nvPr/>
        </p:nvSpPr>
        <p:spPr>
          <a:xfrm>
            <a:off x="2471760" y="5011560"/>
            <a:ext cx="0" cy="335880"/>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3" name="Rectangle 12"/>
          <p:cNvSpPr/>
          <p:nvPr/>
        </p:nvSpPr>
        <p:spPr>
          <a:xfrm>
            <a:off x="3717720" y="4527360"/>
            <a:ext cx="1520280" cy="469800"/>
          </a:xfrm>
          <a:prstGeom prst="rect">
            <a:avLst/>
          </a:prstGeom>
          <a:solidFill>
            <a:srgbClr val="FFD320"/>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Catalog</a:t>
            </a:r>
          </a:p>
        </p:txBody>
      </p:sp>
      <p:sp>
        <p:nvSpPr>
          <p:cNvPr id="14" name="Rectangle 13"/>
          <p:cNvSpPr/>
          <p:nvPr/>
        </p:nvSpPr>
        <p:spPr>
          <a:xfrm>
            <a:off x="5636160" y="4522320"/>
            <a:ext cx="1519200" cy="469440"/>
          </a:xfrm>
          <a:prstGeom prst="rect">
            <a:avLst/>
          </a:prstGeom>
          <a:solidFill>
            <a:srgbClr val="FFD320"/>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Cart</a:t>
            </a:r>
          </a:p>
        </p:txBody>
      </p:sp>
      <p:sp>
        <p:nvSpPr>
          <p:cNvPr id="15" name="Rectangle 14"/>
          <p:cNvSpPr/>
          <p:nvPr/>
        </p:nvSpPr>
        <p:spPr>
          <a:xfrm>
            <a:off x="1716840" y="4522320"/>
            <a:ext cx="1565640" cy="489240"/>
          </a:xfrm>
          <a:prstGeom prst="rect">
            <a:avLst/>
          </a:prstGeom>
          <a:solidFill>
            <a:srgbClr val="FFD320"/>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Store</a:t>
            </a:r>
          </a:p>
        </p:txBody>
      </p:sp>
      <p:sp>
        <p:nvSpPr>
          <p:cNvPr id="16" name="Freeform 15"/>
          <p:cNvSpPr/>
          <p:nvPr/>
        </p:nvSpPr>
        <p:spPr>
          <a:xfrm>
            <a:off x="2745360" y="2693520"/>
            <a:ext cx="1005840" cy="548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EEEEE"/>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Web</a:t>
            </a:r>
          </a:p>
        </p:txBody>
      </p:sp>
      <p:sp>
        <p:nvSpPr>
          <p:cNvPr id="17" name="Freeform 16"/>
          <p:cNvSpPr/>
          <p:nvPr/>
        </p:nvSpPr>
        <p:spPr>
          <a:xfrm>
            <a:off x="5076000" y="2693520"/>
            <a:ext cx="1005840" cy="548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EEEEE"/>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Mobile</a:t>
            </a:r>
          </a:p>
        </p:txBody>
      </p:sp>
      <p:sp>
        <p:nvSpPr>
          <p:cNvPr id="18" name="Straight Connector 17"/>
          <p:cNvSpPr/>
          <p:nvPr/>
        </p:nvSpPr>
        <p:spPr>
          <a:xfrm>
            <a:off x="3276000" y="3242160"/>
            <a:ext cx="0" cy="457200"/>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9" name="Straight Connector 18"/>
          <p:cNvSpPr/>
          <p:nvPr/>
        </p:nvSpPr>
        <p:spPr>
          <a:xfrm>
            <a:off x="5562000" y="3242160"/>
            <a:ext cx="0" cy="457200"/>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0" name="Straight Connector 19"/>
          <p:cNvSpPr/>
          <p:nvPr/>
        </p:nvSpPr>
        <p:spPr>
          <a:xfrm>
            <a:off x="753840" y="3425039"/>
            <a:ext cx="6858000" cy="0"/>
          </a:xfrm>
          <a:prstGeom prst="line">
            <a:avLst/>
          </a:prstGeom>
          <a:noFill/>
          <a:ln w="0">
            <a:solidFill>
              <a:srgbClr val="000000"/>
            </a:solidFill>
            <a:custDash>
              <a:ds d="0" sp="0"/>
            </a:custDash>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1" name="TextBox 20"/>
          <p:cNvSpPr txBox="1"/>
          <p:nvPr/>
        </p:nvSpPr>
        <p:spPr>
          <a:xfrm>
            <a:off x="388080" y="2786040"/>
            <a:ext cx="764280" cy="36467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Client</a:t>
            </a:r>
          </a:p>
        </p:txBody>
      </p:sp>
      <p:sp>
        <p:nvSpPr>
          <p:cNvPr id="22" name="TextBox 21"/>
          <p:cNvSpPr txBox="1"/>
          <p:nvPr/>
        </p:nvSpPr>
        <p:spPr>
          <a:xfrm>
            <a:off x="358200" y="3700440"/>
            <a:ext cx="854279" cy="36467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Server</a:t>
            </a:r>
          </a:p>
        </p:txBody>
      </p:sp>
      <p:sp>
        <p:nvSpPr>
          <p:cNvPr id="23" name="Straight Connector 22"/>
          <p:cNvSpPr/>
          <p:nvPr/>
        </p:nvSpPr>
        <p:spPr>
          <a:xfrm flipH="1">
            <a:off x="2486880" y="4174920"/>
            <a:ext cx="10440" cy="352440"/>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4" name="Straight Connector 23"/>
          <p:cNvSpPr/>
          <p:nvPr/>
        </p:nvSpPr>
        <p:spPr>
          <a:xfrm>
            <a:off x="3282479" y="4796640"/>
            <a:ext cx="435241" cy="0"/>
          </a:xfrm>
          <a:prstGeom prst="line">
            <a:avLst/>
          </a:prstGeom>
          <a:noFill/>
          <a:ln w="0">
            <a:solidFill>
              <a:srgbClr val="000000"/>
            </a:solidFill>
            <a:prstDash val="solid"/>
            <a:headEnd type="arrow"/>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5" name="Straight Connector 24"/>
          <p:cNvSpPr/>
          <p:nvPr/>
        </p:nvSpPr>
        <p:spPr>
          <a:xfrm>
            <a:off x="5226840" y="4796640"/>
            <a:ext cx="435239" cy="0"/>
          </a:xfrm>
          <a:prstGeom prst="line">
            <a:avLst/>
          </a:prstGeom>
          <a:noFill/>
          <a:ln w="0">
            <a:solidFill>
              <a:srgbClr val="000000"/>
            </a:solidFill>
            <a:prstDash val="solid"/>
            <a:headEnd type="arrow"/>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6" name="Freeform 25"/>
          <p:cNvSpPr/>
          <p:nvPr/>
        </p:nvSpPr>
        <p:spPr>
          <a:xfrm>
            <a:off x="7323840" y="3607920"/>
            <a:ext cx="365760" cy="1956240"/>
          </a:xfrm>
          <a:custGeom>
            <a:avLst>
              <a:gd name="f0" fmla="val 1800"/>
              <a:gd name="f1" fmla="val 10800"/>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0800"/>
              <a:gd name="f13" fmla="val 162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8 f15 1"/>
              <a:gd name="f28" fmla="*/ f18 f16 1"/>
              <a:gd name="f29" fmla="*/ 0 f15 1"/>
              <a:gd name="f30" fmla="*/ 7800 f15 1"/>
              <a:gd name="f31" fmla="*/ 0 f16 1"/>
              <a:gd name="f32" fmla="*/ f19 1 f4"/>
              <a:gd name="f33" fmla="*/ 21600 f16 1"/>
              <a:gd name="f34" fmla="*/ 21600 f15 1"/>
              <a:gd name="f35" fmla="*/ 108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29" y="f31"/>
              </a:cxn>
              <a:cxn ang="f42">
                <a:pos x="f29" y="f33"/>
              </a:cxn>
              <a:cxn ang="f42">
                <a:pos x="f34" y="f35"/>
              </a:cxn>
            </a:cxnLst>
            <a:rect l="f29" t="f44" r="f30" b="f45"/>
            <a:pathLst>
              <a:path w="21600" h="21600">
                <a:moveTo>
                  <a:pt x="f7" y="f7"/>
                </a:moveTo>
                <a:cubicBezTo>
                  <a:pt x="f11" y="f7"/>
                  <a:pt x="f12" y="f20"/>
                  <a:pt x="f12" y="f21"/>
                </a:cubicBezTo>
                <a:lnTo>
                  <a:pt x="f12" y="f36"/>
                </a:lnTo>
                <a:cubicBezTo>
                  <a:pt x="f12" y="f37"/>
                  <a:pt x="f13" y="f22"/>
                  <a:pt x="f8" y="f22"/>
                </a:cubicBezTo>
                <a:cubicBezTo>
                  <a:pt x="f13" y="f22"/>
                  <a:pt x="f12" y="f38"/>
                  <a:pt x="f12" y="f39"/>
                </a:cubicBezTo>
                <a:lnTo>
                  <a:pt x="f12" y="f23"/>
                </a:lnTo>
                <a:cubicBezTo>
                  <a:pt x="f12" y="f40"/>
                  <a:pt x="f11" y="f8"/>
                  <a:pt x="f7" y="f8"/>
                </a:cubicBezTo>
              </a:path>
            </a:pathLst>
          </a:custGeom>
          <a:noFill/>
          <a:ln w="36000">
            <a:solidFill>
              <a:srgbClr val="808080"/>
            </a:solidFill>
            <a:prstDash val="solid"/>
          </a:ln>
        </p:spPr>
        <p:txBody>
          <a:bodyPr vert="horz" wrap="none" lIns="108000" tIns="63000" rIns="108000" bIns="63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7" name="TextBox 26"/>
          <p:cNvSpPr txBox="1"/>
          <p:nvPr/>
        </p:nvSpPr>
        <p:spPr>
          <a:xfrm>
            <a:off x="7562160" y="4249080"/>
            <a:ext cx="1255320" cy="700200"/>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Shopping</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Service</a:t>
            </a:r>
          </a:p>
        </p:txBody>
      </p:sp>
      <p:pic>
        <p:nvPicPr>
          <p:cNvPr id="28" name=""/>
          <p:cNvPicPr>
            <a:picLocks noChangeAspect="1"/>
          </p:cNvPicPr>
          <p:nvPr/>
        </p:nvPicPr>
        <p:blipFill>
          <a:blip r:embed="rId3">
            <a:lum/>
            <a:alphaModFix/>
          </a:blip>
          <a:srcRect/>
          <a:stretch>
            <a:fillRect/>
          </a:stretch>
        </p:blipFill>
        <p:spPr>
          <a:xfrm>
            <a:off x="786600" y="5347440"/>
            <a:ext cx="957600" cy="540000"/>
          </a:xfrm>
          <a:prstGeom prst="rect">
            <a:avLst/>
          </a:prstGeom>
          <a:noFill/>
          <a:ln>
            <a:noFill/>
          </a:ln>
        </p:spPr>
      </p:pic>
      <p:pic>
        <p:nvPicPr>
          <p:cNvPr id="29" name=""/>
          <p:cNvPicPr>
            <a:picLocks noChangeAspect="1"/>
          </p:cNvPicPr>
          <p:nvPr/>
        </p:nvPicPr>
        <p:blipFill>
          <a:blip r:embed="rId4">
            <a:lum/>
            <a:alphaModFix/>
          </a:blip>
          <a:srcRect/>
          <a:stretch>
            <a:fillRect/>
          </a:stretch>
        </p:blipFill>
        <p:spPr>
          <a:xfrm>
            <a:off x="7151760" y="5564160"/>
            <a:ext cx="900000" cy="3708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name="page7">
    <p:spTree>
      <p:nvGrpSpPr>
        <p:cNvPr id="1" name=""/>
        <p:cNvGrpSpPr/>
        <p:nvPr/>
      </p:nvGrpSpPr>
      <p:grpSpPr>
        <a:xfrm>
          <a:off x="0" y="0"/>
          <a:ext cx="0" cy="0"/>
          <a:chOff x="0" y="0"/>
          <a:chExt cx="0" cy="0"/>
        </a:xfrm>
      </p:grpSpPr>
      <p:pic>
        <p:nvPicPr>
          <p:cNvPr id="2" name=""/>
          <p:cNvPicPr>
            <a:picLocks noChangeAspect="1"/>
          </p:cNvPicPr>
          <p:nvPr/>
        </p:nvPicPr>
        <p:blipFill>
          <a:blip r:embed="rId3">
            <a:lum/>
            <a:alphaModFix/>
          </a:blip>
          <a:srcRect/>
          <a:stretch>
            <a:fillRect/>
          </a:stretch>
        </p:blipFill>
        <p:spPr>
          <a:xfrm>
            <a:off x="6841440" y="4021920"/>
            <a:ext cx="2285280" cy="2285280"/>
          </a:xfrm>
          <a:prstGeom prst="rect">
            <a:avLst/>
          </a:prstGeom>
          <a:noFill/>
          <a:ln>
            <a:noFill/>
          </a:ln>
        </p:spPr>
      </p:pic>
      <p:sp>
        <p:nvSpPr>
          <p:cNvPr id="3" name="Title 2"/>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Roadmap</a:t>
            </a:r>
          </a:p>
        </p:txBody>
      </p:sp>
      <p:sp>
        <p:nvSpPr>
          <p:cNvPr id="4" name="Text Placeholder 3"/>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What is Microservices Architecture?</a:t>
            </a:r>
          </a:p>
          <a:p>
            <a:pPr lvl="0"/>
            <a:r>
              <a:rPr lang="en-US" b="1">
                <a:latin typeface="" pitchFamily="16"/>
              </a:rPr>
              <a:t>Pros and Cons of Microservices</a:t>
            </a:r>
          </a:p>
          <a:p>
            <a:pPr lvl="0"/>
            <a:r>
              <a:rPr lang="en-US">
                <a:latin typeface="" pitchFamily="16"/>
              </a:rPr>
              <a:t>Managing Microservices</a:t>
            </a:r>
          </a:p>
          <a:p>
            <a:pPr lvl="0"/>
            <a:r>
              <a:rPr lang="en-US">
                <a:latin typeface="" pitchFamily="16"/>
              </a:rPr>
              <a:t>Tooling: Spring, Spring Cloud, Netflix</a:t>
            </a:r>
          </a:p>
          <a:p>
            <a:pPr lvl="0"/>
            <a:r>
              <a:rPr lang="en-US">
                <a:latin typeface="" pitchFamily="16"/>
              </a:rPr>
              <a:t>Building a Simple Microservice System</a:t>
            </a:r>
          </a:p>
        </p:txBody>
      </p:sp>
      <p:pic>
        <p:nvPicPr>
          <p:cNvPr id="5" name=""/>
          <p:cNvPicPr>
            <a:picLocks noChangeAspect="1"/>
          </p:cNvPicPr>
          <p:nvPr/>
        </p:nvPicPr>
        <p:blipFill>
          <a:blip r:embed="rId4">
            <a:lum/>
            <a:alphaModFix/>
          </a:blip>
          <a:srcRect/>
          <a:stretch>
            <a:fillRect/>
          </a:stretch>
        </p:blipFill>
        <p:spPr>
          <a:xfrm>
            <a:off x="7589519" y="364320"/>
            <a:ext cx="1080000" cy="1080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Core Spring Concepts</a:t>
            </a:r>
            <a:br>
              <a:rPr lang="en-US"/>
            </a:br>
            <a:r>
              <a:rPr lang="en-US" sz="2400"/>
              <a:t>Applied to Application Architecture</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Spring enables </a:t>
            </a:r>
            <a:r>
              <a:rPr lang="en-US" i="1">
                <a:latin typeface="" pitchFamily="16"/>
              </a:rPr>
              <a:t>separation-of-concerns</a:t>
            </a:r>
          </a:p>
          <a:p>
            <a:pPr lvl="1"/>
            <a:r>
              <a:rPr lang="en-US" i="1">
                <a:latin typeface="" pitchFamily="16"/>
              </a:rPr>
              <a:t>Loose Coupling: </a:t>
            </a:r>
            <a:r>
              <a:rPr lang="en-US">
                <a:latin typeface="" pitchFamily="16"/>
              </a:rPr>
              <a:t>Effect of change is isolated</a:t>
            </a:r>
          </a:p>
          <a:p>
            <a:pPr lvl="1"/>
            <a:r>
              <a:rPr lang="en-US" i="1">
                <a:latin typeface="" pitchFamily="16"/>
              </a:rPr>
              <a:t>Tight Cohesion: </a:t>
            </a:r>
            <a:r>
              <a:rPr lang="en-US">
                <a:latin typeface="" pitchFamily="16"/>
              </a:rPr>
              <a:t>Code performs a single well-defined task</a:t>
            </a:r>
          </a:p>
          <a:p>
            <a:pPr lvl="0"/>
            <a:r>
              <a:rPr lang="en-US">
                <a:latin typeface="" pitchFamily="16"/>
              </a:rPr>
              <a:t>Microservices exhibit the same strengths</a:t>
            </a:r>
          </a:p>
          <a:p>
            <a:pPr lvl="1"/>
            <a:r>
              <a:rPr lang="en-US" i="1">
                <a:latin typeface="" pitchFamily="16"/>
              </a:rPr>
              <a:t>Loose Coupling</a:t>
            </a:r>
          </a:p>
          <a:p>
            <a:pPr lvl="2"/>
            <a:r>
              <a:rPr lang="en-US">
                <a:latin typeface="" pitchFamily="16"/>
              </a:rPr>
              <a:t>Applications are built from collaborating services (processes)</a:t>
            </a:r>
          </a:p>
          <a:p>
            <a:pPr lvl="2"/>
            <a:r>
              <a:rPr lang="en-US">
                <a:latin typeface="" pitchFamily="16"/>
              </a:rPr>
              <a:t>Can change independently so long as </a:t>
            </a:r>
            <a:r>
              <a:rPr lang="en-US" i="1">
                <a:latin typeface="" pitchFamily="16"/>
              </a:rPr>
              <a:t>protocols unchanged</a:t>
            </a:r>
          </a:p>
          <a:p>
            <a:pPr lvl="1"/>
            <a:r>
              <a:rPr lang="en-US" i="1">
                <a:latin typeface="" pitchFamily="16"/>
              </a:rPr>
              <a:t>Tight Cohesion</a:t>
            </a:r>
          </a:p>
          <a:p>
            <a:pPr lvl="2"/>
            <a:r>
              <a:rPr lang="en-US">
                <a:latin typeface="" pitchFamily="16"/>
              </a:rPr>
              <a:t>An application (service) that deals with a </a:t>
            </a:r>
            <a:r>
              <a:rPr lang="en-US" i="1">
                <a:latin typeface="" pitchFamily="16"/>
              </a:rPr>
              <a:t>single</a:t>
            </a:r>
            <a:r>
              <a:rPr lang="en-US">
                <a:latin typeface="" pitchFamily="16"/>
              </a:rPr>
              <a:t> view of data</a:t>
            </a:r>
          </a:p>
          <a:p>
            <a:pPr lvl="2"/>
            <a:r>
              <a:rPr lang="en-US">
                <a:latin typeface="" pitchFamily="16"/>
              </a:rPr>
              <a:t>Also known as “Bounded Contexts” (</a:t>
            </a:r>
            <a:r>
              <a:rPr lang="en-US" i="1">
                <a:latin typeface="" pitchFamily="16"/>
              </a:rPr>
              <a:t>Domain-Driven Design</a:t>
            </a:r>
            <a:r>
              <a:rPr lang="en-US">
                <a:latin typeface="" pitchFamily="16"/>
              </a:rPr>
              <a:t>)</a:t>
            </a:r>
          </a:p>
        </p:txBody>
      </p:sp>
      <p:pic>
        <p:nvPicPr>
          <p:cNvPr id="4" name=""/>
          <p:cNvPicPr>
            <a:picLocks noChangeAspect="1"/>
          </p:cNvPicPr>
          <p:nvPr/>
        </p:nvPicPr>
        <p:blipFill>
          <a:blip r:embed="rId3">
            <a:lum/>
            <a:alphaModFix/>
          </a:blip>
          <a:srcRect/>
          <a:stretch>
            <a:fillRect/>
          </a:stretch>
        </p:blipFill>
        <p:spPr>
          <a:xfrm>
            <a:off x="6035040" y="401760"/>
            <a:ext cx="2595600" cy="720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Microservice Benefits</a:t>
            </a:r>
          </a:p>
        </p:txBody>
      </p:sp>
      <p:sp>
        <p:nvSpPr>
          <p:cNvPr id="3" name="Text Placeholder 2"/>
          <p:cNvSpPr txBox="1">
            <a:spLocks noGrp="1"/>
          </p:cNvSpPr>
          <p:nvPr>
            <p:ph type="body" idx="4294967295"/>
          </p:nvPr>
        </p:nvSpPr>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Smaller code base is easy to maintain</a:t>
            </a:r>
          </a:p>
          <a:p>
            <a:pPr lvl="0"/>
            <a:r>
              <a:rPr lang="en-US">
                <a:latin typeface="" pitchFamily="16"/>
              </a:rPr>
              <a:t>Easy to scale</a:t>
            </a:r>
          </a:p>
          <a:p>
            <a:pPr lvl="1"/>
            <a:r>
              <a:rPr lang="en-US">
                <a:latin typeface="" pitchFamily="16"/>
              </a:rPr>
              <a:t>Scale individual component</a:t>
            </a:r>
          </a:p>
          <a:p>
            <a:pPr lvl="0"/>
            <a:r>
              <a:rPr lang="en-US">
                <a:latin typeface="" pitchFamily="16"/>
              </a:rPr>
              <a:t>Technology diversity</a:t>
            </a:r>
          </a:p>
          <a:p>
            <a:pPr lvl="1"/>
            <a:r>
              <a:rPr lang="en-US">
                <a:latin typeface="" pitchFamily="16"/>
              </a:rPr>
              <a:t>Mix libraries, frameworks, data storage, languages</a:t>
            </a:r>
          </a:p>
          <a:p>
            <a:pPr lvl="0"/>
            <a:r>
              <a:rPr lang="en-US">
                <a:latin typeface="" pitchFamily="16"/>
              </a:rPr>
              <a:t>Fault Isolation</a:t>
            </a:r>
          </a:p>
          <a:p>
            <a:pPr lvl="1"/>
            <a:r>
              <a:rPr lang="en-US">
                <a:latin typeface="" pitchFamily="16"/>
              </a:rPr>
              <a:t>Component failure should not bring whole system down</a:t>
            </a:r>
          </a:p>
          <a:p>
            <a:pPr lvl="0"/>
            <a:r>
              <a:rPr lang="en-US">
                <a:latin typeface="" pitchFamily="16"/>
              </a:rPr>
              <a:t>Better support for smaller, parallel teams</a:t>
            </a:r>
          </a:p>
          <a:p>
            <a:pPr lvl="0"/>
            <a:r>
              <a:rPr lang="en-US">
                <a:latin typeface="" pitchFamily="16"/>
              </a:rPr>
              <a:t>Independent deployment</a:t>
            </a:r>
          </a:p>
        </p:txBody>
      </p:sp>
      <p:pic>
        <p:nvPicPr>
          <p:cNvPr id="4" name=""/>
          <p:cNvPicPr>
            <a:picLocks noChangeAspect="1"/>
          </p:cNvPicPr>
          <p:nvPr/>
        </p:nvPicPr>
        <p:blipFill>
          <a:blip r:embed="rId3">
            <a:lum/>
            <a:alphaModFix/>
          </a:blip>
          <a:srcRect/>
          <a:stretch>
            <a:fillRect/>
          </a:stretch>
        </p:blipFill>
        <p:spPr>
          <a:xfrm>
            <a:off x="7680960" y="440999"/>
            <a:ext cx="747720" cy="7477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_spring-pivotal-template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_spring-pivotal-templat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_spring-pivotal-templat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9610</TotalTime>
  <Words>5395</Words>
  <Application>Microsoft Office PowerPoint</Application>
  <PresentationFormat>On-screen Show (4:3)</PresentationFormat>
  <Paragraphs>613</Paragraphs>
  <Slides>34</Slides>
  <Notes>34</Notes>
  <HiddenSlides>0</HiddenSlides>
  <MMClips>0</MMClips>
  <ScaleCrop>false</ScaleCrop>
  <HeadingPairs>
    <vt:vector size="4" baseType="variant">
      <vt:variant>
        <vt:lpstr>Theme</vt:lpstr>
      </vt:variant>
      <vt:variant>
        <vt:i4>4</vt:i4>
      </vt:variant>
      <vt:variant>
        <vt:lpstr>Slide Titles</vt:lpstr>
      </vt:variant>
      <vt:variant>
        <vt:i4>34</vt:i4>
      </vt:variant>
    </vt:vector>
  </HeadingPairs>
  <TitlesOfParts>
    <vt:vector size="38" baseType="lpstr">
      <vt:lpstr>_spring-pivotal-template3</vt:lpstr>
      <vt:lpstr>_spring-pivotal-template1</vt:lpstr>
      <vt:lpstr>_spring-pivotal-template2</vt:lpstr>
      <vt:lpstr>Default</vt:lpstr>
      <vt:lpstr>Microservices with Spring</vt:lpstr>
      <vt:lpstr>Objectives</vt:lpstr>
      <vt:lpstr>Roadmap</vt:lpstr>
      <vt:lpstr>Introduction</vt:lpstr>
      <vt:lpstr>Without Microservices</vt:lpstr>
      <vt:lpstr>With Microservices</vt:lpstr>
      <vt:lpstr>Roadmap</vt:lpstr>
      <vt:lpstr>Core Spring Concepts Applied to Application Architecture</vt:lpstr>
      <vt:lpstr>Microservice Benefits</vt:lpstr>
      <vt:lpstr>Microservice Challenges</vt:lpstr>
      <vt:lpstr>Use a Platform to Support This</vt:lpstr>
      <vt:lpstr>Roadmap</vt:lpstr>
      <vt:lpstr>Microservice Infrastructure</vt:lpstr>
      <vt:lpstr>Roadmap</vt:lpstr>
      <vt:lpstr>Microservices made-easy by Spring</vt:lpstr>
      <vt:lpstr>What is Spring Cloud?</vt:lpstr>
      <vt:lpstr>Spring Cloud Ecosystem</vt:lpstr>
      <vt:lpstr>Spring Cloud Usage Examples</vt:lpstr>
      <vt:lpstr>Why We Need Service Discovery – 1</vt:lpstr>
      <vt:lpstr>Why We Need Service Discovery – 2</vt:lpstr>
      <vt:lpstr>Implementing Service Discovery</vt:lpstr>
      <vt:lpstr>Implementing Client-Side Load Balancing</vt:lpstr>
      <vt:lpstr>Roadmap</vt:lpstr>
      <vt:lpstr>Our Simple Microservice System</vt:lpstr>
      <vt:lpstr>Building our Simple Microservice System</vt:lpstr>
      <vt:lpstr>Maven Dependencies</vt:lpstr>
      <vt:lpstr>(A) Eureka Server using Spring Cloud</vt:lpstr>
      <vt:lpstr>(B) Accounts Producer Microservice Performs Service Registration</vt:lpstr>
      <vt:lpstr>(C) Consumer Service – Step 1 Enable our consumer to find the producer</vt:lpstr>
      <vt:lpstr>(C) Consumer Service – Step 2 Let our consumer use the producer</vt:lpstr>
      <vt:lpstr>Load Balanced RestTemplate</vt:lpstr>
      <vt:lpstr>Load Balancing with Ribbon</vt:lpstr>
      <vt:lpstr>Spring Cloud Resources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Pariwesh</dc:creator>
  <cp:lastModifiedBy>Pariwesh</cp:lastModifiedBy>
  <cp:revision>156</cp:revision>
  <dcterms:created xsi:type="dcterms:W3CDTF">2015-09-03T15:54:42Z</dcterms:created>
  <dcterms:modified xsi:type="dcterms:W3CDTF">2018-07-14T09:49:35Z</dcterms:modified>
</cp:coreProperties>
</file>