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7"/>
  </p:notesMasterIdLst>
  <p:handoutMasterIdLst>
    <p:handoutMasterId r:id="rId38"/>
  </p:handoutMasterIdLst>
  <p:sldIdLst>
    <p:sldId id="256" r:id="rId4"/>
    <p:sldId id="257" r:id="rId5"/>
    <p:sldId id="258"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5760" cy="456839"/>
          </a:xfrm>
          <a:prstGeom prst="rect">
            <a:avLst/>
          </a:prstGeom>
          <a:noFill/>
          <a:ln>
            <a:noFill/>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Date Placeholder 2"/>
          <p:cNvSpPr txBox="1">
            <a:spLocks noGrp="1"/>
          </p:cNvSpPr>
          <p:nvPr>
            <p:ph type="dt" sz="quarter" idx="1"/>
          </p:nvPr>
        </p:nvSpPr>
        <p:spPr>
          <a:xfrm>
            <a:off x="3881880" y="0"/>
            <a:ext cx="2975760" cy="456839"/>
          </a:xfrm>
          <a:prstGeom prst="rect">
            <a:avLst/>
          </a:prstGeom>
          <a:noFill/>
          <a:ln>
            <a:noFill/>
          </a:ln>
        </p:spPr>
        <p:txBody>
          <a:bodyPr vert="horz" wrap="square" lIns="90000" tIns="45000" rIns="90000" bIns="45000" anchor="ctr"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4D4D4D"/>
              </a:solidFill>
              <a:latin typeface="Arial" pitchFamily="18"/>
              <a:ea typeface="ＭＳ Ｐゴシック" pitchFamily="2"/>
              <a:cs typeface="ＭＳ Ｐゴシック" pitchFamily="2"/>
            </a:endParaRPr>
          </a:p>
        </p:txBody>
      </p:sp>
      <p:sp>
        <p:nvSpPr>
          <p:cNvPr id="4" name="Footer Placeholder 3"/>
          <p:cNvSpPr txBox="1">
            <a:spLocks noGrp="1"/>
          </p:cNvSpPr>
          <p:nvPr>
            <p:ph type="ftr" sz="quarter" idx="2"/>
          </p:nvPr>
        </p:nvSpPr>
        <p:spPr>
          <a:xfrm>
            <a:off x="0" y="8686800"/>
            <a:ext cx="2975760" cy="456839"/>
          </a:xfrm>
          <a:prstGeom prst="rect">
            <a:avLst/>
          </a:prstGeom>
          <a:noFill/>
          <a:ln>
            <a:noFill/>
          </a:ln>
        </p:spPr>
        <p:txBody>
          <a:bodyPr vert="horz" wrap="square" lIns="90000" tIns="45000" rIns="90000" bIns="4500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Slide Number Placeholder 4"/>
          <p:cNvSpPr txBox="1">
            <a:spLocks noGrp="1"/>
          </p:cNvSpPr>
          <p:nvPr>
            <p:ph type="sldNum" sz="quarter" idx="3"/>
          </p:nvPr>
        </p:nvSpPr>
        <p:spPr>
          <a:xfrm>
            <a:off x="3881880" y="8686800"/>
            <a:ext cx="2975760" cy="456839"/>
          </a:xfrm>
          <a:prstGeom prst="rect">
            <a:avLst/>
          </a:prstGeom>
          <a:noFill/>
          <a:ln>
            <a:noFill/>
          </a:ln>
        </p:spPr>
        <p:txBody>
          <a:bodyPr vert="horz" wrap="square" lIns="90000" tIns="45000" rIns="90000" bIns="4500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fld id="{93053C3C-8A9D-4F4F-95C3-3C127C692754}" type="slidenum">
              <a:t>‹#›</a:t>
            </a:fld>
            <a:endParaRPr lang="en-US" sz="1400" b="0" i="0" u="none" strike="noStrike" baseline="0">
              <a:ln>
                <a:noFill/>
              </a:ln>
              <a:solidFill>
                <a:srgbClr val="4D4D4D"/>
              </a:solidFill>
              <a:latin typeface="Arial" pitchFamily="18"/>
              <a:ea typeface="ＭＳ Ｐゴシック" pitchFamily="2"/>
              <a:cs typeface="ＭＳ Ｐゴシック" pitchFamily="2"/>
            </a:endParaRPr>
          </a:p>
        </p:txBody>
      </p:sp>
    </p:spTree>
    <p:extLst>
      <p:ext uri="{BB962C8B-B14F-4D97-AF65-F5344CB8AC3E}">
        <p14:creationId xmlns:p14="http://schemas.microsoft.com/office/powerpoint/2010/main" val="3265789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8800" y="658800"/>
            <a:ext cx="4680000" cy="3510000"/>
          </a:xfrm>
          <a:prstGeom prst="rect">
            <a:avLst/>
          </a:prstGeom>
          <a:noFill/>
          <a:ln>
            <a:noFill/>
            <a:prstDash val="solid"/>
          </a:ln>
        </p:spPr>
      </p:sp>
      <p:sp>
        <p:nvSpPr>
          <p:cNvPr id="3" name="Notes Placeholder 2"/>
          <p:cNvSpPr txBox="1">
            <a:spLocks noGrp="1"/>
          </p:cNvSpPr>
          <p:nvPr>
            <p:ph type="body" sz="quarter" idx="3"/>
          </p:nvPr>
        </p:nvSpPr>
        <p:spPr>
          <a:xfrm>
            <a:off x="685799" y="4343400"/>
            <a:ext cx="5486040" cy="4114440"/>
          </a:xfrm>
          <a:prstGeom prst="rect">
            <a:avLst/>
          </a:prstGeom>
          <a:noFill/>
          <a:ln>
            <a:noFill/>
          </a:ln>
        </p:spPr>
        <p:txBody>
          <a:bodyPr vert="horz" lIns="0" tIns="0" rIns="0" bIns="0" compatLnSpc="1"/>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
        <p:nvSpPr>
          <p:cNvPr id="4" name="Rectangle 7"/>
          <p:cNvSpPr/>
          <p:nvPr/>
        </p:nvSpPr>
        <p:spPr>
          <a:xfrm>
            <a:off x="5852520" y="8686440"/>
            <a:ext cx="1004760" cy="456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1776D4CD-2ED0-4104-90D4-7DD3C12D5C0D}" type="slidenum">
              <a:t>‹#›</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Tree>
    <p:extLst>
      <p:ext uri="{BB962C8B-B14F-4D97-AF65-F5344CB8AC3E}">
        <p14:creationId xmlns:p14="http://schemas.microsoft.com/office/powerpoint/2010/main" val="2643806242"/>
      </p:ext>
    </p:extLst>
  </p:cSld>
  <p:clrMap bg1="lt1" tx1="dk1" bg2="lt2" tx2="dk2" accent1="accent1" accent2="accent2" accent3="accent3" accent4="accent4" accent5="accent5" accent6="accent6" hlink="hlink" folHlink="folHlink"/>
  <p:notesStyle>
    <a:lvl1pPr marL="0" marR="0" indent="0" algn="l" rtl="0" hangingPunct="1">
      <a:lnSpc>
        <a:spcPct val="100000"/>
      </a:lnSpc>
      <a:spcBef>
        <a:spcPts val="448"/>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200" b="0" i="0" u="none" strike="noStrike" baseline="0">
        <a:ln>
          <a:noFill/>
        </a:ln>
        <a:solidFill>
          <a:srgbClr val="000000"/>
        </a:solidFill>
        <a:latin typeface="Calibri" pitchFamily="18"/>
        <a:ea typeface="ＭＳ Ｐゴシック"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kern="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The </a:t>
            </a:r>
            <a:r>
              <a:rPr lang="en-US" b="1"/>
              <a:t>third option</a:t>
            </a:r>
            <a:r>
              <a:rPr lang="en-US"/>
              <a:t> is to adjust the 'master' auto-configuration switch to selectively disable something that is not doing what you want.</a:t>
            </a:r>
          </a:p>
          <a:p>
            <a:pPr lvl="0"/>
            <a:endParaRPr lang="en-US"/>
          </a:p>
          <a:p>
            <a:pPr lvl="0"/>
            <a:r>
              <a:rPr lang="en-US"/>
              <a:t>The property option takes a comma-separated list of the FQCN of auto-configuration classes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Conflicting versions of the same dependency can be horrible to fix.  Similar to problems with DLLs in Windows (</a:t>
            </a:r>
            <a:r>
              <a:rPr lang="en-US" i="1"/>
              <a:t>DLL Hell</a:t>
            </a:r>
            <a:r>
              <a:rPr lang="en-US"/>
              <a:t>!)</a:t>
            </a:r>
          </a:p>
          <a:p>
            <a:pPr lvl="0"/>
            <a:r>
              <a:rPr lang="en-US"/>
              <a:t>Java logging libraries re an excellent example of this problem … leading us nicely to the next section.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You don't have to inherit from Spring Boot's parent POM.  You can also pull in the versions using a </a:t>
            </a:r>
            <a:r>
              <a:rPr lang="en-US" i="1"/>
              <a:t>depdendencyManagement</a:t>
            </a:r>
            <a:r>
              <a:rPr lang="en-US"/>
              <a:t> section, but then these properties don't work.  You have to set the version explicitly.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For example, let's consider setting up a DataSource in more detail.</a:t>
            </a:r>
          </a:p>
          <a:p>
            <a:pPr lvl="0"/>
            <a:endParaRPr lang="en-US"/>
          </a:p>
          <a:p>
            <a:pPr lvl="0"/>
            <a:r>
              <a:rPr lang="en-US"/>
              <a:t>Spring Boot does this automatically if there is a JDBC driver on the classpath.</a:t>
            </a:r>
          </a:p>
          <a:p>
            <a:pPr lvl="0"/>
            <a:r>
              <a:rPr lang="en-US"/>
              <a:t>You can control what Spring Boot does in a number of ways.  The next two slides show the first two customization options.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Easiest option is always to let Spring Boot do its work, but control it by setting the relevant properties.</a:t>
            </a:r>
          </a:p>
          <a:p>
            <a:pPr lvl="0"/>
            <a:r>
              <a:rPr lang="en-US"/>
              <a:t>These properties include:</a:t>
            </a:r>
          </a:p>
          <a:p>
            <a:pPr lvl="0">
              <a:buSzPct val="45000"/>
              <a:buFont typeface="StarSymbol"/>
              <a:buChar char="●"/>
            </a:pPr>
            <a:r>
              <a:rPr lang="en-US"/>
              <a:t>Specifying a couple of scripts to preload data – typically when using a test-database.</a:t>
            </a:r>
          </a:p>
          <a:p>
            <a:pPr lvl="0">
              <a:buSzPct val="45000"/>
              <a:buFont typeface="StarSymbol"/>
              <a:buChar char="●"/>
            </a:pPr>
            <a:r>
              <a:rPr lang="en-US"/>
              <a:t>Controlling the use of a connection=pool (next slide).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Spring Boot follows recommended best-practice to use a pooled data-source of reusable connections.  Much cheaper than creating and destroying connections every time.</a:t>
            </a:r>
          </a:p>
          <a:p>
            <a:pPr lvl="0"/>
            <a:endParaRPr lang="en-US"/>
          </a:p>
          <a:p>
            <a:pPr lvl="0"/>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So now we know a bit about how it works, how can we customize it?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Once a property is set, it is never changed by a subsequent definition (just like Ant).</a:t>
            </a:r>
          </a:p>
          <a:p>
            <a:pPr lvl="0"/>
            <a:r>
              <a:rPr lang="en-US"/>
              <a:t>This evaluation order is defined by standard Spring and applies whether you are using Spring Boot or not.</a:t>
            </a:r>
          </a:p>
          <a:p>
            <a:pPr lvl="0"/>
            <a:endParaRPr lang="en-US"/>
          </a:p>
          <a:p>
            <a:pPr lvl="0"/>
            <a:r>
              <a:rPr lang="en-US"/>
              <a:t>“Override externally” means use one of the other 3 options listed – a command-line argument, Java System property or (unfamiliar to most Java developers) using an environment variable.</a:t>
            </a:r>
          </a:p>
          <a:p>
            <a:pPr lvl="0"/>
            <a:r>
              <a:rPr lang="en-US"/>
              <a:t>Cloud environments like Heroku and Cloud Foundry make use of environment variables to pass configuration to applications at runtime – lowest common denominator: most application languages can access the environment.  A Java properties file for example is just that – specific to Java.  Similarly </a:t>
            </a:r>
            <a:r>
              <a:rPr lang="en-US" b="1"/>
              <a:t>.ini</a:t>
            </a:r>
            <a:r>
              <a:rPr lang="en-US"/>
              <a:t> files are specific to .NET and Windows applications.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1448639"/>
          </a:xfrm>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This is specific to</a:t>
            </a:r>
            <a:r>
              <a:rPr lang="en-US" i="1"/>
              <a:t> environment variables</a:t>
            </a:r>
            <a:r>
              <a:rPr lang="en-US"/>
              <a:t>.  It will not pick up a values defined as a Java System variable, for example </a:t>
            </a:r>
            <a:r>
              <a:rPr lang="en-US" b="1">
                <a:latin typeface="Courier New" pitchFamily="50"/>
              </a:rPr>
              <a:t>java -DJAVA_HOME</a:t>
            </a:r>
            <a:r>
              <a:rPr lang="en-US"/>
              <a:t> doesn't work.</a:t>
            </a:r>
          </a:p>
          <a:p>
            <a:pPr lvl="0"/>
            <a:endParaRPr lang="en-US"/>
          </a:p>
          <a:p>
            <a:pPr lvl="0"/>
            <a:r>
              <a:rPr lang="en-US"/>
              <a:t>Among other uses, it allows easy deployment of Boot applications on Cloud platforms like Heroku or Cloud Foundry that provide configuration information via the environment.</a:t>
            </a:r>
          </a:p>
          <a:p>
            <a:pPr lvl="0"/>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Set the scene.  Why does Spring exist?  What problems are we trying to solve?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This slide and the next are related.</a:t>
            </a:r>
          </a:p>
          <a:p>
            <a:pPr lvl="0"/>
            <a:endParaRPr lang="en-US"/>
          </a:p>
          <a:p>
            <a:pPr lvl="0"/>
            <a:r>
              <a:rPr lang="en-US"/>
              <a:t>Here we load the properties into a dedicated container class – ConnectionSettings.</a:t>
            </a:r>
          </a:p>
          <a:p>
            <a:pPr lvl="0"/>
            <a:r>
              <a:rPr lang="en-US"/>
              <a:t>The data-members of the class (host, port) are set from the corresponding properties.</a:t>
            </a:r>
          </a:p>
          <a:p>
            <a:pPr lvl="0"/>
            <a:endParaRPr lang="en-US"/>
          </a:p>
          <a:p>
            <a:pPr lvl="0"/>
            <a:r>
              <a:rPr lang="en-US"/>
              <a:t>An instance needs to be created as a Spring Bean – so we could have made it an </a:t>
            </a:r>
            <a:r>
              <a:rPr lang="en-US" i="1"/>
              <a:t>@Component</a:t>
            </a:r>
            <a:r>
              <a:rPr lang="en-US"/>
              <a:t> used component-scanning.   However on the next slide we refer to it explicitly using:</a:t>
            </a:r>
          </a:p>
          <a:p>
            <a:pPr lvl="0"/>
            <a:r>
              <a:rPr lang="en-US" b="1">
                <a:solidFill>
                  <a:srgbClr val="646464"/>
                </a:solidFill>
                <a:latin typeface="Courier New" pitchFamily="50"/>
              </a:rPr>
              <a:t>  @EnableConfigurationProperties</a:t>
            </a:r>
            <a:r>
              <a:rPr lang="en-US" b="1">
                <a:latin typeface="Courier New" pitchFamily="50"/>
              </a:rPr>
              <a:t>(ConnectionSettings.</a:t>
            </a:r>
            <a:r>
              <a:rPr lang="en-US" b="1">
                <a:solidFill>
                  <a:srgbClr val="7F0055"/>
                </a:solidFill>
                <a:latin typeface="Courier New" pitchFamily="50"/>
              </a:rPr>
              <a:t>class</a:t>
            </a:r>
            <a:r>
              <a:rPr lang="en-US" b="1">
                <a:latin typeface="Courier New" pitchFamily="50"/>
              </a:rPr>
              <a:t>)</a:t>
            </a:r>
          </a:p>
          <a:p>
            <a:pPr lvl="0"/>
            <a:r>
              <a:rPr lang="en-US"/>
              <a:t>which creates  it as a Spring Bean anyway.</a:t>
            </a:r>
          </a:p>
          <a:p>
            <a:pPr lvl="0"/>
            <a:endParaRPr lang="en-US"/>
          </a:p>
          <a:p>
            <a:pPr lvl="0"/>
            <a:r>
              <a:rPr lang="en-US"/>
              <a:t>Spring will set its data-members automatically from the corresponding properties.  Thus </a:t>
            </a:r>
            <a:r>
              <a:rPr lang="en-US" i="1"/>
              <a:t>host</a:t>
            </a:r>
            <a:r>
              <a:rPr lang="en-US"/>
              <a:t> is set from the value of property </a:t>
            </a:r>
            <a:r>
              <a:rPr lang="en-US" i="1"/>
              <a:t>rewards.client.host</a:t>
            </a:r>
            <a:r>
              <a:rPr lang="en-US"/>
              <a:t>.  The relaxed binding here is more capable and will find the values from several sources including the environment, Java system variables and more.</a:t>
            </a:r>
          </a:p>
          <a:p>
            <a:pPr lvl="0"/>
            <a:endParaRPr lang="en-US"/>
          </a:p>
          <a:p>
            <a:pPr lvl="0"/>
            <a:r>
              <a:rPr lang="en-US"/>
              <a:t>Then … next slide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We next get Spring to automatically plug in an instance of the properties container class from the previous slide (ConnectionSettings) so we can use its properties.</a:t>
            </a:r>
          </a:p>
          <a:p>
            <a:pPr lvl="0"/>
            <a:r>
              <a:rPr lang="en-US"/>
              <a:t>The getter methods, getHost() and getPort() are not shown on the previous slide.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Not recommended unless you have a really good reason to do so.</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An optional section going into Spring Boot in more detail.</a:t>
            </a:r>
          </a:p>
          <a:p>
            <a:pPr lvl="0"/>
            <a:r>
              <a:rPr lang="en-US"/>
              <a:t>If you are short of time, it is worth doing just the first few slides to give students an idea of how Spring Boot actually works.  Essentially it is simply an advanced use if Java Configuration.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Spring Boot is made to get you started quickly.  The real test of usefulness is how easily it gets out of your way when your requirements diverge from the 'opinion'.</a:t>
            </a:r>
          </a:p>
          <a:p>
            <a:pPr lvl="0"/>
            <a:endParaRPr lang="en-US"/>
          </a:p>
          <a:p>
            <a:pPr lvl="0"/>
            <a:r>
              <a:rPr lang="en-US"/>
              <a:t>This is an important section, sometimes it is not very easy to figure out what Spring Boot is doing, so it is difficult to figure out how to customize it.  It is important for students to understand how to override easily, otherwise Boot becomes hard to use.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The previous slide depended on  a DataSource.  Here we see the auto-creation of a DataSource Spring bean.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So now we know a bit about how it works, how can we customize 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We shall see three ways to control Spring Boot.</a:t>
            </a:r>
          </a:p>
          <a:p>
            <a:pPr lvl="0"/>
            <a:r>
              <a:rPr lang="en-US"/>
              <a:t>1. Properties (already saw this in previous sldieset)</a:t>
            </a:r>
          </a:p>
          <a:p>
            <a:pPr lvl="0"/>
            <a:r>
              <a:rPr lang="en-US"/>
              <a:t>2. Define beans yourself</a:t>
            </a:r>
          </a:p>
          <a:p>
            <a:pPr lvl="0"/>
            <a:r>
              <a:rPr lang="en-US"/>
              <a:t>3. Selectively disable some auto-configuration</a:t>
            </a:r>
          </a:p>
          <a:p>
            <a:pPr lvl="0"/>
            <a:endParaRPr lang="en-US"/>
          </a:p>
          <a:p>
            <a:pPr lvl="0"/>
            <a:r>
              <a:rPr lang="en-US"/>
              <a:t>We  will see these  in the next couple of slides followed by a worked example for database configuration.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So the </a:t>
            </a:r>
            <a:r>
              <a:rPr lang="en-US" b="1"/>
              <a:t>first option</a:t>
            </a:r>
            <a:r>
              <a:rPr lang="en-US"/>
              <a:t> is to see if there is a simple application.property that will change what you want.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The </a:t>
            </a:r>
            <a:r>
              <a:rPr lang="en-US" b="1"/>
              <a:t>second option</a:t>
            </a:r>
            <a:r>
              <a:rPr lang="en-US"/>
              <a:t> is to explicitly declare some of your beans manually so Boot will leave you alone.</a:t>
            </a:r>
          </a:p>
          <a:p>
            <a:pPr lvl="0"/>
            <a:endParaRPr lang="en-US"/>
          </a:p>
          <a:p>
            <a:pPr lvl="0"/>
            <a:r>
              <a:rPr lang="en-US"/>
              <a:t>It is helpful to understand what </a:t>
            </a:r>
            <a:r>
              <a:rPr lang="en-US" i="1"/>
              <a:t>@EnableAutoConfiguration</a:t>
            </a:r>
            <a:r>
              <a:rPr lang="en-US"/>
              <a:t> is doing.  Essentially, it is a post-processing stage that adds beans that it thinks are missing.  </a:t>
            </a:r>
          </a:p>
          <a:p>
            <a:pPr lvl="0"/>
            <a:endParaRPr lang="en-US"/>
          </a:p>
          <a:p>
            <a:pPr lvl="0"/>
            <a:r>
              <a:rPr lang="en-US"/>
              <a:t>If you explicitly define a bean of a certain type, auto configuration will see your bean and not attempt to create its own.  </a:t>
            </a:r>
            <a:r>
              <a:rPr lang="en-US" i="1"/>
              <a:t>Example: </a:t>
            </a:r>
            <a:r>
              <a:rPr lang="en-US"/>
              <a:t> if you have jars on your classpath for JPA and H2SQL, but you do not have a dataSource bean, Boot will make one for you.  If you DO have a dataSource bean already defined, Boot will not try to create a datasource.</a:t>
            </a:r>
          </a:p>
          <a:p>
            <a:pPr lvl="0"/>
            <a:endParaRPr lang="en-US"/>
          </a:p>
          <a:p>
            <a:pPr lvl="0"/>
            <a:r>
              <a:rPr lang="en-US"/>
              <a:t>This is the reason why XML, annotations, and Java config are all supported: Boot doesn't really care how the bean came to be.  Because it is new all the examples use Java configuration.  However it is perfectly possible to  take an exiting application based on Spring XML and convert it to a Spring Boot application.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5225578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10728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397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397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881942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2229673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90098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6227222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8237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66262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056573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5693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774558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85857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84224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238305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397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397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56780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41831111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61980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0369187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51575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817484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528632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0471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2016276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06073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367461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51524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397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397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75394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21715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41855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81303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51104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941610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006900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457200" y="274320"/>
            <a:ext cx="8229600" cy="1143000"/>
          </a:xfrm>
          <a:prstGeom prst="rect">
            <a:avLst/>
          </a:prstGeom>
          <a:noFill/>
          <a:ln>
            <a:noFill/>
          </a:ln>
        </p:spPr>
        <p:txBody>
          <a:bodyPr vert="horz" lIns="90000" tIns="46800" rIns="90000" bIns="46800" anchor="ctr" anchorCtr="0" compatLnSpc="1"/>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457200" y="1600200"/>
            <a:ext cx="8229600" cy="4071240"/>
          </a:xfrm>
          <a:prstGeom prst="rect">
            <a:avLst/>
          </a:prstGeom>
          <a:noFill/>
          <a:ln>
            <a:noFill/>
          </a:ln>
        </p:spPr>
        <p:txBody>
          <a:bodyPr vert="horz" lIns="90000" tIns="46800" rIns="90000" bIns="46800" anchor="t" anchorCtr="0" compatLnSpc="1"/>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p:nvPr/>
        </p:nvSpPr>
        <p:spPr>
          <a:xfrm>
            <a:off x="0" y="6329519"/>
            <a:ext cx="914400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786E"/>
          </a:soli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TextBox 9"/>
          <p:cNvSpPr/>
          <p:nvPr/>
        </p:nvSpPr>
        <p:spPr>
          <a:xfrm>
            <a:off x="366839" y="6719760"/>
            <a:ext cx="2274840" cy="9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600" b="0" i="0" u="none" strike="noStrike" baseline="0">
                <a:ln>
                  <a:noFill/>
                </a:ln>
                <a:solidFill>
                  <a:srgbClr val="7F7F7F"/>
                </a:solidFill>
                <a:latin typeface="Arial" pitchFamily="18"/>
                <a:ea typeface="Arial" pitchFamily="2"/>
                <a:cs typeface="Arial" pitchFamily="2"/>
              </a:rPr>
              <a:t>© Copyright 2014 Pivotal. All rights reserved.</a:t>
            </a:r>
          </a:p>
        </p:txBody>
      </p:sp>
      <p:pic>
        <p:nvPicPr>
          <p:cNvPr id="6" name="Picture 11" descr="Pivotal_Logo_white.png"/>
          <p:cNvPicPr>
            <a:picLocks noChangeAspect="1"/>
          </p:cNvPicPr>
          <p:nvPr/>
        </p:nvPicPr>
        <p:blipFill>
          <a:blip r:embed="rId13">
            <a:lum/>
            <a:alphaModFix/>
          </a:blip>
          <a:srcRect/>
          <a:stretch>
            <a:fillRect/>
          </a:stretch>
        </p:blipFill>
        <p:spPr>
          <a:xfrm>
            <a:off x="7961400" y="6402240"/>
            <a:ext cx="957239" cy="219240"/>
          </a:xfrm>
          <a:prstGeom prst="rect">
            <a:avLst/>
          </a:prstGeom>
          <a:noFill/>
          <a:ln>
            <a:noFill/>
          </a:ln>
        </p:spPr>
      </p:pic>
      <p:pic>
        <p:nvPicPr>
          <p:cNvPr id="7" name=""/>
          <p:cNvPicPr>
            <a:picLocks noChangeAspect="1"/>
          </p:cNvPicPr>
          <p:nvPr/>
        </p:nvPicPr>
        <p:blipFill>
          <a:blip r:embed="rId14">
            <a:lum/>
            <a:alphaModFix/>
          </a:blip>
          <a:srcRect/>
          <a:stretch>
            <a:fillRect/>
          </a:stretch>
        </p:blipFill>
        <p:spPr>
          <a:xfrm>
            <a:off x="199080" y="6348600"/>
            <a:ext cx="1080000" cy="370800"/>
          </a:xfrm>
          <a:prstGeom prst="rect">
            <a:avLst/>
          </a:prstGeom>
          <a:noFill/>
          <a:ln>
            <a:noFill/>
          </a:ln>
        </p:spPr>
      </p:pic>
      <p:sp>
        <p:nvSpPr>
          <p:cNvPr id="8" name="TextBox 7"/>
          <p:cNvSpPr/>
          <p:nvPr/>
        </p:nvSpPr>
        <p:spPr>
          <a:xfrm flipH="1">
            <a:off x="8528040" y="6723360"/>
            <a:ext cx="5331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49BE1882-586E-4B18-B11B-17BE5BFEFB20}" type="slidenum">
              <a:t>‹#›</a:t>
            </a:fld>
            <a:endParaRPr lang="en-US" sz="800" b="0" i="0" u="none" strike="noStrike" baseline="0">
              <a:ln>
                <a:noFill/>
              </a:ln>
              <a:solidFill>
                <a:srgbClr val="7F7F7F"/>
              </a:solidFill>
              <a:latin typeface="Arial" pitchFamily="18"/>
              <a:ea typeface="Arial" pitchFamily="2"/>
              <a:cs typeface="Arial" pitchFamily="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indent="0" algn="l" rtl="0" hangingPunct="1">
        <a:lnSpc>
          <a:spcPct val="100000"/>
        </a:lnSpc>
        <a:spcBef>
          <a:spcPts val="0"/>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3200" b="0" i="0" u="none" strike="noStrike" baseline="0">
          <a:ln>
            <a:noFill/>
          </a:ln>
          <a:solidFill>
            <a:srgbClr val="008881"/>
          </a:solidFill>
          <a:latin typeface="Arial" pitchFamily="18"/>
          <a:ea typeface="ＭＳ Ｐゴシック" pitchFamily="2"/>
        </a:defRPr>
      </a:lvl1pPr>
    </p:titleStyle>
    <p:bodyStyle>
      <a:lvl1pPr marL="0" marR="0" indent="0" algn="l" rtl="0" hangingPunct="1">
        <a:lnSpc>
          <a:spcPct val="100000"/>
        </a:lnSpc>
        <a:spcBef>
          <a:spcPts val="598"/>
        </a:spcBef>
        <a:spcAft>
          <a:spcPts val="0"/>
        </a:spcAft>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18"/>
          <a:ea typeface="ＭＳ Ｐゴシック" pitchFamily="2"/>
        </a:defRPr>
      </a:lvl1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0" y="6329519"/>
            <a:ext cx="914400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786E"/>
          </a:soli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TextBox 9"/>
          <p:cNvSpPr/>
          <p:nvPr/>
        </p:nvSpPr>
        <p:spPr>
          <a:xfrm>
            <a:off x="366839" y="6719760"/>
            <a:ext cx="2274840" cy="9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600" b="0" i="0" u="none" strike="noStrike" baseline="0">
                <a:ln>
                  <a:noFill/>
                </a:ln>
                <a:solidFill>
                  <a:srgbClr val="7F7F7F"/>
                </a:solidFill>
                <a:latin typeface="Arial" pitchFamily="18"/>
                <a:ea typeface="Arial" pitchFamily="2"/>
                <a:cs typeface="Arial" pitchFamily="2"/>
              </a:rPr>
              <a:t>© Copyright 2014 Pivotal. All rights reserved.</a:t>
            </a:r>
          </a:p>
        </p:txBody>
      </p:sp>
      <p:pic>
        <p:nvPicPr>
          <p:cNvPr id="4" name="Picture 11" descr="Pivotal_Logo_white.png"/>
          <p:cNvPicPr>
            <a:picLocks noChangeAspect="1"/>
          </p:cNvPicPr>
          <p:nvPr/>
        </p:nvPicPr>
        <p:blipFill>
          <a:blip r:embed="rId13">
            <a:lum/>
            <a:alphaModFix/>
          </a:blip>
          <a:srcRect/>
          <a:stretch>
            <a:fillRect/>
          </a:stretch>
        </p:blipFill>
        <p:spPr>
          <a:xfrm>
            <a:off x="7961400" y="6402240"/>
            <a:ext cx="957239" cy="219240"/>
          </a:xfrm>
          <a:prstGeom prst="rect">
            <a:avLst/>
          </a:prstGeom>
          <a:noFill/>
          <a:ln>
            <a:noFill/>
          </a:ln>
        </p:spPr>
      </p:pic>
      <p:sp>
        <p:nvSpPr>
          <p:cNvPr id="5" name="Rectangle 8"/>
          <p:cNvSpPr/>
          <p:nvPr/>
        </p:nvSpPr>
        <p:spPr>
          <a:xfrm>
            <a:off x="0" y="0"/>
            <a:ext cx="914400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12600">
            <a:solidFill>
              <a:srgbClr val="000000"/>
            </a:solidFill>
            <a:prstDash val="solid"/>
            <a:miter/>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Rectangle 10"/>
          <p:cNvSpPr/>
          <p:nvPr/>
        </p:nvSpPr>
        <p:spPr>
          <a:xfrm>
            <a:off x="0" y="6329519"/>
            <a:ext cx="914400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786E"/>
          </a:soli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7" name="Picture 13" descr="EMC logo white-lg.png"/>
          <p:cNvPicPr>
            <a:picLocks noChangeAspect="1"/>
          </p:cNvPicPr>
          <p:nvPr/>
        </p:nvPicPr>
        <p:blipFill>
          <a:blip r:embed="rId14">
            <a:lum/>
            <a:alphaModFix/>
          </a:blip>
          <a:srcRect/>
          <a:stretch>
            <a:fillRect/>
          </a:stretch>
        </p:blipFill>
        <p:spPr>
          <a:xfrm>
            <a:off x="7951679" y="6386399"/>
            <a:ext cx="898559" cy="255600"/>
          </a:xfrm>
          <a:prstGeom prst="rect">
            <a:avLst/>
          </a:prstGeom>
          <a:noFill/>
          <a:ln>
            <a:noFill/>
          </a:ln>
        </p:spPr>
      </p:pic>
      <p:sp>
        <p:nvSpPr>
          <p:cNvPr id="8" name="TextBox 14"/>
          <p:cNvSpPr/>
          <p:nvPr/>
        </p:nvSpPr>
        <p:spPr>
          <a:xfrm>
            <a:off x="366839" y="6719760"/>
            <a:ext cx="2274840" cy="9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600" b="0" i="0" u="none" strike="noStrike" baseline="0">
                <a:ln>
                  <a:noFill/>
                </a:ln>
                <a:solidFill>
                  <a:srgbClr val="7F7F7F"/>
                </a:solidFill>
                <a:latin typeface="Arial" pitchFamily="18"/>
                <a:ea typeface="Arial" pitchFamily="2"/>
                <a:cs typeface="Arial" pitchFamily="2"/>
              </a:rPr>
              <a:t>© Copyright 2014 Pivotal. All rights reserved.</a:t>
            </a:r>
          </a:p>
        </p:txBody>
      </p:sp>
      <p:sp>
        <p:nvSpPr>
          <p:cNvPr id="9" name="Title Placeholder 8"/>
          <p:cNvSpPr txBox="1">
            <a:spLocks noGrp="1"/>
          </p:cNvSpPr>
          <p:nvPr>
            <p:ph type="title"/>
          </p:nvPr>
        </p:nvSpPr>
        <p:spPr>
          <a:xfrm>
            <a:off x="457200" y="274320"/>
            <a:ext cx="8229600" cy="1143000"/>
          </a:xfrm>
          <a:prstGeom prst="rect">
            <a:avLst/>
          </a:prstGeom>
          <a:noFill/>
          <a:ln>
            <a:noFill/>
          </a:ln>
        </p:spPr>
        <p:txBody>
          <a:bodyPr vert="horz" lIns="90000" tIns="46800" rIns="90000" bIns="46800" anchor="ctr" anchorCtr="0" compatLnSpc="1"/>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10" name="Text Placeholder 9"/>
          <p:cNvSpPr txBox="1">
            <a:spLocks noGrp="1"/>
          </p:cNvSpPr>
          <p:nvPr>
            <p:ph type="body" idx="1"/>
          </p:nvPr>
        </p:nvSpPr>
        <p:spPr>
          <a:xfrm>
            <a:off x="457200" y="1600200"/>
            <a:ext cx="8229600" cy="4071240"/>
          </a:xfrm>
          <a:prstGeom prst="rect">
            <a:avLst/>
          </a:prstGeom>
          <a:noFill/>
          <a:ln>
            <a:noFill/>
          </a:ln>
        </p:spPr>
        <p:txBody>
          <a:bodyPr vert="horz" lIns="90000" tIns="46800" rIns="90000" bIns="46800" anchor="t" anchorCtr="0" compatLnSpc="1"/>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1" name=""/>
          <p:cNvPicPr>
            <a:picLocks noChangeAspect="1"/>
          </p:cNvPicPr>
          <p:nvPr/>
        </p:nvPicPr>
        <p:blipFill>
          <a:blip r:embed="rId15">
            <a:lum/>
            <a:alphaModFix/>
          </a:blip>
          <a:srcRect/>
          <a:stretch>
            <a:fillRect/>
          </a:stretch>
        </p:blipFill>
        <p:spPr>
          <a:xfrm>
            <a:off x="199080" y="6348600"/>
            <a:ext cx="1080000" cy="370800"/>
          </a:xfrm>
          <a:prstGeom prst="rect">
            <a:avLst/>
          </a:prstGeom>
          <a:noFill/>
          <a:ln>
            <a:noFill/>
          </a:ln>
        </p:spPr>
      </p:pic>
      <p:sp>
        <p:nvSpPr>
          <p:cNvPr id="12" name="TextBox 7"/>
          <p:cNvSpPr/>
          <p:nvPr/>
        </p:nvSpPr>
        <p:spPr>
          <a:xfrm flipH="1">
            <a:off x="8528400" y="6723720"/>
            <a:ext cx="5331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77556EB4-8E97-45AC-83F2-33A16AFFA471}" type="slidenum">
              <a:t>‹#›</a:t>
            </a:fld>
            <a:endParaRPr lang="en-US" sz="800" b="0" i="0" u="none" strike="noStrike" baseline="0">
              <a:ln>
                <a:noFill/>
              </a:ln>
              <a:solidFill>
                <a:srgbClr val="7F7F7F"/>
              </a:solidFill>
              <a:latin typeface="Arial" pitchFamily="18"/>
              <a:ea typeface="Arial" pitchFamily="2"/>
              <a:cs typeface="Arial" pitchFamily="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indent="0" algn="l" rtl="0" hangingPunct="1">
        <a:lnSpc>
          <a:spcPct val="100000"/>
        </a:lnSpc>
        <a:spcBef>
          <a:spcPts val="0"/>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3200" b="0" i="0" u="none" strike="noStrike" kern="1200" baseline="0">
          <a:ln>
            <a:noFill/>
          </a:ln>
          <a:solidFill>
            <a:srgbClr val="008881"/>
          </a:solidFill>
          <a:latin typeface="Arial" pitchFamily="18"/>
          <a:ea typeface="ＭＳ Ｐゴシック" pitchFamily="2"/>
        </a:defRPr>
      </a:lvl1pPr>
    </p:titleStyle>
    <p:bodyStyle>
      <a:lvl1pPr marL="0" marR="0" indent="0" algn="l" rtl="0" hangingPunct="1">
        <a:lnSpc>
          <a:spcPct val="100000"/>
        </a:lnSpc>
        <a:spcBef>
          <a:spcPts val="598"/>
        </a:spcBef>
        <a:spcAft>
          <a:spcPts val="0"/>
        </a:spcAft>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18"/>
          <a:ea typeface="ＭＳ Ｐゴシック" pitchFamily="2"/>
        </a:defRPr>
      </a:lvl1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0" y="6329519"/>
            <a:ext cx="914400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786E"/>
          </a:soli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TextBox 9"/>
          <p:cNvSpPr/>
          <p:nvPr/>
        </p:nvSpPr>
        <p:spPr>
          <a:xfrm>
            <a:off x="366839" y="6719760"/>
            <a:ext cx="2274840" cy="9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600" b="0" i="0" u="none" strike="noStrike" baseline="0">
                <a:ln>
                  <a:noFill/>
                </a:ln>
                <a:solidFill>
                  <a:srgbClr val="7F7F7F"/>
                </a:solidFill>
                <a:latin typeface="Arial" pitchFamily="18"/>
                <a:ea typeface="Arial" pitchFamily="2"/>
                <a:cs typeface="Arial" pitchFamily="2"/>
              </a:rPr>
              <a:t>© Copyright 2014 Pivotal. All rights reserved.</a:t>
            </a:r>
          </a:p>
        </p:txBody>
      </p:sp>
      <p:pic>
        <p:nvPicPr>
          <p:cNvPr id="4" name="Picture 11" descr="Pivotal_Logo_white.png"/>
          <p:cNvPicPr>
            <a:picLocks noChangeAspect="1"/>
          </p:cNvPicPr>
          <p:nvPr/>
        </p:nvPicPr>
        <p:blipFill>
          <a:blip r:embed="rId13">
            <a:lum/>
            <a:alphaModFix/>
          </a:blip>
          <a:srcRect/>
          <a:stretch>
            <a:fillRect/>
          </a:stretch>
        </p:blipFill>
        <p:spPr>
          <a:xfrm>
            <a:off x="7961400" y="6402240"/>
            <a:ext cx="957239" cy="219240"/>
          </a:xfrm>
          <a:prstGeom prst="rect">
            <a:avLst/>
          </a:prstGeom>
          <a:noFill/>
          <a:ln>
            <a:noFill/>
          </a:ln>
        </p:spPr>
      </p:pic>
      <p:sp>
        <p:nvSpPr>
          <p:cNvPr id="5" name="Rectangle 8"/>
          <p:cNvSpPr/>
          <p:nvPr/>
        </p:nvSpPr>
        <p:spPr>
          <a:xfrm>
            <a:off x="0" y="0"/>
            <a:ext cx="9144000" cy="21686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BFBFBF"/>
              </a:gs>
              <a:gs pos="100000">
                <a:srgbClr val="FFFFFF"/>
              </a:gs>
            </a:gsLst>
            <a:lin ang="5400000"/>
          </a:gra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Title Placeholder 5"/>
          <p:cNvSpPr txBox="1">
            <a:spLocks noGrp="1"/>
          </p:cNvSpPr>
          <p:nvPr>
            <p:ph type="title"/>
          </p:nvPr>
        </p:nvSpPr>
        <p:spPr>
          <a:xfrm>
            <a:off x="457200" y="274320"/>
            <a:ext cx="8229600" cy="1143000"/>
          </a:xfrm>
          <a:prstGeom prst="rect">
            <a:avLst/>
          </a:prstGeom>
          <a:noFill/>
          <a:ln>
            <a:solidFill>
              <a:srgbClr val="000000"/>
            </a:solidFill>
            <a:prstDash val="solid"/>
          </a:ln>
        </p:spPr>
        <p:txBody>
          <a:bodyPr vert="horz" lIns="90000" tIns="46800" rIns="90000" bIns="46800" anchor="ctr" anchorCtr="0" compatLnSpc="1"/>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7" name="Text Placeholder 6"/>
          <p:cNvSpPr txBox="1">
            <a:spLocks noGrp="1"/>
          </p:cNvSpPr>
          <p:nvPr>
            <p:ph type="body" idx="1"/>
          </p:nvPr>
        </p:nvSpPr>
        <p:spPr>
          <a:xfrm>
            <a:off x="457200" y="1600200"/>
            <a:ext cx="8229600" cy="4071240"/>
          </a:xfrm>
          <a:prstGeom prst="rect">
            <a:avLst/>
          </a:prstGeom>
          <a:noFill/>
          <a:ln>
            <a:noFill/>
          </a:ln>
        </p:spPr>
        <p:txBody>
          <a:bodyPr vert="horz" lIns="90000" tIns="46800" rIns="90000" bIns="46800" anchor="t" anchorCtr="0" compatLnSpc="1"/>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
          <p:cNvPicPr>
            <a:picLocks noChangeAspect="1"/>
          </p:cNvPicPr>
          <p:nvPr/>
        </p:nvPicPr>
        <p:blipFill>
          <a:blip r:embed="rId14">
            <a:lum/>
            <a:alphaModFix/>
          </a:blip>
          <a:srcRect/>
          <a:stretch>
            <a:fillRect/>
          </a:stretch>
        </p:blipFill>
        <p:spPr>
          <a:xfrm>
            <a:off x="199080" y="6348600"/>
            <a:ext cx="1080000" cy="370800"/>
          </a:xfrm>
          <a:prstGeom prst="rect">
            <a:avLst/>
          </a:prstGeom>
          <a:noFill/>
          <a:ln>
            <a:noFill/>
          </a:ln>
        </p:spPr>
      </p:pic>
      <p:sp>
        <p:nvSpPr>
          <p:cNvPr id="9" name="TextBox 7"/>
          <p:cNvSpPr/>
          <p:nvPr/>
        </p:nvSpPr>
        <p:spPr>
          <a:xfrm flipH="1">
            <a:off x="8528400" y="6723720"/>
            <a:ext cx="5331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27A33A6F-E8C1-462C-A85F-C66FB7A96446}" type="slidenum">
              <a:t>‹#›</a:t>
            </a:fld>
            <a:endParaRPr lang="en-US" sz="800" b="0" i="0" u="none" strike="noStrike" baseline="0">
              <a:ln>
                <a:noFill/>
              </a:ln>
              <a:solidFill>
                <a:srgbClr val="7F7F7F"/>
              </a:solidFill>
              <a:latin typeface="Arial" pitchFamily="18"/>
              <a:ea typeface="Arial" pitchFamily="2"/>
              <a:cs typeface="Arial" pitchFamily="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indent="0" algn="l" rtl="0" hangingPunct="1">
        <a:lnSpc>
          <a:spcPct val="100000"/>
        </a:lnSpc>
        <a:spcBef>
          <a:spcPts val="0"/>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3200" b="0" i="0" u="none" strike="noStrike" kern="1200" baseline="0">
          <a:ln>
            <a:noFill/>
          </a:ln>
          <a:solidFill>
            <a:srgbClr val="008881"/>
          </a:solidFill>
          <a:latin typeface="Arial" pitchFamily="18"/>
          <a:ea typeface="ＭＳ Ｐゴシック" pitchFamily="2"/>
        </a:defRPr>
      </a:lvl1pPr>
    </p:titleStyle>
    <p:bodyStyle>
      <a:lvl1pPr marL="0" marR="0" indent="0" algn="l" rtl="0" hangingPunct="1">
        <a:lnSpc>
          <a:spcPct val="100000"/>
        </a:lnSpc>
        <a:spcBef>
          <a:spcPts val="598"/>
        </a:spcBef>
        <a:spcAft>
          <a:spcPts val="0"/>
        </a:spcAft>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18"/>
          <a:ea typeface="ＭＳ Ｐゴシック" pitchFamily="2"/>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pring-projects/spring-boot/blob/master/spring-boot-dependencies/pom.xml"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docs.spring.io/spring-boot/docs/current/reference/htmlsingle/#common-application-propertie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Title in Upper &amp; LC Bold Type">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90639" y="2437200"/>
            <a:ext cx="5418720" cy="1042559"/>
          </a:xfrm>
        </p:spPr>
        <p:txBody>
          <a:bodyPr wrap="square" lIns="0" tIns="0" rIns="0" bIns="0" anchor="b">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nSpc>
                <a:spcPct val="90000"/>
              </a:lnSpc>
            </a:pPr>
            <a:r>
              <a:rPr lang="en-US" sz="3600" b="1">
                <a:solidFill>
                  <a:srgbClr val="F16F3B"/>
                </a:solidFill>
              </a:rPr>
              <a:t>Spring Boot – Going Further</a:t>
            </a:r>
          </a:p>
        </p:txBody>
      </p:sp>
      <p:sp>
        <p:nvSpPr>
          <p:cNvPr id="3" name="TextBox 2"/>
          <p:cNvSpPr txBox="1"/>
          <p:nvPr/>
        </p:nvSpPr>
        <p:spPr>
          <a:xfrm>
            <a:off x="890280" y="3793679"/>
            <a:ext cx="6048360" cy="368640"/>
          </a:xfrm>
          <a:prstGeom prst="rect">
            <a:avLst/>
          </a:prstGeom>
          <a:noFill/>
          <a:ln>
            <a:noFill/>
          </a:ln>
        </p:spPr>
        <p:txBody>
          <a:bodyPr vert="horz" wrap="square" lIns="0" tIns="0" rIns="0" bIns="0" anchor="t" anchorCtr="0" compatLnSpc="1">
            <a:spAutoFit/>
          </a:bodyPr>
          <a:lstStyle>
            <a:defPPr lvl="0">
              <a:buNone/>
            </a:defPPr>
            <a:lvl1pPr lvl="0">
              <a:buNone/>
            </a:lvl1pPr>
            <a:lvl2pPr lvl="1">
              <a:buClr>
                <a:srgbClr val="33928A"/>
              </a:buClr>
              <a:buSzPct val="100000"/>
              <a:buFont typeface="Arial" pitchFamily="34"/>
              <a:buChar char="–"/>
            </a:lvl2pPr>
            <a:lvl3pPr lvl="2">
              <a:buClr>
                <a:srgbClr val="33928A"/>
              </a:buClr>
              <a:buSzPct val="100000"/>
              <a:buFont typeface="Arial" pitchFamily="34"/>
              <a:buChar char="•"/>
            </a:lvl3pPr>
            <a:lvl4pPr lvl="3">
              <a:buClr>
                <a:srgbClr val="33928A"/>
              </a:buClr>
              <a:buSzPct val="100000"/>
              <a:buFont typeface="Arial" pitchFamily="34"/>
              <a:buChar char="–"/>
            </a:lvl4pPr>
            <a:lvl5pPr lvl="4">
              <a:buClr>
                <a:srgbClr val="33928A"/>
              </a:buClr>
              <a:buSzPct val="100000"/>
              <a:buFont typeface="Arial" pitchFamily="34"/>
              <a:buChar char="»"/>
            </a:lvl5pPr>
            <a:lvl6pPr lvl="5">
              <a:buClr>
                <a:srgbClr val="33928A"/>
              </a:buClr>
              <a:buSzPct val="100000"/>
              <a:buFont typeface="Arial" pitchFamily="34"/>
              <a:buChar char="»"/>
            </a:lvl6pPr>
            <a:lvl7pPr lvl="6">
              <a:buClr>
                <a:srgbClr val="33928A"/>
              </a:buClr>
              <a:buSzPct val="100000"/>
              <a:buFont typeface="Arial" pitchFamily="34"/>
              <a:buChar char="»"/>
            </a:lvl7pPr>
            <a:lvl8pPr lvl="7">
              <a:buClr>
                <a:srgbClr val="33928A"/>
              </a:buClr>
              <a:buSzPct val="100000"/>
              <a:buFont typeface="Arial" pitchFamily="34"/>
              <a:buChar char="»"/>
            </a:lvl8pPr>
            <a:lvl9pPr lvl="8">
              <a:buClr>
                <a:srgbClr val="33928A"/>
              </a:buClr>
              <a:buSzPct val="100000"/>
              <a:buFont typeface="Arial" pitchFamily="34"/>
              <a:buChar char="»"/>
            </a:lvl9p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kern="1200" baseline="0">
                <a:ln>
                  <a:noFill/>
                </a:ln>
                <a:solidFill>
                  <a:srgbClr val="3EA7BC"/>
                </a:solidFill>
                <a:latin typeface="Arial" pitchFamily="18"/>
                <a:ea typeface="Arial" pitchFamily="2"/>
                <a:cs typeface="Arial" pitchFamily="2"/>
              </a:rPr>
              <a:t>Going beyond default settings</a:t>
            </a:r>
          </a:p>
        </p:txBody>
      </p:sp>
      <p:sp>
        <p:nvSpPr>
          <p:cNvPr id="4" name="Text Placeholder 3"/>
          <p:cNvSpPr txBox="1">
            <a:spLocks noGrp="1"/>
          </p:cNvSpPr>
          <p:nvPr>
            <p:ph type="body" idx="4294967295"/>
          </p:nvPr>
        </p:nvSpPr>
        <p:spPr>
          <a:xfrm>
            <a:off x="907919" y="4870079"/>
            <a:ext cx="5401440" cy="549000"/>
          </a:xfrm>
        </p:spPr>
        <p:txBody>
          <a:bodyPr wrap="square" lIns="0" tIns="0" rIns="0" bIns="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spcBef>
                <a:spcPts val="0"/>
              </a:spcBef>
              <a:buNone/>
            </a:pPr>
            <a:r>
              <a:rPr lang="en-US" sz="1800">
                <a:solidFill>
                  <a:srgbClr val="7F7F7F"/>
                </a:solidFill>
                <a:latin typeface="" pitchFamily="16"/>
                <a:cs typeface="Arial" pitchFamily="2"/>
              </a:rPr>
              <a:t>Customization, Logging, YAML Properties, Testing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3. Selectively Disabling Auto Configuration</a:t>
            </a:r>
          </a:p>
        </p:txBody>
      </p:sp>
      <p:sp>
        <p:nvSpPr>
          <p:cNvPr id="3" name="Text Placeholder 2"/>
          <p:cNvSpPr txBox="1">
            <a:spLocks noGrp="1"/>
          </p:cNvSpPr>
          <p:nvPr>
            <p:ph type="body" idx="4294967295"/>
          </p:nvPr>
        </p:nvSpPr>
        <p:spPr>
          <a:xfrm>
            <a:off x="365760" y="1554479"/>
            <a:ext cx="8229600" cy="452592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Can disable some AutoConfiguration classes</a:t>
            </a:r>
          </a:p>
          <a:p>
            <a:pPr lvl="1"/>
            <a:r>
              <a:rPr lang="en-US">
                <a:latin typeface="" pitchFamily="16"/>
              </a:rPr>
              <a:t>If they don't suit your needs</a:t>
            </a:r>
          </a:p>
          <a:p>
            <a:pPr lvl="0"/>
            <a:r>
              <a:rPr lang="en-US">
                <a:latin typeface="" pitchFamily="16"/>
              </a:rPr>
              <a:t>Use the </a:t>
            </a:r>
            <a:r>
              <a:rPr lang="en-US" i="1">
                <a:solidFill>
                  <a:srgbClr val="808080"/>
                </a:solidFill>
                <a:latin typeface="" pitchFamily="16"/>
              </a:rPr>
              <a:t>@EnableAutoConfiguration</a:t>
            </a:r>
            <a:r>
              <a:rPr lang="en-US">
                <a:latin typeface="" pitchFamily="16"/>
              </a:rPr>
              <a:t> annotation</a:t>
            </a:r>
          </a:p>
          <a:p>
            <a:pPr lvl="1"/>
            <a:r>
              <a:rPr lang="en-US">
                <a:latin typeface="" pitchFamily="16"/>
              </a:rPr>
              <a:t>Specify the auto-configuration classes to exclude</a:t>
            </a:r>
          </a:p>
          <a:p>
            <a:pPr lvl="1"/>
            <a:endParaRPr lang="en-US">
              <a:latin typeface="" pitchFamily="16"/>
            </a:endParaRPr>
          </a:p>
          <a:p>
            <a:pPr lvl="1"/>
            <a:endParaRPr lang="en-US">
              <a:latin typeface="" pitchFamily="16"/>
            </a:endParaRPr>
          </a:p>
          <a:p>
            <a:pPr lvl="1"/>
            <a:endParaRPr lang="en-US">
              <a:latin typeface="" pitchFamily="16"/>
            </a:endParaRPr>
          </a:p>
          <a:p>
            <a:pPr lvl="1"/>
            <a:endParaRPr lang="en-US">
              <a:latin typeface="" pitchFamily="16"/>
            </a:endParaRPr>
          </a:p>
          <a:p>
            <a:pPr lvl="0"/>
            <a:r>
              <a:rPr lang="en-US">
                <a:latin typeface="" pitchFamily="16"/>
              </a:rPr>
              <a:t>Or use exclude property</a:t>
            </a:r>
          </a:p>
        </p:txBody>
      </p:sp>
      <p:sp>
        <p:nvSpPr>
          <p:cNvPr id="4" name="Rectangle 3"/>
          <p:cNvSpPr/>
          <p:nvPr/>
        </p:nvSpPr>
        <p:spPr>
          <a:xfrm>
            <a:off x="441719" y="3389040"/>
            <a:ext cx="8260559" cy="1371599"/>
          </a:xfrm>
          <a:prstGeom prst="rect">
            <a:avLst/>
          </a:prstGeom>
          <a:solidFill>
            <a:srgbClr val="FFFFCC"/>
          </a:solidFill>
          <a:ln w="0">
            <a:solidFill>
              <a:srgbClr val="808080"/>
            </a:solidFill>
            <a:prstDash val="solid"/>
          </a:ln>
        </p:spPr>
        <p:txBody>
          <a:bodyPr vert="horz" wrap="square" lIns="234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646464"/>
                </a:solidFill>
                <a:latin typeface="Arial" pitchFamily="34"/>
                <a:ea typeface="Monaco" pitchFamily="49"/>
                <a:cs typeface="Monaco" pitchFamily="49"/>
              </a:rPr>
              <a:t>@EnableAutoConfiguration</a:t>
            </a:r>
            <a:r>
              <a:rPr lang="en-US" sz="1800" b="0" i="0" u="none" strike="noStrike" kern="0" spc="0" baseline="0">
                <a:ln>
                  <a:noFill/>
                </a:ln>
                <a:solidFill>
                  <a:srgbClr val="000000"/>
                </a:solidFill>
                <a:latin typeface="Arial" pitchFamily="34"/>
                <a:ea typeface="Monaco" pitchFamily="49"/>
                <a:cs typeface="Monaco" pitchFamily="49"/>
              </a:rPr>
              <a:t>(exclude=DataSourceAutoConfiguration.</a:t>
            </a:r>
            <a:r>
              <a:rPr lang="en-US" sz="1800" b="1" i="0" u="none" strike="noStrike" kern="0" spc="0" baseline="0">
                <a:ln>
                  <a:noFill/>
                </a:ln>
                <a:solidFill>
                  <a:srgbClr val="7F0055"/>
                </a:solidFill>
                <a:latin typeface="Arial" pitchFamily="34"/>
                <a:ea typeface="Monaco" pitchFamily="49"/>
                <a:cs typeface="Monaco" pitchFamily="49"/>
              </a:rPr>
              <a:t>class</a:t>
            </a:r>
            <a:r>
              <a:rPr lang="en-US" sz="1800" b="0" i="0" u="none" strike="noStrike" kern="0" spc="0" baseline="0">
                <a:ln>
                  <a:noFill/>
                </a:ln>
                <a:solidFill>
                  <a:srgbClr val="000000"/>
                </a:solidFill>
                <a:latin typeface="Arial" pitchFamily="34"/>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7F0055"/>
                </a:solidFill>
                <a:latin typeface="Arial" pitchFamily="34"/>
                <a:ea typeface="Monaco" pitchFamily="49"/>
                <a:cs typeface="Monaco" pitchFamily="49"/>
              </a:rPr>
              <a:t>public</a:t>
            </a:r>
            <a:r>
              <a:rPr lang="en-US" sz="1800" b="0" i="0" u="none" strike="noStrike" kern="0" spc="0" baseline="0">
                <a:ln>
                  <a:noFill/>
                </a:ln>
                <a:solidFill>
                  <a:srgbClr val="000000"/>
                </a:solidFill>
                <a:latin typeface="Arial" pitchFamily="34"/>
                <a:ea typeface="Monaco" pitchFamily="49"/>
                <a:cs typeface="Monaco" pitchFamily="49"/>
              </a:rPr>
              <a:t> </a:t>
            </a:r>
            <a:r>
              <a:rPr lang="en-US" sz="1800" b="1" i="0" u="none" strike="noStrike" kern="0" spc="0" baseline="0">
                <a:ln>
                  <a:noFill/>
                </a:ln>
                <a:solidFill>
                  <a:srgbClr val="7F0055"/>
                </a:solidFill>
                <a:latin typeface="Arial" pitchFamily="34"/>
                <a:ea typeface="Monaco" pitchFamily="49"/>
                <a:cs typeface="Monaco" pitchFamily="49"/>
              </a:rPr>
              <a:t>class</a:t>
            </a:r>
            <a:r>
              <a:rPr lang="en-US" sz="1800" b="0" i="0" u="none" strike="noStrike" kern="0" spc="0" baseline="0">
                <a:ln>
                  <a:noFill/>
                </a:ln>
                <a:solidFill>
                  <a:srgbClr val="000000"/>
                </a:solidFill>
                <a:latin typeface="Arial" pitchFamily="34"/>
                <a:ea typeface="Monaco" pitchFamily="49"/>
                <a:cs typeface="Monaco" pitchFamily="49"/>
              </a:rPr>
              <a:t> ApplicationConfiguration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a:t>
            </a:r>
          </a:p>
        </p:txBody>
      </p:sp>
      <p:sp>
        <p:nvSpPr>
          <p:cNvPr id="5" name="Rectangle 4"/>
          <p:cNvSpPr/>
          <p:nvPr/>
        </p:nvSpPr>
        <p:spPr>
          <a:xfrm>
            <a:off x="457200" y="5394960"/>
            <a:ext cx="8260559" cy="731519"/>
          </a:xfrm>
          <a:prstGeom prst="rect">
            <a:avLst/>
          </a:prstGeom>
          <a:solidFill>
            <a:srgbClr val="FFFFCC"/>
          </a:solidFill>
          <a:ln w="0">
            <a:solidFill>
              <a:srgbClr val="80808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990099"/>
                </a:solidFill>
                <a:latin typeface="Arial" pitchFamily="18"/>
                <a:ea typeface="ＭＳ Ｐゴシック" pitchFamily="2"/>
                <a:cs typeface="ＭＳ Ｐゴシック" pitchFamily="2"/>
              </a:rPr>
              <a:t>spring.autoconfigure.exclude</a:t>
            </a:r>
            <a:r>
              <a:rPr lang="en-US" sz="1800" b="0" i="0" u="none" strike="noStrike" baseline="0">
                <a:ln>
                  <a:noFill/>
                </a:ln>
                <a:solidFill>
                  <a:srgbClr val="4D4D4D"/>
                </a:solidFill>
                <a:latin typeface="Arial" pitchFamily="18"/>
                <a:ea typeface="ＭＳ Ｐゴシック" pitchFamily="2"/>
                <a:cs typeface="ＭＳ Ｐゴシック" pitchFamily="2"/>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a:t>
            </a:r>
            <a:r>
              <a:rPr lang="en-US" sz="1800" b="0" i="0" u="none" strike="noStrike" baseline="0">
                <a:ln>
                  <a:noFill/>
                </a:ln>
                <a:solidFill>
                  <a:srgbClr val="3333FF"/>
                </a:solidFill>
                <a:latin typeface="Arial" pitchFamily="18"/>
                <a:ea typeface="ＭＳ Ｐゴシック" pitchFamily="2"/>
                <a:cs typeface="ＭＳ Ｐゴシック" pitchFamily="2"/>
              </a:rPr>
              <a:t>org.springframework.boot.autoconfigure.jdbc.DataSourceAutoConfiguration</a:t>
            </a:r>
          </a:p>
        </p:txBody>
      </p:sp>
      <p:sp>
        <p:nvSpPr>
          <p:cNvPr id="6" name="TextBox 5"/>
          <p:cNvSpPr txBox="1"/>
          <p:nvPr/>
        </p:nvSpPr>
        <p:spPr>
          <a:xfrm>
            <a:off x="6345360" y="5163480"/>
            <a:ext cx="2468880" cy="394920"/>
          </a:xfrm>
          <a:prstGeom prst="rect">
            <a:avLst/>
          </a:prstGeom>
          <a:solidFill>
            <a:srgbClr val="FFFFFF"/>
          </a:solidFill>
          <a:ln w="0">
            <a:solidFill>
              <a:srgbClr val="666666"/>
            </a:solidFill>
            <a:prstDash val="solid"/>
          </a:ln>
        </p:spPr>
        <p:txBody>
          <a:bodyPr vert="horz" wrap="square" lIns="90000" tIns="45000" rIns="90000" bIns="45000" anchor="ctr"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7E0021"/>
                </a:solidFill>
                <a:latin typeface="Arial" pitchFamily="18"/>
                <a:ea typeface="ＭＳ Ｐゴシック" pitchFamily="2"/>
                <a:cs typeface="ＭＳ Ｐゴシック" pitchFamily="2"/>
              </a:rPr>
              <a:t>application.properties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4a. Overriding Dependency Versions</a:t>
            </a:r>
          </a:p>
        </p:txBody>
      </p:sp>
      <p:sp>
        <p:nvSpPr>
          <p:cNvPr id="3" name="Text Placeholder 2"/>
          <p:cNvSpPr txBox="1">
            <a:spLocks noGrp="1"/>
          </p:cNvSpPr>
          <p:nvPr>
            <p:ph type="body" idx="4294967295"/>
          </p:nvPr>
        </p:nvSpPr>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Spring Boot POMs preselect the versions of frameworks</a:t>
            </a:r>
          </a:p>
          <a:p>
            <a:pPr lvl="1"/>
            <a:r>
              <a:rPr lang="en-US">
                <a:latin typeface="" pitchFamily="16"/>
              </a:rPr>
              <a:t>Ensures the versions of all frameworks are consistent</a:t>
            </a:r>
          </a:p>
          <a:p>
            <a:pPr lvl="1"/>
            <a:r>
              <a:rPr lang="en-US">
                <a:latin typeface="" pitchFamily="16"/>
              </a:rPr>
              <a:t>Avoids “</a:t>
            </a:r>
            <a:r>
              <a:rPr lang="en-US" i="1">
                <a:latin typeface="" pitchFamily="16"/>
              </a:rPr>
              <a:t>dependency hell</a:t>
            </a:r>
            <a:r>
              <a:rPr lang="en-US">
                <a:latin typeface="" pitchFamily="16"/>
              </a:rPr>
              <a:t>”</a:t>
            </a:r>
          </a:p>
          <a:p>
            <a:pPr lvl="0"/>
            <a:r>
              <a:rPr lang="en-US">
                <a:latin typeface="" pitchFamily="16"/>
              </a:rPr>
              <a:t>Should I override the version of a given framework?</a:t>
            </a:r>
          </a:p>
          <a:p>
            <a:pPr lvl="1"/>
            <a:r>
              <a:rPr lang="en-US">
                <a:latin typeface="" pitchFamily="16"/>
              </a:rPr>
              <a:t>Ideally no, it makes your life more complicated</a:t>
            </a:r>
          </a:p>
          <a:p>
            <a:pPr lvl="0"/>
            <a:r>
              <a:rPr lang="en-US">
                <a:latin typeface="" pitchFamily="16"/>
              </a:rPr>
              <a:t>But there are good reasons to override it sometimes</a:t>
            </a:r>
          </a:p>
          <a:p>
            <a:pPr lvl="1"/>
            <a:r>
              <a:rPr lang="en-US">
                <a:latin typeface="" pitchFamily="16"/>
              </a:rPr>
              <a:t>A bug in the given version</a:t>
            </a:r>
          </a:p>
          <a:p>
            <a:pPr lvl="1"/>
            <a:r>
              <a:rPr lang="en-US">
                <a:latin typeface="" pitchFamily="16"/>
              </a:rPr>
              <a:t>Company policies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4b. Overriding Dependency Versions</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Set the appropriate Maven property in your </a:t>
            </a:r>
            <a:r>
              <a:rPr lang="en-US" b="1">
                <a:latin typeface="Courier New" pitchFamily="18"/>
              </a:rPr>
              <a:t>pom.xml</a:t>
            </a:r>
          </a:p>
          <a:p>
            <a:pPr lvl="0">
              <a:buNone/>
            </a:pPr>
            <a:endParaRPr lang="en-US">
              <a:latin typeface="" pitchFamily="16"/>
            </a:endParaRPr>
          </a:p>
          <a:p>
            <a:pPr lvl="0">
              <a:buNone/>
            </a:pPr>
            <a:endParaRPr lang="en-US">
              <a:latin typeface="" pitchFamily="16"/>
            </a:endParaRPr>
          </a:p>
          <a:p>
            <a:pPr lvl="0">
              <a:buNone/>
            </a:pPr>
            <a:endParaRPr lang="en-US">
              <a:latin typeface="" pitchFamily="16"/>
            </a:endParaRPr>
          </a:p>
          <a:p>
            <a:pPr lvl="0">
              <a:buNone/>
            </a:pPr>
            <a:endParaRPr lang="en-US">
              <a:latin typeface="" pitchFamily="16"/>
            </a:endParaRPr>
          </a:p>
          <a:p>
            <a:pPr lvl="0"/>
            <a:r>
              <a:rPr lang="en-US">
                <a:latin typeface="" pitchFamily="16"/>
              </a:rPr>
              <a:t>Check this POM to know all the properties names</a:t>
            </a:r>
          </a:p>
          <a:p>
            <a:pPr lvl="1"/>
            <a:r>
              <a:rPr lang="en-US">
                <a:solidFill>
                  <a:srgbClr val="3333FF"/>
                </a:solidFill>
                <a:latin typeface="" pitchFamily="16"/>
                <a:hlinkClick r:id="rId3"/>
              </a:rPr>
              <a:t>https://github.com/spring-projects/spring-boot/blob/master/spring-boot-dependencies/pom.xml</a:t>
            </a:r>
          </a:p>
        </p:txBody>
      </p:sp>
      <p:sp>
        <p:nvSpPr>
          <p:cNvPr id="4" name="Rectangle 3"/>
          <p:cNvSpPr/>
          <p:nvPr/>
        </p:nvSpPr>
        <p:spPr>
          <a:xfrm>
            <a:off x="881999" y="2286720"/>
            <a:ext cx="7380000" cy="949680"/>
          </a:xfrm>
          <a:prstGeom prst="rect">
            <a:avLst/>
          </a:prstGeom>
          <a:solidFill>
            <a:srgbClr val="FFFFCC"/>
          </a:solidFill>
          <a:ln w="0">
            <a:solidFill>
              <a:srgbClr val="80808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8080"/>
                </a:solidFill>
                <a:latin typeface="Courier New" pitchFamily="49"/>
                <a:ea typeface="Monospace" pitchFamily="1"/>
                <a:cs typeface="Monospace" pitchFamily="1"/>
              </a:rPr>
              <a:t>&lt;</a:t>
            </a:r>
            <a:r>
              <a:rPr lang="en-US" sz="1800" b="1" i="0" u="none" strike="noStrike" kern="0" spc="0" baseline="0">
                <a:ln>
                  <a:noFill/>
                </a:ln>
                <a:solidFill>
                  <a:srgbClr val="3F7F7F"/>
                </a:solidFill>
                <a:latin typeface="Courier New" pitchFamily="49"/>
                <a:ea typeface="Monospace" pitchFamily="1"/>
                <a:cs typeface="Monospace" pitchFamily="1"/>
              </a:rPr>
              <a:t>properties</a:t>
            </a:r>
            <a:r>
              <a:rPr lang="en-US" sz="1800" b="1" i="0" u="none" strike="noStrike" kern="0" spc="0" baseline="0">
                <a:ln>
                  <a:noFill/>
                </a:ln>
                <a:solidFill>
                  <a:srgbClr val="008080"/>
                </a:solidFill>
                <a:latin typeface="Courier New" pitchFamily="49"/>
                <a:ea typeface="Monospace" pitchFamily="1"/>
                <a:cs typeface="Monospace" pitchFamily="1"/>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3C3C3C"/>
                </a:solidFill>
                <a:latin typeface="Courier New" pitchFamily="49"/>
                <a:ea typeface="Monospace" pitchFamily="1"/>
                <a:cs typeface="Monospace" pitchFamily="1"/>
              </a:rPr>
              <a:t>    </a:t>
            </a:r>
            <a:r>
              <a:rPr lang="en-US" sz="1800" b="1" i="0" u="none" strike="noStrike" kern="0" spc="0" baseline="0">
                <a:ln>
                  <a:noFill/>
                </a:ln>
                <a:solidFill>
                  <a:srgbClr val="008080"/>
                </a:solidFill>
                <a:latin typeface="Courier New" pitchFamily="49"/>
                <a:ea typeface="Monospace" pitchFamily="1"/>
                <a:cs typeface="Monospace" pitchFamily="1"/>
              </a:rPr>
              <a:t>&lt;</a:t>
            </a:r>
            <a:r>
              <a:rPr lang="en-US" sz="1800" b="1" i="0" u="none" strike="noStrike" kern="0" spc="0" baseline="0">
                <a:ln>
                  <a:noFill/>
                </a:ln>
                <a:solidFill>
                  <a:srgbClr val="3F7F7F"/>
                </a:solidFill>
                <a:latin typeface="Courier New" pitchFamily="49"/>
                <a:ea typeface="Monospace" pitchFamily="1"/>
                <a:cs typeface="Monospace" pitchFamily="1"/>
              </a:rPr>
              <a:t>spring.version</a:t>
            </a:r>
            <a:r>
              <a:rPr lang="en-US" sz="1800" b="1" i="0" u="none" strike="noStrike" kern="0" spc="0" baseline="0">
                <a:ln>
                  <a:noFill/>
                </a:ln>
                <a:solidFill>
                  <a:srgbClr val="008080"/>
                </a:solidFill>
                <a:latin typeface="Courier New" pitchFamily="49"/>
                <a:ea typeface="Monospace" pitchFamily="1"/>
                <a:cs typeface="Monospace" pitchFamily="1"/>
              </a:rPr>
              <a:t>&gt;</a:t>
            </a:r>
            <a:r>
              <a:rPr lang="en-US" sz="1800" b="1" i="0" u="none" strike="noStrike" kern="0" spc="0" baseline="0">
                <a:ln>
                  <a:noFill/>
                </a:ln>
                <a:solidFill>
                  <a:srgbClr val="3C3C3C"/>
                </a:solidFill>
                <a:latin typeface="Courier New" pitchFamily="49"/>
                <a:ea typeface="Monospace" pitchFamily="1"/>
                <a:cs typeface="Monospace" pitchFamily="1"/>
              </a:rPr>
              <a:t>4.2.0.RELEASE</a:t>
            </a:r>
            <a:r>
              <a:rPr lang="en-US" sz="1800" b="1" i="0" u="none" strike="noStrike" kern="0" spc="0" baseline="0">
                <a:ln>
                  <a:noFill/>
                </a:ln>
                <a:solidFill>
                  <a:srgbClr val="008080"/>
                </a:solidFill>
                <a:latin typeface="Courier New" pitchFamily="49"/>
                <a:ea typeface="Monospace" pitchFamily="1"/>
                <a:cs typeface="Monospace" pitchFamily="1"/>
              </a:rPr>
              <a:t>&lt;/</a:t>
            </a:r>
            <a:r>
              <a:rPr lang="en-US" sz="1800" b="1" i="0" u="none" strike="noStrike" kern="0" spc="0" baseline="0">
                <a:ln>
                  <a:noFill/>
                </a:ln>
                <a:solidFill>
                  <a:srgbClr val="3F7F7F"/>
                </a:solidFill>
                <a:latin typeface="Courier New" pitchFamily="49"/>
                <a:ea typeface="Monospace" pitchFamily="1"/>
                <a:cs typeface="Monospace" pitchFamily="1"/>
              </a:rPr>
              <a:t>spring.version</a:t>
            </a:r>
            <a:r>
              <a:rPr lang="en-US" sz="1800" b="1" i="0" u="none" strike="noStrike" kern="0" spc="0" baseline="0">
                <a:ln>
                  <a:noFill/>
                </a:ln>
                <a:solidFill>
                  <a:srgbClr val="008080"/>
                </a:solidFill>
                <a:latin typeface="Courier New" pitchFamily="49"/>
                <a:ea typeface="Monospace" pitchFamily="1"/>
                <a:cs typeface="Monospace" pitchFamily="1"/>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8080"/>
                </a:solidFill>
                <a:latin typeface="Courier New" pitchFamily="49"/>
                <a:ea typeface="Monospace" pitchFamily="1"/>
                <a:cs typeface="Monospace" pitchFamily="1"/>
              </a:rPr>
              <a:t>&lt;/</a:t>
            </a:r>
            <a:r>
              <a:rPr lang="en-US" sz="1800" b="1" i="0" u="none" strike="noStrike" kern="0" spc="0" baseline="0">
                <a:ln>
                  <a:noFill/>
                </a:ln>
                <a:solidFill>
                  <a:srgbClr val="3F7F7F"/>
                </a:solidFill>
                <a:latin typeface="Courier New" pitchFamily="49"/>
                <a:ea typeface="Monospace" pitchFamily="1"/>
                <a:cs typeface="Monospace" pitchFamily="1"/>
              </a:rPr>
              <a:t>properties</a:t>
            </a:r>
            <a:r>
              <a:rPr lang="en-US" sz="1800" b="1" i="0" u="none" strike="noStrike" kern="0" spc="0" baseline="0">
                <a:ln>
                  <a:noFill/>
                </a:ln>
                <a:solidFill>
                  <a:srgbClr val="008080"/>
                </a:solidFill>
                <a:latin typeface="Courier New" pitchFamily="49"/>
                <a:ea typeface="Monospace" pitchFamily="1"/>
                <a:cs typeface="Monospace" pitchFamily="1"/>
              </a:rPr>
              <a:t>&gt;</a:t>
            </a:r>
          </a:p>
        </p:txBody>
      </p:sp>
      <p:grpSp>
        <p:nvGrpSpPr>
          <p:cNvPr id="5" name="Group 4"/>
          <p:cNvGrpSpPr/>
          <p:nvPr/>
        </p:nvGrpSpPr>
        <p:grpSpPr>
          <a:xfrm>
            <a:off x="411480" y="5397120"/>
            <a:ext cx="8321040" cy="646560"/>
            <a:chOff x="411480" y="5397120"/>
            <a:chExt cx="8321040" cy="646560"/>
          </a:xfrm>
        </p:grpSpPr>
        <p:sp>
          <p:nvSpPr>
            <p:cNvPr id="6" name="Freeform 5"/>
            <p:cNvSpPr/>
            <p:nvPr/>
          </p:nvSpPr>
          <p:spPr>
            <a:xfrm>
              <a:off x="411480" y="5397120"/>
              <a:ext cx="8321040" cy="635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7" name=""/>
            <p:cNvPicPr>
              <a:picLocks noChangeAspect="1"/>
            </p:cNvPicPr>
            <p:nvPr/>
          </p:nvPicPr>
          <p:blipFill>
            <a:blip r:embed="rId4">
              <a:lum/>
              <a:alphaModFix/>
            </a:blip>
            <a:srcRect/>
            <a:stretch>
              <a:fillRect/>
            </a:stretch>
          </p:blipFill>
          <p:spPr>
            <a:xfrm>
              <a:off x="625680" y="5503679"/>
              <a:ext cx="425880" cy="385560"/>
            </a:xfrm>
            <a:prstGeom prst="rect">
              <a:avLst/>
            </a:prstGeom>
            <a:noFill/>
            <a:ln>
              <a:noFill/>
            </a:ln>
          </p:spPr>
        </p:pic>
        <p:sp>
          <p:nvSpPr>
            <p:cNvPr id="8" name="TextBox 7"/>
            <p:cNvSpPr txBox="1"/>
            <p:nvPr/>
          </p:nvSpPr>
          <p:spPr>
            <a:xfrm>
              <a:off x="418680" y="5404680"/>
              <a:ext cx="8244360" cy="639000"/>
            </a:xfrm>
            <a:prstGeom prst="rect">
              <a:avLst/>
            </a:prstGeom>
            <a:noFill/>
            <a:ln>
              <a:noFill/>
            </a:ln>
          </p:spPr>
          <p:txBody>
            <a:bodyPr vert="horz" wrap="square" lIns="90000" tIns="45000" rIns="90000" bIns="45000" anchor="ctr" anchorCtr="0" compatLnSpc="1"/>
            <a:lstStyle/>
            <a:p>
              <a:pPr marL="749880" marR="0" lvl="0" indent="0" algn="l" rtl="0" hangingPunct="1">
                <a:lnSpc>
                  <a:spcPct val="100000"/>
                </a:lnSpc>
                <a:spcBef>
                  <a:spcPts val="0"/>
                </a:spcBef>
                <a:spcAft>
                  <a:spcPts val="0"/>
                </a:spcAft>
                <a:buNone/>
                <a:tabLst>
                  <a:tab pos="1207080" algn="l"/>
                  <a:tab pos="1664280" algn="l"/>
                  <a:tab pos="2121479" algn="l"/>
                  <a:tab pos="2578680" algn="l"/>
                  <a:tab pos="3035880" algn="l"/>
                  <a:tab pos="3493079" algn="l"/>
                  <a:tab pos="3950280" algn="l"/>
                  <a:tab pos="4407480" algn="l"/>
                  <a:tab pos="4864680" algn="l"/>
                  <a:tab pos="5321880" algn="l"/>
                  <a:tab pos="5779080" algn="l"/>
                  <a:tab pos="6236279" algn="l"/>
                </a:tabLst>
              </a:pPr>
              <a:r>
                <a:rPr lang="en-US" sz="1800" b="0" i="0" u="none" strike="noStrike" baseline="0" dirty="0">
                  <a:ln>
                    <a:noFill/>
                  </a:ln>
                  <a:solidFill>
                    <a:srgbClr val="4D4D4D"/>
                  </a:solidFill>
                  <a:latin typeface="Arial" pitchFamily="34"/>
                  <a:ea typeface="Helvetica" pitchFamily="34"/>
                  <a:cs typeface="Helvetica" pitchFamily="34"/>
                </a:rPr>
                <a:t>This only works if you </a:t>
              </a:r>
              <a:r>
                <a:rPr lang="en-US" sz="1800" b="0" i="1" u="sng" strike="noStrike" baseline="0" dirty="0">
                  <a:ln>
                    <a:noFill/>
                  </a:ln>
                  <a:solidFill>
                    <a:srgbClr val="4D4D4D"/>
                  </a:solidFill>
                  <a:uFillTx/>
                  <a:latin typeface="Arial" pitchFamily="34"/>
                  <a:ea typeface="Helvetica" pitchFamily="34"/>
                  <a:cs typeface="Helvetica" pitchFamily="34"/>
                </a:rPr>
                <a:t>inherit</a:t>
              </a:r>
              <a:r>
                <a:rPr lang="en-US" sz="1800" b="0" i="0" u="none" strike="noStrike" baseline="0" dirty="0">
                  <a:ln>
                    <a:noFill/>
                  </a:ln>
                  <a:solidFill>
                    <a:srgbClr val="4D4D4D"/>
                  </a:solidFill>
                  <a:latin typeface="Arial" pitchFamily="34"/>
                  <a:ea typeface="Helvetica" pitchFamily="34"/>
                  <a:cs typeface="Helvetica" pitchFamily="34"/>
                </a:rPr>
                <a:t> </a:t>
              </a:r>
              <a:r>
                <a:rPr lang="en-US" sz="1800" b="0" i="0" u="none" strike="noStrike" baseline="0" dirty="0" smtClean="0">
                  <a:ln>
                    <a:noFill/>
                  </a:ln>
                  <a:solidFill>
                    <a:srgbClr val="4D4D4D"/>
                  </a:solidFill>
                  <a:latin typeface="Arial" pitchFamily="34"/>
                  <a:ea typeface="Helvetica" pitchFamily="34"/>
                  <a:cs typeface="Helvetica" pitchFamily="34"/>
                </a:rPr>
                <a:t> from </a:t>
              </a:r>
              <a:r>
                <a:rPr lang="en-US" sz="1800" b="0" i="0" u="none" strike="noStrike" baseline="0" dirty="0">
                  <a:ln>
                    <a:noFill/>
                  </a:ln>
                  <a:solidFill>
                    <a:srgbClr val="4D4D4D"/>
                  </a:solidFill>
                  <a:latin typeface="Arial" pitchFamily="34"/>
                  <a:ea typeface="Helvetica" pitchFamily="34"/>
                  <a:cs typeface="Helvetica" pitchFamily="34"/>
                </a:rPr>
                <a:t>the starter. You need to redefine the artifact if you directly import the dependency</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Configuration Example: DataSource (1)</a:t>
            </a:r>
          </a:p>
        </p:txBody>
      </p:sp>
      <p:sp>
        <p:nvSpPr>
          <p:cNvPr id="3" name="Text Placeholder 2"/>
          <p:cNvSpPr txBox="1">
            <a:spLocks noGrp="1"/>
          </p:cNvSpPr>
          <p:nvPr>
            <p:ph type="body" idx="4294967295"/>
          </p:nvPr>
        </p:nvSpPr>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A common example of how to control or override Spring Boot's default configuration</a:t>
            </a:r>
          </a:p>
          <a:p>
            <a:pPr lvl="0"/>
            <a:endParaRPr lang="en-US">
              <a:latin typeface="" pitchFamily="16"/>
            </a:endParaRPr>
          </a:p>
          <a:p>
            <a:pPr lvl="0"/>
            <a:r>
              <a:rPr lang="en-US">
                <a:latin typeface="" pitchFamily="16"/>
              </a:rPr>
              <a:t>Typical customizations</a:t>
            </a:r>
          </a:p>
          <a:p>
            <a:pPr lvl="1"/>
            <a:r>
              <a:rPr lang="en-US">
                <a:latin typeface="" pitchFamily="16"/>
              </a:rPr>
              <a:t>Use the predefined properties</a:t>
            </a:r>
          </a:p>
          <a:p>
            <a:pPr lvl="1"/>
            <a:r>
              <a:rPr lang="en-US">
                <a:latin typeface="" pitchFamily="16"/>
              </a:rPr>
              <a:t>Change the underlying data source connection pool implementation</a:t>
            </a:r>
          </a:p>
          <a:p>
            <a:pPr lvl="1"/>
            <a:r>
              <a:rPr lang="en-US">
                <a:latin typeface="" pitchFamily="16"/>
              </a:rPr>
              <a:t>Define your own DataSource</a:t>
            </a:r>
            <a:br>
              <a:rPr lang="en-US">
                <a:latin typeface="" pitchFamily="16"/>
              </a:rPr>
            </a:br>
            <a:r>
              <a:rPr lang="en-US">
                <a:latin typeface="" pitchFamily="16"/>
              </a:rPr>
              <a:t>bean (shown earlier)</a:t>
            </a:r>
          </a:p>
        </p:txBody>
      </p:sp>
      <p:sp>
        <p:nvSpPr>
          <p:cNvPr id="4" name="Freeform 3"/>
          <p:cNvSpPr/>
          <p:nvPr/>
        </p:nvSpPr>
        <p:spPr>
          <a:xfrm>
            <a:off x="6819119" y="4588559"/>
            <a:ext cx="1188719" cy="1280159"/>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66CCFF"/>
          </a:solidFill>
          <a:ln w="0">
            <a:solidFill>
              <a:srgbClr val="808080"/>
            </a:solidFill>
            <a:prstDash val="solid"/>
          </a:ln>
        </p:spPr>
        <p:txBody>
          <a:bodyPr vert="horz" wrap="squar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3200" b="0" i="0" u="none" strike="noStrike" baseline="0">
                <a:ln>
                  <a:noFill/>
                </a:ln>
                <a:solidFill>
                  <a:srgbClr val="FFFFFF"/>
                </a:solidFill>
                <a:latin typeface="Arial" pitchFamily="18"/>
                <a:ea typeface="ＭＳ Ｐゴシック" pitchFamily="2"/>
                <a:cs typeface="ＭＳ Ｐゴシック" pitchFamily="2"/>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i="1"/>
              <a:t>Example:</a:t>
            </a:r>
            <a:r>
              <a:rPr lang="en-US"/>
              <a:t> DataSource Configuration (2)</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Common properties configurable from properties file</a:t>
            </a:r>
          </a:p>
        </p:txBody>
      </p:sp>
      <p:sp>
        <p:nvSpPr>
          <p:cNvPr id="4" name="Rectangle 3"/>
          <p:cNvSpPr/>
          <p:nvPr/>
        </p:nvSpPr>
        <p:spPr>
          <a:xfrm>
            <a:off x="274320" y="2385360"/>
            <a:ext cx="8595360" cy="3375360"/>
          </a:xfrm>
          <a:prstGeom prst="rect">
            <a:avLst/>
          </a:prstGeom>
          <a:solidFill>
            <a:srgbClr val="FFFFCC"/>
          </a:solidFill>
          <a:ln w="0">
            <a:solidFill>
              <a:srgbClr val="80808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spring.datasource.url=            </a:t>
            </a:r>
            <a:r>
              <a:rPr lang="en-US" sz="1800" b="1" i="0" u="none" strike="noStrike" kern="0" spc="0" baseline="0">
                <a:ln>
                  <a:noFill/>
                </a:ln>
                <a:solidFill>
                  <a:srgbClr val="006633"/>
                </a:solidFill>
                <a:latin typeface="Courier New" pitchFamily="49"/>
                <a:ea typeface="Monaco" pitchFamily="49"/>
                <a:cs typeface="Monaco" pitchFamily="49"/>
              </a:rPr>
              <a:t># Connection settings</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spring.datasource.username=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spring.datasource.password=</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spring.datasource.driver-class-name=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600" b="1" i="0" u="none" strike="noStrike" kern="0" spc="0" baseline="0">
              <a:ln>
                <a:noFill/>
              </a:ln>
              <a:solidFill>
                <a:srgbClr val="4D4D4D"/>
              </a:solidFill>
              <a:latin typeface="Courier New" pitchFamily="49"/>
              <a:ea typeface="Monaco" pitchFamily="49"/>
              <a:cs typeface="Monaco" pitchFamily="49"/>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spring.datasource.schema=         </a:t>
            </a:r>
            <a:r>
              <a:rPr lang="en-US" sz="1800" b="1" i="0" u="none" strike="noStrike" kern="0" spc="0" baseline="0">
                <a:ln>
                  <a:noFill/>
                </a:ln>
                <a:solidFill>
                  <a:srgbClr val="006633"/>
                </a:solidFill>
                <a:latin typeface="Courier New" pitchFamily="49"/>
                <a:ea typeface="Monaco" pitchFamily="49"/>
                <a:cs typeface="Monaco" pitchFamily="49"/>
              </a:rPr>
              <a:t># SQL scripts to execute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spring.datasource.data=</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600" b="1" i="0" u="none" strike="noStrike" kern="0" spc="0" baseline="0">
              <a:ln>
                <a:noFill/>
              </a:ln>
              <a:solidFill>
                <a:srgbClr val="4D4D4D"/>
              </a:solidFill>
              <a:latin typeface="Courier New" pitchFamily="49"/>
              <a:ea typeface="Monaco" pitchFamily="49"/>
              <a:cs typeface="Monaco" pitchFamily="49"/>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spring.datasource.initial-size=   </a:t>
            </a:r>
            <a:r>
              <a:rPr lang="en-US" sz="1800" b="1" i="0" u="none" strike="noStrike" kern="0" spc="0" baseline="0">
                <a:ln>
                  <a:noFill/>
                </a:ln>
                <a:solidFill>
                  <a:srgbClr val="006633"/>
                </a:solidFill>
                <a:latin typeface="Courier New" pitchFamily="49"/>
                <a:ea typeface="Monaco" pitchFamily="49"/>
                <a:cs typeface="Monaco" pitchFamily="49"/>
              </a:rPr>
              <a:t># Connection pool settings</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spring.datasource.max-active=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spring.datasource.max-idle=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spring.datasource.min-idle=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i="1"/>
              <a:t>Example:</a:t>
            </a:r>
            <a:r>
              <a:rPr lang="en-US"/>
              <a:t> DataSource Configuration (3)</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Spring Boot creates a pooled </a:t>
            </a:r>
            <a:r>
              <a:rPr lang="en-US" b="1">
                <a:latin typeface="Courier New" pitchFamily="18"/>
              </a:rPr>
              <a:t>DataSource</a:t>
            </a:r>
            <a:r>
              <a:rPr lang="en-US">
                <a:latin typeface="" pitchFamily="16"/>
              </a:rPr>
              <a:t> by default</a:t>
            </a:r>
          </a:p>
          <a:p>
            <a:pPr lvl="1"/>
            <a:r>
              <a:rPr lang="en-US">
                <a:latin typeface="" pitchFamily="16"/>
              </a:rPr>
              <a:t>If a known pool dependency is available</a:t>
            </a:r>
          </a:p>
          <a:p>
            <a:pPr lvl="2"/>
            <a:r>
              <a:rPr lang="en-US" i="1">
                <a:latin typeface="" pitchFamily="16"/>
              </a:rPr>
              <a:t>spring-boot-starter-jdbc</a:t>
            </a:r>
            <a:r>
              <a:rPr lang="en-US">
                <a:latin typeface="" pitchFamily="16"/>
              </a:rPr>
              <a:t> or </a:t>
            </a:r>
            <a:r>
              <a:rPr lang="en-US" i="1">
                <a:latin typeface="" pitchFamily="16"/>
              </a:rPr>
              <a:t>spring-boot-starter-jpa</a:t>
            </a:r>
            <a:r>
              <a:rPr lang="en-US">
                <a:latin typeface="" pitchFamily="16"/>
              </a:rPr>
              <a:t> starters pull in </a:t>
            </a:r>
            <a:r>
              <a:rPr lang="en-US" i="1">
                <a:latin typeface="" pitchFamily="16"/>
              </a:rPr>
              <a:t>tomcat-jdbc</a:t>
            </a:r>
            <a:r>
              <a:rPr lang="en-US">
                <a:latin typeface="" pitchFamily="16"/>
              </a:rPr>
              <a:t> connection pool by default</a:t>
            </a:r>
          </a:p>
          <a:p>
            <a:pPr lvl="1"/>
            <a:r>
              <a:rPr lang="en-US" i="1">
                <a:latin typeface="" pitchFamily="16"/>
              </a:rPr>
              <a:t>Choices:</a:t>
            </a:r>
            <a:r>
              <a:rPr lang="en-US">
                <a:latin typeface="" pitchFamily="16"/>
              </a:rPr>
              <a:t> Tomcat, HikariCP, Commons DBCP 1 &amp; 2</a:t>
            </a:r>
          </a:p>
          <a:p>
            <a:pPr lvl="2"/>
            <a:r>
              <a:rPr lang="en-US">
                <a:latin typeface="" pitchFamily="16"/>
              </a:rPr>
              <a:t>Simply use relevant dependency</a:t>
            </a:r>
          </a:p>
        </p:txBody>
      </p:sp>
      <p:sp>
        <p:nvSpPr>
          <p:cNvPr id="4" name="Straight Connector 3"/>
          <p:cNvSpPr/>
          <p:nvPr/>
        </p:nvSpPr>
        <p:spPr>
          <a:xfrm>
            <a:off x="5708160" y="5126759"/>
            <a:ext cx="1280160" cy="0"/>
          </a:xfrm>
          <a:prstGeom prst="line">
            <a:avLst/>
          </a:prstGeom>
          <a:noFill/>
          <a:ln w="0">
            <a:solidFill>
              <a:srgbClr val="00000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Straight Connector 4"/>
          <p:cNvSpPr/>
          <p:nvPr/>
        </p:nvSpPr>
        <p:spPr>
          <a:xfrm>
            <a:off x="5708160" y="5054759"/>
            <a:ext cx="1280160" cy="0"/>
          </a:xfrm>
          <a:prstGeom prst="line">
            <a:avLst/>
          </a:prstGeom>
          <a:noFill/>
          <a:ln w="0">
            <a:solidFill>
              <a:srgbClr val="00000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Straight Connector 5"/>
          <p:cNvSpPr/>
          <p:nvPr/>
        </p:nvSpPr>
        <p:spPr>
          <a:xfrm>
            <a:off x="5708160" y="5199120"/>
            <a:ext cx="1280160" cy="0"/>
          </a:xfrm>
          <a:prstGeom prst="line">
            <a:avLst/>
          </a:prstGeom>
          <a:noFill/>
          <a:ln w="0">
            <a:solidFill>
              <a:srgbClr val="00000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Straight Connector 6"/>
          <p:cNvSpPr/>
          <p:nvPr/>
        </p:nvSpPr>
        <p:spPr>
          <a:xfrm>
            <a:off x="5708160" y="5270400"/>
            <a:ext cx="1280160" cy="0"/>
          </a:xfrm>
          <a:prstGeom prst="line">
            <a:avLst/>
          </a:prstGeom>
          <a:noFill/>
          <a:ln w="0">
            <a:solidFill>
              <a:srgbClr val="00000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8" name="Straight Connector 7"/>
          <p:cNvSpPr/>
          <p:nvPr/>
        </p:nvSpPr>
        <p:spPr>
          <a:xfrm>
            <a:off x="5708160" y="4982400"/>
            <a:ext cx="1280160" cy="0"/>
          </a:xfrm>
          <a:prstGeom prst="line">
            <a:avLst/>
          </a:prstGeom>
          <a:noFill/>
          <a:ln w="0">
            <a:solidFill>
              <a:srgbClr val="00000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9" name="Freeform 8"/>
          <p:cNvSpPr/>
          <p:nvPr/>
        </p:nvSpPr>
        <p:spPr>
          <a:xfrm>
            <a:off x="6969240" y="4486320"/>
            <a:ext cx="1188719" cy="1280159"/>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99CCFF"/>
          </a:solidFill>
          <a:ln w="0">
            <a:solidFill>
              <a:srgbClr val="808080"/>
            </a:solidFill>
            <a:prstDash val="solid"/>
          </a:ln>
        </p:spPr>
        <p:txBody>
          <a:bodyPr vert="horz" wrap="squar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3200" b="0" i="0" u="none" strike="noStrike" baseline="0">
                <a:ln>
                  <a:noFill/>
                </a:ln>
                <a:solidFill>
                  <a:srgbClr val="FFFFFF"/>
                </a:solidFill>
                <a:latin typeface="Arial" pitchFamily="18"/>
                <a:ea typeface="ＭＳ Ｐゴシック" pitchFamily="2"/>
                <a:cs typeface="ＭＳ Ｐゴシック" pitchFamily="2"/>
              </a:rPr>
              <a:t>DB</a:t>
            </a:r>
          </a:p>
        </p:txBody>
      </p:sp>
      <p:sp>
        <p:nvSpPr>
          <p:cNvPr id="10" name="Rectangle 9"/>
          <p:cNvSpPr/>
          <p:nvPr/>
        </p:nvSpPr>
        <p:spPr>
          <a:xfrm>
            <a:off x="4610880" y="4897800"/>
            <a:ext cx="1097280" cy="457200"/>
          </a:xfrm>
          <a:prstGeom prst="rect">
            <a:avLst/>
          </a:prstGeom>
          <a:solidFill>
            <a:srgbClr val="CCFF99"/>
          </a:solidFill>
          <a:ln w="0">
            <a:solidFill>
              <a:srgbClr val="808080"/>
            </a:solidFill>
            <a:prstDash val="solid"/>
          </a:ln>
        </p:spPr>
        <p:txBody>
          <a:bodyPr vert="horz" wrap="squar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Pool</a:t>
            </a:r>
          </a:p>
        </p:txBody>
      </p:sp>
      <p:sp>
        <p:nvSpPr>
          <p:cNvPr id="11" name="Freeform 10"/>
          <p:cNvSpPr/>
          <p:nvPr/>
        </p:nvSpPr>
        <p:spPr>
          <a:xfrm>
            <a:off x="365760" y="4663440"/>
            <a:ext cx="3108959" cy="109728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1" i="0" u="none" strike="noStrike" baseline="0">
                <a:ln>
                  <a:noFill/>
                </a:ln>
                <a:solidFill>
                  <a:srgbClr val="4D4D4D"/>
                </a:solidFill>
                <a:latin typeface="Arial" pitchFamily="18"/>
                <a:ea typeface="ＭＳ Ｐゴシック" pitchFamily="2"/>
                <a:cs typeface="ＭＳ Ｐゴシック" pitchFamily="2"/>
              </a:rPr>
              <a:t>Default pool:</a:t>
            </a:r>
          </a:p>
          <a:p>
            <a:pPr marL="0" marR="0" lvl="0" indent="0" algn="l" rtl="0" hangingPunct="1">
              <a:lnSpc>
                <a:spcPct val="100000"/>
              </a:lnSpc>
              <a:spcBef>
                <a:spcPts val="0"/>
              </a:spcBef>
              <a:spcAft>
                <a:spcPts val="0"/>
              </a:spcAft>
              <a:buSzPct val="45000"/>
              <a:buFont typeface="StarSymbol"/>
              <a:buChar char="●"/>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Spring Boot 1.x: Tomcat</a:t>
            </a:r>
          </a:p>
          <a:p>
            <a:pPr marL="0" marR="0" lvl="0" indent="0" algn="l" rtl="0" hangingPunct="1">
              <a:lnSpc>
                <a:spcPct val="100000"/>
              </a:lnSpc>
              <a:spcBef>
                <a:spcPts val="0"/>
              </a:spcBef>
              <a:spcAft>
                <a:spcPts val="0"/>
              </a:spcAft>
              <a:buSzPct val="45000"/>
              <a:buFont typeface="StarSymbol"/>
              <a:buChar char="●"/>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Spring Boot 2.x: Hikari</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i="1"/>
              <a:t>Example: </a:t>
            </a:r>
            <a:r>
              <a:rPr lang="en-US"/>
              <a:t>Web Container Configuration</a:t>
            </a:r>
          </a:p>
        </p:txBody>
      </p:sp>
      <p:sp>
        <p:nvSpPr>
          <p:cNvPr id="3" name="Text Placeholder 2"/>
          <p:cNvSpPr txBox="1">
            <a:spLocks noGrp="1"/>
          </p:cNvSpPr>
          <p:nvPr>
            <p:ph type="body" idx="4294967295"/>
          </p:nvPr>
        </p:nvSpPr>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Many settings accessible from the configuration file</a:t>
            </a:r>
          </a:p>
          <a:p>
            <a:pPr lvl="0">
              <a:buNone/>
            </a:pPr>
            <a:endParaRPr lang="en-US">
              <a:latin typeface="" pitchFamily="16"/>
            </a:endParaRPr>
          </a:p>
          <a:p>
            <a:pPr lvl="0">
              <a:buNone/>
            </a:pPr>
            <a:endParaRPr lang="en-US">
              <a:latin typeface="" pitchFamily="16"/>
            </a:endParaRPr>
          </a:p>
          <a:p>
            <a:pPr lvl="0">
              <a:buNone/>
            </a:pPr>
            <a:endParaRPr lang="en-US">
              <a:latin typeface="" pitchFamily="16"/>
            </a:endParaRPr>
          </a:p>
          <a:p>
            <a:pPr lvl="0">
              <a:buNone/>
            </a:pPr>
            <a:endParaRPr lang="en-US">
              <a:latin typeface="" pitchFamily="16"/>
            </a:endParaRPr>
          </a:p>
          <a:p>
            <a:pPr lvl="0"/>
            <a:r>
              <a:rPr lang="en-US">
                <a:latin typeface="" pitchFamily="16"/>
              </a:rPr>
              <a:t>Also available</a:t>
            </a:r>
          </a:p>
          <a:p>
            <a:pPr lvl="1"/>
            <a:r>
              <a:rPr lang="en-US">
                <a:latin typeface="" pitchFamily="16"/>
              </a:rPr>
              <a:t>SSL (keystore, truststore for client authentication)</a:t>
            </a:r>
          </a:p>
          <a:p>
            <a:pPr lvl="1"/>
            <a:r>
              <a:rPr lang="en-US">
                <a:latin typeface="" pitchFamily="16"/>
              </a:rPr>
              <a:t>Tomcat specifics (access log, compression, etc)</a:t>
            </a:r>
          </a:p>
          <a:p>
            <a:pPr lvl="0"/>
            <a:endParaRPr lang="en-US">
              <a:latin typeface="" pitchFamily="16"/>
            </a:endParaRPr>
          </a:p>
        </p:txBody>
      </p:sp>
      <p:sp>
        <p:nvSpPr>
          <p:cNvPr id="4" name="Rectangle 3"/>
          <p:cNvSpPr/>
          <p:nvPr/>
        </p:nvSpPr>
        <p:spPr>
          <a:xfrm>
            <a:off x="727919" y="2147760"/>
            <a:ext cx="7501680" cy="1371599"/>
          </a:xfrm>
          <a:prstGeom prst="rect">
            <a:avLst/>
          </a:prstGeom>
          <a:solidFill>
            <a:srgbClr val="FFFFCC"/>
          </a:solidFill>
          <a:ln w="0">
            <a:solidFill>
              <a:srgbClr val="80808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4D4D4D"/>
                </a:solidFill>
                <a:latin typeface="Courier New" pitchFamily="49"/>
                <a:ea typeface="Monaco" pitchFamily="49"/>
                <a:cs typeface="Monaco" pitchFamily="49"/>
              </a:rPr>
              <a:t>server.port=9000</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4D4D4D"/>
                </a:solidFill>
                <a:latin typeface="Courier New" pitchFamily="49"/>
                <a:ea typeface="Monaco" pitchFamily="49"/>
                <a:cs typeface="Monaco" pitchFamily="49"/>
              </a:rPr>
              <a:t>server.address=192.168.1.20</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4D4D4D"/>
                </a:solidFill>
                <a:latin typeface="Courier New" pitchFamily="49"/>
                <a:ea typeface="Monaco" pitchFamily="49"/>
                <a:cs typeface="Monaco" pitchFamily="49"/>
              </a:rPr>
              <a:t>server.session-timeout=1800</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4D4D4D"/>
                </a:solidFill>
                <a:latin typeface="Courier New" pitchFamily="49"/>
                <a:ea typeface="Monaco" pitchFamily="49"/>
                <a:cs typeface="Monaco" pitchFamily="49"/>
              </a:rPr>
              <a:t>server.context-path=/rewards</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4D4D4D"/>
                </a:solidFill>
                <a:latin typeface="Courier New" pitchFamily="49"/>
                <a:ea typeface="Monaco" pitchFamily="49"/>
                <a:cs typeface="Monaco" pitchFamily="49"/>
              </a:rPr>
              <a:t>server.servlet-path=/admin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Understanding Auto-Configuration</a:t>
            </a:r>
          </a:p>
          <a:p>
            <a:pPr lvl="0"/>
            <a:r>
              <a:rPr lang="en-US">
                <a:latin typeface="" pitchFamily="16"/>
              </a:rPr>
              <a:t>Customizing Spring Boot</a:t>
            </a:r>
          </a:p>
          <a:p>
            <a:pPr lvl="0"/>
            <a:r>
              <a:rPr lang="en-US" b="1">
                <a:latin typeface="" pitchFamily="16"/>
              </a:rPr>
              <a:t>More on Properties</a:t>
            </a:r>
          </a:p>
          <a:p>
            <a:pPr lvl="0"/>
            <a:r>
              <a:rPr lang="en-US">
                <a:latin typeface="" pitchFamily="16"/>
              </a:rPr>
              <a:t>Fine-tuning Logging</a:t>
            </a:r>
          </a:p>
          <a:p>
            <a:pPr lvl="0"/>
            <a:r>
              <a:rPr lang="en-US">
                <a:latin typeface="" pitchFamily="16"/>
              </a:rPr>
              <a:t>Using YAML for Configuration</a:t>
            </a:r>
          </a:p>
          <a:p>
            <a:pPr lvl="0"/>
            <a:r>
              <a:rPr lang="en-US">
                <a:latin typeface="" pitchFamily="16"/>
              </a:rPr>
              <a:t>More on Testing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Overriding Properties</a:t>
            </a:r>
          </a:p>
        </p:txBody>
      </p:sp>
      <p:sp>
        <p:nvSpPr>
          <p:cNvPr id="3" name="Text Placeholder 2"/>
          <p:cNvSpPr txBox="1">
            <a:spLocks noGrp="1"/>
          </p:cNvSpPr>
          <p:nvPr>
            <p:ph type="body" idx="4294967295"/>
          </p:nvPr>
        </p:nvSpPr>
        <p:spPr>
          <a:xfrm>
            <a:off x="457200" y="1600200"/>
            <a:ext cx="8229600" cy="425160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Order of evaluation of the properties (non-exhaustive)</a:t>
            </a:r>
          </a:p>
          <a:p>
            <a:pPr lvl="1"/>
            <a:r>
              <a:rPr lang="en-US">
                <a:latin typeface="" pitchFamily="16"/>
              </a:rPr>
              <a:t>Command line arguments</a:t>
            </a:r>
          </a:p>
          <a:p>
            <a:pPr lvl="1"/>
            <a:r>
              <a:rPr lang="en-US">
                <a:latin typeface="" pitchFamily="16"/>
              </a:rPr>
              <a:t>Java system properties</a:t>
            </a:r>
          </a:p>
          <a:p>
            <a:pPr lvl="1"/>
            <a:r>
              <a:rPr lang="en-US">
                <a:latin typeface="" pitchFamily="16"/>
              </a:rPr>
              <a:t>OS environment variables</a:t>
            </a:r>
          </a:p>
          <a:p>
            <a:pPr lvl="1"/>
            <a:r>
              <a:rPr lang="en-US">
                <a:latin typeface="" pitchFamily="16"/>
              </a:rPr>
              <a:t>Property file(s) – including </a:t>
            </a:r>
            <a:r>
              <a:rPr lang="en-US" b="1">
                <a:latin typeface="Courier New" pitchFamily="50"/>
              </a:rPr>
              <a:t>application.properties</a:t>
            </a:r>
          </a:p>
          <a:p>
            <a:pPr lvl="0"/>
            <a:r>
              <a:rPr lang="en-US">
                <a:latin typeface="" pitchFamily="16"/>
              </a:rPr>
              <a:t>Can access any of them using </a:t>
            </a:r>
            <a:r>
              <a:rPr lang="en-US" b="1">
                <a:latin typeface="Courier New" pitchFamily="50"/>
              </a:rPr>
              <a:t>@Value</a:t>
            </a:r>
            <a:r>
              <a:rPr lang="en-US">
                <a:latin typeface="" pitchFamily="16"/>
              </a:rPr>
              <a:t> in the usual way</a:t>
            </a:r>
          </a:p>
          <a:p>
            <a:pPr lvl="0"/>
            <a:r>
              <a:rPr lang="en-US" i="1">
                <a:latin typeface="" pitchFamily="16"/>
              </a:rPr>
              <a:t>Recommendation:</a:t>
            </a:r>
          </a:p>
          <a:p>
            <a:pPr lvl="1"/>
            <a:r>
              <a:rPr lang="en-US">
                <a:latin typeface="" pitchFamily="16"/>
              </a:rPr>
              <a:t>Use Property files to define defaults</a:t>
            </a:r>
          </a:p>
          <a:p>
            <a:pPr lvl="1"/>
            <a:r>
              <a:rPr lang="en-US">
                <a:latin typeface="" pitchFamily="16"/>
              </a:rPr>
              <a:t>Override </a:t>
            </a:r>
            <a:r>
              <a:rPr lang="en-US" i="1">
                <a:latin typeface="" pitchFamily="16"/>
              </a:rPr>
              <a:t>externally</a:t>
            </a:r>
            <a:r>
              <a:rPr lang="en-US">
                <a:latin typeface="" pitchFamily="16"/>
              </a:rPr>
              <a:t> using one of the other 3 options</a:t>
            </a:r>
          </a:p>
          <a:p>
            <a:pPr lvl="0"/>
            <a:endParaRPr lang="en-US">
              <a:latin typeface="Arial" pitchFamily="34"/>
            </a:endParaRPr>
          </a:p>
        </p:txBody>
      </p:sp>
      <p:sp>
        <p:nvSpPr>
          <p:cNvPr id="4" name="Freeform 3"/>
          <p:cNvSpPr/>
          <p:nvPr/>
        </p:nvSpPr>
        <p:spPr>
          <a:xfrm>
            <a:off x="6400799" y="274320"/>
            <a:ext cx="2194560" cy="8229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99"/>
          </a:solidFill>
          <a:ln w="0">
            <a:solidFill>
              <a:srgbClr val="808080"/>
            </a:solidFill>
            <a:prstDash val="solid"/>
          </a:ln>
        </p:spPr>
        <p:txBody>
          <a:bodyPr vert="horz" wrap="squar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Applies to Spring </a:t>
            </a:r>
            <a:r>
              <a:rPr lang="en-US" sz="1800" b="0" i="1" u="none" strike="noStrike" baseline="0">
                <a:ln>
                  <a:noFill/>
                </a:ln>
                <a:solidFill>
                  <a:srgbClr val="4D4D4D"/>
                </a:solidFill>
                <a:latin typeface="Arial" pitchFamily="18"/>
                <a:ea typeface="ＭＳ Ｐゴシック" pitchFamily="2"/>
                <a:cs typeface="ＭＳ Ｐゴシック" pitchFamily="2"/>
              </a:rPr>
              <a:t>or</a:t>
            </a:r>
            <a:r>
              <a:rPr lang="en-US" sz="1800" b="0" i="0" u="none" strike="noStrike" baseline="0">
                <a:ln>
                  <a:noFill/>
                </a:ln>
                <a:solidFill>
                  <a:srgbClr val="4D4D4D"/>
                </a:solidFill>
                <a:latin typeface="Arial" pitchFamily="18"/>
                <a:ea typeface="ＭＳ Ｐゴシック" pitchFamily="2"/>
                <a:cs typeface="ＭＳ Ｐゴシック" pitchFamily="2"/>
              </a:rPr>
              <a:t> Spring Boot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Relaxed Property Binding</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No need for exact match between desired properties and names</a:t>
            </a:r>
          </a:p>
          <a:p>
            <a:pPr lvl="0"/>
            <a:r>
              <a:rPr lang="en-US">
                <a:latin typeface="" pitchFamily="16"/>
              </a:rPr>
              <a:t>Intuitive mapping between Java-style properties and environment variables</a:t>
            </a:r>
          </a:p>
          <a:p>
            <a:pPr lvl="1"/>
            <a:r>
              <a:rPr lang="en-US" b="1">
                <a:latin typeface="Courier New" pitchFamily="49"/>
              </a:rPr>
              <a:t>path</a:t>
            </a:r>
            <a:r>
              <a:rPr lang="en-US">
                <a:latin typeface="" pitchFamily="16"/>
              </a:rPr>
              <a:t> equivalent to </a:t>
            </a:r>
            <a:r>
              <a:rPr lang="en-US" b="1">
                <a:latin typeface="Courier New" pitchFamily="49"/>
              </a:rPr>
              <a:t>PATH</a:t>
            </a:r>
          </a:p>
          <a:p>
            <a:pPr lvl="1"/>
            <a:r>
              <a:rPr lang="en-US" b="1">
                <a:latin typeface="Courier New" pitchFamily="49"/>
              </a:rPr>
              <a:t>java.home</a:t>
            </a:r>
            <a:r>
              <a:rPr lang="en-US">
                <a:latin typeface="" pitchFamily="16"/>
              </a:rPr>
              <a:t> equivalent to </a:t>
            </a:r>
            <a:r>
              <a:rPr lang="en-US" b="1">
                <a:latin typeface="Courier New" pitchFamily="49"/>
              </a:rPr>
              <a:t>JAVA_HOME</a:t>
            </a:r>
          </a:p>
          <a:p>
            <a:pPr lvl="1"/>
            <a:r>
              <a:rPr lang="en-US">
                <a:latin typeface="Arial" pitchFamily="34"/>
              </a:rPr>
              <a:t>Easy overriding of</a:t>
            </a:r>
            <a:br>
              <a:rPr lang="en-US">
                <a:latin typeface="Arial" pitchFamily="34"/>
              </a:rPr>
            </a:br>
            <a:r>
              <a:rPr lang="en-US">
                <a:latin typeface="Arial" pitchFamily="34"/>
              </a:rPr>
              <a:t>property without</a:t>
            </a:r>
            <a:br>
              <a:rPr lang="en-US">
                <a:latin typeface="Arial" pitchFamily="34"/>
              </a:rPr>
            </a:br>
            <a:r>
              <a:rPr lang="en-US">
                <a:latin typeface="Arial" pitchFamily="34"/>
              </a:rPr>
              <a:t>changing the name!</a:t>
            </a:r>
          </a:p>
        </p:txBody>
      </p:sp>
      <p:sp>
        <p:nvSpPr>
          <p:cNvPr id="4" name="Rectangle 3"/>
          <p:cNvSpPr/>
          <p:nvPr/>
        </p:nvSpPr>
        <p:spPr>
          <a:xfrm>
            <a:off x="4954320" y="4150800"/>
            <a:ext cx="3748680" cy="2011680"/>
          </a:xfrm>
          <a:prstGeom prst="rect">
            <a:avLst/>
          </a:prstGeom>
          <a:solidFill>
            <a:srgbClr val="FFFFCC"/>
          </a:solidFill>
          <a:ln w="0">
            <a:solidFill>
              <a:srgbClr val="80808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646464"/>
                </a:solidFill>
                <a:latin typeface="Arial" pitchFamily="34"/>
                <a:ea typeface="Monaco" pitchFamily="49"/>
                <a:cs typeface="Monaco" pitchFamily="49"/>
              </a:rPr>
              <a:t> @Configuration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7F0055"/>
                </a:solidFill>
                <a:latin typeface="Arial" pitchFamily="34"/>
                <a:ea typeface="Monaco" pitchFamily="49"/>
                <a:cs typeface="Monaco" pitchFamily="49"/>
              </a:rPr>
              <a:t> class</a:t>
            </a:r>
            <a:r>
              <a:rPr lang="en-US" sz="1800" b="0" i="0" u="none" strike="noStrike" baseline="0">
                <a:ln>
                  <a:noFill/>
                </a:ln>
                <a:solidFill>
                  <a:srgbClr val="000000"/>
                </a:solidFill>
                <a:latin typeface="Arial" pitchFamily="34"/>
                <a:ea typeface="Monaco" pitchFamily="49"/>
                <a:cs typeface="Monaco" pitchFamily="49"/>
              </a:rPr>
              <a:t> AppConfig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600" b="0" i="0" u="none" strike="noStrike" baseline="0">
              <a:ln>
                <a:noFill/>
              </a:ln>
              <a:solidFill>
                <a:srgbClr val="000000"/>
              </a:solidFill>
              <a:latin typeface="Arial" pitchFamily="34"/>
              <a:ea typeface="Monaco" pitchFamily="49"/>
              <a:cs typeface="Monaco" pitchFamily="49"/>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000000"/>
                </a:solidFill>
                <a:latin typeface="Arial" pitchFamily="34"/>
                <a:ea typeface="Monaco" pitchFamily="49"/>
                <a:cs typeface="Monaco" pitchFamily="49"/>
              </a:rPr>
              <a:t>    </a:t>
            </a:r>
            <a:r>
              <a:rPr lang="en-US" sz="1800" b="0" i="0" u="none" strike="noStrike" baseline="0">
                <a:ln>
                  <a:noFill/>
                </a:ln>
                <a:solidFill>
                  <a:srgbClr val="646464"/>
                </a:solidFill>
                <a:latin typeface="Arial" pitchFamily="34"/>
                <a:ea typeface="Monaco" pitchFamily="49"/>
                <a:cs typeface="Monaco" pitchFamily="49"/>
              </a:rPr>
              <a:t>@Value</a:t>
            </a:r>
            <a:r>
              <a:rPr lang="en-US" sz="1800" b="0" i="0" u="none" strike="noStrike" baseline="0">
                <a:ln>
                  <a:noFill/>
                </a:ln>
                <a:solidFill>
                  <a:srgbClr val="000000"/>
                </a:solidFill>
                <a:latin typeface="Arial" pitchFamily="34"/>
                <a:ea typeface="Monaco" pitchFamily="49"/>
                <a:cs typeface="Monaco" pitchFamily="49"/>
              </a:rPr>
              <a:t>(</a:t>
            </a:r>
            <a:r>
              <a:rPr lang="en-US" sz="1800" b="0" i="0" u="none" strike="noStrike" baseline="0">
                <a:ln>
                  <a:noFill/>
                </a:ln>
                <a:solidFill>
                  <a:srgbClr val="2A00FF"/>
                </a:solidFill>
                <a:latin typeface="Arial" pitchFamily="34"/>
                <a:ea typeface="Monaco" pitchFamily="49"/>
                <a:cs typeface="Monaco" pitchFamily="49"/>
              </a:rPr>
              <a:t>"${java.home}"</a:t>
            </a:r>
            <a:r>
              <a:rPr lang="en-US" sz="1800" b="0" i="0" u="none" strike="noStrike" baseline="0">
                <a:ln>
                  <a:noFill/>
                </a:ln>
                <a:solidFill>
                  <a:srgbClr val="000000"/>
                </a:solidFill>
                <a:latin typeface="Arial" pitchFamily="34"/>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000000"/>
                </a:solidFill>
                <a:latin typeface="Arial" pitchFamily="34"/>
                <a:ea typeface="Monaco" pitchFamily="49"/>
                <a:cs typeface="Monaco" pitchFamily="49"/>
              </a:rPr>
              <a:t>    String </a:t>
            </a:r>
            <a:r>
              <a:rPr lang="en-US" sz="1800" b="0" i="0" u="none" strike="noStrike" baseline="0">
                <a:ln>
                  <a:noFill/>
                </a:ln>
                <a:solidFill>
                  <a:srgbClr val="0000C0"/>
                </a:solidFill>
                <a:latin typeface="Arial" pitchFamily="34"/>
                <a:ea typeface="Monaco" pitchFamily="49"/>
                <a:cs typeface="Monaco" pitchFamily="49"/>
              </a:rPr>
              <a:t>javaInstallDir</a:t>
            </a:r>
            <a:r>
              <a:rPr lang="en-US" sz="1800" b="0" i="0" u="none" strike="noStrike" baseline="0">
                <a:ln>
                  <a:noFill/>
                </a:ln>
                <a:solidFill>
                  <a:srgbClr val="000000"/>
                </a:solidFill>
                <a:latin typeface="Arial" pitchFamily="34"/>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000000"/>
                </a:solidFill>
                <a:latin typeface="Arial" pitchFamily="34"/>
                <a:ea typeface="Monaco" pitchFamily="49"/>
                <a:cs typeface="Monaco"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000000"/>
                </a:solidFill>
                <a:latin typeface="Arial" pitchFamily="34"/>
                <a:ea typeface="Monaco" pitchFamily="49"/>
                <a:cs typeface="Monaco" pitchFamily="49"/>
              </a:rP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name="page2">
    <p:spTree>
      <p:nvGrpSpPr>
        <p:cNvPr id="1" name=""/>
        <p:cNvGrpSpPr/>
        <p:nvPr/>
      </p:nvGrpSpPr>
      <p:grpSpPr>
        <a:xfrm>
          <a:off x="0" y="0"/>
          <a:ext cx="0" cy="0"/>
          <a:chOff x="0" y="0"/>
          <a:chExt cx="0" cy="0"/>
        </a:xfrm>
      </p:grpSpPr>
      <p:pic>
        <p:nvPicPr>
          <p:cNvPr id="2" name=""/>
          <p:cNvPicPr>
            <a:picLocks noChangeAspect="1"/>
          </p:cNvPicPr>
          <p:nvPr/>
        </p:nvPicPr>
        <p:blipFill>
          <a:blip r:embed="rId3">
            <a:lum/>
            <a:alphaModFix/>
          </a:blip>
          <a:srcRect/>
          <a:stretch>
            <a:fillRect/>
          </a:stretch>
        </p:blipFill>
        <p:spPr>
          <a:xfrm>
            <a:off x="5943600" y="3931920"/>
            <a:ext cx="2761200" cy="2110680"/>
          </a:xfrm>
          <a:prstGeom prst="rect">
            <a:avLst/>
          </a:prstGeom>
          <a:noFill/>
          <a:ln>
            <a:noFill/>
          </a:ln>
        </p:spPr>
      </p:pic>
      <p:sp>
        <p:nvSpPr>
          <p:cNvPr id="3" name="Title 2"/>
          <p:cNvSpPr txBox="1">
            <a:spLocks noGrp="1"/>
          </p:cNvSpPr>
          <p:nvPr>
            <p:ph type="title" idx="4294967295"/>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Objectives</a:t>
            </a:r>
          </a:p>
        </p:txBody>
      </p:sp>
      <p:sp>
        <p:nvSpPr>
          <p:cNvPr id="4" name="Text Placeholder 3"/>
          <p:cNvSpPr txBox="1">
            <a:spLocks noGrp="1"/>
          </p:cNvSpPr>
          <p:nvPr>
            <p:ph type="body" idx="4294967295"/>
          </p:nvPr>
        </p:nvSpPr>
        <p:spPr>
          <a:xfrm>
            <a:off x="457200" y="1600200"/>
            <a:ext cx="8229600" cy="292644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After completing this lesson, you should be able to:</a:t>
            </a:r>
          </a:p>
          <a:p>
            <a:pPr lvl="1"/>
            <a:r>
              <a:rPr lang="en-US">
                <a:latin typeface="" pitchFamily="16"/>
              </a:rPr>
              <a:t>Explain how Auto-Configuration drives Spring Boot</a:t>
            </a:r>
          </a:p>
          <a:p>
            <a:pPr lvl="1"/>
            <a:r>
              <a:rPr lang="en-US">
                <a:latin typeface="" pitchFamily="16"/>
              </a:rPr>
              <a:t>Use various Techniques to Customize Spring Boot</a:t>
            </a:r>
          </a:p>
          <a:p>
            <a:pPr lvl="1"/>
            <a:r>
              <a:rPr lang="en-US">
                <a:latin typeface="" pitchFamily="16"/>
              </a:rPr>
              <a:t>Implement Configuration Properties</a:t>
            </a:r>
          </a:p>
          <a:p>
            <a:pPr lvl="1"/>
            <a:r>
              <a:rPr lang="en-US">
                <a:latin typeface="" pitchFamily="16"/>
              </a:rPr>
              <a:t>Fine-tune Logging</a:t>
            </a:r>
          </a:p>
          <a:p>
            <a:pPr lvl="1"/>
            <a:r>
              <a:rPr lang="en-US">
                <a:latin typeface="" pitchFamily="16"/>
              </a:rPr>
              <a:t>Use YAML for Configuration</a:t>
            </a:r>
          </a:p>
          <a:p>
            <a:pPr lvl="1"/>
            <a:r>
              <a:rPr lang="en-US">
                <a:latin typeface="" pitchFamily="16"/>
              </a:rPr>
              <a:t>Test Spring Boot applications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The Problem with Property Placeholders</a:t>
            </a:r>
          </a:p>
        </p:txBody>
      </p:sp>
      <p:sp>
        <p:nvSpPr>
          <p:cNvPr id="3" name="Text Placeholder 2"/>
          <p:cNvSpPr txBox="1">
            <a:spLocks noGrp="1"/>
          </p:cNvSpPr>
          <p:nvPr>
            <p:ph type="body" idx="4294967295"/>
          </p:nvPr>
        </p:nvSpPr>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Using property placeholders is sometimes cumbersome</a:t>
            </a:r>
          </a:p>
          <a:p>
            <a:pPr lvl="1"/>
            <a:r>
              <a:rPr lang="en-US">
                <a:latin typeface="" pitchFamily="16"/>
              </a:rPr>
              <a:t>Many properties, prefix has to be repeated</a:t>
            </a:r>
          </a:p>
        </p:txBody>
      </p:sp>
      <p:sp>
        <p:nvSpPr>
          <p:cNvPr id="4" name="Rectangle 3"/>
          <p:cNvSpPr/>
          <p:nvPr/>
        </p:nvSpPr>
        <p:spPr>
          <a:xfrm>
            <a:off x="721080" y="2720880"/>
            <a:ext cx="7782840" cy="3131279"/>
          </a:xfrm>
          <a:prstGeom prst="rect">
            <a:avLst/>
          </a:prstGeom>
          <a:solidFill>
            <a:srgbClr val="FFFFCC"/>
          </a:solidFill>
          <a:ln w="0">
            <a:solidFill>
              <a:srgbClr val="808080"/>
            </a:solidFill>
            <a:prstDash val="solid"/>
          </a:ln>
        </p:spPr>
        <p:txBody>
          <a:bodyPr vert="horz" wrap="square" lIns="234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808080"/>
                </a:solidFill>
                <a:latin typeface="Arial" pitchFamily="34"/>
                <a:ea typeface="Monaco" pitchFamily="49"/>
                <a:cs typeface="Monaco" pitchFamily="49"/>
              </a:rPr>
              <a:t>@Configuration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7F0055"/>
                </a:solidFill>
                <a:latin typeface="Arial" pitchFamily="34"/>
                <a:ea typeface="Monospace" pitchFamily="1"/>
                <a:cs typeface="Monospace" pitchFamily="1"/>
              </a:rPr>
              <a:t>public</a:t>
            </a:r>
            <a:r>
              <a:rPr lang="en-US" sz="1800" b="0" i="0" u="none" strike="noStrike" kern="0" spc="0" baseline="0">
                <a:ln>
                  <a:noFill/>
                </a:ln>
                <a:solidFill>
                  <a:srgbClr val="000000"/>
                </a:solidFill>
                <a:latin typeface="Arial" pitchFamily="34"/>
                <a:ea typeface="Monospace" pitchFamily="1"/>
                <a:cs typeface="Monospace" pitchFamily="1"/>
              </a:rPr>
              <a:t> </a:t>
            </a:r>
            <a:r>
              <a:rPr lang="en-US" sz="1800" b="0" i="0" u="none" strike="noStrike" kern="0" spc="0" baseline="0">
                <a:ln>
                  <a:noFill/>
                </a:ln>
                <a:solidFill>
                  <a:srgbClr val="7F0055"/>
                </a:solidFill>
                <a:latin typeface="Arial" pitchFamily="34"/>
                <a:ea typeface="Monospace" pitchFamily="1"/>
                <a:cs typeface="Monospace" pitchFamily="1"/>
              </a:rPr>
              <a:t>class</a:t>
            </a:r>
            <a:r>
              <a:rPr lang="en-US" sz="1800" b="0" i="0" u="none" strike="noStrike" kern="0" spc="0" baseline="0">
                <a:ln>
                  <a:noFill/>
                </a:ln>
                <a:solidFill>
                  <a:srgbClr val="000000"/>
                </a:solidFill>
                <a:latin typeface="Arial" pitchFamily="34"/>
                <a:ea typeface="Monospace" pitchFamily="1"/>
                <a:cs typeface="Monospace" pitchFamily="1"/>
              </a:rPr>
              <a:t> RewardsClientConfiguration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kern="0" spc="0" baseline="0">
              <a:ln>
                <a:noFill/>
              </a:ln>
              <a:solidFill>
                <a:srgbClr val="808080"/>
              </a:solidFill>
              <a:latin typeface="Arial" pitchFamily="34"/>
              <a:ea typeface="Monaco" pitchFamily="49"/>
              <a:cs typeface="Monaco" pitchFamily="49"/>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646464"/>
                </a:solidFill>
                <a:latin typeface="Arial" pitchFamily="34"/>
                <a:ea typeface="Monospace" pitchFamily="1"/>
                <a:cs typeface="Monospace" pitchFamily="1"/>
              </a:rPr>
              <a:t>    @Value</a:t>
            </a:r>
            <a:r>
              <a:rPr lang="en-US" sz="1800" b="0" i="0" u="none" strike="noStrike" kern="0" spc="0" baseline="0">
                <a:ln>
                  <a:noFill/>
                </a:ln>
                <a:solidFill>
                  <a:srgbClr val="000000"/>
                </a:solidFill>
                <a:latin typeface="Arial" pitchFamily="34"/>
                <a:ea typeface="Monospace" pitchFamily="1"/>
                <a:cs typeface="Monospace" pitchFamily="1"/>
              </a:rPr>
              <a:t>(</a:t>
            </a:r>
            <a:r>
              <a:rPr lang="en-US" sz="1800" b="0" i="0" u="none" strike="noStrike" kern="0" spc="0" baseline="0">
                <a:ln>
                  <a:noFill/>
                </a:ln>
                <a:solidFill>
                  <a:srgbClr val="2A00FF"/>
                </a:solidFill>
                <a:latin typeface="Arial" pitchFamily="34"/>
                <a:ea typeface="Monospace" pitchFamily="1"/>
                <a:cs typeface="Monospace" pitchFamily="1"/>
              </a:rPr>
              <a:t>"${rewards.client.host}"</a:t>
            </a:r>
            <a:r>
              <a:rPr lang="en-US" sz="1800" b="0" i="0" u="none" strike="noStrike" kern="0" spc="0" baseline="0">
                <a:ln>
                  <a:noFill/>
                </a:ln>
                <a:solidFill>
                  <a:srgbClr val="000000"/>
                </a:solidFill>
                <a:latin typeface="Arial" pitchFamily="34"/>
                <a:ea typeface="Monospace" pitchFamily="1"/>
                <a:cs typeface="Monospace" pitchFamily="1"/>
              </a:rPr>
              <a:t>) String </a:t>
            </a:r>
            <a:r>
              <a:rPr lang="en-US" sz="1800" b="0" i="0" u="none" strike="noStrike" kern="0" spc="0" baseline="0">
                <a:ln>
                  <a:noFill/>
                </a:ln>
                <a:solidFill>
                  <a:srgbClr val="0000C0"/>
                </a:solidFill>
                <a:latin typeface="Arial" pitchFamily="34"/>
                <a:ea typeface="Monospace" pitchFamily="1"/>
                <a:cs typeface="Monospace" pitchFamily="1"/>
              </a:rPr>
              <a:t>host</a:t>
            </a:r>
            <a:r>
              <a:rPr lang="en-US" sz="1800" b="0" i="0" u="none" strike="noStrike" kern="0" spc="0" baseline="0">
                <a:ln>
                  <a:noFill/>
                </a:ln>
                <a:solidFill>
                  <a:srgbClr val="000000"/>
                </a:solidFill>
                <a:latin typeface="Arial" pitchFamily="34"/>
                <a:ea typeface="Monospace" pitchFamily="1"/>
                <a:cs typeface="Monospace" pitchFamily="1"/>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646464"/>
                </a:solidFill>
                <a:latin typeface="Arial" pitchFamily="34"/>
                <a:ea typeface="Monospace" pitchFamily="1"/>
                <a:cs typeface="Monospace" pitchFamily="1"/>
              </a:rPr>
              <a:t>    @Value</a:t>
            </a:r>
            <a:r>
              <a:rPr lang="en-US" sz="1800" b="0" i="0" u="none" strike="noStrike" kern="0" spc="0" baseline="0">
                <a:ln>
                  <a:noFill/>
                </a:ln>
                <a:solidFill>
                  <a:srgbClr val="000000"/>
                </a:solidFill>
                <a:latin typeface="Arial" pitchFamily="34"/>
                <a:ea typeface="Monospace" pitchFamily="1"/>
                <a:cs typeface="Monospace" pitchFamily="1"/>
              </a:rPr>
              <a:t>(</a:t>
            </a:r>
            <a:r>
              <a:rPr lang="en-US" sz="1800" b="0" i="0" u="none" strike="noStrike" kern="0" spc="0" baseline="0">
                <a:ln>
                  <a:noFill/>
                </a:ln>
                <a:solidFill>
                  <a:srgbClr val="2A00FF"/>
                </a:solidFill>
                <a:latin typeface="Arial" pitchFamily="34"/>
                <a:ea typeface="Monospace" pitchFamily="1"/>
                <a:cs typeface="Monospace" pitchFamily="1"/>
              </a:rPr>
              <a:t>"${rewards.client.port}"</a:t>
            </a:r>
            <a:r>
              <a:rPr lang="en-US" sz="1800" b="0" i="0" u="none" strike="noStrike" kern="0" spc="0" baseline="0">
                <a:ln>
                  <a:noFill/>
                </a:ln>
                <a:solidFill>
                  <a:srgbClr val="000000"/>
                </a:solidFill>
                <a:latin typeface="Arial" pitchFamily="34"/>
                <a:ea typeface="Monospace" pitchFamily="1"/>
                <a:cs typeface="Monospace" pitchFamily="1"/>
              </a:rPr>
              <a:t>) </a:t>
            </a:r>
            <a:r>
              <a:rPr lang="en-US" sz="1800" b="0" i="0" u="none" strike="noStrike" kern="0" spc="0" baseline="0">
                <a:ln>
                  <a:noFill/>
                </a:ln>
                <a:solidFill>
                  <a:srgbClr val="7F0055"/>
                </a:solidFill>
                <a:latin typeface="Arial" pitchFamily="34"/>
                <a:ea typeface="Monospace" pitchFamily="1"/>
                <a:cs typeface="Monospace" pitchFamily="1"/>
              </a:rPr>
              <a:t>int</a:t>
            </a:r>
            <a:r>
              <a:rPr lang="en-US" sz="1800" b="0" i="0" u="none" strike="noStrike" kern="0" spc="0" baseline="0">
                <a:ln>
                  <a:noFill/>
                </a:ln>
                <a:solidFill>
                  <a:srgbClr val="000000"/>
                </a:solidFill>
                <a:latin typeface="Arial" pitchFamily="34"/>
                <a:ea typeface="Monospace" pitchFamily="1"/>
                <a:cs typeface="Monospace" pitchFamily="1"/>
              </a:rPr>
              <a:t> </a:t>
            </a:r>
            <a:r>
              <a:rPr lang="en-US" sz="1800" b="0" i="0" u="none" strike="noStrike" kern="0" spc="0" baseline="0">
                <a:ln>
                  <a:noFill/>
                </a:ln>
                <a:solidFill>
                  <a:srgbClr val="0000C0"/>
                </a:solidFill>
                <a:latin typeface="Arial" pitchFamily="34"/>
                <a:ea typeface="Monospace" pitchFamily="1"/>
                <a:cs typeface="Monospace" pitchFamily="1"/>
              </a:rPr>
              <a:t>port</a:t>
            </a:r>
            <a:r>
              <a:rPr lang="en-US" sz="1800" b="0" i="0" u="none" strike="noStrike" kern="0" spc="0" baseline="0">
                <a:ln>
                  <a:noFill/>
                </a:ln>
                <a:solidFill>
                  <a:srgbClr val="000000"/>
                </a:solidFill>
                <a:latin typeface="Arial" pitchFamily="34"/>
                <a:ea typeface="Monospace" pitchFamily="1"/>
                <a:cs typeface="Monospace" pitchFamily="1"/>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646464"/>
                </a:solidFill>
                <a:latin typeface="Arial" pitchFamily="34"/>
                <a:ea typeface="Monospace" pitchFamily="1"/>
                <a:cs typeface="Monospace" pitchFamily="1"/>
              </a:rPr>
              <a:t>    @Value</a:t>
            </a:r>
            <a:r>
              <a:rPr lang="en-US" sz="1800" b="0" i="0" u="none" strike="noStrike" kern="0" spc="0" baseline="0">
                <a:ln>
                  <a:noFill/>
                </a:ln>
                <a:solidFill>
                  <a:srgbClr val="000000"/>
                </a:solidFill>
                <a:latin typeface="Arial" pitchFamily="34"/>
                <a:ea typeface="Monospace" pitchFamily="1"/>
                <a:cs typeface="Monospace" pitchFamily="1"/>
              </a:rPr>
              <a:t>(</a:t>
            </a:r>
            <a:r>
              <a:rPr lang="en-US" sz="1800" b="0" i="0" u="none" strike="noStrike" kern="0" spc="0" baseline="0">
                <a:ln>
                  <a:noFill/>
                </a:ln>
                <a:solidFill>
                  <a:srgbClr val="2A00FF"/>
                </a:solidFill>
                <a:latin typeface="Arial" pitchFamily="34"/>
                <a:ea typeface="Monospace" pitchFamily="1"/>
                <a:cs typeface="Monospace" pitchFamily="1"/>
              </a:rPr>
              <a:t>"${rewards.client.logdir}"</a:t>
            </a:r>
            <a:r>
              <a:rPr lang="en-US" sz="1800" b="0" i="0" u="none" strike="noStrike" kern="0" spc="0" baseline="0">
                <a:ln>
                  <a:noFill/>
                </a:ln>
                <a:solidFill>
                  <a:srgbClr val="000000"/>
                </a:solidFill>
                <a:latin typeface="Arial" pitchFamily="34"/>
                <a:ea typeface="Monospace" pitchFamily="1"/>
                <a:cs typeface="Monospace" pitchFamily="1"/>
              </a:rPr>
              <a:t>) String </a:t>
            </a:r>
            <a:r>
              <a:rPr lang="en-US" sz="1800" b="0" i="0" u="none" strike="noStrike" kern="0" spc="0" baseline="0">
                <a:ln>
                  <a:noFill/>
                </a:ln>
                <a:solidFill>
                  <a:srgbClr val="0000C0"/>
                </a:solidFill>
                <a:latin typeface="Arial" pitchFamily="34"/>
                <a:ea typeface="Monospace" pitchFamily="1"/>
                <a:cs typeface="Monospace" pitchFamily="1"/>
              </a:rPr>
              <a:t>logdir</a:t>
            </a:r>
            <a:r>
              <a:rPr lang="en-US" sz="1800" b="0" i="0" u="none" strike="noStrike" kern="0" spc="0" baseline="0">
                <a:ln>
                  <a:noFill/>
                </a:ln>
                <a:solidFill>
                  <a:srgbClr val="000000"/>
                </a:solidFill>
                <a:latin typeface="Arial" pitchFamily="34"/>
                <a:ea typeface="Monospace" pitchFamily="1"/>
                <a:cs typeface="Monospace" pitchFamily="1"/>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646464"/>
                </a:solidFill>
                <a:latin typeface="Arial" pitchFamily="34"/>
                <a:ea typeface="Monospace" pitchFamily="1"/>
                <a:cs typeface="Monospace" pitchFamily="1"/>
              </a:rPr>
              <a:t>    @Value</a:t>
            </a:r>
            <a:r>
              <a:rPr lang="en-US" sz="1800" b="0" i="0" u="none" strike="noStrike" kern="0" spc="0" baseline="0">
                <a:ln>
                  <a:noFill/>
                </a:ln>
                <a:solidFill>
                  <a:srgbClr val="000000"/>
                </a:solidFill>
                <a:latin typeface="Arial" pitchFamily="34"/>
                <a:ea typeface="Monospace" pitchFamily="1"/>
                <a:cs typeface="Monospace" pitchFamily="1"/>
              </a:rPr>
              <a:t>(</a:t>
            </a:r>
            <a:r>
              <a:rPr lang="en-US" sz="1800" b="0" i="0" u="none" strike="noStrike" kern="0" spc="0" baseline="0">
                <a:ln>
                  <a:noFill/>
                </a:ln>
                <a:solidFill>
                  <a:srgbClr val="2A00FF"/>
                </a:solidFill>
                <a:latin typeface="Arial" pitchFamily="34"/>
                <a:ea typeface="Monospace" pitchFamily="1"/>
                <a:cs typeface="Monospace" pitchFamily="1"/>
              </a:rPr>
              <a:t>"${rewards.client.timeout}"</a:t>
            </a:r>
            <a:r>
              <a:rPr lang="en-US" sz="1800" b="0" i="0" u="none" strike="noStrike" kern="0" spc="0" baseline="0">
                <a:ln>
                  <a:noFill/>
                </a:ln>
                <a:solidFill>
                  <a:srgbClr val="000000"/>
                </a:solidFill>
                <a:latin typeface="Arial" pitchFamily="34"/>
                <a:ea typeface="Monospace" pitchFamily="1"/>
                <a:cs typeface="Monospace" pitchFamily="1"/>
              </a:rPr>
              <a:t>) </a:t>
            </a:r>
            <a:r>
              <a:rPr lang="en-US" sz="1800" b="0" i="0" u="none" strike="noStrike" kern="0" spc="0" baseline="0">
                <a:ln>
                  <a:noFill/>
                </a:ln>
                <a:solidFill>
                  <a:srgbClr val="7F0055"/>
                </a:solidFill>
                <a:latin typeface="Arial" pitchFamily="34"/>
                <a:ea typeface="Monospace" pitchFamily="1"/>
                <a:cs typeface="Monospace" pitchFamily="1"/>
              </a:rPr>
              <a:t>int</a:t>
            </a:r>
            <a:r>
              <a:rPr lang="en-US" sz="1800" b="0" i="0" u="none" strike="noStrike" kern="0" spc="0" baseline="0">
                <a:ln>
                  <a:noFill/>
                </a:ln>
                <a:solidFill>
                  <a:srgbClr val="000000"/>
                </a:solidFill>
                <a:latin typeface="Arial" pitchFamily="34"/>
                <a:ea typeface="Monospace" pitchFamily="1"/>
                <a:cs typeface="Monospace" pitchFamily="1"/>
              </a:rPr>
              <a:t> </a:t>
            </a:r>
            <a:r>
              <a:rPr lang="en-US" sz="1800" b="0" i="0" u="none" strike="noStrike" kern="0" spc="0" baseline="0">
                <a:ln>
                  <a:noFill/>
                </a:ln>
                <a:solidFill>
                  <a:srgbClr val="0000C0"/>
                </a:solidFill>
                <a:latin typeface="Arial" pitchFamily="34"/>
                <a:ea typeface="Monospace" pitchFamily="1"/>
                <a:cs typeface="Monospace" pitchFamily="1"/>
              </a:rPr>
              <a:t>timeout</a:t>
            </a:r>
            <a:r>
              <a:rPr lang="en-US" sz="1800" b="0" i="0" u="none" strike="noStrike" kern="0" spc="0" baseline="0">
                <a:ln>
                  <a:noFill/>
                </a:ln>
                <a:solidFill>
                  <a:srgbClr val="000000"/>
                </a:solidFill>
                <a:latin typeface="Arial" pitchFamily="34"/>
                <a:ea typeface="Monospace" pitchFamily="1"/>
                <a:cs typeface="Monospace" pitchFamily="1"/>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kern="0" spc="0" baseline="0">
              <a:ln>
                <a:noFill/>
              </a:ln>
              <a:solidFill>
                <a:srgbClr val="808080"/>
              </a:solidFill>
              <a:latin typeface="Arial" pitchFamily="34"/>
              <a:ea typeface="Monaco" pitchFamily="49"/>
              <a:cs typeface="Monaco" pitchFamily="49"/>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Use @ConfigurationProperties</a:t>
            </a:r>
          </a:p>
        </p:txBody>
      </p:sp>
      <p:sp>
        <p:nvSpPr>
          <p:cNvPr id="3" name="Text Placeholder 2"/>
          <p:cNvSpPr txBox="1">
            <a:spLocks noGrp="1"/>
          </p:cNvSpPr>
          <p:nvPr>
            <p:ph type="body" idx="4294967295"/>
          </p:nvPr>
        </p:nvSpPr>
        <p:spPr>
          <a:xfrm>
            <a:off x="457200" y="1600200"/>
            <a:ext cx="8229600" cy="1571759"/>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sz="2200">
                <a:latin typeface="" pitchFamily="16"/>
              </a:rPr>
              <a:t>Add @ConfigurationProperties to </a:t>
            </a:r>
            <a:r>
              <a:rPr lang="en-US" sz="2200" i="1">
                <a:latin typeface="" pitchFamily="16"/>
              </a:rPr>
              <a:t>dedicated</a:t>
            </a:r>
            <a:r>
              <a:rPr lang="en-US" sz="2200">
                <a:latin typeface="" pitchFamily="16"/>
              </a:rPr>
              <a:t> container bean</a:t>
            </a:r>
          </a:p>
          <a:p>
            <a:pPr lvl="1"/>
            <a:r>
              <a:rPr lang="en-US" sz="2000">
                <a:latin typeface="" pitchFamily="16"/>
              </a:rPr>
              <a:t>Will hold the externalized properties</a:t>
            </a:r>
          </a:p>
          <a:p>
            <a:pPr lvl="1"/>
            <a:r>
              <a:rPr lang="en-US" sz="2000">
                <a:latin typeface="" pitchFamily="16"/>
              </a:rPr>
              <a:t>Avoids repeating the prefix</a:t>
            </a:r>
          </a:p>
          <a:p>
            <a:pPr lvl="1"/>
            <a:r>
              <a:rPr lang="en-US" sz="2000">
                <a:latin typeface="" pitchFamily="16"/>
              </a:rPr>
              <a:t>Data-members automatically set from corresponding properties</a:t>
            </a:r>
          </a:p>
        </p:txBody>
      </p:sp>
      <p:sp>
        <p:nvSpPr>
          <p:cNvPr id="4" name="Rectangle 3"/>
          <p:cNvSpPr/>
          <p:nvPr/>
        </p:nvSpPr>
        <p:spPr>
          <a:xfrm>
            <a:off x="338400" y="3332879"/>
            <a:ext cx="7123679" cy="2793600"/>
          </a:xfrm>
          <a:prstGeom prst="rect">
            <a:avLst/>
          </a:prstGeom>
          <a:solidFill>
            <a:srgbClr val="FFFFCC"/>
          </a:solidFill>
          <a:ln w="0">
            <a:solidFill>
              <a:srgbClr val="80808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646464"/>
                </a:solidFill>
                <a:latin typeface="Arial" pitchFamily="34"/>
                <a:ea typeface="Monospace" pitchFamily="1"/>
                <a:cs typeface="Monospace" pitchFamily="1"/>
              </a:rPr>
              <a:t>@ConfigurationProperties</a:t>
            </a:r>
            <a:r>
              <a:rPr lang="en-US" sz="1800" b="0" i="0" u="none" strike="noStrike" kern="0" spc="0" baseline="0">
                <a:ln>
                  <a:noFill/>
                </a:ln>
                <a:solidFill>
                  <a:srgbClr val="000000"/>
                </a:solidFill>
                <a:latin typeface="Arial" pitchFamily="34"/>
                <a:ea typeface="Monospace" pitchFamily="1"/>
                <a:cs typeface="Monospace" pitchFamily="1"/>
              </a:rPr>
              <a:t>(prefix=</a:t>
            </a:r>
            <a:r>
              <a:rPr lang="en-US" sz="1800" b="0" i="0" u="none" strike="noStrike" kern="0" spc="0" baseline="0">
                <a:ln>
                  <a:noFill/>
                </a:ln>
                <a:solidFill>
                  <a:srgbClr val="2A00FF"/>
                </a:solidFill>
                <a:latin typeface="Arial" pitchFamily="34"/>
                <a:ea typeface="Monospace" pitchFamily="1"/>
                <a:cs typeface="Monospace" pitchFamily="1"/>
              </a:rPr>
              <a:t>"rewards.client"</a:t>
            </a:r>
            <a:r>
              <a:rPr lang="en-US" sz="1800" b="0" i="0" u="none" strike="noStrike" kern="0" spc="0" baseline="0">
                <a:ln>
                  <a:noFill/>
                </a:ln>
                <a:solidFill>
                  <a:srgbClr val="000000"/>
                </a:solidFill>
                <a:latin typeface="Arial" pitchFamily="34"/>
                <a:ea typeface="Monospace" pitchFamily="1"/>
                <a:cs typeface="Monospace" pitchFamily="1"/>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7F0055"/>
                </a:solidFill>
                <a:latin typeface="Arial" pitchFamily="34"/>
                <a:ea typeface="Monospace" pitchFamily="1"/>
                <a:cs typeface="Monospace" pitchFamily="1"/>
              </a:rPr>
              <a:t>public</a:t>
            </a:r>
            <a:r>
              <a:rPr lang="en-US" sz="1800" b="0" i="0" u="none" strike="noStrike" kern="0" spc="0" baseline="0">
                <a:ln>
                  <a:noFill/>
                </a:ln>
                <a:solidFill>
                  <a:srgbClr val="000000"/>
                </a:solidFill>
                <a:latin typeface="Arial" pitchFamily="34"/>
                <a:ea typeface="Monospace" pitchFamily="1"/>
                <a:cs typeface="Monospace" pitchFamily="1"/>
              </a:rPr>
              <a:t> </a:t>
            </a:r>
            <a:r>
              <a:rPr lang="en-US" sz="1800" b="0" i="0" u="none" strike="noStrike" kern="0" spc="0" baseline="0">
                <a:ln>
                  <a:noFill/>
                </a:ln>
                <a:solidFill>
                  <a:srgbClr val="7F0055"/>
                </a:solidFill>
                <a:latin typeface="Arial" pitchFamily="34"/>
                <a:ea typeface="Monospace" pitchFamily="1"/>
                <a:cs typeface="Monospace" pitchFamily="1"/>
              </a:rPr>
              <a:t>class</a:t>
            </a:r>
            <a:r>
              <a:rPr lang="en-US" sz="1800" b="0" i="0" u="none" strike="noStrike" kern="0" spc="0" baseline="0">
                <a:ln>
                  <a:noFill/>
                </a:ln>
                <a:solidFill>
                  <a:srgbClr val="000000"/>
                </a:solidFill>
                <a:latin typeface="Arial" pitchFamily="34"/>
                <a:ea typeface="Monospace" pitchFamily="1"/>
                <a:cs typeface="Monospace" pitchFamily="1"/>
              </a:rPr>
              <a:t> ConnectionSettings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kern="0" spc="0" baseline="0">
              <a:ln>
                <a:noFill/>
              </a:ln>
              <a:solidFill>
                <a:srgbClr val="808080"/>
              </a:solidFill>
              <a:latin typeface="Arial" pitchFamily="34"/>
              <a:ea typeface="Monaco" pitchFamily="49"/>
              <a:cs typeface="Monaco" pitchFamily="49"/>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7F0055"/>
                </a:solidFill>
                <a:latin typeface="Arial" pitchFamily="34"/>
                <a:ea typeface="Monospace" pitchFamily="1"/>
                <a:cs typeface="Monospace" pitchFamily="1"/>
              </a:rPr>
              <a:t>    private</a:t>
            </a:r>
            <a:r>
              <a:rPr lang="en-US" sz="1800" b="0" i="0" u="none" strike="noStrike" kern="0" spc="0" baseline="0">
                <a:ln>
                  <a:noFill/>
                </a:ln>
                <a:solidFill>
                  <a:srgbClr val="000000"/>
                </a:solidFill>
                <a:latin typeface="Arial" pitchFamily="34"/>
                <a:ea typeface="Monospace" pitchFamily="1"/>
                <a:cs typeface="Monospace" pitchFamily="1"/>
              </a:rPr>
              <a:t> String </a:t>
            </a:r>
            <a:r>
              <a:rPr lang="en-US" sz="1800" b="0" i="0" u="none" strike="noStrike" kern="0" spc="0" baseline="0">
                <a:ln>
                  <a:noFill/>
                </a:ln>
                <a:solidFill>
                  <a:srgbClr val="0000C0"/>
                </a:solidFill>
                <a:latin typeface="Arial" pitchFamily="34"/>
                <a:ea typeface="Monospace" pitchFamily="1"/>
                <a:cs typeface="Monospace" pitchFamily="1"/>
              </a:rPr>
              <a:t>host</a:t>
            </a:r>
            <a:r>
              <a:rPr lang="en-US" sz="1800" b="0" i="0" u="none" strike="noStrike" kern="0" spc="0" baseline="0">
                <a:ln>
                  <a:noFill/>
                </a:ln>
                <a:solidFill>
                  <a:srgbClr val="000000"/>
                </a:solidFill>
                <a:latin typeface="Arial" pitchFamily="34"/>
                <a:ea typeface="Monospace" pitchFamily="1"/>
                <a:cs typeface="Monospace" pitchFamily="1"/>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7F0055"/>
                </a:solidFill>
                <a:latin typeface="Arial" pitchFamily="34"/>
                <a:ea typeface="Monospace" pitchFamily="1"/>
                <a:cs typeface="Monospace" pitchFamily="1"/>
              </a:rPr>
              <a:t>    private</a:t>
            </a:r>
            <a:r>
              <a:rPr lang="en-US" sz="1800" b="0" i="0" u="none" strike="noStrike" kern="0" spc="0" baseline="0">
                <a:ln>
                  <a:noFill/>
                </a:ln>
                <a:solidFill>
                  <a:srgbClr val="000000"/>
                </a:solidFill>
                <a:latin typeface="Arial" pitchFamily="34"/>
                <a:ea typeface="Monospace" pitchFamily="1"/>
                <a:cs typeface="Monospace" pitchFamily="1"/>
              </a:rPr>
              <a:t> </a:t>
            </a:r>
            <a:r>
              <a:rPr lang="en-US" sz="1800" b="0" i="0" u="none" strike="noStrike" kern="0" spc="0" baseline="0">
                <a:ln>
                  <a:noFill/>
                </a:ln>
                <a:solidFill>
                  <a:srgbClr val="7F0055"/>
                </a:solidFill>
                <a:latin typeface="Arial" pitchFamily="34"/>
                <a:ea typeface="Monospace" pitchFamily="1"/>
                <a:cs typeface="Monospace" pitchFamily="1"/>
              </a:rPr>
              <a:t>int</a:t>
            </a:r>
            <a:r>
              <a:rPr lang="en-US" sz="1800" b="0" i="0" u="none" strike="noStrike" kern="0" spc="0" baseline="0">
                <a:ln>
                  <a:noFill/>
                </a:ln>
                <a:solidFill>
                  <a:srgbClr val="000000"/>
                </a:solidFill>
                <a:latin typeface="Arial" pitchFamily="34"/>
                <a:ea typeface="Monospace" pitchFamily="1"/>
                <a:cs typeface="Monospace" pitchFamily="1"/>
              </a:rPr>
              <a:t> </a:t>
            </a:r>
            <a:r>
              <a:rPr lang="en-US" sz="1800" b="0" i="0" u="none" strike="noStrike" kern="0" spc="0" baseline="0">
                <a:ln>
                  <a:noFill/>
                </a:ln>
                <a:solidFill>
                  <a:srgbClr val="0000C0"/>
                </a:solidFill>
                <a:latin typeface="Arial" pitchFamily="34"/>
                <a:ea typeface="Monospace" pitchFamily="1"/>
                <a:cs typeface="Monospace" pitchFamily="1"/>
              </a:rPr>
              <a:t>port</a:t>
            </a:r>
            <a:r>
              <a:rPr lang="en-US" sz="1800" b="0" i="0" u="none" strike="noStrike" kern="0" spc="0" baseline="0">
                <a:ln>
                  <a:noFill/>
                </a:ln>
                <a:solidFill>
                  <a:srgbClr val="000000"/>
                </a:solidFill>
                <a:latin typeface="Arial" pitchFamily="34"/>
                <a:ea typeface="Monospace" pitchFamily="1"/>
                <a:cs typeface="Monospace" pitchFamily="1"/>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7F0055"/>
                </a:solidFill>
                <a:latin typeface="Arial" pitchFamily="34"/>
                <a:ea typeface="Monospace" pitchFamily="1"/>
                <a:cs typeface="Monospace" pitchFamily="1"/>
              </a:rPr>
              <a:t>    private</a:t>
            </a:r>
            <a:r>
              <a:rPr lang="en-US" sz="1800" b="0" i="0" u="none" strike="noStrike" kern="0" spc="0" baseline="0">
                <a:ln>
                  <a:noFill/>
                </a:ln>
                <a:solidFill>
                  <a:srgbClr val="000000"/>
                </a:solidFill>
                <a:latin typeface="Arial" pitchFamily="34"/>
                <a:ea typeface="Monospace" pitchFamily="1"/>
                <a:cs typeface="Monospace" pitchFamily="1"/>
              </a:rPr>
              <a:t> String </a:t>
            </a:r>
            <a:r>
              <a:rPr lang="en-US" sz="1800" b="0" i="0" u="none" strike="noStrike" kern="0" spc="0" baseline="0">
                <a:ln>
                  <a:noFill/>
                </a:ln>
                <a:solidFill>
                  <a:srgbClr val="0000C0"/>
                </a:solidFill>
                <a:latin typeface="Arial" pitchFamily="34"/>
                <a:ea typeface="Monospace" pitchFamily="1"/>
                <a:cs typeface="Monospace" pitchFamily="1"/>
              </a:rPr>
              <a:t>logdir</a:t>
            </a:r>
            <a:r>
              <a:rPr lang="en-US" sz="1800" b="0" i="0" u="none" strike="noStrike" kern="0" spc="0" baseline="0">
                <a:ln>
                  <a:noFill/>
                </a:ln>
                <a:solidFill>
                  <a:srgbClr val="000000"/>
                </a:solidFill>
                <a:latin typeface="Arial" pitchFamily="34"/>
                <a:ea typeface="Monospace" pitchFamily="1"/>
                <a:cs typeface="Monospace" pitchFamily="1"/>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7F0055"/>
                </a:solidFill>
                <a:latin typeface="Arial" pitchFamily="34"/>
                <a:ea typeface="Monospace" pitchFamily="1"/>
                <a:cs typeface="Monospace" pitchFamily="1"/>
              </a:rPr>
              <a:t>    private</a:t>
            </a:r>
            <a:r>
              <a:rPr lang="en-US" sz="1800" b="0" i="0" u="none" strike="noStrike" kern="0" spc="0" baseline="0">
                <a:ln>
                  <a:noFill/>
                </a:ln>
                <a:solidFill>
                  <a:srgbClr val="000000"/>
                </a:solidFill>
                <a:latin typeface="Arial" pitchFamily="34"/>
                <a:ea typeface="Monospace" pitchFamily="1"/>
                <a:cs typeface="Monospace" pitchFamily="1"/>
              </a:rPr>
              <a:t> </a:t>
            </a:r>
            <a:r>
              <a:rPr lang="en-US" sz="1800" b="0" i="0" u="none" strike="noStrike" kern="0" spc="0" baseline="0">
                <a:ln>
                  <a:noFill/>
                </a:ln>
                <a:solidFill>
                  <a:srgbClr val="7F0055"/>
                </a:solidFill>
                <a:latin typeface="Arial" pitchFamily="34"/>
                <a:ea typeface="Monospace" pitchFamily="1"/>
                <a:cs typeface="Monospace" pitchFamily="1"/>
              </a:rPr>
              <a:t>int</a:t>
            </a:r>
            <a:r>
              <a:rPr lang="en-US" sz="1800" b="0" i="0" u="none" strike="noStrike" kern="0" spc="0" baseline="0">
                <a:ln>
                  <a:noFill/>
                </a:ln>
                <a:solidFill>
                  <a:srgbClr val="000000"/>
                </a:solidFill>
                <a:latin typeface="Arial" pitchFamily="34"/>
                <a:ea typeface="Monospace" pitchFamily="1"/>
                <a:cs typeface="Monospace" pitchFamily="1"/>
              </a:rPr>
              <a:t> </a:t>
            </a:r>
            <a:r>
              <a:rPr lang="en-US" sz="1800" b="0" i="0" u="none" strike="noStrike" kern="0" spc="0" baseline="0">
                <a:ln>
                  <a:noFill/>
                </a:ln>
                <a:solidFill>
                  <a:srgbClr val="0000C0"/>
                </a:solidFill>
                <a:latin typeface="Arial" pitchFamily="34"/>
                <a:ea typeface="Monospace" pitchFamily="1"/>
                <a:cs typeface="Monospace" pitchFamily="1"/>
              </a:rPr>
              <a:t>timeout</a:t>
            </a:r>
            <a:r>
              <a:rPr lang="en-US" sz="1800" b="0" i="0" u="none" strike="noStrike" kern="0" spc="0" baseline="0">
                <a:ln>
                  <a:noFill/>
                </a:ln>
                <a:solidFill>
                  <a:srgbClr val="000000"/>
                </a:solidFill>
                <a:latin typeface="Arial" pitchFamily="34"/>
                <a:ea typeface="Monospace" pitchFamily="1"/>
                <a:cs typeface="Monospace" pitchFamily="1"/>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ospace" pitchFamily="1"/>
                <a:cs typeface="Monospace" pitchFamily="1"/>
              </a:rPr>
              <a:t>    …    </a:t>
            </a:r>
            <a:r>
              <a:rPr lang="en-US" sz="1800" b="0" i="0" u="none" strike="noStrike" kern="0" spc="0" baseline="0">
                <a:ln>
                  <a:noFill/>
                </a:ln>
                <a:solidFill>
                  <a:srgbClr val="006633"/>
                </a:solidFill>
                <a:latin typeface="Arial" pitchFamily="34"/>
                <a:ea typeface="Monospace" pitchFamily="1"/>
                <a:cs typeface="Monospace" pitchFamily="1"/>
              </a:rPr>
              <a:t>// getters/setters</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a:t>
            </a:r>
          </a:p>
        </p:txBody>
      </p:sp>
      <p:sp>
        <p:nvSpPr>
          <p:cNvPr id="5" name="Rectangle 4"/>
          <p:cNvSpPr/>
          <p:nvPr/>
        </p:nvSpPr>
        <p:spPr>
          <a:xfrm>
            <a:off x="4114800" y="4663440"/>
            <a:ext cx="4754879" cy="1554479"/>
          </a:xfrm>
          <a:prstGeom prst="rect">
            <a:avLst/>
          </a:prstGeom>
          <a:solidFill>
            <a:srgbClr val="EEEEEE"/>
          </a:solidFill>
          <a:ln w="0">
            <a:solidFill>
              <a:srgbClr val="808080"/>
            </a:solidFill>
            <a:prstDash val="solid"/>
          </a:ln>
        </p:spPr>
        <p:txBody>
          <a:bodyPr vert="horz" wrap="square" lIns="90000" tIns="45000" rIns="90000" bIns="450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rewards.client.host=</a:t>
            </a:r>
            <a:r>
              <a:rPr lang="en-US" sz="1800" b="1" i="0" u="none" strike="noStrike" kern="0" spc="0" baseline="0">
                <a:ln>
                  <a:noFill/>
                </a:ln>
                <a:solidFill>
                  <a:srgbClr val="3333FF"/>
                </a:solidFill>
                <a:latin typeface="Courier New" pitchFamily="49"/>
                <a:ea typeface="Monaco" pitchFamily="49"/>
                <a:cs typeface="Monaco" pitchFamily="49"/>
              </a:rPr>
              <a:t>192.168.1.42</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rewards.client.port=</a:t>
            </a:r>
            <a:r>
              <a:rPr lang="en-US" sz="1800" b="1" i="0" u="none" strike="noStrike" kern="0" spc="0" baseline="0">
                <a:ln>
                  <a:noFill/>
                </a:ln>
                <a:solidFill>
                  <a:srgbClr val="3333FF"/>
                </a:solidFill>
                <a:latin typeface="Courier New" pitchFamily="49"/>
                <a:ea typeface="Monaco" pitchFamily="49"/>
                <a:cs typeface="Monaco" pitchFamily="49"/>
              </a:rPr>
              <a:t>8080</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rewards.client.logdir=</a:t>
            </a:r>
            <a:r>
              <a:rPr lang="en-US" sz="1800" b="1" i="0" u="none" strike="noStrike" kern="0" spc="0" baseline="0">
                <a:ln>
                  <a:noFill/>
                </a:ln>
                <a:solidFill>
                  <a:srgbClr val="3333FF"/>
                </a:solidFill>
                <a:latin typeface="Courier New" pitchFamily="49"/>
                <a:ea typeface="Monaco" pitchFamily="49"/>
                <a:cs typeface="Monaco" pitchFamily="49"/>
              </a:rPr>
              <a:t>/logs</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rewards.client.timeout=</a:t>
            </a:r>
            <a:r>
              <a:rPr lang="en-US" sz="1800" b="1" i="0" u="none" strike="noStrike" kern="0" spc="0" baseline="0">
                <a:ln>
                  <a:noFill/>
                </a:ln>
                <a:solidFill>
                  <a:srgbClr val="3333FF"/>
                </a:solidFill>
                <a:latin typeface="Courier New" pitchFamily="49"/>
                <a:ea typeface="Monaco" pitchFamily="49"/>
                <a:cs typeface="Monaco" pitchFamily="49"/>
              </a:rPr>
              <a:t>2000</a:t>
            </a:r>
          </a:p>
        </p:txBody>
      </p:sp>
      <p:sp>
        <p:nvSpPr>
          <p:cNvPr id="6" name="TextBox 5"/>
          <p:cNvSpPr txBox="1"/>
          <p:nvPr/>
        </p:nvSpPr>
        <p:spPr>
          <a:xfrm>
            <a:off x="6566399" y="5823000"/>
            <a:ext cx="2286000" cy="333720"/>
          </a:xfrm>
          <a:prstGeom prst="rect">
            <a:avLst/>
          </a:prstGeom>
          <a:noFill/>
          <a:ln>
            <a:noFill/>
          </a:ln>
        </p:spPr>
        <p:txBody>
          <a:bodyPr vert="horz" wrap="square" lIns="90000" tIns="45000" rIns="90000" bIns="45000" anchor="ctr"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7E0021"/>
                </a:solidFill>
                <a:latin typeface="Arial" pitchFamily="18"/>
                <a:ea typeface="ＭＳ Ｐゴシック" pitchFamily="2"/>
                <a:cs typeface="ＭＳ Ｐゴシック" pitchFamily="2"/>
              </a:rPr>
              <a:t>example.properties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Use @EnableConfigurationProperties</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i="1">
                <a:latin typeface="" pitchFamily="16"/>
              </a:rPr>
              <a:t>@EnableConfigurationProperties</a:t>
            </a:r>
            <a:r>
              <a:rPr lang="en-US">
                <a:latin typeface="" pitchFamily="16"/>
              </a:rPr>
              <a:t> on configuration class</a:t>
            </a:r>
          </a:p>
          <a:p>
            <a:pPr lvl="1"/>
            <a:r>
              <a:rPr lang="en-US">
                <a:latin typeface="" pitchFamily="16"/>
              </a:rPr>
              <a:t>Specify and auto-inject the container bean</a:t>
            </a:r>
          </a:p>
        </p:txBody>
      </p:sp>
      <p:sp>
        <p:nvSpPr>
          <p:cNvPr id="4" name="Rectangle 3"/>
          <p:cNvSpPr/>
          <p:nvPr/>
        </p:nvSpPr>
        <p:spPr>
          <a:xfrm>
            <a:off x="825119" y="2469600"/>
            <a:ext cx="7493760" cy="3748320"/>
          </a:xfrm>
          <a:prstGeom prst="rect">
            <a:avLst/>
          </a:prstGeom>
          <a:solidFill>
            <a:srgbClr val="FFFFCC"/>
          </a:solidFill>
          <a:ln w="0">
            <a:solidFill>
              <a:srgbClr val="80808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666666"/>
                </a:solidFill>
                <a:latin typeface="Arial" pitchFamily="34"/>
                <a:ea typeface="Monospace" pitchFamily="1"/>
                <a:cs typeface="Monospace" pitchFamily="1"/>
              </a:rPr>
              <a:t>@Configuration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646464"/>
                </a:solidFill>
                <a:latin typeface="Arial" pitchFamily="34"/>
                <a:ea typeface="Monospace" pitchFamily="1"/>
                <a:cs typeface="Monospace" pitchFamily="1"/>
              </a:rPr>
              <a:t>@EnableConfigurationProperties</a:t>
            </a:r>
            <a:r>
              <a:rPr lang="en-US" sz="1800" b="0" i="0" u="none" strike="noStrike" kern="0" spc="0" baseline="0">
                <a:ln>
                  <a:noFill/>
                </a:ln>
                <a:solidFill>
                  <a:srgbClr val="000000"/>
                </a:solidFill>
                <a:latin typeface="Arial" pitchFamily="34"/>
                <a:ea typeface="Monospace" pitchFamily="1"/>
                <a:cs typeface="Monospace" pitchFamily="1"/>
              </a:rPr>
              <a:t>(ConnectionSettings.</a:t>
            </a:r>
            <a:r>
              <a:rPr lang="en-US" sz="1800" b="0" i="0" u="none" strike="noStrike" kern="0" spc="0" baseline="0">
                <a:ln>
                  <a:noFill/>
                </a:ln>
                <a:solidFill>
                  <a:srgbClr val="7F0055"/>
                </a:solidFill>
                <a:latin typeface="Arial" pitchFamily="34"/>
                <a:ea typeface="Monospace" pitchFamily="1"/>
                <a:cs typeface="Monospace" pitchFamily="1"/>
              </a:rPr>
              <a:t>class</a:t>
            </a:r>
            <a:r>
              <a:rPr lang="en-US" sz="1800" b="0" i="0" u="none" strike="noStrike" kern="0" spc="0" baseline="0">
                <a:ln>
                  <a:noFill/>
                </a:ln>
                <a:solidFill>
                  <a:srgbClr val="000000"/>
                </a:solidFill>
                <a:latin typeface="Arial" pitchFamily="34"/>
                <a:ea typeface="Monospace" pitchFamily="1"/>
                <a:cs typeface="Monospace" pitchFamily="1"/>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7F0055"/>
                </a:solidFill>
                <a:latin typeface="Arial" pitchFamily="34"/>
                <a:ea typeface="Monospace" pitchFamily="1"/>
                <a:cs typeface="Monospace" pitchFamily="1"/>
              </a:rPr>
              <a:t>public</a:t>
            </a:r>
            <a:r>
              <a:rPr lang="en-US" sz="1800" b="0" i="0" u="none" strike="noStrike" kern="0" spc="0" baseline="0">
                <a:ln>
                  <a:noFill/>
                </a:ln>
                <a:solidFill>
                  <a:srgbClr val="000000"/>
                </a:solidFill>
                <a:latin typeface="Arial" pitchFamily="34"/>
                <a:ea typeface="Monospace" pitchFamily="1"/>
                <a:cs typeface="Monospace" pitchFamily="1"/>
              </a:rPr>
              <a:t> </a:t>
            </a:r>
            <a:r>
              <a:rPr lang="en-US" sz="1800" b="0" i="0" u="none" strike="noStrike" kern="0" spc="0" baseline="0">
                <a:ln>
                  <a:noFill/>
                </a:ln>
                <a:solidFill>
                  <a:srgbClr val="7F0055"/>
                </a:solidFill>
                <a:latin typeface="Arial" pitchFamily="34"/>
                <a:ea typeface="Monospace" pitchFamily="1"/>
                <a:cs typeface="Monospace" pitchFamily="1"/>
              </a:rPr>
              <a:t>class</a:t>
            </a:r>
            <a:r>
              <a:rPr lang="en-US" sz="1800" b="0" i="0" u="none" strike="noStrike" kern="0" spc="0" baseline="0">
                <a:ln>
                  <a:noFill/>
                </a:ln>
                <a:solidFill>
                  <a:srgbClr val="000000"/>
                </a:solidFill>
                <a:latin typeface="Arial" pitchFamily="34"/>
                <a:ea typeface="Monospace" pitchFamily="1"/>
                <a:cs typeface="Monospace" pitchFamily="1"/>
              </a:rPr>
              <a:t> RewardsClientConfiguration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ospace" pitchFamily="1"/>
                <a:cs typeface="Monospace" pitchFamily="1"/>
              </a:rPr>
              <a:t>      </a:t>
            </a:r>
            <a:r>
              <a:rPr lang="en-US" sz="1800" b="0" i="0" u="none" strike="noStrike" kern="0" spc="0" baseline="0">
                <a:ln>
                  <a:noFill/>
                </a:ln>
                <a:solidFill>
                  <a:srgbClr val="006633"/>
                </a:solidFill>
                <a:latin typeface="Arial" pitchFamily="34"/>
                <a:ea typeface="Monospace" pitchFamily="1"/>
                <a:cs typeface="Monospace" pitchFamily="1"/>
              </a:rPr>
              <a:t>// Spring initialized this automatically</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646464"/>
                </a:solidFill>
                <a:latin typeface="Arial" pitchFamily="34"/>
                <a:ea typeface="Monospace" pitchFamily="1"/>
                <a:cs typeface="Monospace" pitchFamily="1"/>
              </a:rPr>
              <a:t>      @Autowired</a:t>
            </a:r>
            <a:r>
              <a:rPr lang="en-US" sz="1800" b="0" i="0" u="none" strike="noStrike" kern="0" spc="0" baseline="0">
                <a:ln>
                  <a:noFill/>
                </a:ln>
                <a:solidFill>
                  <a:srgbClr val="000000"/>
                </a:solidFill>
                <a:latin typeface="Arial" pitchFamily="34"/>
                <a:ea typeface="Monospace" pitchFamily="1"/>
                <a:cs typeface="Monospace" pitchFamily="1"/>
              </a:rPr>
              <a:t> ConnectionSettings </a:t>
            </a:r>
            <a:r>
              <a:rPr lang="en-US" sz="1800" b="0" i="0" u="none" strike="noStrike" kern="0" spc="0" baseline="0">
                <a:ln>
                  <a:noFill/>
                </a:ln>
                <a:solidFill>
                  <a:srgbClr val="0000C0"/>
                </a:solidFill>
                <a:latin typeface="Arial" pitchFamily="34"/>
                <a:ea typeface="Monospace" pitchFamily="1"/>
                <a:cs typeface="Monospace" pitchFamily="1"/>
              </a:rPr>
              <a:t>connectionSettings</a:t>
            </a:r>
            <a:r>
              <a:rPr lang="en-US" sz="1800" b="0" i="0" u="none" strike="noStrike" kern="0" spc="0" baseline="0">
                <a:ln>
                  <a:noFill/>
                </a:ln>
                <a:solidFill>
                  <a:srgbClr val="000000"/>
                </a:solidFill>
                <a:latin typeface="Arial" pitchFamily="34"/>
                <a:ea typeface="Monospace" pitchFamily="1"/>
                <a:cs typeface="Monospace" pitchFamily="1"/>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kern="0" spc="0" baseline="0">
              <a:ln>
                <a:noFill/>
              </a:ln>
              <a:solidFill>
                <a:srgbClr val="000000"/>
              </a:solidFill>
              <a:latin typeface="Arial" pitchFamily="34"/>
              <a:ea typeface="Monospace" pitchFamily="1"/>
              <a:cs typeface="Monospace" pitchFamily="1"/>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666666"/>
                </a:solidFill>
                <a:latin typeface="Arial" pitchFamily="34"/>
                <a:ea typeface="Monospace" pitchFamily="1"/>
                <a:cs typeface="Monospace" pitchFamily="1"/>
              </a:rPr>
              <a:t>      @Bean</a:t>
            </a:r>
            <a:r>
              <a:rPr lang="en-US" sz="1800" b="0" i="0" u="none" strike="noStrike" kern="0" spc="0" baseline="0">
                <a:ln>
                  <a:noFill/>
                </a:ln>
                <a:solidFill>
                  <a:srgbClr val="000000"/>
                </a:solidFill>
                <a:latin typeface="Arial" pitchFamily="34"/>
                <a:ea typeface="Monospace" pitchFamily="1"/>
                <a:cs typeface="Monospace" pitchFamily="1"/>
              </a:rPr>
              <a:t> </a:t>
            </a:r>
            <a:r>
              <a:rPr lang="en-US" sz="1800" b="0" i="0" u="none" strike="noStrike" kern="0" spc="0" baseline="0">
                <a:ln>
                  <a:noFill/>
                </a:ln>
                <a:solidFill>
                  <a:srgbClr val="7F0055"/>
                </a:solidFill>
                <a:latin typeface="Arial" pitchFamily="34"/>
                <a:ea typeface="Monospace" pitchFamily="1"/>
                <a:cs typeface="Monospace" pitchFamily="1"/>
              </a:rPr>
              <a:t>public</a:t>
            </a:r>
            <a:r>
              <a:rPr lang="en-US" sz="1800" b="0" i="0" u="none" strike="noStrike" kern="0" spc="0" baseline="0">
                <a:ln>
                  <a:noFill/>
                </a:ln>
                <a:solidFill>
                  <a:srgbClr val="000000"/>
                </a:solidFill>
                <a:latin typeface="Arial" pitchFamily="34"/>
                <a:ea typeface="Monospace" pitchFamily="1"/>
                <a:cs typeface="Monospace" pitchFamily="1"/>
              </a:rPr>
              <a:t> RewardClient rewardClient()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7F0055"/>
                </a:solidFill>
                <a:latin typeface="Arial" pitchFamily="34"/>
                <a:ea typeface="Monospace" pitchFamily="1"/>
                <a:cs typeface="Monospace" pitchFamily="1"/>
              </a:rPr>
              <a:t>            return</a:t>
            </a:r>
            <a:r>
              <a:rPr lang="en-US" sz="1800" b="0" i="0" u="none" strike="noStrike" kern="0" spc="0" baseline="0">
                <a:ln>
                  <a:noFill/>
                </a:ln>
                <a:solidFill>
                  <a:srgbClr val="000000"/>
                </a:solidFill>
                <a:latin typeface="Arial" pitchFamily="34"/>
                <a:ea typeface="Monospace" pitchFamily="1"/>
                <a:cs typeface="Monospace" pitchFamily="1"/>
              </a:rPr>
              <a:t> </a:t>
            </a:r>
            <a:r>
              <a:rPr lang="en-US" sz="1800" b="0" i="0" u="none" strike="noStrike" kern="0" spc="0" baseline="0">
                <a:ln>
                  <a:noFill/>
                </a:ln>
                <a:solidFill>
                  <a:srgbClr val="7F0055"/>
                </a:solidFill>
                <a:latin typeface="Arial" pitchFamily="34"/>
                <a:ea typeface="Monospace" pitchFamily="1"/>
                <a:cs typeface="Monospace" pitchFamily="1"/>
              </a:rPr>
              <a:t>new</a:t>
            </a:r>
            <a:r>
              <a:rPr lang="en-US" sz="1800" b="0" i="0" u="none" strike="noStrike" kern="0" spc="0" baseline="0">
                <a:ln>
                  <a:noFill/>
                </a:ln>
                <a:solidFill>
                  <a:srgbClr val="000000"/>
                </a:solidFill>
                <a:latin typeface="Arial" pitchFamily="34"/>
                <a:ea typeface="Monospace" pitchFamily="1"/>
                <a:cs typeface="Monospace" pitchFamily="1"/>
              </a:rPr>
              <a:t> RewardClient(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C0"/>
                </a:solidFill>
                <a:latin typeface="Arial" pitchFamily="34"/>
                <a:ea typeface="Monospace" pitchFamily="1"/>
                <a:cs typeface="Monospace" pitchFamily="1"/>
              </a:rPr>
              <a:t>                   connectionSettings</a:t>
            </a:r>
            <a:r>
              <a:rPr lang="en-US" sz="1800" b="0" i="0" u="none" strike="noStrike" kern="0" spc="0" baseline="0">
                <a:ln>
                  <a:noFill/>
                </a:ln>
                <a:solidFill>
                  <a:srgbClr val="000000"/>
                </a:solidFill>
                <a:latin typeface="Arial" pitchFamily="34"/>
                <a:ea typeface="Monospace" pitchFamily="1"/>
                <a:cs typeface="Monospace" pitchFamily="1"/>
              </a:rPr>
              <a:t>.getHost(),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C0"/>
                </a:solidFill>
                <a:latin typeface="Arial" pitchFamily="34"/>
                <a:ea typeface="Monospace" pitchFamily="1"/>
                <a:cs typeface="Monospace" pitchFamily="1"/>
              </a:rPr>
              <a:t>                   connectionSettings</a:t>
            </a:r>
            <a:r>
              <a:rPr lang="en-US" sz="1800" b="0" i="0" u="none" strike="noStrike" kern="0" spc="0" baseline="0">
                <a:ln>
                  <a:noFill/>
                </a:ln>
                <a:solidFill>
                  <a:srgbClr val="000000"/>
                </a:solidFill>
                <a:latin typeface="Arial" pitchFamily="34"/>
                <a:ea typeface="Monospace" pitchFamily="1"/>
                <a:cs typeface="Monospace" pitchFamily="1"/>
              </a:rPr>
              <a:t>.getPort(),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ospace" pitchFamily="1"/>
                <a:cs typeface="Monospace" pitchFamily="1"/>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ospace" pitchFamily="1"/>
                <a:cs typeface="Monospace" pitchFamily="1"/>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ospace" pitchFamily="1"/>
                <a:cs typeface="Monospace" pitchFamily="1"/>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Understanding Auto-Configuration</a:t>
            </a:r>
          </a:p>
          <a:p>
            <a:pPr lvl="0"/>
            <a:r>
              <a:rPr lang="en-US">
                <a:latin typeface="" pitchFamily="16"/>
              </a:rPr>
              <a:t>Customizing Spring Boot</a:t>
            </a:r>
          </a:p>
          <a:p>
            <a:pPr lvl="0"/>
            <a:r>
              <a:rPr lang="en-US">
                <a:latin typeface="" pitchFamily="16"/>
              </a:rPr>
              <a:t>More on Properties</a:t>
            </a:r>
          </a:p>
          <a:p>
            <a:pPr lvl="0"/>
            <a:r>
              <a:rPr lang="en-US" b="1">
                <a:latin typeface="" pitchFamily="16"/>
              </a:rPr>
              <a:t>Fine-tuning Logging</a:t>
            </a:r>
          </a:p>
          <a:p>
            <a:pPr lvl="0"/>
            <a:r>
              <a:rPr lang="en-US">
                <a:latin typeface="" pitchFamily="16"/>
              </a:rPr>
              <a:t>Using YAML for Configuration</a:t>
            </a:r>
          </a:p>
          <a:p>
            <a:pPr lvl="0"/>
            <a:r>
              <a:rPr lang="en-US">
                <a:latin typeface="" pitchFamily="16"/>
              </a:rPr>
              <a:t>More on Testing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Logging frameworks</a:t>
            </a:r>
          </a:p>
        </p:txBody>
      </p:sp>
      <p:sp>
        <p:nvSpPr>
          <p:cNvPr id="3" name="Text Placeholder 2"/>
          <p:cNvSpPr txBox="1">
            <a:spLocks noGrp="1"/>
          </p:cNvSpPr>
          <p:nvPr>
            <p:ph type="body" idx="4294967295"/>
          </p:nvPr>
        </p:nvSpPr>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Spring Boot includes by default</a:t>
            </a:r>
          </a:p>
          <a:p>
            <a:pPr lvl="1"/>
            <a:r>
              <a:rPr lang="en-US">
                <a:latin typeface="" pitchFamily="16"/>
              </a:rPr>
              <a:t>SLF4J: logging facade</a:t>
            </a:r>
          </a:p>
          <a:p>
            <a:pPr lvl="1"/>
            <a:r>
              <a:rPr lang="en-US">
                <a:latin typeface="" pitchFamily="16"/>
              </a:rPr>
              <a:t>Logback: SLF4J implementation</a:t>
            </a:r>
          </a:p>
          <a:p>
            <a:pPr lvl="0"/>
            <a:r>
              <a:rPr lang="en-US">
                <a:latin typeface="" pitchFamily="16"/>
              </a:rPr>
              <a:t>Best practice: stick to this in your application</a:t>
            </a:r>
          </a:p>
          <a:p>
            <a:pPr lvl="1"/>
            <a:r>
              <a:rPr lang="en-US">
                <a:latin typeface="" pitchFamily="16"/>
              </a:rPr>
              <a:t>Use the SLF4J abstraction the application code</a:t>
            </a:r>
          </a:p>
          <a:p>
            <a:pPr lvl="0"/>
            <a:r>
              <a:rPr lang="en-US">
                <a:latin typeface="" pitchFamily="16"/>
              </a:rPr>
              <a:t>Other logging frameworks are supported</a:t>
            </a:r>
          </a:p>
          <a:p>
            <a:pPr lvl="1"/>
            <a:r>
              <a:rPr lang="en-US">
                <a:latin typeface="" pitchFamily="16"/>
              </a:rPr>
              <a:t>Java Util Logging, Log4J, Log4J2</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Using another logging framework</a:t>
            </a:r>
          </a:p>
        </p:txBody>
      </p:sp>
      <p:sp>
        <p:nvSpPr>
          <p:cNvPr id="3" name="Rectangle 2"/>
          <p:cNvSpPr/>
          <p:nvPr/>
        </p:nvSpPr>
        <p:spPr>
          <a:xfrm>
            <a:off x="548640" y="1645920"/>
            <a:ext cx="8321040" cy="4389120"/>
          </a:xfrm>
          <a:prstGeom prst="rect">
            <a:avLst/>
          </a:prstGeom>
          <a:solidFill>
            <a:srgbClr val="FFFFCC"/>
          </a:solidFill>
          <a:ln w="0">
            <a:solidFill>
              <a:srgbClr val="80808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8080"/>
                </a:solidFill>
                <a:latin typeface="Courier New" pitchFamily="49"/>
                <a:ea typeface="Monospace" pitchFamily="1"/>
                <a:cs typeface="Monospace" pitchFamily="1"/>
              </a:rPr>
              <a:t>&lt;</a:t>
            </a:r>
            <a:r>
              <a:rPr lang="en-US" sz="1800" b="1" i="0" u="none" strike="noStrike" kern="0" spc="0" baseline="0">
                <a:ln>
                  <a:noFill/>
                </a:ln>
                <a:solidFill>
                  <a:srgbClr val="3F7F7F"/>
                </a:solidFill>
                <a:latin typeface="Courier New" pitchFamily="49"/>
                <a:ea typeface="Monospace" pitchFamily="1"/>
                <a:cs typeface="Monospace" pitchFamily="1"/>
              </a:rPr>
              <a:t>dependency</a:t>
            </a:r>
            <a:r>
              <a:rPr lang="en-US" sz="1800" b="1" i="0" u="none" strike="noStrike" kern="0" spc="0" baseline="0">
                <a:ln>
                  <a:noFill/>
                </a:ln>
                <a:solidFill>
                  <a:srgbClr val="008080"/>
                </a:solidFill>
                <a:latin typeface="Courier New" pitchFamily="49"/>
                <a:ea typeface="Monospace" pitchFamily="1"/>
                <a:cs typeface="Monospace" pitchFamily="1"/>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8080"/>
                </a:solidFill>
                <a:latin typeface="Courier New" pitchFamily="49"/>
                <a:ea typeface="Monospace" pitchFamily="1"/>
                <a:cs typeface="Monospace" pitchFamily="1"/>
              </a:rPr>
              <a:t>    &lt;</a:t>
            </a:r>
            <a:r>
              <a:rPr lang="en-US" sz="1800" b="1" i="0" u="none" strike="noStrike" kern="0" spc="0" baseline="0">
                <a:ln>
                  <a:noFill/>
                </a:ln>
                <a:solidFill>
                  <a:srgbClr val="3F7F7F"/>
                </a:solidFill>
                <a:latin typeface="Courier New" pitchFamily="49"/>
                <a:ea typeface="Monospace" pitchFamily="1"/>
                <a:cs typeface="Monospace" pitchFamily="1"/>
              </a:rPr>
              <a:t>groupId</a:t>
            </a:r>
            <a:r>
              <a:rPr lang="en-US" sz="1800" b="1" i="0" u="none" strike="noStrike" kern="0" spc="0" baseline="0">
                <a:ln>
                  <a:noFill/>
                </a:ln>
                <a:solidFill>
                  <a:srgbClr val="008080"/>
                </a:solidFill>
                <a:latin typeface="Courier New" pitchFamily="49"/>
                <a:ea typeface="Monospace" pitchFamily="1"/>
                <a:cs typeface="Monospace" pitchFamily="1"/>
              </a:rPr>
              <a:t>&gt;</a:t>
            </a:r>
            <a:r>
              <a:rPr lang="en-US" sz="1800" b="1" i="0" u="none" strike="noStrike" kern="0" spc="0" baseline="0">
                <a:ln>
                  <a:noFill/>
                </a:ln>
                <a:solidFill>
                  <a:srgbClr val="3C3C3C"/>
                </a:solidFill>
                <a:latin typeface="Courier New" pitchFamily="49"/>
                <a:ea typeface="Monospace" pitchFamily="1"/>
                <a:cs typeface="Monospace" pitchFamily="1"/>
              </a:rPr>
              <a:t>org.springframework.boot</a:t>
            </a:r>
            <a:r>
              <a:rPr lang="en-US" sz="1800" b="1" i="0" u="none" strike="noStrike" kern="0" spc="0" baseline="0">
                <a:ln>
                  <a:noFill/>
                </a:ln>
                <a:solidFill>
                  <a:srgbClr val="008080"/>
                </a:solidFill>
                <a:latin typeface="Courier New" pitchFamily="49"/>
                <a:ea typeface="Monospace" pitchFamily="1"/>
                <a:cs typeface="Monospace" pitchFamily="1"/>
              </a:rPr>
              <a:t>&lt;/</a:t>
            </a:r>
            <a:r>
              <a:rPr lang="en-US" sz="1800" b="1" i="0" u="none" strike="noStrike" kern="0" spc="0" baseline="0">
                <a:ln>
                  <a:noFill/>
                </a:ln>
                <a:solidFill>
                  <a:srgbClr val="3F7F7F"/>
                </a:solidFill>
                <a:latin typeface="Courier New" pitchFamily="49"/>
                <a:ea typeface="Monospace" pitchFamily="1"/>
                <a:cs typeface="Monospace" pitchFamily="1"/>
              </a:rPr>
              <a:t>groupId</a:t>
            </a:r>
            <a:r>
              <a:rPr lang="en-US" sz="1800" b="1" i="0" u="none" strike="noStrike" kern="0" spc="0" baseline="0">
                <a:ln>
                  <a:noFill/>
                </a:ln>
                <a:solidFill>
                  <a:srgbClr val="008080"/>
                </a:solidFill>
                <a:latin typeface="Courier New" pitchFamily="49"/>
                <a:ea typeface="Monospace" pitchFamily="1"/>
                <a:cs typeface="Monospace" pitchFamily="1"/>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8080"/>
                </a:solidFill>
                <a:latin typeface="Courier New" pitchFamily="49"/>
                <a:ea typeface="Monospace" pitchFamily="1"/>
                <a:cs typeface="Monospace" pitchFamily="1"/>
              </a:rPr>
              <a:t>    &lt;</a:t>
            </a:r>
            <a:r>
              <a:rPr lang="en-US" sz="1800" b="1" i="0" u="none" strike="noStrike" kern="0" spc="0" baseline="0">
                <a:ln>
                  <a:noFill/>
                </a:ln>
                <a:solidFill>
                  <a:srgbClr val="3F7F7F"/>
                </a:solidFill>
                <a:latin typeface="Courier New" pitchFamily="49"/>
                <a:ea typeface="Monospace" pitchFamily="1"/>
                <a:cs typeface="Monospace" pitchFamily="1"/>
              </a:rPr>
              <a:t>artifactId</a:t>
            </a:r>
            <a:r>
              <a:rPr lang="en-US" sz="1800" b="1" i="0" u="none" strike="noStrike" kern="0" spc="0" baseline="0">
                <a:ln>
                  <a:noFill/>
                </a:ln>
                <a:solidFill>
                  <a:srgbClr val="008080"/>
                </a:solidFill>
                <a:latin typeface="Courier New" pitchFamily="49"/>
                <a:ea typeface="Monospace" pitchFamily="1"/>
                <a:cs typeface="Monospace" pitchFamily="1"/>
              </a:rPr>
              <a:t>&gt;</a:t>
            </a:r>
            <a:r>
              <a:rPr lang="en-US" sz="1800" b="1" i="0" u="none" strike="noStrike" kern="0" spc="0" baseline="0">
                <a:ln>
                  <a:noFill/>
                </a:ln>
                <a:solidFill>
                  <a:srgbClr val="3C3C3C"/>
                </a:solidFill>
                <a:latin typeface="Courier New" pitchFamily="49"/>
                <a:ea typeface="Monospace" pitchFamily="1"/>
                <a:cs typeface="Monospace" pitchFamily="1"/>
              </a:rPr>
              <a:t>spring-boot-starter-websocket</a:t>
            </a:r>
            <a:r>
              <a:rPr lang="en-US" sz="1800" b="1" i="0" u="none" strike="noStrike" kern="0" spc="0" baseline="0">
                <a:ln>
                  <a:noFill/>
                </a:ln>
                <a:solidFill>
                  <a:srgbClr val="008080"/>
                </a:solidFill>
                <a:latin typeface="Courier New" pitchFamily="49"/>
                <a:ea typeface="Monospace" pitchFamily="1"/>
                <a:cs typeface="Monospace" pitchFamily="1"/>
              </a:rPr>
              <a:t>&lt;/</a:t>
            </a:r>
            <a:r>
              <a:rPr lang="en-US" sz="1800" b="1" i="0" u="none" strike="noStrike" kern="0" spc="0" baseline="0">
                <a:ln>
                  <a:noFill/>
                </a:ln>
                <a:solidFill>
                  <a:srgbClr val="3F7F7F"/>
                </a:solidFill>
                <a:latin typeface="Courier New" pitchFamily="49"/>
                <a:ea typeface="Monospace" pitchFamily="1"/>
                <a:cs typeface="Monospace" pitchFamily="1"/>
              </a:rPr>
              <a:t>artifactId</a:t>
            </a:r>
            <a:r>
              <a:rPr lang="en-US" sz="1800" b="1" i="0" u="none" strike="noStrike" kern="0" spc="0" baseline="0">
                <a:ln>
                  <a:noFill/>
                </a:ln>
                <a:solidFill>
                  <a:srgbClr val="008080"/>
                </a:solidFill>
                <a:latin typeface="Courier New" pitchFamily="49"/>
                <a:ea typeface="Monospace" pitchFamily="1"/>
                <a:cs typeface="Monospace" pitchFamily="1"/>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8080"/>
                </a:solidFill>
                <a:latin typeface="Courier New" pitchFamily="49"/>
                <a:ea typeface="Monospace" pitchFamily="1"/>
                <a:cs typeface="Monospace" pitchFamily="1"/>
              </a:rPr>
              <a:t>    &lt;</a:t>
            </a:r>
            <a:r>
              <a:rPr lang="en-US" sz="1800" b="1" i="0" u="none" strike="noStrike" kern="0" spc="0" baseline="0">
                <a:ln>
                  <a:noFill/>
                </a:ln>
                <a:solidFill>
                  <a:srgbClr val="3F7F7F"/>
                </a:solidFill>
                <a:latin typeface="Courier New" pitchFamily="49"/>
                <a:ea typeface="Monospace" pitchFamily="1"/>
                <a:cs typeface="Monospace" pitchFamily="1"/>
              </a:rPr>
              <a:t>exclusions</a:t>
            </a:r>
            <a:r>
              <a:rPr lang="en-US" sz="1800" b="1" i="0" u="none" strike="noStrike" kern="0" spc="0" baseline="0">
                <a:ln>
                  <a:noFill/>
                </a:ln>
                <a:solidFill>
                  <a:srgbClr val="008080"/>
                </a:solidFill>
                <a:latin typeface="Courier New" pitchFamily="49"/>
                <a:ea typeface="Monospace" pitchFamily="1"/>
                <a:cs typeface="Monospace" pitchFamily="1"/>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8080"/>
                </a:solidFill>
                <a:latin typeface="Courier New" pitchFamily="49"/>
                <a:ea typeface="Monospace" pitchFamily="1"/>
                <a:cs typeface="Monospace" pitchFamily="1"/>
              </a:rPr>
              <a:t>        &lt;</a:t>
            </a:r>
            <a:r>
              <a:rPr lang="en-US" sz="1800" b="1" i="0" u="none" strike="noStrike" kern="0" spc="0" baseline="0">
                <a:ln>
                  <a:noFill/>
                </a:ln>
                <a:solidFill>
                  <a:srgbClr val="3F7F7F"/>
                </a:solidFill>
                <a:latin typeface="Courier New" pitchFamily="49"/>
                <a:ea typeface="Monospace" pitchFamily="1"/>
                <a:cs typeface="Monospace" pitchFamily="1"/>
              </a:rPr>
              <a:t>exclusion</a:t>
            </a:r>
            <a:r>
              <a:rPr lang="en-US" sz="1800" b="1" i="0" u="none" strike="noStrike" kern="0" spc="0" baseline="0">
                <a:ln>
                  <a:noFill/>
                </a:ln>
                <a:solidFill>
                  <a:srgbClr val="008080"/>
                </a:solidFill>
                <a:latin typeface="Courier New" pitchFamily="49"/>
                <a:ea typeface="Monospace" pitchFamily="1"/>
                <a:cs typeface="Monospace" pitchFamily="1"/>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8080"/>
                </a:solidFill>
                <a:latin typeface="Courier New" pitchFamily="49"/>
                <a:ea typeface="Monospace" pitchFamily="1"/>
                <a:cs typeface="Monospace" pitchFamily="1"/>
              </a:rPr>
              <a:t>           &lt;</a:t>
            </a:r>
            <a:r>
              <a:rPr lang="en-US" sz="1800" b="1" i="0" u="none" strike="noStrike" kern="0" spc="0" baseline="0">
                <a:ln>
                  <a:noFill/>
                </a:ln>
                <a:solidFill>
                  <a:srgbClr val="3F7F7F"/>
                </a:solidFill>
                <a:latin typeface="Courier New" pitchFamily="49"/>
                <a:ea typeface="Monospace" pitchFamily="1"/>
                <a:cs typeface="Monospace" pitchFamily="1"/>
              </a:rPr>
              <a:t>groupId</a:t>
            </a:r>
            <a:r>
              <a:rPr lang="en-US" sz="1800" b="1" i="0" u="none" strike="noStrike" kern="0" spc="0" baseline="0">
                <a:ln>
                  <a:noFill/>
                </a:ln>
                <a:solidFill>
                  <a:srgbClr val="008080"/>
                </a:solidFill>
                <a:latin typeface="Courier New" pitchFamily="49"/>
                <a:ea typeface="Monospace" pitchFamily="1"/>
                <a:cs typeface="Monospace" pitchFamily="1"/>
              </a:rPr>
              <a:t>&gt;</a:t>
            </a:r>
            <a:r>
              <a:rPr lang="en-US" sz="1800" b="1" i="0" u="none" strike="noStrike" kern="0" spc="0" baseline="0">
                <a:ln>
                  <a:noFill/>
                </a:ln>
                <a:solidFill>
                  <a:srgbClr val="3C3C3C"/>
                </a:solidFill>
                <a:latin typeface="Courier New" pitchFamily="49"/>
                <a:ea typeface="Monospace" pitchFamily="1"/>
                <a:cs typeface="Monospace" pitchFamily="1"/>
              </a:rPr>
              <a:t>ch.qos.logback</a:t>
            </a:r>
            <a:r>
              <a:rPr lang="en-US" sz="1800" b="1" i="0" u="none" strike="noStrike" kern="0" spc="0" baseline="0">
                <a:ln>
                  <a:noFill/>
                </a:ln>
                <a:solidFill>
                  <a:srgbClr val="008080"/>
                </a:solidFill>
                <a:latin typeface="Courier New" pitchFamily="49"/>
                <a:ea typeface="Monospace" pitchFamily="1"/>
                <a:cs typeface="Monospace" pitchFamily="1"/>
              </a:rPr>
              <a:t>&lt;/</a:t>
            </a:r>
            <a:r>
              <a:rPr lang="en-US" sz="1800" b="1" i="0" u="none" strike="noStrike" kern="0" spc="0" baseline="0">
                <a:ln>
                  <a:noFill/>
                </a:ln>
                <a:solidFill>
                  <a:srgbClr val="3F7F7F"/>
                </a:solidFill>
                <a:latin typeface="Courier New" pitchFamily="49"/>
                <a:ea typeface="Monospace" pitchFamily="1"/>
                <a:cs typeface="Monospace" pitchFamily="1"/>
              </a:rPr>
              <a:t>groupId</a:t>
            </a:r>
            <a:r>
              <a:rPr lang="en-US" sz="1800" b="1" i="0" u="none" strike="noStrike" kern="0" spc="0" baseline="0">
                <a:ln>
                  <a:noFill/>
                </a:ln>
                <a:solidFill>
                  <a:srgbClr val="008080"/>
                </a:solidFill>
                <a:latin typeface="Courier New" pitchFamily="49"/>
                <a:ea typeface="Monospace" pitchFamily="1"/>
                <a:cs typeface="Monospace" pitchFamily="1"/>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8080"/>
                </a:solidFill>
                <a:latin typeface="Courier New" pitchFamily="49"/>
                <a:ea typeface="Monospace" pitchFamily="1"/>
                <a:cs typeface="Monospace" pitchFamily="1"/>
              </a:rPr>
              <a:t>           &lt;</a:t>
            </a:r>
            <a:r>
              <a:rPr lang="en-US" sz="1800" b="1" i="0" u="none" strike="noStrike" kern="0" spc="0" baseline="0">
                <a:ln>
                  <a:noFill/>
                </a:ln>
                <a:solidFill>
                  <a:srgbClr val="3F7F7F"/>
                </a:solidFill>
                <a:latin typeface="Courier New" pitchFamily="49"/>
                <a:ea typeface="Monospace" pitchFamily="1"/>
                <a:cs typeface="Monospace" pitchFamily="1"/>
              </a:rPr>
              <a:t>artifactId</a:t>
            </a:r>
            <a:r>
              <a:rPr lang="en-US" sz="1800" b="1" i="0" u="none" strike="noStrike" kern="0" spc="0" baseline="0">
                <a:ln>
                  <a:noFill/>
                </a:ln>
                <a:solidFill>
                  <a:srgbClr val="008080"/>
                </a:solidFill>
                <a:latin typeface="Courier New" pitchFamily="49"/>
                <a:ea typeface="Monospace" pitchFamily="1"/>
                <a:cs typeface="Monospace" pitchFamily="1"/>
              </a:rPr>
              <a:t>&gt;</a:t>
            </a:r>
            <a:r>
              <a:rPr lang="en-US" sz="1800" b="1" i="0" u="none" strike="noStrike" kern="0" spc="0" baseline="0">
                <a:ln>
                  <a:noFill/>
                </a:ln>
                <a:solidFill>
                  <a:srgbClr val="3C3C3C"/>
                </a:solidFill>
                <a:latin typeface="Courier New" pitchFamily="49"/>
                <a:ea typeface="Monospace" pitchFamily="1"/>
                <a:cs typeface="Monospace" pitchFamily="1"/>
              </a:rPr>
              <a:t>logback-classic</a:t>
            </a:r>
            <a:r>
              <a:rPr lang="en-US" sz="1800" b="1" i="0" u="none" strike="noStrike" kern="0" spc="0" baseline="0">
                <a:ln>
                  <a:noFill/>
                </a:ln>
                <a:solidFill>
                  <a:srgbClr val="008080"/>
                </a:solidFill>
                <a:latin typeface="Courier New" pitchFamily="49"/>
                <a:ea typeface="Monospace" pitchFamily="1"/>
                <a:cs typeface="Monospace" pitchFamily="1"/>
              </a:rPr>
              <a:t>&lt;/</a:t>
            </a:r>
            <a:r>
              <a:rPr lang="en-US" sz="1800" b="1" i="0" u="none" strike="noStrike" kern="0" spc="0" baseline="0">
                <a:ln>
                  <a:noFill/>
                </a:ln>
                <a:solidFill>
                  <a:srgbClr val="3F7F7F"/>
                </a:solidFill>
                <a:latin typeface="Courier New" pitchFamily="49"/>
                <a:ea typeface="Monospace" pitchFamily="1"/>
                <a:cs typeface="Monospace" pitchFamily="1"/>
              </a:rPr>
              <a:t>artifactId</a:t>
            </a:r>
            <a:r>
              <a:rPr lang="en-US" sz="1800" b="1" i="0" u="none" strike="noStrike" kern="0" spc="0" baseline="0">
                <a:ln>
                  <a:noFill/>
                </a:ln>
                <a:solidFill>
                  <a:srgbClr val="008080"/>
                </a:solidFill>
                <a:latin typeface="Courier New" pitchFamily="49"/>
                <a:ea typeface="Monospace" pitchFamily="1"/>
                <a:cs typeface="Monospace" pitchFamily="1"/>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8080"/>
                </a:solidFill>
                <a:latin typeface="Courier New" pitchFamily="49"/>
                <a:ea typeface="Monospace" pitchFamily="1"/>
                <a:cs typeface="Monospace" pitchFamily="1"/>
              </a:rPr>
              <a:t>        &lt;/</a:t>
            </a:r>
            <a:r>
              <a:rPr lang="en-US" sz="1800" b="1" i="0" u="none" strike="noStrike" kern="0" spc="0" baseline="0">
                <a:ln>
                  <a:noFill/>
                </a:ln>
                <a:solidFill>
                  <a:srgbClr val="3F7F7F"/>
                </a:solidFill>
                <a:latin typeface="Courier New" pitchFamily="49"/>
                <a:ea typeface="Monospace" pitchFamily="1"/>
                <a:cs typeface="Monospace" pitchFamily="1"/>
              </a:rPr>
              <a:t>exclusion</a:t>
            </a:r>
            <a:r>
              <a:rPr lang="en-US" sz="1800" b="1" i="0" u="none" strike="noStrike" kern="0" spc="0" baseline="0">
                <a:ln>
                  <a:noFill/>
                </a:ln>
                <a:solidFill>
                  <a:srgbClr val="008080"/>
                </a:solidFill>
                <a:latin typeface="Courier New" pitchFamily="49"/>
                <a:ea typeface="Monospace" pitchFamily="1"/>
                <a:cs typeface="Monospace" pitchFamily="1"/>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8080"/>
                </a:solidFill>
                <a:latin typeface="Courier New" pitchFamily="49"/>
                <a:ea typeface="Monospace" pitchFamily="1"/>
                <a:cs typeface="Monospace" pitchFamily="1"/>
              </a:rPr>
              <a:t>    &lt;/</a:t>
            </a:r>
            <a:r>
              <a:rPr lang="en-US" sz="1800" b="1" i="0" u="none" strike="noStrike" kern="0" spc="0" baseline="0">
                <a:ln>
                  <a:noFill/>
                </a:ln>
                <a:solidFill>
                  <a:srgbClr val="3F7F7F"/>
                </a:solidFill>
                <a:latin typeface="Courier New" pitchFamily="49"/>
                <a:ea typeface="Monospace" pitchFamily="1"/>
                <a:cs typeface="Monospace" pitchFamily="1"/>
              </a:rPr>
              <a:t>exclusions</a:t>
            </a:r>
            <a:r>
              <a:rPr lang="en-US" sz="1800" b="1" i="0" u="none" strike="noStrike" kern="0" spc="0" baseline="0">
                <a:ln>
                  <a:noFill/>
                </a:ln>
                <a:solidFill>
                  <a:srgbClr val="008080"/>
                </a:solidFill>
                <a:latin typeface="Courier New" pitchFamily="49"/>
                <a:ea typeface="Monospace" pitchFamily="1"/>
                <a:cs typeface="Monospace" pitchFamily="1"/>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8080"/>
                </a:solidFill>
                <a:latin typeface="Courier New" pitchFamily="49"/>
                <a:ea typeface="Monospace" pitchFamily="1"/>
                <a:cs typeface="Monospace" pitchFamily="1"/>
              </a:rPr>
              <a:t>&lt;/</a:t>
            </a:r>
            <a:r>
              <a:rPr lang="en-US" sz="1800" b="1" i="0" u="none" strike="noStrike" kern="0" spc="0" baseline="0">
                <a:ln>
                  <a:noFill/>
                </a:ln>
                <a:solidFill>
                  <a:srgbClr val="3F7F7F"/>
                </a:solidFill>
                <a:latin typeface="Courier New" pitchFamily="49"/>
                <a:ea typeface="Monospace" pitchFamily="1"/>
                <a:cs typeface="Monospace" pitchFamily="1"/>
              </a:rPr>
              <a:t>dependency</a:t>
            </a:r>
            <a:r>
              <a:rPr lang="en-US" sz="1800" b="1" i="0" u="none" strike="noStrike" kern="0" spc="0" baseline="0">
                <a:ln>
                  <a:noFill/>
                </a:ln>
                <a:solidFill>
                  <a:srgbClr val="008080"/>
                </a:solidFill>
                <a:latin typeface="Courier New" pitchFamily="49"/>
                <a:ea typeface="Monospace" pitchFamily="1"/>
                <a:cs typeface="Monospace" pitchFamily="1"/>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600" b="1" i="0" u="none" strike="noStrike" kern="0" spc="0" baseline="0">
              <a:ln>
                <a:noFill/>
              </a:ln>
              <a:solidFill>
                <a:srgbClr val="4D4D4D"/>
              </a:solidFill>
              <a:latin typeface="Courier New" pitchFamily="49"/>
              <a:ea typeface="Monospace" pitchFamily="1"/>
              <a:cs typeface="Monospace" pitchFamily="1"/>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8080"/>
                </a:solidFill>
                <a:latin typeface="Courier New" pitchFamily="49"/>
                <a:ea typeface="Monospace" pitchFamily="1"/>
                <a:cs typeface="Monospace" pitchFamily="1"/>
              </a:rPr>
              <a:t>&lt;</a:t>
            </a:r>
            <a:r>
              <a:rPr lang="en-US" sz="1800" b="1" i="0" u="none" strike="noStrike" kern="0" spc="0" baseline="0">
                <a:ln>
                  <a:noFill/>
                </a:ln>
                <a:solidFill>
                  <a:srgbClr val="3F7F7F"/>
                </a:solidFill>
                <a:latin typeface="Courier New" pitchFamily="49"/>
                <a:ea typeface="Monospace" pitchFamily="1"/>
                <a:cs typeface="Monospace" pitchFamily="1"/>
              </a:rPr>
              <a:t>dependency</a:t>
            </a:r>
            <a:r>
              <a:rPr lang="en-US" sz="1800" b="1" i="0" u="none" strike="noStrike" kern="0" spc="0" baseline="0">
                <a:ln>
                  <a:noFill/>
                </a:ln>
                <a:solidFill>
                  <a:srgbClr val="008080"/>
                </a:solidFill>
                <a:latin typeface="Courier New" pitchFamily="49"/>
                <a:ea typeface="Monospace" pitchFamily="1"/>
                <a:cs typeface="Monospace" pitchFamily="1"/>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8080"/>
                </a:solidFill>
                <a:latin typeface="Courier New" pitchFamily="49"/>
                <a:ea typeface="Monospace" pitchFamily="1"/>
                <a:cs typeface="Monospace" pitchFamily="1"/>
              </a:rPr>
              <a:t>    &lt;</a:t>
            </a:r>
            <a:r>
              <a:rPr lang="en-US" sz="1800" b="1" i="0" u="none" strike="noStrike" kern="0" spc="0" baseline="0">
                <a:ln>
                  <a:noFill/>
                </a:ln>
                <a:solidFill>
                  <a:srgbClr val="3F7F7F"/>
                </a:solidFill>
                <a:latin typeface="Courier New" pitchFamily="49"/>
                <a:ea typeface="Monospace" pitchFamily="1"/>
                <a:cs typeface="Monospace" pitchFamily="1"/>
              </a:rPr>
              <a:t>groupId</a:t>
            </a:r>
            <a:r>
              <a:rPr lang="en-US" sz="1800" b="1" i="0" u="none" strike="noStrike" kern="0" spc="0" baseline="0">
                <a:ln>
                  <a:noFill/>
                </a:ln>
                <a:solidFill>
                  <a:srgbClr val="008080"/>
                </a:solidFill>
                <a:latin typeface="Courier New" pitchFamily="49"/>
                <a:ea typeface="Monospace" pitchFamily="1"/>
                <a:cs typeface="Monospace" pitchFamily="1"/>
              </a:rPr>
              <a:t>&gt;</a:t>
            </a:r>
            <a:r>
              <a:rPr lang="en-US" sz="1800" b="1" i="0" u="none" strike="noStrike" kern="0" spc="0" baseline="0">
                <a:ln>
                  <a:noFill/>
                </a:ln>
                <a:solidFill>
                  <a:srgbClr val="3C3C3C"/>
                </a:solidFill>
                <a:latin typeface="Courier New" pitchFamily="49"/>
                <a:ea typeface="Monospace" pitchFamily="1"/>
                <a:cs typeface="Monospace" pitchFamily="1"/>
              </a:rPr>
              <a:t>org.slf4j</a:t>
            </a:r>
            <a:r>
              <a:rPr lang="en-US" sz="1800" b="1" i="0" u="none" strike="noStrike" kern="0" spc="0" baseline="0">
                <a:ln>
                  <a:noFill/>
                </a:ln>
                <a:solidFill>
                  <a:srgbClr val="008080"/>
                </a:solidFill>
                <a:latin typeface="Courier New" pitchFamily="49"/>
                <a:ea typeface="Monospace" pitchFamily="1"/>
                <a:cs typeface="Monospace" pitchFamily="1"/>
              </a:rPr>
              <a:t>&lt;/</a:t>
            </a:r>
            <a:r>
              <a:rPr lang="en-US" sz="1800" b="1" i="0" u="none" strike="noStrike" kern="0" spc="0" baseline="0">
                <a:ln>
                  <a:noFill/>
                </a:ln>
                <a:solidFill>
                  <a:srgbClr val="3F7F7F"/>
                </a:solidFill>
                <a:latin typeface="Courier New" pitchFamily="49"/>
                <a:ea typeface="Monospace" pitchFamily="1"/>
                <a:cs typeface="Monospace" pitchFamily="1"/>
              </a:rPr>
              <a:t>groupId</a:t>
            </a:r>
            <a:r>
              <a:rPr lang="en-US" sz="1800" b="1" i="0" u="none" strike="noStrike" kern="0" spc="0" baseline="0">
                <a:ln>
                  <a:noFill/>
                </a:ln>
                <a:solidFill>
                  <a:srgbClr val="008080"/>
                </a:solidFill>
                <a:latin typeface="Courier New" pitchFamily="49"/>
                <a:ea typeface="Monospace" pitchFamily="1"/>
                <a:cs typeface="Monospace" pitchFamily="1"/>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8080"/>
                </a:solidFill>
                <a:latin typeface="Courier New" pitchFamily="49"/>
                <a:ea typeface="Monospace" pitchFamily="1"/>
                <a:cs typeface="Monospace" pitchFamily="1"/>
              </a:rPr>
              <a:t>    &lt;</a:t>
            </a:r>
            <a:r>
              <a:rPr lang="en-US" sz="1800" b="1" i="0" u="none" strike="noStrike" kern="0" spc="0" baseline="0">
                <a:ln>
                  <a:noFill/>
                </a:ln>
                <a:solidFill>
                  <a:srgbClr val="3F7F7F"/>
                </a:solidFill>
                <a:latin typeface="Courier New" pitchFamily="49"/>
                <a:ea typeface="Monospace" pitchFamily="1"/>
                <a:cs typeface="Monospace" pitchFamily="1"/>
              </a:rPr>
              <a:t>artifactId</a:t>
            </a:r>
            <a:r>
              <a:rPr lang="en-US" sz="1800" b="1" i="0" u="none" strike="noStrike" kern="0" spc="0" baseline="0">
                <a:ln>
                  <a:noFill/>
                </a:ln>
                <a:solidFill>
                  <a:srgbClr val="008080"/>
                </a:solidFill>
                <a:latin typeface="Courier New" pitchFamily="49"/>
                <a:ea typeface="Monospace" pitchFamily="1"/>
                <a:cs typeface="Monospace" pitchFamily="1"/>
              </a:rPr>
              <a:t>&gt;</a:t>
            </a:r>
            <a:r>
              <a:rPr lang="en-US" sz="1800" b="1" i="0" u="none" strike="noStrike" kern="0" spc="0" baseline="0">
                <a:ln>
                  <a:noFill/>
                </a:ln>
                <a:solidFill>
                  <a:srgbClr val="3C3C3C"/>
                </a:solidFill>
                <a:latin typeface="Courier New" pitchFamily="49"/>
                <a:ea typeface="Monospace" pitchFamily="1"/>
                <a:cs typeface="Monospace" pitchFamily="1"/>
              </a:rPr>
              <a:t>slf4j-log4j12</a:t>
            </a:r>
            <a:r>
              <a:rPr lang="en-US" sz="1800" b="1" i="0" u="none" strike="noStrike" kern="0" spc="0" baseline="0">
                <a:ln>
                  <a:noFill/>
                </a:ln>
                <a:solidFill>
                  <a:srgbClr val="008080"/>
                </a:solidFill>
                <a:latin typeface="Courier New" pitchFamily="49"/>
                <a:ea typeface="Monospace" pitchFamily="1"/>
                <a:cs typeface="Monospace" pitchFamily="1"/>
              </a:rPr>
              <a:t>&lt;/</a:t>
            </a:r>
            <a:r>
              <a:rPr lang="en-US" sz="1800" b="1" i="0" u="none" strike="noStrike" kern="0" spc="0" baseline="0">
                <a:ln>
                  <a:noFill/>
                </a:ln>
                <a:solidFill>
                  <a:srgbClr val="3F7F7F"/>
                </a:solidFill>
                <a:latin typeface="Courier New" pitchFamily="49"/>
                <a:ea typeface="Monospace" pitchFamily="1"/>
                <a:cs typeface="Monospace" pitchFamily="1"/>
              </a:rPr>
              <a:t>artifactId</a:t>
            </a:r>
            <a:r>
              <a:rPr lang="en-US" sz="1800" b="1" i="0" u="none" strike="noStrike" kern="0" spc="0" baseline="0">
                <a:ln>
                  <a:noFill/>
                </a:ln>
                <a:solidFill>
                  <a:srgbClr val="008080"/>
                </a:solidFill>
                <a:latin typeface="Courier New" pitchFamily="49"/>
                <a:ea typeface="Monospace" pitchFamily="1"/>
                <a:cs typeface="Monospace" pitchFamily="1"/>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8080"/>
                </a:solidFill>
                <a:latin typeface="Courier New" pitchFamily="49"/>
                <a:ea typeface="Monospace" pitchFamily="1"/>
                <a:cs typeface="Monospace" pitchFamily="1"/>
              </a:rPr>
              <a:t>&lt;/</a:t>
            </a:r>
            <a:r>
              <a:rPr lang="en-US" sz="1800" b="1" i="0" u="none" strike="noStrike" kern="0" spc="0" baseline="0">
                <a:ln>
                  <a:noFill/>
                </a:ln>
                <a:solidFill>
                  <a:srgbClr val="3F7F7F"/>
                </a:solidFill>
                <a:latin typeface="Courier New" pitchFamily="49"/>
                <a:ea typeface="Monospace" pitchFamily="1"/>
                <a:cs typeface="Monospace" pitchFamily="1"/>
              </a:rPr>
              <a:t>dependency</a:t>
            </a:r>
            <a:r>
              <a:rPr lang="en-US" sz="1800" b="1" i="0" u="none" strike="noStrike" kern="0" spc="0" baseline="0">
                <a:ln>
                  <a:noFill/>
                </a:ln>
                <a:solidFill>
                  <a:srgbClr val="008080"/>
                </a:solidFill>
                <a:latin typeface="Courier New" pitchFamily="49"/>
                <a:ea typeface="Monospace" pitchFamily="1"/>
                <a:cs typeface="Monospace" pitchFamily="1"/>
              </a:rPr>
              <a:t>&gt;</a:t>
            </a:r>
          </a:p>
        </p:txBody>
      </p:sp>
      <p:sp>
        <p:nvSpPr>
          <p:cNvPr id="4" name="Straight Connector 3"/>
          <p:cNvSpPr/>
          <p:nvPr/>
        </p:nvSpPr>
        <p:spPr>
          <a:xfrm flipH="1">
            <a:off x="3840479" y="3006000"/>
            <a:ext cx="3049201" cy="11520"/>
          </a:xfrm>
          <a:prstGeom prst="line">
            <a:avLst/>
          </a:prstGeom>
          <a:noFill/>
          <a:ln w="0">
            <a:solidFill>
              <a:srgbClr val="808080"/>
            </a:solidFill>
            <a:prstDash val="solid"/>
            <a:tailEnd type="arrow"/>
          </a:ln>
        </p:spPr>
        <p:txBody>
          <a:bodyPr vert="horz" wrap="squar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Freeform 4"/>
          <p:cNvSpPr/>
          <p:nvPr/>
        </p:nvSpPr>
        <p:spPr>
          <a:xfrm>
            <a:off x="6657119" y="2750760"/>
            <a:ext cx="2288880" cy="43523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808080"/>
            </a:solidFill>
            <a:prstDash val="solid"/>
          </a:ln>
        </p:spPr>
        <p:txBody>
          <a:bodyPr vert="horz" wrap="square" lIns="90000" tIns="45000" rIns="90000" bIns="45000" anchor="ctr" anchorCtr="0" compatLnSpc="1"/>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Excludes Logback</a:t>
            </a:r>
          </a:p>
        </p:txBody>
      </p:sp>
      <p:sp>
        <p:nvSpPr>
          <p:cNvPr id="6" name="Straight Connector 5"/>
          <p:cNvSpPr/>
          <p:nvPr/>
        </p:nvSpPr>
        <p:spPr>
          <a:xfrm flipH="1">
            <a:off x="5135760" y="4446000"/>
            <a:ext cx="1645920" cy="587520"/>
          </a:xfrm>
          <a:prstGeom prst="line">
            <a:avLst/>
          </a:prstGeom>
          <a:noFill/>
          <a:ln w="0">
            <a:solidFill>
              <a:srgbClr val="808080"/>
            </a:solidFill>
            <a:prstDash val="solid"/>
            <a:tailEnd type="arrow"/>
          </a:ln>
        </p:spPr>
        <p:txBody>
          <a:bodyPr vert="horz" wrap="squar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Freeform 6"/>
          <p:cNvSpPr/>
          <p:nvPr/>
        </p:nvSpPr>
        <p:spPr>
          <a:xfrm>
            <a:off x="6270480" y="4010759"/>
            <a:ext cx="2063520" cy="43523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808080"/>
            </a:solidFill>
            <a:prstDash val="solid"/>
          </a:ln>
        </p:spPr>
        <p:txBody>
          <a:bodyPr vert="horz" wrap="square" lIns="90000" tIns="45000" rIns="90000" bIns="45000" anchor="ctr" anchorCtr="0" compatLnSpc="1"/>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Includes Log4J</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Logging Output</a:t>
            </a:r>
          </a:p>
        </p:txBody>
      </p:sp>
      <p:sp>
        <p:nvSpPr>
          <p:cNvPr id="3" name="Text Placeholder 2"/>
          <p:cNvSpPr txBox="1">
            <a:spLocks noGrp="1"/>
          </p:cNvSpPr>
          <p:nvPr>
            <p:ph type="body" idx="4294967295"/>
          </p:nvPr>
        </p:nvSpPr>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Spring Boot logs by default to the console</a:t>
            </a:r>
          </a:p>
          <a:p>
            <a:pPr lvl="0"/>
            <a:r>
              <a:rPr lang="en-US">
                <a:latin typeface="" pitchFamily="16"/>
              </a:rPr>
              <a:t>Can also log to rotating files</a:t>
            </a:r>
          </a:p>
          <a:p>
            <a:pPr lvl="1"/>
            <a:r>
              <a:rPr lang="en-US">
                <a:latin typeface="" pitchFamily="16"/>
              </a:rPr>
              <a:t>Specify file OR path in application.properties</a:t>
            </a:r>
          </a:p>
        </p:txBody>
      </p:sp>
      <p:sp>
        <p:nvSpPr>
          <p:cNvPr id="4" name="Rectangle 3"/>
          <p:cNvSpPr/>
          <p:nvPr/>
        </p:nvSpPr>
        <p:spPr>
          <a:xfrm>
            <a:off x="638280" y="3108959"/>
            <a:ext cx="7867440" cy="2066400"/>
          </a:xfrm>
          <a:prstGeom prst="rect">
            <a:avLst/>
          </a:prstGeom>
          <a:solidFill>
            <a:srgbClr val="FFFFCC"/>
          </a:solidFill>
          <a:ln w="0">
            <a:solidFill>
              <a:srgbClr val="80808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 Use only one of the following properties</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600" b="1" i="0" u="none" strike="noStrike" kern="0" spc="0" baseline="0">
              <a:ln>
                <a:noFill/>
              </a:ln>
              <a:solidFill>
                <a:srgbClr val="4D4D4D"/>
              </a:solidFill>
              <a:latin typeface="Courier New" pitchFamily="49"/>
              <a:ea typeface="Monaco" pitchFamily="49"/>
              <a:cs typeface="Monaco" pitchFamily="49"/>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 absolute or relative file to the current directory</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logging.file=</a:t>
            </a:r>
            <a:r>
              <a:rPr lang="en-US" sz="1800" b="1" i="0" u="none" strike="noStrike" kern="0" spc="0" baseline="0">
                <a:ln>
                  <a:noFill/>
                </a:ln>
                <a:solidFill>
                  <a:srgbClr val="003366"/>
                </a:solidFill>
                <a:latin typeface="Courier New" pitchFamily="49"/>
                <a:ea typeface="Monaco" pitchFamily="49"/>
                <a:cs typeface="Monaco" pitchFamily="49"/>
              </a:rPr>
              <a:t>rewards.log</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600" b="1" i="0" u="none" strike="noStrike" kern="0" spc="0" baseline="0">
              <a:ln>
                <a:noFill/>
              </a:ln>
              <a:solidFill>
                <a:srgbClr val="4D4D4D"/>
              </a:solidFill>
              <a:latin typeface="Courier New" pitchFamily="49"/>
              <a:ea typeface="Monaco" pitchFamily="49"/>
              <a:cs typeface="Monaco" pitchFamily="49"/>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 will write to a spring.log file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logging.path=</a:t>
            </a:r>
            <a:r>
              <a:rPr lang="en-US" sz="1800" b="1" i="0" u="none" strike="noStrike" kern="0" spc="0" baseline="0">
                <a:ln>
                  <a:noFill/>
                </a:ln>
                <a:solidFill>
                  <a:srgbClr val="003366"/>
                </a:solidFill>
                <a:latin typeface="Courier New" pitchFamily="49"/>
                <a:ea typeface="Monaco" pitchFamily="49"/>
                <a:cs typeface="Monaco" pitchFamily="49"/>
              </a:rPr>
              <a:t>/var/log/rewards</a:t>
            </a:r>
          </a:p>
        </p:txBody>
      </p:sp>
      <p:grpSp>
        <p:nvGrpSpPr>
          <p:cNvPr id="5" name="Group 4"/>
          <p:cNvGrpSpPr/>
          <p:nvPr/>
        </p:nvGrpSpPr>
        <p:grpSpPr>
          <a:xfrm>
            <a:off x="411480" y="5541120"/>
            <a:ext cx="8321040" cy="646560"/>
            <a:chOff x="411480" y="5541120"/>
            <a:chExt cx="8321040" cy="646560"/>
          </a:xfrm>
        </p:grpSpPr>
        <p:sp>
          <p:nvSpPr>
            <p:cNvPr id="6" name="Freeform 5"/>
            <p:cNvSpPr/>
            <p:nvPr/>
          </p:nvSpPr>
          <p:spPr>
            <a:xfrm>
              <a:off x="411480" y="5541120"/>
              <a:ext cx="8321040" cy="635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7" name=""/>
            <p:cNvPicPr>
              <a:picLocks noChangeAspect="1"/>
            </p:cNvPicPr>
            <p:nvPr/>
          </p:nvPicPr>
          <p:blipFill>
            <a:blip r:embed="rId3">
              <a:lum/>
              <a:alphaModFix/>
            </a:blip>
            <a:srcRect/>
            <a:stretch>
              <a:fillRect/>
            </a:stretch>
          </p:blipFill>
          <p:spPr>
            <a:xfrm>
              <a:off x="625680" y="5647680"/>
              <a:ext cx="425880" cy="385560"/>
            </a:xfrm>
            <a:prstGeom prst="rect">
              <a:avLst/>
            </a:prstGeom>
            <a:noFill/>
            <a:ln>
              <a:noFill/>
            </a:ln>
          </p:spPr>
        </p:pic>
        <p:sp>
          <p:nvSpPr>
            <p:cNvPr id="8" name="TextBox 7"/>
            <p:cNvSpPr txBox="1"/>
            <p:nvPr/>
          </p:nvSpPr>
          <p:spPr>
            <a:xfrm>
              <a:off x="418680" y="5548680"/>
              <a:ext cx="8152920" cy="639000"/>
            </a:xfrm>
            <a:prstGeom prst="rect">
              <a:avLst/>
            </a:prstGeom>
            <a:noFill/>
            <a:ln>
              <a:noFill/>
            </a:ln>
          </p:spPr>
          <p:txBody>
            <a:bodyPr vert="horz" wrap="square" lIns="90000" tIns="45000" rIns="90000" bIns="45000" anchor="ctr" anchorCtr="0" compatLnSpc="1"/>
            <a:lstStyle/>
            <a:p>
              <a:pPr marL="749880" marR="0" lvl="0" indent="0" algn="l" rtl="0" hangingPunct="1">
                <a:lnSpc>
                  <a:spcPct val="100000"/>
                </a:lnSpc>
                <a:spcBef>
                  <a:spcPts val="0"/>
                </a:spcBef>
                <a:spcAft>
                  <a:spcPts val="0"/>
                </a:spcAft>
                <a:buNone/>
                <a:tabLst>
                  <a:tab pos="749880" algn="l"/>
                  <a:tab pos="1207080" algn="l"/>
                  <a:tab pos="1664280" algn="l"/>
                  <a:tab pos="2121479" algn="l"/>
                  <a:tab pos="2578680" algn="l"/>
                  <a:tab pos="3035880" algn="l"/>
                  <a:tab pos="3493079" algn="l"/>
                  <a:tab pos="3950280" algn="l"/>
                  <a:tab pos="4407480" algn="l"/>
                  <a:tab pos="4864680" algn="l"/>
                  <a:tab pos="5321880" algn="l"/>
                  <a:tab pos="5779080" algn="l"/>
                  <a:tab pos="6236279" algn="l"/>
                  <a:tab pos="6693480" algn="l"/>
                  <a:tab pos="7150679" algn="l"/>
                  <a:tab pos="7607880" algn="l"/>
                  <a:tab pos="8065080" algn="l"/>
                  <a:tab pos="8522280" algn="l"/>
                  <a:tab pos="8979480" algn="l"/>
                  <a:tab pos="9436680" algn="l"/>
                  <a:tab pos="9893880" algn="l"/>
                </a:tabLst>
              </a:pPr>
              <a:r>
                <a:rPr lang="en-US" sz="1800" b="0" i="0" u="none" strike="noStrike" baseline="0">
                  <a:ln>
                    <a:noFill/>
                  </a:ln>
                  <a:solidFill>
                    <a:srgbClr val="4D4D4D"/>
                  </a:solidFill>
                  <a:latin typeface="Arial" pitchFamily="34"/>
                  <a:ea typeface="Helvetica" pitchFamily="34"/>
                  <a:cs typeface="Helvetica" pitchFamily="34"/>
                </a:rPr>
                <a:t>Spring Boot can also configure logging by using the appropriate configuration file of the underlying logging framework.</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Understanding Auto-Configuration</a:t>
            </a:r>
          </a:p>
          <a:p>
            <a:pPr lvl="0"/>
            <a:r>
              <a:rPr lang="en-US">
                <a:latin typeface="" pitchFamily="16"/>
              </a:rPr>
              <a:t>Customizing Spring Boot</a:t>
            </a:r>
          </a:p>
          <a:p>
            <a:pPr lvl="0"/>
            <a:r>
              <a:rPr lang="en-US">
                <a:latin typeface="" pitchFamily="16"/>
              </a:rPr>
              <a:t>More on Properties</a:t>
            </a:r>
          </a:p>
          <a:p>
            <a:pPr lvl="0"/>
            <a:r>
              <a:rPr lang="en-US">
                <a:latin typeface="" pitchFamily="16"/>
              </a:rPr>
              <a:t>Fine-tuning Logging</a:t>
            </a:r>
          </a:p>
          <a:p>
            <a:pPr lvl="0"/>
            <a:r>
              <a:rPr lang="en-US" b="1">
                <a:latin typeface="" pitchFamily="16"/>
              </a:rPr>
              <a:t>Using YAML for Configuration</a:t>
            </a:r>
          </a:p>
          <a:p>
            <a:pPr lvl="0"/>
            <a:r>
              <a:rPr lang="en-US">
                <a:latin typeface="" pitchFamily="16"/>
              </a:rPr>
              <a:t>More on Testing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What is YAML?</a:t>
            </a:r>
          </a:p>
        </p:txBody>
      </p:sp>
      <p:sp>
        <p:nvSpPr>
          <p:cNvPr id="3" name="Text Placeholder 2"/>
          <p:cNvSpPr txBox="1">
            <a:spLocks noGrp="1"/>
          </p:cNvSpPr>
          <p:nvPr>
            <p:ph type="body" idx="4294967295"/>
          </p:nvPr>
        </p:nvSpPr>
        <p:spPr>
          <a:xfrm>
            <a:off x="457200" y="1600200"/>
            <a:ext cx="8229600" cy="464796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i="1">
                <a:latin typeface="" pitchFamily="16"/>
              </a:rPr>
              <a:t>Yaml Ain't a Markup Language</a:t>
            </a:r>
          </a:p>
          <a:p>
            <a:pPr lvl="1"/>
            <a:r>
              <a:rPr lang="en-US">
                <a:latin typeface="" pitchFamily="16"/>
              </a:rPr>
              <a:t>Recursive acronym</a:t>
            </a:r>
          </a:p>
          <a:p>
            <a:pPr lvl="0"/>
            <a:r>
              <a:rPr lang="en-US">
                <a:latin typeface="" pitchFamily="16"/>
              </a:rPr>
              <a:t>Created in 2001</a:t>
            </a:r>
          </a:p>
          <a:p>
            <a:pPr lvl="0"/>
            <a:r>
              <a:rPr lang="en-US">
                <a:latin typeface="" pitchFamily="16"/>
              </a:rPr>
              <a:t>Alternative to .properties files</a:t>
            </a:r>
          </a:p>
          <a:p>
            <a:pPr lvl="1"/>
            <a:r>
              <a:rPr lang="en-US">
                <a:latin typeface="" pitchFamily="16"/>
              </a:rPr>
              <a:t>Allows hierarchical configuration</a:t>
            </a:r>
          </a:p>
          <a:p>
            <a:pPr lvl="0"/>
            <a:r>
              <a:rPr lang="en-US">
                <a:latin typeface="" pitchFamily="16"/>
              </a:rPr>
              <a:t>Java parser for YAML is called SnakeYAML</a:t>
            </a:r>
          </a:p>
          <a:p>
            <a:pPr lvl="1"/>
            <a:r>
              <a:rPr lang="en-US">
                <a:latin typeface="" pitchFamily="16"/>
              </a:rPr>
              <a:t>Must be in the classpath</a:t>
            </a:r>
          </a:p>
          <a:p>
            <a:pPr lvl="1"/>
            <a:r>
              <a:rPr lang="en-US">
                <a:latin typeface="" pitchFamily="16"/>
              </a:rPr>
              <a:t>Provided by spring-boot-starters</a:t>
            </a:r>
          </a:p>
          <a:p>
            <a:pPr lvl="0">
              <a:buNone/>
            </a:pPr>
            <a:endParaRPr lang="en-US">
              <a:latin typeface="" pitchFamily="16"/>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YAML for Properties</a:t>
            </a:r>
          </a:p>
        </p:txBody>
      </p:sp>
      <p:sp>
        <p:nvSpPr>
          <p:cNvPr id="3" name="Text Placeholder 2"/>
          <p:cNvSpPr txBox="1">
            <a:spLocks noGrp="1"/>
          </p:cNvSpPr>
          <p:nvPr>
            <p:ph type="body" idx="4294967295"/>
          </p:nvPr>
        </p:nvSpPr>
        <p:spPr>
          <a:xfrm>
            <a:off x="457200" y="1600200"/>
            <a:ext cx="8229600" cy="464796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Spring Boot support YAML for Properties</a:t>
            </a:r>
          </a:p>
          <a:p>
            <a:pPr lvl="1"/>
            <a:r>
              <a:rPr lang="en-US">
                <a:latin typeface="" pitchFamily="16"/>
              </a:rPr>
              <a:t>An alternative to properties files</a:t>
            </a:r>
          </a:p>
          <a:p>
            <a:pPr lvl="0">
              <a:buNone/>
            </a:pPr>
            <a:endParaRPr lang="en-US">
              <a:latin typeface="" pitchFamily="16"/>
            </a:endParaRPr>
          </a:p>
          <a:p>
            <a:pPr lvl="0">
              <a:buNone/>
            </a:pPr>
            <a:endParaRPr lang="en-US">
              <a:latin typeface="" pitchFamily="16"/>
            </a:endParaRPr>
          </a:p>
          <a:p>
            <a:pPr lvl="0">
              <a:buNone/>
            </a:pPr>
            <a:endParaRPr lang="en-US">
              <a:latin typeface="" pitchFamily="16"/>
            </a:endParaRPr>
          </a:p>
          <a:p>
            <a:pPr lvl="0">
              <a:buNone/>
            </a:pPr>
            <a:endParaRPr lang="en-US">
              <a:latin typeface="" pitchFamily="16"/>
            </a:endParaRPr>
          </a:p>
          <a:p>
            <a:pPr lvl="0"/>
            <a:r>
              <a:rPr lang="en-US">
                <a:latin typeface="" pitchFamily="16"/>
              </a:rPr>
              <a:t>YAML is convenient for hierarchical configuration data</a:t>
            </a:r>
          </a:p>
          <a:p>
            <a:pPr lvl="1"/>
            <a:r>
              <a:rPr lang="en-US">
                <a:latin typeface="" pitchFamily="16"/>
              </a:rPr>
              <a:t>Spring Boot properties are organized in groups</a:t>
            </a:r>
          </a:p>
          <a:p>
            <a:pPr lvl="1"/>
            <a:r>
              <a:rPr lang="en-US" i="1">
                <a:latin typeface="" pitchFamily="16"/>
              </a:rPr>
              <a:t>Examples:</a:t>
            </a:r>
            <a:r>
              <a:rPr lang="en-US">
                <a:latin typeface="" pitchFamily="16"/>
              </a:rPr>
              <a:t> server, database, etc</a:t>
            </a:r>
          </a:p>
          <a:p>
            <a:pPr lvl="0"/>
            <a:endParaRPr lang="en-US">
              <a:latin typeface="" pitchFamily="16"/>
            </a:endParaRPr>
          </a:p>
        </p:txBody>
      </p:sp>
      <p:sp>
        <p:nvSpPr>
          <p:cNvPr id="4" name="Rectangle 3"/>
          <p:cNvSpPr/>
          <p:nvPr/>
        </p:nvSpPr>
        <p:spPr>
          <a:xfrm>
            <a:off x="4663440" y="2528639"/>
            <a:ext cx="3840479" cy="945720"/>
          </a:xfrm>
          <a:prstGeom prst="rect">
            <a:avLst/>
          </a:prstGeom>
          <a:solidFill>
            <a:srgbClr val="FFFFCC"/>
          </a:solidFill>
          <a:ln w="0">
            <a:solidFill>
              <a:srgbClr val="80808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database: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  host: localhost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  user: admin</a:t>
            </a:r>
          </a:p>
        </p:txBody>
      </p:sp>
      <p:sp>
        <p:nvSpPr>
          <p:cNvPr id="5" name="Rectangle 4"/>
          <p:cNvSpPr/>
          <p:nvPr/>
        </p:nvSpPr>
        <p:spPr>
          <a:xfrm>
            <a:off x="727919" y="2529000"/>
            <a:ext cx="3752640" cy="945720"/>
          </a:xfrm>
          <a:prstGeom prst="rect">
            <a:avLst/>
          </a:prstGeom>
          <a:solidFill>
            <a:srgbClr val="FFFFCC"/>
          </a:solidFill>
          <a:ln w="0">
            <a:solidFill>
              <a:srgbClr val="80808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600" b="1" i="0" u="none" strike="noStrike" kern="0" spc="0" baseline="0">
              <a:ln>
                <a:noFill/>
              </a:ln>
              <a:solidFill>
                <a:srgbClr val="4D4D4D"/>
              </a:solidFill>
              <a:latin typeface="Courier New" pitchFamily="49"/>
              <a:ea typeface="Monaco" pitchFamily="49"/>
              <a:cs typeface="Monaco" pitchFamily="49"/>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database.host = localhost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database.user = admin</a:t>
            </a:r>
          </a:p>
        </p:txBody>
      </p:sp>
      <p:sp>
        <p:nvSpPr>
          <p:cNvPr id="6" name="TextBox 5"/>
          <p:cNvSpPr txBox="1"/>
          <p:nvPr/>
        </p:nvSpPr>
        <p:spPr>
          <a:xfrm>
            <a:off x="2466000" y="3426479"/>
            <a:ext cx="2194560" cy="380160"/>
          </a:xfrm>
          <a:prstGeom prst="rect">
            <a:avLst/>
          </a:prstGeom>
          <a:noFill/>
          <a:ln>
            <a:noFill/>
          </a:ln>
        </p:spPr>
        <p:txBody>
          <a:bodyPr vert="horz" wrap="square" lIns="90000" tIns="45000" rIns="90000" bIns="45000" anchor="ctr"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7E0021"/>
                </a:solidFill>
                <a:latin typeface="Arial" pitchFamily="18"/>
                <a:ea typeface="ＭＳ Ｐゴシック" pitchFamily="2"/>
                <a:cs typeface="ＭＳ Ｐゴシック" pitchFamily="2"/>
              </a:rPr>
              <a:t>application.properties</a:t>
            </a:r>
          </a:p>
        </p:txBody>
      </p:sp>
      <p:sp>
        <p:nvSpPr>
          <p:cNvPr id="7" name="TextBox 6"/>
          <p:cNvSpPr txBox="1"/>
          <p:nvPr/>
        </p:nvSpPr>
        <p:spPr>
          <a:xfrm>
            <a:off x="6985440" y="3436919"/>
            <a:ext cx="1588320" cy="333720"/>
          </a:xfrm>
          <a:prstGeom prst="rect">
            <a:avLst/>
          </a:prstGeom>
          <a:noFill/>
          <a:ln>
            <a:noFill/>
          </a:ln>
        </p:spPr>
        <p:txBody>
          <a:bodyPr vert="horz" wrap="square" lIns="90000" tIns="45000" rIns="90000" bIns="45000" anchor="ctr"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7E0021"/>
                </a:solidFill>
                <a:latin typeface="Arial" pitchFamily="18"/>
                <a:ea typeface="ＭＳ Ｐゴシック" pitchFamily="2"/>
                <a:cs typeface="ＭＳ Ｐゴシック" pitchFamily="2"/>
              </a:rPr>
              <a:t>application.yml</a:t>
            </a:r>
          </a:p>
        </p:txBody>
      </p:sp>
      <p:sp>
        <p:nvSpPr>
          <p:cNvPr id="8" name="Straight Connector 7"/>
          <p:cNvSpPr/>
          <p:nvPr/>
        </p:nvSpPr>
        <p:spPr>
          <a:xfrm flipH="1" flipV="1">
            <a:off x="5685840" y="3383280"/>
            <a:ext cx="638639" cy="423360"/>
          </a:xfrm>
          <a:prstGeom prst="line">
            <a:avLst/>
          </a:prstGeom>
          <a:noFill/>
          <a:ln w="0">
            <a:solidFill>
              <a:srgbClr val="808080"/>
            </a:solidFill>
            <a:prstDash val="solid"/>
            <a:tailEnd type="arrow"/>
          </a:ln>
        </p:spPr>
        <p:txBody>
          <a:bodyPr vert="horz" wrap="squar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9" name="Freeform 8"/>
          <p:cNvSpPr/>
          <p:nvPr/>
        </p:nvSpPr>
        <p:spPr>
          <a:xfrm>
            <a:off x="5919840" y="3806640"/>
            <a:ext cx="862199" cy="3081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colon</a:t>
            </a:r>
          </a:p>
        </p:txBody>
      </p:sp>
      <p:sp>
        <p:nvSpPr>
          <p:cNvPr id="10" name="Straight Connector 9"/>
          <p:cNvSpPr/>
          <p:nvPr/>
        </p:nvSpPr>
        <p:spPr>
          <a:xfrm flipV="1">
            <a:off x="1560239" y="3383280"/>
            <a:ext cx="1182960" cy="367920"/>
          </a:xfrm>
          <a:prstGeom prst="line">
            <a:avLst/>
          </a:prstGeom>
          <a:noFill/>
          <a:ln w="0">
            <a:solidFill>
              <a:srgbClr val="808080"/>
            </a:solidFill>
            <a:prstDash val="solid"/>
            <a:tailEnd type="arrow"/>
          </a:ln>
        </p:spPr>
        <p:txBody>
          <a:bodyPr vert="horz" wrap="squar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1" name="Freeform 10"/>
          <p:cNvSpPr/>
          <p:nvPr/>
        </p:nvSpPr>
        <p:spPr>
          <a:xfrm>
            <a:off x="1092240" y="3715200"/>
            <a:ext cx="954359" cy="3081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equals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b="1">
                <a:latin typeface="" pitchFamily="16"/>
              </a:rPr>
              <a:t>Understanding Auto-Configuration</a:t>
            </a:r>
          </a:p>
          <a:p>
            <a:pPr lvl="0"/>
            <a:r>
              <a:rPr lang="en-US">
                <a:latin typeface="" pitchFamily="16"/>
              </a:rPr>
              <a:t>Customizing Spring Boot</a:t>
            </a:r>
          </a:p>
          <a:p>
            <a:pPr lvl="0"/>
            <a:r>
              <a:rPr lang="en-US">
                <a:latin typeface="" pitchFamily="16"/>
              </a:rPr>
              <a:t>More on Properties</a:t>
            </a:r>
          </a:p>
          <a:p>
            <a:pPr lvl="0"/>
            <a:r>
              <a:rPr lang="en-US">
                <a:latin typeface="" pitchFamily="16"/>
              </a:rPr>
              <a:t>Fine-tuning Logging</a:t>
            </a:r>
          </a:p>
          <a:p>
            <a:pPr lvl="0"/>
            <a:r>
              <a:rPr lang="en-US">
                <a:latin typeface="" pitchFamily="16"/>
              </a:rPr>
              <a:t>Using YAML for Configuration</a:t>
            </a:r>
          </a:p>
          <a:p>
            <a:pPr lvl="0"/>
            <a:r>
              <a:rPr lang="en-US">
                <a:latin typeface="" pitchFamily="16"/>
              </a:rPr>
              <a:t>More on Testing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Multiple Profiles Inside a Single YAML File</a:t>
            </a:r>
          </a:p>
        </p:txBody>
      </p:sp>
      <p:sp>
        <p:nvSpPr>
          <p:cNvPr id="3" name="Text Placeholder 2"/>
          <p:cNvSpPr txBox="1">
            <a:spLocks noGrp="1"/>
          </p:cNvSpPr>
          <p:nvPr>
            <p:ph type="body" idx="4294967295"/>
          </p:nvPr>
        </p:nvSpPr>
        <p:spPr>
          <a:xfrm>
            <a:off x="457200" y="1456200"/>
            <a:ext cx="8229600" cy="435924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YAML file can contain configuration for multiple profiles</a:t>
            </a:r>
          </a:p>
          <a:p>
            <a:pPr lvl="1"/>
            <a:r>
              <a:rPr lang="en-US">
                <a:latin typeface="" pitchFamily="16"/>
              </a:rPr>
              <a:t>'---' implies a separation between profiles</a:t>
            </a:r>
          </a:p>
        </p:txBody>
      </p:sp>
      <p:sp>
        <p:nvSpPr>
          <p:cNvPr id="4" name="Rectangle 3"/>
          <p:cNvSpPr/>
          <p:nvPr/>
        </p:nvSpPr>
        <p:spPr>
          <a:xfrm>
            <a:off x="1589760" y="2468880"/>
            <a:ext cx="5964479" cy="3510720"/>
          </a:xfrm>
          <a:prstGeom prst="rect">
            <a:avLst/>
          </a:prstGeom>
          <a:solidFill>
            <a:srgbClr val="FFFFCC"/>
          </a:solidFill>
          <a:ln w="0">
            <a:solidFill>
              <a:srgbClr val="80808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logging.level:</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  org.springframework: INFO</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spring.profiles: development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database: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  host: localhost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  user: dev</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spring.profiles: production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database: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  host: 198.18.200.9</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  user: admin</a:t>
            </a:r>
          </a:p>
        </p:txBody>
      </p:sp>
      <p:sp>
        <p:nvSpPr>
          <p:cNvPr id="5" name="TextBox 4"/>
          <p:cNvSpPr txBox="1"/>
          <p:nvPr/>
        </p:nvSpPr>
        <p:spPr>
          <a:xfrm>
            <a:off x="6122160" y="5906879"/>
            <a:ext cx="1684080" cy="333720"/>
          </a:xfrm>
          <a:prstGeom prst="rect">
            <a:avLst/>
          </a:prstGeom>
          <a:noFill/>
          <a:ln>
            <a:noFill/>
          </a:ln>
        </p:spPr>
        <p:txBody>
          <a:bodyPr vert="horz" wrap="square" lIns="90000" tIns="45000" rIns="90000" bIns="45000" anchor="ctr"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7E0021"/>
                </a:solidFill>
                <a:latin typeface="Arial" pitchFamily="18"/>
                <a:ea typeface="ＭＳ Ｐゴシック" pitchFamily="2"/>
                <a:cs typeface="ＭＳ Ｐゴシック" pitchFamily="2"/>
              </a:rPr>
              <a:t>application.yml</a:t>
            </a:r>
          </a:p>
        </p:txBody>
      </p:sp>
      <p:sp>
        <p:nvSpPr>
          <p:cNvPr id="6" name="Straight Connector 5"/>
          <p:cNvSpPr/>
          <p:nvPr/>
        </p:nvSpPr>
        <p:spPr>
          <a:xfrm flipH="1">
            <a:off x="5447520" y="2707200"/>
            <a:ext cx="1371599" cy="404639"/>
          </a:xfrm>
          <a:prstGeom prst="line">
            <a:avLst/>
          </a:prstGeom>
          <a:noFill/>
          <a:ln w="0">
            <a:solidFill>
              <a:srgbClr val="808080"/>
            </a:solidFill>
            <a:prstDash val="solid"/>
            <a:tailEnd type="arrow"/>
          </a:ln>
        </p:spPr>
        <p:txBody>
          <a:bodyPr vert="horz" wrap="squar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Straight Connector 6"/>
          <p:cNvSpPr/>
          <p:nvPr/>
        </p:nvSpPr>
        <p:spPr>
          <a:xfrm flipH="1">
            <a:off x="4849560" y="3717720"/>
            <a:ext cx="1645920" cy="496080"/>
          </a:xfrm>
          <a:prstGeom prst="line">
            <a:avLst/>
          </a:prstGeom>
          <a:noFill/>
          <a:ln w="0">
            <a:solidFill>
              <a:srgbClr val="808080"/>
            </a:solidFill>
            <a:prstDash val="solid"/>
            <a:tailEnd type="arrow"/>
          </a:ln>
        </p:spPr>
        <p:txBody>
          <a:bodyPr vert="horz" wrap="squar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8" name="Straight Connector 7"/>
          <p:cNvSpPr/>
          <p:nvPr/>
        </p:nvSpPr>
        <p:spPr>
          <a:xfrm flipH="1">
            <a:off x="4777920" y="4872240"/>
            <a:ext cx="1645920" cy="496080"/>
          </a:xfrm>
          <a:prstGeom prst="line">
            <a:avLst/>
          </a:prstGeom>
          <a:noFill/>
          <a:ln w="0">
            <a:solidFill>
              <a:srgbClr val="808080"/>
            </a:solidFill>
            <a:prstDash val="solid"/>
            <a:tailEnd type="arrow"/>
          </a:ln>
        </p:spPr>
        <p:txBody>
          <a:bodyPr vert="horz" wrap="squar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9" name="Freeform 8"/>
          <p:cNvSpPr/>
          <p:nvPr/>
        </p:nvSpPr>
        <p:spPr>
          <a:xfrm>
            <a:off x="6472079" y="2570760"/>
            <a:ext cx="2415240" cy="43523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Used for all profiles</a:t>
            </a:r>
          </a:p>
        </p:txBody>
      </p:sp>
      <p:sp>
        <p:nvSpPr>
          <p:cNvPr id="10" name="Freeform 9"/>
          <p:cNvSpPr/>
          <p:nvPr/>
        </p:nvSpPr>
        <p:spPr>
          <a:xfrm>
            <a:off x="6018480" y="3581279"/>
            <a:ext cx="2868840" cy="43523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“development” profile only</a:t>
            </a:r>
          </a:p>
        </p:txBody>
      </p:sp>
      <p:sp>
        <p:nvSpPr>
          <p:cNvPr id="11" name="Freeform 10"/>
          <p:cNvSpPr/>
          <p:nvPr/>
        </p:nvSpPr>
        <p:spPr>
          <a:xfrm>
            <a:off x="6221519" y="4735800"/>
            <a:ext cx="2665800" cy="43523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“production” profile only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Multiple Profiles Inside Multiple Files</a:t>
            </a:r>
          </a:p>
        </p:txBody>
      </p:sp>
      <p:sp>
        <p:nvSpPr>
          <p:cNvPr id="3" name="Rectangle 2"/>
          <p:cNvSpPr/>
          <p:nvPr/>
        </p:nvSpPr>
        <p:spPr>
          <a:xfrm>
            <a:off x="274320" y="1554479"/>
            <a:ext cx="4023360" cy="3566160"/>
          </a:xfrm>
          <a:prstGeom prst="rect">
            <a:avLst/>
          </a:prstGeom>
          <a:solidFill>
            <a:srgbClr val="FFFFCC"/>
          </a:solidFill>
          <a:ln w="0">
            <a:solidFill>
              <a:srgbClr val="80808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logging.level:</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  org.springframework: INFO</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spring.profiles: development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database: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  host: localhost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  user: dev</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spring.profiles: production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database: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  host: 198.18.200.9</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  user: admin</a:t>
            </a:r>
          </a:p>
        </p:txBody>
      </p:sp>
      <p:sp>
        <p:nvSpPr>
          <p:cNvPr id="4" name="TextBox 3"/>
          <p:cNvSpPr txBox="1"/>
          <p:nvPr/>
        </p:nvSpPr>
        <p:spPr>
          <a:xfrm>
            <a:off x="2762640" y="5130360"/>
            <a:ext cx="1684080" cy="333720"/>
          </a:xfrm>
          <a:prstGeom prst="rect">
            <a:avLst/>
          </a:prstGeom>
          <a:noFill/>
          <a:ln>
            <a:noFill/>
          </a:ln>
        </p:spPr>
        <p:txBody>
          <a:bodyPr vert="horz" wrap="square" lIns="90000" tIns="45000" rIns="90000" bIns="45000" anchor="ctr"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7E0021"/>
                </a:solidFill>
                <a:latin typeface="Arial" pitchFamily="18"/>
                <a:ea typeface="ＭＳ Ｐゴシック" pitchFamily="2"/>
                <a:cs typeface="ＭＳ Ｐゴシック" pitchFamily="2"/>
              </a:rPr>
              <a:t>application.yml</a:t>
            </a:r>
          </a:p>
        </p:txBody>
      </p:sp>
      <p:sp>
        <p:nvSpPr>
          <p:cNvPr id="5" name="Rectangle 4"/>
          <p:cNvSpPr/>
          <p:nvPr/>
        </p:nvSpPr>
        <p:spPr>
          <a:xfrm>
            <a:off x="4938479" y="1371599"/>
            <a:ext cx="4001039" cy="767519"/>
          </a:xfrm>
          <a:prstGeom prst="rect">
            <a:avLst/>
          </a:prstGeom>
          <a:solidFill>
            <a:srgbClr val="FFFFCC"/>
          </a:solidFill>
          <a:ln w="0">
            <a:solidFill>
              <a:srgbClr val="80808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logging.level:</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  org.springframework: INFO</a:t>
            </a:r>
          </a:p>
        </p:txBody>
      </p:sp>
      <p:sp>
        <p:nvSpPr>
          <p:cNvPr id="6" name="Rectangle 5"/>
          <p:cNvSpPr/>
          <p:nvPr/>
        </p:nvSpPr>
        <p:spPr>
          <a:xfrm>
            <a:off x="4938479" y="2666160"/>
            <a:ext cx="4022640" cy="983519"/>
          </a:xfrm>
          <a:prstGeom prst="rect">
            <a:avLst/>
          </a:prstGeom>
          <a:solidFill>
            <a:srgbClr val="FFFFCC"/>
          </a:solidFill>
          <a:ln w="0">
            <a:solidFill>
              <a:srgbClr val="80808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database: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  host: localhost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  user: dev</a:t>
            </a:r>
          </a:p>
        </p:txBody>
      </p:sp>
      <p:sp>
        <p:nvSpPr>
          <p:cNvPr id="7" name="Rectangle 6"/>
          <p:cNvSpPr/>
          <p:nvPr/>
        </p:nvSpPr>
        <p:spPr>
          <a:xfrm>
            <a:off x="4916880" y="4176000"/>
            <a:ext cx="4022640" cy="966960"/>
          </a:xfrm>
          <a:prstGeom prst="rect">
            <a:avLst/>
          </a:prstGeom>
          <a:solidFill>
            <a:srgbClr val="FFFFCC"/>
          </a:solidFill>
          <a:ln w="0">
            <a:solidFill>
              <a:srgbClr val="80808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database: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  host: 198.18.200.9</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  user: admin</a:t>
            </a:r>
          </a:p>
        </p:txBody>
      </p:sp>
      <p:sp>
        <p:nvSpPr>
          <p:cNvPr id="8" name="TextBox 7"/>
          <p:cNvSpPr txBox="1"/>
          <p:nvPr/>
        </p:nvSpPr>
        <p:spPr>
          <a:xfrm>
            <a:off x="7277040" y="2096279"/>
            <a:ext cx="1684080" cy="333720"/>
          </a:xfrm>
          <a:prstGeom prst="rect">
            <a:avLst/>
          </a:prstGeom>
          <a:noFill/>
          <a:ln>
            <a:noFill/>
          </a:ln>
        </p:spPr>
        <p:txBody>
          <a:bodyPr vert="horz" wrap="square" lIns="90000" tIns="45000" rIns="90000" bIns="45000" anchor="ctr"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7E0021"/>
                </a:solidFill>
                <a:latin typeface="Arial" pitchFamily="18"/>
                <a:ea typeface="ＭＳ Ｐゴシック" pitchFamily="2"/>
                <a:cs typeface="ＭＳ Ｐゴシック" pitchFamily="2"/>
              </a:rPr>
              <a:t>application.yml</a:t>
            </a:r>
          </a:p>
        </p:txBody>
      </p:sp>
      <p:sp>
        <p:nvSpPr>
          <p:cNvPr id="9" name="TextBox 8"/>
          <p:cNvSpPr txBox="1"/>
          <p:nvPr/>
        </p:nvSpPr>
        <p:spPr>
          <a:xfrm>
            <a:off x="6104160" y="3656520"/>
            <a:ext cx="2926079" cy="333720"/>
          </a:xfrm>
          <a:prstGeom prst="rect">
            <a:avLst/>
          </a:prstGeom>
          <a:noFill/>
          <a:ln>
            <a:noFill/>
          </a:ln>
        </p:spPr>
        <p:txBody>
          <a:bodyPr vert="horz" wrap="square" lIns="90000" tIns="45000" rIns="90000" bIns="45000" anchor="ctr"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7E0021"/>
                </a:solidFill>
                <a:latin typeface="Arial" pitchFamily="18"/>
                <a:ea typeface="ＭＳ Ｐゴシック" pitchFamily="2"/>
                <a:cs typeface="ＭＳ Ｐゴシック" pitchFamily="2"/>
              </a:rPr>
              <a:t>application-development.yml</a:t>
            </a:r>
          </a:p>
        </p:txBody>
      </p:sp>
      <p:sp>
        <p:nvSpPr>
          <p:cNvPr id="10" name="TextBox 9"/>
          <p:cNvSpPr txBox="1"/>
          <p:nvPr/>
        </p:nvSpPr>
        <p:spPr>
          <a:xfrm>
            <a:off x="6378480" y="5105880"/>
            <a:ext cx="2563199" cy="333720"/>
          </a:xfrm>
          <a:prstGeom prst="rect">
            <a:avLst/>
          </a:prstGeom>
          <a:noFill/>
          <a:ln>
            <a:noFill/>
          </a:ln>
        </p:spPr>
        <p:txBody>
          <a:bodyPr vert="horz" wrap="square" lIns="90000" tIns="45000" rIns="90000" bIns="45000" anchor="ctr"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7E0021"/>
                </a:solidFill>
                <a:latin typeface="Arial" pitchFamily="18"/>
                <a:ea typeface="ＭＳ Ｐゴシック" pitchFamily="2"/>
                <a:cs typeface="ＭＳ Ｐゴシック" pitchFamily="2"/>
              </a:rPr>
              <a:t>application-production.yml</a:t>
            </a:r>
          </a:p>
        </p:txBody>
      </p:sp>
      <p:sp>
        <p:nvSpPr>
          <p:cNvPr id="11" name="Straight Connector 10"/>
          <p:cNvSpPr/>
          <p:nvPr/>
        </p:nvSpPr>
        <p:spPr>
          <a:xfrm flipV="1">
            <a:off x="3931920" y="1770480"/>
            <a:ext cx="1097280" cy="149759"/>
          </a:xfrm>
          <a:prstGeom prst="line">
            <a:avLst/>
          </a:prstGeom>
          <a:noFill/>
          <a:ln w="0">
            <a:solidFill>
              <a:srgbClr val="808080"/>
            </a:solidFill>
            <a:prstDash val="solid"/>
            <a:tailEnd type="arrow"/>
          </a:ln>
        </p:spPr>
        <p:txBody>
          <a:bodyPr vert="horz" wrap="squar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2" name="Straight Connector 11"/>
          <p:cNvSpPr/>
          <p:nvPr/>
        </p:nvSpPr>
        <p:spPr>
          <a:xfrm>
            <a:off x="3749040" y="2834640"/>
            <a:ext cx="1208160" cy="169200"/>
          </a:xfrm>
          <a:prstGeom prst="line">
            <a:avLst/>
          </a:prstGeom>
          <a:noFill/>
          <a:ln w="0">
            <a:solidFill>
              <a:srgbClr val="808080"/>
            </a:solidFill>
            <a:prstDash val="solid"/>
            <a:tailEnd type="arrow"/>
          </a:ln>
        </p:spPr>
        <p:txBody>
          <a:bodyPr vert="horz" wrap="squar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3" name="Straight Connector 12"/>
          <p:cNvSpPr/>
          <p:nvPr/>
        </p:nvSpPr>
        <p:spPr>
          <a:xfrm>
            <a:off x="3749040" y="4167360"/>
            <a:ext cx="1167840" cy="313200"/>
          </a:xfrm>
          <a:prstGeom prst="line">
            <a:avLst/>
          </a:prstGeom>
          <a:noFill/>
          <a:ln w="0">
            <a:solidFill>
              <a:srgbClr val="808080"/>
            </a:solidFill>
            <a:prstDash val="solid"/>
            <a:tailEnd type="arrow"/>
          </a:ln>
        </p:spPr>
        <p:txBody>
          <a:bodyPr vert="horz" wrap="squar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grpSp>
        <p:nvGrpSpPr>
          <p:cNvPr id="14" name="Group 13"/>
          <p:cNvGrpSpPr/>
          <p:nvPr/>
        </p:nvGrpSpPr>
        <p:grpSpPr>
          <a:xfrm>
            <a:off x="411840" y="5541120"/>
            <a:ext cx="8321040" cy="646560"/>
            <a:chOff x="411840" y="5541120"/>
            <a:chExt cx="8321040" cy="646560"/>
          </a:xfrm>
        </p:grpSpPr>
        <p:sp>
          <p:nvSpPr>
            <p:cNvPr id="15" name="Freeform 14"/>
            <p:cNvSpPr/>
            <p:nvPr/>
          </p:nvSpPr>
          <p:spPr>
            <a:xfrm>
              <a:off x="411840" y="5541120"/>
              <a:ext cx="8321040" cy="635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16" name=""/>
            <p:cNvPicPr>
              <a:picLocks noChangeAspect="1"/>
            </p:cNvPicPr>
            <p:nvPr/>
          </p:nvPicPr>
          <p:blipFill>
            <a:blip r:embed="rId3">
              <a:lum/>
              <a:alphaModFix/>
            </a:blip>
            <a:srcRect/>
            <a:stretch>
              <a:fillRect/>
            </a:stretch>
          </p:blipFill>
          <p:spPr>
            <a:xfrm>
              <a:off x="626040" y="5647680"/>
              <a:ext cx="425880" cy="385560"/>
            </a:xfrm>
            <a:prstGeom prst="rect">
              <a:avLst/>
            </a:prstGeom>
            <a:noFill/>
            <a:ln>
              <a:noFill/>
            </a:ln>
          </p:spPr>
        </p:pic>
        <p:sp>
          <p:nvSpPr>
            <p:cNvPr id="17" name="TextBox 16"/>
            <p:cNvSpPr txBox="1"/>
            <p:nvPr/>
          </p:nvSpPr>
          <p:spPr>
            <a:xfrm>
              <a:off x="419040" y="5548680"/>
              <a:ext cx="8152920" cy="639000"/>
            </a:xfrm>
            <a:prstGeom prst="rect">
              <a:avLst/>
            </a:prstGeom>
            <a:noFill/>
            <a:ln>
              <a:noFill/>
            </a:ln>
          </p:spPr>
          <p:txBody>
            <a:bodyPr vert="horz" wrap="square" lIns="90000" tIns="45000" rIns="90000" bIns="45000" anchor="ctr" anchorCtr="0" compatLnSpc="1"/>
            <a:lstStyle/>
            <a:p>
              <a:pPr marL="749880" marR="0" lvl="0" indent="0" algn="l" rtl="0" hangingPunct="1">
                <a:lnSpc>
                  <a:spcPct val="100000"/>
                </a:lnSpc>
                <a:spcBef>
                  <a:spcPts val="0"/>
                </a:spcBef>
                <a:spcAft>
                  <a:spcPts val="0"/>
                </a:spcAft>
                <a:buNone/>
                <a:tabLst>
                  <a:tab pos="749880" algn="l"/>
                  <a:tab pos="1207080" algn="l"/>
                  <a:tab pos="1664280" algn="l"/>
                  <a:tab pos="2121479" algn="l"/>
                  <a:tab pos="2578680" algn="l"/>
                  <a:tab pos="3035880" algn="l"/>
                  <a:tab pos="3493079" algn="l"/>
                  <a:tab pos="3950280" algn="l"/>
                  <a:tab pos="4407480" algn="l"/>
                  <a:tab pos="4864680" algn="l"/>
                  <a:tab pos="5321880" algn="l"/>
                  <a:tab pos="5779080" algn="l"/>
                  <a:tab pos="6236279" algn="l"/>
                  <a:tab pos="6693480" algn="l"/>
                  <a:tab pos="7150679" algn="l"/>
                  <a:tab pos="7607880" algn="l"/>
                  <a:tab pos="8065080" algn="l"/>
                  <a:tab pos="8522280" algn="l"/>
                  <a:tab pos="8979480" algn="l"/>
                  <a:tab pos="9436680" algn="l"/>
                  <a:tab pos="9893880" algn="l"/>
                </a:tabLst>
              </a:pPr>
              <a:r>
                <a:rPr lang="en-US" sz="1800" b="0" i="0" u="none" strike="noStrike" baseline="0">
                  <a:ln>
                    <a:noFill/>
                  </a:ln>
                  <a:solidFill>
                    <a:srgbClr val="4D4D4D"/>
                  </a:solidFill>
                  <a:latin typeface="Arial" pitchFamily="34"/>
                  <a:ea typeface="Helvetica" pitchFamily="34"/>
                  <a:cs typeface="Helvetica" pitchFamily="34"/>
                </a:rPr>
                <a:t>Alternatively </a:t>
              </a:r>
              <a:r>
                <a:rPr lang="en-US" sz="1800" b="1" i="0" u="none" strike="noStrike" baseline="0">
                  <a:ln>
                    <a:noFill/>
                  </a:ln>
                  <a:solidFill>
                    <a:srgbClr val="4D4D4D"/>
                  </a:solidFill>
                  <a:latin typeface="Courier New" pitchFamily="50"/>
                  <a:ea typeface="Helvetica" pitchFamily="34"/>
                  <a:cs typeface="Helvetica" pitchFamily="34"/>
                </a:rPr>
                <a:t>application-development.properties</a:t>
              </a:r>
              <a:r>
                <a:rPr lang="en-US" sz="1800" b="0" i="0" u="none" strike="noStrike" baseline="0">
                  <a:ln>
                    <a:noFill/>
                  </a:ln>
                  <a:solidFill>
                    <a:srgbClr val="4D4D4D"/>
                  </a:solidFill>
                  <a:latin typeface="Arial" pitchFamily="34"/>
                  <a:ea typeface="Helvetica" pitchFamily="34"/>
                  <a:cs typeface="Helvetica" pitchFamily="34"/>
                </a:rPr>
                <a:t> and </a:t>
              </a:r>
              <a:r>
                <a:rPr lang="en-US" sz="1800" b="1" i="0" u="none" strike="noStrike" baseline="0">
                  <a:ln>
                    <a:noFill/>
                  </a:ln>
                  <a:solidFill>
                    <a:srgbClr val="4D4D4D"/>
                  </a:solidFill>
                  <a:latin typeface="Courier New" pitchFamily="50"/>
                  <a:ea typeface="Helvetica" pitchFamily="34"/>
                  <a:cs typeface="Helvetica" pitchFamily="34"/>
                </a:rPr>
                <a:t>application-production.properties</a:t>
              </a:r>
              <a:r>
                <a:rPr lang="en-US" sz="1800" b="0" i="0" u="none" strike="noStrike" baseline="0">
                  <a:ln>
                    <a:noFill/>
                  </a:ln>
                  <a:solidFill>
                    <a:srgbClr val="4D4D4D"/>
                  </a:solidFill>
                  <a:latin typeface="Arial" pitchFamily="34"/>
                  <a:ea typeface="Helvetica" pitchFamily="34"/>
                  <a:cs typeface="Helvetica" pitchFamily="34"/>
                </a:rPr>
                <a:t> can be used in same way</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Understanding Auto-Configuration</a:t>
            </a:r>
          </a:p>
          <a:p>
            <a:pPr lvl="0"/>
            <a:r>
              <a:rPr lang="en-US">
                <a:latin typeface="" pitchFamily="16"/>
              </a:rPr>
              <a:t>Customizing Spring Boot</a:t>
            </a:r>
          </a:p>
          <a:p>
            <a:pPr lvl="0"/>
            <a:r>
              <a:rPr lang="en-US">
                <a:latin typeface="" pitchFamily="16"/>
              </a:rPr>
              <a:t>More on Properties</a:t>
            </a:r>
          </a:p>
          <a:p>
            <a:pPr lvl="0"/>
            <a:r>
              <a:rPr lang="en-US">
                <a:latin typeface="" pitchFamily="16"/>
              </a:rPr>
              <a:t>Fine-tuning Logging</a:t>
            </a:r>
          </a:p>
          <a:p>
            <a:pPr lvl="0"/>
            <a:r>
              <a:rPr lang="en-US">
                <a:latin typeface="" pitchFamily="16"/>
              </a:rPr>
              <a:t>Using YAML for Configuration</a:t>
            </a:r>
          </a:p>
          <a:p>
            <a:pPr lvl="0"/>
            <a:r>
              <a:rPr lang="en-US" b="1">
                <a:latin typeface="" pitchFamily="16"/>
              </a:rPr>
              <a:t>More on Testing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Summary</a:t>
            </a:r>
          </a:p>
        </p:txBody>
      </p:sp>
      <p:sp>
        <p:nvSpPr>
          <p:cNvPr id="3" name="Text Placeholder 2"/>
          <p:cNvSpPr txBox="1">
            <a:spLocks noGrp="1"/>
          </p:cNvSpPr>
          <p:nvPr>
            <p:ph type="body" idx="4294967295"/>
          </p:nvPr>
        </p:nvSpPr>
        <p:spPr>
          <a:xfrm>
            <a:off x="457200" y="1600200"/>
            <a:ext cx="8229600" cy="452592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Spring Boot takes care of boilerplate configuration</a:t>
            </a:r>
          </a:p>
          <a:p>
            <a:pPr lvl="1"/>
            <a:r>
              <a:rPr lang="en-US">
                <a:latin typeface="" pitchFamily="16"/>
              </a:rPr>
              <a:t>Auto-configuration can be overridden/disabled</a:t>
            </a:r>
          </a:p>
          <a:p>
            <a:pPr lvl="1"/>
            <a:r>
              <a:rPr lang="en-US">
                <a:latin typeface="" pitchFamily="16"/>
              </a:rPr>
              <a:t>Frameworks versions can be overridden too</a:t>
            </a:r>
          </a:p>
          <a:p>
            <a:pPr lvl="0"/>
            <a:r>
              <a:rPr lang="en-US">
                <a:latin typeface="" pitchFamily="16"/>
              </a:rPr>
              <a:t>Spring Boot enhances Spring configuration externalization mechanisms</a:t>
            </a:r>
          </a:p>
          <a:p>
            <a:pPr lvl="1"/>
            <a:r>
              <a:rPr lang="en-US">
                <a:latin typeface="" pitchFamily="16"/>
              </a:rPr>
              <a:t>Properties/YAML files</a:t>
            </a:r>
          </a:p>
          <a:p>
            <a:pPr lvl="1"/>
            <a:r>
              <a:rPr lang="en-US">
                <a:latin typeface="" pitchFamily="16"/>
              </a:rPr>
              <a:t>Easier to override using env/Java system variables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How Does Spring Boot Work?</a:t>
            </a:r>
          </a:p>
        </p:txBody>
      </p:sp>
      <p:sp>
        <p:nvSpPr>
          <p:cNvPr id="3" name="Text Placeholder 2"/>
          <p:cNvSpPr txBox="1">
            <a:spLocks noGrp="1"/>
          </p:cNvSpPr>
          <p:nvPr>
            <p:ph type="body" idx="4294967295"/>
          </p:nvPr>
        </p:nvSpPr>
        <p:spPr>
          <a:xfrm>
            <a:off x="457200" y="1600200"/>
            <a:ext cx="8229600" cy="452592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Extensive use of </a:t>
            </a:r>
            <a:r>
              <a:rPr lang="en-US" i="1">
                <a:latin typeface="" pitchFamily="16"/>
              </a:rPr>
              <a:t>pre-written</a:t>
            </a:r>
            <a:r>
              <a:rPr lang="en-US">
                <a:latin typeface="" pitchFamily="16"/>
              </a:rPr>
              <a:t> </a:t>
            </a:r>
            <a:r>
              <a:rPr lang="en-US" b="1">
                <a:latin typeface="Courier New" pitchFamily="18"/>
              </a:rPr>
              <a:t>@Configuration</a:t>
            </a:r>
            <a:r>
              <a:rPr lang="en-US">
                <a:latin typeface="" pitchFamily="16"/>
              </a:rPr>
              <a:t> classes</a:t>
            </a:r>
          </a:p>
          <a:p>
            <a:pPr lvl="0"/>
            <a:r>
              <a:rPr lang="en-US">
                <a:latin typeface="" pitchFamily="16"/>
              </a:rPr>
              <a:t>Conditional on</a:t>
            </a:r>
          </a:p>
          <a:p>
            <a:pPr lvl="1"/>
            <a:r>
              <a:rPr lang="en-US">
                <a:latin typeface="" pitchFamily="16"/>
              </a:rPr>
              <a:t>The contents of the classpath</a:t>
            </a:r>
          </a:p>
          <a:p>
            <a:pPr lvl="1"/>
            <a:r>
              <a:rPr lang="en-US">
                <a:latin typeface="" pitchFamily="16"/>
              </a:rPr>
              <a:t>Properties you have set</a:t>
            </a:r>
          </a:p>
          <a:p>
            <a:pPr lvl="1"/>
            <a:r>
              <a:rPr lang="en-US">
                <a:latin typeface="" pitchFamily="16"/>
              </a:rPr>
              <a:t>Beans already defined</a:t>
            </a:r>
          </a:p>
          <a:p>
            <a:pPr lvl="0"/>
            <a:r>
              <a:rPr lang="en-US" b="1">
                <a:latin typeface="Courier New" pitchFamily="18"/>
              </a:rPr>
              <a:t>@Profile</a:t>
            </a:r>
            <a:r>
              <a:rPr lang="en-US">
                <a:latin typeface="" pitchFamily="16"/>
              </a:rPr>
              <a:t> is an example of conditional configuration</a:t>
            </a:r>
          </a:p>
          <a:p>
            <a:pPr lvl="1"/>
            <a:r>
              <a:rPr lang="en-US">
                <a:latin typeface="" pitchFamily="16"/>
              </a:rPr>
              <a:t>Spring Boot takes this idea to the next level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What are AutoConfiguration Classes</a:t>
            </a:r>
          </a:p>
        </p:txBody>
      </p:sp>
      <p:sp>
        <p:nvSpPr>
          <p:cNvPr id="3" name="Text Placeholder 2"/>
          <p:cNvSpPr txBox="1">
            <a:spLocks noGrp="1"/>
          </p:cNvSpPr>
          <p:nvPr>
            <p:ph type="body" idx="4294967295"/>
          </p:nvPr>
        </p:nvSpPr>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Pre-written Spring configurations</a:t>
            </a:r>
          </a:p>
          <a:p>
            <a:pPr lvl="1"/>
            <a:r>
              <a:rPr lang="en-US" sz="2000" b="1">
                <a:latin typeface="Courier New" pitchFamily="50"/>
              </a:rPr>
              <a:t>org.springframework.boot.autoconfigure</a:t>
            </a:r>
            <a:r>
              <a:rPr lang="en-US">
                <a:latin typeface="" pitchFamily="16"/>
              </a:rPr>
              <a:t> package</a:t>
            </a:r>
          </a:p>
          <a:p>
            <a:pPr lvl="1"/>
            <a:r>
              <a:rPr lang="en-US">
                <a:latin typeface="" pitchFamily="16"/>
              </a:rPr>
              <a:t>See </a:t>
            </a:r>
            <a:r>
              <a:rPr lang="en-US" b="1">
                <a:latin typeface="Courier New" pitchFamily="50"/>
              </a:rPr>
              <a:t>spring-boot-autoconfigure</a:t>
            </a:r>
            <a:r>
              <a:rPr lang="en-US">
                <a:latin typeface="" pitchFamily="16"/>
              </a:rPr>
              <a:t> JAR file</a:t>
            </a:r>
          </a:p>
          <a:p>
            <a:pPr lvl="2"/>
            <a:r>
              <a:rPr lang="en-US">
                <a:latin typeface="" pitchFamily="16"/>
              </a:rPr>
              <a:t>Best place to check what they exactly do</a:t>
            </a:r>
          </a:p>
        </p:txBody>
      </p:sp>
      <p:sp>
        <p:nvSpPr>
          <p:cNvPr id="4" name="Rectangle 3"/>
          <p:cNvSpPr/>
          <p:nvPr/>
        </p:nvSpPr>
        <p:spPr>
          <a:xfrm>
            <a:off x="487080" y="3330000"/>
            <a:ext cx="6903000" cy="2851920"/>
          </a:xfrm>
          <a:prstGeom prst="rect">
            <a:avLst/>
          </a:prstGeom>
          <a:solidFill>
            <a:srgbClr val="FFFFCC"/>
          </a:solidFill>
          <a:ln w="0">
            <a:solidFill>
              <a:srgbClr val="808080"/>
            </a:solidFill>
            <a:prstDash val="solid"/>
          </a:ln>
        </p:spPr>
        <p:txBody>
          <a:bodyPr vert="horz" wrap="square" lIns="198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646464"/>
                </a:solidFill>
                <a:latin typeface="Arial" pitchFamily="34"/>
                <a:ea typeface="Monaco" pitchFamily="49"/>
                <a:cs typeface="Monaco" pitchFamily="49"/>
              </a:rPr>
              <a:t>@Configuration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7F0055"/>
                </a:solidFill>
                <a:latin typeface="Arial" pitchFamily="34"/>
                <a:ea typeface="Monaco" pitchFamily="49"/>
                <a:cs typeface="Monaco" pitchFamily="49"/>
              </a:rPr>
              <a:t>public</a:t>
            </a:r>
            <a:r>
              <a:rPr lang="en-US" sz="1800" b="1" i="0" u="none" strike="noStrike" kern="0" spc="0" baseline="0">
                <a:ln>
                  <a:noFill/>
                </a:ln>
                <a:solidFill>
                  <a:srgbClr val="000000"/>
                </a:solidFill>
                <a:latin typeface="Arial" pitchFamily="34"/>
                <a:ea typeface="Monaco" pitchFamily="49"/>
                <a:cs typeface="Monaco" pitchFamily="49"/>
              </a:rPr>
              <a:t> </a:t>
            </a:r>
            <a:r>
              <a:rPr lang="en-US" sz="1800" b="1" i="0" u="none" strike="noStrike" kern="0" spc="0" baseline="0">
                <a:ln>
                  <a:noFill/>
                </a:ln>
                <a:solidFill>
                  <a:srgbClr val="7F0055"/>
                </a:solidFill>
                <a:latin typeface="Arial" pitchFamily="34"/>
                <a:ea typeface="Monaco" pitchFamily="49"/>
                <a:cs typeface="Monaco" pitchFamily="49"/>
              </a:rPr>
              <a:t>class</a:t>
            </a:r>
            <a:r>
              <a:rPr lang="en-US" sz="1800" b="1" i="0" u="none" strike="noStrike" kern="0" spc="0" baseline="0">
                <a:ln>
                  <a:noFill/>
                </a:ln>
                <a:solidFill>
                  <a:srgbClr val="000000"/>
                </a:solidFill>
                <a:latin typeface="Arial" pitchFamily="34"/>
                <a:ea typeface="Monaco" pitchFamily="49"/>
                <a:cs typeface="Monaco" pitchFamily="49"/>
              </a:rPr>
              <a:t> DataSourceAutoConfiguration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0000"/>
                </a:solidFill>
                <a:latin typeface="Arial" pitchFamily="34"/>
                <a:ea typeface="Monaco" pitchFamily="49"/>
                <a:cs typeface="Monaco" pitchFamily="49"/>
              </a:rPr>
              <a:t>    </a:t>
            </a:r>
            <a:r>
              <a:rPr lang="en-US" sz="1800" b="1" i="0" u="none" strike="noStrike" kern="0" spc="0" baseline="0">
                <a:ln>
                  <a:noFill/>
                </a:ln>
                <a:solidFill>
                  <a:srgbClr val="7F0055"/>
                </a:solidFill>
                <a:latin typeface="Arial" pitchFamily="34"/>
                <a:ea typeface="Monaco" pitchFamily="49"/>
                <a:cs typeface="Monaco" pitchFamily="49"/>
              </a:rPr>
              <a:t>implements</a:t>
            </a:r>
            <a:r>
              <a:rPr lang="en-US" sz="1800" b="0" i="0" u="none" strike="noStrike" kern="0" spc="0" baseline="0">
                <a:ln>
                  <a:noFill/>
                </a:ln>
                <a:solidFill>
                  <a:srgbClr val="000000"/>
                </a:solidFill>
                <a:latin typeface="Arial" pitchFamily="34"/>
                <a:ea typeface="Monaco" pitchFamily="49"/>
                <a:cs typeface="Monaco" pitchFamily="49"/>
              </a:rPr>
              <a:t> EnvironmentAware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646464"/>
                </a:solidFill>
                <a:latin typeface="Arial" pitchFamily="34"/>
                <a:ea typeface="Monaco" pitchFamily="49"/>
                <a:cs typeface="Monaco" pitchFamily="49"/>
              </a:rPr>
              <a:t>    @Conditional</a:t>
            </a:r>
            <a:r>
              <a:rPr lang="en-US" sz="1800" b="0" i="0" u="none" strike="noStrike" kern="0" spc="0" baseline="0">
                <a:ln>
                  <a:noFill/>
                </a:ln>
                <a:solidFill>
                  <a:srgbClr val="000000"/>
                </a:solidFill>
                <a:latin typeface="Arial" pitchFamily="34"/>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646464"/>
                </a:solidFill>
                <a:latin typeface="Arial" pitchFamily="34"/>
                <a:ea typeface="Monaco" pitchFamily="49"/>
                <a:cs typeface="Monaco" pitchFamily="49"/>
              </a:rPr>
              <a:t>    @ConditionalOnMissingBean</a:t>
            </a:r>
            <a:r>
              <a:rPr lang="en-US" sz="1800" b="0" i="0" u="none" strike="noStrike" kern="0" spc="0" baseline="0">
                <a:ln>
                  <a:noFill/>
                </a:ln>
                <a:solidFill>
                  <a:srgbClr val="000000"/>
                </a:solidFill>
                <a:latin typeface="Arial" pitchFamily="34"/>
                <a:ea typeface="Monaco" pitchFamily="49"/>
                <a:cs typeface="Monaco" pitchFamily="49"/>
              </a:rPr>
              <a:t>(DataSource.</a:t>
            </a:r>
            <a:r>
              <a:rPr lang="en-US" sz="1800" b="1" i="0" u="none" strike="noStrike" kern="0" spc="0" baseline="0">
                <a:ln>
                  <a:noFill/>
                </a:ln>
                <a:solidFill>
                  <a:srgbClr val="7F0055"/>
                </a:solidFill>
                <a:latin typeface="Arial" pitchFamily="34"/>
                <a:ea typeface="Monaco" pitchFamily="49"/>
                <a:cs typeface="Monaco" pitchFamily="49"/>
              </a:rPr>
              <a:t>class</a:t>
            </a:r>
            <a:r>
              <a:rPr lang="en-US" sz="1800" b="0" i="0" u="none" strike="noStrike" kern="0" spc="0" baseline="0">
                <a:ln>
                  <a:noFill/>
                </a:ln>
                <a:solidFill>
                  <a:srgbClr val="000000"/>
                </a:solidFill>
                <a:latin typeface="Arial" pitchFamily="34"/>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646464"/>
                </a:solidFill>
                <a:latin typeface="Arial" pitchFamily="34"/>
                <a:ea typeface="Monaco" pitchFamily="49"/>
                <a:cs typeface="Monaco" pitchFamily="49"/>
              </a:rPr>
              <a:t>    @Import</a:t>
            </a:r>
            <a:r>
              <a:rPr lang="en-US" sz="1800" b="0" i="0" u="none" strike="noStrike" kern="0" spc="0" baseline="0">
                <a:ln>
                  <a:noFill/>
                </a:ln>
                <a:solidFill>
                  <a:srgbClr val="000000"/>
                </a:solidFill>
                <a:latin typeface="Arial" pitchFamily="34"/>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7F0055"/>
                </a:solidFill>
                <a:latin typeface="Arial" pitchFamily="34"/>
                <a:ea typeface="Monaco" pitchFamily="49"/>
                <a:cs typeface="Monaco" pitchFamily="49"/>
              </a:rPr>
              <a:t>    protected</a:t>
            </a:r>
            <a:r>
              <a:rPr lang="en-US" sz="1800" b="0" i="0" u="none" strike="noStrike" kern="0" spc="0" baseline="0">
                <a:ln>
                  <a:noFill/>
                </a:ln>
                <a:solidFill>
                  <a:srgbClr val="000000"/>
                </a:solidFill>
                <a:latin typeface="Arial" pitchFamily="34"/>
                <a:ea typeface="Monaco" pitchFamily="49"/>
                <a:cs typeface="Monaco" pitchFamily="49"/>
              </a:rPr>
              <a:t> </a:t>
            </a:r>
            <a:r>
              <a:rPr lang="en-US" sz="1800" b="1" i="0" u="none" strike="noStrike" kern="0" spc="0" baseline="0">
                <a:ln>
                  <a:noFill/>
                </a:ln>
                <a:solidFill>
                  <a:srgbClr val="7F0055"/>
                </a:solidFill>
                <a:latin typeface="Arial" pitchFamily="34"/>
                <a:ea typeface="Monaco" pitchFamily="49"/>
                <a:cs typeface="Monaco" pitchFamily="49"/>
              </a:rPr>
              <a:t>static</a:t>
            </a:r>
            <a:r>
              <a:rPr lang="en-US" sz="1800" b="0" i="0" u="none" strike="noStrike" kern="0" spc="0" baseline="0">
                <a:ln>
                  <a:noFill/>
                </a:ln>
                <a:solidFill>
                  <a:srgbClr val="000000"/>
                </a:solidFill>
                <a:latin typeface="Arial" pitchFamily="34"/>
                <a:ea typeface="Monaco" pitchFamily="49"/>
                <a:cs typeface="Monaco" pitchFamily="49"/>
              </a:rPr>
              <a:t> </a:t>
            </a:r>
            <a:r>
              <a:rPr lang="en-US" sz="1800" b="1" i="0" u="none" strike="noStrike" kern="0" spc="0" baseline="0">
                <a:ln>
                  <a:noFill/>
                </a:ln>
                <a:solidFill>
                  <a:srgbClr val="7F0055"/>
                </a:solidFill>
                <a:latin typeface="Arial" pitchFamily="34"/>
                <a:ea typeface="Monaco" pitchFamily="49"/>
                <a:cs typeface="Monaco" pitchFamily="49"/>
              </a:rPr>
              <a:t>class</a:t>
            </a:r>
            <a:r>
              <a:rPr lang="en-US" sz="1800" b="0" i="0" u="none" strike="noStrike" kern="0" spc="0" baseline="0">
                <a:ln>
                  <a:noFill/>
                </a:ln>
                <a:solidFill>
                  <a:srgbClr val="000000"/>
                </a:solidFill>
                <a:latin typeface="Arial" pitchFamily="34"/>
                <a:ea typeface="Monaco" pitchFamily="49"/>
                <a:cs typeface="Monaco" pitchFamily="49"/>
              </a:rPr>
              <a:t> EmbeddedConfiguration { ...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a:t>
            </a:r>
          </a:p>
        </p:txBody>
      </p:sp>
      <p:grpSp>
        <p:nvGrpSpPr>
          <p:cNvPr id="5" name="Group 4"/>
          <p:cNvGrpSpPr/>
          <p:nvPr/>
        </p:nvGrpSpPr>
        <p:grpSpPr>
          <a:xfrm>
            <a:off x="2345400" y="5671440"/>
            <a:ext cx="6324120" cy="577080"/>
            <a:chOff x="2345400" y="5671440"/>
            <a:chExt cx="6324120" cy="577080"/>
          </a:xfrm>
        </p:grpSpPr>
        <p:sp>
          <p:nvSpPr>
            <p:cNvPr id="6" name="Freeform 5"/>
            <p:cNvSpPr/>
            <p:nvPr/>
          </p:nvSpPr>
          <p:spPr>
            <a:xfrm>
              <a:off x="2345400" y="5671440"/>
              <a:ext cx="6324120" cy="57708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7" name=""/>
            <p:cNvPicPr>
              <a:picLocks noChangeAspect="1"/>
            </p:cNvPicPr>
            <p:nvPr/>
          </p:nvPicPr>
          <p:blipFill>
            <a:blip r:embed="rId3">
              <a:lum/>
              <a:alphaModFix/>
            </a:blip>
            <a:srcRect/>
            <a:stretch>
              <a:fillRect/>
            </a:stretch>
          </p:blipFill>
          <p:spPr>
            <a:xfrm>
              <a:off x="2529360" y="5744160"/>
              <a:ext cx="432359" cy="431280"/>
            </a:xfrm>
            <a:prstGeom prst="rect">
              <a:avLst/>
            </a:prstGeom>
            <a:noFill/>
            <a:ln>
              <a:noFill/>
            </a:ln>
          </p:spPr>
        </p:pic>
        <p:sp>
          <p:nvSpPr>
            <p:cNvPr id="8" name="TextBox 7"/>
            <p:cNvSpPr txBox="1"/>
            <p:nvPr/>
          </p:nvSpPr>
          <p:spPr>
            <a:xfrm>
              <a:off x="2373120" y="5671440"/>
              <a:ext cx="6296399" cy="577080"/>
            </a:xfrm>
            <a:prstGeom prst="rect">
              <a:avLst/>
            </a:prstGeom>
            <a:noFill/>
            <a:ln>
              <a:noFill/>
            </a:ln>
          </p:spPr>
          <p:txBody>
            <a:bodyPr vert="horz" wrap="square" lIns="90000" tIns="45000" rIns="90000" bIns="45000" anchor="ctr" anchorCtr="0" compatLnSpc="1"/>
            <a:lstStyle/>
            <a:p>
              <a:pPr marL="676800" marR="0" lvl="0" indent="0" algn="l" rtl="0" hangingPunct="1">
                <a:lnSpc>
                  <a:spcPct val="100000"/>
                </a:lnSpc>
                <a:spcBef>
                  <a:spcPts val="0"/>
                </a:spcBef>
                <a:spcAft>
                  <a:spcPts val="0"/>
                </a:spcAft>
                <a:buNone/>
                <a:tabLst>
                  <a:tab pos="676800" algn="l"/>
                  <a:tab pos="1134000" algn="l"/>
                  <a:tab pos="1591200" algn="l"/>
                  <a:tab pos="2048399" algn="l"/>
                  <a:tab pos="2505600" algn="l"/>
                  <a:tab pos="2962800" algn="l"/>
                  <a:tab pos="3419999" algn="l"/>
                  <a:tab pos="3877200" algn="l"/>
                  <a:tab pos="4334400" algn="l"/>
                  <a:tab pos="4791600" algn="l"/>
                  <a:tab pos="5248800" algn="l"/>
                  <a:tab pos="5706000" algn="l"/>
                  <a:tab pos="6163199" algn="l"/>
                  <a:tab pos="6620400" algn="l"/>
                  <a:tab pos="7077599" algn="l"/>
                  <a:tab pos="7534800" algn="l"/>
                  <a:tab pos="7992000" algn="l"/>
                  <a:tab pos="8449200" algn="l"/>
                  <a:tab pos="8906400" algn="l"/>
                  <a:tab pos="9363600" algn="l"/>
                  <a:tab pos="9820800" algn="l"/>
                </a:tabLst>
              </a:pPr>
              <a:r>
                <a:rPr lang="en-US" sz="1600" b="0" i="0" u="none" strike="noStrike" baseline="0">
                  <a:ln>
                    <a:noFill/>
                  </a:ln>
                  <a:solidFill>
                    <a:srgbClr val="4D4D4D"/>
                  </a:solidFill>
                  <a:latin typeface="Arial" pitchFamily="34"/>
                  <a:ea typeface="Helvetica" pitchFamily="34"/>
                  <a:cs typeface="Helvetica" pitchFamily="34"/>
                </a:rPr>
                <a:t>Spring Boot defines many of these configurations.  They</a:t>
              </a:r>
              <a:br>
                <a:rPr lang="en-US" sz="1600" b="0" i="0" u="none" strike="noStrike" baseline="0">
                  <a:ln>
                    <a:noFill/>
                  </a:ln>
                  <a:solidFill>
                    <a:srgbClr val="4D4D4D"/>
                  </a:solidFill>
                  <a:latin typeface="Arial" pitchFamily="34"/>
                  <a:ea typeface="Helvetica" pitchFamily="34"/>
                  <a:cs typeface="Helvetica" pitchFamily="34"/>
                </a:rPr>
              </a:br>
              <a:r>
                <a:rPr lang="en-US" sz="1600" b="0" i="0" u="none" strike="noStrike" baseline="0">
                  <a:ln>
                    <a:noFill/>
                  </a:ln>
                  <a:solidFill>
                    <a:srgbClr val="4D4D4D"/>
                  </a:solidFill>
                  <a:latin typeface="Arial" pitchFamily="34"/>
                  <a:ea typeface="Helvetica" pitchFamily="34"/>
                  <a:cs typeface="Helvetica" pitchFamily="34"/>
                </a:rPr>
                <a:t>activate in response to dependencies on the classpath</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Understanding Auto-Configuration</a:t>
            </a:r>
          </a:p>
          <a:p>
            <a:pPr lvl="0"/>
            <a:r>
              <a:rPr lang="en-US" b="1">
                <a:latin typeface="" pitchFamily="16"/>
              </a:rPr>
              <a:t>Customizing Spring Boot</a:t>
            </a:r>
          </a:p>
          <a:p>
            <a:pPr lvl="0"/>
            <a:r>
              <a:rPr lang="en-US">
                <a:latin typeface="" pitchFamily="16"/>
              </a:rPr>
              <a:t>More on Properties</a:t>
            </a:r>
          </a:p>
          <a:p>
            <a:pPr lvl="0"/>
            <a:r>
              <a:rPr lang="en-US">
                <a:latin typeface="" pitchFamily="16"/>
              </a:rPr>
              <a:t>Fine-tuning Logging</a:t>
            </a:r>
          </a:p>
          <a:p>
            <a:pPr lvl="0"/>
            <a:r>
              <a:rPr lang="en-US">
                <a:latin typeface="" pitchFamily="16"/>
              </a:rPr>
              <a:t>Using YAML for Configuration</a:t>
            </a:r>
          </a:p>
          <a:p>
            <a:pPr lvl="0"/>
            <a:r>
              <a:rPr lang="en-US">
                <a:latin typeface="" pitchFamily="16"/>
              </a:rPr>
              <a:t>More on Testing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Controlling What Spring Boot does</a:t>
            </a:r>
          </a:p>
        </p:txBody>
      </p:sp>
      <p:sp>
        <p:nvSpPr>
          <p:cNvPr id="3" name="Text Placeholder 2"/>
          <p:cNvSpPr txBox="1">
            <a:spLocks noGrp="1"/>
          </p:cNvSpPr>
          <p:nvPr>
            <p:ph type="body" idx="4294967295"/>
          </p:nvPr>
        </p:nvSpPr>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There are several options</a:t>
            </a:r>
          </a:p>
          <a:p>
            <a:pPr lvl="1"/>
            <a:r>
              <a:rPr lang="en-US">
                <a:latin typeface="" pitchFamily="16"/>
              </a:rPr>
              <a:t>Set some of Spring Boot's properties</a:t>
            </a:r>
          </a:p>
          <a:p>
            <a:pPr lvl="1"/>
            <a:r>
              <a:rPr lang="en-US">
                <a:latin typeface="" pitchFamily="16"/>
              </a:rPr>
              <a:t>Define certain beans yourself so Spring Boot won't</a:t>
            </a:r>
          </a:p>
          <a:p>
            <a:pPr lvl="1"/>
            <a:r>
              <a:rPr lang="en-US">
                <a:latin typeface="" pitchFamily="16"/>
              </a:rPr>
              <a:t>Explicitly disable some auto-configuration</a:t>
            </a:r>
          </a:p>
          <a:p>
            <a:pPr lvl="1"/>
            <a:r>
              <a:rPr lang="en-US">
                <a:latin typeface="" pitchFamily="16"/>
              </a:rPr>
              <a:t>Changing dependencies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1. Using Properties</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Spring Boot looks for </a:t>
            </a:r>
            <a:r>
              <a:rPr lang="en-US" b="1">
                <a:solidFill>
                  <a:srgbClr val="800000"/>
                </a:solidFill>
                <a:latin typeface="Courier New" pitchFamily="18"/>
              </a:rPr>
              <a:t>application.properties</a:t>
            </a:r>
            <a:r>
              <a:rPr lang="en-US">
                <a:latin typeface="" pitchFamily="16"/>
              </a:rPr>
              <a:t> in these locations (in this order):</a:t>
            </a:r>
          </a:p>
          <a:p>
            <a:pPr lvl="1"/>
            <a:r>
              <a:rPr lang="en-US" b="1">
                <a:latin typeface="Courier New" pitchFamily="50"/>
              </a:rPr>
              <a:t>/config</a:t>
            </a:r>
            <a:r>
              <a:rPr lang="en-US">
                <a:latin typeface="" pitchFamily="16"/>
              </a:rPr>
              <a:t> sub-directory of the working directory</a:t>
            </a:r>
          </a:p>
          <a:p>
            <a:pPr lvl="1"/>
            <a:r>
              <a:rPr lang="en-US">
                <a:latin typeface="" pitchFamily="16"/>
              </a:rPr>
              <a:t>The working directory</a:t>
            </a:r>
          </a:p>
          <a:p>
            <a:pPr lvl="1"/>
            <a:r>
              <a:rPr lang="en-US" b="1">
                <a:latin typeface="Courier New" pitchFamily="50"/>
              </a:rPr>
              <a:t>config</a:t>
            </a:r>
            <a:r>
              <a:rPr lang="en-US">
                <a:latin typeface="" pitchFamily="16"/>
              </a:rPr>
              <a:t> package in the classpath</a:t>
            </a:r>
          </a:p>
          <a:p>
            <a:pPr lvl="1"/>
            <a:r>
              <a:rPr lang="en-US">
                <a:latin typeface="" pitchFamily="16"/>
              </a:rPr>
              <a:t>classpath root</a:t>
            </a:r>
          </a:p>
          <a:p>
            <a:pPr lvl="0"/>
            <a:r>
              <a:rPr lang="en-US">
                <a:latin typeface="" pitchFamily="16"/>
              </a:rPr>
              <a:t>Creates a </a:t>
            </a:r>
            <a:r>
              <a:rPr lang="en-US" i="1">
                <a:latin typeface="" pitchFamily="16"/>
              </a:rPr>
              <a:t>PropertySource</a:t>
            </a:r>
            <a:r>
              <a:rPr lang="en-US">
                <a:latin typeface="" pitchFamily="16"/>
              </a:rPr>
              <a:t> based on these files</a:t>
            </a:r>
          </a:p>
          <a:p>
            <a:pPr lvl="0"/>
            <a:r>
              <a:rPr lang="en-US">
                <a:latin typeface="" pitchFamily="16"/>
              </a:rPr>
              <a:t>Many, many configuration properties available</a:t>
            </a:r>
          </a:p>
        </p:txBody>
      </p:sp>
      <p:grpSp>
        <p:nvGrpSpPr>
          <p:cNvPr id="4" name="Group 3"/>
          <p:cNvGrpSpPr/>
          <p:nvPr/>
        </p:nvGrpSpPr>
        <p:grpSpPr>
          <a:xfrm>
            <a:off x="249840" y="5339520"/>
            <a:ext cx="8711280" cy="635760"/>
            <a:chOff x="249840" y="5339520"/>
            <a:chExt cx="8711280" cy="635760"/>
          </a:xfrm>
        </p:grpSpPr>
        <p:sp>
          <p:nvSpPr>
            <p:cNvPr id="5" name="Freeform 4"/>
            <p:cNvSpPr/>
            <p:nvPr/>
          </p:nvSpPr>
          <p:spPr>
            <a:xfrm>
              <a:off x="249840" y="5339520"/>
              <a:ext cx="8673120" cy="635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6" name=""/>
            <p:cNvPicPr>
              <a:picLocks noChangeAspect="1"/>
            </p:cNvPicPr>
            <p:nvPr/>
          </p:nvPicPr>
          <p:blipFill>
            <a:blip r:embed="rId3">
              <a:lum/>
              <a:alphaModFix/>
            </a:blip>
            <a:srcRect/>
            <a:stretch>
              <a:fillRect/>
            </a:stretch>
          </p:blipFill>
          <p:spPr>
            <a:xfrm>
              <a:off x="473400" y="5464800"/>
              <a:ext cx="443879" cy="385560"/>
            </a:xfrm>
            <a:prstGeom prst="rect">
              <a:avLst/>
            </a:prstGeom>
            <a:noFill/>
            <a:ln>
              <a:noFill/>
            </a:ln>
          </p:spPr>
        </p:pic>
        <p:sp>
          <p:nvSpPr>
            <p:cNvPr id="7" name="TextBox 6"/>
            <p:cNvSpPr txBox="1"/>
            <p:nvPr/>
          </p:nvSpPr>
          <p:spPr>
            <a:xfrm>
              <a:off x="257040" y="5343480"/>
              <a:ext cx="8704080" cy="628200"/>
            </a:xfrm>
            <a:prstGeom prst="rect">
              <a:avLst/>
            </a:prstGeom>
            <a:noFill/>
            <a:ln>
              <a:noFill/>
            </a:ln>
          </p:spPr>
          <p:txBody>
            <a:bodyPr vert="horz" wrap="square" lIns="90000" tIns="45000" rIns="90000" bIns="45000" anchor="ctr" anchorCtr="0" compatLnSpc="1"/>
            <a:lstStyle/>
            <a:p>
              <a:pPr marL="720000" marR="0" lvl="0" indent="0" algn="l" rtl="0" hangingPunct="1">
                <a:lnSpc>
                  <a:spcPct val="100000"/>
                </a:lnSpc>
                <a:spcBef>
                  <a:spcPts val="0"/>
                </a:spcBef>
                <a:spcAft>
                  <a:spcPts val="0"/>
                </a:spcAft>
                <a:buNone/>
                <a:tabLst>
                  <a:tab pos="1177200" algn="l"/>
                  <a:tab pos="1634400" algn="l"/>
                  <a:tab pos="2091599" algn="l"/>
                  <a:tab pos="2548800" algn="l"/>
                  <a:tab pos="3006000" algn="l"/>
                  <a:tab pos="3463199" algn="l"/>
                  <a:tab pos="3920400" algn="l"/>
                  <a:tab pos="4377600" algn="l"/>
                  <a:tab pos="4834800" algn="l"/>
                  <a:tab pos="5292000" algn="l"/>
                  <a:tab pos="5749200" algn="l"/>
                  <a:tab pos="6206399" algn="l"/>
                </a:tabLst>
              </a:pPr>
              <a:r>
                <a:rPr lang="en-US" sz="1800" b="0" i="0" u="none" strike="noStrike" baseline="0">
                  <a:ln>
                    <a:noFill/>
                  </a:ln>
                  <a:solidFill>
                    <a:srgbClr val="4D4D4D"/>
                  </a:solidFill>
                  <a:latin typeface="Arial" pitchFamily="34"/>
                  <a:ea typeface="Helvetica" pitchFamily="34"/>
                  <a:cs typeface="Helvetica" pitchFamily="34"/>
                </a:rPr>
                <a:t>See:  </a:t>
              </a:r>
              <a:r>
                <a:rPr lang="en-US" sz="1800" b="0" i="0" u="none" strike="noStrike" baseline="0">
                  <a:ln>
                    <a:noFill/>
                  </a:ln>
                  <a:solidFill>
                    <a:srgbClr val="4D4D4D"/>
                  </a:solidFill>
                  <a:latin typeface="Arial" pitchFamily="34"/>
                  <a:ea typeface="Helvetica" pitchFamily="34"/>
                  <a:cs typeface="Helvetica" pitchFamily="34"/>
                  <a:hlinkClick r:id="rId4"/>
                </a:rPr>
                <a:t>Spring Boot Reference, Appendix A. Common Application Properties</a:t>
              </a:r>
            </a:p>
            <a:p>
              <a:pPr marL="720000" marR="0" lvl="0" indent="0" algn="l" rtl="0" hangingPunct="1">
                <a:lnSpc>
                  <a:spcPct val="100000"/>
                </a:lnSpc>
                <a:spcBef>
                  <a:spcPts val="0"/>
                </a:spcBef>
                <a:spcAft>
                  <a:spcPts val="0"/>
                </a:spcAft>
                <a:buNone/>
                <a:tabLst>
                  <a:tab pos="720000" algn="l"/>
                  <a:tab pos="1177200" algn="l"/>
                  <a:tab pos="1634400" algn="l"/>
                  <a:tab pos="2091599" algn="l"/>
                  <a:tab pos="2548800" algn="l"/>
                  <a:tab pos="3006000" algn="l"/>
                  <a:tab pos="3463199" algn="l"/>
                  <a:tab pos="3920400" algn="l"/>
                  <a:tab pos="4377600" algn="l"/>
                  <a:tab pos="4834800" algn="l"/>
                  <a:tab pos="5292000" algn="l"/>
                  <a:tab pos="5749200" algn="l"/>
                  <a:tab pos="6206399" algn="l"/>
                  <a:tab pos="6663600" algn="l"/>
                  <a:tab pos="7120799" algn="l"/>
                  <a:tab pos="7578000" algn="l"/>
                  <a:tab pos="8035200" algn="l"/>
                  <a:tab pos="8492400" algn="l"/>
                  <a:tab pos="8949600" algn="l"/>
                  <a:tab pos="9406800" algn="l"/>
                  <a:tab pos="9864000" algn="l"/>
                </a:tabLst>
              </a:pPr>
              <a:r>
                <a:rPr lang="en-US" sz="1400" b="0" i="0" u="none" strike="noStrike" baseline="0">
                  <a:ln>
                    <a:noFill/>
                  </a:ln>
                  <a:solidFill>
                    <a:srgbClr val="4D4D4D"/>
                  </a:solidFill>
                  <a:latin typeface="Arial" pitchFamily="34"/>
                  <a:ea typeface="Helvetica" pitchFamily="34"/>
                  <a:cs typeface="Helvetica" pitchFamily="34"/>
                </a:rPr>
                <a:t>http://docs.spring.io/spring-boot/docs/current/reference/htmlsingle/#common-application-properties</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2. Replacing Generated Beans</a:t>
            </a:r>
          </a:p>
        </p:txBody>
      </p:sp>
      <p:sp>
        <p:nvSpPr>
          <p:cNvPr id="3" name="Text Placeholder 2"/>
          <p:cNvSpPr txBox="1">
            <a:spLocks noGrp="1"/>
          </p:cNvSpPr>
          <p:nvPr>
            <p:ph type="body" idx="4294967295"/>
          </p:nvPr>
        </p:nvSpPr>
        <p:spPr>
          <a:xfrm>
            <a:off x="457200" y="1600200"/>
            <a:ext cx="8229600" cy="452592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Normally beans you declare </a:t>
            </a:r>
            <a:r>
              <a:rPr lang="en-US" i="1">
                <a:latin typeface="" pitchFamily="16"/>
              </a:rPr>
              <a:t>explicitly</a:t>
            </a:r>
            <a:r>
              <a:rPr lang="en-US">
                <a:latin typeface="" pitchFamily="16"/>
              </a:rPr>
              <a:t> disable any auto- created ones.</a:t>
            </a:r>
          </a:p>
          <a:p>
            <a:pPr lvl="1"/>
            <a:r>
              <a:rPr lang="en-US" i="1">
                <a:latin typeface="" pitchFamily="16"/>
              </a:rPr>
              <a:t>Example:</a:t>
            </a:r>
            <a:r>
              <a:rPr lang="en-US">
                <a:latin typeface="" pitchFamily="16"/>
              </a:rPr>
              <a:t> Your </a:t>
            </a:r>
            <a:r>
              <a:rPr lang="en-US" b="1">
                <a:latin typeface="Courier New" pitchFamily="18"/>
              </a:rPr>
              <a:t>DataSource</a:t>
            </a:r>
            <a:r>
              <a:rPr lang="en-US">
                <a:latin typeface="" pitchFamily="16"/>
              </a:rPr>
              <a:t> stops Spring Boot creating a default </a:t>
            </a:r>
            <a:r>
              <a:rPr lang="en-US" b="1">
                <a:latin typeface="Courier New" pitchFamily="18"/>
              </a:rPr>
              <a:t>DataSource</a:t>
            </a:r>
          </a:p>
          <a:p>
            <a:pPr lvl="1"/>
            <a:r>
              <a:rPr lang="en-US">
                <a:latin typeface="" pitchFamily="16"/>
              </a:rPr>
              <a:t>Bean name often not important</a:t>
            </a:r>
          </a:p>
          <a:p>
            <a:pPr lvl="1"/>
            <a:r>
              <a:rPr lang="en-US">
                <a:latin typeface="" pitchFamily="16"/>
              </a:rPr>
              <a:t>Works with Java Config, Component Scanning and/or XML</a:t>
            </a:r>
          </a:p>
        </p:txBody>
      </p:sp>
      <p:sp>
        <p:nvSpPr>
          <p:cNvPr id="4" name="Rectangle 3"/>
          <p:cNvSpPr/>
          <p:nvPr/>
        </p:nvSpPr>
        <p:spPr>
          <a:xfrm>
            <a:off x="1440360" y="4219920"/>
            <a:ext cx="6263280" cy="1704240"/>
          </a:xfrm>
          <a:prstGeom prst="rect">
            <a:avLst/>
          </a:prstGeom>
          <a:solidFill>
            <a:srgbClr val="FFFFCC"/>
          </a:solidFill>
          <a:ln w="0">
            <a:solidFill>
              <a:srgbClr val="808080"/>
            </a:solidFill>
            <a:prstDash val="solid"/>
          </a:ln>
        </p:spPr>
        <p:txBody>
          <a:bodyPr vert="horz" wrap="square" lIns="234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646464"/>
                </a:solidFill>
                <a:latin typeface="arial" pitchFamily="34"/>
                <a:ea typeface="Monaco" pitchFamily="49"/>
                <a:cs typeface="Monaco" pitchFamily="49"/>
              </a:rPr>
              <a:t>@Bean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7F0055"/>
                </a:solidFill>
                <a:latin typeface="arial" pitchFamily="34"/>
                <a:ea typeface="Monaco" pitchFamily="49"/>
                <a:cs typeface="Monaco" pitchFamily="49"/>
              </a:rPr>
              <a:t>public</a:t>
            </a:r>
            <a:r>
              <a:rPr lang="en-US" sz="1800" b="0" i="0" u="none" strike="noStrike" kern="0" spc="0" baseline="0">
                <a:ln>
                  <a:noFill/>
                </a:ln>
                <a:solidFill>
                  <a:srgbClr val="000000"/>
                </a:solidFill>
                <a:latin typeface="arial" pitchFamily="34"/>
                <a:ea typeface="Monaco" pitchFamily="49"/>
                <a:cs typeface="Monaco" pitchFamily="49"/>
              </a:rPr>
              <a:t> DataSource dataSource()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    </a:t>
            </a:r>
            <a:r>
              <a:rPr lang="en-US" sz="1800" b="1" i="0" u="none" strike="noStrike" kern="0" spc="0" baseline="0">
                <a:ln>
                  <a:noFill/>
                </a:ln>
                <a:solidFill>
                  <a:srgbClr val="7F0055"/>
                </a:solidFill>
                <a:latin typeface="arial" pitchFamily="34"/>
                <a:ea typeface="Monaco" pitchFamily="49"/>
                <a:cs typeface="Monaco" pitchFamily="49"/>
              </a:rPr>
              <a:t>return</a:t>
            </a:r>
            <a:r>
              <a:rPr lang="en-US" sz="1800" b="0" i="0" u="none" strike="noStrike" kern="0" spc="0" baseline="0">
                <a:ln>
                  <a:noFill/>
                </a:ln>
                <a:solidFill>
                  <a:srgbClr val="000000"/>
                </a:solidFill>
                <a:latin typeface="arial" pitchFamily="34"/>
                <a:ea typeface="Monaco" pitchFamily="49"/>
                <a:cs typeface="Monaco" pitchFamily="49"/>
              </a:rPr>
              <a:t> </a:t>
            </a:r>
            <a:r>
              <a:rPr lang="en-US" sz="1800" b="1" i="0" u="none" strike="noStrike" kern="0" spc="0" baseline="0">
                <a:ln>
                  <a:noFill/>
                </a:ln>
                <a:solidFill>
                  <a:srgbClr val="7F0055"/>
                </a:solidFill>
                <a:latin typeface="arial" pitchFamily="34"/>
                <a:ea typeface="Monaco" pitchFamily="49"/>
                <a:cs typeface="Monaco" pitchFamily="49"/>
              </a:rPr>
              <a:t>new</a:t>
            </a:r>
            <a:r>
              <a:rPr lang="en-US" sz="1800" b="0" i="0" u="none" strike="noStrike" kern="0" spc="0" baseline="0">
                <a:ln>
                  <a:noFill/>
                </a:ln>
                <a:solidFill>
                  <a:srgbClr val="000000"/>
                </a:solidFill>
                <a:latin typeface="arial" pitchFamily="34"/>
                <a:ea typeface="Monaco" pitchFamily="49"/>
                <a:cs typeface="Monaco" pitchFamily="49"/>
              </a:rPr>
              <a:t> EmbeddedDatabaseBuilder().</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                                      setName(</a:t>
            </a:r>
            <a:r>
              <a:rPr lang="en-US" sz="1800" b="0" i="0" u="none" strike="noStrike" kern="0" spc="0" baseline="0">
                <a:ln>
                  <a:noFill/>
                </a:ln>
                <a:solidFill>
                  <a:srgbClr val="2A00FF"/>
                </a:solidFill>
                <a:latin typeface="arial" pitchFamily="34"/>
                <a:ea typeface="Monaco" pitchFamily="49"/>
                <a:cs typeface="Monaco" pitchFamily="49"/>
              </a:rPr>
              <a:t>"RewardsDb"</a:t>
            </a:r>
            <a:r>
              <a:rPr lang="en-US" sz="1800" b="0" i="0" u="none" strike="noStrike" kern="0" spc="0" baseline="0">
                <a:ln>
                  <a:noFill/>
                </a:ln>
                <a:solidFill>
                  <a:srgbClr val="000000"/>
                </a:solidFill>
                <a:latin typeface="arial" pitchFamily="34"/>
                <a:ea typeface="Monaco" pitchFamily="49"/>
                <a:cs typeface="Monaco" pitchFamily="49"/>
              </a:rPr>
              <a:t>).build();</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itl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4287</TotalTime>
  <Words>2644</Words>
  <Application>Microsoft Office PowerPoint</Application>
  <PresentationFormat>On-screen Show (4:3)</PresentationFormat>
  <Paragraphs>440</Paragraphs>
  <Slides>33</Slides>
  <Notes>33</Notes>
  <HiddenSlides>0</HiddenSlides>
  <MMClips>0</MMClips>
  <ScaleCrop>false</ScaleCrop>
  <HeadingPairs>
    <vt:vector size="4" baseType="variant">
      <vt:variant>
        <vt:lpstr>Theme</vt:lpstr>
      </vt:variant>
      <vt:variant>
        <vt:i4>3</vt:i4>
      </vt:variant>
      <vt:variant>
        <vt:lpstr>Slide Titles</vt:lpstr>
      </vt:variant>
      <vt:variant>
        <vt:i4>33</vt:i4>
      </vt:variant>
    </vt:vector>
  </HeadingPairs>
  <TitlesOfParts>
    <vt:vector size="36" baseType="lpstr">
      <vt:lpstr>Default</vt:lpstr>
      <vt:lpstr>Title1</vt:lpstr>
      <vt:lpstr>Title2</vt:lpstr>
      <vt:lpstr>Spring Boot – Going Further</vt:lpstr>
      <vt:lpstr>Objectives</vt:lpstr>
      <vt:lpstr>Topics in this Session</vt:lpstr>
      <vt:lpstr>How Does Spring Boot Work?</vt:lpstr>
      <vt:lpstr>What are AutoConfiguration Classes</vt:lpstr>
      <vt:lpstr>Topics in this Session</vt:lpstr>
      <vt:lpstr>Controlling What Spring Boot does</vt:lpstr>
      <vt:lpstr>1. Using Properties</vt:lpstr>
      <vt:lpstr>2. Replacing Generated Beans</vt:lpstr>
      <vt:lpstr>3. Selectively Disabling Auto Configuration</vt:lpstr>
      <vt:lpstr>4a. Overriding Dependency Versions</vt:lpstr>
      <vt:lpstr>4b. Overriding Dependency Versions</vt:lpstr>
      <vt:lpstr>Configuration Example: DataSource (1)</vt:lpstr>
      <vt:lpstr>Example: DataSource Configuration (2)</vt:lpstr>
      <vt:lpstr>Example: DataSource Configuration (3)</vt:lpstr>
      <vt:lpstr>Example: Web Container Configuration</vt:lpstr>
      <vt:lpstr>Topics in this Session</vt:lpstr>
      <vt:lpstr>Overriding Properties</vt:lpstr>
      <vt:lpstr>Relaxed Property Binding</vt:lpstr>
      <vt:lpstr>The Problem with Property Placeholders</vt:lpstr>
      <vt:lpstr>Use @ConfigurationProperties</vt:lpstr>
      <vt:lpstr>Use @EnableConfigurationProperties</vt:lpstr>
      <vt:lpstr>Topics in this Session</vt:lpstr>
      <vt:lpstr>Logging frameworks</vt:lpstr>
      <vt:lpstr>Using another logging framework</vt:lpstr>
      <vt:lpstr>Logging Output</vt:lpstr>
      <vt:lpstr>Topics in this Session</vt:lpstr>
      <vt:lpstr>What is YAML?</vt:lpstr>
      <vt:lpstr>YAML for Properties</vt:lpstr>
      <vt:lpstr>Multiple Profiles Inside a Single YAML File</vt:lpstr>
      <vt:lpstr>Multiple Profiles Inside Multiple Files</vt:lpstr>
      <vt:lpstr>Topics in this Session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Mike Wiesner</dc:creator>
  <cp:lastModifiedBy>Pariwesh</cp:lastModifiedBy>
  <cp:revision>327</cp:revision>
  <dcterms:created xsi:type="dcterms:W3CDTF">2014-05-27T17:43:00Z</dcterms:created>
  <dcterms:modified xsi:type="dcterms:W3CDTF">2018-07-14T08:32:14Z</dcterms:modified>
</cp:coreProperties>
</file>