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8"/>
  </p:notesMasterIdLst>
  <p:handoutMasterIdLst>
    <p:handoutMasterId r:id="rId39"/>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6A310B83-99C8-44A3-88A2-B8C18A1EA7E6}" type="slidenum">
              <a:t>‹#›</a:t>
            </a:fld>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Tree>
    <p:extLst>
      <p:ext uri="{BB962C8B-B14F-4D97-AF65-F5344CB8AC3E}">
        <p14:creationId xmlns:p14="http://schemas.microsoft.com/office/powerpoint/2010/main" val="758923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089000" y="694800"/>
            <a:ext cx="4680000" cy="351000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extLst>
      <p:ext uri="{BB962C8B-B14F-4D97-AF65-F5344CB8AC3E}">
        <p14:creationId xmlns:p14="http://schemas.microsoft.com/office/powerpoint/2010/main" val="3343811211"/>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Calibri" pitchFamily="18"/>
        <a:ea typeface="ＭＳ Ｐゴシック"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spring.io/spring-boot/docs/current/reference/html/build-tool-plugins-antlib.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kern="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Sadly the POM doesn't fit on one slide, so this continues the previous slide.</a:t>
            </a:r>
          </a:p>
          <a:p>
            <a:pPr lvl="0"/>
            <a:endParaRPr lang="en-US"/>
          </a:p>
          <a:p>
            <a:pPr lvl="0"/>
            <a:r>
              <a:rPr lang="en-US"/>
              <a:t>You can skim the maven plugin for now – its use is covered shortly.</a:t>
            </a:r>
          </a:p>
          <a:p>
            <a:pPr lvl="0"/>
            <a:r>
              <a:rPr lang="en-US"/>
              <a:t>A similar plugin exists for Gradle.</a:t>
            </a:r>
          </a:p>
          <a:p>
            <a:pPr lvl="0"/>
            <a:endParaRPr lang="en-US"/>
          </a:p>
          <a:p>
            <a:pPr lvl="0"/>
            <a:r>
              <a:rPr lang="en-US"/>
              <a:t>There is an </a:t>
            </a:r>
            <a:r>
              <a:rPr lang="en-US" i="1"/>
              <a:t>Antlib</a:t>
            </a:r>
            <a:r>
              <a:rPr lang="en-US"/>
              <a:t> for Ant users:</a:t>
            </a:r>
          </a:p>
          <a:p>
            <a:pPr lvl="0"/>
            <a:r>
              <a:rPr lang="en-US">
                <a:hlinkClick r:id="rId3"/>
              </a:rPr>
              <a:t>http://docs.spring.io/spring-boot/docs/current/reference/html/build-tool-plugins-antlib.html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5479" y="8686800"/>
            <a:ext cx="297180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480" tIns="48240" rIns="9648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87D2706-9CB3-4774-BC16-8BFEA61CE165}" type="slidenum">
              <a:t>11</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23507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solidFill>
            <a:srgbClr val="FFFFFF"/>
          </a:solidFill>
        </p:spPr>
        <p:txBody>
          <a:bodyPr wrap="square" lIns="96480" tIns="48240" rIns="9648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Spring Boot automatically looks for </a:t>
            </a:r>
            <a:r>
              <a:rPr lang="en-US" sz="1150" i="1"/>
              <a:t>application.</a:t>
            </a:r>
            <a:r>
              <a:rPr lang="en-US" sz="1150"/>
              <a:t>properties and uses it properties. Spring Boot has many, many predefined properties that allow for customization.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is the same SpringApplication.run() we have been using all along.  But the annotation switches it to Spring Boot mode.  All Spring Boot's defaults come into play.</a:t>
            </a:r>
          </a:p>
          <a:p>
            <a:pPr lvl="0"/>
            <a:endParaRPr lang="en-US"/>
          </a:p>
          <a:p>
            <a:pPr lvl="0"/>
            <a:r>
              <a:rPr lang="en-US"/>
              <a:t>The annotation also causes Spring Boot to look for </a:t>
            </a:r>
            <a:r>
              <a:rPr lang="en-US" i="1"/>
              <a:t>application.properties</a:t>
            </a:r>
            <a:r>
              <a:rPr lang="en-US"/>
              <a:t> and load it via as a property-source..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A7CB303-DFEB-46CA-9A9A-9BC1961332DB}" type="slidenum">
              <a:t>13</a:t>
            </a:fld>
            <a:endParaRPr lang="en-US" sz="1300" b="0" i="0" u="none" strike="noStrike" baseline="0">
              <a:ln>
                <a:noFill/>
              </a:ln>
              <a:solidFill>
                <a:srgbClr val="4D4D4D"/>
              </a:solidFill>
              <a:latin typeface="Arial" pitchFamily="34"/>
              <a:ea typeface="ＭＳ Ｐゴシック" pitchFamily="2"/>
              <a:cs typeface="ＭＳ Ｐゴシック" pitchFamily="2"/>
            </a:endParaRPr>
          </a:p>
        </p:txBody>
      </p:sp>
      <p:sp>
        <p:nvSpPr>
          <p:cNvPr id="3" name="Rectangle 2"/>
          <p:cNvSpPr/>
          <p:nvPr/>
        </p:nvSpPr>
        <p:spPr>
          <a:xfrm>
            <a:off x="1178640" y="686160"/>
            <a:ext cx="450036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685799" y="4343040"/>
            <a:ext cx="5485679" cy="4114079"/>
          </a:xfrm>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application runs as an executable jar – just like you wrote when you first learnt Java, before moving on to use JEE containers.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You don't have to use a dependency management tool and you don't have to use Spring  Boot's parent or starter POMs but it is much, much easier if you do.  Especially when first starting a new application.</a:t>
            </a:r>
          </a:p>
          <a:p>
            <a:pPr lvl="0"/>
            <a:r>
              <a:rPr lang="en-US"/>
              <a:t>You can always revisit your dependencies nearer to deployment and either exclude the dependencies you aren't using or get rid of the starters and define the dependencies explicitly for yourself.</a:t>
            </a:r>
          </a:p>
          <a:p>
            <a:pPr lvl="0"/>
            <a:endParaRPr lang="en-US"/>
          </a:p>
          <a:p>
            <a:pPr lvl="0"/>
            <a:r>
              <a:rPr lang="en-US"/>
              <a:t>Spring Boot V1.0 did not have starter POMs. You had to get the dependencies right yourself, otherwise Spring Boot wouldn't find and configure them.  It was far too easy to get it wrong, so starter POMs were added.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You don't have to use the starters but it is much harder to have to manage dependencies in your POM yourself.  And if you miss a dependency, Spring Boot won't be able to configure it for you.</a:t>
            </a:r>
          </a:p>
          <a:p>
            <a:pPr lvl="0"/>
            <a:r>
              <a:rPr lang="en-US"/>
              <a:t>This was why starters were invented – Spring Boot is heavily dependent on you getting your classpath correct.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Set the scene.  Why does Spring Boot exist?  What problems are we trying to solve?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We have been using </a:t>
            </a:r>
            <a:r>
              <a:rPr lang="en-US">
                <a:latin typeface="Courier New" pitchFamily="50"/>
              </a:rPr>
              <a:t>SpringApplication.run()</a:t>
            </a:r>
            <a:r>
              <a:rPr lang="en-US"/>
              <a:t> throughout this course.</a:t>
            </a:r>
          </a:p>
          <a:p>
            <a:pPr lvl="0"/>
            <a:r>
              <a:rPr lang="en-US"/>
              <a:t>It is really a Spring Boot class, but unless you specify </a:t>
            </a:r>
            <a:r>
              <a:rPr lang="en-US" b="1" i="1">
                <a:solidFill>
                  <a:srgbClr val="646464"/>
                </a:solidFill>
                <a:latin typeface="Courier New" pitchFamily="50"/>
              </a:rPr>
              <a:t>@EnableAutoConfiguration</a:t>
            </a:r>
            <a:r>
              <a:rPr lang="en-US"/>
              <a:t> Spring Boot is not invoked.</a:t>
            </a:r>
          </a:p>
          <a:p>
            <a:pPr lvl="0"/>
            <a:r>
              <a:rPr lang="en-US"/>
              <a:t>As soon as you add the </a:t>
            </a:r>
            <a:r>
              <a:rPr lang="en-US" b="1" i="1">
                <a:solidFill>
                  <a:srgbClr val="646464"/>
                </a:solidFill>
                <a:latin typeface="Courier New" pitchFamily="50"/>
              </a:rPr>
              <a:t>@EnableAutoConfiguration</a:t>
            </a:r>
            <a:r>
              <a:rPr lang="en-US"/>
              <a:t> annotation, Spring Boot “springs” into action!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i="1"/>
              <a:t>@SpringBootConfiguration</a:t>
            </a:r>
            <a:r>
              <a:rPr lang="en-US"/>
              <a:t> was introduced by Spring Boot 1.5 and is simply an extension of </a:t>
            </a:r>
            <a:r>
              <a:rPr lang="en-US" i="1"/>
              <a:t>@Configuration</a:t>
            </a:r>
            <a:r>
              <a:rPr lang="en-US"/>
              <a:t>:</a:t>
            </a:r>
          </a:p>
          <a:p>
            <a:pPr lvl="0"/>
            <a:endParaRPr lang="en-US"/>
          </a:p>
          <a:p>
            <a:pPr lvl="0">
              <a:spcBef>
                <a:spcPts val="0"/>
              </a:spcBef>
            </a:pPr>
            <a:r>
              <a:rPr lang="en-US" sz="1100">
                <a:solidFill>
                  <a:srgbClr val="646464"/>
                </a:solidFill>
                <a:latin typeface="Courier New" pitchFamily="50"/>
              </a:rPr>
              <a:t>@Target</a:t>
            </a:r>
            <a:r>
              <a:rPr lang="en-US" sz="1100">
                <a:latin typeface="Courier New" pitchFamily="50"/>
              </a:rPr>
              <a:t>(ElementType.</a:t>
            </a:r>
            <a:r>
              <a:rPr lang="en-US" sz="1100" b="1" i="1">
                <a:solidFill>
                  <a:srgbClr val="0000C0"/>
                </a:solidFill>
                <a:latin typeface="Courier New" pitchFamily="50"/>
              </a:rPr>
              <a:t>TYPE</a:t>
            </a:r>
            <a:r>
              <a:rPr lang="en-US" sz="1100">
                <a:latin typeface="Courier New" pitchFamily="50"/>
              </a:rPr>
              <a:t>)</a:t>
            </a:r>
          </a:p>
          <a:p>
            <a:pPr lvl="0">
              <a:spcBef>
                <a:spcPts val="0"/>
              </a:spcBef>
            </a:pPr>
            <a:r>
              <a:rPr lang="en-US" sz="1100">
                <a:solidFill>
                  <a:srgbClr val="646464"/>
                </a:solidFill>
                <a:latin typeface="Courier New" pitchFamily="50"/>
              </a:rPr>
              <a:t>@Retention</a:t>
            </a:r>
            <a:r>
              <a:rPr lang="en-US" sz="1100">
                <a:latin typeface="Courier New" pitchFamily="50"/>
              </a:rPr>
              <a:t>(RetentionPolicy.</a:t>
            </a:r>
            <a:r>
              <a:rPr lang="en-US" sz="1100" b="1" i="1">
                <a:solidFill>
                  <a:srgbClr val="0000C0"/>
                </a:solidFill>
                <a:latin typeface="Courier New" pitchFamily="50"/>
              </a:rPr>
              <a:t>RUNTIME</a:t>
            </a:r>
            <a:r>
              <a:rPr lang="en-US" sz="1100">
                <a:latin typeface="Courier New" pitchFamily="50"/>
              </a:rPr>
              <a:t>)</a:t>
            </a:r>
          </a:p>
          <a:p>
            <a:pPr lvl="0">
              <a:spcBef>
                <a:spcPts val="0"/>
              </a:spcBef>
            </a:pPr>
            <a:r>
              <a:rPr lang="en-US" sz="1100">
                <a:solidFill>
                  <a:srgbClr val="646464"/>
                </a:solidFill>
                <a:latin typeface="Courier New" pitchFamily="50"/>
              </a:rPr>
              <a:t>@Documented</a:t>
            </a:r>
          </a:p>
          <a:p>
            <a:pPr lvl="0">
              <a:spcBef>
                <a:spcPts val="0"/>
              </a:spcBef>
            </a:pPr>
            <a:r>
              <a:rPr lang="en-US" sz="1100">
                <a:solidFill>
                  <a:srgbClr val="646464"/>
                </a:solidFill>
                <a:latin typeface="Courier New" pitchFamily="50"/>
              </a:rPr>
              <a:t>@Configuration</a:t>
            </a:r>
          </a:p>
          <a:p>
            <a:pPr lvl="0">
              <a:spcBef>
                <a:spcPts val="0"/>
              </a:spcBef>
            </a:pPr>
            <a:r>
              <a:rPr lang="en-US" sz="1100" b="1">
                <a:solidFill>
                  <a:srgbClr val="7F0055"/>
                </a:solidFill>
                <a:latin typeface="Courier New" pitchFamily="50"/>
              </a:rPr>
              <a:t>public</a:t>
            </a:r>
            <a:r>
              <a:rPr lang="en-US" sz="1100">
                <a:latin typeface="Courier New" pitchFamily="50"/>
              </a:rPr>
              <a:t> </a:t>
            </a:r>
            <a:r>
              <a:rPr lang="en-US" sz="1100" b="1">
                <a:solidFill>
                  <a:srgbClr val="7F0055"/>
                </a:solidFill>
                <a:latin typeface="Courier New" pitchFamily="50"/>
              </a:rPr>
              <a:t>@interface</a:t>
            </a:r>
            <a:r>
              <a:rPr lang="en-US" sz="1100">
                <a:latin typeface="Courier New" pitchFamily="50"/>
              </a:rPr>
              <a:t> </a:t>
            </a:r>
            <a:r>
              <a:rPr lang="en-US" sz="1100">
                <a:solidFill>
                  <a:srgbClr val="646464"/>
                </a:solidFill>
                <a:latin typeface="Courier New" pitchFamily="50"/>
              </a:rPr>
              <a:t>SpringBootConfiguration</a:t>
            </a:r>
            <a:r>
              <a:rPr lang="en-US" sz="1100">
                <a:latin typeface="Courier New" pitchFamily="50"/>
              </a:rPr>
              <a:t> {</a:t>
            </a:r>
          </a:p>
          <a:p>
            <a:pPr lvl="0">
              <a:spcBef>
                <a:spcPts val="0"/>
              </a:spcBef>
            </a:pPr>
            <a:r>
              <a:rPr lang="en-US" sz="1100">
                <a:latin typeface="Courier New" pitchFamily="50"/>
              </a:rPr>
              <a:t>}</a:t>
            </a:r>
          </a:p>
          <a:p>
            <a:pPr lvl="0"/>
            <a:endParaRPr lang="en-US"/>
          </a:p>
          <a:p>
            <a:pPr lvl="0"/>
            <a:r>
              <a:rPr lang="en-US"/>
              <a:t>There can only be one per application and is used as a marker by Spring Boot to find the application class when testing.</a:t>
            </a:r>
          </a:p>
          <a:p>
            <a:pPr lvl="0"/>
            <a:r>
              <a:rPr lang="en-US"/>
              <a:t>Avoids having to use</a:t>
            </a:r>
            <a:r>
              <a:rPr lang="en-US" i="1"/>
              <a:t> @ContextConfiguration </a:t>
            </a:r>
            <a:r>
              <a:rPr lang="en-US"/>
              <a:t>to specify the </a:t>
            </a:r>
            <a:r>
              <a:rPr lang="en-US" i="1"/>
              <a:t>@Configuration</a:t>
            </a:r>
            <a:r>
              <a:rPr lang="en-US"/>
              <a:t> class(es) to use – Spring Boot looks for the class annotated with </a:t>
            </a:r>
            <a:r>
              <a:rPr lang="en-US" i="1"/>
              <a:t>@SpringBootApplication</a:t>
            </a:r>
            <a:r>
              <a:rPr lang="en-US"/>
              <a:t> or </a:t>
            </a:r>
            <a:r>
              <a:rPr lang="en-US" i="1"/>
              <a:t>@SpringBootConfiguration</a:t>
            </a:r>
            <a:r>
              <a:rPr lang="en-US"/>
              <a:t> and uses its annotations to configure the test – see testing  section of Advanced Boot slideset.  Spring Boot starts searching in the package that the test is defined in and goes up the package hierarchy from there.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219559"/>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In general Spring Boot configuration is the result of three steps:</a:t>
            </a:r>
          </a:p>
          <a:p>
            <a:pPr lvl="0"/>
            <a:r>
              <a:rPr lang="en-US"/>
              <a:t>1. You include a dependency</a:t>
            </a:r>
          </a:p>
          <a:p>
            <a:pPr lvl="0"/>
            <a:r>
              <a:rPr lang="en-US"/>
              <a:t>2. Spring Boot runs a pre-defined configuration that looks for that dependency.</a:t>
            </a:r>
          </a:p>
          <a:p>
            <a:pPr lvl="0"/>
            <a:r>
              <a:rPr lang="en-US"/>
              <a:t>3. The dependency is detected so some aspect of Spring is configured.</a:t>
            </a:r>
          </a:p>
          <a:p>
            <a:pPr lvl="0"/>
            <a:endParaRPr lang="en-US"/>
          </a:p>
          <a:p>
            <a:pPr lvl="0"/>
            <a:r>
              <a:rPr lang="en-US"/>
              <a:t>These are just typical examples:</a:t>
            </a:r>
          </a:p>
          <a:p>
            <a:pPr lvl="0"/>
            <a:r>
              <a:rPr lang="en-US"/>
              <a:t>1. You define starter web, a Spring Boot configuration recognizes this and sets up Spring MVC, including registering a </a:t>
            </a:r>
            <a:r>
              <a:rPr lang="en-US" i="1"/>
              <a:t>DispatcherServlet</a:t>
            </a:r>
            <a:r>
              <a:rPr lang="en-US"/>
              <a:t> (and a lot more besides).</a:t>
            </a:r>
          </a:p>
          <a:p>
            <a:pPr lvl="0"/>
            <a:r>
              <a:rPr lang="en-US"/>
              <a:t>2. You include a database dependency (here HSQLDB) and the Spring Boot database configuration creates a </a:t>
            </a:r>
            <a:r>
              <a:rPr lang="en-US" i="1"/>
              <a:t>DataSource</a:t>
            </a:r>
            <a:r>
              <a:rPr lang="en-US"/>
              <a:t> because it finds HSQLDB on the classpath.</a:t>
            </a:r>
          </a:p>
          <a:p>
            <a:pPr lvl="0"/>
            <a:r>
              <a:rPr lang="en-US"/>
              <a:t>3. Building on example (2), if you add the JDBC starter, Spring Boot recognises this and sets up a </a:t>
            </a:r>
            <a:r>
              <a:rPr lang="en-US" i="1"/>
              <a:t>JdbcTemplate</a:t>
            </a:r>
            <a:r>
              <a:rPr lang="en-US"/>
              <a:t> for you – using the DataSource defined by example (2).  Example (3) will fail unless a database has also been detected (as in example 2).</a:t>
            </a:r>
          </a:p>
          <a:p>
            <a:pPr lvl="0"/>
            <a:r>
              <a:rPr lang="en-US"/>
              <a:t> </a:t>
            </a:r>
          </a:p>
          <a:p>
            <a:pPr lvl="0"/>
            <a:r>
              <a:rPr lang="en-US"/>
              <a:t>If you are pushed on step 2 – Spring Boot is simply a large number of </a:t>
            </a:r>
            <a:r>
              <a:rPr lang="en-US" i="1"/>
              <a:t>@Configuration</a:t>
            </a:r>
            <a:r>
              <a:rPr lang="en-US"/>
              <a:t> files that we have pre-written.  Each one only performs configuration conditionally (in the same way that @Profile allows Spring Beans to be created some times and not others.  How this works is covered in the next slideset.  The conditional configuration in Spring Boot involves looking for certain classes on the classpath, which in turn is governed by the dependencies you use.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Spring Boot is most easily configured by setting some of its many, many configuration properties.  By convention these are put in </a:t>
            </a:r>
            <a:r>
              <a:rPr lang="en-US" i="1"/>
              <a:t>application.properties </a:t>
            </a:r>
            <a:r>
              <a:rPr lang="en-US"/>
              <a:t>although you can put </a:t>
            </a:r>
            <a:r>
              <a:rPr lang="en-US" i="1"/>
              <a:t>any</a:t>
            </a:r>
            <a:r>
              <a:rPr lang="en-US"/>
              <a:t> property in  </a:t>
            </a:r>
            <a:r>
              <a:rPr lang="en-US" i="1"/>
              <a:t>application.properties </a:t>
            </a:r>
            <a:r>
              <a:rPr lang="en-US"/>
              <a:t>.</a:t>
            </a:r>
          </a:p>
          <a:p>
            <a:pPr lvl="0"/>
            <a:r>
              <a:rPr lang="en-US"/>
              <a:t>The Spring Boot advanced slide deck has more on properties and also discusses using YML instead.</a:t>
            </a:r>
          </a:p>
          <a:p>
            <a:pPr lvl="0"/>
            <a:endParaRPr lang="en-US"/>
          </a:p>
          <a:p>
            <a:pPr lvl="0"/>
            <a:r>
              <a:rPr lang="en-US"/>
              <a:t>In the advanced section we note that the possible locations for </a:t>
            </a:r>
            <a:r>
              <a:rPr lang="en-US" i="1"/>
              <a:t>application.properties </a:t>
            </a:r>
            <a:r>
              <a:rPr lang="en-US"/>
              <a:t>are:</a:t>
            </a:r>
          </a:p>
          <a:p>
            <a:pPr lvl="0">
              <a:buSzPct val="45000"/>
              <a:buFont typeface="StarSymbol"/>
              <a:buChar char="●"/>
            </a:pPr>
            <a:r>
              <a:rPr lang="en-US"/>
              <a:t>In current working directory</a:t>
            </a:r>
          </a:p>
          <a:p>
            <a:pPr lvl="0">
              <a:buSzPct val="45000"/>
              <a:buFont typeface="StarSymbol"/>
              <a:buChar char="●"/>
            </a:pPr>
            <a:r>
              <a:rPr lang="en-US"/>
              <a:t>In</a:t>
            </a:r>
            <a:r>
              <a:rPr lang="en-US" i="1"/>
              <a:t> config</a:t>
            </a:r>
            <a:r>
              <a:rPr lang="en-US"/>
              <a:t> sub-directory of current working directory</a:t>
            </a:r>
          </a:p>
          <a:p>
            <a:pPr lvl="0">
              <a:buSzPct val="45000"/>
              <a:buFont typeface="StarSymbol"/>
              <a:buChar char="●"/>
            </a:pPr>
            <a:r>
              <a:rPr lang="en-US"/>
              <a:t>In root of classpath</a:t>
            </a:r>
          </a:p>
          <a:p>
            <a:pPr lvl="0">
              <a:buSzPct val="45000"/>
              <a:buFont typeface="StarSymbol"/>
              <a:buChar char="●"/>
            </a:pPr>
            <a:r>
              <a:rPr lang="en-US"/>
              <a:t>In </a:t>
            </a:r>
            <a:r>
              <a:rPr lang="en-US" i="1"/>
              <a:t>config</a:t>
            </a:r>
            <a:r>
              <a:rPr lang="en-US"/>
              <a:t> package on classpath</a:t>
            </a:r>
          </a:p>
          <a:p>
            <a:pPr lvl="0">
              <a:buSzPct val="45000"/>
              <a:buFont typeface="StarSymbol"/>
              <a:buChar char="●"/>
            </a:pPr>
            <a:endParaRPr lang="en-US"/>
          </a:p>
          <a:p>
            <a:pPr lvl="0"/>
            <a:r>
              <a:rPr lang="en-US" b="1"/>
              <a:t>Appendix A</a:t>
            </a:r>
            <a:r>
              <a:rPr lang="en-US"/>
              <a:t> of the online Spring Boot documentation list (most of) these properties.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embedded databases can be set up using default user name and password as long s the dependency (including the JDBC Driver) is on the classpath.</a:t>
            </a:r>
          </a:p>
          <a:p>
            <a:pPr lvl="0"/>
            <a:endParaRPr lang="en-US"/>
          </a:p>
          <a:p>
            <a:pPr lvl="0"/>
            <a:r>
              <a:rPr lang="en-US"/>
              <a:t>For an external database Spring Boot needs more help.  Just declaring the dependency is not enough.   Your need to set these properties too.</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We saw the database setup properties already.  Here is another example: logging.</a:t>
            </a:r>
          </a:p>
          <a:p>
            <a:pPr lvl="0"/>
            <a:r>
              <a:rPr lang="en-US"/>
              <a:t>Avoiding the whole nightmare of incompatible logging libraries make Spring Boot worth using for this one reason alone!</a:t>
            </a:r>
          </a:p>
          <a:p>
            <a:pPr lvl="0"/>
            <a:endParaRPr lang="en-US"/>
          </a:p>
          <a:p>
            <a:pPr lvl="0"/>
            <a:r>
              <a:rPr lang="en-US"/>
              <a:t>“Try to stick to SLF4J in the application”:</a:t>
            </a:r>
          </a:p>
          <a:p>
            <a:pPr lvl="0">
              <a:buSzPct val="45000"/>
              <a:buFont typeface="StarSymbol"/>
              <a:buChar char="●"/>
            </a:pPr>
            <a:r>
              <a:rPr lang="en-US"/>
              <a:t>This is the default in Spring Boot, don't have to exclude/include dependencies</a:t>
            </a:r>
          </a:p>
          <a:p>
            <a:pPr lvl="0">
              <a:buSzPct val="45000"/>
              <a:buFont typeface="StarSymbol"/>
              <a:buChar char="●"/>
            </a:pPr>
            <a:r>
              <a:rPr lang="en-US"/>
              <a:t>SLF4J is a mature implementation, written by the creator of LOG4J (more or less as a version 2)</a:t>
            </a:r>
          </a:p>
          <a:p>
            <a:pPr lvl="0">
              <a:buSzPct val="45000"/>
              <a:buFont typeface="StarSymbol"/>
              <a:buChar char="●"/>
            </a:pPr>
            <a:r>
              <a:rPr lang="en-US"/>
              <a:t>LOG4J 2 has  some momentum, but we'll  wait for a few years to see if it's massively adopted.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is an overview/introductory  deck.  We will see more of Spring Booth throughout the rest of the course.</a:t>
            </a:r>
          </a:p>
          <a:p>
            <a:pPr lvl="0"/>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Causes a test to be run using Spring Boot's defaults.</a:t>
            </a:r>
          </a:p>
          <a:p>
            <a:pPr lvl="0"/>
            <a:r>
              <a:rPr lang="en-US"/>
              <a:t>If you don't specify </a:t>
            </a:r>
            <a:r>
              <a:rPr lang="en-US" i="1"/>
              <a:t>@SpringBootTest</a:t>
            </a:r>
            <a:r>
              <a:rPr lang="en-US"/>
              <a:t>, the configuration classes listed will not be checked for </a:t>
            </a:r>
            <a:r>
              <a:rPr lang="en-US" i="1"/>
              <a:t>@EnableAutoConfiguration</a:t>
            </a:r>
            <a:r>
              <a:rPr lang="en-US"/>
              <a:t>, so Spring Boot is not used.</a:t>
            </a:r>
          </a:p>
          <a:p>
            <a:pPr lvl="0"/>
            <a:endParaRPr lang="en-US"/>
          </a:p>
          <a:p>
            <a:pPr lvl="0"/>
            <a:r>
              <a:rPr lang="en-US"/>
              <a:t>This is what students will need for the lab – since they are only running tests and have no application (yet).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is where </a:t>
            </a:r>
            <a:r>
              <a:rPr lang="en-US" i="1"/>
              <a:t>@SpringBootConfiguration</a:t>
            </a:r>
            <a:r>
              <a:rPr lang="en-US"/>
              <a:t> is actually used.  Spring Boot looks for the class annotated with </a:t>
            </a:r>
            <a:r>
              <a:rPr lang="en-US" i="1"/>
              <a:t>@SpringBootConfiguration</a:t>
            </a:r>
            <a:r>
              <a:rPr lang="en-US"/>
              <a:t> (or </a:t>
            </a:r>
            <a:r>
              <a:rPr lang="en-US" i="1"/>
              <a:t>@SpringBootApplication</a:t>
            </a:r>
            <a:r>
              <a:rPr lang="en-US"/>
              <a:t>) and uses its annotations to configure the test. Only once such class is allowed in the hierarchy.</a:t>
            </a:r>
          </a:p>
          <a:p>
            <a:pPr lvl="0"/>
            <a:r>
              <a:rPr lang="en-US"/>
              <a:t>As with all conventions, this is fine as long as everyone understand how it works.  The previous slide showed the explicit use of </a:t>
            </a:r>
            <a:r>
              <a:rPr lang="en-US" i="1"/>
              <a:t>@SpringBootTest(classes=...) </a:t>
            </a:r>
            <a:r>
              <a:rPr lang="en-US"/>
              <a:t>to specify the </a:t>
            </a:r>
            <a:r>
              <a:rPr lang="en-US" i="1"/>
              <a:t>@Configuration</a:t>
            </a:r>
            <a:r>
              <a:rPr lang="en-US"/>
              <a:t> class(es) needed for the test.</a:t>
            </a:r>
          </a:p>
          <a:p>
            <a:pPr lvl="0"/>
            <a:endParaRPr lang="en-US"/>
          </a:p>
          <a:p>
            <a:pPr lvl="0"/>
            <a:r>
              <a:rPr lang="en-US" i="1"/>
              <a:t>This won't work in the lab as </a:t>
            </a:r>
            <a:r>
              <a:rPr lang="en-US" b="1" i="1"/>
              <a:t>RewardsConfig</a:t>
            </a:r>
            <a:r>
              <a:rPr lang="en-US" i="1"/>
              <a:t> is not in the rewards package hierarchy.</a:t>
            </a:r>
          </a:p>
          <a:p>
            <a:pPr lvl="0"/>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This section has no lab.</a:t>
            </a:r>
          </a:p>
          <a:p>
            <a:pPr lvl="0"/>
            <a:r>
              <a:rPr lang="en-US" sz="1150"/>
              <a:t>In the next section, we apply Spring Boot to our JPA application and use Spring Data Repositories as well.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For a non-web application no Controller is required, so you could write a simple application using only </a:t>
            </a:r>
            <a:r>
              <a:rPr lang="en-US" i="1"/>
              <a:t>three</a:t>
            </a:r>
            <a:r>
              <a:rPr lang="en-US"/>
              <a:t> files (POM, properties, Java class).</a:t>
            </a:r>
          </a:p>
          <a:p>
            <a:pPr lvl="0"/>
            <a:r>
              <a:rPr lang="en-US"/>
              <a:t>By combining the Controller and Application class (which works but is not how a real application would be written) even this Web application could be reduced to 4 files.  </a:t>
            </a:r>
          </a:p>
          <a:p>
            <a:pPr lvl="0"/>
            <a:endParaRPr lang="en-US"/>
          </a:p>
          <a:p>
            <a:pPr lvl="0"/>
            <a:r>
              <a:rPr lang="en-US"/>
              <a:t>But it's not a competition!  This is simply an example to prove the point. A real application would, of course, require more files than this.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8075" y="658813"/>
            <a:ext cx="4679950" cy="3509962"/>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Please note that the labs use Spring Boot 2.0.M5 because that was current at the time Core Spring 5.0.a was released.  Moreover Spring Boot releases typically  breaks compatibility as they upgrade (unlike the Spring Framework) so we have kept the older version to avoid changing and/or retesting all the labs.</a:t>
            </a:r>
          </a:p>
          <a:p>
            <a:pPr lvl="0"/>
            <a:endParaRPr lang="en-US"/>
          </a:p>
          <a:p>
            <a:pPr lvl="0"/>
            <a:r>
              <a:rPr lang="en-US"/>
              <a:t>JSP is not assumed by Spring Boot – in fact the Spring Boot guys don't especially like JSP.  So you must include its dependencies explicitly.</a:t>
            </a:r>
          </a:p>
          <a:p>
            <a:pPr lvl="0"/>
            <a:endParaRPr lang="en-US"/>
          </a:p>
          <a:p>
            <a:pPr lvl="0"/>
            <a:r>
              <a:rPr lang="en-US"/>
              <a:t>Jasper is the JSP compiler and JSTL (Java Standard Template Library) defines the tags like </a:t>
            </a:r>
            <a:r>
              <a:rPr lang="en-US" b="1">
                <a:latin typeface="Courier New" pitchFamily="50"/>
              </a:rPr>
              <a:t>&lt;c:foreach&gt;</a:t>
            </a:r>
            <a:r>
              <a:rPr lang="en-US"/>
              <a:t>, </a:t>
            </a:r>
            <a:r>
              <a:rPr lang="en-US" b="1">
                <a:latin typeface="Courier New" pitchFamily="50"/>
              </a:rPr>
              <a:t>&lt;c:if&gt;</a:t>
            </a:r>
            <a:r>
              <a:rPr lang="en-US"/>
              <a:t>  and so on.</a:t>
            </a:r>
          </a:p>
          <a:p>
            <a:pPr lvl="0"/>
            <a:endParaRPr lang="en-US"/>
          </a:p>
          <a:p>
            <a:pPr lvl="0"/>
            <a:r>
              <a:rPr lang="en-US"/>
              <a:t>Of course you are free to use whichever view technology you prefer, client or server side as you wish.  For consistency with the previous (Spring MVC) section we will stick with JSP.</a:t>
            </a:r>
          </a:p>
          <a:p>
            <a:pPr lvl="0"/>
            <a:endParaRPr lang="en-US"/>
          </a:p>
          <a:p>
            <a:pPr lvl="0"/>
            <a:r>
              <a:rPr lang="en-US" b="1"/>
              <a:t>This POM continues on the next page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61260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452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0704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527508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1747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28090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0567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6473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971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413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7508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6733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5697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9143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1983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967004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3433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116235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1769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86085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0824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46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90739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7497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4531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12615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9512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10927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1498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2258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285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1835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5684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Box 7"/>
          <p:cNvSpPr/>
          <p:nvPr/>
        </p:nvSpPr>
        <p:spPr>
          <a:xfrm flipH="1">
            <a:off x="851976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A5506592-7EEF-4C77-9C6A-71A7591BEDDF}"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6"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7"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pic>
        <p:nvPicPr>
          <p:cNvPr id="8" name=""/>
          <p:cNvPicPr>
            <a:picLocks noChangeAspect="1"/>
          </p:cNvPicPr>
          <p:nvPr/>
        </p:nvPicPr>
        <p:blipFill>
          <a:blip r:embed="rId14">
            <a:lum/>
            <a:alphaModFix/>
          </a:blip>
          <a:srcRect/>
          <a:stretch>
            <a:fillRect/>
          </a:stretch>
        </p:blipFill>
        <p:spPr>
          <a:xfrm>
            <a:off x="199080" y="634860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18"/>
          <a:ea typeface="ＭＳ Ｐゴシック"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7"/>
          <p:cNvSpPr/>
          <p:nvPr/>
        </p:nvSpPr>
        <p:spPr>
          <a:xfrm flipH="1">
            <a:off x="851976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315C901A-F91C-452E-A7F6-F9813BFA3EDD}"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4"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5"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6" name="Rectangle 8"/>
          <p:cNvSpPr/>
          <p:nvPr/>
        </p:nvSpPr>
        <p:spPr>
          <a:xfrm>
            <a:off x="0" y="0"/>
            <a:ext cx="9144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12600">
            <a:solidFill>
              <a:srgbClr val="0000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Rectangle 10"/>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Box 12"/>
          <p:cNvSpPr/>
          <p:nvPr/>
        </p:nvSpPr>
        <p:spPr>
          <a:xfrm flipH="1">
            <a:off x="851976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08BF76FD-1453-49A5-BA6E-C8D7463AF8FD}"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11" name="Title Placeholder 10"/>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12" name="Text Placeholder 11"/>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4" name=""/>
          <p:cNvPicPr>
            <a:picLocks noChangeAspect="1"/>
          </p:cNvPicPr>
          <p:nvPr/>
        </p:nvPicPr>
        <p:blipFill>
          <a:blip r:embed="rId14">
            <a:lum/>
            <a:alphaModFix/>
          </a:blip>
          <a:srcRect/>
          <a:stretch>
            <a:fillRect/>
          </a:stretch>
        </p:blipFill>
        <p:spPr>
          <a:xfrm>
            <a:off x="199440" y="634896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7"/>
          <p:cNvSpPr/>
          <p:nvPr/>
        </p:nvSpPr>
        <p:spPr>
          <a:xfrm flipH="1">
            <a:off x="851976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F5178705-DE7E-4B00-94E2-7075DF8F2EAD}"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4"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5"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6" name="Rectangle 8"/>
          <p:cNvSpPr/>
          <p:nvPr/>
        </p:nvSpPr>
        <p:spPr>
          <a:xfrm>
            <a:off x="0" y="0"/>
            <a:ext cx="9144000" cy="2168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BFBFBF"/>
              </a:gs>
              <a:gs pos="100000">
                <a:srgbClr val="FFFFFF"/>
              </a:gs>
            </a:gsLst>
            <a:lin ang="5400000"/>
          </a:gra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itle Placeholder 6"/>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8" name="Text Placeholder 7"/>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
          <p:cNvPicPr>
            <a:picLocks noChangeAspect="1"/>
          </p:cNvPicPr>
          <p:nvPr/>
        </p:nvPicPr>
        <p:blipFill>
          <a:blip r:embed="rId14">
            <a:lum/>
            <a:alphaModFix/>
          </a:blip>
          <a:srcRect/>
          <a:stretch>
            <a:fillRect/>
          </a:stretch>
        </p:blipFill>
        <p:spPr>
          <a:xfrm>
            <a:off x="199080" y="634860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docs.spring.io/spring-boot/docs/current/reference/htmlsingle/#using-boot-starter-pom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docs.spring.io/spring-boot/docs/current/reference/html/common-application-properties.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docs.spring.io/spring-boot/docs/current/reference/htmlsing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Title in Upper &amp; LC Bold Typ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0639" y="2472840"/>
            <a:ext cx="5144400" cy="1006920"/>
          </a:xfrm>
        </p:spPr>
        <p:txBody>
          <a:bodyPr wrap="square" lIns="0" tIns="0" rIns="0" bIns="0" anchor="b">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pPr>
            <a:r>
              <a:rPr lang="en-US" sz="3600" b="1">
                <a:solidFill>
                  <a:srgbClr val="F16F3B"/>
                </a:solidFill>
              </a:rPr>
              <a:t>Spring Boot - Basics</a:t>
            </a:r>
          </a:p>
        </p:txBody>
      </p:sp>
      <p:sp>
        <p:nvSpPr>
          <p:cNvPr id="3" name="TextBox 2"/>
          <p:cNvSpPr txBox="1"/>
          <p:nvPr/>
        </p:nvSpPr>
        <p:spPr>
          <a:xfrm>
            <a:off x="890280" y="3793679"/>
            <a:ext cx="6048360" cy="368640"/>
          </a:xfrm>
          <a:prstGeom prst="rect">
            <a:avLst/>
          </a:prstGeom>
          <a:noFill/>
          <a:ln>
            <a:noFill/>
          </a:ln>
        </p:spPr>
        <p:txBody>
          <a:bodyPr vert="horz" wrap="square" lIns="0" tIns="0" rIns="0" bIns="0" anchor="t" anchorCtr="0" compatLnSpc="1">
            <a:spAutoFit/>
          </a:bodyPr>
          <a:lstStyle>
            <a:defPPr lvl="0">
              <a:buNone/>
            </a:defPPr>
            <a:lvl1pPr lvl="0">
              <a:buNone/>
            </a:lvl1pPr>
            <a:lvl2pPr lvl="1">
              <a:buClr>
                <a:srgbClr val="33928A"/>
              </a:buClr>
              <a:buSzPct val="100000"/>
              <a:buFont typeface="Arial" pitchFamily="34"/>
              <a:buChar char="–"/>
            </a:lvl2pPr>
            <a:lvl3pPr lvl="2">
              <a:buClr>
                <a:srgbClr val="33928A"/>
              </a:buClr>
              <a:buSzPct val="100000"/>
              <a:buFont typeface="Arial" pitchFamily="34"/>
              <a:buChar char="•"/>
            </a:lvl3pPr>
            <a:lvl4pPr lvl="3">
              <a:buClr>
                <a:srgbClr val="33928A"/>
              </a:buClr>
              <a:buSzPct val="100000"/>
              <a:buFont typeface="Arial" pitchFamily="34"/>
              <a:buChar char="–"/>
            </a:lvl4pPr>
            <a:lvl5pPr lvl="4">
              <a:buClr>
                <a:srgbClr val="33928A"/>
              </a:buClr>
              <a:buSzPct val="100000"/>
              <a:buFont typeface="Arial" pitchFamily="34"/>
              <a:buChar char="»"/>
            </a:lvl5pPr>
            <a:lvl6pPr lvl="5">
              <a:buClr>
                <a:srgbClr val="33928A"/>
              </a:buClr>
              <a:buSzPct val="100000"/>
              <a:buFont typeface="Arial" pitchFamily="34"/>
              <a:buChar char="»"/>
            </a:lvl6pPr>
            <a:lvl7pPr lvl="6">
              <a:buClr>
                <a:srgbClr val="33928A"/>
              </a:buClr>
              <a:buSzPct val="100000"/>
              <a:buFont typeface="Arial" pitchFamily="34"/>
              <a:buChar char="»"/>
            </a:lvl7pPr>
            <a:lvl8pPr lvl="7">
              <a:buClr>
                <a:srgbClr val="33928A"/>
              </a:buClr>
              <a:buSzPct val="100000"/>
              <a:buFont typeface="Arial" pitchFamily="34"/>
              <a:buChar char="»"/>
            </a:lvl8pPr>
            <a:lvl9pPr lvl="8">
              <a:buClr>
                <a:srgbClr val="33928A"/>
              </a:buClr>
              <a:buSzPct val="100000"/>
              <a:buFont typeface="Arial" pitchFamily="34"/>
              <a:buChar char="»"/>
            </a:lvl9p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kern="1200" baseline="0">
                <a:ln>
                  <a:noFill/>
                </a:ln>
                <a:solidFill>
                  <a:srgbClr val="3EA7BC"/>
                </a:solidFill>
                <a:latin typeface="Arial" pitchFamily="18"/>
                <a:ea typeface="Arial" pitchFamily="2"/>
                <a:cs typeface="Arial" pitchFamily="2"/>
              </a:rPr>
              <a:t>Getting started with Spring Boot</a:t>
            </a:r>
          </a:p>
        </p:txBody>
      </p:sp>
      <p:sp>
        <p:nvSpPr>
          <p:cNvPr id="4" name="Text Placeholder 3"/>
          <p:cNvSpPr txBox="1">
            <a:spLocks noGrp="1"/>
          </p:cNvSpPr>
          <p:nvPr>
            <p:ph type="body" idx="4294967295"/>
          </p:nvPr>
        </p:nvSpPr>
        <p:spPr>
          <a:xfrm>
            <a:off x="907919" y="4870079"/>
            <a:ext cx="5027760" cy="276480"/>
          </a:xfrm>
        </p:spPr>
        <p:txBody>
          <a:bodyPr wrap="square" lIns="0" tIns="0" rIns="0" bIns="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spcBef>
                <a:spcPts val="0"/>
              </a:spcBef>
              <a:buNone/>
            </a:pPr>
            <a:r>
              <a:rPr lang="en-US" sz="1800">
                <a:solidFill>
                  <a:srgbClr val="7F7F7F"/>
                </a:solidFill>
                <a:latin typeface="" pitchFamily="16"/>
                <a:cs typeface="Arial" pitchFamily="2"/>
              </a:rPr>
              <a:t>Starter POMs, Auto-Configuration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Hello World (1b) – Maven descriptor</a:t>
            </a:r>
          </a:p>
        </p:txBody>
      </p:sp>
      <p:sp>
        <p:nvSpPr>
          <p:cNvPr id="3" name="Rectangle 2"/>
          <p:cNvSpPr/>
          <p:nvPr/>
        </p:nvSpPr>
        <p:spPr>
          <a:xfrm>
            <a:off x="455399" y="2233440"/>
            <a:ext cx="8233560" cy="283464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8080"/>
                </a:solidFill>
                <a:latin typeface="Courier New" pitchFamily="50"/>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8080"/>
                </a:solidFill>
                <a:latin typeface="Courier New" pitchFamily="50"/>
                <a:ea typeface="Monaco" pitchFamily="49"/>
                <a:cs typeface="Monaco" pitchFamily="49"/>
              </a:rPr>
              <a:t>  </a:t>
            </a:r>
            <a:r>
              <a:rPr lang="en-US" sz="1600" b="1" i="0" u="none" strike="noStrike" kern="0" spc="0" baseline="0">
                <a:ln>
                  <a:noFill/>
                </a:ln>
                <a:solidFill>
                  <a:srgbClr val="666666"/>
                </a:solidFill>
                <a:latin typeface="Courier New" pitchFamily="50"/>
                <a:ea typeface="Monaco" pitchFamily="49"/>
                <a:cs typeface="Monaco" pitchFamily="49"/>
              </a:rPr>
              <a:t>&lt;!-- Continued from previous slide --&gt;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build</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plugins</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plugin</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groupId</a:t>
            </a:r>
            <a:r>
              <a:rPr lang="en-US" sz="1600" b="1" i="0" u="none" strike="noStrike" kern="0" spc="0" baseline="0">
                <a:ln>
                  <a:noFill/>
                </a:ln>
                <a:solidFill>
                  <a:srgbClr val="008080"/>
                </a:solidFill>
                <a:latin typeface="Courier New" pitchFamily="50"/>
                <a:ea typeface="Monaco" pitchFamily="49"/>
                <a:cs typeface="Monaco" pitchFamily="49"/>
              </a:rPr>
              <a:t>&gt;</a:t>
            </a:r>
            <a:r>
              <a:rPr lang="en-US" sz="1600" b="1" i="0" u="none" strike="noStrike" kern="0" spc="0" baseline="0">
                <a:ln>
                  <a:noFill/>
                </a:ln>
                <a:solidFill>
                  <a:srgbClr val="000000"/>
                </a:solidFill>
                <a:latin typeface="Courier New" pitchFamily="50"/>
                <a:ea typeface="Monaco" pitchFamily="49"/>
                <a:cs typeface="Monaco" pitchFamily="49"/>
              </a:rPr>
              <a:t>org.springframework.boot</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groupId</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artifactId</a:t>
            </a:r>
            <a:r>
              <a:rPr lang="en-US" sz="1600" b="1" i="0" u="none" strike="noStrike" kern="0" spc="0" baseline="0">
                <a:ln>
                  <a:noFill/>
                </a:ln>
                <a:solidFill>
                  <a:srgbClr val="008080"/>
                </a:solidFill>
                <a:latin typeface="Courier New" pitchFamily="50"/>
                <a:ea typeface="Monaco" pitchFamily="49"/>
                <a:cs typeface="Monaco" pitchFamily="49"/>
              </a:rPr>
              <a:t>&gt;</a:t>
            </a:r>
            <a:r>
              <a:rPr lang="en-US" sz="1600" b="1" i="0" u="none" strike="noStrike" kern="0" spc="0" baseline="0">
                <a:ln>
                  <a:noFill/>
                </a:ln>
                <a:solidFill>
                  <a:srgbClr val="000000"/>
                </a:solidFill>
                <a:latin typeface="Courier New" pitchFamily="50"/>
                <a:ea typeface="Monaco" pitchFamily="49"/>
                <a:cs typeface="Monaco" pitchFamily="49"/>
              </a:rPr>
              <a:t>spring-boot-maven-plugin</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artifactId</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plugin</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plugins</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build</a:t>
            </a:r>
            <a:r>
              <a:rPr lang="en-US" sz="1600" b="1" i="0" u="none" strike="noStrike" kern="0" spc="0" baseline="0">
                <a:ln>
                  <a:noFill/>
                </a:ln>
                <a:solidFill>
                  <a:srgbClr val="008080"/>
                </a:solidFill>
                <a:latin typeface="Courier New" pitchFamily="50"/>
                <a:ea typeface="Monaco" pitchFamily="49"/>
                <a:cs typeface="Monaco" pitchFamily="49"/>
              </a:rPr>
              <a:t>&gt;</a:t>
            </a:r>
          </a:p>
        </p:txBody>
      </p:sp>
      <p:sp>
        <p:nvSpPr>
          <p:cNvPr id="4" name="Freeform 3"/>
          <p:cNvSpPr/>
          <p:nvPr/>
        </p:nvSpPr>
        <p:spPr>
          <a:xfrm>
            <a:off x="5029200" y="4389120"/>
            <a:ext cx="3176640"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Makes “fat” </a:t>
            </a:r>
            <a:r>
              <a:rPr lang="en-US" sz="1800" b="0" i="1" u="none" strike="noStrike" baseline="0">
                <a:ln>
                  <a:noFill/>
                </a:ln>
                <a:solidFill>
                  <a:srgbClr val="4D4D4D"/>
                </a:solidFill>
                <a:latin typeface="Arial" pitchFamily="18"/>
                <a:ea typeface="ＭＳ Ｐゴシック" pitchFamily="2"/>
                <a:cs typeface="ＭＳ Ｐゴシック" pitchFamily="2"/>
              </a:rPr>
              <a:t>executable</a:t>
            </a:r>
            <a:r>
              <a:rPr lang="en-US" sz="1800" b="0" i="0" u="none" strike="noStrike" baseline="0">
                <a:ln>
                  <a:noFill/>
                </a:ln>
                <a:solidFill>
                  <a:srgbClr val="4D4D4D"/>
                </a:solidFill>
                <a:latin typeface="Arial" pitchFamily="18"/>
                <a:ea typeface="ＭＳ Ｐゴシック" pitchFamily="2"/>
                <a:cs typeface="ＭＳ Ｐゴシック" pitchFamily="2"/>
              </a:rPr>
              <a:t> jars</a:t>
            </a:r>
          </a:p>
        </p:txBody>
      </p:sp>
      <p:sp>
        <p:nvSpPr>
          <p:cNvPr id="5" name="Straight Connector 4"/>
          <p:cNvSpPr/>
          <p:nvPr/>
        </p:nvSpPr>
        <p:spPr>
          <a:xfrm flipH="1" flipV="1">
            <a:off x="4297680" y="4206240"/>
            <a:ext cx="731520" cy="36576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Placeholder 5"/>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Will also use the Spring Boot plugin</a:t>
            </a:r>
          </a:p>
        </p:txBody>
      </p:sp>
      <p:sp>
        <p:nvSpPr>
          <p:cNvPr id="7" name="TextBox 6"/>
          <p:cNvSpPr txBox="1"/>
          <p:nvPr/>
        </p:nvSpPr>
        <p:spPr>
          <a:xfrm>
            <a:off x="6858000" y="1954440"/>
            <a:ext cx="1645920" cy="605880"/>
          </a:xfrm>
          <a:prstGeom prst="rect">
            <a:avLst/>
          </a:prstGeom>
          <a:solidFill>
            <a:srgbClr val="FFFFFF"/>
          </a:solidFill>
          <a:ln w="0">
            <a:solidFill>
              <a:srgbClr val="000000"/>
            </a:solidFill>
            <a:prstDash val="solid"/>
          </a:ln>
        </p:spPr>
        <p:txBody>
          <a:bodyPr vert="horz" wrap="none" lIns="90000" tIns="45000" rIns="90000" bIns="45000"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1" u="none" strike="noStrike" baseline="0">
                <a:ln>
                  <a:noFill/>
                </a:ln>
                <a:solidFill>
                  <a:srgbClr val="7E0021"/>
                </a:solidFill>
                <a:latin typeface="Courier New" pitchFamily="50"/>
                <a:ea typeface="ＭＳ Ｐゴシック" pitchFamily="2"/>
                <a:cs typeface="ＭＳ Ｐゴシック" pitchFamily="2"/>
              </a:rPr>
              <a:t>pom.xml (continued)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name="3. Implement the View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Hello World (2) – Database Properties</a:t>
            </a:r>
          </a:p>
        </p:txBody>
      </p:sp>
      <p:sp>
        <p:nvSpPr>
          <p:cNvPr id="3" name="Freeform 2"/>
          <p:cNvSpPr/>
          <p:nvPr/>
        </p:nvSpPr>
        <p:spPr>
          <a:xfrm>
            <a:off x="385560" y="3249360"/>
            <a:ext cx="8292600" cy="1082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162000" tIns="46800" rIns="90000" bIns="46800" anchor="ctr" anchorCtr="0" compatLnSpc="1"/>
          <a:lstStyle/>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spring.datasource.schema=</a:t>
            </a:r>
            <a:r>
              <a:rPr lang="en-US" sz="1800" b="1" i="0" u="none" strike="noStrike" baseline="0">
                <a:ln>
                  <a:noFill/>
                </a:ln>
                <a:solidFill>
                  <a:srgbClr val="004586"/>
                </a:solidFill>
                <a:latin typeface="Courier New" pitchFamily="50"/>
                <a:ea typeface="Consolas" pitchFamily="33"/>
                <a:cs typeface="Consolas" pitchFamily="33"/>
              </a:rPr>
              <a:t>/testdb/schema.sql</a:t>
            </a:r>
          </a:p>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spring.datasource.data=</a:t>
            </a:r>
            <a:r>
              <a:rPr lang="en-US" sz="1800" b="1" i="0" u="none" strike="noStrike" baseline="0">
                <a:ln>
                  <a:noFill/>
                </a:ln>
                <a:solidFill>
                  <a:srgbClr val="004586"/>
                </a:solidFill>
                <a:latin typeface="Courier New" pitchFamily="50"/>
                <a:ea typeface="Consolas" pitchFamily="33"/>
                <a:cs typeface="Consolas" pitchFamily="33"/>
              </a:rPr>
              <a:t>/testdb/data.sql</a:t>
            </a:r>
          </a:p>
        </p:txBody>
      </p:sp>
      <p:sp>
        <p:nvSpPr>
          <p:cNvPr id="4" name="TextBox 3"/>
          <p:cNvSpPr txBox="1"/>
          <p:nvPr/>
        </p:nvSpPr>
        <p:spPr>
          <a:xfrm>
            <a:off x="5919479" y="2922119"/>
            <a:ext cx="2926079" cy="425160"/>
          </a:xfrm>
          <a:prstGeom prst="rect">
            <a:avLst/>
          </a:prstGeom>
          <a:solidFill>
            <a:srgbClr val="FFFFFF"/>
          </a:solidFill>
          <a:ln w="0">
            <a:solidFill>
              <a:srgbClr val="000000"/>
            </a:solidFill>
            <a:prstDash val="solid"/>
          </a:ln>
        </p:spPr>
        <p:txBody>
          <a:bodyPr vert="horz" wrap="none" lIns="90000" tIns="45000" rIns="90000" bIns="45000"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1" u="none" strike="noStrike" baseline="0">
                <a:ln>
                  <a:noFill/>
                </a:ln>
                <a:solidFill>
                  <a:srgbClr val="7E0021"/>
                </a:solidFill>
                <a:latin typeface="Courier New" pitchFamily="50"/>
                <a:ea typeface="ＭＳ Ｐゴシック" pitchFamily="2"/>
                <a:cs typeface="ＭＳ Ｐゴシック" pitchFamily="2"/>
              </a:rPr>
              <a:t>application.properties</a:t>
            </a:r>
          </a:p>
        </p:txBody>
      </p:sp>
      <p:sp>
        <p:nvSpPr>
          <p:cNvPr id="5" name="Freeform 4"/>
          <p:cNvSpPr/>
          <p:nvPr/>
        </p:nvSpPr>
        <p:spPr>
          <a:xfrm>
            <a:off x="1948320" y="5209920"/>
            <a:ext cx="6738480" cy="7657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Automatically configures HSQLDB as an </a:t>
            </a:r>
            <a:r>
              <a:rPr lang="en-US" sz="1800" b="0" i="1" u="none" strike="noStrike" baseline="0">
                <a:ln>
                  <a:noFill/>
                </a:ln>
                <a:solidFill>
                  <a:srgbClr val="4D4D4D"/>
                </a:solidFill>
                <a:latin typeface="Arial" pitchFamily="18"/>
                <a:ea typeface="ＭＳ Ｐゴシック" pitchFamily="2"/>
                <a:cs typeface="ＭＳ Ｐゴシック" pitchFamily="2"/>
              </a:rPr>
              <a:t>embedded</a:t>
            </a:r>
            <a:r>
              <a:rPr lang="en-US" sz="1800" b="0" i="0" u="none" strike="noStrike" baseline="0">
                <a:ln>
                  <a:noFill/>
                </a:ln>
                <a:solidFill>
                  <a:srgbClr val="4D4D4D"/>
                </a:solidFill>
                <a:latin typeface="Arial" pitchFamily="18"/>
                <a:ea typeface="ＭＳ Ｐゴシック" pitchFamily="2"/>
                <a:cs typeface="ＭＳ Ｐゴシック" pitchFamily="2"/>
              </a:rPr>
              <a:t> in-memory database – and populates by running specified scripts</a:t>
            </a:r>
          </a:p>
        </p:txBody>
      </p:sp>
      <p:sp>
        <p:nvSpPr>
          <p:cNvPr id="6" name="Text Placeholder 5"/>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has many, many configuration properties</a:t>
            </a:r>
          </a:p>
          <a:p>
            <a:pPr lvl="1"/>
            <a:r>
              <a:rPr lang="en-US">
                <a:latin typeface="" pitchFamily="16"/>
              </a:rPr>
              <a:t>We will see more throughout the course</a:t>
            </a:r>
          </a:p>
          <a:p>
            <a:pPr lvl="1"/>
            <a:r>
              <a:rPr lang="en-US">
                <a:latin typeface="" pitchFamily="16"/>
              </a:rPr>
              <a:t>For now … configure the database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Hello World (3) – Application Class</a:t>
            </a:r>
          </a:p>
        </p:txBody>
      </p:sp>
      <p:grpSp>
        <p:nvGrpSpPr>
          <p:cNvPr id="3" name="Group 2"/>
          <p:cNvGrpSpPr/>
          <p:nvPr/>
        </p:nvGrpSpPr>
        <p:grpSpPr>
          <a:xfrm>
            <a:off x="390960" y="1526040"/>
            <a:ext cx="8291520" cy="3901319"/>
            <a:chOff x="390960" y="1526040"/>
            <a:chExt cx="8291520" cy="3901319"/>
          </a:xfrm>
        </p:grpSpPr>
        <p:sp>
          <p:nvSpPr>
            <p:cNvPr id="4" name="Rectangle 3"/>
            <p:cNvSpPr/>
            <p:nvPr/>
          </p:nvSpPr>
          <p:spPr>
            <a:xfrm>
              <a:off x="390960" y="1526040"/>
              <a:ext cx="8291520" cy="389808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@SpringBootApplication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public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Application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public static final</a:t>
              </a:r>
              <a:r>
                <a:rPr lang="en-US" sz="1800" b="0" i="0" u="none" strike="noStrike" kern="0" spc="0" baseline="0">
                  <a:ln>
                    <a:noFill/>
                  </a:ln>
                  <a:solidFill>
                    <a:srgbClr val="000000"/>
                  </a:solidFill>
                  <a:latin typeface="Arial" pitchFamily="34"/>
                  <a:ea typeface="Monaco" pitchFamily="49"/>
                  <a:cs typeface="Monaco" pitchFamily="49"/>
                </a:rPr>
                <a:t> String query = </a:t>
              </a:r>
              <a:r>
                <a:rPr lang="en-US" sz="1800" b="0" i="0" u="none" strike="noStrike" kern="0" spc="0" baseline="0">
                  <a:ln>
                    <a:noFill/>
                  </a:ln>
                  <a:solidFill>
                    <a:srgbClr val="0000FF"/>
                  </a:solidFill>
                  <a:latin typeface="Arial" pitchFamily="34"/>
                  <a:ea typeface="Monaco" pitchFamily="49"/>
                  <a:cs typeface="Monaco" pitchFamily="49"/>
                </a:rPr>
                <a:t>"SELECT count(*) FROM Account"</a:t>
              </a:r>
              <a:r>
                <a:rPr lang="en-US" sz="1800" b="0" i="0" u="none" strike="noStrike" kern="0" spc="0"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kern="0" spc="0" baseline="0">
                <a:ln>
                  <a:noFill/>
                </a:ln>
                <a:solidFill>
                  <a:srgbClr val="000000"/>
                </a:solidFill>
                <a:latin typeface="Arial" pitchFamily="34"/>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r>
                <a:rPr lang="en-US" sz="1800" b="0" i="0" u="none" strike="noStrike" kern="0" spc="0" baseline="0">
                  <a:ln>
                    <a:noFill/>
                  </a:ln>
                  <a:solidFill>
                    <a:srgbClr val="646464"/>
                  </a:solidFill>
                  <a:latin typeface="Arial" pitchFamily="34"/>
                  <a:ea typeface="Monaco" pitchFamily="49"/>
                  <a:cs typeface="Monaco" pitchFamily="49"/>
                </a:rPr>
                <a:t>@Autowired </a:t>
              </a:r>
              <a:r>
                <a:rPr lang="en-US" sz="1800" b="1" i="0" u="none" strike="noStrike" kern="0" spc="0" baseline="0">
                  <a:ln>
                    <a:noFill/>
                  </a:ln>
                  <a:solidFill>
                    <a:srgbClr val="7F0055"/>
                  </a:solidFill>
                  <a:latin typeface="Arial" pitchFamily="34"/>
                  <a:ea typeface="Monaco" pitchFamily="49"/>
                  <a:cs typeface="Monaco" pitchFamily="49"/>
                </a:rPr>
                <a:t>private</a:t>
              </a:r>
              <a:r>
                <a:rPr lang="en-US" sz="1800" b="0" i="0" u="none" strike="noStrike" kern="0" spc="0" baseline="0">
                  <a:ln>
                    <a:noFill/>
                  </a:ln>
                  <a:solidFill>
                    <a:srgbClr val="000000"/>
                  </a:solidFill>
                  <a:latin typeface="Arial" pitchFamily="34"/>
                  <a:ea typeface="Monaco" pitchFamily="49"/>
                  <a:cs typeface="Monaco" pitchFamily="49"/>
                </a:rPr>
                <a:t> JdbcTemplate jdbcTemplate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kern="0" spc="0" baseline="0">
                <a:ln>
                  <a:noFill/>
                </a:ln>
                <a:solidFill>
                  <a:srgbClr val="000000"/>
                </a:solidFill>
                <a:latin typeface="Arial" pitchFamily="34"/>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public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static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void</a:t>
              </a:r>
              <a:r>
                <a:rPr lang="en-US" sz="1800" b="0" i="0" u="none" strike="noStrike" kern="0" spc="0" baseline="0">
                  <a:ln>
                    <a:noFill/>
                  </a:ln>
                  <a:solidFill>
                    <a:srgbClr val="000000"/>
                  </a:solidFill>
                  <a:latin typeface="Arial" pitchFamily="34"/>
                  <a:ea typeface="Monaco" pitchFamily="49"/>
                  <a:cs typeface="Monaco" pitchFamily="49"/>
                </a:rPr>
                <a:t> main(String[] </a:t>
              </a:r>
              <a:r>
                <a:rPr lang="en-US" sz="1800" b="0" i="0" u="none" strike="noStrike" kern="0" spc="0" baseline="0">
                  <a:ln>
                    <a:noFill/>
                  </a:ln>
                  <a:solidFill>
                    <a:srgbClr val="6A3E3E"/>
                  </a:solidFill>
                  <a:latin typeface="Arial" pitchFamily="34"/>
                  <a:ea typeface="Monaco" pitchFamily="49"/>
                  <a:cs typeface="Monaco" pitchFamily="49"/>
                </a:rPr>
                <a:t>args</a:t>
              </a: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SpringApplication.</a:t>
              </a:r>
              <a:r>
                <a:rPr lang="en-US" sz="1800" b="0" i="1" u="none" strike="noStrike" kern="0" spc="0" baseline="0">
                  <a:ln>
                    <a:noFill/>
                  </a:ln>
                  <a:solidFill>
                    <a:srgbClr val="000000"/>
                  </a:solidFill>
                  <a:latin typeface="Arial" pitchFamily="34"/>
                  <a:ea typeface="Monaco" pitchFamily="49"/>
                  <a:cs typeface="Monaco" pitchFamily="49"/>
                </a:rPr>
                <a:t>run</a:t>
              </a:r>
              <a:r>
                <a:rPr lang="en-US" sz="1800" b="0" i="0" u="none" strike="noStrike" kern="0" spc="0" baseline="0">
                  <a:ln>
                    <a:noFill/>
                  </a:ln>
                  <a:solidFill>
                    <a:srgbClr val="000000"/>
                  </a:solidFill>
                  <a:latin typeface="Arial" pitchFamily="34"/>
                  <a:ea typeface="Monaco" pitchFamily="49"/>
                  <a:cs typeface="Monaco" pitchFamily="49"/>
                </a:rPr>
                <a:t>(Application.</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a:t>
              </a:r>
              <a:r>
                <a:rPr lang="en-US" sz="1800" b="0" i="0" u="none" strike="noStrike" kern="0" spc="0" baseline="0">
                  <a:ln>
                    <a:noFill/>
                  </a:ln>
                  <a:solidFill>
                    <a:srgbClr val="6A3E3E"/>
                  </a:solidFill>
                  <a:latin typeface="Arial" pitchFamily="34"/>
                  <a:ea typeface="Monaco" pitchFamily="49"/>
                  <a:cs typeface="Monaco" pitchFamily="49"/>
                </a:rPr>
                <a:t>args</a:t>
              </a:r>
              <a:r>
                <a:rPr lang="en-US" sz="1800" b="0" i="0" u="none" strike="noStrike" kern="0" spc="0"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System.</a:t>
              </a:r>
              <a:r>
                <a:rPr lang="en-US" sz="1800" b="0" i="0" u="none" strike="noStrike" kern="0" spc="0" baseline="0">
                  <a:ln>
                    <a:noFill/>
                  </a:ln>
                  <a:solidFill>
                    <a:srgbClr val="6A3E3E"/>
                  </a:solidFill>
                  <a:latin typeface="Arial" pitchFamily="34"/>
                  <a:ea typeface="Monaco" pitchFamily="49"/>
                  <a:cs typeface="Monaco" pitchFamily="49"/>
                </a:rPr>
                <a:t>out</a:t>
              </a:r>
              <a:r>
                <a:rPr lang="en-US" sz="1800" b="0" i="0" u="none" strike="noStrike" kern="0" spc="0" baseline="0">
                  <a:ln>
                    <a:noFill/>
                  </a:ln>
                  <a:solidFill>
                    <a:srgbClr val="000000"/>
                  </a:solidFill>
                  <a:latin typeface="Arial" pitchFamily="34"/>
                  <a:ea typeface="Monaco" pitchFamily="49"/>
                  <a:cs typeface="Monaco" pitchFamily="49"/>
                </a:rPr>
                <a:t>.println(</a:t>
              </a:r>
              <a:r>
                <a:rPr lang="en-US" sz="1800" b="0" i="0" u="none" strike="noStrike" kern="0" spc="0" baseline="0">
                  <a:ln>
                    <a:noFill/>
                  </a:ln>
                  <a:solidFill>
                    <a:srgbClr val="0000FF"/>
                  </a:solidFill>
                  <a:latin typeface="Arial" pitchFamily="34"/>
                  <a:ea typeface="Monaco" pitchFamily="49"/>
                  <a:cs typeface="Monaco" pitchFamily="49"/>
                </a:rPr>
                <a:t>"Hello, there are "</a:t>
              </a: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jdbcTemplate.query(query) + </a:t>
              </a:r>
              <a:r>
                <a:rPr lang="en-US" sz="1800" b="0" i="0" u="none" strike="noStrike" kern="0" spc="0" baseline="0">
                  <a:ln>
                    <a:noFill/>
                  </a:ln>
                  <a:solidFill>
                    <a:srgbClr val="0000FF"/>
                  </a:solidFill>
                  <a:latin typeface="Arial" pitchFamily="34"/>
                  <a:ea typeface="Monaco" pitchFamily="49"/>
                  <a:cs typeface="Monaco" pitchFamily="49"/>
                </a:rPr>
                <a:t>" accounts"</a:t>
              </a:r>
              <a:r>
                <a:rPr lang="en-US" sz="1800" b="0" i="0" u="none" strike="noStrike" kern="0" spc="0"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sp>
          <p:nvSpPr>
            <p:cNvPr id="5" name="TextBox 4"/>
            <p:cNvSpPr txBox="1"/>
            <p:nvPr/>
          </p:nvSpPr>
          <p:spPr>
            <a:xfrm>
              <a:off x="6096960" y="4908600"/>
              <a:ext cx="2581200" cy="518759"/>
            </a:xfrm>
            <a:prstGeom prst="rect">
              <a:avLst/>
            </a:prstGeom>
            <a:noFill/>
            <a:ln>
              <a:noFill/>
            </a:ln>
          </p:spPr>
          <p:txBody>
            <a:bodyPr vert="horz" wrap="none" lIns="90000" tIns="45000" rIns="90000" bIns="450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Arial" pitchFamily="34"/>
                  <a:ea typeface="Arial" pitchFamily="34"/>
                  <a:cs typeface="Arial" pitchFamily="34"/>
                </a:rPr>
                <a:t>Application.java</a:t>
              </a:r>
            </a:p>
          </p:txBody>
        </p:sp>
      </p:grpSp>
      <p:grpSp>
        <p:nvGrpSpPr>
          <p:cNvPr id="6" name="Group 5"/>
          <p:cNvGrpSpPr/>
          <p:nvPr/>
        </p:nvGrpSpPr>
        <p:grpSpPr>
          <a:xfrm>
            <a:off x="522000" y="5506920"/>
            <a:ext cx="8100000" cy="639000"/>
            <a:chOff x="522000" y="5506920"/>
            <a:chExt cx="8100000" cy="639000"/>
          </a:xfrm>
        </p:grpSpPr>
        <p:sp>
          <p:nvSpPr>
            <p:cNvPr id="7" name="Freeform 6"/>
            <p:cNvSpPr/>
            <p:nvPr/>
          </p:nvSpPr>
          <p:spPr>
            <a:xfrm>
              <a:off x="522000" y="5531760"/>
              <a:ext cx="8100000" cy="5889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8" name=""/>
            <p:cNvPicPr>
              <a:picLocks noChangeAspect="1"/>
            </p:cNvPicPr>
            <p:nvPr/>
          </p:nvPicPr>
          <p:blipFill>
            <a:blip r:embed="rId3">
              <a:lum/>
              <a:alphaModFix/>
            </a:blip>
            <a:srcRect/>
            <a:stretch>
              <a:fillRect/>
            </a:stretch>
          </p:blipFill>
          <p:spPr>
            <a:xfrm>
              <a:off x="743400" y="5647680"/>
              <a:ext cx="439559" cy="357480"/>
            </a:xfrm>
            <a:prstGeom prst="rect">
              <a:avLst/>
            </a:prstGeom>
            <a:noFill/>
            <a:ln>
              <a:noFill/>
            </a:ln>
          </p:spPr>
        </p:pic>
        <p:sp>
          <p:nvSpPr>
            <p:cNvPr id="9" name="TextBox 8"/>
            <p:cNvSpPr txBox="1"/>
            <p:nvPr/>
          </p:nvSpPr>
          <p:spPr>
            <a:xfrm>
              <a:off x="529560" y="5506920"/>
              <a:ext cx="7909560" cy="639000"/>
            </a:xfrm>
            <a:prstGeom prst="rect">
              <a:avLst/>
            </a:prstGeom>
            <a:noFill/>
            <a:ln>
              <a:noFill/>
            </a:ln>
          </p:spPr>
          <p:txBody>
            <a:bodyPr vert="horz" wrap="none" lIns="90000" tIns="45000" rIns="90000" bIns="45000" anchor="ctr"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Main method will be used to run the packaged application from the </a:t>
              </a:r>
              <a:br>
                <a:rPr lang="en-US" sz="1800" b="0" i="0" u="none" strike="noStrike" baseline="0">
                  <a:ln>
                    <a:noFill/>
                  </a:ln>
                  <a:solidFill>
                    <a:srgbClr val="4D4D4D"/>
                  </a:solidFill>
                  <a:latin typeface="Arial" pitchFamily="34"/>
                  <a:ea typeface="Helvetica" pitchFamily="34"/>
                  <a:cs typeface="Helvetica" pitchFamily="34"/>
                </a:rPr>
              </a:br>
              <a:r>
                <a:rPr lang="en-US" sz="1800" b="0" i="0" u="none" strike="noStrike" baseline="0">
                  <a:ln>
                    <a:noFill/>
                  </a:ln>
                  <a:solidFill>
                    <a:srgbClr val="4D4D4D"/>
                  </a:solidFill>
                  <a:latin typeface="Arial" pitchFamily="34"/>
                  <a:ea typeface="Helvetica" pitchFamily="34"/>
                  <a:cs typeface="Helvetica" pitchFamily="34"/>
                </a:rPr>
                <a:t>command line – </a:t>
              </a:r>
              <a:r>
                <a:rPr lang="en-US" sz="1800" b="0" i="1" u="none" strike="noStrike" baseline="0">
                  <a:ln>
                    <a:noFill/>
                  </a:ln>
                  <a:solidFill>
                    <a:srgbClr val="4D4D4D"/>
                  </a:solidFill>
                  <a:latin typeface="Arial" pitchFamily="34"/>
                  <a:ea typeface="Helvetica" pitchFamily="34"/>
                  <a:cs typeface="Helvetica" pitchFamily="34"/>
                </a:rPr>
                <a:t>old style!</a:t>
              </a:r>
            </a:p>
          </p:txBody>
        </p:sp>
      </p:grpSp>
      <p:sp>
        <p:nvSpPr>
          <p:cNvPr id="10" name="Straight Connector 9"/>
          <p:cNvSpPr/>
          <p:nvPr/>
        </p:nvSpPr>
        <p:spPr>
          <a:xfrm flipH="1">
            <a:off x="3037320" y="1581119"/>
            <a:ext cx="1812960" cy="26064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Straight Connector 10"/>
          <p:cNvSpPr/>
          <p:nvPr/>
        </p:nvSpPr>
        <p:spPr>
          <a:xfrm flipH="1" flipV="1">
            <a:off x="5843160" y="2950919"/>
            <a:ext cx="882359" cy="19512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Freeform 11"/>
          <p:cNvSpPr/>
          <p:nvPr/>
        </p:nvSpPr>
        <p:spPr>
          <a:xfrm>
            <a:off x="4774680" y="1359360"/>
            <a:ext cx="4125240"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This annotation </a:t>
            </a:r>
            <a:r>
              <a:rPr lang="en-US" sz="1800" b="0" i="1" u="none" strike="noStrike" baseline="0">
                <a:ln>
                  <a:noFill/>
                </a:ln>
                <a:solidFill>
                  <a:srgbClr val="4D4D4D"/>
                </a:solidFill>
                <a:latin typeface="Arial" pitchFamily="18"/>
                <a:ea typeface="ＭＳ Ｐゴシック" pitchFamily="2"/>
                <a:cs typeface="ＭＳ Ｐゴシック" pitchFamily="2"/>
              </a:rPr>
              <a:t>turns on</a:t>
            </a:r>
            <a:r>
              <a:rPr lang="en-US" sz="1800" b="0" i="0" u="none" strike="noStrike" baseline="0">
                <a:ln>
                  <a:noFill/>
                </a:ln>
                <a:solidFill>
                  <a:srgbClr val="4D4D4D"/>
                </a:solidFill>
                <a:latin typeface="Arial" pitchFamily="18"/>
                <a:ea typeface="ＭＳ Ｐゴシック" pitchFamily="2"/>
                <a:cs typeface="ＭＳ Ｐゴシック" pitchFamily="2"/>
              </a:rPr>
              <a:t> Spring Boot</a:t>
            </a:r>
          </a:p>
        </p:txBody>
      </p:sp>
      <p:sp>
        <p:nvSpPr>
          <p:cNvPr id="13" name="Freeform 12"/>
          <p:cNvSpPr/>
          <p:nvPr/>
        </p:nvSpPr>
        <p:spPr>
          <a:xfrm>
            <a:off x="6489360" y="2641680"/>
            <a:ext cx="2410560" cy="9644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Automatically created by Boot and injected by Spring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55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Putting it all together</a:t>
            </a:r>
          </a:p>
        </p:txBody>
      </p:sp>
      <p:sp>
        <p:nvSpPr>
          <p:cNvPr id="3" name="Rectangle 2"/>
          <p:cNvSpPr/>
          <p:nvPr/>
        </p:nvSpPr>
        <p:spPr>
          <a:xfrm>
            <a:off x="365760" y="2282760"/>
            <a:ext cx="3931920" cy="368999"/>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helloApp-0.0.1-SNAPSHOT.jar</a:t>
            </a:r>
          </a:p>
        </p:txBody>
      </p:sp>
      <p:sp>
        <p:nvSpPr>
          <p:cNvPr id="4" name="Rectangle 3"/>
          <p:cNvSpPr/>
          <p:nvPr/>
        </p:nvSpPr>
        <p:spPr>
          <a:xfrm>
            <a:off x="365760" y="1490760"/>
            <a:ext cx="3931920" cy="368999"/>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mvn package</a:t>
            </a:r>
          </a:p>
        </p:txBody>
      </p:sp>
      <p:sp>
        <p:nvSpPr>
          <p:cNvPr id="5" name="Straight Connector 4"/>
          <p:cNvSpPr/>
          <p:nvPr/>
        </p:nvSpPr>
        <p:spPr>
          <a:xfrm flipH="1">
            <a:off x="4291920" y="1675439"/>
            <a:ext cx="1489320" cy="0"/>
          </a:xfrm>
          <a:prstGeom prst="line">
            <a:avLst/>
          </a:prstGeom>
          <a:noFill/>
          <a:ln w="0">
            <a:solidFill>
              <a:srgbClr val="000000"/>
            </a:solidFill>
            <a:custDash>
              <a:ds d="144567" sp="144567"/>
              <a:ds d="144567" sp="144567"/>
            </a:custDash>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Straight Connector 5"/>
          <p:cNvSpPr/>
          <p:nvPr/>
        </p:nvSpPr>
        <p:spPr>
          <a:xfrm flipH="1">
            <a:off x="4297680" y="2485440"/>
            <a:ext cx="914400" cy="0"/>
          </a:xfrm>
          <a:prstGeom prst="line">
            <a:avLst/>
          </a:prstGeom>
          <a:noFill/>
          <a:ln w="0">
            <a:solidFill>
              <a:srgbClr val="000000"/>
            </a:solidFill>
            <a:custDash>
              <a:ds d="144567" sp="144567"/>
              <a:ds d="144567" sp="144567"/>
            </a:custDash>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Rectangle 6"/>
          <p:cNvSpPr/>
          <p:nvPr/>
        </p:nvSpPr>
        <p:spPr>
          <a:xfrm>
            <a:off x="365760" y="3194280"/>
            <a:ext cx="5394960" cy="368999"/>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4D4D4D"/>
                </a:solidFill>
                <a:latin typeface="Courier New" pitchFamily="49"/>
                <a:ea typeface="Monaco" pitchFamily="49"/>
                <a:cs typeface="Monaco" pitchFamily="49"/>
              </a:rPr>
              <a:t>java -jar helloApp-0.0.1-SNAPSHOT.jar</a:t>
            </a:r>
          </a:p>
        </p:txBody>
      </p:sp>
      <p:cxnSp>
        <p:nvCxnSpPr>
          <p:cNvPr id="8" name="Straight Arrow Connector 7"/>
          <p:cNvCxnSpPr>
            <a:stCxn id="4" idx="2"/>
            <a:endCxn id="3" idx="0"/>
          </p:cNvCxnSpPr>
          <p:nvPr/>
        </p:nvCxnSpPr>
        <p:spPr>
          <a:xfrm>
            <a:off x="2331720" y="1859759"/>
            <a:ext cx="0" cy="423001"/>
          </a:xfrm>
          <a:prstGeom prst="straightConnector1">
            <a:avLst/>
          </a:prstGeom>
          <a:noFill/>
          <a:ln w="0">
            <a:solidFill>
              <a:srgbClr val="000000"/>
            </a:solidFill>
            <a:prstDash val="solid"/>
            <a:tailEnd type="arrow"/>
          </a:ln>
        </p:spPr>
      </p:cxnSp>
      <p:sp>
        <p:nvSpPr>
          <p:cNvPr id="9" name="TextBox 8"/>
          <p:cNvSpPr txBox="1"/>
          <p:nvPr/>
        </p:nvSpPr>
        <p:spPr>
          <a:xfrm>
            <a:off x="3168360" y="2599200"/>
            <a:ext cx="1456200" cy="33408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1" u="none" strike="noStrike" baseline="0">
                <a:ln>
                  <a:noFill/>
                </a:ln>
                <a:solidFill>
                  <a:srgbClr val="4D4D4D"/>
                </a:solidFill>
                <a:latin typeface="Arial" pitchFamily="34"/>
                <a:ea typeface="Arial" pitchFamily="34"/>
                <a:cs typeface="Arial" pitchFamily="34"/>
              </a:rPr>
              <a:t>generated file</a:t>
            </a:r>
          </a:p>
        </p:txBody>
      </p:sp>
      <p:cxnSp>
        <p:nvCxnSpPr>
          <p:cNvPr id="10" name="Straight Arrow Connector 9"/>
          <p:cNvCxnSpPr>
            <a:stCxn id="7" idx="2"/>
          </p:cNvCxnSpPr>
          <p:nvPr/>
        </p:nvCxnSpPr>
        <p:spPr>
          <a:xfrm>
            <a:off x="3063240" y="3563280"/>
            <a:ext cx="0" cy="642960"/>
          </a:xfrm>
          <a:prstGeom prst="straightConnector1">
            <a:avLst/>
          </a:prstGeom>
          <a:noFill/>
          <a:ln w="0">
            <a:solidFill>
              <a:srgbClr val="000000"/>
            </a:solidFill>
            <a:prstDash val="solid"/>
            <a:tailEnd type="arrow"/>
          </a:ln>
        </p:spPr>
      </p:cxnSp>
      <p:sp>
        <p:nvSpPr>
          <p:cNvPr id="11" name="Straight Connector 10"/>
          <p:cNvSpPr/>
          <p:nvPr/>
        </p:nvSpPr>
        <p:spPr>
          <a:xfrm flipH="1">
            <a:off x="5795640" y="4649760"/>
            <a:ext cx="973080" cy="0"/>
          </a:xfrm>
          <a:prstGeom prst="line">
            <a:avLst/>
          </a:prstGeom>
          <a:noFill/>
          <a:ln w="0">
            <a:solidFill>
              <a:srgbClr val="000000"/>
            </a:solidFill>
            <a:custDash>
              <a:ds d="144567" sp="144567"/>
              <a:ds d="144567" sp="144567"/>
            </a:custDash>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Straight Connector 11"/>
          <p:cNvSpPr/>
          <p:nvPr/>
        </p:nvSpPr>
        <p:spPr>
          <a:xfrm flipH="1">
            <a:off x="5788440" y="3373920"/>
            <a:ext cx="1069560" cy="0"/>
          </a:xfrm>
          <a:prstGeom prst="line">
            <a:avLst/>
          </a:prstGeom>
          <a:noFill/>
          <a:ln w="0">
            <a:solidFill>
              <a:srgbClr val="000000"/>
            </a:solidFill>
            <a:custDash>
              <a:ds d="144567" sp="144567"/>
              <a:ds d="144567" sp="144567"/>
            </a:custDash>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13" name=""/>
          <p:cNvPicPr>
            <a:picLocks noChangeAspect="1"/>
          </p:cNvPicPr>
          <p:nvPr/>
        </p:nvPicPr>
        <p:blipFill>
          <a:blip r:embed="rId3">
            <a:lum/>
            <a:alphaModFix/>
          </a:blip>
          <a:srcRect/>
          <a:stretch>
            <a:fillRect/>
          </a:stretch>
        </p:blipFill>
        <p:spPr>
          <a:xfrm>
            <a:off x="327600" y="4032359"/>
            <a:ext cx="5477760" cy="2214360"/>
          </a:xfrm>
          <a:prstGeom prst="rect">
            <a:avLst/>
          </a:prstGeom>
          <a:noFill/>
          <a:ln>
            <a:noFill/>
          </a:ln>
        </p:spPr>
      </p:pic>
      <p:sp>
        <p:nvSpPr>
          <p:cNvPr id="14" name="TextBox 13"/>
          <p:cNvSpPr txBox="1"/>
          <p:nvPr/>
        </p:nvSpPr>
        <p:spPr>
          <a:xfrm>
            <a:off x="471240" y="4284000"/>
            <a:ext cx="5073120" cy="1864440"/>
          </a:xfrm>
          <a:prstGeom prst="rect">
            <a:avLst/>
          </a:prstGeom>
          <a:solidFill>
            <a:srgbClr val="FFFFFF"/>
          </a:solidFill>
          <a:ln>
            <a:noFill/>
          </a:ln>
        </p:spPr>
        <p:txBody>
          <a:bodyPr vert="horz" wrap="none" lIns="90000" tIns="118800" rIns="90000" bIns="45000" anchorCtr="0" compatLnSpc="1"/>
          <a:lstStyle/>
          <a:p>
            <a:pPr marL="0" marR="0" lvl="0" indent="0" algn="l" rtl="0" hangingPunct="1">
              <a:lnSpc>
                <a:spcPct val="100000"/>
              </a:lnSpc>
              <a:spcBef>
                <a:spcPts val="567"/>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FF"/>
                </a:solidFill>
                <a:latin typeface="Monaco" pitchFamily="50"/>
                <a:ea typeface="Monaco" pitchFamily="49"/>
                <a:cs typeface="Monaco" pitchFamily="49"/>
              </a:rPr>
              <a:t>$&gt; java -jar helloApp-0.0.1-SNAPSHOT.jar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4D4D4D"/>
                </a:solidFill>
                <a:latin typeface="Monaco" pitchFamily="50"/>
                <a:ea typeface="Monaco" pitchFamily="49"/>
                <a:cs typeface="Monaco" pitchFamily="49"/>
              </a:rPr>
              <a:t>Hello, there are 24 accounts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FF"/>
                </a:solidFill>
                <a:latin typeface="Monaco" pitchFamily="50"/>
                <a:ea typeface="Monaco" pitchFamily="49"/>
                <a:cs typeface="Monaco" pitchFamily="49"/>
              </a:rPr>
              <a:t>$&gt;</a:t>
            </a:r>
          </a:p>
        </p:txBody>
      </p:sp>
      <p:sp>
        <p:nvSpPr>
          <p:cNvPr id="15" name="Freeform 14"/>
          <p:cNvSpPr/>
          <p:nvPr/>
        </p:nvSpPr>
        <p:spPr>
          <a:xfrm>
            <a:off x="5198400" y="2302560"/>
            <a:ext cx="3383280"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Generates “fat” </a:t>
            </a:r>
            <a:r>
              <a:rPr lang="en-US" sz="1800" b="0" i="1" u="none" strike="noStrike" baseline="0">
                <a:ln>
                  <a:noFill/>
                </a:ln>
                <a:solidFill>
                  <a:srgbClr val="4D4D4D"/>
                </a:solidFill>
                <a:latin typeface="Arial" pitchFamily="18"/>
                <a:ea typeface="ＭＳ Ｐゴシック" pitchFamily="2"/>
                <a:cs typeface="ＭＳ Ｐゴシック" pitchFamily="2"/>
              </a:rPr>
              <a:t>executable</a:t>
            </a:r>
            <a:r>
              <a:rPr lang="en-US" sz="1800" b="0" i="0" u="none" strike="noStrike" baseline="0">
                <a:ln>
                  <a:noFill/>
                </a:ln>
                <a:solidFill>
                  <a:srgbClr val="4D4D4D"/>
                </a:solidFill>
                <a:latin typeface="Arial" pitchFamily="18"/>
                <a:ea typeface="ＭＳ Ｐゴシック" pitchFamily="2"/>
                <a:cs typeface="ＭＳ Ｐゴシック" pitchFamily="2"/>
              </a:rPr>
              <a:t> jar</a:t>
            </a:r>
          </a:p>
        </p:txBody>
      </p:sp>
      <p:sp>
        <p:nvSpPr>
          <p:cNvPr id="16" name="Freeform 15"/>
          <p:cNvSpPr/>
          <p:nvPr/>
        </p:nvSpPr>
        <p:spPr>
          <a:xfrm>
            <a:off x="6527880" y="4322880"/>
            <a:ext cx="2053800" cy="6588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App runs and generates output</a:t>
            </a:r>
          </a:p>
        </p:txBody>
      </p:sp>
      <p:sp>
        <p:nvSpPr>
          <p:cNvPr id="17" name="Freeform 16"/>
          <p:cNvSpPr/>
          <p:nvPr/>
        </p:nvSpPr>
        <p:spPr>
          <a:xfrm>
            <a:off x="6570000" y="3053880"/>
            <a:ext cx="2011680" cy="6400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App started from command line</a:t>
            </a:r>
          </a:p>
        </p:txBody>
      </p:sp>
      <p:sp>
        <p:nvSpPr>
          <p:cNvPr id="18" name="Freeform 17"/>
          <p:cNvSpPr/>
          <p:nvPr/>
        </p:nvSpPr>
        <p:spPr>
          <a:xfrm>
            <a:off x="5781240" y="1355400"/>
            <a:ext cx="2800440" cy="6400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Maven command to </a:t>
            </a:r>
            <a:r>
              <a:rPr lang="en-US" sz="1800" b="0" i="0" u="none" strike="noStrike" baseline="0">
                <a:ln>
                  <a:noFill/>
                </a:ln>
                <a:solidFill>
                  <a:srgbClr val="4D4D4D"/>
                </a:solidFill>
                <a:latin typeface="Arial" pitchFamily="18"/>
                <a:ea typeface="ＭＳ Ｐゴシック" pitchFamily="2"/>
                <a:cs typeface="ＭＳ Ｐゴシック" pitchFamily="2"/>
              </a:rPr>
              <a:t>generate an archive file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is Spring Boot?</a:t>
            </a:r>
          </a:p>
          <a:p>
            <a:pPr lvl="0"/>
            <a:r>
              <a:rPr lang="en-US" b="1">
                <a:latin typeface="" pitchFamily="16"/>
              </a:rPr>
              <a:t>Spring Boot Explained</a:t>
            </a:r>
          </a:p>
          <a:p>
            <a:pPr lvl="1"/>
            <a:r>
              <a:rPr lang="en-US" b="1">
                <a:latin typeface="" pitchFamily="16"/>
              </a:rPr>
              <a:t>Dependency Management</a:t>
            </a:r>
          </a:p>
          <a:p>
            <a:pPr lvl="1"/>
            <a:r>
              <a:rPr lang="en-US">
                <a:latin typeface="" pitchFamily="16"/>
              </a:rPr>
              <a:t>Auto Configuration</a:t>
            </a:r>
          </a:p>
          <a:p>
            <a:pPr lvl="1"/>
            <a:r>
              <a:rPr lang="en-US">
                <a:latin typeface="" pitchFamily="16"/>
              </a:rPr>
              <a:t>Packaging</a:t>
            </a:r>
          </a:p>
          <a:p>
            <a:pPr lvl="1"/>
            <a:r>
              <a:rPr lang="en-US">
                <a:latin typeface="" pitchFamily="16"/>
              </a:rPr>
              <a:t>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 Boot Needs Dependencies</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dirty="0">
                <a:latin typeface="" pitchFamily="16"/>
              </a:rPr>
              <a:t>Auto-configuration works by analyzing the </a:t>
            </a:r>
            <a:r>
              <a:rPr lang="en-US" dirty="0" err="1">
                <a:latin typeface="" pitchFamily="16"/>
              </a:rPr>
              <a:t>classpath</a:t>
            </a:r>
            <a:endParaRPr lang="en-US" dirty="0">
              <a:latin typeface="" pitchFamily="16"/>
            </a:endParaRPr>
          </a:p>
          <a:p>
            <a:pPr lvl="1"/>
            <a:r>
              <a:rPr lang="en-US" dirty="0">
                <a:latin typeface="" pitchFamily="16"/>
              </a:rPr>
              <a:t>If you forget a dependency, Spring Boot can't configure it</a:t>
            </a:r>
          </a:p>
          <a:p>
            <a:pPr lvl="1"/>
            <a:r>
              <a:rPr lang="en-US" dirty="0">
                <a:latin typeface="" pitchFamily="16"/>
              </a:rPr>
              <a:t>A dependency management tool is recommended</a:t>
            </a:r>
          </a:p>
          <a:p>
            <a:pPr lvl="1"/>
            <a:r>
              <a:rPr lang="en-US" dirty="0">
                <a:latin typeface="" pitchFamily="16"/>
              </a:rPr>
              <a:t>Spring Boot parent and starters make it much easier</a:t>
            </a:r>
          </a:p>
          <a:p>
            <a:pPr lvl="0"/>
            <a:r>
              <a:rPr lang="en-US" dirty="0">
                <a:latin typeface="" pitchFamily="16"/>
              </a:rPr>
              <a:t>Spring Boot works with Maven, </a:t>
            </a:r>
            <a:r>
              <a:rPr lang="en-US" dirty="0" err="1">
                <a:latin typeface="" pitchFamily="16"/>
              </a:rPr>
              <a:t>Gradle</a:t>
            </a:r>
            <a:r>
              <a:rPr lang="en-US" dirty="0">
                <a:latin typeface="" pitchFamily="16"/>
              </a:rPr>
              <a:t>, </a:t>
            </a:r>
            <a:r>
              <a:rPr lang="en-US" dirty="0" smtClean="0">
                <a:latin typeface="" pitchFamily="16"/>
              </a:rPr>
              <a:t>Our </a:t>
            </a:r>
            <a:r>
              <a:rPr lang="en-US" dirty="0">
                <a:latin typeface="" pitchFamily="16"/>
              </a:rPr>
              <a:t>content here will show Maven</a:t>
            </a:r>
          </a:p>
        </p:txBody>
      </p:sp>
      <p:pic>
        <p:nvPicPr>
          <p:cNvPr id="5" name=""/>
          <p:cNvPicPr>
            <a:picLocks noChangeAspect="1"/>
          </p:cNvPicPr>
          <p:nvPr/>
        </p:nvPicPr>
        <p:blipFill>
          <a:blip r:embed="rId3">
            <a:lum/>
            <a:alphaModFix/>
          </a:blip>
          <a:srcRect/>
          <a:stretch>
            <a:fillRect/>
          </a:stretch>
        </p:blipFill>
        <p:spPr>
          <a:xfrm>
            <a:off x="823320" y="4582799"/>
            <a:ext cx="2260800" cy="564840"/>
          </a:xfrm>
          <a:prstGeom prst="rect">
            <a:avLst/>
          </a:prstGeom>
          <a:noFill/>
          <a:ln>
            <a:noFill/>
          </a:ln>
        </p:spPr>
      </p:pic>
      <p:pic>
        <p:nvPicPr>
          <p:cNvPr id="6" name=""/>
          <p:cNvPicPr>
            <a:picLocks noChangeAspect="1"/>
          </p:cNvPicPr>
          <p:nvPr/>
        </p:nvPicPr>
        <p:blipFill>
          <a:blip r:embed="rId4">
            <a:lum/>
            <a:alphaModFix/>
          </a:blip>
          <a:srcRect/>
          <a:stretch>
            <a:fillRect/>
          </a:stretch>
        </p:blipFill>
        <p:spPr>
          <a:xfrm>
            <a:off x="3206520" y="5214960"/>
            <a:ext cx="2260800" cy="1030319"/>
          </a:xfrm>
          <a:prstGeom prst="rect">
            <a:avLst/>
          </a:prstGeom>
          <a:noFill/>
          <a:ln>
            <a:noFill/>
          </a:ln>
        </p:spPr>
      </p:pic>
      <p:pic>
        <p:nvPicPr>
          <p:cNvPr id="7" name=""/>
          <p:cNvPicPr>
            <a:picLocks noChangeAspect="1"/>
          </p:cNvPicPr>
          <p:nvPr/>
        </p:nvPicPr>
        <p:blipFill>
          <a:blip r:embed="rId5">
            <a:lum/>
            <a:alphaModFix/>
          </a:blip>
          <a:srcRect/>
          <a:stretch>
            <a:fillRect/>
          </a:stretch>
        </p:blipFill>
        <p:spPr>
          <a:xfrm>
            <a:off x="7772400" y="182880"/>
            <a:ext cx="1188360" cy="9889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 Boot Parent POM</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Parent POM</a:t>
            </a:r>
          </a:p>
          <a:p>
            <a:pPr lvl="1"/>
            <a:r>
              <a:rPr lang="en-US">
                <a:latin typeface="" pitchFamily="16"/>
              </a:rPr>
              <a:t>Defines key versions of dependencies and Maven plugins</a:t>
            </a:r>
          </a:p>
          <a:p>
            <a:pPr lvl="2"/>
            <a:r>
              <a:rPr lang="en-US">
                <a:latin typeface="" pitchFamily="16"/>
              </a:rPr>
              <a:t>Uses a </a:t>
            </a:r>
            <a:r>
              <a:rPr lang="en-US" b="1">
                <a:latin typeface="Courier New" pitchFamily="50"/>
              </a:rPr>
              <a:t>dependencyManagement</a:t>
            </a:r>
            <a:r>
              <a:rPr lang="en-US">
                <a:latin typeface="" pitchFamily="16"/>
              </a:rPr>
              <a:t> section internally</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p:txBody>
      </p:sp>
      <p:sp>
        <p:nvSpPr>
          <p:cNvPr id="4" name="Rectangle 3"/>
          <p:cNvSpPr/>
          <p:nvPr/>
        </p:nvSpPr>
        <p:spPr>
          <a:xfrm>
            <a:off x="636120" y="3371760"/>
            <a:ext cx="7776360" cy="179280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parent</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groupId</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org.springframework.boot</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groupId</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artifactId</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spring-boot-starter-parent</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artifactId</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version</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2.0.0.RELEASE</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version</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parent</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  </a:t>
            </a:r>
          </a:p>
        </p:txBody>
      </p:sp>
      <p:sp>
        <p:nvSpPr>
          <p:cNvPr id="5" name="Straight Connector 4"/>
          <p:cNvSpPr/>
          <p:nvPr/>
        </p:nvSpPr>
        <p:spPr>
          <a:xfrm flipH="1" flipV="1">
            <a:off x="5771880" y="4463640"/>
            <a:ext cx="688679" cy="700920"/>
          </a:xfrm>
          <a:prstGeom prst="line">
            <a:avLst/>
          </a:prstGeom>
          <a:noFill/>
          <a:ln w="0">
            <a:solidFill>
              <a:srgbClr val="00000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Freeform 5"/>
          <p:cNvSpPr/>
          <p:nvPr/>
        </p:nvSpPr>
        <p:spPr>
          <a:xfrm>
            <a:off x="3278519" y="5054040"/>
            <a:ext cx="5408280" cy="8506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Defines properties for dependencies, for example:</a:t>
            </a:r>
            <a:br>
              <a:rPr lang="en-US" sz="1800" b="0" i="0" u="none" strike="noStrike" baseline="0">
                <a:ln>
                  <a:noFill/>
                </a:ln>
                <a:solidFill>
                  <a:srgbClr val="4D4D4D"/>
                </a:solidFill>
                <a:latin typeface="Arial" pitchFamily="18"/>
                <a:ea typeface="ＭＳ Ｐゴシック" pitchFamily="2"/>
                <a:cs typeface="ＭＳ Ｐゴシック" pitchFamily="2"/>
              </a:rPr>
            </a:b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1" i="0" u="none" strike="noStrike" baseline="0">
                <a:ln>
                  <a:noFill/>
                </a:ln>
                <a:solidFill>
                  <a:srgbClr val="4D4D4D"/>
                </a:solidFill>
                <a:latin typeface="Courier New" pitchFamily="49"/>
                <a:ea typeface="ＭＳ Ｐゴシック" pitchFamily="2"/>
                <a:cs typeface="ＭＳ Ｐゴシック" pitchFamily="2"/>
              </a:rPr>
              <a:t>${spring.version} = 5.0.0.RELEASE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 Boot </a:t>
            </a:r>
            <a:r>
              <a:rPr lang="en-US" i="1"/>
              <a:t>“Starter”</a:t>
            </a:r>
            <a:r>
              <a:rPr lang="en-US"/>
              <a:t> Dependencies</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Easy way to bring in multiple coordinated dependencies</a:t>
            </a:r>
          </a:p>
          <a:p>
            <a:pPr lvl="1"/>
            <a:r>
              <a:rPr lang="en-US">
                <a:latin typeface="" pitchFamily="16"/>
              </a:rPr>
              <a:t>Including </a:t>
            </a:r>
            <a:r>
              <a:rPr lang="en-US" i="1">
                <a:latin typeface="" pitchFamily="16"/>
              </a:rPr>
              <a:t>“Transitive”</a:t>
            </a:r>
            <a:r>
              <a:rPr lang="en-US">
                <a:latin typeface="" pitchFamily="16"/>
              </a:rPr>
              <a:t> Dependencies</a:t>
            </a:r>
          </a:p>
        </p:txBody>
      </p:sp>
      <p:sp>
        <p:nvSpPr>
          <p:cNvPr id="4" name="Rectangle 3"/>
          <p:cNvSpPr/>
          <p:nvPr/>
        </p:nvSpPr>
        <p:spPr>
          <a:xfrm>
            <a:off x="1095480" y="2579760"/>
            <a:ext cx="6953400" cy="1853999"/>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dependencies</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dependency</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groupId</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org.springframework.boot</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groupId</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artifactId</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spring-boot-starter</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artifactId</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dependency</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dependencies</a:t>
            </a:r>
            <a:r>
              <a:rPr lang="en-US" sz="1800" b="1" i="0" u="none" strike="noStrike" kern="0" spc="0" baseline="0">
                <a:ln>
                  <a:noFill/>
                </a:ln>
                <a:solidFill>
                  <a:srgbClr val="008080"/>
                </a:solidFill>
                <a:latin typeface="Courier New" pitchFamily="49"/>
                <a:ea typeface="Monaco" pitchFamily="49"/>
                <a:cs typeface="Monaco" pitchFamily="49"/>
              </a:rPr>
              <a:t>&gt;</a:t>
            </a:r>
          </a:p>
        </p:txBody>
      </p:sp>
      <p:sp>
        <p:nvSpPr>
          <p:cNvPr id="5" name="Straight Connector 4"/>
          <p:cNvSpPr/>
          <p:nvPr/>
        </p:nvSpPr>
        <p:spPr>
          <a:xfrm flipH="1" flipV="1">
            <a:off x="5577840" y="3840479"/>
            <a:ext cx="1188720" cy="457201"/>
          </a:xfrm>
          <a:prstGeom prst="line">
            <a:avLst/>
          </a:prstGeom>
          <a:noFill/>
          <a:ln w="0">
            <a:solidFill>
              <a:srgbClr val="80808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Straight Connector 5"/>
          <p:cNvSpPr/>
          <p:nvPr/>
        </p:nvSpPr>
        <p:spPr>
          <a:xfrm flipV="1">
            <a:off x="2377439" y="4023360"/>
            <a:ext cx="1463040" cy="1280160"/>
          </a:xfrm>
          <a:prstGeom prst="line">
            <a:avLst/>
          </a:prstGeom>
          <a:noFill/>
          <a:ln w="0">
            <a:solidFill>
              <a:srgbClr val="80808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Freeform 6"/>
          <p:cNvSpPr/>
          <p:nvPr/>
        </p:nvSpPr>
        <p:spPr>
          <a:xfrm>
            <a:off x="4114800" y="4206240"/>
            <a:ext cx="4754879" cy="17841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4D4D4D"/>
                </a:solidFill>
                <a:latin typeface="Arial" pitchFamily="18"/>
                <a:ea typeface="ＭＳ Ｐゴシック" pitchFamily="2"/>
                <a:cs typeface="ＭＳ Ｐゴシック" pitchFamily="2"/>
              </a:rPr>
              <a:t>Resolves ~ 16 JARs!</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1" u="none" strike="noStrike" baseline="0">
                <a:ln>
                  <a:noFill/>
                </a:ln>
                <a:solidFill>
                  <a:srgbClr val="4D4D4D"/>
                </a:solidFill>
                <a:latin typeface="Arial" pitchFamily="18"/>
                <a:ea typeface="ＭＳ Ｐゴシック" pitchFamily="2"/>
                <a:cs typeface="ＭＳ Ｐゴシック" pitchFamily="2"/>
              </a:rPr>
              <a:t>spring-boot-*.jar       spring-core-*.jar</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  spring-context-*.jar   spring-aop-*.jar</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  spring-beans-*.jar     aopalliance-*.jar</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    </a:t>
            </a:r>
            <a:r>
              <a:rPr lang="en-US" sz="1800" b="1" i="1" u="none" strike="noStrike" baseline="0">
                <a:ln>
                  <a:noFill/>
                </a:ln>
                <a:solidFill>
                  <a:srgbClr val="4D4D4D"/>
                </a:solidFill>
                <a:latin typeface="Arial" pitchFamily="18"/>
                <a:ea typeface="ＭＳ Ｐゴシック" pitchFamily="2"/>
                <a:cs typeface="ＭＳ Ｐゴシック" pitchFamily="2"/>
              </a:rPr>
              <a:t>...</a:t>
            </a:r>
          </a:p>
        </p:txBody>
      </p:sp>
      <p:sp>
        <p:nvSpPr>
          <p:cNvPr id="8" name="Freeform 7"/>
          <p:cNvSpPr/>
          <p:nvPr/>
        </p:nvSpPr>
        <p:spPr>
          <a:xfrm>
            <a:off x="1188719" y="5303520"/>
            <a:ext cx="2382119" cy="7570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Version not needed!</a:t>
            </a:r>
          </a:p>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Defined by parent.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Test </a:t>
            </a:r>
            <a:r>
              <a:rPr lang="en-US" i="1"/>
              <a:t>“Starter”</a:t>
            </a:r>
            <a:r>
              <a:rPr lang="en-US"/>
              <a:t> Dependencies</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Common test libraries</a:t>
            </a:r>
          </a:p>
        </p:txBody>
      </p:sp>
      <p:sp>
        <p:nvSpPr>
          <p:cNvPr id="4" name="Rectangle 3"/>
          <p:cNvSpPr/>
          <p:nvPr/>
        </p:nvSpPr>
        <p:spPr>
          <a:xfrm>
            <a:off x="546840" y="2286000"/>
            <a:ext cx="8050680" cy="186768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aco" pitchFamily="49"/>
                <a:cs typeface="Monaco" pitchFamily="49"/>
              </a:rPr>
              <a:t>  &lt;</a:t>
            </a:r>
            <a:r>
              <a:rPr lang="en-US" sz="1800" b="1" i="0" u="none" strike="noStrike" kern="0" spc="0" baseline="0">
                <a:ln>
                  <a:noFill/>
                </a:ln>
                <a:solidFill>
                  <a:srgbClr val="3F7F7F"/>
                </a:solidFill>
                <a:latin typeface="Courier New" pitchFamily="49"/>
                <a:ea typeface="Monaco" pitchFamily="49"/>
                <a:cs typeface="Monaco" pitchFamily="49"/>
              </a:rPr>
              <a:t>dependencies</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dependency</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groupId</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org.springframework.boot</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groupId</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artifactId</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spring-boot-starter-test</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artifactId</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dependency</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aco" pitchFamily="49"/>
                <a:cs typeface="Monaco" pitchFamily="49"/>
              </a:rPr>
              <a:t>  &lt;/</a:t>
            </a:r>
            <a:r>
              <a:rPr lang="en-US" sz="1800" b="1" i="0" u="none" strike="noStrike" kern="0" spc="0" baseline="0">
                <a:ln>
                  <a:noFill/>
                </a:ln>
                <a:solidFill>
                  <a:srgbClr val="3F7F7F"/>
                </a:solidFill>
                <a:latin typeface="Courier New" pitchFamily="49"/>
                <a:ea typeface="Monaco" pitchFamily="49"/>
                <a:cs typeface="Monaco" pitchFamily="49"/>
              </a:rPr>
              <a:t>dependencies</a:t>
            </a:r>
            <a:r>
              <a:rPr lang="en-US" sz="1800" b="1" i="0" u="none" strike="noStrike" kern="0" spc="0" baseline="0">
                <a:ln>
                  <a:noFill/>
                </a:ln>
                <a:solidFill>
                  <a:srgbClr val="008080"/>
                </a:solidFill>
                <a:latin typeface="Courier New" pitchFamily="49"/>
                <a:ea typeface="Monaco" pitchFamily="49"/>
                <a:cs typeface="Monaco" pitchFamily="49"/>
              </a:rPr>
              <a:t>&gt;</a:t>
            </a:r>
          </a:p>
        </p:txBody>
      </p:sp>
      <p:sp>
        <p:nvSpPr>
          <p:cNvPr id="5" name="Straight Connector 4"/>
          <p:cNvSpPr/>
          <p:nvPr/>
        </p:nvSpPr>
        <p:spPr>
          <a:xfrm flipH="1" flipV="1">
            <a:off x="4586759" y="3587040"/>
            <a:ext cx="1250641" cy="566639"/>
          </a:xfrm>
          <a:prstGeom prst="line">
            <a:avLst/>
          </a:prstGeom>
          <a:noFill/>
          <a:ln w="0">
            <a:solidFill>
              <a:srgbClr val="80808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Freeform 5"/>
          <p:cNvSpPr/>
          <p:nvPr/>
        </p:nvSpPr>
        <p:spPr>
          <a:xfrm>
            <a:off x="5548320" y="3953880"/>
            <a:ext cx="2864160" cy="1532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4D4D4D"/>
                </a:solidFill>
                <a:latin typeface="Arial" pitchFamily="18"/>
                <a:ea typeface="ＭＳ Ｐゴシック" pitchFamily="2"/>
                <a:cs typeface="ＭＳ Ｐゴシック" pitchFamily="2"/>
              </a:rPr>
              <a:t>Resolves</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0" i="1" u="none" strike="noStrike" baseline="0">
                <a:ln>
                  <a:noFill/>
                </a:ln>
                <a:solidFill>
                  <a:srgbClr val="4D4D4D"/>
                </a:solidFill>
                <a:latin typeface="Arial" pitchFamily="18"/>
                <a:ea typeface="ＭＳ Ｐゴシック" pitchFamily="2"/>
                <a:cs typeface="ＭＳ Ｐゴシック" pitchFamily="2"/>
              </a:rPr>
              <a:t>spring-test-*.jar</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  junit-*.jar</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  mockito-*.jar</a:t>
            </a:r>
          </a:p>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Available Starter POMs</a:t>
            </a:r>
          </a:p>
        </p:txBody>
      </p:sp>
      <p:grpSp>
        <p:nvGrpSpPr>
          <p:cNvPr id="3" name="Group 2"/>
          <p:cNvGrpSpPr/>
          <p:nvPr/>
        </p:nvGrpSpPr>
        <p:grpSpPr>
          <a:xfrm>
            <a:off x="130320" y="5361120"/>
            <a:ext cx="8922240" cy="874799"/>
            <a:chOff x="130320" y="5361120"/>
            <a:chExt cx="8922240" cy="874799"/>
          </a:xfrm>
        </p:grpSpPr>
        <p:sp>
          <p:nvSpPr>
            <p:cNvPr id="4" name="Freeform 3"/>
            <p:cNvSpPr/>
            <p:nvPr/>
          </p:nvSpPr>
          <p:spPr>
            <a:xfrm>
              <a:off x="130320" y="5361120"/>
              <a:ext cx="859356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5" name=""/>
            <p:cNvPicPr>
              <a:picLocks noChangeAspect="1"/>
            </p:cNvPicPr>
            <p:nvPr/>
          </p:nvPicPr>
          <p:blipFill>
            <a:blip r:embed="rId3">
              <a:lum/>
              <a:alphaModFix/>
            </a:blip>
            <a:srcRect/>
            <a:stretch>
              <a:fillRect/>
            </a:stretch>
          </p:blipFill>
          <p:spPr>
            <a:xfrm>
              <a:off x="351720" y="5467680"/>
              <a:ext cx="439559" cy="385560"/>
            </a:xfrm>
            <a:prstGeom prst="rect">
              <a:avLst/>
            </a:prstGeom>
            <a:noFill/>
            <a:ln>
              <a:noFill/>
            </a:ln>
          </p:spPr>
        </p:pic>
        <p:sp>
          <p:nvSpPr>
            <p:cNvPr id="6" name="TextBox 5"/>
            <p:cNvSpPr txBox="1"/>
            <p:nvPr/>
          </p:nvSpPr>
          <p:spPr>
            <a:xfrm>
              <a:off x="137880" y="5368680"/>
              <a:ext cx="8914680" cy="867239"/>
            </a:xfrm>
            <a:prstGeom prst="rect">
              <a:avLst/>
            </a:prstGeom>
            <a:noFill/>
            <a:ln>
              <a:noFill/>
            </a:ln>
          </p:spPr>
          <p:txBody>
            <a:bodyPr vert="horz" wrap="none" lIns="90000" tIns="45000" rIns="90000" bIns="45000"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See:  </a:t>
              </a:r>
              <a:r>
                <a:rPr lang="en-US" sz="1800" b="0" i="0" u="none" strike="noStrike" baseline="0">
                  <a:ln>
                    <a:noFill/>
                  </a:ln>
                  <a:solidFill>
                    <a:srgbClr val="4D4D4D"/>
                  </a:solidFill>
                  <a:latin typeface="Arial" pitchFamily="34"/>
                  <a:ea typeface="Helvetica" pitchFamily="34"/>
                  <a:cs typeface="Helvetica" pitchFamily="34"/>
                  <a:hlinkClick r:id="rId4"/>
                </a:rPr>
                <a:t>Spring Boot Reference, Starter POMs</a:t>
              </a:r>
            </a:p>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500" b="0" i="0" u="none" strike="noStrike" baseline="0">
                  <a:ln>
                    <a:noFill/>
                  </a:ln>
                  <a:solidFill>
                    <a:srgbClr val="4D4D4D"/>
                  </a:solidFill>
                  <a:latin typeface="Arial" pitchFamily="34"/>
                  <a:ea typeface="Helvetica" pitchFamily="34"/>
                  <a:cs typeface="Helvetica" pitchFamily="34"/>
                </a:rPr>
                <a:t>https://docs.spring.io/spring-boot/docs/current/reference/htmlsingle/#using-boot-starter</a:t>
              </a:r>
            </a:p>
            <a:p>
              <a:pPr marL="749880" marR="0" lvl="0" indent="0" algn="l" rtl="0" hangingPunct="1">
                <a:lnSpc>
                  <a:spcPct val="100000"/>
                </a:lnSpc>
                <a:spcBef>
                  <a:spcPts val="0"/>
                </a:spcBef>
                <a:spcAft>
                  <a:spcPts val="0"/>
                </a:spcAft>
                <a:buNone/>
                <a:tabLst>
                  <a:tab pos="749880" algn="l"/>
                  <a:tab pos="1207080" algn="l"/>
                  <a:tab pos="1664280" algn="l"/>
                  <a:tab pos="2121479" algn="l"/>
                  <a:tab pos="2578680" algn="l"/>
                  <a:tab pos="3035880" algn="l"/>
                  <a:tab pos="3493079" algn="l"/>
                  <a:tab pos="3950280" algn="l"/>
                  <a:tab pos="4407480" algn="l"/>
                  <a:tab pos="4864680" algn="l"/>
                  <a:tab pos="5321880" algn="l"/>
                  <a:tab pos="5779080" algn="l"/>
                  <a:tab pos="6236279" algn="l"/>
                  <a:tab pos="6693480" algn="l"/>
                  <a:tab pos="7150679" algn="l"/>
                  <a:tab pos="7607880" algn="l"/>
                  <a:tab pos="8065080" algn="l"/>
                  <a:tab pos="8522280" algn="l"/>
                  <a:tab pos="8979480" algn="l"/>
                  <a:tab pos="9436680" algn="l"/>
                  <a:tab pos="989388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grpSp>
      <p:sp>
        <p:nvSpPr>
          <p:cNvPr id="7" name="Text Placeholder 6"/>
          <p:cNvSpPr txBox="1">
            <a:spLocks noGrp="1"/>
          </p:cNvSpPr>
          <p:nvPr>
            <p:ph type="body" idx="4294967295"/>
          </p:nvPr>
        </p:nvSpPr>
        <p:spPr>
          <a:xfrm>
            <a:off x="457200" y="1312200"/>
            <a:ext cx="8229600" cy="379188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Not essential but </a:t>
            </a:r>
            <a:r>
              <a:rPr lang="en-US" i="1">
                <a:latin typeface="" pitchFamily="16"/>
              </a:rPr>
              <a:t>strongly</a:t>
            </a:r>
            <a:r>
              <a:rPr lang="en-US">
                <a:latin typeface="" pitchFamily="16"/>
              </a:rPr>
              <a:t> recommended</a:t>
            </a:r>
          </a:p>
          <a:p>
            <a:pPr lvl="0"/>
            <a:r>
              <a:rPr lang="en-US">
                <a:latin typeface="" pitchFamily="16"/>
              </a:rPr>
              <a:t>Coordinated dependencies for common Java enterprise frameworks</a:t>
            </a:r>
          </a:p>
          <a:p>
            <a:pPr lvl="1"/>
            <a:r>
              <a:rPr lang="en-US">
                <a:latin typeface="" pitchFamily="16"/>
              </a:rPr>
              <a:t>Pick the starters you need in your project</a:t>
            </a:r>
          </a:p>
          <a:p>
            <a:pPr lvl="0"/>
            <a:r>
              <a:rPr lang="en-US">
                <a:latin typeface="" pitchFamily="16"/>
              </a:rPr>
              <a:t>To name a few:</a:t>
            </a:r>
          </a:p>
          <a:p>
            <a:pPr lvl="1"/>
            <a:r>
              <a:rPr lang="en-US" b="1">
                <a:latin typeface="Courier New" pitchFamily="50"/>
              </a:rPr>
              <a:t>spring-boot-starter-jdbc</a:t>
            </a:r>
          </a:p>
          <a:p>
            <a:pPr lvl="1"/>
            <a:r>
              <a:rPr lang="en-US" b="1">
                <a:latin typeface="Courier New" pitchFamily="50"/>
              </a:rPr>
              <a:t>spring-boot-starter-jpa</a:t>
            </a:r>
          </a:p>
          <a:p>
            <a:pPr lvl="1"/>
            <a:r>
              <a:rPr lang="en-US" b="1">
                <a:latin typeface="Courier New" pitchFamily="50"/>
              </a:rPr>
              <a:t>Spring-boot-starter-web</a:t>
            </a:r>
          </a:p>
          <a:p>
            <a:pPr lvl="1"/>
            <a:r>
              <a:rPr lang="en-US" b="1">
                <a:latin typeface="Courier New" pitchFamily="50"/>
              </a:rPr>
              <a:t>spring-boot-starter-batch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name="page2">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5943600" y="3931920"/>
            <a:ext cx="2761200" cy="2110680"/>
          </a:xfrm>
          <a:prstGeom prst="rect">
            <a:avLst/>
          </a:prstGeom>
          <a:noFill/>
          <a:ln>
            <a:noFill/>
          </a:ln>
        </p:spPr>
      </p:pic>
      <p:sp>
        <p:nvSpPr>
          <p:cNvPr id="3" name="Title 2"/>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Objectives</a:t>
            </a:r>
          </a:p>
        </p:txBody>
      </p:sp>
      <p:sp>
        <p:nvSpPr>
          <p:cNvPr id="4" name="Text Placeholder 3"/>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After completing this lesson, you should be able to:</a:t>
            </a:r>
          </a:p>
          <a:p>
            <a:pPr lvl="1"/>
            <a:r>
              <a:rPr lang="en-US" sz="2400">
                <a:latin typeface="" pitchFamily="16"/>
              </a:rPr>
              <a:t>Explain what Spring Boot is and why it is Opinionated</a:t>
            </a:r>
          </a:p>
          <a:p>
            <a:pPr lvl="1"/>
            <a:r>
              <a:rPr lang="en-US">
                <a:latin typeface="" pitchFamily="16"/>
              </a:rPr>
              <a:t>Describe how Spring Boot is driven by dependencies, properties and auto-configuration</a:t>
            </a:r>
          </a:p>
          <a:p>
            <a:pPr lvl="1"/>
            <a:endParaRPr lang="en-US" sz="2400">
              <a:latin typeface="" pitchFamily="16"/>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Arial" pitchFamily="34"/>
                <a:cs typeface="Arial" pitchFamily="34"/>
              </a:rPr>
              <a:t>What is Spring Boot?</a:t>
            </a:r>
          </a:p>
          <a:p>
            <a:pPr lvl="0"/>
            <a:r>
              <a:rPr lang="en-US" b="1">
                <a:latin typeface="" pitchFamily="16"/>
              </a:rPr>
              <a:t>Spring Boot Explained</a:t>
            </a:r>
          </a:p>
          <a:p>
            <a:pPr lvl="1"/>
            <a:r>
              <a:rPr lang="en-US">
                <a:latin typeface="" pitchFamily="16"/>
              </a:rPr>
              <a:t>Dependency Management</a:t>
            </a:r>
          </a:p>
          <a:p>
            <a:pPr lvl="1"/>
            <a:r>
              <a:rPr lang="en-US" b="1">
                <a:latin typeface="" pitchFamily="16"/>
              </a:rPr>
              <a:t>Auto Configuration</a:t>
            </a:r>
          </a:p>
          <a:p>
            <a:pPr lvl="1"/>
            <a:r>
              <a:rPr lang="en-US">
                <a:latin typeface="" pitchFamily="16"/>
              </a:rPr>
              <a:t>Packaging</a:t>
            </a:r>
          </a:p>
          <a:p>
            <a:pPr lvl="1"/>
            <a:r>
              <a:rPr lang="en-US">
                <a:latin typeface="" pitchFamily="16"/>
              </a:rPr>
              <a:t>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 Boot @EnableAutoConfiguration</a:t>
            </a:r>
          </a:p>
        </p:txBody>
      </p:sp>
      <p:sp>
        <p:nvSpPr>
          <p:cNvPr id="3" name="Text Placeholder 2"/>
          <p:cNvSpPr txBox="1">
            <a:spLocks noGrp="1"/>
          </p:cNvSpPr>
          <p:nvPr>
            <p:ph type="body" idx="4294967295"/>
          </p:nvPr>
        </p:nvSpPr>
        <p:spPr>
          <a:xfrm>
            <a:off x="457200" y="1600200"/>
            <a:ext cx="822960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i="1">
                <a:solidFill>
                  <a:srgbClr val="808080"/>
                </a:solidFill>
                <a:latin typeface="" pitchFamily="16"/>
              </a:rPr>
              <a:t>@EnableAutoConfiguration</a:t>
            </a:r>
            <a:r>
              <a:rPr lang="en-US">
                <a:latin typeface="" pitchFamily="16"/>
              </a:rPr>
              <a:t> annotation on a Spring Java configuration class</a:t>
            </a:r>
          </a:p>
          <a:p>
            <a:pPr lvl="1"/>
            <a:r>
              <a:rPr lang="en-US">
                <a:latin typeface="" pitchFamily="16"/>
              </a:rPr>
              <a:t>Causes Spring Boot to automatically create beans it thinks you need</a:t>
            </a:r>
          </a:p>
          <a:p>
            <a:pPr lvl="1"/>
            <a:r>
              <a:rPr lang="en-US">
                <a:latin typeface="" pitchFamily="16"/>
              </a:rPr>
              <a:t>Usually based on classpath contents, can easily override</a:t>
            </a:r>
          </a:p>
        </p:txBody>
      </p:sp>
      <p:sp>
        <p:nvSpPr>
          <p:cNvPr id="4" name="Rectangle 3"/>
          <p:cNvSpPr/>
          <p:nvPr/>
        </p:nvSpPr>
        <p:spPr>
          <a:xfrm>
            <a:off x="1027799" y="3790800"/>
            <a:ext cx="7088400" cy="2011320"/>
          </a:xfrm>
          <a:prstGeom prst="rect">
            <a:avLst/>
          </a:prstGeom>
          <a:solidFill>
            <a:srgbClr val="FFFFCC"/>
          </a:solidFill>
          <a:ln w="0">
            <a:solidFill>
              <a:srgbClr val="808080"/>
            </a:solidFill>
            <a:prstDash val="solid"/>
          </a:ln>
        </p:spPr>
        <p:txBody>
          <a:bodyPr vert="horz" wrap="none" lIns="162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646464"/>
                </a:solidFill>
                <a:latin typeface="Arial" pitchFamily="34"/>
                <a:ea typeface="Monaco" pitchFamily="49"/>
                <a:cs typeface="Monaco" pitchFamily="49"/>
              </a:rPr>
              <a:t>@EnableAutoConfiguration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public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MyAppConfig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    public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static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void</a:t>
            </a:r>
            <a:r>
              <a:rPr lang="en-US" sz="1800" b="0" i="0" u="none" strike="noStrike" kern="0" spc="0" baseline="0">
                <a:ln>
                  <a:noFill/>
                </a:ln>
                <a:solidFill>
                  <a:srgbClr val="000000"/>
                </a:solidFill>
                <a:latin typeface="Arial" pitchFamily="34"/>
                <a:ea typeface="Monaco" pitchFamily="49"/>
                <a:cs typeface="Monaco" pitchFamily="49"/>
              </a:rPr>
              <a:t> main(String[] </a:t>
            </a:r>
            <a:r>
              <a:rPr lang="en-US" sz="1800" b="0" i="0" u="none" strike="noStrike" kern="0" spc="0" baseline="0">
                <a:ln>
                  <a:noFill/>
                </a:ln>
                <a:solidFill>
                  <a:srgbClr val="6A3E3E"/>
                </a:solidFill>
                <a:latin typeface="Arial" pitchFamily="34"/>
                <a:ea typeface="Monaco" pitchFamily="49"/>
                <a:cs typeface="Monaco" pitchFamily="49"/>
              </a:rPr>
              <a:t>args</a:t>
            </a: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SpringApplication.</a:t>
            </a:r>
            <a:r>
              <a:rPr lang="en-US" sz="1800" b="0" i="1" u="none" strike="noStrike" kern="0" spc="0" baseline="0">
                <a:ln>
                  <a:noFill/>
                </a:ln>
                <a:solidFill>
                  <a:srgbClr val="000000"/>
                </a:solidFill>
                <a:latin typeface="Arial" pitchFamily="34"/>
                <a:ea typeface="Monaco" pitchFamily="49"/>
                <a:cs typeface="Monaco" pitchFamily="49"/>
              </a:rPr>
              <a:t>run</a:t>
            </a:r>
            <a:r>
              <a:rPr lang="en-US" sz="1800" b="0" i="0" u="none" strike="noStrike" kern="0" spc="0" baseline="0">
                <a:ln>
                  <a:noFill/>
                </a:ln>
                <a:solidFill>
                  <a:srgbClr val="000000"/>
                </a:solidFill>
                <a:latin typeface="Arial" pitchFamily="34"/>
                <a:ea typeface="Monaco" pitchFamily="49"/>
                <a:cs typeface="Monaco" pitchFamily="49"/>
              </a:rPr>
              <a:t>(MyAppConfig.</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a:t>
            </a:r>
            <a:r>
              <a:rPr lang="en-US" sz="1800" b="0" i="0" u="none" strike="noStrike" kern="0" spc="0" baseline="0">
                <a:ln>
                  <a:noFill/>
                </a:ln>
                <a:solidFill>
                  <a:srgbClr val="6A3E3E"/>
                </a:solidFill>
                <a:latin typeface="Arial" pitchFamily="34"/>
                <a:ea typeface="Monaco" pitchFamily="49"/>
                <a:cs typeface="Monaco" pitchFamily="49"/>
              </a:rPr>
              <a:t>args</a:t>
            </a:r>
            <a:r>
              <a:rPr lang="en-US" sz="1800" b="0" i="0" u="none" strike="noStrike" kern="0" spc="0"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sp>
        <p:nvSpPr>
          <p:cNvPr id="5" name="Straight Connector 4"/>
          <p:cNvSpPr/>
          <p:nvPr/>
        </p:nvSpPr>
        <p:spPr>
          <a:xfrm flipH="1" flipV="1">
            <a:off x="3610079" y="5253840"/>
            <a:ext cx="382680" cy="559800"/>
          </a:xfrm>
          <a:prstGeom prst="line">
            <a:avLst/>
          </a:prstGeom>
          <a:noFill/>
          <a:ln w="0">
            <a:solidFill>
              <a:srgbClr val="80808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Freeform 5"/>
          <p:cNvSpPr/>
          <p:nvPr/>
        </p:nvSpPr>
        <p:spPr>
          <a:xfrm>
            <a:off x="2787120" y="5658479"/>
            <a:ext cx="2199240" cy="3596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Spring Boot class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Shortcut @SpringBootApplication</a:t>
            </a:r>
          </a:p>
        </p:txBody>
      </p:sp>
      <p:sp>
        <p:nvSpPr>
          <p:cNvPr id="3" name="Text Placeholder 2"/>
          <p:cNvSpPr txBox="1">
            <a:spLocks noGrp="1"/>
          </p:cNvSpPr>
          <p:nvPr>
            <p:ph type="body" idx="4294967295"/>
          </p:nvPr>
        </p:nvSpPr>
        <p:spPr>
          <a:xfrm>
            <a:off x="457200" y="1600200"/>
            <a:ext cx="822960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Very common to use </a:t>
            </a:r>
            <a:r>
              <a:rPr lang="en-US">
                <a:solidFill>
                  <a:srgbClr val="808080"/>
                </a:solidFill>
                <a:latin typeface="" pitchFamily="16"/>
              </a:rPr>
              <a:t>@EnableAutoConfiguration, @Configuration, </a:t>
            </a:r>
            <a:r>
              <a:rPr lang="en-US">
                <a:latin typeface="" pitchFamily="16"/>
              </a:rPr>
              <a:t> and </a:t>
            </a:r>
            <a:r>
              <a:rPr lang="en-US">
                <a:solidFill>
                  <a:srgbClr val="808080"/>
                </a:solidFill>
                <a:latin typeface="" pitchFamily="16"/>
              </a:rPr>
              <a:t>@ComponentScan </a:t>
            </a:r>
            <a:r>
              <a:rPr lang="en-US">
                <a:latin typeface="" pitchFamily="16"/>
              </a:rPr>
              <a:t>together</a:t>
            </a:r>
          </a:p>
          <a:p>
            <a:pPr lvl="1"/>
            <a:r>
              <a:rPr lang="en-US">
                <a:solidFill>
                  <a:srgbClr val="808080"/>
                </a:solidFill>
                <a:latin typeface="" pitchFamily="16"/>
              </a:rPr>
              <a:t>@ComponentScan</a:t>
            </a:r>
            <a:r>
              <a:rPr lang="en-US">
                <a:latin typeface="" pitchFamily="16"/>
              </a:rPr>
              <a:t>, with no arguments, scans the current package </a:t>
            </a:r>
            <a:r>
              <a:rPr lang="en-US" i="1">
                <a:latin typeface="" pitchFamily="16"/>
              </a:rPr>
              <a:t>and</a:t>
            </a:r>
            <a:r>
              <a:rPr lang="en-US">
                <a:latin typeface="" pitchFamily="16"/>
              </a:rPr>
              <a:t> its sub-packages</a:t>
            </a:r>
          </a:p>
        </p:txBody>
      </p:sp>
      <p:sp>
        <p:nvSpPr>
          <p:cNvPr id="4" name="Rectangle 3"/>
          <p:cNvSpPr/>
          <p:nvPr/>
        </p:nvSpPr>
        <p:spPr>
          <a:xfrm>
            <a:off x="416160" y="3422879"/>
            <a:ext cx="3960000" cy="180000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646464"/>
                </a:solidFill>
                <a:latin typeface="Arial" pitchFamily="34"/>
                <a:ea typeface="Monaco" pitchFamily="49"/>
                <a:cs typeface="Monaco" pitchFamily="49"/>
              </a:rPr>
              <a:t>@SpringBootConfiguration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646464"/>
                </a:solidFill>
                <a:latin typeface="Arial" pitchFamily="34"/>
                <a:ea typeface="Monaco" pitchFamily="49"/>
                <a:cs typeface="Monaco" pitchFamily="49"/>
              </a:rPr>
              <a:t>@ComponentScan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646464"/>
                </a:solidFill>
                <a:latin typeface="Arial" pitchFamily="34"/>
                <a:ea typeface="Monaco" pitchFamily="49"/>
                <a:cs typeface="Monaco" pitchFamily="49"/>
              </a:rPr>
              <a:t>@EnableAutoConfiguration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public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MyAppConfig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sp>
        <p:nvSpPr>
          <p:cNvPr id="5" name="Rectangle 4"/>
          <p:cNvSpPr/>
          <p:nvPr/>
        </p:nvSpPr>
        <p:spPr>
          <a:xfrm>
            <a:off x="5081760" y="3432960"/>
            <a:ext cx="3618720" cy="180000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1" i="0" u="none" strike="noStrike" kern="0" spc="0" baseline="0">
              <a:ln>
                <a:noFill/>
              </a:ln>
              <a:solidFill>
                <a:srgbClr val="646464"/>
              </a:solidFill>
              <a:latin typeface="Arial" pitchFamily="34"/>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1" i="0" u="none" strike="noStrike" kern="0" spc="0" baseline="0">
              <a:ln>
                <a:noFill/>
              </a:ln>
              <a:solidFill>
                <a:srgbClr val="646464"/>
              </a:solidFill>
              <a:latin typeface="Arial" pitchFamily="34"/>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646464"/>
                </a:solidFill>
                <a:latin typeface="Arial" pitchFamily="34"/>
                <a:ea typeface="Monaco" pitchFamily="49"/>
                <a:cs typeface="Monaco" pitchFamily="49"/>
              </a:rPr>
              <a:t>  @SpringBootApplication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  public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MyAppConfig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p>
        </p:txBody>
      </p:sp>
      <p:sp>
        <p:nvSpPr>
          <p:cNvPr id="6" name="Freeform 5"/>
          <p:cNvSpPr/>
          <p:nvPr/>
        </p:nvSpPr>
        <p:spPr>
          <a:xfrm>
            <a:off x="3802320" y="4293720"/>
            <a:ext cx="1318320" cy="3657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gradFill>
            <a:gsLst>
              <a:gs pos="0">
                <a:srgbClr val="FF3333"/>
              </a:gs>
              <a:gs pos="100000">
                <a:srgbClr val="990000"/>
              </a:gs>
            </a:gsLst>
            <a:lin ang="5400000"/>
          </a:gra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nvGrpSpPr>
          <p:cNvPr id="7" name="Group 6"/>
          <p:cNvGrpSpPr/>
          <p:nvPr/>
        </p:nvGrpSpPr>
        <p:grpSpPr>
          <a:xfrm>
            <a:off x="887759" y="5472720"/>
            <a:ext cx="7433280" cy="628200"/>
            <a:chOff x="887759" y="5472720"/>
            <a:chExt cx="7433280" cy="628200"/>
          </a:xfrm>
        </p:grpSpPr>
        <p:sp>
          <p:nvSpPr>
            <p:cNvPr id="8" name="Freeform 7"/>
            <p:cNvSpPr/>
            <p:nvPr/>
          </p:nvSpPr>
          <p:spPr>
            <a:xfrm>
              <a:off x="887759" y="5474160"/>
              <a:ext cx="7433280" cy="6253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9" name=""/>
            <p:cNvPicPr>
              <a:picLocks noChangeAspect="1"/>
            </p:cNvPicPr>
            <p:nvPr/>
          </p:nvPicPr>
          <p:blipFill>
            <a:blip r:embed="rId3">
              <a:lum/>
              <a:alphaModFix/>
            </a:blip>
            <a:srcRect/>
            <a:stretch>
              <a:fillRect/>
            </a:stretch>
          </p:blipFill>
          <p:spPr>
            <a:xfrm>
              <a:off x="1070640" y="5597279"/>
              <a:ext cx="402480" cy="379080"/>
            </a:xfrm>
            <a:prstGeom prst="rect">
              <a:avLst/>
            </a:prstGeom>
            <a:noFill/>
            <a:ln>
              <a:noFill/>
            </a:ln>
          </p:spPr>
        </p:pic>
        <p:sp>
          <p:nvSpPr>
            <p:cNvPr id="10" name="TextBox 9"/>
            <p:cNvSpPr txBox="1"/>
            <p:nvPr/>
          </p:nvSpPr>
          <p:spPr>
            <a:xfrm>
              <a:off x="893880" y="5472720"/>
              <a:ext cx="7362360" cy="628200"/>
            </a:xfrm>
            <a:prstGeom prst="rect">
              <a:avLst/>
            </a:prstGeom>
            <a:noFill/>
            <a:ln>
              <a:noFill/>
            </a:ln>
          </p:spPr>
          <p:txBody>
            <a:bodyPr vert="horz" wrap="none" lIns="90000" tIns="45000" rIns="90000" bIns="45000" anchor="ctr" anchorCtr="0" compatLnSpc="1"/>
            <a:lstStyle/>
            <a:p>
              <a:pPr marL="749880" marR="0" lvl="0" indent="0" algn="l" rtl="0" hangingPunct="1">
                <a:lnSpc>
                  <a:spcPct val="100000"/>
                </a:lnSpc>
                <a:spcBef>
                  <a:spcPts val="0"/>
                </a:spcBef>
                <a:spcAft>
                  <a:spcPts val="0"/>
                </a:spcAft>
                <a:buNone/>
                <a:tabLst>
                  <a:tab pos="749880" algn="l"/>
                  <a:tab pos="1207080" algn="l"/>
                  <a:tab pos="1664280" algn="l"/>
                  <a:tab pos="2121479" algn="l"/>
                  <a:tab pos="2578680" algn="l"/>
                  <a:tab pos="3035880" algn="l"/>
                  <a:tab pos="3493079" algn="l"/>
                  <a:tab pos="3950280" algn="l"/>
                  <a:tab pos="4407480" algn="l"/>
                  <a:tab pos="4864680" algn="l"/>
                  <a:tab pos="5321880" algn="l"/>
                  <a:tab pos="5779080" algn="l"/>
                  <a:tab pos="6236279" algn="l"/>
                  <a:tab pos="6693480" algn="l"/>
                  <a:tab pos="7150679" algn="l"/>
                  <a:tab pos="7607880" algn="l"/>
                  <a:tab pos="8065080" algn="l"/>
                  <a:tab pos="8522280" algn="l"/>
                  <a:tab pos="8979480" algn="l"/>
                  <a:tab pos="9436680" algn="l"/>
                  <a:tab pos="9893880" algn="l"/>
                </a:tabLst>
              </a:pPr>
              <a:r>
                <a:rPr lang="en-US" sz="1800" b="0" i="0" u="none" strike="noStrike" baseline="0">
                  <a:ln>
                    <a:noFill/>
                  </a:ln>
                  <a:solidFill>
                    <a:srgbClr val="4D4D4D"/>
                  </a:solidFill>
                  <a:latin typeface="Arial" pitchFamily="34"/>
                  <a:ea typeface="Helvetica" pitchFamily="34"/>
                  <a:cs typeface="Helvetica" pitchFamily="34"/>
                </a:rPr>
                <a:t>@</a:t>
              </a:r>
              <a:r>
                <a:rPr lang="en-US" sz="1800" b="1" i="0" u="none" strike="noStrike" kern="0" spc="0" baseline="0">
                  <a:ln>
                    <a:noFill/>
                  </a:ln>
                  <a:solidFill>
                    <a:srgbClr val="646464"/>
                  </a:solidFill>
                  <a:latin typeface="Arial" pitchFamily="34"/>
                  <a:ea typeface="Monaco" pitchFamily="49"/>
                  <a:cs typeface="Monaco" pitchFamily="49"/>
                </a:rPr>
                <a:t>SpringBootConfiguration</a:t>
              </a:r>
              <a:r>
                <a:rPr lang="en-US" sz="1800" b="0" i="0" u="none" strike="noStrike" baseline="0">
                  <a:ln>
                    <a:noFill/>
                  </a:ln>
                  <a:solidFill>
                    <a:srgbClr val="4D4D4D"/>
                  </a:solidFill>
                  <a:latin typeface="Arial" pitchFamily="34"/>
                  <a:ea typeface="Helvetica" pitchFamily="34"/>
                  <a:cs typeface="Helvetica" pitchFamily="34"/>
                </a:rPr>
                <a:t> simply extends @Configuration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Auto-configuration: Examples</a:t>
            </a:r>
          </a:p>
        </p:txBody>
      </p:sp>
      <p:sp>
        <p:nvSpPr>
          <p:cNvPr id="3" name="Freeform 2"/>
          <p:cNvSpPr/>
          <p:nvPr/>
        </p:nvSpPr>
        <p:spPr>
          <a:xfrm>
            <a:off x="524160" y="2292840"/>
            <a:ext cx="2264040" cy="9172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66FF"/>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18"/>
                <a:ea typeface="ＭＳ Ｐゴシック" pitchFamily="2"/>
                <a:cs typeface="ＭＳ Ｐゴシック" pitchFamily="2"/>
              </a:rPr>
              <a:t>Embedded DB dependency</a:t>
            </a:r>
          </a:p>
        </p:txBody>
      </p:sp>
      <p:sp>
        <p:nvSpPr>
          <p:cNvPr id="4" name="Freeform 3"/>
          <p:cNvSpPr/>
          <p:nvPr/>
        </p:nvSpPr>
        <p:spPr>
          <a:xfrm>
            <a:off x="3453840" y="2292840"/>
            <a:ext cx="2277360" cy="9172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99FF"/>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HSQLDB</a:t>
            </a:r>
          </a:p>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(or H2 or Derby)</a:t>
            </a:r>
            <a:br>
              <a:rPr lang="en-US" sz="1800" b="0" i="0" u="none" strike="noStrike" baseline="0">
                <a:ln>
                  <a:noFill/>
                </a:ln>
                <a:solidFill>
                  <a:srgbClr val="4D4D4D"/>
                </a:solidFill>
                <a:latin typeface="Arial" pitchFamily="18"/>
                <a:ea typeface="ＭＳ Ｐゴシック" pitchFamily="2"/>
                <a:cs typeface="ＭＳ Ｐゴシック" pitchFamily="2"/>
              </a:rPr>
            </a:br>
            <a:r>
              <a:rPr lang="en-US" sz="1800" b="0" i="0" u="none" strike="noStrike" baseline="0">
                <a:ln>
                  <a:noFill/>
                </a:ln>
                <a:solidFill>
                  <a:srgbClr val="4D4D4D"/>
                </a:solidFill>
                <a:latin typeface="Arial" pitchFamily="18"/>
                <a:ea typeface="ＭＳ Ｐゴシック" pitchFamily="2"/>
                <a:cs typeface="ＭＳ Ｐゴシック" pitchFamily="2"/>
              </a:rPr>
              <a:t>on classpath</a:t>
            </a:r>
          </a:p>
        </p:txBody>
      </p:sp>
      <p:sp>
        <p:nvSpPr>
          <p:cNvPr id="5" name="Freeform 4"/>
          <p:cNvSpPr/>
          <p:nvPr/>
        </p:nvSpPr>
        <p:spPr>
          <a:xfrm>
            <a:off x="6393960" y="2292840"/>
            <a:ext cx="2264040" cy="9172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CCFF"/>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Embedded DataSource registered</a:t>
            </a:r>
          </a:p>
        </p:txBody>
      </p:sp>
      <p:sp>
        <p:nvSpPr>
          <p:cNvPr id="6" name="Freeform 5"/>
          <p:cNvSpPr/>
          <p:nvPr/>
        </p:nvSpPr>
        <p:spPr>
          <a:xfrm>
            <a:off x="524160" y="3801600"/>
            <a:ext cx="2264040" cy="9165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9933"/>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18"/>
                <a:ea typeface="ＭＳ Ｐゴシック" pitchFamily="2"/>
                <a:cs typeface="ＭＳ Ｐゴシック" pitchFamily="2"/>
              </a:rPr>
              <a:t>Starter JDBC</a:t>
            </a:r>
          </a:p>
        </p:txBody>
      </p:sp>
      <p:sp>
        <p:nvSpPr>
          <p:cNvPr id="7" name="Freeform 6"/>
          <p:cNvSpPr/>
          <p:nvPr/>
        </p:nvSpPr>
        <p:spPr>
          <a:xfrm>
            <a:off x="3453840" y="3801600"/>
            <a:ext cx="2277360" cy="9165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99"/>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If </a:t>
            </a:r>
            <a:r>
              <a:rPr lang="en-US" sz="1800" b="1" i="0" u="none" strike="noStrike" baseline="0">
                <a:ln>
                  <a:noFill/>
                </a:ln>
                <a:solidFill>
                  <a:srgbClr val="4D4D4D"/>
                </a:solidFill>
                <a:latin typeface="Courier New" pitchFamily="50"/>
                <a:ea typeface="ＭＳ Ｐゴシック" pitchFamily="2"/>
                <a:cs typeface="ＭＳ Ｐゴシック" pitchFamily="2"/>
              </a:rPr>
              <a:t>DataSource</a:t>
            </a:r>
            <a:r>
              <a:rPr lang="en-US" sz="1800" b="0" i="0" u="none" strike="noStrike" baseline="0">
                <a:ln>
                  <a:noFill/>
                </a:ln>
                <a:solidFill>
                  <a:srgbClr val="4D4D4D"/>
                </a:solidFill>
                <a:latin typeface="Arial" pitchFamily="18"/>
                <a:ea typeface="ＭＳ Ｐゴシック" pitchFamily="2"/>
                <a:cs typeface="ＭＳ Ｐゴシック" pitchFamily="2"/>
              </a:rPr>
              <a:t> registered</a:t>
            </a:r>
          </a:p>
        </p:txBody>
      </p:sp>
      <p:sp>
        <p:nvSpPr>
          <p:cNvPr id="8" name="Freeform 7"/>
          <p:cNvSpPr/>
          <p:nvPr/>
        </p:nvSpPr>
        <p:spPr>
          <a:xfrm>
            <a:off x="6393960" y="3801600"/>
            <a:ext cx="2264040" cy="9165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FF"/>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4D4D4D"/>
                </a:solidFill>
                <a:latin typeface="Courier New" pitchFamily="50"/>
                <a:ea typeface="ＭＳ Ｐゴシック" pitchFamily="2"/>
                <a:cs typeface="ＭＳ Ｐゴシック" pitchFamily="2"/>
              </a:rPr>
              <a:t>JdbcTemplate</a:t>
            </a:r>
            <a:r>
              <a:rPr lang="en-US" sz="1800" b="0" i="0" u="none" strike="noStrike" baseline="0">
                <a:ln>
                  <a:noFill/>
                </a:ln>
                <a:solidFill>
                  <a:srgbClr val="4D4D4D"/>
                </a:solidFill>
                <a:latin typeface="Arial" pitchFamily="18"/>
                <a:ea typeface="ＭＳ Ｐゴシック" pitchFamily="2"/>
                <a:cs typeface="ＭＳ Ｐゴシック" pitchFamily="2"/>
              </a:rPr>
              <a:t> registered</a:t>
            </a:r>
          </a:p>
        </p:txBody>
      </p:sp>
      <p:sp>
        <p:nvSpPr>
          <p:cNvPr id="9" name="Freeform 8"/>
          <p:cNvSpPr/>
          <p:nvPr/>
        </p:nvSpPr>
        <p:spPr>
          <a:xfrm>
            <a:off x="2794680" y="2627280"/>
            <a:ext cx="682920" cy="2484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gradFill>
            <a:gsLst>
              <a:gs pos="0">
                <a:srgbClr val="FF3333"/>
              </a:gs>
              <a:gs pos="100000">
                <a:srgbClr val="990000"/>
              </a:gs>
            </a:gsLst>
            <a:lin ang="5400000"/>
          </a:gra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Freeform 9"/>
          <p:cNvSpPr/>
          <p:nvPr/>
        </p:nvSpPr>
        <p:spPr>
          <a:xfrm>
            <a:off x="2794680" y="4135680"/>
            <a:ext cx="682920" cy="2484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gradFill>
            <a:gsLst>
              <a:gs pos="0">
                <a:srgbClr val="FF3333"/>
              </a:gs>
              <a:gs pos="100000">
                <a:srgbClr val="990000"/>
              </a:gs>
            </a:gsLst>
            <a:lin ang="5400000"/>
          </a:gra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Freeform 10"/>
          <p:cNvSpPr/>
          <p:nvPr/>
        </p:nvSpPr>
        <p:spPr>
          <a:xfrm>
            <a:off x="5710680" y="4135680"/>
            <a:ext cx="682920" cy="2484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gradFill>
            <a:gsLst>
              <a:gs pos="0">
                <a:srgbClr val="FF3333"/>
              </a:gs>
              <a:gs pos="100000">
                <a:srgbClr val="990000"/>
              </a:gs>
            </a:gsLst>
            <a:lin ang="5400000"/>
          </a:gra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Freeform 11"/>
          <p:cNvSpPr/>
          <p:nvPr/>
        </p:nvSpPr>
        <p:spPr>
          <a:xfrm>
            <a:off x="5710680" y="2627280"/>
            <a:ext cx="682920" cy="2484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gradFill>
            <a:gsLst>
              <a:gs pos="0">
                <a:srgbClr val="FF3333"/>
              </a:gs>
              <a:gs pos="100000">
                <a:srgbClr val="990000"/>
              </a:gs>
            </a:gsLst>
            <a:lin ang="5400000"/>
          </a:gra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TextBox 12"/>
          <p:cNvSpPr txBox="1"/>
          <p:nvPr/>
        </p:nvSpPr>
        <p:spPr>
          <a:xfrm>
            <a:off x="447120" y="1507680"/>
            <a:ext cx="2418120" cy="42552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200" b="0" i="0" u="none" strike="noStrike" baseline="0">
                <a:ln>
                  <a:noFill/>
                </a:ln>
                <a:solidFill>
                  <a:srgbClr val="4D4D4D"/>
                </a:solidFill>
                <a:latin typeface="Comic Sans MS" pitchFamily="66"/>
                <a:ea typeface="ＭＳ Ｐゴシック" pitchFamily="2"/>
                <a:cs typeface="ＭＳ Ｐゴシック" pitchFamily="2"/>
              </a:rPr>
              <a:t>What you include</a:t>
            </a:r>
          </a:p>
        </p:txBody>
      </p:sp>
      <p:sp>
        <p:nvSpPr>
          <p:cNvPr id="14" name="TextBox 13"/>
          <p:cNvSpPr txBox="1"/>
          <p:nvPr/>
        </p:nvSpPr>
        <p:spPr>
          <a:xfrm>
            <a:off x="3097080" y="1370520"/>
            <a:ext cx="2990880" cy="700200"/>
          </a:xfrm>
          <a:prstGeom prst="rect">
            <a:avLst/>
          </a:prstGeom>
          <a:noFill/>
          <a:ln>
            <a:noFill/>
          </a:ln>
        </p:spPr>
        <p:txBody>
          <a:bodyPr vert="horz" wrap="none" lIns="90000" tIns="45000" rIns="90000" bIns="45000" anchor="ctr" anchorCtr="1"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Comic Sans MS" pitchFamily="66"/>
                <a:ea typeface="ＭＳ Ｐゴシック" pitchFamily="2"/>
                <a:cs typeface="ＭＳ Ｐゴシック" pitchFamily="2"/>
              </a:rPr>
              <a:t>At Runtime, Spring</a:t>
            </a:r>
            <a:br>
              <a:rPr lang="en-US" sz="2000" b="0" i="0" u="none" strike="noStrike" baseline="0">
                <a:ln>
                  <a:noFill/>
                </a:ln>
                <a:solidFill>
                  <a:srgbClr val="4D4D4D"/>
                </a:solidFill>
                <a:latin typeface="Comic Sans MS" pitchFamily="66"/>
                <a:ea typeface="ＭＳ Ｐゴシック" pitchFamily="2"/>
                <a:cs typeface="ＭＳ Ｐゴシック" pitchFamily="2"/>
              </a:rPr>
            </a:br>
            <a:r>
              <a:rPr lang="en-US" sz="2000" b="0" i="0" u="none" strike="noStrike" baseline="0">
                <a:ln>
                  <a:noFill/>
                </a:ln>
                <a:solidFill>
                  <a:srgbClr val="4D4D4D"/>
                </a:solidFill>
                <a:latin typeface="Comic Sans MS" pitchFamily="66"/>
                <a:ea typeface="ＭＳ Ｐゴシック" pitchFamily="2"/>
                <a:cs typeface="ＭＳ Ｐゴシック" pitchFamily="2"/>
              </a:rPr>
              <a:t>Boot checks if</a:t>
            </a:r>
          </a:p>
        </p:txBody>
      </p:sp>
      <p:sp>
        <p:nvSpPr>
          <p:cNvPr id="15" name="TextBox 14"/>
          <p:cNvSpPr txBox="1"/>
          <p:nvPr/>
        </p:nvSpPr>
        <p:spPr>
          <a:xfrm>
            <a:off x="6231600" y="1340280"/>
            <a:ext cx="2588760" cy="760680"/>
          </a:xfrm>
          <a:prstGeom prst="rect">
            <a:avLst/>
          </a:prstGeom>
          <a:noFill/>
          <a:ln>
            <a:noFill/>
          </a:ln>
        </p:spPr>
        <p:txBody>
          <a:bodyPr vert="horz" wrap="none" lIns="90000" tIns="45000" rIns="90000" bIns="45000" anchor="ctr" anchorCtr="1"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200" b="0" i="0" u="none" strike="noStrike" baseline="0">
                <a:ln>
                  <a:noFill/>
                </a:ln>
                <a:solidFill>
                  <a:srgbClr val="4D4D4D"/>
                </a:solidFill>
                <a:latin typeface="Comic Sans MS" pitchFamily="66"/>
                <a:ea typeface="ＭＳ Ｐゴシック" pitchFamily="2"/>
                <a:cs typeface="ＭＳ Ｐゴシック" pitchFamily="2"/>
              </a:rPr>
              <a:t>What Spring</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200" b="0" i="0" u="none" strike="noStrike" baseline="0">
                <a:ln>
                  <a:noFill/>
                </a:ln>
                <a:solidFill>
                  <a:srgbClr val="4D4D4D"/>
                </a:solidFill>
                <a:latin typeface="Comic Sans MS" pitchFamily="66"/>
                <a:ea typeface="ＭＳ Ｐゴシック" pitchFamily="2"/>
                <a:cs typeface="ＭＳ Ｐゴシック" pitchFamily="2"/>
              </a:rPr>
              <a:t>Boot does</a:t>
            </a:r>
          </a:p>
        </p:txBody>
      </p:sp>
      <p:sp>
        <p:nvSpPr>
          <p:cNvPr id="16" name="Freeform 15"/>
          <p:cNvSpPr/>
          <p:nvPr/>
        </p:nvSpPr>
        <p:spPr>
          <a:xfrm>
            <a:off x="3453840" y="5133960"/>
            <a:ext cx="2277360" cy="9165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99"/>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If </a:t>
            </a:r>
            <a:r>
              <a:rPr lang="en-US" sz="1800" b="1" i="0" u="none" strike="noStrike" baseline="0">
                <a:ln>
                  <a:noFill/>
                </a:ln>
                <a:solidFill>
                  <a:srgbClr val="4D4D4D"/>
                </a:solidFill>
                <a:latin typeface="Courier New" pitchFamily="50"/>
                <a:ea typeface="ＭＳ Ｐゴシック" pitchFamily="2"/>
                <a:cs typeface="ＭＳ Ｐゴシック" pitchFamily="2"/>
              </a:rPr>
              <a:t>DataSource</a:t>
            </a:r>
            <a:br>
              <a:rPr lang="en-US" sz="1800" b="1" i="0" u="none" strike="noStrike" baseline="0">
                <a:ln>
                  <a:noFill/>
                </a:ln>
                <a:solidFill>
                  <a:srgbClr val="4D4D4D"/>
                </a:solidFill>
                <a:latin typeface="Courier New" pitchFamily="50"/>
                <a:ea typeface="ＭＳ Ｐゴシック" pitchFamily="2"/>
                <a:cs typeface="ＭＳ Ｐゴシック" pitchFamily="2"/>
              </a:rPr>
            </a:br>
            <a:r>
              <a:rPr lang="en-US" sz="1800" b="0" i="0" u="none" strike="noStrike" baseline="0">
                <a:ln>
                  <a:noFill/>
                </a:ln>
                <a:solidFill>
                  <a:srgbClr val="4D4D4D"/>
                </a:solidFill>
                <a:latin typeface="Arial" pitchFamily="18"/>
                <a:ea typeface="ＭＳ Ｐゴシック" pitchFamily="2"/>
                <a:cs typeface="ＭＳ Ｐゴシック" pitchFamily="2"/>
              </a:rPr>
              <a:t> </a:t>
            </a:r>
            <a:r>
              <a:rPr lang="en-US" sz="1800" b="1" i="1" u="none" strike="noStrike" baseline="0">
                <a:ln>
                  <a:noFill/>
                </a:ln>
                <a:solidFill>
                  <a:srgbClr val="4D4D4D"/>
                </a:solidFill>
                <a:latin typeface="Arial" pitchFamily="18"/>
                <a:ea typeface="ＭＳ Ｐゴシック" pitchFamily="2"/>
                <a:cs typeface="ＭＳ Ｐゴシック" pitchFamily="2"/>
              </a:rPr>
              <a:t>not</a:t>
            </a:r>
            <a:r>
              <a:rPr lang="en-US" sz="1800" b="0" i="0" u="none" strike="noStrike" baseline="0">
                <a:ln>
                  <a:noFill/>
                </a:ln>
                <a:solidFill>
                  <a:srgbClr val="4D4D4D"/>
                </a:solidFill>
                <a:latin typeface="Arial" pitchFamily="18"/>
                <a:ea typeface="ＭＳ Ｐゴシック" pitchFamily="2"/>
                <a:cs typeface="ＭＳ Ｐゴシック" pitchFamily="2"/>
              </a:rPr>
              <a:t> registered</a:t>
            </a:r>
          </a:p>
        </p:txBody>
      </p:sp>
      <p:sp>
        <p:nvSpPr>
          <p:cNvPr id="17" name="Freeform 16"/>
          <p:cNvSpPr/>
          <p:nvPr/>
        </p:nvSpPr>
        <p:spPr>
          <a:xfrm>
            <a:off x="6393960" y="5133960"/>
            <a:ext cx="2264040" cy="9165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0000"/>
                </a:solidFill>
                <a:latin typeface="Arial" pitchFamily="18"/>
                <a:ea typeface="ＭＳ Ｐゴシック" pitchFamily="2"/>
                <a:cs typeface="ＭＳ Ｐゴシック" pitchFamily="2"/>
              </a:rPr>
              <a:t>Runtime Error: JDBC found with no datasource</a:t>
            </a:r>
          </a:p>
        </p:txBody>
      </p:sp>
      <p:sp>
        <p:nvSpPr>
          <p:cNvPr id="18" name="Freeform 17"/>
          <p:cNvSpPr/>
          <p:nvPr/>
        </p:nvSpPr>
        <p:spPr>
          <a:xfrm>
            <a:off x="5710680" y="5468040"/>
            <a:ext cx="682920" cy="2484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gradFill>
            <a:gsLst>
              <a:gs pos="0">
                <a:srgbClr val="FF3333"/>
              </a:gs>
              <a:gs pos="100000">
                <a:srgbClr val="990000"/>
              </a:gs>
            </a:gsLst>
            <a:lin ang="5400000"/>
          </a:gra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9" name="Freeform 18"/>
          <p:cNvSpPr/>
          <p:nvPr/>
        </p:nvSpPr>
        <p:spPr>
          <a:xfrm rot="2700000">
            <a:off x="2608500" y="4878266"/>
            <a:ext cx="981360" cy="248400"/>
          </a:xfrm>
          <a:custGeom>
            <a:avLst>
              <a:gd name="f0" fmla="val 16057"/>
              <a:gd name="f1" fmla="val 5095"/>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gradFill>
            <a:gsLst>
              <a:gs pos="0">
                <a:srgbClr val="FF3333"/>
              </a:gs>
              <a:gs pos="100000">
                <a:srgbClr val="990000"/>
              </a:gs>
            </a:gsLst>
            <a:lin ang="5400000"/>
          </a:gra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Configuration Properties</a:t>
            </a:r>
            <a:br>
              <a:rPr lang="en-US"/>
            </a:br>
            <a:r>
              <a:rPr lang="en-US" sz="2400"/>
              <a:t>Using </a:t>
            </a:r>
            <a:r>
              <a:rPr lang="en-US" sz="2400" i="1"/>
              <a:t>application.properties</a:t>
            </a:r>
          </a:p>
        </p:txBody>
      </p:sp>
      <p:sp>
        <p:nvSpPr>
          <p:cNvPr id="3" name="Text Placeholder 2"/>
          <p:cNvSpPr txBox="1">
            <a:spLocks noGrp="1"/>
          </p:cNvSpPr>
          <p:nvPr>
            <p:ph type="body" idx="4294967295"/>
          </p:nvPr>
        </p:nvSpPr>
        <p:spPr>
          <a:xfrm>
            <a:off x="457200" y="1600200"/>
            <a:ext cx="8229600" cy="451080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Developers commonly externalize properties to files</a:t>
            </a:r>
          </a:p>
          <a:p>
            <a:pPr lvl="1"/>
            <a:r>
              <a:rPr lang="en-US">
                <a:latin typeface="" pitchFamily="16"/>
              </a:rPr>
              <a:t>Easily consumable via Spring Property-Source</a:t>
            </a:r>
          </a:p>
          <a:p>
            <a:pPr lvl="1"/>
            <a:r>
              <a:rPr lang="en-US">
                <a:latin typeface="" pitchFamily="16"/>
              </a:rPr>
              <a:t>But developers name / locate their files different ways</a:t>
            </a:r>
          </a:p>
          <a:p>
            <a:pPr lvl="1"/>
            <a:endParaRPr lang="en-US">
              <a:latin typeface="" pitchFamily="16"/>
            </a:endParaRPr>
          </a:p>
          <a:p>
            <a:pPr lvl="0"/>
            <a:r>
              <a:rPr lang="en-US">
                <a:latin typeface="" pitchFamily="16"/>
              </a:rPr>
              <a:t>Spring Boot looks for </a:t>
            </a:r>
            <a:r>
              <a:rPr lang="en-US" b="1">
                <a:solidFill>
                  <a:srgbClr val="7E0021"/>
                </a:solidFill>
                <a:latin typeface="Courier New" pitchFamily="50"/>
              </a:rPr>
              <a:t>application.properties</a:t>
            </a:r>
          </a:p>
          <a:p>
            <a:pPr lvl="1"/>
            <a:r>
              <a:rPr lang="en-US" i="1">
                <a:latin typeface="" pitchFamily="16"/>
              </a:rPr>
              <a:t>Many</a:t>
            </a:r>
            <a:r>
              <a:rPr lang="en-US">
                <a:latin typeface="" pitchFamily="16"/>
              </a:rPr>
              <a:t> properties exist to control auto-configuration</a:t>
            </a:r>
          </a:p>
          <a:p>
            <a:pPr lvl="1"/>
            <a:r>
              <a:rPr lang="en-US">
                <a:latin typeface="" pitchFamily="16"/>
              </a:rPr>
              <a:t>Can put </a:t>
            </a:r>
            <a:r>
              <a:rPr lang="en-US" i="1">
                <a:latin typeface="" pitchFamily="16"/>
              </a:rPr>
              <a:t>any</a:t>
            </a:r>
            <a:r>
              <a:rPr lang="en-US">
                <a:latin typeface="" pitchFamily="16"/>
              </a:rPr>
              <a:t> properties you need in here</a:t>
            </a:r>
          </a:p>
          <a:p>
            <a:pPr lvl="2"/>
            <a:r>
              <a:rPr lang="en-US">
                <a:latin typeface="" pitchFamily="16"/>
              </a:rPr>
              <a:t>Boot will automatically find and load them</a:t>
            </a:r>
          </a:p>
          <a:p>
            <a:pPr lvl="1"/>
            <a:r>
              <a:rPr lang="en-US">
                <a:latin typeface="" pitchFamily="16"/>
              </a:rPr>
              <a:t>Available to </a:t>
            </a:r>
            <a:r>
              <a:rPr lang="en-US" b="1">
                <a:latin typeface="Courier New" pitchFamily="50"/>
              </a:rPr>
              <a:t>Environment</a:t>
            </a:r>
            <a:r>
              <a:rPr lang="en-US">
                <a:latin typeface="" pitchFamily="16"/>
              </a:rPr>
              <a:t> and </a:t>
            </a:r>
            <a:r>
              <a:rPr lang="en-US" b="1">
                <a:latin typeface="Courier New" pitchFamily="50"/>
              </a:rPr>
              <a:t>@Value</a:t>
            </a:r>
            <a:r>
              <a:rPr lang="en-US">
                <a:latin typeface="" pitchFamily="16"/>
              </a:rPr>
              <a:t> in usual way</a:t>
            </a:r>
          </a:p>
        </p:txBody>
      </p:sp>
      <p:grpSp>
        <p:nvGrpSpPr>
          <p:cNvPr id="4" name="Group 3"/>
          <p:cNvGrpSpPr/>
          <p:nvPr/>
        </p:nvGrpSpPr>
        <p:grpSpPr>
          <a:xfrm>
            <a:off x="274680" y="5504759"/>
            <a:ext cx="8686800" cy="639000"/>
            <a:chOff x="274680" y="5504759"/>
            <a:chExt cx="8686800" cy="639000"/>
          </a:xfrm>
        </p:grpSpPr>
        <p:sp>
          <p:nvSpPr>
            <p:cNvPr id="5" name="Freeform 4"/>
            <p:cNvSpPr/>
            <p:nvPr/>
          </p:nvSpPr>
          <p:spPr>
            <a:xfrm>
              <a:off x="274680" y="5506200"/>
              <a:ext cx="868680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3">
              <a:lum/>
              <a:alphaModFix/>
            </a:blip>
            <a:srcRect/>
            <a:stretch>
              <a:fillRect/>
            </a:stretch>
          </p:blipFill>
          <p:spPr>
            <a:xfrm>
              <a:off x="472320" y="5631480"/>
              <a:ext cx="425880" cy="385560"/>
            </a:xfrm>
            <a:prstGeom prst="rect">
              <a:avLst/>
            </a:prstGeom>
            <a:noFill/>
            <a:ln>
              <a:noFill/>
            </a:ln>
          </p:spPr>
        </p:pic>
        <p:sp>
          <p:nvSpPr>
            <p:cNvPr id="7" name="TextBox 6"/>
            <p:cNvSpPr txBox="1"/>
            <p:nvPr/>
          </p:nvSpPr>
          <p:spPr>
            <a:xfrm>
              <a:off x="914760" y="5504759"/>
              <a:ext cx="7955280" cy="639000"/>
            </a:xfrm>
            <a:prstGeom prst="rect">
              <a:avLst/>
            </a:prstGeom>
            <a:noFill/>
            <a:ln>
              <a:noFill/>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457200" algn="l"/>
                  <a:tab pos="914400" algn="l"/>
                  <a:tab pos="1371599" algn="l"/>
                  <a:tab pos="1828800" algn="l"/>
                  <a:tab pos="2286000" algn="l"/>
                  <a:tab pos="2743199" algn="l"/>
                  <a:tab pos="3200400" algn="l"/>
                  <a:tab pos="3657600" algn="l"/>
                  <a:tab pos="4114800" algn="l"/>
                  <a:tab pos="4572000" algn="l"/>
                  <a:tab pos="5029200" algn="l"/>
                  <a:tab pos="5486399" algn="l"/>
                </a:tabLst>
              </a:pPr>
              <a:r>
                <a:rPr lang="en-US" sz="1800" b="0" i="0" u="none" strike="noStrike" baseline="0">
                  <a:ln>
                    <a:noFill/>
                  </a:ln>
                  <a:solidFill>
                    <a:srgbClr val="4D4D4D"/>
                  </a:solidFill>
                  <a:latin typeface="Arial" pitchFamily="34"/>
                  <a:ea typeface="Helvetica" pitchFamily="34"/>
                  <a:cs typeface="Helvetica" pitchFamily="34"/>
                </a:rPr>
                <a:t>See Appendix A of Spring Boot documentation: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000066"/>
                  </a:solidFill>
                  <a:latin typeface="Arial" pitchFamily="34"/>
                  <a:ea typeface="Helvetica" pitchFamily="34"/>
                  <a:cs typeface="Helvetica" pitchFamily="34"/>
                  <a:hlinkClick r:id="rId4"/>
                </a:rPr>
                <a:t>http://docs.spring.io/spring-boot/docs/current/reference/html/common-application-properties.html</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i="1"/>
              <a:t>Example:</a:t>
            </a:r>
            <a:r>
              <a:rPr lang="en-US"/>
              <a:t> External Database</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Configuring an </a:t>
            </a:r>
            <a:r>
              <a:rPr lang="en-US" i="1">
                <a:latin typeface="" pitchFamily="16"/>
              </a:rPr>
              <a:t>external</a:t>
            </a:r>
            <a:r>
              <a:rPr lang="en-US">
                <a:latin typeface="" pitchFamily="16"/>
              </a:rPr>
              <a:t> database</a:t>
            </a:r>
          </a:p>
          <a:p>
            <a:pPr lvl="1"/>
            <a:r>
              <a:rPr lang="en-US">
                <a:latin typeface="" pitchFamily="16"/>
              </a:rPr>
              <a:t>Such as MySQL</a:t>
            </a:r>
          </a:p>
          <a:p>
            <a:pPr lvl="1"/>
            <a:r>
              <a:rPr lang="en-US">
                <a:latin typeface="" pitchFamily="16"/>
              </a:rPr>
              <a:t>Make sure project defines JDBC driver dependency</a:t>
            </a:r>
          </a:p>
        </p:txBody>
      </p:sp>
      <p:sp>
        <p:nvSpPr>
          <p:cNvPr id="4" name="Freeform 3"/>
          <p:cNvSpPr/>
          <p:nvPr/>
        </p:nvSpPr>
        <p:spPr>
          <a:xfrm>
            <a:off x="391680" y="3255479"/>
            <a:ext cx="8292600" cy="216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ctr" anchorCtr="0" compatLnSpc="1"/>
          <a:lstStyle/>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spring.datasource.url=</a:t>
            </a:r>
            <a:r>
              <a:rPr lang="en-US" sz="1800" b="1" i="0" u="none" strike="noStrike" baseline="0">
                <a:ln>
                  <a:noFill/>
                </a:ln>
                <a:solidFill>
                  <a:srgbClr val="004586"/>
                </a:solidFill>
                <a:latin typeface="Courier New" pitchFamily="50"/>
                <a:ea typeface="Consolas" pitchFamily="33"/>
                <a:cs typeface="Consolas" pitchFamily="33"/>
              </a:rPr>
              <a:t>jdbc:mysql://localhost/test</a:t>
            </a:r>
          </a:p>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spring.datasource.username=</a:t>
            </a:r>
            <a:r>
              <a:rPr lang="en-US" sz="1800" b="1" i="0" u="none" strike="noStrike" baseline="0">
                <a:ln>
                  <a:noFill/>
                </a:ln>
                <a:solidFill>
                  <a:srgbClr val="004586"/>
                </a:solidFill>
                <a:latin typeface="Courier New" pitchFamily="50"/>
                <a:ea typeface="Consolas" pitchFamily="33"/>
                <a:cs typeface="Consolas" pitchFamily="33"/>
              </a:rPr>
              <a:t>dbuser</a:t>
            </a:r>
          </a:p>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spring.datasource.password=</a:t>
            </a:r>
            <a:r>
              <a:rPr lang="en-US" sz="1800" b="1" i="0" u="none" strike="noStrike" baseline="0">
                <a:ln>
                  <a:noFill/>
                </a:ln>
                <a:solidFill>
                  <a:srgbClr val="004586"/>
                </a:solidFill>
                <a:latin typeface="Courier New" pitchFamily="50"/>
                <a:ea typeface="Consolas" pitchFamily="33"/>
                <a:cs typeface="Consolas" pitchFamily="33"/>
              </a:rPr>
              <a:t>dbpass</a:t>
            </a:r>
          </a:p>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spring.datasource.driver-class-name=</a:t>
            </a:r>
            <a:r>
              <a:rPr lang="en-US" sz="1800" b="1" i="0" u="none" strike="noStrike" baseline="0">
                <a:ln>
                  <a:noFill/>
                </a:ln>
                <a:solidFill>
                  <a:srgbClr val="004586"/>
                </a:solidFill>
                <a:latin typeface="Courier New" pitchFamily="50"/>
                <a:ea typeface="Consolas" pitchFamily="33"/>
                <a:cs typeface="Consolas" pitchFamily="33"/>
              </a:rPr>
              <a:t>com.mysql.jdbc.Driver</a:t>
            </a:r>
          </a:p>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800" b="1" i="0" u="none" strike="noStrike" baseline="0">
              <a:ln>
                <a:noFill/>
              </a:ln>
              <a:solidFill>
                <a:srgbClr val="333333"/>
              </a:solidFill>
              <a:latin typeface="Courier New" pitchFamily="50"/>
              <a:ea typeface="Consolas" pitchFamily="33"/>
              <a:cs typeface="Consolas" pitchFamily="33"/>
            </a:endParaRPr>
          </a:p>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spring.datasource.schema=</a:t>
            </a:r>
            <a:r>
              <a:rPr lang="en-US" sz="1800" b="1" i="0" u="none" strike="noStrike" baseline="0">
                <a:ln>
                  <a:noFill/>
                </a:ln>
                <a:solidFill>
                  <a:srgbClr val="004586"/>
                </a:solidFill>
                <a:latin typeface="Courier New" pitchFamily="50"/>
                <a:ea typeface="Consolas" pitchFamily="33"/>
                <a:cs typeface="Consolas" pitchFamily="33"/>
              </a:rPr>
              <a:t>/testdb/schema.sql</a:t>
            </a:r>
          </a:p>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spring.datasource.data=</a:t>
            </a:r>
            <a:r>
              <a:rPr lang="en-US" sz="1800" b="1" i="0" u="none" strike="noStrike" baseline="0">
                <a:ln>
                  <a:noFill/>
                </a:ln>
                <a:solidFill>
                  <a:srgbClr val="004586"/>
                </a:solidFill>
                <a:latin typeface="Courier New" pitchFamily="50"/>
                <a:ea typeface="Consolas" pitchFamily="33"/>
                <a:cs typeface="Consolas" pitchFamily="33"/>
              </a:rPr>
              <a:t>/testdb/data.sql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i="1"/>
              <a:t>Example: </a:t>
            </a:r>
            <a:r>
              <a:rPr lang="en-US"/>
              <a:t>Controlling Logging Level</a:t>
            </a:r>
          </a:p>
        </p:txBody>
      </p:sp>
      <p:sp>
        <p:nvSpPr>
          <p:cNvPr id="3" name="Text Placeholder 2"/>
          <p:cNvSpPr txBox="1">
            <a:spLocks noGrp="1"/>
          </p:cNvSpPr>
          <p:nvPr>
            <p:ph type="body" idx="4294967295"/>
          </p:nvPr>
        </p:nvSpPr>
        <p:spPr>
          <a:xfrm>
            <a:off x="457200" y="1600200"/>
            <a:ext cx="822960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Boot can control the logging level</a:t>
            </a:r>
          </a:p>
          <a:p>
            <a:pPr lvl="1"/>
            <a:r>
              <a:rPr lang="en-US">
                <a:latin typeface="" pitchFamily="16"/>
              </a:rPr>
              <a:t>Just set it in </a:t>
            </a:r>
            <a:r>
              <a:rPr lang="en-US" b="1">
                <a:latin typeface="Courier New" pitchFamily="50"/>
              </a:rPr>
              <a:t>application.properties</a:t>
            </a:r>
          </a:p>
          <a:p>
            <a:pPr lvl="0"/>
            <a:r>
              <a:rPr lang="en-US">
                <a:latin typeface="" pitchFamily="16"/>
              </a:rPr>
              <a:t>Works with most logging frameworks</a:t>
            </a:r>
          </a:p>
          <a:p>
            <a:pPr lvl="1"/>
            <a:r>
              <a:rPr lang="en-US">
                <a:latin typeface="" pitchFamily="16"/>
              </a:rPr>
              <a:t>Java Util Logging, Logback, Log4J, Log4J2</a:t>
            </a:r>
          </a:p>
          <a:p>
            <a:pPr lvl="0">
              <a:buNone/>
            </a:pPr>
            <a:endParaRPr lang="en-US">
              <a:latin typeface="" pitchFamily="16"/>
            </a:endParaRPr>
          </a:p>
        </p:txBody>
      </p:sp>
      <p:sp>
        <p:nvSpPr>
          <p:cNvPr id="4" name="Freeform 3"/>
          <p:cNvSpPr/>
          <p:nvPr/>
        </p:nvSpPr>
        <p:spPr>
          <a:xfrm>
            <a:off x="853199" y="3500279"/>
            <a:ext cx="6736320" cy="800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162000" tIns="46800" rIns="90000" bIns="46800" anchor="ctr" anchorCtr="0" compatLnSpc="1"/>
          <a:lstStyle/>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logging.level.org.springframework=</a:t>
            </a:r>
            <a:r>
              <a:rPr lang="en-US" sz="1800" b="1" i="0" u="none" strike="noStrike" baseline="0">
                <a:ln>
                  <a:noFill/>
                </a:ln>
                <a:solidFill>
                  <a:srgbClr val="004586"/>
                </a:solidFill>
                <a:latin typeface="Courier New" pitchFamily="50"/>
                <a:ea typeface="Consolas" pitchFamily="33"/>
                <a:cs typeface="Consolas" pitchFamily="33"/>
              </a:rPr>
              <a:t>DEBUG</a:t>
            </a:r>
          </a:p>
          <a:p>
            <a:pPr marL="342720" marR="0" lvl="0" indent="-342720" algn="l" rtl="0" hangingPunct="1">
              <a:lnSpc>
                <a:spcPct val="80000"/>
              </a:lnSpc>
              <a:spcBef>
                <a:spcPts val="448"/>
              </a:spcBef>
              <a:spcAft>
                <a:spcPts val="0"/>
              </a:spcAft>
              <a:buNone/>
              <a:tabLst>
                <a:tab pos="342720" algn="l"/>
                <a:tab pos="522360" algn="l"/>
                <a:tab pos="594720" algn="l"/>
                <a:tab pos="70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800" b="1" i="0" u="none" strike="noStrike" baseline="0">
                <a:ln>
                  <a:noFill/>
                </a:ln>
                <a:solidFill>
                  <a:srgbClr val="333333"/>
                </a:solidFill>
                <a:latin typeface="Courier New" pitchFamily="50"/>
                <a:ea typeface="Consolas" pitchFamily="33"/>
                <a:cs typeface="Consolas" pitchFamily="33"/>
              </a:rPr>
              <a:t>logging.level.com.acme.your.code=</a:t>
            </a:r>
            <a:r>
              <a:rPr lang="en-US" sz="1800" b="1" i="0" u="none" strike="noStrike" baseline="0">
                <a:ln>
                  <a:noFill/>
                </a:ln>
                <a:solidFill>
                  <a:srgbClr val="004586"/>
                </a:solidFill>
                <a:latin typeface="Courier New" pitchFamily="50"/>
                <a:ea typeface="Consolas" pitchFamily="33"/>
                <a:cs typeface="Consolas" pitchFamily="33"/>
              </a:rPr>
              <a:t>INFO</a:t>
            </a:r>
          </a:p>
        </p:txBody>
      </p:sp>
      <p:grpSp>
        <p:nvGrpSpPr>
          <p:cNvPr id="5" name="Group 4"/>
          <p:cNvGrpSpPr/>
          <p:nvPr/>
        </p:nvGrpSpPr>
        <p:grpSpPr>
          <a:xfrm>
            <a:off x="411480" y="5149080"/>
            <a:ext cx="8321040" cy="639000"/>
            <a:chOff x="411480" y="5149080"/>
            <a:chExt cx="8321040" cy="639000"/>
          </a:xfrm>
        </p:grpSpPr>
        <p:sp>
          <p:nvSpPr>
            <p:cNvPr id="6" name="Freeform 5"/>
            <p:cNvSpPr/>
            <p:nvPr/>
          </p:nvSpPr>
          <p:spPr>
            <a:xfrm>
              <a:off x="411480" y="5150520"/>
              <a:ext cx="832104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
            <p:cNvPicPr>
              <a:picLocks noChangeAspect="1"/>
            </p:cNvPicPr>
            <p:nvPr/>
          </p:nvPicPr>
          <p:blipFill>
            <a:blip r:embed="rId3">
              <a:lum/>
              <a:alphaModFix/>
            </a:blip>
            <a:srcRect/>
            <a:stretch>
              <a:fillRect/>
            </a:stretch>
          </p:blipFill>
          <p:spPr>
            <a:xfrm>
              <a:off x="625680" y="5275800"/>
              <a:ext cx="425880" cy="385560"/>
            </a:xfrm>
            <a:prstGeom prst="rect">
              <a:avLst/>
            </a:prstGeom>
            <a:noFill/>
            <a:ln>
              <a:noFill/>
            </a:ln>
          </p:spPr>
        </p:pic>
        <p:sp>
          <p:nvSpPr>
            <p:cNvPr id="8" name="TextBox 7"/>
            <p:cNvSpPr txBox="1"/>
            <p:nvPr/>
          </p:nvSpPr>
          <p:spPr>
            <a:xfrm>
              <a:off x="418680" y="5149080"/>
              <a:ext cx="8039520" cy="639000"/>
            </a:xfrm>
            <a:prstGeom prst="rect">
              <a:avLst/>
            </a:prstGeom>
            <a:noFill/>
            <a:ln>
              <a:noFill/>
            </a:ln>
          </p:spPr>
          <p:txBody>
            <a:bodyPr vert="horz" wrap="none" lIns="90000" tIns="45000" rIns="90000" bIns="45000"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Try to stick to SLF4J in the application.</a:t>
              </a:r>
            </a:p>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The </a:t>
              </a:r>
              <a:r>
                <a:rPr lang="en-US" sz="1800" b="0" i="1" u="none" strike="noStrike" baseline="0">
                  <a:ln>
                    <a:noFill/>
                  </a:ln>
                  <a:solidFill>
                    <a:srgbClr val="4D4D4D"/>
                  </a:solidFill>
                  <a:latin typeface="Arial" pitchFamily="34"/>
                  <a:ea typeface="Helvetica" pitchFamily="34"/>
                  <a:cs typeface="Helvetica" pitchFamily="34"/>
                </a:rPr>
                <a:t>advanced</a:t>
              </a:r>
              <a:r>
                <a:rPr lang="en-US" sz="1800" b="0" i="0" u="none" strike="noStrike" baseline="0">
                  <a:ln>
                    <a:noFill/>
                  </a:ln>
                  <a:solidFill>
                    <a:srgbClr val="4D4D4D"/>
                  </a:solidFill>
                  <a:latin typeface="Arial" pitchFamily="34"/>
                  <a:ea typeface="Helvetica" pitchFamily="34"/>
                  <a:cs typeface="Helvetica" pitchFamily="34"/>
                </a:rPr>
                <a:t> section covers how to change the logging framework</a:t>
              </a:r>
            </a:p>
          </p:txBody>
        </p:sp>
      </p:grpSp>
      <p:sp>
        <p:nvSpPr>
          <p:cNvPr id="9" name="TextBox 8"/>
          <p:cNvSpPr txBox="1"/>
          <p:nvPr/>
        </p:nvSpPr>
        <p:spPr>
          <a:xfrm>
            <a:off x="5439600" y="4290840"/>
            <a:ext cx="2219039" cy="33372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1" u="none" strike="noStrike" baseline="0">
                <a:ln>
                  <a:noFill/>
                </a:ln>
                <a:solidFill>
                  <a:srgbClr val="7E0021"/>
                </a:solidFill>
                <a:latin typeface="Arial" pitchFamily="18"/>
                <a:ea typeface="ＭＳ Ｐゴシック" pitchFamily="2"/>
                <a:cs typeface="ＭＳ Ｐゴシック" pitchFamily="2"/>
              </a:rPr>
              <a:t>application.properties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Arial" pitchFamily="34"/>
                <a:cs typeface="Arial" pitchFamily="34"/>
              </a:rPr>
              <a:t>What is Spring Boot?</a:t>
            </a:r>
          </a:p>
          <a:p>
            <a:pPr lvl="0"/>
            <a:r>
              <a:rPr lang="en-US" b="1">
                <a:latin typeface="" pitchFamily="16"/>
              </a:rPr>
              <a:t>Spring Boot Explained</a:t>
            </a:r>
          </a:p>
          <a:p>
            <a:pPr lvl="1"/>
            <a:r>
              <a:rPr lang="en-US">
                <a:latin typeface="" pitchFamily="16"/>
              </a:rPr>
              <a:t>Dependency Management</a:t>
            </a:r>
          </a:p>
          <a:p>
            <a:pPr lvl="1"/>
            <a:r>
              <a:rPr lang="en-US">
                <a:latin typeface="" pitchFamily="16"/>
              </a:rPr>
              <a:t>Auto Configuration</a:t>
            </a:r>
          </a:p>
          <a:p>
            <a:pPr lvl="1"/>
            <a:r>
              <a:rPr lang="en-US" b="1">
                <a:latin typeface="" pitchFamily="16"/>
              </a:rPr>
              <a:t>Packaging</a:t>
            </a:r>
          </a:p>
          <a:p>
            <a:pPr lvl="1"/>
            <a:r>
              <a:rPr lang="en-US">
                <a:latin typeface="" pitchFamily="16"/>
              </a:rPr>
              <a:t>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Packaging</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creates your archive</a:t>
            </a:r>
          </a:p>
          <a:p>
            <a:pPr lvl="1"/>
            <a:r>
              <a:rPr lang="en-US">
                <a:latin typeface="" pitchFamily="16"/>
              </a:rPr>
              <a:t>JAR (or WAR)</a:t>
            </a:r>
          </a:p>
          <a:p>
            <a:pPr lvl="0"/>
            <a:endParaRPr lang="en-US">
              <a:latin typeface="" pitchFamily="16"/>
            </a:endParaRPr>
          </a:p>
          <a:p>
            <a:pPr lvl="0"/>
            <a:r>
              <a:rPr lang="en-US">
                <a:latin typeface="" pitchFamily="16"/>
              </a:rPr>
              <a:t>Gradle and Maven plugins available</a:t>
            </a:r>
          </a:p>
          <a:p>
            <a:pPr lvl="1"/>
            <a:r>
              <a:rPr lang="en-US">
                <a:latin typeface="" pitchFamily="16"/>
              </a:rPr>
              <a:t>Generates an </a:t>
            </a:r>
            <a:r>
              <a:rPr lang="en-US" i="1">
                <a:latin typeface="" pitchFamily="16"/>
              </a:rPr>
              <a:t>executable</a:t>
            </a:r>
            <a:r>
              <a:rPr lang="en-US">
                <a:latin typeface="" pitchFamily="16"/>
              </a:rPr>
              <a:t> JAR</a:t>
            </a:r>
            <a:br>
              <a:rPr lang="en-US">
                <a:latin typeface="" pitchFamily="16"/>
              </a:rPr>
            </a:br>
            <a:r>
              <a:rPr lang="en-US">
                <a:latin typeface="" pitchFamily="16"/>
              </a:rPr>
              <a:t>        </a:t>
            </a:r>
            <a:r>
              <a:rPr lang="en-US" b="1">
                <a:latin typeface="Courier New" pitchFamily="50"/>
              </a:rPr>
              <a:t>java -jar yourapp.jar</a:t>
            </a:r>
          </a:p>
        </p:txBody>
      </p:sp>
      <p:pic>
        <p:nvPicPr>
          <p:cNvPr id="4" name=""/>
          <p:cNvPicPr>
            <a:picLocks noChangeAspect="1"/>
          </p:cNvPicPr>
          <p:nvPr/>
        </p:nvPicPr>
        <p:blipFill>
          <a:blip r:embed="rId3">
            <a:lum/>
            <a:alphaModFix/>
          </a:blip>
          <a:srcRect/>
          <a:stretch>
            <a:fillRect/>
          </a:stretch>
        </p:blipFill>
        <p:spPr>
          <a:xfrm>
            <a:off x="6400799" y="4106160"/>
            <a:ext cx="2160000" cy="17459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Maven Packaging</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i="1">
                <a:latin typeface="" pitchFamily="16"/>
              </a:rPr>
              <a:t>Recall: </a:t>
            </a:r>
            <a:r>
              <a:rPr lang="en-US">
                <a:latin typeface="" pitchFamily="16"/>
              </a:rPr>
              <a:t>Spring Boot Maven plugin in pom.xml</a:t>
            </a:r>
          </a:p>
        </p:txBody>
      </p:sp>
      <p:sp>
        <p:nvSpPr>
          <p:cNvPr id="4" name="Rectangle 3"/>
          <p:cNvSpPr/>
          <p:nvPr/>
        </p:nvSpPr>
        <p:spPr>
          <a:xfrm>
            <a:off x="594000" y="2283120"/>
            <a:ext cx="8184240" cy="248832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build</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plugins</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plugin</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groupId</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org.springframework.boot</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groupId</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artifactId</a:t>
            </a:r>
            <a:r>
              <a:rPr lang="en-US" sz="1800" b="1" i="0" u="none" strike="noStrike" kern="0" spc="0" baseline="0">
                <a:ln>
                  <a:noFill/>
                </a:ln>
                <a:solidFill>
                  <a:srgbClr val="008080"/>
                </a:solidFill>
                <a:latin typeface="Courier New" pitchFamily="49"/>
                <a:ea typeface="Monaco" pitchFamily="49"/>
                <a:cs typeface="Monaco" pitchFamily="49"/>
              </a:rPr>
              <a:t>&gt;</a:t>
            </a:r>
            <a:r>
              <a:rPr lang="en-US" sz="1800" b="1" i="0" u="none" strike="noStrike" kern="0" spc="0" baseline="0">
                <a:ln>
                  <a:noFill/>
                </a:ln>
                <a:solidFill>
                  <a:srgbClr val="000000"/>
                </a:solidFill>
                <a:latin typeface="Courier New" pitchFamily="49"/>
                <a:ea typeface="Monaco" pitchFamily="49"/>
                <a:cs typeface="Monaco" pitchFamily="49"/>
              </a:rPr>
              <a:t>spring-boot-maven-plugin</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artifactId</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plugin</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0000"/>
                </a:solidFill>
                <a:latin typeface="Courier New" pitchFamily="49"/>
                <a:ea typeface="Monaco" pitchFamily="49"/>
                <a:cs typeface="Monaco" pitchFamily="49"/>
              </a:rPr>
              <a:t>  </a:t>
            </a: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plugins</a:t>
            </a:r>
            <a:r>
              <a:rPr lang="en-US" sz="1800" b="1"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008080"/>
                </a:solidFill>
                <a:latin typeface="Courier New" pitchFamily="49"/>
                <a:ea typeface="Monaco" pitchFamily="49"/>
                <a:cs typeface="Monaco" pitchFamily="49"/>
              </a:rPr>
              <a:t>&lt;/</a:t>
            </a:r>
            <a:r>
              <a:rPr lang="en-US" sz="1800" b="1" i="0" u="none" strike="noStrike" kern="0" spc="0" baseline="0">
                <a:ln>
                  <a:noFill/>
                </a:ln>
                <a:solidFill>
                  <a:srgbClr val="3F7F7F"/>
                </a:solidFill>
                <a:latin typeface="Courier New" pitchFamily="49"/>
                <a:ea typeface="Monaco" pitchFamily="49"/>
                <a:cs typeface="Monaco" pitchFamily="49"/>
              </a:rPr>
              <a:t>build</a:t>
            </a:r>
            <a:r>
              <a:rPr lang="en-US" sz="1800" b="1" i="0" u="none" strike="noStrike" kern="0" spc="0" baseline="0">
                <a:ln>
                  <a:noFill/>
                </a:ln>
                <a:solidFill>
                  <a:srgbClr val="008080"/>
                </a:solidFill>
                <a:latin typeface="Courier New" pitchFamily="49"/>
                <a:ea typeface="Monaco" pitchFamily="49"/>
                <a:cs typeface="Monaco" pitchFamily="49"/>
              </a:rPr>
              <a:t>&gt;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b="1">
                <a:latin typeface="" pitchFamily="16"/>
              </a:rPr>
              <a:t>What is Spring Boot?</a:t>
            </a:r>
          </a:p>
          <a:p>
            <a:pPr lvl="0"/>
            <a:r>
              <a:rPr lang="en-US">
                <a:latin typeface="" pitchFamily="16"/>
              </a:rPr>
              <a:t>Spring Boot Explained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Packaging Result</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t>
            </a:r>
            <a:r>
              <a:rPr lang="en-US" b="1">
                <a:latin typeface="Courier New" pitchFamily="50"/>
              </a:rPr>
              <a:t>mvn package</a:t>
            </a:r>
            <a:r>
              <a:rPr lang="en-US">
                <a:latin typeface="" pitchFamily="16"/>
              </a:rPr>
              <a:t>” execution produces (in </a:t>
            </a:r>
            <a:r>
              <a:rPr lang="en-US" b="1">
                <a:latin typeface="Courier New" pitchFamily="50"/>
              </a:rPr>
              <a:t>target</a:t>
            </a:r>
            <a:r>
              <a:rPr lang="en-US">
                <a:latin typeface="" pitchFamily="16"/>
              </a:rPr>
              <a:t>)</a:t>
            </a:r>
          </a:p>
          <a:p>
            <a:pPr lvl="0"/>
            <a:r>
              <a:rPr lang="en-US">
                <a:latin typeface="" pitchFamily="16"/>
              </a:rPr>
              <a:t/>
            </a:r>
            <a:br>
              <a:rPr lang="en-US">
                <a:latin typeface="" pitchFamily="16"/>
              </a:rPr>
            </a:br>
            <a:r>
              <a:rPr lang="en-US">
                <a:latin typeface="" pitchFamily="16"/>
              </a:rPr>
              <a:t/>
            </a:r>
            <a:br>
              <a:rPr lang="en-US">
                <a:latin typeface="" pitchFamily="16"/>
              </a:rPr>
            </a:br>
            <a:endParaRPr lang="en-US">
              <a:latin typeface="" pitchFamily="16"/>
            </a:endParaRPr>
          </a:p>
          <a:p>
            <a:pPr lvl="1"/>
            <a:r>
              <a:rPr lang="en-US" b="1" u="sng">
                <a:latin typeface="Courier New" pitchFamily="50"/>
              </a:rPr>
              <a:t>.jar.original</a:t>
            </a:r>
            <a:r>
              <a:rPr lang="en-US">
                <a:latin typeface="" pitchFamily="16"/>
              </a:rPr>
              <a:t> contains only your code (a traditional JAR file)</a:t>
            </a:r>
          </a:p>
          <a:p>
            <a:pPr lvl="1"/>
            <a:r>
              <a:rPr lang="en-US" b="1" u="sng">
                <a:latin typeface="Courier New" pitchFamily="50"/>
              </a:rPr>
              <a:t>.jar</a:t>
            </a:r>
            <a:r>
              <a:rPr lang="en-US">
                <a:latin typeface="" pitchFamily="16"/>
              </a:rPr>
              <a:t> contains your code </a:t>
            </a:r>
            <a:r>
              <a:rPr lang="en-US" i="1">
                <a:latin typeface="" pitchFamily="16"/>
              </a:rPr>
              <a:t>and</a:t>
            </a:r>
            <a:r>
              <a:rPr lang="en-US">
                <a:latin typeface="" pitchFamily="16"/>
              </a:rPr>
              <a:t> all libs – executable</a:t>
            </a:r>
          </a:p>
          <a:p>
            <a:pPr lvl="2"/>
            <a:r>
              <a:rPr lang="en-US" i="1">
                <a:latin typeface="" pitchFamily="16"/>
              </a:rPr>
              <a:t>Notice that it is much bigger</a:t>
            </a:r>
          </a:p>
        </p:txBody>
      </p:sp>
      <p:sp>
        <p:nvSpPr>
          <p:cNvPr id="4" name="Rectangle 3"/>
          <p:cNvSpPr/>
          <p:nvPr/>
        </p:nvSpPr>
        <p:spPr>
          <a:xfrm>
            <a:off x="594000" y="2283120"/>
            <a:ext cx="7727039" cy="73440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3333FF"/>
                </a:solidFill>
                <a:latin typeface="Courier New" pitchFamily="49"/>
                <a:ea typeface="Monaco" pitchFamily="49"/>
                <a:cs typeface="Monaco" pitchFamily="49"/>
              </a:rPr>
              <a:t>22M  yourapp-0.0.1-SNAPSHOT.jar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4D4D4D"/>
                </a:solidFill>
                <a:latin typeface="Courier New" pitchFamily="49"/>
                <a:ea typeface="Monaco" pitchFamily="49"/>
                <a:cs typeface="Monaco" pitchFamily="49"/>
              </a:rPr>
              <a:t> 5K  yourapp-0.0.1-SNAPSHOT.jar.original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Arial" pitchFamily="34"/>
                <a:cs typeface="Arial" pitchFamily="34"/>
              </a:rPr>
              <a:t>What is Spring Boot?</a:t>
            </a:r>
          </a:p>
          <a:p>
            <a:pPr lvl="0"/>
            <a:r>
              <a:rPr lang="en-US" b="1">
                <a:latin typeface="" pitchFamily="16"/>
              </a:rPr>
              <a:t>Spring Boot Explained</a:t>
            </a:r>
          </a:p>
          <a:p>
            <a:pPr lvl="1"/>
            <a:r>
              <a:rPr lang="en-US">
                <a:latin typeface="" pitchFamily="16"/>
              </a:rPr>
              <a:t>Dependency Management</a:t>
            </a:r>
          </a:p>
          <a:p>
            <a:pPr lvl="1"/>
            <a:r>
              <a:rPr lang="en-US">
                <a:latin typeface="" pitchFamily="16"/>
              </a:rPr>
              <a:t>Auto Configuration</a:t>
            </a:r>
          </a:p>
          <a:p>
            <a:pPr lvl="1"/>
            <a:r>
              <a:rPr lang="en-US">
                <a:latin typeface="" pitchFamily="16"/>
              </a:rPr>
              <a:t>Packaging</a:t>
            </a:r>
          </a:p>
          <a:p>
            <a:pPr lvl="1"/>
            <a:r>
              <a:rPr lang="en-US" b="1">
                <a:latin typeface="" pitchFamily="16"/>
              </a:rPr>
              <a:t>Testing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Testing: </a:t>
            </a:r>
            <a:r>
              <a:rPr lang="en-US" i="1"/>
              <a:t>@SpringBootTest</a:t>
            </a:r>
          </a:p>
        </p:txBody>
      </p:sp>
      <p:sp>
        <p:nvSpPr>
          <p:cNvPr id="3" name="Text Placeholder 2"/>
          <p:cNvSpPr txBox="1">
            <a:spLocks noGrp="1"/>
          </p:cNvSpPr>
          <p:nvPr>
            <p:ph type="body" idx="4294967295"/>
          </p:nvPr>
        </p:nvSpPr>
        <p:spPr>
          <a:xfrm>
            <a:off x="505799" y="1282320"/>
            <a:ext cx="7512840" cy="4057200"/>
          </a:xfrm>
          <a:solidFill>
            <a:srgbClr val="FFFFCC"/>
          </a:solidFill>
          <a:ln w="12600">
            <a:solidFill>
              <a:srgbClr val="000000"/>
            </a:solidFill>
            <a:prstDash val="solid"/>
            <a:miter/>
          </a:ln>
          <a:effectLst>
            <a:outerShdw dist="36147" dir="2700000" algn="tl">
              <a:srgbClr val="808080"/>
            </a:outerShdw>
          </a:effectLst>
        </p:spPr>
        <p:txBody>
          <a:bodyPr wrap="square" anchor="ct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80000"/>
              </a:lnSpc>
              <a:spcBef>
                <a:spcPts val="400"/>
              </a:spcBef>
              <a:buNone/>
            </a:pPr>
            <a:r>
              <a:rPr lang="en-GB" sz="1800">
                <a:solidFill>
                  <a:srgbClr val="000000"/>
                </a:solidFill>
                <a:latin typeface="Arial" pitchFamily="18"/>
              </a:rPr>
              <a:t>@ExtendWith(SpringExtension</a:t>
            </a:r>
            <a:r>
              <a:rPr lang="en-GB" sz="1800">
                <a:solidFill>
                  <a:srgbClr val="000000"/>
                </a:solidFill>
                <a:latin typeface="Arial" pitchFamily="34"/>
              </a:rPr>
              <a:t>.</a:t>
            </a:r>
            <a:r>
              <a:rPr lang="en-GB" sz="1800">
                <a:solidFill>
                  <a:srgbClr val="7F0055"/>
                </a:solidFill>
                <a:latin typeface="Arial" pitchFamily="34"/>
              </a:rPr>
              <a:t>class</a:t>
            </a:r>
            <a:r>
              <a:rPr lang="en-GB" sz="1800">
                <a:solidFill>
                  <a:srgbClr val="000000"/>
                </a:solidFill>
                <a:latin typeface="Arial" pitchFamily="34"/>
              </a:rPr>
              <a:t>)</a:t>
            </a:r>
          </a:p>
          <a:p>
            <a:pPr lvl="0">
              <a:buNone/>
            </a:pPr>
            <a:r>
              <a:rPr lang="en-GB" sz="1800" b="1" kern="1200">
                <a:solidFill>
                  <a:srgbClr val="646464"/>
                </a:solidFill>
                <a:latin typeface="Arial" pitchFamily="34"/>
              </a:rPr>
              <a:t>@SpringBootTest</a:t>
            </a:r>
            <a:r>
              <a:rPr lang="en-GB" sz="1800" b="1" kern="1200">
                <a:solidFill>
                  <a:srgbClr val="000000"/>
                </a:solidFill>
                <a:latin typeface="Arial" pitchFamily="34"/>
              </a:rPr>
              <a:t>(classes=TransferConfig.</a:t>
            </a:r>
            <a:r>
              <a:rPr lang="en-GB" sz="1800" b="1" kern="1200">
                <a:solidFill>
                  <a:srgbClr val="7F0055"/>
                </a:solidFill>
                <a:latin typeface="Arial" pitchFamily="34"/>
              </a:rPr>
              <a:t>class</a:t>
            </a:r>
            <a:r>
              <a:rPr lang="en-GB" sz="1800" b="1" kern="1200">
                <a:solidFill>
                  <a:srgbClr val="000000"/>
                </a:solidFill>
                <a:latin typeface="Arial" pitchFamily="34"/>
              </a:rPr>
              <a:t>)</a:t>
            </a:r>
          </a:p>
          <a:p>
            <a:pPr lvl="0">
              <a:lnSpc>
                <a:spcPct val="80000"/>
              </a:lnSpc>
              <a:spcBef>
                <a:spcPts val="400"/>
              </a:spcBef>
              <a:buNone/>
            </a:pPr>
            <a:r>
              <a:rPr lang="en-GB" sz="1800">
                <a:solidFill>
                  <a:srgbClr val="7F0055"/>
                </a:solidFill>
                <a:latin typeface="Arial" pitchFamily="34"/>
              </a:rPr>
              <a:t>public class</a:t>
            </a:r>
            <a:r>
              <a:rPr lang="en-GB" sz="1800">
                <a:latin typeface="Arial" pitchFamily="34"/>
              </a:rPr>
              <a:t> TransferServiceTests {</a:t>
            </a:r>
          </a:p>
          <a:p>
            <a:pPr lvl="0">
              <a:lnSpc>
                <a:spcPct val="80000"/>
              </a:lnSpc>
              <a:spcBef>
                <a:spcPts val="400"/>
              </a:spcBef>
              <a:buNone/>
            </a:pPr>
            <a:r>
              <a:rPr lang="en-GB" sz="1800">
                <a:solidFill>
                  <a:srgbClr val="666666"/>
                </a:solidFill>
                <a:latin typeface="Arial" pitchFamily="34"/>
              </a:rPr>
              <a:t>    @Autowired</a:t>
            </a:r>
          </a:p>
          <a:p>
            <a:pPr lvl="0">
              <a:lnSpc>
                <a:spcPct val="80000"/>
              </a:lnSpc>
              <a:spcBef>
                <a:spcPts val="400"/>
              </a:spcBef>
              <a:buNone/>
            </a:pPr>
            <a:r>
              <a:rPr lang="en-GB" sz="1800">
                <a:solidFill>
                  <a:srgbClr val="7F0055"/>
                </a:solidFill>
                <a:latin typeface="Arial" pitchFamily="34"/>
              </a:rPr>
              <a:t>    private</a:t>
            </a:r>
            <a:r>
              <a:rPr lang="en-GB" sz="1800">
                <a:latin typeface="Arial" pitchFamily="34"/>
              </a:rPr>
              <a:t> TransferService </a:t>
            </a:r>
            <a:r>
              <a:rPr lang="en-GB" sz="1800">
                <a:solidFill>
                  <a:srgbClr val="0000C0"/>
                </a:solidFill>
                <a:latin typeface="Arial" pitchFamily="34"/>
              </a:rPr>
              <a:t>transferService</a:t>
            </a:r>
            <a:r>
              <a:rPr lang="en-GB" sz="1800">
                <a:latin typeface="Arial" pitchFamily="34"/>
              </a:rPr>
              <a:t>;</a:t>
            </a:r>
          </a:p>
          <a:p>
            <a:pPr lvl="0">
              <a:lnSpc>
                <a:spcPct val="80000"/>
              </a:lnSpc>
              <a:spcBef>
                <a:spcPts val="400"/>
              </a:spcBef>
              <a:buNone/>
            </a:pPr>
            <a:endParaRPr lang="en-GB" sz="1800">
              <a:latin typeface="Arial" pitchFamily="34"/>
            </a:endParaRPr>
          </a:p>
          <a:p>
            <a:pPr lvl="0">
              <a:lnSpc>
                <a:spcPct val="80000"/>
              </a:lnSpc>
              <a:spcBef>
                <a:spcPts val="400"/>
              </a:spcBef>
              <a:buNone/>
            </a:pPr>
            <a:r>
              <a:rPr lang="en-GB" sz="1800">
                <a:solidFill>
                  <a:srgbClr val="666666"/>
                </a:solidFill>
                <a:latin typeface="Arial" pitchFamily="34"/>
              </a:rPr>
              <a:t>    @Test</a:t>
            </a:r>
          </a:p>
          <a:p>
            <a:pPr lvl="0">
              <a:lnSpc>
                <a:spcPct val="80000"/>
              </a:lnSpc>
              <a:spcBef>
                <a:spcPts val="400"/>
              </a:spcBef>
              <a:buNone/>
            </a:pPr>
            <a:r>
              <a:rPr lang="en-GB" sz="1800">
                <a:latin typeface="Arial" pitchFamily="34"/>
              </a:rPr>
              <a:t>    </a:t>
            </a:r>
            <a:r>
              <a:rPr lang="en-GB" sz="1800">
                <a:solidFill>
                  <a:srgbClr val="7F0055"/>
                </a:solidFill>
                <a:latin typeface="Arial" pitchFamily="34"/>
              </a:rPr>
              <a:t>public void</a:t>
            </a:r>
            <a:r>
              <a:rPr lang="en-GB" sz="1800">
                <a:latin typeface="Arial" pitchFamily="34"/>
              </a:rPr>
              <a:t> successfulTransfer() {</a:t>
            </a:r>
          </a:p>
          <a:p>
            <a:pPr lvl="0">
              <a:lnSpc>
                <a:spcPct val="80000"/>
              </a:lnSpc>
              <a:spcBef>
                <a:spcPts val="400"/>
              </a:spcBef>
              <a:buNone/>
            </a:pPr>
            <a:r>
              <a:rPr lang="en-GB" sz="1800">
                <a:latin typeface="Arial" pitchFamily="34"/>
              </a:rPr>
              <a:t>        TransferConfirmation conf = </a:t>
            </a:r>
            <a:r>
              <a:rPr lang="en-GB" sz="1800">
                <a:solidFill>
                  <a:srgbClr val="0000C0"/>
                </a:solidFill>
                <a:latin typeface="Arial" pitchFamily="34"/>
              </a:rPr>
              <a:t>transferService</a:t>
            </a:r>
            <a:r>
              <a:rPr lang="en-GB" sz="1800">
                <a:latin typeface="Arial" pitchFamily="34"/>
              </a:rPr>
              <a:t>. transfer(...);</a:t>
            </a:r>
          </a:p>
          <a:p>
            <a:pPr lvl="0">
              <a:lnSpc>
                <a:spcPct val="80000"/>
              </a:lnSpc>
              <a:spcBef>
                <a:spcPts val="400"/>
              </a:spcBef>
              <a:buNone/>
            </a:pPr>
            <a:r>
              <a:rPr lang="en-GB" sz="1800">
                <a:latin typeface="Arial" pitchFamily="34"/>
              </a:rPr>
              <a:t>        ...</a:t>
            </a:r>
          </a:p>
          <a:p>
            <a:pPr lvl="0">
              <a:lnSpc>
                <a:spcPct val="80000"/>
              </a:lnSpc>
              <a:spcBef>
                <a:spcPts val="400"/>
              </a:spcBef>
              <a:buNone/>
            </a:pPr>
            <a:r>
              <a:rPr lang="en-GB" sz="1800">
                <a:latin typeface="Arial" pitchFamily="34"/>
              </a:rPr>
              <a:t>    }</a:t>
            </a:r>
          </a:p>
          <a:p>
            <a:pPr lvl="0">
              <a:lnSpc>
                <a:spcPct val="80000"/>
              </a:lnSpc>
              <a:spcBef>
                <a:spcPts val="400"/>
              </a:spcBef>
              <a:buNone/>
            </a:pPr>
            <a:endParaRPr lang="en-GB" sz="1800">
              <a:latin typeface="Arial" pitchFamily="34"/>
            </a:endParaRPr>
          </a:p>
          <a:p>
            <a:pPr lvl="0">
              <a:lnSpc>
                <a:spcPct val="80000"/>
              </a:lnSpc>
              <a:spcBef>
                <a:spcPts val="400"/>
              </a:spcBef>
              <a:buNone/>
            </a:pPr>
            <a:r>
              <a:rPr lang="en-GB" sz="1800">
                <a:latin typeface="Arial" pitchFamily="34"/>
              </a:rPr>
              <a:t>}</a:t>
            </a:r>
          </a:p>
        </p:txBody>
      </p:sp>
      <p:sp>
        <p:nvSpPr>
          <p:cNvPr id="4" name="Rectangle 3"/>
          <p:cNvSpPr/>
          <p:nvPr/>
        </p:nvSpPr>
        <p:spPr>
          <a:xfrm>
            <a:off x="2941560" y="4247279"/>
            <a:ext cx="5678280" cy="1987199"/>
          </a:xfrm>
          <a:prstGeom prst="rect">
            <a:avLst/>
          </a:prstGeom>
          <a:solidFill>
            <a:srgbClr val="E6E6FF"/>
          </a:solidFill>
          <a:ln w="0">
            <a:solidFill>
              <a:srgbClr val="808080"/>
            </a:solidFill>
            <a:prstDash val="solid"/>
          </a:ln>
          <a:effectLst>
            <a:outerShdw dist="25456" dir="2700000" algn="tl">
              <a:srgbClr val="808080"/>
            </a:outerShdw>
          </a:effectLst>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@EnableAutoConfiguration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@ComponentScan(</a:t>
            </a:r>
            <a:r>
              <a:rPr lang="en-US" sz="1800" b="0" i="0" u="none" strike="noStrike" kern="0" spc="0" baseline="0">
                <a:ln>
                  <a:noFill/>
                </a:ln>
                <a:solidFill>
                  <a:srgbClr val="0000FF"/>
                </a:solidFill>
                <a:latin typeface="Arial" pitchFamily="34"/>
                <a:ea typeface="Monaco" pitchFamily="49"/>
                <a:cs typeface="Monaco" pitchFamily="49"/>
              </a:rPr>
              <a:t>“transfers”</a:t>
            </a:r>
            <a:r>
              <a:rPr lang="en-US" sz="1800" b="0" i="0" u="none" strike="noStrike" kern="0" spc="0" baseline="0">
                <a:ln>
                  <a:noFill/>
                </a:ln>
                <a:solidFill>
                  <a:srgbClr val="646464"/>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public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TransferApplication {</a:t>
            </a:r>
          </a:p>
          <a:p>
            <a:pPr marL="0" marR="0" lvl="0" indent="0" algn="l" rtl="0" hangingPunct="1">
              <a:lnSpc>
                <a:spcPct val="100000"/>
              </a:lnSpc>
              <a:spcBef>
                <a:spcPts val="567"/>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r>
              <a:rPr lang="en-US" sz="1800" b="0" i="0" u="none" strike="noStrike" kern="0" spc="0" baseline="0">
                <a:ln>
                  <a:noFill/>
                </a:ln>
                <a:solidFill>
                  <a:srgbClr val="006633"/>
                </a:solidFill>
                <a:latin typeface="Arial" pitchFamily="34"/>
                <a:ea typeface="Monaco" pitchFamily="49"/>
                <a:cs typeface="Monaco" pitchFamily="49"/>
              </a:rPr>
              <a:t>// Bean methods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sp>
        <p:nvSpPr>
          <p:cNvPr id="5" name="Freeform 4"/>
          <p:cNvSpPr/>
          <p:nvPr/>
        </p:nvSpPr>
        <p:spPr>
          <a:xfrm>
            <a:off x="6288479" y="663120"/>
            <a:ext cx="2593440" cy="10220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Loads the specified configuration invoking Spring Boot's defaults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Testing: </a:t>
            </a:r>
            <a:r>
              <a:rPr lang="en-US" i="1"/>
              <a:t>@SpringBootConfiguration</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can find @Configuration class for itself</a:t>
            </a:r>
          </a:p>
          <a:p>
            <a:pPr lvl="1"/>
            <a:r>
              <a:rPr lang="en-US">
                <a:latin typeface="" pitchFamily="16"/>
              </a:rPr>
              <a:t>Provided it is in a package </a:t>
            </a:r>
            <a:r>
              <a:rPr lang="en-US" i="1">
                <a:latin typeface="" pitchFamily="16"/>
              </a:rPr>
              <a:t>above</a:t>
            </a:r>
            <a:r>
              <a:rPr lang="en-US">
                <a:latin typeface="" pitchFamily="16"/>
              </a:rPr>
              <a:t> the test</a:t>
            </a:r>
          </a:p>
          <a:p>
            <a:pPr lvl="1"/>
            <a:r>
              <a:rPr lang="en-US">
                <a:latin typeface="" pitchFamily="16"/>
              </a:rPr>
              <a:t>Only one </a:t>
            </a:r>
            <a:r>
              <a:rPr lang="en-US" b="1">
                <a:latin typeface="Courier New" pitchFamily="50"/>
              </a:rPr>
              <a:t>@SpringBootConfiguration</a:t>
            </a:r>
            <a:r>
              <a:rPr lang="en-US">
                <a:latin typeface="" pitchFamily="16"/>
              </a:rPr>
              <a:t> allowed  in a hierarchy</a:t>
            </a:r>
          </a:p>
        </p:txBody>
      </p:sp>
      <p:sp>
        <p:nvSpPr>
          <p:cNvPr id="4" name="Text Placeholder 3"/>
          <p:cNvSpPr txBox="1">
            <a:spLocks noGrp="1"/>
          </p:cNvSpPr>
          <p:nvPr>
            <p:ph type="body" idx="4294967295"/>
          </p:nvPr>
        </p:nvSpPr>
        <p:spPr>
          <a:xfrm>
            <a:off x="201960" y="3300840"/>
            <a:ext cx="4512240" cy="2059560"/>
          </a:xfrm>
          <a:solidFill>
            <a:srgbClr val="FFFFCC"/>
          </a:solidFill>
          <a:ln w="12600">
            <a:solidFill>
              <a:srgbClr val="808080"/>
            </a:solidFill>
            <a:prstDash val="solid"/>
            <a:miter/>
          </a:ln>
          <a:effectLst>
            <a:outerShdw dir="16200000" algn="tl">
              <a:srgbClr val="808080"/>
            </a:outerShdw>
          </a:effectLst>
        </p:spPr>
        <p:txBody>
          <a:bodyPr wrap="square" anchor="ct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80000"/>
              </a:lnSpc>
              <a:spcBef>
                <a:spcPts val="400"/>
              </a:spcBef>
              <a:buNone/>
            </a:pPr>
            <a:r>
              <a:rPr lang="en-GB" sz="1800">
                <a:solidFill>
                  <a:srgbClr val="000000"/>
                </a:solidFill>
                <a:latin typeface="Arial" pitchFamily="18"/>
              </a:rPr>
              <a:t>@ExtendWith(SpringExtension</a:t>
            </a:r>
            <a:r>
              <a:rPr lang="en-GB" sz="1800">
                <a:solidFill>
                  <a:srgbClr val="000000"/>
                </a:solidFill>
                <a:latin typeface="Arial" pitchFamily="34"/>
              </a:rPr>
              <a:t>.</a:t>
            </a:r>
            <a:r>
              <a:rPr lang="en-GB" sz="1800">
                <a:solidFill>
                  <a:srgbClr val="7F0055"/>
                </a:solidFill>
                <a:latin typeface="Arial" pitchFamily="34"/>
              </a:rPr>
              <a:t>class</a:t>
            </a:r>
            <a:r>
              <a:rPr lang="en-GB" sz="1800">
                <a:solidFill>
                  <a:srgbClr val="000000"/>
                </a:solidFill>
                <a:latin typeface="Arial" pitchFamily="34"/>
              </a:rPr>
              <a:t>)</a:t>
            </a:r>
          </a:p>
          <a:p>
            <a:pPr lvl="0">
              <a:buNone/>
            </a:pPr>
            <a:r>
              <a:rPr lang="en-GB" sz="1800" b="1" kern="1200">
                <a:solidFill>
                  <a:srgbClr val="646464"/>
                </a:solidFill>
                <a:latin typeface="Arial" pitchFamily="34"/>
              </a:rPr>
              <a:t>@SpringBootTest  </a:t>
            </a:r>
            <a:r>
              <a:rPr lang="en-GB" sz="1800" kern="1200">
                <a:solidFill>
                  <a:srgbClr val="006633"/>
                </a:solidFill>
                <a:latin typeface="Arial" pitchFamily="34"/>
              </a:rPr>
              <a:t>// classes not needed</a:t>
            </a:r>
          </a:p>
          <a:p>
            <a:pPr lvl="0">
              <a:lnSpc>
                <a:spcPct val="80000"/>
              </a:lnSpc>
              <a:spcBef>
                <a:spcPts val="400"/>
              </a:spcBef>
              <a:buNone/>
            </a:pPr>
            <a:r>
              <a:rPr lang="en-GB" sz="1800">
                <a:solidFill>
                  <a:srgbClr val="7F0055"/>
                </a:solidFill>
                <a:latin typeface="Arial" pitchFamily="34"/>
              </a:rPr>
              <a:t>public class</a:t>
            </a:r>
            <a:r>
              <a:rPr lang="en-GB" sz="1800">
                <a:latin typeface="Arial" pitchFamily="34"/>
              </a:rPr>
              <a:t> TransferServiceTests {</a:t>
            </a:r>
          </a:p>
          <a:p>
            <a:pPr lvl="0">
              <a:lnSpc>
                <a:spcPct val="80000"/>
              </a:lnSpc>
              <a:spcBef>
                <a:spcPts val="400"/>
              </a:spcBef>
              <a:buNone/>
            </a:pPr>
            <a:r>
              <a:rPr lang="en-GB" sz="1800">
                <a:solidFill>
                  <a:srgbClr val="666666"/>
                </a:solidFill>
                <a:latin typeface="Arial" pitchFamily="34"/>
              </a:rPr>
              <a:t>      </a:t>
            </a:r>
            <a:r>
              <a:rPr lang="en-GB" sz="1800">
                <a:solidFill>
                  <a:srgbClr val="006633"/>
                </a:solidFill>
                <a:latin typeface="Arial" pitchFamily="34"/>
              </a:rPr>
              <a:t>// Same tests as previous slide</a:t>
            </a:r>
          </a:p>
          <a:p>
            <a:pPr lvl="0">
              <a:lnSpc>
                <a:spcPct val="80000"/>
              </a:lnSpc>
              <a:spcBef>
                <a:spcPts val="400"/>
              </a:spcBef>
              <a:buNone/>
            </a:pPr>
            <a:endParaRPr lang="en-GB" sz="1800">
              <a:latin typeface="Arial" pitchFamily="34"/>
            </a:endParaRPr>
          </a:p>
          <a:p>
            <a:pPr lvl="0">
              <a:lnSpc>
                <a:spcPct val="80000"/>
              </a:lnSpc>
              <a:spcBef>
                <a:spcPts val="400"/>
              </a:spcBef>
              <a:buNone/>
            </a:pPr>
            <a:r>
              <a:rPr lang="en-GB" sz="1800">
                <a:latin typeface="Arial" pitchFamily="34"/>
              </a:rPr>
              <a:t>}</a:t>
            </a:r>
          </a:p>
        </p:txBody>
      </p:sp>
      <p:sp>
        <p:nvSpPr>
          <p:cNvPr id="5" name="Rectangle 4"/>
          <p:cNvSpPr/>
          <p:nvPr/>
        </p:nvSpPr>
        <p:spPr>
          <a:xfrm>
            <a:off x="5054040" y="3480840"/>
            <a:ext cx="3856320" cy="2053800"/>
          </a:xfrm>
          <a:prstGeom prst="rect">
            <a:avLst/>
          </a:prstGeom>
          <a:solidFill>
            <a:srgbClr val="E6E6FF"/>
          </a:solidFill>
          <a:ln w="0">
            <a:solidFill>
              <a:srgbClr val="808080"/>
            </a:solidFill>
            <a:prstDash val="solid"/>
          </a:ln>
          <a:effectLst>
            <a:outerShdw dir="16200000" algn="tl">
              <a:srgbClr val="808080"/>
            </a:outerShdw>
          </a:effectLst>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646464"/>
                </a:solidFill>
                <a:latin typeface="Arial" pitchFamily="34"/>
                <a:ea typeface="Monaco" pitchFamily="49"/>
                <a:cs typeface="Monaco" pitchFamily="49"/>
              </a:rPr>
              <a:t>@SpringBootConfiguration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@EnableAutoConfiguration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646464"/>
                </a:solidFill>
                <a:latin typeface="Arial" pitchFamily="34"/>
                <a:ea typeface="Monaco" pitchFamily="49"/>
                <a:cs typeface="Monaco" pitchFamily="49"/>
              </a:rPr>
              <a:t>@ComponentScan(</a:t>
            </a:r>
            <a:r>
              <a:rPr lang="en-US" sz="1800" b="0" i="0" u="none" strike="noStrike" kern="0" spc="0" baseline="0">
                <a:ln>
                  <a:noFill/>
                </a:ln>
                <a:solidFill>
                  <a:srgbClr val="0000FF"/>
                </a:solidFill>
                <a:latin typeface="Arial" pitchFamily="34"/>
                <a:ea typeface="Monaco" pitchFamily="49"/>
                <a:cs typeface="Monaco" pitchFamily="49"/>
              </a:rPr>
              <a:t>"transfers"</a:t>
            </a:r>
            <a:r>
              <a:rPr lang="en-US" sz="1800" b="0" i="0" u="none" strike="noStrike" kern="0" spc="0" baseline="0">
                <a:ln>
                  <a:noFill/>
                </a:ln>
                <a:solidFill>
                  <a:srgbClr val="646464"/>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kern="0" spc="0" baseline="0">
                <a:ln>
                  <a:noFill/>
                </a:ln>
                <a:solidFill>
                  <a:srgbClr val="7F0055"/>
                </a:solidFill>
                <a:latin typeface="Arial" pitchFamily="34"/>
                <a:ea typeface="Monaco" pitchFamily="49"/>
                <a:cs typeface="Monaco" pitchFamily="49"/>
              </a:rPr>
              <a:t>public</a:t>
            </a:r>
            <a:r>
              <a:rPr lang="en-US" sz="1800" b="0" i="0" u="none" strike="noStrike" kern="0" spc="0" baseline="0">
                <a:ln>
                  <a:noFill/>
                </a:ln>
                <a:solidFill>
                  <a:srgbClr val="000000"/>
                </a:solidFill>
                <a:latin typeface="Arial" pitchFamily="34"/>
                <a:ea typeface="Monaco" pitchFamily="49"/>
                <a:cs typeface="Monaco" pitchFamily="49"/>
              </a:rPr>
              <a:t> </a:t>
            </a:r>
            <a:r>
              <a:rPr lang="en-US" sz="1800" b="1" i="0" u="none" strike="noStrike" kern="0" spc="0" baseline="0">
                <a:ln>
                  <a:noFill/>
                </a:ln>
                <a:solidFill>
                  <a:srgbClr val="7F0055"/>
                </a:solidFill>
                <a:latin typeface="Arial" pitchFamily="34"/>
                <a:ea typeface="Monaco" pitchFamily="49"/>
                <a:cs typeface="Monaco" pitchFamily="49"/>
              </a:rPr>
              <a:t>class</a:t>
            </a:r>
            <a:r>
              <a:rPr lang="en-US" sz="1800" b="0" i="0" u="none" strike="noStrike" kern="0" spc="0" baseline="0">
                <a:ln>
                  <a:noFill/>
                </a:ln>
                <a:solidFill>
                  <a:srgbClr val="000000"/>
                </a:solidFill>
                <a:latin typeface="Arial" pitchFamily="34"/>
                <a:ea typeface="Monaco" pitchFamily="49"/>
                <a:cs typeface="Monaco" pitchFamily="49"/>
              </a:rPr>
              <a:t> TransferApplication {</a:t>
            </a:r>
          </a:p>
          <a:p>
            <a:pPr marL="0" marR="0" lvl="0" indent="0" algn="l" rtl="0" hangingPunct="1">
              <a:lnSpc>
                <a:spcPct val="100000"/>
              </a:lnSpc>
              <a:spcBef>
                <a:spcPts val="567"/>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	</a:t>
            </a:r>
            <a:r>
              <a:rPr lang="en-US" sz="1800" b="0" i="0" u="none" strike="noStrike" kern="0" spc="0" baseline="0">
                <a:ln>
                  <a:noFill/>
                </a:ln>
                <a:solidFill>
                  <a:srgbClr val="006633"/>
                </a:solidFill>
                <a:latin typeface="Arial" pitchFamily="34"/>
                <a:ea typeface="Monaco" pitchFamily="49"/>
                <a:cs typeface="Monaco" pitchFamily="49"/>
              </a:rPr>
              <a:t>// Bean methods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kern="0" spc="0" baseline="0">
                <a:ln>
                  <a:noFill/>
                </a:ln>
                <a:solidFill>
                  <a:srgbClr val="000000"/>
                </a:solidFill>
                <a:latin typeface="Arial" pitchFamily="34"/>
                <a:ea typeface="Monaco" pitchFamily="49"/>
                <a:cs typeface="Monaco" pitchFamily="49"/>
              </a:rPr>
              <a:t>}</a:t>
            </a:r>
          </a:p>
        </p:txBody>
      </p:sp>
      <p:sp>
        <p:nvSpPr>
          <p:cNvPr id="6" name="Freeform 5"/>
          <p:cNvSpPr/>
          <p:nvPr/>
        </p:nvSpPr>
        <p:spPr>
          <a:xfrm>
            <a:off x="1678679" y="5671440"/>
            <a:ext cx="6634079" cy="5029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Arial" pitchFamily="34"/>
                <a:cs typeface="Arial" pitchFamily="34"/>
              </a:rPr>
              <a:t>≡</a:t>
            </a:r>
            <a:r>
              <a:rPr lang="en-US" sz="1800" b="0" i="0" u="none" strike="noStrike" baseline="0">
                <a:ln>
                  <a:noFill/>
                </a:ln>
                <a:solidFill>
                  <a:srgbClr val="000000"/>
                </a:solidFill>
                <a:latin typeface="Arial" pitchFamily="18"/>
                <a:ea typeface="ＭＳ Ｐゴシック" pitchFamily="2"/>
                <a:cs typeface="ＭＳ Ｐゴシック" pitchFamily="2"/>
              </a:rPr>
              <a:t> @SpringBootApplication(</a:t>
            </a:r>
            <a:r>
              <a:rPr lang="en-US" sz="1800" b="0" i="0" u="none" strike="noStrike" baseline="0">
                <a:ln>
                  <a:noFill/>
                </a:ln>
                <a:solidFill>
                  <a:srgbClr val="000000"/>
                </a:solidFill>
                <a:latin typeface="Arial" pitchFamily="18"/>
                <a:ea typeface="Monaco" pitchFamily="49"/>
                <a:cs typeface="Monaco" pitchFamily="49"/>
              </a:rPr>
              <a:t>scanBasePackages</a:t>
            </a:r>
            <a:r>
              <a:rPr lang="en-US" sz="1800" b="0" i="0" u="none" strike="noStrike" baseline="0">
                <a:ln>
                  <a:noFill/>
                </a:ln>
                <a:solidFill>
                  <a:srgbClr val="000000"/>
                </a:solidFill>
                <a:latin typeface="Arial" pitchFamily="18"/>
                <a:ea typeface="ＭＳ Ｐゴシック" pitchFamily="2"/>
                <a:cs typeface="ＭＳ Ｐゴシック" pitchFamily="2"/>
              </a:rPr>
              <a:t>=</a:t>
            </a:r>
            <a:r>
              <a:rPr lang="en-US" sz="1800" b="0" i="0" u="none" strike="noStrike" kern="0" spc="0" baseline="0">
                <a:ln>
                  <a:noFill/>
                </a:ln>
                <a:solidFill>
                  <a:srgbClr val="0000FF"/>
                </a:solidFill>
                <a:latin typeface="Arial" pitchFamily="34"/>
                <a:ea typeface="Monaco" pitchFamily="49"/>
                <a:cs typeface="Monaco" pitchFamily="49"/>
              </a:rPr>
              <a:t>"transfers"</a:t>
            </a:r>
            <a:r>
              <a:rPr lang="en-US" sz="1800" b="0" i="0" u="none" strike="noStrike" baseline="0">
                <a:ln>
                  <a:noFill/>
                </a:ln>
                <a:solidFill>
                  <a:srgbClr val="000000"/>
                </a:solidFill>
                <a:latin typeface="Arial" pitchFamily="18"/>
                <a:ea typeface="ＭＳ Ｐゴシック" pitchFamily="2"/>
                <a:cs typeface="ＭＳ Ｐゴシック" pitchFamily="2"/>
              </a:rPr>
              <a:t>)</a:t>
            </a:r>
          </a:p>
        </p:txBody>
      </p:sp>
      <p:sp>
        <p:nvSpPr>
          <p:cNvPr id="7" name="Freeform 6"/>
          <p:cNvSpPr/>
          <p:nvPr/>
        </p:nvSpPr>
        <p:spPr>
          <a:xfrm>
            <a:off x="8371800" y="3643920"/>
            <a:ext cx="135000" cy="84240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36000">
            <a:solidFill>
              <a:srgbClr val="000000"/>
            </a:solidFill>
            <a:prstDash val="solid"/>
          </a:ln>
        </p:spPr>
        <p:txBody>
          <a:bodyPr vert="horz" wrap="none" lIns="108000" tIns="63000" rIns="108000" bIns="63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cxnSp>
        <p:nvCxnSpPr>
          <p:cNvPr id="8" name="Curved Connector 7"/>
          <p:cNvCxnSpPr>
            <a:stCxn id="7" idx="6"/>
            <a:endCxn id="6" idx="1"/>
          </p:cNvCxnSpPr>
          <p:nvPr/>
        </p:nvCxnSpPr>
        <p:spPr>
          <a:xfrm rot="16200000" flipH="1" flipV="1">
            <a:off x="7480889" y="4896989"/>
            <a:ext cx="1857780" cy="194042"/>
          </a:xfrm>
          <a:prstGeom prst="curvedConnector4">
            <a:avLst>
              <a:gd name="adj1" fmla="val -12305"/>
              <a:gd name="adj2" fmla="val 84786"/>
            </a:avLst>
          </a:prstGeom>
          <a:noFill/>
          <a:ln w="36000">
            <a:solidFill>
              <a:srgbClr val="000000"/>
            </a:solidFill>
            <a:prstDash val="solid"/>
            <a:tailEnd type="arrow"/>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Summary</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significantly simplifies Spring setup</a:t>
            </a:r>
          </a:p>
          <a:p>
            <a:pPr lvl="1"/>
            <a:r>
              <a:rPr lang="en-US">
                <a:latin typeface="" pitchFamily="16"/>
              </a:rPr>
              <a:t>Will setup much of your application for you</a:t>
            </a:r>
          </a:p>
          <a:p>
            <a:pPr lvl="1"/>
            <a:r>
              <a:rPr lang="en-US">
                <a:latin typeface="" pitchFamily="16"/>
              </a:rPr>
              <a:t>Uses in-built defaults (opinions) to do the obvious setup</a:t>
            </a:r>
          </a:p>
          <a:p>
            <a:pPr lvl="1"/>
            <a:r>
              <a:rPr lang="en-US">
                <a:latin typeface="" pitchFamily="16"/>
              </a:rPr>
              <a:t>Many properties available to customize what it does</a:t>
            </a:r>
          </a:p>
          <a:p>
            <a:pPr lvl="1"/>
            <a:r>
              <a:rPr lang="en-US">
                <a:latin typeface="" pitchFamily="16"/>
              </a:rPr>
              <a:t>Use </a:t>
            </a:r>
            <a:r>
              <a:rPr lang="en-US" b="1">
                <a:latin typeface="Courier New" pitchFamily="50"/>
              </a:rPr>
              <a:t>@SpringBootTest</a:t>
            </a:r>
            <a:r>
              <a:rPr lang="en-US">
                <a:latin typeface="" pitchFamily="16"/>
              </a:rPr>
              <a:t> to enable Spring Boot in tests</a:t>
            </a:r>
          </a:p>
        </p:txBody>
      </p:sp>
      <p:pic>
        <p:nvPicPr>
          <p:cNvPr id="4" name=""/>
          <p:cNvPicPr>
            <a:picLocks noChangeAspect="1"/>
          </p:cNvPicPr>
          <p:nvPr/>
        </p:nvPicPr>
        <p:blipFill>
          <a:blip r:embed="rId3">
            <a:lum/>
            <a:alphaModFix/>
          </a:blip>
          <a:srcRect/>
          <a:stretch>
            <a:fillRect/>
          </a:stretch>
        </p:blipFill>
        <p:spPr>
          <a:xfrm>
            <a:off x="7802280" y="165600"/>
            <a:ext cx="1116000" cy="1116000"/>
          </a:xfrm>
          <a:prstGeom prst="rect">
            <a:avLst/>
          </a:prstGeom>
          <a:noFill/>
          <a:ln>
            <a:noFill/>
          </a:ln>
        </p:spPr>
      </p:pic>
      <p:grpSp>
        <p:nvGrpSpPr>
          <p:cNvPr id="5" name="Group 4"/>
          <p:cNvGrpSpPr/>
          <p:nvPr/>
        </p:nvGrpSpPr>
        <p:grpSpPr>
          <a:xfrm>
            <a:off x="411840" y="5149440"/>
            <a:ext cx="8321040" cy="639000"/>
            <a:chOff x="411840" y="5149440"/>
            <a:chExt cx="8321040" cy="639000"/>
          </a:xfrm>
        </p:grpSpPr>
        <p:sp>
          <p:nvSpPr>
            <p:cNvPr id="6" name="Freeform 5"/>
            <p:cNvSpPr/>
            <p:nvPr/>
          </p:nvSpPr>
          <p:spPr>
            <a:xfrm>
              <a:off x="411840" y="5150880"/>
              <a:ext cx="832104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
            <p:cNvPicPr>
              <a:picLocks noChangeAspect="1"/>
            </p:cNvPicPr>
            <p:nvPr/>
          </p:nvPicPr>
          <p:blipFill>
            <a:blip r:embed="rId4">
              <a:lum/>
              <a:alphaModFix/>
            </a:blip>
            <a:srcRect/>
            <a:stretch>
              <a:fillRect/>
            </a:stretch>
          </p:blipFill>
          <p:spPr>
            <a:xfrm>
              <a:off x="626040" y="5276160"/>
              <a:ext cx="425880" cy="385560"/>
            </a:xfrm>
            <a:prstGeom prst="rect">
              <a:avLst/>
            </a:prstGeom>
            <a:noFill/>
            <a:ln>
              <a:noFill/>
            </a:ln>
          </p:spPr>
        </p:pic>
        <p:sp>
          <p:nvSpPr>
            <p:cNvPr id="8" name="TextBox 7"/>
            <p:cNvSpPr txBox="1"/>
            <p:nvPr/>
          </p:nvSpPr>
          <p:spPr>
            <a:xfrm>
              <a:off x="419040" y="5149440"/>
              <a:ext cx="8039520" cy="639000"/>
            </a:xfrm>
            <a:prstGeom prst="rect">
              <a:avLst/>
            </a:prstGeom>
            <a:noFill/>
            <a:ln>
              <a:noFill/>
            </a:ln>
          </p:spPr>
          <p:txBody>
            <a:bodyPr vert="horz" wrap="none" lIns="90000" tIns="45000" rIns="90000" bIns="45000"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See optional Advanced Spring Boot section in Student Handout PDF for more on Spring Boot configuration and usage.</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What is Spring Boot?</a:t>
            </a:r>
          </a:p>
        </p:txBody>
      </p:sp>
      <p:sp>
        <p:nvSpPr>
          <p:cNvPr id="3" name="Text Placeholder 2"/>
          <p:cNvSpPr txBox="1">
            <a:spLocks noGrp="1"/>
          </p:cNvSpPr>
          <p:nvPr>
            <p:ph type="body" idx="4294967295"/>
          </p:nvPr>
        </p:nvSpPr>
        <p:spPr>
          <a:xfrm>
            <a:off x="457200" y="1600200"/>
            <a:ext cx="8229600" cy="40543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Applications typically require a lot of setup</a:t>
            </a:r>
          </a:p>
          <a:p>
            <a:pPr lvl="1"/>
            <a:r>
              <a:rPr lang="en-US">
                <a:latin typeface="" pitchFamily="16"/>
              </a:rPr>
              <a:t>Consider working with JPA.  We needed:</a:t>
            </a:r>
          </a:p>
          <a:p>
            <a:pPr lvl="2"/>
            <a:r>
              <a:rPr lang="en-US">
                <a:latin typeface="" pitchFamily="16"/>
              </a:rPr>
              <a:t>DataSource, TransactionManager, EntityManagerFactory ...</a:t>
            </a:r>
          </a:p>
          <a:p>
            <a:pPr lvl="1"/>
            <a:r>
              <a:rPr lang="en-US">
                <a:latin typeface="" pitchFamily="16"/>
              </a:rPr>
              <a:t>Soon we will look at using Spring MVC</a:t>
            </a:r>
          </a:p>
          <a:p>
            <a:pPr lvl="2"/>
            <a:r>
              <a:rPr lang="en-US">
                <a:latin typeface="" pitchFamily="16"/>
              </a:rPr>
              <a:t>Needs significant configuration</a:t>
            </a:r>
          </a:p>
          <a:p>
            <a:pPr lvl="1"/>
            <a:r>
              <a:rPr lang="en-US">
                <a:latin typeface="" pitchFamily="16"/>
              </a:rPr>
              <a:t>An MVC app using JPA would need all of this</a:t>
            </a:r>
          </a:p>
          <a:p>
            <a:pPr lvl="0"/>
            <a:endParaRPr lang="en-US">
              <a:latin typeface="" pitchFamily="16"/>
            </a:endParaRPr>
          </a:p>
          <a:p>
            <a:pPr lvl="0"/>
            <a:r>
              <a:rPr lang="en-US">
                <a:latin typeface="" pitchFamily="16"/>
              </a:rPr>
              <a:t>BUT: Much of this is predictable</a:t>
            </a:r>
          </a:p>
          <a:p>
            <a:pPr lvl="1"/>
            <a:r>
              <a:rPr lang="en-US">
                <a:latin typeface="" pitchFamily="16"/>
              </a:rPr>
              <a:t>Spring Boot can do most of this setup for you</a:t>
            </a:r>
          </a:p>
        </p:txBody>
      </p:sp>
      <p:pic>
        <p:nvPicPr>
          <p:cNvPr id="4" name=""/>
          <p:cNvPicPr>
            <a:picLocks noChangeAspect="1"/>
          </p:cNvPicPr>
          <p:nvPr/>
        </p:nvPicPr>
        <p:blipFill>
          <a:blip r:embed="rId3">
            <a:lum/>
            <a:alphaModFix/>
          </a:blip>
          <a:srcRect/>
          <a:stretch>
            <a:fillRect/>
          </a:stretch>
        </p:blipFill>
        <p:spPr>
          <a:xfrm>
            <a:off x="7802280" y="165600"/>
            <a:ext cx="1116000" cy="1116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What is Spring Boot?</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An opinionated runtime for Spring Projects</a:t>
            </a:r>
          </a:p>
          <a:p>
            <a:pPr lvl="0"/>
            <a:r>
              <a:rPr lang="en-US">
                <a:latin typeface="" pitchFamily="16"/>
              </a:rPr>
              <a:t>Supports different project types, like Web and Batch</a:t>
            </a:r>
          </a:p>
          <a:p>
            <a:pPr lvl="0"/>
            <a:r>
              <a:rPr lang="en-US">
                <a:latin typeface="" pitchFamily="16"/>
              </a:rPr>
              <a:t>Handles most low-level, predictable setup for you</a:t>
            </a:r>
          </a:p>
          <a:p>
            <a:pPr lvl="0"/>
            <a:endParaRPr lang="en-US">
              <a:latin typeface="" pitchFamily="16"/>
            </a:endParaRPr>
          </a:p>
          <a:p>
            <a:pPr lvl="0"/>
            <a:r>
              <a:rPr lang="en-US">
                <a:latin typeface="" pitchFamily="16"/>
              </a:rPr>
              <a:t>It is not:</a:t>
            </a:r>
          </a:p>
          <a:p>
            <a:pPr lvl="1"/>
            <a:r>
              <a:rPr lang="en-US">
                <a:latin typeface="" pitchFamily="16"/>
              </a:rPr>
              <a:t>A code generator</a:t>
            </a:r>
          </a:p>
          <a:p>
            <a:pPr lvl="1"/>
            <a:r>
              <a:rPr lang="en-US">
                <a:latin typeface="" pitchFamily="16"/>
              </a:rPr>
              <a:t>An IDE plugin</a:t>
            </a:r>
          </a:p>
        </p:txBody>
      </p:sp>
      <p:grpSp>
        <p:nvGrpSpPr>
          <p:cNvPr id="4" name="Group 3"/>
          <p:cNvGrpSpPr/>
          <p:nvPr/>
        </p:nvGrpSpPr>
        <p:grpSpPr>
          <a:xfrm>
            <a:off x="1030319" y="5361120"/>
            <a:ext cx="7094160" cy="889919"/>
            <a:chOff x="1030319" y="5361120"/>
            <a:chExt cx="7094160" cy="889919"/>
          </a:xfrm>
        </p:grpSpPr>
        <p:sp>
          <p:nvSpPr>
            <p:cNvPr id="5" name="Freeform 4"/>
            <p:cNvSpPr/>
            <p:nvPr/>
          </p:nvSpPr>
          <p:spPr>
            <a:xfrm>
              <a:off x="1030319" y="5361120"/>
              <a:ext cx="6832799"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3">
              <a:lum/>
              <a:alphaModFix/>
            </a:blip>
            <a:srcRect/>
            <a:stretch>
              <a:fillRect/>
            </a:stretch>
          </p:blipFill>
          <p:spPr>
            <a:xfrm>
              <a:off x="1206359" y="5467680"/>
              <a:ext cx="349560" cy="385560"/>
            </a:xfrm>
            <a:prstGeom prst="rect">
              <a:avLst/>
            </a:prstGeom>
            <a:noFill/>
            <a:ln>
              <a:noFill/>
            </a:ln>
          </p:spPr>
        </p:pic>
        <p:sp>
          <p:nvSpPr>
            <p:cNvPr id="7" name="TextBox 6"/>
            <p:cNvSpPr txBox="1"/>
            <p:nvPr/>
          </p:nvSpPr>
          <p:spPr>
            <a:xfrm>
              <a:off x="1036079" y="5368680"/>
              <a:ext cx="7088400" cy="882359"/>
            </a:xfrm>
            <a:prstGeom prst="rect">
              <a:avLst/>
            </a:prstGeom>
            <a:noFill/>
            <a:ln>
              <a:noFill/>
            </a:ln>
          </p:spPr>
          <p:txBody>
            <a:bodyPr vert="horz" wrap="none" lIns="90000" tIns="45000" rIns="90000" bIns="45000"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See:  </a:t>
              </a:r>
              <a:r>
                <a:rPr lang="en-US" sz="1800" b="0" i="0" u="none" strike="noStrike" baseline="0">
                  <a:ln>
                    <a:noFill/>
                  </a:ln>
                  <a:solidFill>
                    <a:srgbClr val="4D4D4D"/>
                  </a:solidFill>
                  <a:latin typeface="Arial" pitchFamily="34"/>
                  <a:ea typeface="Helvetica" pitchFamily="34"/>
                  <a:cs typeface="Helvetica" pitchFamily="34"/>
                  <a:hlinkClick r:id="rId4"/>
                </a:rPr>
                <a:t>Spring Boot Reference</a:t>
              </a:r>
            </a:p>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600" b="0" i="0" u="none" strike="noStrike" baseline="0">
                  <a:ln>
                    <a:noFill/>
                  </a:ln>
                  <a:solidFill>
                    <a:srgbClr val="4D4D4D"/>
                  </a:solidFill>
                  <a:latin typeface="Arial" pitchFamily="34"/>
                  <a:ea typeface="Helvetica" pitchFamily="34"/>
                  <a:cs typeface="Helvetica" pitchFamily="34"/>
                </a:rPr>
                <a:t>http://docs.spring.io/spring-boot/docs/current/reference/htmlsingle</a:t>
              </a:r>
            </a:p>
            <a:p>
              <a:pPr marL="749880" marR="0" lvl="0" indent="0" algn="l" rtl="0" hangingPunct="1">
                <a:lnSpc>
                  <a:spcPct val="100000"/>
                </a:lnSpc>
                <a:spcBef>
                  <a:spcPts val="0"/>
                </a:spcBef>
                <a:spcAft>
                  <a:spcPts val="0"/>
                </a:spcAft>
                <a:buNone/>
                <a:tabLst>
                  <a:tab pos="749880" algn="l"/>
                  <a:tab pos="1207080" algn="l"/>
                  <a:tab pos="1664280" algn="l"/>
                  <a:tab pos="2121479" algn="l"/>
                  <a:tab pos="2578680" algn="l"/>
                  <a:tab pos="3035880" algn="l"/>
                  <a:tab pos="3493079" algn="l"/>
                  <a:tab pos="3950280" algn="l"/>
                  <a:tab pos="4407480" algn="l"/>
                  <a:tab pos="4864680" algn="l"/>
                  <a:tab pos="5321880" algn="l"/>
                  <a:tab pos="5779080" algn="l"/>
                  <a:tab pos="6236279" algn="l"/>
                  <a:tab pos="6693480" algn="l"/>
                  <a:tab pos="7150679" algn="l"/>
                  <a:tab pos="7607880" algn="l"/>
                  <a:tab pos="8065080" algn="l"/>
                  <a:tab pos="8522280" algn="l"/>
                  <a:tab pos="8979480" algn="l"/>
                  <a:tab pos="9436680" algn="l"/>
                  <a:tab pos="989388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b="1">
                <a:latin typeface="" pitchFamily="16"/>
              </a:rPr>
              <a:t>What is Spring Boot?</a:t>
            </a:r>
          </a:p>
          <a:p>
            <a:pPr lvl="1"/>
            <a:r>
              <a:rPr lang="en-US" b="1">
                <a:latin typeface="" pitchFamily="16"/>
              </a:rPr>
              <a:t>Definition and Hello World example</a:t>
            </a:r>
          </a:p>
          <a:p>
            <a:pPr lvl="0"/>
            <a:r>
              <a:rPr lang="en-US">
                <a:latin typeface="" pitchFamily="16"/>
              </a:rPr>
              <a:t>Spring Boot Explained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Opinionated Runtime?</a:t>
            </a:r>
          </a:p>
        </p:txBody>
      </p:sp>
      <p:sp>
        <p:nvSpPr>
          <p:cNvPr id="3" name="Text Placeholder 2"/>
          <p:cNvSpPr txBox="1">
            <a:spLocks noGrp="1"/>
          </p:cNvSpPr>
          <p:nvPr>
            <p:ph type="body" idx="4294967295"/>
          </p:nvPr>
        </p:nvSpPr>
        <p:spPr>
          <a:xfrm>
            <a:off x="457200" y="1600200"/>
            <a:ext cx="8229600" cy="370404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Boot uses sensible defaults, </a:t>
            </a:r>
            <a:r>
              <a:rPr lang="en-US" i="1">
                <a:latin typeface="" pitchFamily="16"/>
              </a:rPr>
              <a:t>“opinions”</a:t>
            </a:r>
            <a:r>
              <a:rPr lang="en-US">
                <a:latin typeface="" pitchFamily="16"/>
              </a:rPr>
              <a:t>, mostly based on the classpath contents.</a:t>
            </a:r>
          </a:p>
          <a:p>
            <a:pPr lvl="0"/>
            <a:r>
              <a:rPr lang="en-US">
                <a:latin typeface="" pitchFamily="16"/>
              </a:rPr>
              <a:t>For example</a:t>
            </a:r>
          </a:p>
          <a:p>
            <a:pPr lvl="1"/>
            <a:r>
              <a:rPr lang="en-US">
                <a:latin typeface="" pitchFamily="16"/>
              </a:rPr>
              <a:t>Sets up a JPA Entity Manager Factory</a:t>
            </a:r>
          </a:p>
          <a:p>
            <a:pPr lvl="2"/>
            <a:r>
              <a:rPr lang="en-US">
                <a:latin typeface="" pitchFamily="16"/>
              </a:rPr>
              <a:t>If a JPA implementation is on the classpath.</a:t>
            </a:r>
          </a:p>
          <a:p>
            <a:pPr lvl="1"/>
            <a:r>
              <a:rPr lang="en-US">
                <a:latin typeface="" pitchFamily="16"/>
              </a:rPr>
              <a:t>Creates a </a:t>
            </a:r>
            <a:r>
              <a:rPr lang="en-US" b="1">
                <a:latin typeface="Courier New" pitchFamily="50"/>
              </a:rPr>
              <a:t>JdbcTemplate</a:t>
            </a:r>
          </a:p>
          <a:p>
            <a:pPr lvl="2"/>
            <a:r>
              <a:rPr lang="en-US">
                <a:latin typeface="" pitchFamily="16"/>
              </a:rPr>
              <a:t>If </a:t>
            </a:r>
            <a:r>
              <a:rPr lang="en-US" b="1">
                <a:latin typeface="Courier New" pitchFamily="50"/>
              </a:rPr>
              <a:t>spring-jdbc.jar</a:t>
            </a:r>
            <a:r>
              <a:rPr lang="en-US">
                <a:latin typeface="" pitchFamily="16"/>
              </a:rPr>
              <a:t> is on the classpath</a:t>
            </a:r>
          </a:p>
          <a:p>
            <a:pPr lvl="0"/>
            <a:r>
              <a:rPr lang="en-US">
                <a:latin typeface="" pitchFamily="16"/>
              </a:rPr>
              <a:t>Everything can be overridden easily</a:t>
            </a:r>
          </a:p>
          <a:p>
            <a:pPr lvl="1"/>
            <a:r>
              <a:rPr lang="en-US">
                <a:latin typeface="" pitchFamily="16"/>
              </a:rPr>
              <a:t>But most of the time that is not necessary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Hello World example</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Just three files to get a running Spring application</a:t>
            </a:r>
          </a:p>
        </p:txBody>
      </p:sp>
      <p:sp>
        <p:nvSpPr>
          <p:cNvPr id="4" name="Freeform 3"/>
          <p:cNvSpPr/>
          <p:nvPr/>
        </p:nvSpPr>
        <p:spPr>
          <a:xfrm>
            <a:off x="1382400" y="2167200"/>
            <a:ext cx="1463039" cy="457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99"/>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pom.xml</a:t>
            </a:r>
          </a:p>
        </p:txBody>
      </p:sp>
      <p:sp>
        <p:nvSpPr>
          <p:cNvPr id="5" name="Freeform 4"/>
          <p:cNvSpPr/>
          <p:nvPr/>
        </p:nvSpPr>
        <p:spPr>
          <a:xfrm>
            <a:off x="1382400" y="3289319"/>
            <a:ext cx="2607840" cy="457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99"/>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application.properties</a:t>
            </a:r>
          </a:p>
        </p:txBody>
      </p:sp>
      <p:sp>
        <p:nvSpPr>
          <p:cNvPr id="6" name="TextBox 5"/>
          <p:cNvSpPr txBox="1"/>
          <p:nvPr/>
        </p:nvSpPr>
        <p:spPr>
          <a:xfrm>
            <a:off x="1997280" y="2696760"/>
            <a:ext cx="5317920" cy="37584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Arial" pitchFamily="34"/>
                <a:ea typeface="Arial" pitchFamily="34"/>
                <a:cs typeface="Arial" pitchFamily="34"/>
              </a:rPr>
              <a:t>Setup Spring Boot (and any other) dependencies</a:t>
            </a:r>
          </a:p>
        </p:txBody>
      </p:sp>
      <p:sp>
        <p:nvSpPr>
          <p:cNvPr id="7" name="TextBox 6"/>
          <p:cNvSpPr txBox="1"/>
          <p:nvPr/>
        </p:nvSpPr>
        <p:spPr>
          <a:xfrm>
            <a:off x="1997280" y="3818879"/>
            <a:ext cx="3734640" cy="36504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Arial" pitchFamily="34"/>
                <a:ea typeface="Arial" pitchFamily="34"/>
                <a:cs typeface="Arial" pitchFamily="34"/>
              </a:rPr>
              <a:t>Database setup</a:t>
            </a:r>
          </a:p>
        </p:txBody>
      </p:sp>
      <p:sp>
        <p:nvSpPr>
          <p:cNvPr id="8" name="Freeform 7"/>
          <p:cNvSpPr/>
          <p:nvPr/>
        </p:nvSpPr>
        <p:spPr>
          <a:xfrm>
            <a:off x="1382400" y="4400639"/>
            <a:ext cx="2150640" cy="457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Application class</a:t>
            </a:r>
          </a:p>
        </p:txBody>
      </p:sp>
      <p:sp>
        <p:nvSpPr>
          <p:cNvPr id="9" name="TextBox 8"/>
          <p:cNvSpPr txBox="1"/>
          <p:nvPr/>
        </p:nvSpPr>
        <p:spPr>
          <a:xfrm>
            <a:off x="1997280" y="4929840"/>
            <a:ext cx="3734640" cy="365040"/>
          </a:xfrm>
          <a:prstGeom prst="rect">
            <a:avLst/>
          </a:prstGeom>
          <a:noFill/>
          <a:ln>
            <a:noFill/>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Arial" pitchFamily="34"/>
                <a:ea typeface="Arial" pitchFamily="34"/>
                <a:cs typeface="Arial" pitchFamily="34"/>
              </a:rPr>
              <a:t>Application launcher</a:t>
            </a:r>
          </a:p>
        </p:txBody>
      </p:sp>
      <p:grpSp>
        <p:nvGrpSpPr>
          <p:cNvPr id="10" name="Group 9"/>
          <p:cNvGrpSpPr/>
          <p:nvPr/>
        </p:nvGrpSpPr>
        <p:grpSpPr>
          <a:xfrm>
            <a:off x="522000" y="5620320"/>
            <a:ext cx="8100000" cy="505799"/>
            <a:chOff x="522000" y="5620320"/>
            <a:chExt cx="8100000" cy="505799"/>
          </a:xfrm>
        </p:grpSpPr>
        <p:sp>
          <p:nvSpPr>
            <p:cNvPr id="11" name="Freeform 10"/>
            <p:cNvSpPr/>
            <p:nvPr/>
          </p:nvSpPr>
          <p:spPr>
            <a:xfrm>
              <a:off x="522000" y="5620320"/>
              <a:ext cx="8100000" cy="50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12" name=""/>
            <p:cNvPicPr>
              <a:picLocks noChangeAspect="1"/>
            </p:cNvPicPr>
            <p:nvPr/>
          </p:nvPicPr>
          <p:blipFill>
            <a:blip r:embed="rId3">
              <a:lum/>
              <a:alphaModFix/>
            </a:blip>
            <a:srcRect/>
            <a:stretch>
              <a:fillRect/>
            </a:stretch>
          </p:blipFill>
          <p:spPr>
            <a:xfrm>
              <a:off x="743400" y="5719680"/>
              <a:ext cx="439559" cy="307440"/>
            </a:xfrm>
            <a:prstGeom prst="rect">
              <a:avLst/>
            </a:prstGeom>
            <a:noFill/>
            <a:ln>
              <a:noFill/>
            </a:ln>
          </p:spPr>
        </p:pic>
        <p:sp>
          <p:nvSpPr>
            <p:cNvPr id="13" name="TextBox 12"/>
            <p:cNvSpPr txBox="1"/>
            <p:nvPr/>
          </p:nvSpPr>
          <p:spPr>
            <a:xfrm>
              <a:off x="529560" y="5657400"/>
              <a:ext cx="7909560" cy="431640"/>
            </a:xfrm>
            <a:prstGeom prst="rect">
              <a:avLst/>
            </a:prstGeom>
            <a:noFill/>
            <a:ln>
              <a:noFill/>
            </a:ln>
          </p:spPr>
          <p:txBody>
            <a:bodyPr vert="horz" wrap="none" lIns="90000" tIns="45000" rIns="90000" bIns="45000" anchor="ctr"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Maven is just one option. You can also use Gradle or Ant/Ivy</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Hello World (1a) – Maven descriptor</a:t>
            </a:r>
          </a:p>
        </p:txBody>
      </p:sp>
      <p:sp>
        <p:nvSpPr>
          <p:cNvPr id="3" name="Rectangle 2"/>
          <p:cNvSpPr/>
          <p:nvPr/>
        </p:nvSpPr>
        <p:spPr>
          <a:xfrm>
            <a:off x="684000" y="1562400"/>
            <a:ext cx="7776360" cy="439272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8080"/>
                </a:solidFill>
                <a:latin typeface="Courier New" pitchFamily="50"/>
                <a:ea typeface="Monaco" pitchFamily="49"/>
                <a:cs typeface="Monaco" pitchFamily="49"/>
              </a:rPr>
              <a:t>  &lt;</a:t>
            </a:r>
            <a:r>
              <a:rPr lang="en-US" sz="1600" b="1" i="0" u="none" strike="noStrike" kern="0" spc="0" baseline="0">
                <a:ln>
                  <a:noFill/>
                </a:ln>
                <a:solidFill>
                  <a:srgbClr val="3F7F7F"/>
                </a:solidFill>
                <a:latin typeface="Courier New" pitchFamily="50"/>
                <a:ea typeface="Monaco" pitchFamily="49"/>
                <a:cs typeface="Monaco" pitchFamily="49"/>
              </a:rPr>
              <a:t>parent</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groupId</a:t>
            </a:r>
            <a:r>
              <a:rPr lang="en-US" sz="1600" b="1" i="0" u="none" strike="noStrike" kern="0" spc="0" baseline="0">
                <a:ln>
                  <a:noFill/>
                </a:ln>
                <a:solidFill>
                  <a:srgbClr val="008080"/>
                </a:solidFill>
                <a:latin typeface="Courier New" pitchFamily="50"/>
                <a:ea typeface="Monaco" pitchFamily="49"/>
                <a:cs typeface="Monaco" pitchFamily="49"/>
              </a:rPr>
              <a:t>&gt;</a:t>
            </a:r>
            <a:r>
              <a:rPr lang="en-US" sz="1600" b="1" i="0" u="none" strike="noStrike" kern="0" spc="0" baseline="0">
                <a:ln>
                  <a:noFill/>
                </a:ln>
                <a:solidFill>
                  <a:srgbClr val="000000"/>
                </a:solidFill>
                <a:latin typeface="Courier New" pitchFamily="50"/>
                <a:ea typeface="Monaco" pitchFamily="49"/>
                <a:cs typeface="Monaco" pitchFamily="49"/>
              </a:rPr>
              <a:t>org.springframework.boot</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groupId</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artifactId</a:t>
            </a:r>
            <a:r>
              <a:rPr lang="en-US" sz="1600" b="1" i="0" u="none" strike="noStrike" kern="0" spc="0" baseline="0">
                <a:ln>
                  <a:noFill/>
                </a:ln>
                <a:solidFill>
                  <a:srgbClr val="008080"/>
                </a:solidFill>
                <a:latin typeface="Courier New" pitchFamily="50"/>
                <a:ea typeface="Monaco" pitchFamily="49"/>
                <a:cs typeface="Monaco" pitchFamily="49"/>
              </a:rPr>
              <a:t>&gt;</a:t>
            </a:r>
            <a:r>
              <a:rPr lang="en-US" sz="1600" b="1" i="0" u="none" strike="noStrike" kern="0" spc="0" baseline="0">
                <a:ln>
                  <a:noFill/>
                </a:ln>
                <a:solidFill>
                  <a:srgbClr val="000000"/>
                </a:solidFill>
                <a:latin typeface="Courier New" pitchFamily="50"/>
                <a:ea typeface="Monaco" pitchFamily="49"/>
                <a:cs typeface="Monaco" pitchFamily="49"/>
              </a:rPr>
              <a:t>spring-boot-starter-parent</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artifactId</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version</a:t>
            </a:r>
            <a:r>
              <a:rPr lang="en-US" sz="1600" b="1" i="0" u="none" strike="noStrike" kern="0" spc="0" baseline="0">
                <a:ln>
                  <a:noFill/>
                </a:ln>
                <a:solidFill>
                  <a:srgbClr val="008080"/>
                </a:solidFill>
                <a:latin typeface="Courier New" pitchFamily="50"/>
                <a:ea typeface="Monaco" pitchFamily="49"/>
                <a:cs typeface="Monaco" pitchFamily="49"/>
              </a:rPr>
              <a:t>&gt;</a:t>
            </a:r>
            <a:r>
              <a:rPr lang="en-US" sz="1600" b="1" i="0" u="none" strike="noStrike" kern="0" spc="0" baseline="0">
                <a:ln>
                  <a:noFill/>
                </a:ln>
                <a:solidFill>
                  <a:srgbClr val="000000"/>
                </a:solidFill>
                <a:latin typeface="Courier New" pitchFamily="50"/>
                <a:ea typeface="Monaco" pitchFamily="49"/>
                <a:cs typeface="Monaco" pitchFamily="49"/>
              </a:rPr>
              <a:t>2.0.0.M5</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version</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parent</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1" i="0" u="none" strike="noStrike" kern="0" spc="0" baseline="0">
              <a:ln>
                <a:noFill/>
              </a:ln>
              <a:solidFill>
                <a:srgbClr val="008080"/>
              </a:solidFill>
              <a:latin typeface="Courier New" pitchFamily="50"/>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dependencies</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dependency</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groupId</a:t>
            </a:r>
            <a:r>
              <a:rPr lang="en-US" sz="1600" b="1" i="0" u="none" strike="noStrike" kern="0" spc="0" baseline="0">
                <a:ln>
                  <a:noFill/>
                </a:ln>
                <a:solidFill>
                  <a:srgbClr val="008080"/>
                </a:solidFill>
                <a:latin typeface="Courier New" pitchFamily="50"/>
                <a:ea typeface="Monaco" pitchFamily="49"/>
                <a:cs typeface="Monaco" pitchFamily="49"/>
              </a:rPr>
              <a:t>&gt;</a:t>
            </a:r>
            <a:r>
              <a:rPr lang="en-US" sz="1600" b="1" i="0" u="none" strike="noStrike" kern="0" spc="0" baseline="0">
                <a:ln>
                  <a:noFill/>
                </a:ln>
                <a:solidFill>
                  <a:srgbClr val="000000"/>
                </a:solidFill>
                <a:latin typeface="Courier New" pitchFamily="50"/>
                <a:ea typeface="Monaco" pitchFamily="49"/>
                <a:cs typeface="Monaco" pitchFamily="49"/>
              </a:rPr>
              <a:t>org.springframework.boot</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groupId</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artifactId</a:t>
            </a:r>
            <a:r>
              <a:rPr lang="en-US" sz="1600" b="1" i="0" u="none" strike="noStrike" kern="0" spc="0" baseline="0">
                <a:ln>
                  <a:noFill/>
                </a:ln>
                <a:solidFill>
                  <a:srgbClr val="008080"/>
                </a:solidFill>
                <a:latin typeface="Courier New" pitchFamily="50"/>
                <a:ea typeface="Monaco" pitchFamily="49"/>
                <a:cs typeface="Monaco" pitchFamily="49"/>
              </a:rPr>
              <a:t>&gt;</a:t>
            </a:r>
            <a:r>
              <a:rPr lang="en-US" sz="1600" b="1" i="0" u="none" strike="noStrike" kern="0" spc="0" baseline="0">
                <a:ln>
                  <a:noFill/>
                </a:ln>
                <a:solidFill>
                  <a:srgbClr val="000000"/>
                </a:solidFill>
                <a:latin typeface="Courier New" pitchFamily="50"/>
                <a:ea typeface="Monaco" pitchFamily="49"/>
                <a:cs typeface="Monaco" pitchFamily="49"/>
              </a:rPr>
              <a:t>spring-boot-starter-jdbc</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artifactId</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dependency</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dependency</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groupId</a:t>
            </a:r>
            <a:r>
              <a:rPr lang="en-US" sz="1600" b="1" i="0" u="none" strike="noStrike" kern="0" spc="0" baseline="0">
                <a:ln>
                  <a:noFill/>
                </a:ln>
                <a:solidFill>
                  <a:srgbClr val="008080"/>
                </a:solidFill>
                <a:latin typeface="Courier New" pitchFamily="50"/>
                <a:ea typeface="Monaco" pitchFamily="49"/>
                <a:cs typeface="Monaco" pitchFamily="49"/>
              </a:rPr>
              <a:t>&gt;</a:t>
            </a:r>
            <a:r>
              <a:rPr lang="en-US" sz="1600" b="1" i="0" u="none" strike="noStrike" kern="0" spc="0" baseline="0">
                <a:ln>
                  <a:noFill/>
                </a:ln>
                <a:solidFill>
                  <a:srgbClr val="000000"/>
                </a:solidFill>
                <a:latin typeface="Courier New" pitchFamily="50"/>
                <a:ea typeface="Monaco" pitchFamily="49"/>
                <a:cs typeface="Monaco" pitchFamily="49"/>
              </a:rPr>
              <a:t>org.hsqldb</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groupId</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artifactId</a:t>
            </a:r>
            <a:r>
              <a:rPr lang="en-US" sz="1600" b="1" i="0" u="none" strike="noStrike" kern="0" spc="0" baseline="0">
                <a:ln>
                  <a:noFill/>
                </a:ln>
                <a:solidFill>
                  <a:srgbClr val="008080"/>
                </a:solidFill>
                <a:latin typeface="Courier New" pitchFamily="50"/>
                <a:ea typeface="Monaco" pitchFamily="49"/>
                <a:cs typeface="Monaco" pitchFamily="49"/>
              </a:rPr>
              <a:t>&gt;</a:t>
            </a:r>
            <a:r>
              <a:rPr lang="en-US" sz="1600" b="1" i="0" u="none" strike="noStrike" kern="0" spc="0" baseline="0">
                <a:ln>
                  <a:noFill/>
                </a:ln>
                <a:solidFill>
                  <a:srgbClr val="000000"/>
                </a:solidFill>
                <a:latin typeface="Courier New" pitchFamily="50"/>
                <a:ea typeface="Monaco" pitchFamily="49"/>
                <a:cs typeface="Monaco" pitchFamily="49"/>
              </a:rPr>
              <a:t>hsqldb</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artifactId</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0000"/>
                </a:solidFill>
                <a:latin typeface="Courier New" pitchFamily="50"/>
                <a:ea typeface="Monaco" pitchFamily="49"/>
                <a:cs typeface="Monaco" pitchFamily="49"/>
              </a:rPr>
              <a:t>      </a:t>
            </a:r>
            <a:r>
              <a:rPr lang="en-US" sz="1600" b="1" i="0" u="none" strike="noStrike" kern="0" spc="0" baseline="0">
                <a:ln>
                  <a:noFill/>
                </a:ln>
                <a:solidFill>
                  <a:srgbClr val="008080"/>
                </a:solidFill>
                <a:latin typeface="Courier New" pitchFamily="50"/>
                <a:ea typeface="Monaco" pitchFamily="49"/>
                <a:cs typeface="Monaco" pitchFamily="49"/>
              </a:rPr>
              <a:t>&lt;/</a:t>
            </a:r>
            <a:r>
              <a:rPr lang="en-US" sz="1600" b="1" i="0" u="none" strike="noStrike" kern="0" spc="0" baseline="0">
                <a:ln>
                  <a:noFill/>
                </a:ln>
                <a:solidFill>
                  <a:srgbClr val="3F7F7F"/>
                </a:solidFill>
                <a:latin typeface="Courier New" pitchFamily="50"/>
                <a:ea typeface="Monaco" pitchFamily="49"/>
                <a:cs typeface="Monaco" pitchFamily="49"/>
              </a:rPr>
              <a:t>dependency</a:t>
            </a:r>
            <a:r>
              <a:rPr lang="en-US" sz="1600" b="1" i="0" u="none" strike="noStrike" kern="0" spc="0" baseline="0">
                <a:ln>
                  <a:noFill/>
                </a:ln>
                <a:solidFill>
                  <a:srgbClr val="008080"/>
                </a:solidFill>
                <a:latin typeface="Courier New" pitchFamily="50"/>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kern="0" spc="0" baseline="0">
                <a:ln>
                  <a:noFill/>
                </a:ln>
                <a:solidFill>
                  <a:srgbClr val="008080"/>
                </a:solidFill>
                <a:latin typeface="Courier New" pitchFamily="50"/>
                <a:ea typeface="Monaco" pitchFamily="49"/>
                <a:cs typeface="Monaco" pitchFamily="49"/>
              </a:rPr>
              <a:t>  &lt;/</a:t>
            </a:r>
            <a:r>
              <a:rPr lang="en-US" sz="1600" b="1" i="0" u="none" strike="noStrike" kern="0" spc="0" baseline="0">
                <a:ln>
                  <a:noFill/>
                </a:ln>
                <a:solidFill>
                  <a:srgbClr val="3F7F7F"/>
                </a:solidFill>
                <a:latin typeface="Courier New" pitchFamily="50"/>
                <a:ea typeface="Monaco" pitchFamily="49"/>
                <a:cs typeface="Monaco" pitchFamily="49"/>
              </a:rPr>
              <a:t>dependencies</a:t>
            </a:r>
            <a:r>
              <a:rPr lang="en-US" sz="1600" b="1" i="0" u="none" strike="noStrike" kern="0" spc="0" baseline="0">
                <a:ln>
                  <a:noFill/>
                </a:ln>
                <a:solidFill>
                  <a:srgbClr val="008080"/>
                </a:solidFill>
                <a:latin typeface="Courier New" pitchFamily="50"/>
                <a:ea typeface="Monaco" pitchFamily="49"/>
                <a:cs typeface="Monaco" pitchFamily="49"/>
              </a:rPr>
              <a:t>&gt;</a:t>
            </a:r>
            <a:r>
              <a:rPr lang="en-US" sz="1400" b="1" i="0" u="none" strike="noStrike" kern="0" spc="0" baseline="0">
                <a:ln>
                  <a:noFill/>
                </a:ln>
                <a:solidFill>
                  <a:srgbClr val="000000"/>
                </a:solidFill>
                <a:latin typeface="Courier New" pitchFamily="49"/>
                <a:ea typeface="Monaco" pitchFamily="49"/>
                <a:cs typeface="Monaco" pitchFamily="49"/>
              </a:rPr>
              <a:t>    </a:t>
            </a:r>
          </a:p>
        </p:txBody>
      </p:sp>
      <p:sp>
        <p:nvSpPr>
          <p:cNvPr id="4" name="Straight Connector 3"/>
          <p:cNvSpPr/>
          <p:nvPr/>
        </p:nvSpPr>
        <p:spPr>
          <a:xfrm flipH="1">
            <a:off x="6152039" y="1602360"/>
            <a:ext cx="1437480" cy="383759"/>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Straight Connector 4"/>
          <p:cNvSpPr/>
          <p:nvPr/>
        </p:nvSpPr>
        <p:spPr>
          <a:xfrm flipH="1">
            <a:off x="4285800" y="3297600"/>
            <a:ext cx="1374120" cy="41904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Freeform 5"/>
          <p:cNvSpPr/>
          <p:nvPr/>
        </p:nvSpPr>
        <p:spPr>
          <a:xfrm>
            <a:off x="5570280" y="2738519"/>
            <a:ext cx="3228840" cy="8287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Defines dependencies for:</a:t>
            </a:r>
            <a:br>
              <a:rPr lang="en-US" sz="1600" b="0" i="0" u="none" strike="noStrike" baseline="0">
                <a:ln>
                  <a:noFill/>
                </a:ln>
                <a:solidFill>
                  <a:srgbClr val="4D4D4D"/>
                </a:solidFill>
                <a:latin typeface="Arial" pitchFamily="18"/>
                <a:ea typeface="ＭＳ Ｐゴシック" pitchFamily="2"/>
                <a:cs typeface="ＭＳ Ｐゴシック" pitchFamily="2"/>
              </a:rPr>
            </a:br>
            <a:r>
              <a:rPr lang="en-US" sz="1600" b="0" i="0" u="none" strike="noStrike" baseline="0">
                <a:ln>
                  <a:noFill/>
                </a:ln>
                <a:solidFill>
                  <a:srgbClr val="4D4D4D"/>
                </a:solidFill>
                <a:latin typeface="Arial" pitchFamily="18"/>
                <a:ea typeface="ＭＳ Ｐゴシック" pitchFamily="2"/>
                <a:cs typeface="ＭＳ Ｐゴシック" pitchFamily="2"/>
              </a:rPr>
              <a:t>Spring JDBC, JDBC Connection Pool, Spring Boot itself</a:t>
            </a:r>
          </a:p>
        </p:txBody>
      </p:sp>
      <p:sp>
        <p:nvSpPr>
          <p:cNvPr id="7" name="Freeform 6"/>
          <p:cNvSpPr/>
          <p:nvPr/>
        </p:nvSpPr>
        <p:spPr>
          <a:xfrm>
            <a:off x="7337519" y="1417320"/>
            <a:ext cx="1463039"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Parent  POM</a:t>
            </a:r>
          </a:p>
        </p:txBody>
      </p:sp>
      <p:sp>
        <p:nvSpPr>
          <p:cNvPr id="8" name="TextBox 7"/>
          <p:cNvSpPr txBox="1"/>
          <p:nvPr/>
        </p:nvSpPr>
        <p:spPr>
          <a:xfrm>
            <a:off x="7223760" y="5795280"/>
            <a:ext cx="1463039" cy="422640"/>
          </a:xfrm>
          <a:prstGeom prst="rect">
            <a:avLst/>
          </a:prstGeom>
          <a:solidFill>
            <a:srgbClr val="FFFFFF"/>
          </a:solidFill>
          <a:ln w="0">
            <a:solidFill>
              <a:srgbClr val="000000"/>
            </a:solidFill>
            <a:prstDash val="solid"/>
          </a:ln>
        </p:spPr>
        <p:txBody>
          <a:bodyPr vert="horz" wrap="none" lIns="90000" tIns="45000" rIns="90000" bIns="45000"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1" i="1" u="none" strike="noStrike" baseline="0">
                <a:ln>
                  <a:noFill/>
                </a:ln>
                <a:solidFill>
                  <a:srgbClr val="7E0021"/>
                </a:solidFill>
                <a:latin typeface="Courier New" pitchFamily="50"/>
                <a:ea typeface="ＭＳ Ｐゴシック" pitchFamily="2"/>
                <a:cs typeface="ＭＳ Ｐゴシック" pitchFamily="2"/>
              </a:rPr>
              <a:t>pom.xml</a:t>
            </a:r>
          </a:p>
        </p:txBody>
      </p:sp>
      <p:sp>
        <p:nvSpPr>
          <p:cNvPr id="9" name="Straight Connector 8"/>
          <p:cNvSpPr/>
          <p:nvPr/>
        </p:nvSpPr>
        <p:spPr>
          <a:xfrm flipH="1">
            <a:off x="6114239" y="4557960"/>
            <a:ext cx="1437481" cy="383759"/>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Freeform 9"/>
          <p:cNvSpPr/>
          <p:nvPr/>
        </p:nvSpPr>
        <p:spPr>
          <a:xfrm>
            <a:off x="7048440" y="4406759"/>
            <a:ext cx="1714319" cy="5976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Embedded SQL Database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3049</Words>
  <Application>Microsoft Office PowerPoint</Application>
  <PresentationFormat>On-screen Show (4:3)</PresentationFormat>
  <Paragraphs>446</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Default</vt:lpstr>
      <vt:lpstr>Title1</vt:lpstr>
      <vt:lpstr>Title2</vt:lpstr>
      <vt:lpstr>Spring Boot - Basics</vt:lpstr>
      <vt:lpstr>Objectives</vt:lpstr>
      <vt:lpstr>Topics in this session</vt:lpstr>
      <vt:lpstr>What is Spring Boot?</vt:lpstr>
      <vt:lpstr>What is Spring Boot?</vt:lpstr>
      <vt:lpstr>Topics in this Session</vt:lpstr>
      <vt:lpstr>Opinionated Runtime?</vt:lpstr>
      <vt:lpstr>Hello World example</vt:lpstr>
      <vt:lpstr>Hello World (1a) – Maven descriptor</vt:lpstr>
      <vt:lpstr>Hello World (1b) – Maven descriptor</vt:lpstr>
      <vt:lpstr>Hello World (2) – Database Properties</vt:lpstr>
      <vt:lpstr>Hello World (3) – Application Class</vt:lpstr>
      <vt:lpstr>Putting it all together</vt:lpstr>
      <vt:lpstr>Topics in this Session</vt:lpstr>
      <vt:lpstr>Spring Boot Needs Dependencies</vt:lpstr>
      <vt:lpstr>Spring Boot Parent POM</vt:lpstr>
      <vt:lpstr>Spring Boot “Starter” Dependencies</vt:lpstr>
      <vt:lpstr>Test “Starter” Dependencies</vt:lpstr>
      <vt:lpstr>Available Starter POMs</vt:lpstr>
      <vt:lpstr>Topics in this Session</vt:lpstr>
      <vt:lpstr>Spring Boot @EnableAutoConfiguration</vt:lpstr>
      <vt:lpstr>Shortcut @SpringBootApplication</vt:lpstr>
      <vt:lpstr>Auto-configuration: Examples</vt:lpstr>
      <vt:lpstr>Configuration Properties Using application.properties</vt:lpstr>
      <vt:lpstr>Example: External Database</vt:lpstr>
      <vt:lpstr>Example: Controlling Logging Level</vt:lpstr>
      <vt:lpstr>Topics in this Session</vt:lpstr>
      <vt:lpstr>Packaging</vt:lpstr>
      <vt:lpstr>Maven Packaging</vt:lpstr>
      <vt:lpstr>Packaging Result</vt:lpstr>
      <vt:lpstr>Topics in this Session</vt:lpstr>
      <vt:lpstr>Testing: @SpringBootTest</vt:lpstr>
      <vt:lpstr>Testing: @SpringBootConfiguration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Chapman</dc:creator>
  <cp:lastModifiedBy>Pariwesh</cp:lastModifiedBy>
  <cp:revision>121</cp:revision>
  <dcterms:created xsi:type="dcterms:W3CDTF">2014-02-04T21:33:59Z</dcterms:created>
  <dcterms:modified xsi:type="dcterms:W3CDTF">2018-07-14T07:13:22Z</dcterms:modified>
</cp:coreProperties>
</file>